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Lst>
  <p:notesMasterIdLst>
    <p:notesMasterId r:id="rId72"/>
  </p:notesMasterIdLst>
  <p:sldIdLst>
    <p:sldId id="369" r:id="rId2"/>
    <p:sldId id="372" r:id="rId3"/>
    <p:sldId id="409" r:id="rId4"/>
    <p:sldId id="470" r:id="rId5"/>
    <p:sldId id="471" r:id="rId6"/>
    <p:sldId id="472" r:id="rId7"/>
    <p:sldId id="473" r:id="rId8"/>
    <p:sldId id="474" r:id="rId9"/>
    <p:sldId id="475" r:id="rId10"/>
    <p:sldId id="476" r:id="rId11"/>
    <p:sldId id="444" r:id="rId12"/>
    <p:sldId id="437" r:id="rId13"/>
    <p:sldId id="477" r:id="rId14"/>
    <p:sldId id="451" r:id="rId15"/>
    <p:sldId id="452" r:id="rId16"/>
    <p:sldId id="453" r:id="rId17"/>
    <p:sldId id="445" r:id="rId18"/>
    <p:sldId id="478" r:id="rId19"/>
    <p:sldId id="446" r:id="rId20"/>
    <p:sldId id="454" r:id="rId21"/>
    <p:sldId id="455" r:id="rId22"/>
    <p:sldId id="456" r:id="rId23"/>
    <p:sldId id="457" r:id="rId24"/>
    <p:sldId id="458" r:id="rId25"/>
    <p:sldId id="459" r:id="rId26"/>
    <p:sldId id="460" r:id="rId27"/>
    <p:sldId id="461" r:id="rId28"/>
    <p:sldId id="462" r:id="rId29"/>
    <p:sldId id="463" r:id="rId30"/>
    <p:sldId id="464" r:id="rId31"/>
    <p:sldId id="465" r:id="rId32"/>
    <p:sldId id="466" r:id="rId33"/>
    <p:sldId id="467" r:id="rId34"/>
    <p:sldId id="468" r:id="rId35"/>
    <p:sldId id="469" r:id="rId36"/>
    <p:sldId id="447" r:id="rId37"/>
    <p:sldId id="480" r:id="rId38"/>
    <p:sldId id="481" r:id="rId39"/>
    <p:sldId id="482" r:id="rId40"/>
    <p:sldId id="483" r:id="rId41"/>
    <p:sldId id="484" r:id="rId42"/>
    <p:sldId id="485" r:id="rId43"/>
    <p:sldId id="486" r:id="rId44"/>
    <p:sldId id="487" r:id="rId45"/>
    <p:sldId id="488" r:id="rId46"/>
    <p:sldId id="489" r:id="rId47"/>
    <p:sldId id="490" r:id="rId48"/>
    <p:sldId id="491" r:id="rId49"/>
    <p:sldId id="492" r:id="rId50"/>
    <p:sldId id="493" r:id="rId51"/>
    <p:sldId id="494" r:id="rId52"/>
    <p:sldId id="495" r:id="rId53"/>
    <p:sldId id="496" r:id="rId54"/>
    <p:sldId id="497" r:id="rId55"/>
    <p:sldId id="498" r:id="rId56"/>
    <p:sldId id="499" r:id="rId57"/>
    <p:sldId id="500" r:id="rId58"/>
    <p:sldId id="501" r:id="rId59"/>
    <p:sldId id="502" r:id="rId60"/>
    <p:sldId id="503" r:id="rId61"/>
    <p:sldId id="504" r:id="rId62"/>
    <p:sldId id="505" r:id="rId63"/>
    <p:sldId id="506" r:id="rId64"/>
    <p:sldId id="507" r:id="rId65"/>
    <p:sldId id="508" r:id="rId66"/>
    <p:sldId id="509" r:id="rId67"/>
    <p:sldId id="510" r:id="rId68"/>
    <p:sldId id="511" r:id="rId69"/>
    <p:sldId id="512" r:id="rId70"/>
    <p:sldId id="443" r:id="rId71"/>
  </p:sldIdLst>
  <p:sldSz cx="12192000" cy="6858000"/>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sher, Natalie" initials="FN" lastIdx="1" clrIdx="0">
    <p:extLst>
      <p:ext uri="{19B8F6BF-5375-455C-9EA6-DF929625EA0E}">
        <p15:presenceInfo xmlns:p15="http://schemas.microsoft.com/office/powerpoint/2012/main" userId="S-1-5-21-151606367-2082624055-312552118-1468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92" y="108"/>
      </p:cViewPr>
      <p:guideLst/>
    </p:cSldViewPr>
  </p:slideViewPr>
  <p:notesTextViewPr>
    <p:cViewPr>
      <p:scale>
        <a:sx n="1" d="1"/>
        <a:sy n="1" d="1"/>
      </p:scale>
      <p:origin x="0" y="0"/>
    </p:cViewPr>
  </p:notesTextViewPr>
  <p:sorterViewPr>
    <p:cViewPr varScale="1">
      <p:scale>
        <a:sx n="100" d="100"/>
        <a:sy n="100" d="100"/>
      </p:scale>
      <p:origin x="0" y="-54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1-18T12:08:40.792" idx="1">
    <p:pos x="10" y="10"/>
    <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64375" y="696275"/>
            <a:ext cx="4656875" cy="34813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8500" y="4409750"/>
            <a:ext cx="5588000" cy="417765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notes"/>
          <p:cNvSpPr txBox="1">
            <a:spLocks noGrp="1"/>
          </p:cNvSpPr>
          <p:nvPr>
            <p:ph type="body" idx="1"/>
          </p:nvPr>
        </p:nvSpPr>
        <p:spPr>
          <a:xfrm>
            <a:off x="701040" y="4473892"/>
            <a:ext cx="5608320" cy="366045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3" name="Google Shape;143;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5672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4588"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1788"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8988"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61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33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05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77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6091D0C-9152-4AB8-A243-F519F140DB5F}" type="slidenum">
              <a:rPr lang="en-US" altLang="en-US" smtClean="0">
                <a:solidFill>
                  <a:srgbClr val="000000"/>
                </a:solidFill>
              </a:rPr>
              <a:pPr>
                <a:spcBef>
                  <a:spcPct val="0"/>
                </a:spcBef>
              </a:pPr>
              <a:t>42</a:t>
            </a:fld>
            <a:endParaRPr lang="en-US" altLang="en-US" smtClean="0">
              <a:solidFill>
                <a:srgbClr val="000000"/>
              </a:solidFill>
            </a:endParaRPr>
          </a:p>
        </p:txBody>
      </p:sp>
      <p:sp>
        <p:nvSpPr>
          <p:cNvPr id="19459" name="Slide Image Placeholder 1"/>
          <p:cNvSpPr>
            <a:spLocks noGrp="1" noRot="1" noChangeAspect="1" noTextEdit="1"/>
          </p:cNvSpPr>
          <p:nvPr>
            <p:ph type="sldImg"/>
          </p:nvPr>
        </p:nvSpPr>
        <p:spPr>
          <a:xfrm>
            <a:off x="398463" y="696913"/>
            <a:ext cx="6188075" cy="3481387"/>
          </a:xfrm>
          <a:ln/>
        </p:spPr>
      </p:sp>
      <p:sp>
        <p:nvSpPr>
          <p:cNvPr id="194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
        <p:nvSpPr>
          <p:cNvPr id="19461" name="Slide Number Placeholder 3"/>
          <p:cNvSpPr txBox="1">
            <a:spLocks noGrp="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9" rIns="93317" bIns="46659"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E0CAA59B-B224-455A-8D28-137D2A90400D}" type="slidenum">
              <a:rPr lang="en-US" altLang="en-US">
                <a:solidFill>
                  <a:srgbClr val="000000"/>
                </a:solidFill>
                <a:ea typeface="ＭＳ Ｐゴシック" panose="020B0600070205080204" pitchFamily="34" charset="-128"/>
              </a:rPr>
              <a:pPr algn="r" eaLnBrk="1" hangingPunct="1">
                <a:spcBef>
                  <a:spcPct val="0"/>
                </a:spcBef>
              </a:pPr>
              <a:t>42</a:t>
            </a:fld>
            <a:endParaRPr lang="en-US"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669547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4588"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1788"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8988"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61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33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05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77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72C1A03-A9F6-45CF-AA4E-497619B524F9}" type="slidenum">
              <a:rPr lang="en-US" altLang="en-US" smtClean="0">
                <a:solidFill>
                  <a:srgbClr val="000000"/>
                </a:solidFill>
              </a:rPr>
              <a:pPr>
                <a:spcBef>
                  <a:spcPct val="0"/>
                </a:spcBef>
              </a:pPr>
              <a:t>43</a:t>
            </a:fld>
            <a:endParaRPr lang="en-US" altLang="en-US" smtClean="0">
              <a:solidFill>
                <a:srgbClr val="000000"/>
              </a:solidFill>
            </a:endParaRPr>
          </a:p>
        </p:txBody>
      </p:sp>
      <p:sp>
        <p:nvSpPr>
          <p:cNvPr id="21507" name="Slide Image Placeholder 1"/>
          <p:cNvSpPr>
            <a:spLocks noGrp="1" noRot="1" noChangeAspect="1" noTextEdit="1"/>
          </p:cNvSpPr>
          <p:nvPr>
            <p:ph type="sldImg"/>
          </p:nvPr>
        </p:nvSpPr>
        <p:spPr>
          <a:xfrm>
            <a:off x="398463" y="696913"/>
            <a:ext cx="6188075" cy="3481387"/>
          </a:xfrm>
          <a:ln/>
        </p:spPr>
      </p:sp>
      <p:sp>
        <p:nvSpPr>
          <p:cNvPr id="2150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
        <p:nvSpPr>
          <p:cNvPr id="21509" name="Slide Number Placeholder 3"/>
          <p:cNvSpPr txBox="1">
            <a:spLocks noGrp="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9" rIns="93317" bIns="46659"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E721BAA0-B095-47BE-A77B-3E61B8EA3BC4}" type="slidenum">
              <a:rPr lang="en-US" altLang="en-US">
                <a:solidFill>
                  <a:srgbClr val="000000"/>
                </a:solidFill>
                <a:ea typeface="ＭＳ Ｐゴシック" panose="020B0600070205080204" pitchFamily="34" charset="-128"/>
              </a:rPr>
              <a:pPr algn="r" eaLnBrk="1" hangingPunct="1">
                <a:spcBef>
                  <a:spcPct val="0"/>
                </a:spcBef>
              </a:pPr>
              <a:t>43</a:t>
            </a:fld>
            <a:endParaRPr lang="en-US"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2735866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4588"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1788"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8988"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61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33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05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77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5C0CE2D-BF4B-4C18-BDF9-710DBE544C55}" type="slidenum">
              <a:rPr lang="en-US" altLang="en-US" smtClean="0">
                <a:solidFill>
                  <a:srgbClr val="000000"/>
                </a:solidFill>
              </a:rPr>
              <a:pPr>
                <a:spcBef>
                  <a:spcPct val="0"/>
                </a:spcBef>
              </a:pPr>
              <a:t>44</a:t>
            </a:fld>
            <a:endParaRPr lang="en-US" altLang="en-US" smtClean="0">
              <a:solidFill>
                <a:srgbClr val="000000"/>
              </a:solidFill>
            </a:endParaRPr>
          </a:p>
        </p:txBody>
      </p:sp>
      <p:sp>
        <p:nvSpPr>
          <p:cNvPr id="23555" name="Slide Image Placeholder 1"/>
          <p:cNvSpPr>
            <a:spLocks noGrp="1" noRot="1" noChangeAspect="1" noTextEdit="1"/>
          </p:cNvSpPr>
          <p:nvPr>
            <p:ph type="sldImg"/>
          </p:nvPr>
        </p:nvSpPr>
        <p:spPr>
          <a:xfrm>
            <a:off x="398463" y="696913"/>
            <a:ext cx="6188075" cy="3481387"/>
          </a:xfrm>
          <a:ln/>
        </p:spPr>
      </p:sp>
      <p:sp>
        <p:nvSpPr>
          <p:cNvPr id="2355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
        <p:nvSpPr>
          <p:cNvPr id="23557" name="Slide Number Placeholder 3"/>
          <p:cNvSpPr txBox="1">
            <a:spLocks noGrp="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9" rIns="93317" bIns="46659"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9F6B6D29-85A5-4F20-84F0-9FB1D1870C61}" type="slidenum">
              <a:rPr lang="en-US" altLang="en-US">
                <a:solidFill>
                  <a:srgbClr val="000000"/>
                </a:solidFill>
                <a:ea typeface="ＭＳ Ｐゴシック" panose="020B0600070205080204" pitchFamily="34" charset="-128"/>
              </a:rPr>
              <a:pPr algn="r" eaLnBrk="1" hangingPunct="1">
                <a:spcBef>
                  <a:spcPct val="0"/>
                </a:spcBef>
              </a:pPr>
              <a:t>44</a:t>
            </a:fld>
            <a:endParaRPr lang="en-US"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2670356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4588"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1788"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8988"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61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33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05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77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EEDCAB5-C913-41F1-A980-C8FDE024B899}" type="slidenum">
              <a:rPr lang="en-US" altLang="en-US" smtClean="0">
                <a:solidFill>
                  <a:srgbClr val="000000"/>
                </a:solidFill>
              </a:rPr>
              <a:pPr>
                <a:spcBef>
                  <a:spcPct val="0"/>
                </a:spcBef>
              </a:pPr>
              <a:t>45</a:t>
            </a:fld>
            <a:endParaRPr lang="en-US" altLang="en-US" smtClean="0">
              <a:solidFill>
                <a:srgbClr val="000000"/>
              </a:solidFill>
            </a:endParaRPr>
          </a:p>
        </p:txBody>
      </p:sp>
      <p:sp>
        <p:nvSpPr>
          <p:cNvPr id="25603" name="Slide Image Placeholder 1"/>
          <p:cNvSpPr>
            <a:spLocks noGrp="1" noRot="1" noChangeAspect="1" noTextEdit="1"/>
          </p:cNvSpPr>
          <p:nvPr>
            <p:ph type="sldImg"/>
          </p:nvPr>
        </p:nvSpPr>
        <p:spPr>
          <a:xfrm>
            <a:off x="398463" y="696913"/>
            <a:ext cx="6188075" cy="3481387"/>
          </a:xfrm>
          <a:ln/>
        </p:spPr>
      </p:sp>
      <p:sp>
        <p:nvSpPr>
          <p:cNvPr id="2560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smtClean="0">
                <a:latin typeface="Arial" panose="020B0604020202020204" pitchFamily="34" charset="0"/>
                <a:cs typeface="Arial" panose="020B0604020202020204" pitchFamily="34" charset="0"/>
              </a:rPr>
              <a:t>In the EFIC Plan Appendix!</a:t>
            </a:r>
          </a:p>
          <a:p>
            <a:pPr eaLnBrk="1" hangingPunct="1"/>
            <a:r>
              <a:rPr lang="en-US" altLang="en-US" sz="1100" smtClean="0">
                <a:latin typeface="Arial" panose="020B0604020202020204" pitchFamily="34" charset="0"/>
                <a:cs typeface="Arial" panose="020B0604020202020204" pitchFamily="34" charset="0"/>
              </a:rPr>
              <a:t>The list I just showed is the first link under CC Material.</a:t>
            </a:r>
          </a:p>
          <a:p>
            <a:pPr eaLnBrk="1" hangingPunct="1"/>
            <a:endParaRPr lang="en-US" altLang="en-US" sz="1100" smtClean="0">
              <a:latin typeface="Arial" panose="020B0604020202020204" pitchFamily="34" charset="0"/>
              <a:cs typeface="Arial" panose="020B0604020202020204" pitchFamily="34" charset="0"/>
            </a:endParaRPr>
          </a:p>
          <a:p>
            <a:pPr eaLnBrk="1" hangingPunct="1"/>
            <a:r>
              <a:rPr lang="en-US" altLang="en-US" sz="1100" smtClean="0">
                <a:latin typeface="Arial" panose="020B0604020202020204" pitchFamily="34" charset="0"/>
                <a:cs typeface="Arial" panose="020B0604020202020204" pitchFamily="34" charset="0"/>
              </a:rPr>
              <a:t>This is where, a list of all EFIC material that has been cIRB approved for you to use to conduct your CC and PD events can be found.  You’ll need to come here to pull down material that has been approved for use with the community by the cIRB.  </a:t>
            </a:r>
          </a:p>
          <a:p>
            <a:pPr eaLnBrk="1" hangingPunct="1"/>
            <a:endParaRPr lang="en-US" altLang="en-US" sz="1100" smtClean="0">
              <a:latin typeface="Arial" panose="020B0604020202020204" pitchFamily="34" charset="0"/>
              <a:cs typeface="Arial" panose="020B0604020202020204" pitchFamily="34" charset="0"/>
            </a:endParaRPr>
          </a:p>
          <a:p>
            <a:pPr eaLnBrk="1" hangingPunct="1"/>
            <a:r>
              <a:rPr lang="en-US" altLang="en-US" sz="1100" smtClean="0">
                <a:latin typeface="Arial" panose="020B0604020202020204" pitchFamily="34" charset="0"/>
                <a:cs typeface="Arial" panose="020B0604020202020204" pitchFamily="34" charset="0"/>
              </a:rPr>
              <a:t>There is some flexibility to generate new material, based on existing approved content, either from resources on this list, the protocol or the consent form.  However, any “new” material will need to be sent for sponsor review before it can be used and may also need to be cIRB approved as well.  Such requests can be sent to the hobit-milestone group email.</a:t>
            </a:r>
          </a:p>
          <a:p>
            <a:pPr eaLnBrk="1" hangingPunct="1"/>
            <a:endParaRPr lang="en-US" altLang="en-US" sz="1100" smtClean="0">
              <a:latin typeface="Arial" panose="020B0604020202020204" pitchFamily="34" charset="0"/>
              <a:cs typeface="Arial" panose="020B0604020202020204" pitchFamily="34" charset="0"/>
            </a:endParaRPr>
          </a:p>
          <a:p>
            <a:pPr eaLnBrk="1" hangingPunct="1"/>
            <a:r>
              <a:rPr lang="en-US" altLang="en-US" sz="1100" smtClean="0">
                <a:latin typeface="Arial" panose="020B0604020202020204" pitchFamily="34" charset="0"/>
                <a:cs typeface="Arial" panose="020B0604020202020204" pitchFamily="34" charset="0"/>
              </a:rPr>
              <a:t>I can’t stress this enough, each CC event should include</a:t>
            </a:r>
          </a:p>
          <a:p>
            <a:pPr eaLnBrk="1" hangingPunct="1"/>
            <a:r>
              <a:rPr lang="en-US" altLang="en-US" sz="1100" smtClean="0">
                <a:latin typeface="Arial" panose="020B0604020202020204" pitchFamily="34" charset="0"/>
                <a:cs typeface="Arial" panose="020B0604020202020204" pitchFamily="34" charset="0"/>
              </a:rPr>
              <a:t>1.) One of the survey instruments – to collect written feedback from the community you engage.</a:t>
            </a:r>
          </a:p>
          <a:p>
            <a:pPr eaLnBrk="1" hangingPunct="1"/>
            <a:r>
              <a:rPr lang="en-US" altLang="en-US" sz="1100" smtClean="0">
                <a:latin typeface="Arial" panose="020B0604020202020204" pitchFamily="34" charset="0"/>
                <a:cs typeface="Arial" panose="020B0604020202020204" pitchFamily="34" charset="0"/>
              </a:rPr>
              <a:t>2.) copies of the brochure – for participants to take home and includes your contact information if a participant would like to reach you later with questions., and </a:t>
            </a:r>
          </a:p>
          <a:p>
            <a:pPr eaLnBrk="1" hangingPunct="1"/>
            <a:r>
              <a:rPr lang="en-US" altLang="en-US" sz="1100" smtClean="0">
                <a:latin typeface="Arial" panose="020B0604020202020204" pitchFamily="34" charset="0"/>
                <a:cs typeface="Arial" panose="020B0604020202020204" pitchFamily="34" charset="0"/>
              </a:rPr>
              <a:t>3.) an Opt-out bracelet request form (which you can make available as needed)</a:t>
            </a:r>
          </a:p>
          <a:p>
            <a:pPr eaLnBrk="1" hangingPunct="1"/>
            <a:endParaRPr lang="en-US" altLang="en-US" sz="1100" smtClean="0">
              <a:latin typeface="Arial" panose="020B0604020202020204" pitchFamily="34" charset="0"/>
              <a:cs typeface="Arial" panose="020B0604020202020204" pitchFamily="34" charset="0"/>
            </a:endParaRPr>
          </a:p>
          <a:p>
            <a:pPr eaLnBrk="1" hangingPunct="1"/>
            <a:r>
              <a:rPr lang="en-US" altLang="en-US" sz="1100" smtClean="0">
                <a:latin typeface="Arial" panose="020B0604020202020204" pitchFamily="34" charset="0"/>
                <a:cs typeface="Arial" panose="020B0604020202020204" pitchFamily="34" charset="0"/>
              </a:rPr>
              <a:t>Any Opt-out bracelet requests that are completed, you’ll want to hang onto, to mail a bracelet to, closer to when your site is released to enroll.  </a:t>
            </a:r>
          </a:p>
          <a:p>
            <a:pPr eaLnBrk="1" hangingPunct="1"/>
            <a:endParaRPr lang="en-US" altLang="en-US" sz="1100" smtClean="0">
              <a:latin typeface="Arial" panose="020B0604020202020204" pitchFamily="34" charset="0"/>
              <a:cs typeface="Arial" panose="020B0604020202020204" pitchFamily="34" charset="0"/>
            </a:endParaRPr>
          </a:p>
        </p:txBody>
      </p:sp>
      <p:sp>
        <p:nvSpPr>
          <p:cNvPr id="25605" name="Slide Number Placeholder 3"/>
          <p:cNvSpPr txBox="1">
            <a:spLocks noGrp="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9" rIns="93317" bIns="46659"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E789809E-2A1F-49BF-96E1-3A35274779FC}" type="slidenum">
              <a:rPr lang="en-US" altLang="en-US">
                <a:solidFill>
                  <a:srgbClr val="000000"/>
                </a:solidFill>
                <a:ea typeface="ＭＳ Ｐゴシック" panose="020B0600070205080204" pitchFamily="34" charset="-128"/>
              </a:rPr>
              <a:pPr algn="r" eaLnBrk="1" hangingPunct="1">
                <a:spcBef>
                  <a:spcPct val="0"/>
                </a:spcBef>
              </a:pPr>
              <a:t>45</a:t>
            </a:fld>
            <a:endParaRPr lang="en-US"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3669462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4588"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1788"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8988"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61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33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05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77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2E070C6-9DA8-4318-B46A-1A280836939E}" type="slidenum">
              <a:rPr lang="en-US" altLang="en-US" smtClean="0">
                <a:solidFill>
                  <a:srgbClr val="000000"/>
                </a:solidFill>
              </a:rPr>
              <a:pPr>
                <a:spcBef>
                  <a:spcPct val="0"/>
                </a:spcBef>
              </a:pPr>
              <a:t>46</a:t>
            </a:fld>
            <a:endParaRPr lang="en-US" altLang="en-US" smtClean="0">
              <a:solidFill>
                <a:srgbClr val="000000"/>
              </a:solidFill>
            </a:endParaRPr>
          </a:p>
        </p:txBody>
      </p:sp>
      <p:sp>
        <p:nvSpPr>
          <p:cNvPr id="27651" name="Slide Image Placeholder 1"/>
          <p:cNvSpPr>
            <a:spLocks noGrp="1" noRot="1" noChangeAspect="1" noTextEdit="1"/>
          </p:cNvSpPr>
          <p:nvPr>
            <p:ph type="sldImg"/>
          </p:nvPr>
        </p:nvSpPr>
        <p:spPr>
          <a:xfrm>
            <a:off x="398463" y="696913"/>
            <a:ext cx="6188075" cy="3481387"/>
          </a:xfrm>
          <a:ln/>
        </p:spPr>
      </p:sp>
      <p:sp>
        <p:nvSpPr>
          <p:cNvPr id="2765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
        <p:nvSpPr>
          <p:cNvPr id="27653" name="Slide Number Placeholder 3"/>
          <p:cNvSpPr txBox="1">
            <a:spLocks noGrp="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9" rIns="93317" bIns="46659"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DD7F8814-74E7-4446-B85C-C86E26B5B44D}" type="slidenum">
              <a:rPr lang="en-US" altLang="en-US">
                <a:solidFill>
                  <a:srgbClr val="000000"/>
                </a:solidFill>
                <a:ea typeface="ＭＳ Ｐゴシック" panose="020B0600070205080204" pitchFamily="34" charset="-128"/>
              </a:rPr>
              <a:pPr algn="r" eaLnBrk="1" hangingPunct="1">
                <a:spcBef>
                  <a:spcPct val="0"/>
                </a:spcBef>
              </a:pPr>
              <a:t>46</a:t>
            </a:fld>
            <a:endParaRPr lang="en-US"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1596472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4588"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1788"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8988"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61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33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05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77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33F03A7-C652-43BD-8A90-DE445111B0F0}" type="slidenum">
              <a:rPr lang="en-US" altLang="en-US" smtClean="0">
                <a:solidFill>
                  <a:srgbClr val="000000"/>
                </a:solidFill>
              </a:rPr>
              <a:pPr>
                <a:spcBef>
                  <a:spcPct val="0"/>
                </a:spcBef>
              </a:pPr>
              <a:t>47</a:t>
            </a:fld>
            <a:endParaRPr lang="en-US" altLang="en-US" smtClean="0">
              <a:solidFill>
                <a:srgbClr val="000000"/>
              </a:solidFill>
            </a:endParaRPr>
          </a:p>
        </p:txBody>
      </p:sp>
      <p:sp>
        <p:nvSpPr>
          <p:cNvPr id="29699" name="Slide Image Placeholder 1"/>
          <p:cNvSpPr>
            <a:spLocks noGrp="1" noRot="1" noChangeAspect="1" noTextEdit="1"/>
          </p:cNvSpPr>
          <p:nvPr>
            <p:ph type="sldImg"/>
          </p:nvPr>
        </p:nvSpPr>
        <p:spPr>
          <a:xfrm>
            <a:off x="398463" y="696913"/>
            <a:ext cx="6188075" cy="3481387"/>
          </a:xfrm>
          <a:ln/>
        </p:spPr>
      </p:sp>
      <p:sp>
        <p:nvSpPr>
          <p:cNvPr id="9220"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1050" dirty="0" smtClean="0"/>
          </a:p>
        </p:txBody>
      </p:sp>
      <p:sp>
        <p:nvSpPr>
          <p:cNvPr id="29701" name="Slide Number Placeholder 3"/>
          <p:cNvSpPr txBox="1">
            <a:spLocks noGrp="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9" rIns="93317" bIns="46659"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1926DDBC-FBE8-40E4-B5C5-A303D7593076}" type="slidenum">
              <a:rPr lang="en-US" altLang="en-US">
                <a:solidFill>
                  <a:srgbClr val="000000"/>
                </a:solidFill>
                <a:ea typeface="ＭＳ Ｐゴシック" panose="020B0600070205080204" pitchFamily="34" charset="-128"/>
              </a:rPr>
              <a:pPr algn="r" eaLnBrk="1" hangingPunct="1">
                <a:spcBef>
                  <a:spcPct val="0"/>
                </a:spcBef>
              </a:pPr>
              <a:t>47</a:t>
            </a:fld>
            <a:endParaRPr lang="en-US"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4197108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4588"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1788"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8988"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61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33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05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77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373BDF7-41DF-4E17-92A1-069E74DA51EF}" type="slidenum">
              <a:rPr lang="en-US" altLang="en-US" smtClean="0">
                <a:solidFill>
                  <a:srgbClr val="000000"/>
                </a:solidFill>
              </a:rPr>
              <a:pPr>
                <a:spcBef>
                  <a:spcPct val="0"/>
                </a:spcBef>
              </a:pPr>
              <a:t>48</a:t>
            </a:fld>
            <a:endParaRPr lang="en-US" altLang="en-US" smtClean="0">
              <a:solidFill>
                <a:srgbClr val="000000"/>
              </a:solidFill>
            </a:endParaRPr>
          </a:p>
        </p:txBody>
      </p:sp>
      <p:sp>
        <p:nvSpPr>
          <p:cNvPr id="31747" name="Slide Image Placeholder 1"/>
          <p:cNvSpPr>
            <a:spLocks noGrp="1" noRot="1" noChangeAspect="1" noTextEdit="1"/>
          </p:cNvSpPr>
          <p:nvPr>
            <p:ph type="sldImg"/>
          </p:nvPr>
        </p:nvSpPr>
        <p:spPr>
          <a:xfrm>
            <a:off x="398463" y="696913"/>
            <a:ext cx="6188075" cy="3481387"/>
          </a:xfrm>
          <a:ln/>
        </p:spPr>
      </p:sp>
      <p:sp>
        <p:nvSpPr>
          <p:cNvPr id="3174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a:p>
            <a:endParaRPr lang="en-US" altLang="en-US" smtClean="0">
              <a:latin typeface="Arial" panose="020B0604020202020204" pitchFamily="34" charset="0"/>
              <a:cs typeface="Arial" panose="020B0604020202020204" pitchFamily="34" charset="0"/>
            </a:endParaRPr>
          </a:p>
          <a:p>
            <a:pPr eaLnBrk="1" hangingPunct="1"/>
            <a:endParaRPr lang="en-US" altLang="en-US" smtClean="0">
              <a:latin typeface="Arial" panose="020B0604020202020204" pitchFamily="34" charset="0"/>
              <a:cs typeface="Arial" panose="020B0604020202020204" pitchFamily="34" charset="0"/>
            </a:endParaRPr>
          </a:p>
        </p:txBody>
      </p:sp>
      <p:sp>
        <p:nvSpPr>
          <p:cNvPr id="31749" name="Slide Number Placeholder 3"/>
          <p:cNvSpPr txBox="1">
            <a:spLocks noGrp="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9" rIns="93317" bIns="46659"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C468F4D9-2210-45B0-9C82-C870CE3AE2C0}" type="slidenum">
              <a:rPr lang="en-US" altLang="en-US">
                <a:solidFill>
                  <a:srgbClr val="000000"/>
                </a:solidFill>
                <a:ea typeface="ＭＳ Ｐゴシック" panose="020B0600070205080204" pitchFamily="34" charset="-128"/>
              </a:rPr>
              <a:pPr algn="r" eaLnBrk="1" hangingPunct="1">
                <a:spcBef>
                  <a:spcPct val="0"/>
                </a:spcBef>
              </a:pPr>
              <a:t>48</a:t>
            </a:fld>
            <a:endParaRPr lang="en-US"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2613594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4588"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1788"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8988"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61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33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05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77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4FD696C-9C79-48B6-81AC-18EACFF810A7}" type="slidenum">
              <a:rPr lang="en-US" altLang="en-US" smtClean="0">
                <a:solidFill>
                  <a:srgbClr val="000000"/>
                </a:solidFill>
              </a:rPr>
              <a:pPr>
                <a:spcBef>
                  <a:spcPct val="0"/>
                </a:spcBef>
              </a:pPr>
              <a:t>49</a:t>
            </a:fld>
            <a:endParaRPr lang="en-US" altLang="en-US" smtClean="0">
              <a:solidFill>
                <a:srgbClr val="000000"/>
              </a:solidFill>
            </a:endParaRPr>
          </a:p>
        </p:txBody>
      </p:sp>
      <p:sp>
        <p:nvSpPr>
          <p:cNvPr id="33795" name="Slide Image Placeholder 1"/>
          <p:cNvSpPr>
            <a:spLocks noGrp="1" noRot="1" noChangeAspect="1" noTextEdit="1"/>
          </p:cNvSpPr>
          <p:nvPr>
            <p:ph type="sldImg"/>
          </p:nvPr>
        </p:nvSpPr>
        <p:spPr>
          <a:ln/>
        </p:spPr>
      </p:sp>
      <p:sp>
        <p:nvSpPr>
          <p:cNvPr id="3379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smtClean="0">
                <a:latin typeface="Arial" panose="020B0604020202020204" pitchFamily="34" charset="0"/>
                <a:cs typeface="Arial" panose="020B0604020202020204" pitchFamily="34" charset="0"/>
              </a:rPr>
              <a:t>circled resource – shown on prior slide.</a:t>
            </a:r>
          </a:p>
          <a:p>
            <a:pPr eaLnBrk="1" hangingPunct="1"/>
            <a:endParaRPr lang="en-US" altLang="en-US" sz="1100" smtClean="0">
              <a:latin typeface="Arial" panose="020B0604020202020204" pitchFamily="34" charset="0"/>
              <a:cs typeface="Arial" panose="020B0604020202020204" pitchFamily="34" charset="0"/>
            </a:endParaRPr>
          </a:p>
          <a:p>
            <a:endParaRPr lang="en-US" altLang="en-US" sz="1100" smtClean="0">
              <a:latin typeface="Arial" panose="020B0604020202020204" pitchFamily="34" charset="0"/>
              <a:cs typeface="Arial" panose="020B0604020202020204" pitchFamily="34" charset="0"/>
            </a:endParaRPr>
          </a:p>
        </p:txBody>
      </p:sp>
      <p:sp>
        <p:nvSpPr>
          <p:cNvPr id="33797" name="Slide Number Placeholder 3"/>
          <p:cNvSpPr txBox="1">
            <a:spLocks noGrp="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9" rIns="93317" bIns="46659"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DC3061D4-363E-401E-88F9-ADF18CD0A5EE}" type="slidenum">
              <a:rPr lang="en-US" altLang="en-US">
                <a:solidFill>
                  <a:srgbClr val="000000"/>
                </a:solidFill>
                <a:ea typeface="ＭＳ Ｐゴシック" panose="020B0600070205080204" pitchFamily="34" charset="-128"/>
              </a:rPr>
              <a:pPr algn="r" eaLnBrk="1" hangingPunct="1">
                <a:spcBef>
                  <a:spcPct val="0"/>
                </a:spcBef>
              </a:pPr>
              <a:t>49</a:t>
            </a:fld>
            <a:endParaRPr lang="en-US"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519298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4588"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1788"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8988"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61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33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05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77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F7576B8-4777-4387-8692-C263943865AB}" type="slidenum">
              <a:rPr lang="en-US" altLang="en-US" smtClean="0">
                <a:solidFill>
                  <a:srgbClr val="000000"/>
                </a:solidFill>
              </a:rPr>
              <a:pPr>
                <a:spcBef>
                  <a:spcPct val="0"/>
                </a:spcBef>
              </a:pPr>
              <a:t>50</a:t>
            </a:fld>
            <a:endParaRPr lang="en-US" altLang="en-US" smtClean="0">
              <a:solidFill>
                <a:srgbClr val="000000"/>
              </a:solidFill>
            </a:endParaRPr>
          </a:p>
        </p:txBody>
      </p:sp>
      <p:sp>
        <p:nvSpPr>
          <p:cNvPr id="35843" name="Slide Image Placeholder 1"/>
          <p:cNvSpPr>
            <a:spLocks noGrp="1" noRot="1" noChangeAspect="1" noTextEdit="1"/>
          </p:cNvSpPr>
          <p:nvPr>
            <p:ph type="sldImg"/>
          </p:nvPr>
        </p:nvSpPr>
        <p:spPr>
          <a:xfrm>
            <a:off x="398463" y="696913"/>
            <a:ext cx="6188075" cy="3481387"/>
          </a:xfrm>
          <a:ln/>
        </p:spPr>
      </p:sp>
      <p:sp>
        <p:nvSpPr>
          <p:cNvPr id="3584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
        <p:nvSpPr>
          <p:cNvPr id="35845" name="Slide Number Placeholder 3"/>
          <p:cNvSpPr txBox="1">
            <a:spLocks noGrp="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9" rIns="93317" bIns="46659"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3EB05D95-50A4-4A40-ABA7-48597BBB9008}" type="slidenum">
              <a:rPr lang="en-US" altLang="en-US">
                <a:solidFill>
                  <a:srgbClr val="000000"/>
                </a:solidFill>
                <a:ea typeface="ＭＳ Ｐゴシック" panose="020B0600070205080204" pitchFamily="34" charset="-128"/>
              </a:rPr>
              <a:pPr algn="r" eaLnBrk="1" hangingPunct="1">
                <a:spcBef>
                  <a:spcPct val="0"/>
                </a:spcBef>
              </a:pPr>
              <a:t>50</a:t>
            </a:fld>
            <a:endParaRPr lang="en-US"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525904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4588"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1788"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8988"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61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33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05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77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22C38A0-E4AE-4BA1-8996-CC8CC03A661B}" type="slidenum">
              <a:rPr lang="en-US" altLang="en-US" smtClean="0">
                <a:solidFill>
                  <a:srgbClr val="000000"/>
                </a:solidFill>
              </a:rPr>
              <a:pPr>
                <a:spcBef>
                  <a:spcPct val="0"/>
                </a:spcBef>
              </a:pPr>
              <a:t>51</a:t>
            </a:fld>
            <a:endParaRPr lang="en-US" altLang="en-US" smtClean="0">
              <a:solidFill>
                <a:srgbClr val="000000"/>
              </a:solidFill>
            </a:endParaRPr>
          </a:p>
        </p:txBody>
      </p:sp>
      <p:sp>
        <p:nvSpPr>
          <p:cNvPr id="37891" name="Slide Image Placeholder 1"/>
          <p:cNvSpPr>
            <a:spLocks noGrp="1" noRot="1" noChangeAspect="1" noTextEdit="1"/>
          </p:cNvSpPr>
          <p:nvPr>
            <p:ph type="sldImg"/>
          </p:nvPr>
        </p:nvSpPr>
        <p:spPr>
          <a:xfrm>
            <a:off x="398463" y="696913"/>
            <a:ext cx="6188075" cy="3481387"/>
          </a:xfrm>
          <a:ln/>
        </p:spPr>
      </p:sp>
      <p:sp>
        <p:nvSpPr>
          <p:cNvPr id="3789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solidFill>
                <a:srgbClr val="FF0000"/>
              </a:solidFill>
              <a:latin typeface="Arial" panose="020B0604020202020204" pitchFamily="34" charset="0"/>
              <a:cs typeface="Arial" panose="020B0604020202020204" pitchFamily="34" charset="0"/>
            </a:endParaRPr>
          </a:p>
        </p:txBody>
      </p:sp>
      <p:sp>
        <p:nvSpPr>
          <p:cNvPr id="37893" name="Slide Number Placeholder 3"/>
          <p:cNvSpPr txBox="1">
            <a:spLocks noGrp="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9" rIns="93317" bIns="46659"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B5EDD420-CAF4-42ED-9BDE-BD03BFC46FE1}" type="slidenum">
              <a:rPr lang="en-US" altLang="en-US">
                <a:solidFill>
                  <a:srgbClr val="000000"/>
                </a:solidFill>
                <a:ea typeface="ＭＳ Ｐゴシック" panose="020B0600070205080204" pitchFamily="34" charset="-128"/>
              </a:rPr>
              <a:pPr algn="r" eaLnBrk="1" hangingPunct="1">
                <a:spcBef>
                  <a:spcPct val="0"/>
                </a:spcBef>
              </a:pPr>
              <a:t>51</a:t>
            </a:fld>
            <a:endParaRPr lang="en-US"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4108894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r>
              <a:rPr lang="en-US" dirty="0" smtClean="0"/>
              <a:t>Realize</a:t>
            </a:r>
            <a:r>
              <a:rPr lang="en-US" baseline="0" dirty="0" smtClean="0"/>
              <a:t> that it is possible subject will not be randomized to HBO</a:t>
            </a:r>
            <a:endParaRPr lang="en-US" dirty="0"/>
          </a:p>
        </p:txBody>
      </p:sp>
      <p:sp>
        <p:nvSpPr>
          <p:cNvPr id="4" name="Slide Number Placeholder 3"/>
          <p:cNvSpPr>
            <a:spLocks noGrp="1"/>
          </p:cNvSpPr>
          <p:nvPr>
            <p:ph type="sldNum" sz="quarter" idx="10"/>
          </p:nvPr>
        </p:nvSpPr>
        <p:spPr/>
        <p:txBody>
          <a:bodyPr/>
          <a:lstStyle/>
          <a:p>
            <a:fld id="{2B760052-27D8-4F0F-92FC-044965A2A783}" type="slidenum">
              <a:rPr lang="en-US" smtClean="0"/>
              <a:t>7</a:t>
            </a:fld>
            <a:endParaRPr lang="en-US"/>
          </a:p>
        </p:txBody>
      </p:sp>
    </p:spTree>
    <p:extLst>
      <p:ext uri="{BB962C8B-B14F-4D97-AF65-F5344CB8AC3E}">
        <p14:creationId xmlns:p14="http://schemas.microsoft.com/office/powerpoint/2010/main" val="4004417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398463" y="696913"/>
            <a:ext cx="6188075" cy="3481387"/>
          </a:xfrm>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cs typeface="Arial" panose="020B0604020202020204" pitchFamily="34" charset="0"/>
              </a:rPr>
              <a:t>Under the EFIC tile is where you will find the three essential EFIC data management forms for HOBIT, circled.</a:t>
            </a:r>
          </a:p>
          <a:p>
            <a:endParaRPr lang="en-US" altLang="en-US" smtClean="0">
              <a:latin typeface="Arial" panose="020B0604020202020204" pitchFamily="34" charset="0"/>
              <a:cs typeface="Arial" panose="020B0604020202020204" pitchFamily="34" charset="0"/>
            </a:endParaRPr>
          </a:p>
          <a:p>
            <a:r>
              <a:rPr lang="en-US" altLang="en-US" smtClean="0">
                <a:latin typeface="Arial" panose="020B0604020202020204" pitchFamily="34" charset="0"/>
                <a:cs typeface="Arial" panose="020B0604020202020204" pitchFamily="34" charset="0"/>
              </a:rPr>
              <a:t>1.) Local Context Form </a:t>
            </a:r>
          </a:p>
          <a:p>
            <a:r>
              <a:rPr lang="en-US" altLang="en-US" smtClean="0">
                <a:latin typeface="Arial" panose="020B0604020202020204" pitchFamily="34" charset="0"/>
                <a:cs typeface="Arial" panose="020B0604020202020204" pitchFamily="34" charset="0"/>
              </a:rPr>
              <a:t>2.) CC Form and </a:t>
            </a:r>
          </a:p>
          <a:p>
            <a:r>
              <a:rPr lang="en-US" altLang="en-US" smtClean="0">
                <a:latin typeface="Arial" panose="020B0604020202020204" pitchFamily="34" charset="0"/>
                <a:cs typeface="Arial" panose="020B0604020202020204" pitchFamily="34" charset="0"/>
              </a:rPr>
              <a:t>3) PD Form</a:t>
            </a:r>
          </a:p>
          <a:p>
            <a:pPr eaLnBrk="1" hangingPunct="1"/>
            <a:endParaRPr lang="en-US" altLang="en-US" smtClean="0">
              <a:latin typeface="Arial" panose="020B0604020202020204" pitchFamily="34" charset="0"/>
              <a:cs typeface="Arial" panose="020B0604020202020204" pitchFamily="34" charset="0"/>
            </a:endParaRPr>
          </a:p>
          <a:p>
            <a:pPr eaLnBrk="1" hangingPunct="1"/>
            <a:r>
              <a:rPr lang="en-US" altLang="en-US" smtClean="0">
                <a:latin typeface="Arial" panose="020B0604020202020204" pitchFamily="34" charset="0"/>
                <a:cs typeface="Arial" panose="020B0604020202020204" pitchFamily="34" charset="0"/>
              </a:rPr>
              <a:t>We’ve talked about the EFIC plan, the methods that can be used to conduct CC and PD specific events and the resources to carry them out, </a:t>
            </a:r>
          </a:p>
          <a:p>
            <a:pPr eaLnBrk="1" hangingPunct="1"/>
            <a:r>
              <a:rPr lang="en-US" altLang="en-US" smtClean="0">
                <a:latin typeface="Arial" panose="020B0604020202020204" pitchFamily="34" charset="0"/>
                <a:cs typeface="Arial" panose="020B0604020202020204" pitchFamily="34" charset="0"/>
              </a:rPr>
              <a:t>But “who” is your community?</a:t>
            </a:r>
          </a:p>
          <a:p>
            <a:pPr eaLnBrk="1" hangingPunct="1"/>
            <a:endParaRPr lang="en-US" altLang="en-US" smtClean="0">
              <a:latin typeface="Arial" panose="020B0604020202020204" pitchFamily="34" charset="0"/>
              <a:cs typeface="Arial" panose="020B0604020202020204" pitchFamily="34" charset="0"/>
            </a:endParaRPr>
          </a:p>
          <a:p>
            <a:pPr eaLnBrk="1" hangingPunct="1"/>
            <a:r>
              <a:rPr lang="en-US" altLang="en-US" smtClean="0">
                <a:latin typeface="Arial" panose="020B0604020202020204" pitchFamily="34" charset="0"/>
                <a:cs typeface="Arial" panose="020B0604020202020204" pitchFamily="34" charset="0"/>
              </a:rPr>
              <a:t>Before you build out your list of CC &amp; PD events it’s important you know “who” you need to reach.</a:t>
            </a:r>
          </a:p>
          <a:p>
            <a:pPr eaLnBrk="1" hangingPunct="1"/>
            <a:endParaRPr lang="en-US" altLang="en-US" smtClean="0">
              <a:latin typeface="Arial" panose="020B0604020202020204" pitchFamily="34" charset="0"/>
              <a:cs typeface="Arial" panose="020B0604020202020204" pitchFamily="34" charset="0"/>
            </a:endParaRPr>
          </a:p>
          <a:p>
            <a:pPr eaLnBrk="1" hangingPunct="1"/>
            <a:r>
              <a:rPr lang="en-US" altLang="en-US" smtClean="0">
                <a:latin typeface="Arial" panose="020B0604020202020204" pitchFamily="34" charset="0"/>
                <a:cs typeface="Arial" panose="020B0604020202020204" pitchFamily="34" charset="0"/>
              </a:rPr>
              <a:t>Upon reading the EFIC plan, the next thing you want to do is complete the local context form (Task 5 of the Milestone document).  Which is the sub-tile circled in red below the EFIC tile. </a:t>
            </a:r>
          </a:p>
          <a:p>
            <a:endParaRPr lang="en-US" altLang="en-US" smtClean="0">
              <a:latin typeface="Arial" panose="020B0604020202020204" pitchFamily="34" charset="0"/>
              <a:cs typeface="Arial" panose="020B0604020202020204" pitchFamily="34" charset="0"/>
            </a:endParaRPr>
          </a:p>
          <a:p>
            <a:endParaRPr lang="en-US" altLang="en-US" smtClean="0">
              <a:latin typeface="Arial" panose="020B0604020202020204" pitchFamily="34" charset="0"/>
              <a:cs typeface="Arial" panose="020B0604020202020204" pitchFamily="34" charset="0"/>
            </a:endParaRPr>
          </a:p>
          <a:p>
            <a:endParaRPr lang="en-US" altLang="en-US" smtClean="0">
              <a:latin typeface="Arial" panose="020B0604020202020204" pitchFamily="34" charset="0"/>
              <a:cs typeface="Arial" panose="020B0604020202020204" pitchFamily="34" charset="0"/>
            </a:endParaRPr>
          </a:p>
          <a:p>
            <a:endParaRPr lang="en-US" altLang="en-US" smtClean="0">
              <a:latin typeface="Arial" panose="020B0604020202020204" pitchFamily="34" charset="0"/>
              <a:cs typeface="Arial" panose="020B0604020202020204" pitchFamily="34" charset="0"/>
            </a:endParaRPr>
          </a:p>
          <a:p>
            <a:endParaRPr lang="en-US" altLang="en-US" smtClean="0">
              <a:latin typeface="Arial" panose="020B0604020202020204" pitchFamily="34" charset="0"/>
              <a:cs typeface="Arial" panose="020B0604020202020204" pitchFamily="34"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cs typeface="Arial" panose="020B0604020202020204" pitchFamily="34" charset="0"/>
              </a:defRPr>
            </a:lvl1pPr>
            <a:lvl2pPr marL="742950" indent="-285750" defTabSz="931863">
              <a:defRPr>
                <a:solidFill>
                  <a:schemeClr val="tx1"/>
                </a:solidFill>
                <a:latin typeface="Arial" panose="020B0604020202020204" pitchFamily="34" charset="0"/>
                <a:cs typeface="Arial" panose="020B0604020202020204" pitchFamily="34" charset="0"/>
              </a:defRPr>
            </a:lvl2pPr>
            <a:lvl3pPr marL="1143000" indent="-228600" defTabSz="931863">
              <a:defRPr>
                <a:solidFill>
                  <a:schemeClr val="tx1"/>
                </a:solidFill>
                <a:latin typeface="Arial" panose="020B0604020202020204" pitchFamily="34" charset="0"/>
                <a:cs typeface="Arial" panose="020B0604020202020204" pitchFamily="34" charset="0"/>
              </a:defRPr>
            </a:lvl3pPr>
            <a:lvl4pPr marL="1600200" indent="-228600" defTabSz="931863">
              <a:defRPr>
                <a:solidFill>
                  <a:schemeClr val="tx1"/>
                </a:solidFill>
                <a:latin typeface="Arial" panose="020B0604020202020204" pitchFamily="34" charset="0"/>
                <a:cs typeface="Arial" panose="020B0604020202020204" pitchFamily="34" charset="0"/>
              </a:defRPr>
            </a:lvl4pPr>
            <a:lvl5pPr marL="2057400" indent="-228600" defTabSz="931863">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CD5E735-A4A1-4C32-82B6-AB5CD5859A9F}" type="slidenum">
              <a:rPr lang="en-US" altLang="en-US" smtClean="0"/>
              <a:pPr/>
              <a:t>52</a:t>
            </a:fld>
            <a:endParaRPr lang="en-US" altLang="en-US" smtClean="0"/>
          </a:p>
        </p:txBody>
      </p:sp>
    </p:spTree>
    <p:extLst>
      <p:ext uri="{BB962C8B-B14F-4D97-AF65-F5344CB8AC3E}">
        <p14:creationId xmlns:p14="http://schemas.microsoft.com/office/powerpoint/2010/main" val="2856552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398463" y="696913"/>
            <a:ext cx="6188075" cy="3481387"/>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cs typeface="Arial" panose="020B0604020202020204" pitchFamily="34" charset="0"/>
              </a:defRPr>
            </a:lvl1pPr>
            <a:lvl2pPr marL="742950" indent="-285750" defTabSz="931863">
              <a:defRPr>
                <a:solidFill>
                  <a:schemeClr val="tx1"/>
                </a:solidFill>
                <a:latin typeface="Arial" panose="020B0604020202020204" pitchFamily="34" charset="0"/>
                <a:cs typeface="Arial" panose="020B0604020202020204" pitchFamily="34" charset="0"/>
              </a:defRPr>
            </a:lvl2pPr>
            <a:lvl3pPr marL="1143000" indent="-228600" defTabSz="931863">
              <a:defRPr>
                <a:solidFill>
                  <a:schemeClr val="tx1"/>
                </a:solidFill>
                <a:latin typeface="Arial" panose="020B0604020202020204" pitchFamily="34" charset="0"/>
                <a:cs typeface="Arial" panose="020B0604020202020204" pitchFamily="34" charset="0"/>
              </a:defRPr>
            </a:lvl3pPr>
            <a:lvl4pPr marL="1600200" indent="-228600" defTabSz="931863">
              <a:defRPr>
                <a:solidFill>
                  <a:schemeClr val="tx1"/>
                </a:solidFill>
                <a:latin typeface="Arial" panose="020B0604020202020204" pitchFamily="34" charset="0"/>
                <a:cs typeface="Arial" panose="020B0604020202020204" pitchFamily="34" charset="0"/>
              </a:defRPr>
            </a:lvl4pPr>
            <a:lvl5pPr marL="2057400" indent="-228600" defTabSz="931863">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934D2C0-9368-4646-B07E-FED4D4578AC6}" type="slidenum">
              <a:rPr lang="en-US" altLang="en-US" smtClean="0"/>
              <a:pPr/>
              <a:t>53</a:t>
            </a:fld>
            <a:endParaRPr lang="en-US" altLang="en-US" smtClean="0"/>
          </a:p>
        </p:txBody>
      </p:sp>
    </p:spTree>
    <p:extLst>
      <p:ext uri="{BB962C8B-B14F-4D97-AF65-F5344CB8AC3E}">
        <p14:creationId xmlns:p14="http://schemas.microsoft.com/office/powerpoint/2010/main" val="3582880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4588"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1788"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8988"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61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33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05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77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1AAA5A9-B527-4EC5-A378-BB84D02F53E8}" type="slidenum">
              <a:rPr lang="en-US" altLang="en-US" smtClean="0">
                <a:solidFill>
                  <a:srgbClr val="000000"/>
                </a:solidFill>
              </a:rPr>
              <a:pPr>
                <a:spcBef>
                  <a:spcPct val="0"/>
                </a:spcBef>
              </a:pPr>
              <a:t>54</a:t>
            </a:fld>
            <a:endParaRPr lang="en-US" altLang="en-US" smtClean="0">
              <a:solidFill>
                <a:srgbClr val="000000"/>
              </a:solidFill>
            </a:endParaRPr>
          </a:p>
        </p:txBody>
      </p:sp>
      <p:sp>
        <p:nvSpPr>
          <p:cNvPr id="44035" name="Slide Image Placeholder 1"/>
          <p:cNvSpPr>
            <a:spLocks noGrp="1" noRot="1" noChangeAspect="1" noTextEdit="1"/>
          </p:cNvSpPr>
          <p:nvPr>
            <p:ph type="sldImg"/>
          </p:nvPr>
        </p:nvSpPr>
        <p:spPr>
          <a:xfrm>
            <a:off x="398463" y="696913"/>
            <a:ext cx="6188075" cy="3481387"/>
          </a:xfrm>
          <a:ln/>
        </p:spPr>
      </p:sp>
      <p:sp>
        <p:nvSpPr>
          <p:cNvPr id="4403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cs typeface="Arial" panose="020B0604020202020204" pitchFamily="34" charset="0"/>
              </a:rPr>
              <a:t>The form consists of five questions.  </a:t>
            </a:r>
          </a:p>
          <a:p>
            <a:pPr eaLnBrk="1" hangingPunct="1"/>
            <a:r>
              <a:rPr lang="en-US" altLang="en-US" smtClean="0">
                <a:latin typeface="Arial" panose="020B0604020202020204" pitchFamily="34" charset="0"/>
                <a:cs typeface="Arial" panose="020B0604020202020204" pitchFamily="34" charset="0"/>
              </a:rPr>
              <a:t>Come here and answer the first 5.  fields 2-6, before you build out your plan.  Field 7 is a field you will fill out after you complete your events.</a:t>
            </a:r>
          </a:p>
          <a:p>
            <a:pPr eaLnBrk="1" hangingPunct="1"/>
            <a:endParaRPr lang="en-US" altLang="en-US" smtClean="0">
              <a:latin typeface="Arial" panose="020B0604020202020204" pitchFamily="34" charset="0"/>
              <a:cs typeface="Arial" panose="020B0604020202020204" pitchFamily="34" charset="0"/>
            </a:endParaRPr>
          </a:p>
          <a:p>
            <a:pPr eaLnBrk="1" hangingPunct="1"/>
            <a:r>
              <a:rPr lang="en-US" altLang="en-US" smtClean="0">
                <a:latin typeface="Arial" panose="020B0604020202020204" pitchFamily="34" charset="0"/>
                <a:cs typeface="Arial" panose="020B0604020202020204" pitchFamily="34" charset="0"/>
              </a:rPr>
              <a:t>The data in 3-6 will help you to know “who” you should make a point to hear from and advertise to, in addition to the TBI related community, during CC and PD effort.</a:t>
            </a:r>
          </a:p>
          <a:p>
            <a:pPr eaLnBrk="1" hangingPunct="1"/>
            <a:endParaRPr lang="en-US" altLang="en-US" smtClean="0">
              <a:latin typeface="Arial" panose="020B0604020202020204" pitchFamily="34" charset="0"/>
              <a:cs typeface="Arial" panose="020B0604020202020204" pitchFamily="34" charset="0"/>
            </a:endParaRPr>
          </a:p>
          <a:p>
            <a:pPr eaLnBrk="1" hangingPunct="1"/>
            <a:r>
              <a:rPr lang="en-US" altLang="en-US" smtClean="0">
                <a:latin typeface="Arial" panose="020B0604020202020204" pitchFamily="34" charset="0"/>
                <a:cs typeface="Arial" panose="020B0604020202020204" pitchFamily="34" charset="0"/>
              </a:rPr>
              <a:t>The answer to all of these questions on this form will be relayed to the cIRB when your EFIC results are submitted for their review, and they will be critically looking to make sure the people you told them about here, are represented in your CC and PD effort.  </a:t>
            </a:r>
          </a:p>
          <a:p>
            <a:pPr eaLnBrk="1" hangingPunct="1"/>
            <a:endParaRPr lang="en-US" altLang="en-US" smtClean="0">
              <a:latin typeface="Arial" panose="020B0604020202020204" pitchFamily="34" charset="0"/>
              <a:cs typeface="Arial" panose="020B0604020202020204" pitchFamily="34" charset="0"/>
            </a:endParaRPr>
          </a:p>
          <a:p>
            <a:pPr eaLnBrk="1" hangingPunct="1"/>
            <a:endParaRPr lang="en-US" altLang="en-US" smtClean="0">
              <a:latin typeface="Arial" panose="020B0604020202020204" pitchFamily="34" charset="0"/>
              <a:cs typeface="Arial" panose="020B0604020202020204" pitchFamily="34" charset="0"/>
            </a:endParaRPr>
          </a:p>
        </p:txBody>
      </p:sp>
      <p:sp>
        <p:nvSpPr>
          <p:cNvPr id="44037" name="Slide Number Placeholder 3"/>
          <p:cNvSpPr txBox="1">
            <a:spLocks noGrp="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9" rIns="93317" bIns="46659"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1B1BD527-61D1-43B7-B78B-28CD921048F2}" type="slidenum">
              <a:rPr lang="en-US" altLang="en-US">
                <a:solidFill>
                  <a:srgbClr val="000000"/>
                </a:solidFill>
                <a:ea typeface="ＭＳ Ｐゴシック" panose="020B0600070205080204" pitchFamily="34" charset="-128"/>
              </a:rPr>
              <a:pPr algn="r" eaLnBrk="1" hangingPunct="1">
                <a:spcBef>
                  <a:spcPct val="0"/>
                </a:spcBef>
              </a:pPr>
              <a:t>54</a:t>
            </a:fld>
            <a:endParaRPr lang="en-US"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1253361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4588"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1788"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8988"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61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33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05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77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30EC613-89A9-466E-9719-B1BFB391EF5B}" type="slidenum">
              <a:rPr lang="en-US" altLang="en-US" smtClean="0">
                <a:solidFill>
                  <a:srgbClr val="000000"/>
                </a:solidFill>
              </a:rPr>
              <a:pPr>
                <a:spcBef>
                  <a:spcPct val="0"/>
                </a:spcBef>
              </a:pPr>
              <a:t>55</a:t>
            </a:fld>
            <a:endParaRPr lang="en-US" altLang="en-US" smtClean="0">
              <a:solidFill>
                <a:srgbClr val="000000"/>
              </a:solidFill>
            </a:endParaRPr>
          </a:p>
        </p:txBody>
      </p:sp>
      <p:sp>
        <p:nvSpPr>
          <p:cNvPr id="46083" name="Slide Image Placeholder 1"/>
          <p:cNvSpPr>
            <a:spLocks noGrp="1" noRot="1" noChangeAspect="1" noTextEdit="1"/>
          </p:cNvSpPr>
          <p:nvPr>
            <p:ph type="sldImg"/>
          </p:nvPr>
        </p:nvSpPr>
        <p:spPr>
          <a:xfrm>
            <a:off x="398463" y="696913"/>
            <a:ext cx="6188075" cy="3481387"/>
          </a:xfrm>
          <a:ln/>
        </p:spPr>
      </p:sp>
      <p:sp>
        <p:nvSpPr>
          <p:cNvPr id="4608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
        <p:nvSpPr>
          <p:cNvPr id="46085" name="Slide Number Placeholder 3"/>
          <p:cNvSpPr txBox="1">
            <a:spLocks noGrp="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9" rIns="93317" bIns="46659"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4645F588-81E8-40F4-AEE3-DE7D39E67D39}" type="slidenum">
              <a:rPr lang="en-US" altLang="en-US">
                <a:solidFill>
                  <a:srgbClr val="000000"/>
                </a:solidFill>
                <a:ea typeface="ＭＳ Ｐゴシック" panose="020B0600070205080204" pitchFamily="34" charset="-128"/>
              </a:rPr>
              <a:pPr algn="r" eaLnBrk="1" hangingPunct="1">
                <a:spcBef>
                  <a:spcPct val="0"/>
                </a:spcBef>
              </a:pPr>
              <a:t>55</a:t>
            </a:fld>
            <a:endParaRPr lang="en-US"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40095741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4588"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1788"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8988"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61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33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05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77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EB3CFD2-028F-4D64-8523-2CC2E74E801B}" type="slidenum">
              <a:rPr lang="en-US" altLang="en-US" smtClean="0">
                <a:solidFill>
                  <a:srgbClr val="000000"/>
                </a:solidFill>
              </a:rPr>
              <a:pPr>
                <a:spcBef>
                  <a:spcPct val="0"/>
                </a:spcBef>
              </a:pPr>
              <a:t>56</a:t>
            </a:fld>
            <a:endParaRPr lang="en-US" altLang="en-US" smtClean="0">
              <a:solidFill>
                <a:srgbClr val="000000"/>
              </a:solidFill>
            </a:endParaRPr>
          </a:p>
        </p:txBody>
      </p:sp>
      <p:sp>
        <p:nvSpPr>
          <p:cNvPr id="48131" name="Slide Image Placeholder 1"/>
          <p:cNvSpPr>
            <a:spLocks noGrp="1" noRot="1" noChangeAspect="1" noTextEdit="1"/>
          </p:cNvSpPr>
          <p:nvPr>
            <p:ph type="sldImg"/>
          </p:nvPr>
        </p:nvSpPr>
        <p:spPr>
          <a:xfrm>
            <a:off x="398463" y="696913"/>
            <a:ext cx="6188075" cy="3481387"/>
          </a:xfrm>
          <a:ln/>
        </p:spPr>
      </p:sp>
      <p:sp>
        <p:nvSpPr>
          <p:cNvPr id="4813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a:p>
            <a:endParaRPr lang="en-US" altLang="en-US" smtClean="0">
              <a:latin typeface="Arial" panose="020B0604020202020204" pitchFamily="34" charset="0"/>
              <a:cs typeface="Arial" panose="020B0604020202020204" pitchFamily="34" charset="0"/>
            </a:endParaRPr>
          </a:p>
          <a:p>
            <a:pPr eaLnBrk="1" hangingPunct="1"/>
            <a:endParaRPr lang="en-US" altLang="en-US" smtClean="0">
              <a:latin typeface="Arial" panose="020B0604020202020204" pitchFamily="34" charset="0"/>
              <a:cs typeface="Arial" panose="020B0604020202020204" pitchFamily="34" charset="0"/>
            </a:endParaRPr>
          </a:p>
        </p:txBody>
      </p:sp>
      <p:sp>
        <p:nvSpPr>
          <p:cNvPr id="48133" name="Slide Number Placeholder 3"/>
          <p:cNvSpPr txBox="1">
            <a:spLocks noGrp="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9" rIns="93317" bIns="46659"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92338172-2E9D-450E-BF0C-FB98B2870DA8}" type="slidenum">
              <a:rPr lang="en-US" altLang="en-US">
                <a:solidFill>
                  <a:srgbClr val="000000"/>
                </a:solidFill>
                <a:ea typeface="ＭＳ Ｐゴシック" panose="020B0600070205080204" pitchFamily="34" charset="-128"/>
              </a:rPr>
              <a:pPr algn="r" eaLnBrk="1" hangingPunct="1">
                <a:spcBef>
                  <a:spcPct val="0"/>
                </a:spcBef>
              </a:pPr>
              <a:t>56</a:t>
            </a:fld>
            <a:endParaRPr lang="en-US"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1740289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4588"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1788"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8988"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61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33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05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77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4BB820F-2C08-4609-B9A4-C981B3DF9FE5}" type="slidenum">
              <a:rPr lang="en-US" altLang="en-US" smtClean="0">
                <a:solidFill>
                  <a:srgbClr val="000000"/>
                </a:solidFill>
              </a:rPr>
              <a:pPr>
                <a:spcBef>
                  <a:spcPct val="0"/>
                </a:spcBef>
              </a:pPr>
              <a:t>57</a:t>
            </a:fld>
            <a:endParaRPr lang="en-US" altLang="en-US" smtClean="0">
              <a:solidFill>
                <a:srgbClr val="000000"/>
              </a:solidFill>
            </a:endParaRPr>
          </a:p>
        </p:txBody>
      </p:sp>
      <p:sp>
        <p:nvSpPr>
          <p:cNvPr id="50179" name="Slide Image Placeholder 1"/>
          <p:cNvSpPr>
            <a:spLocks noGrp="1" noRot="1" noChangeAspect="1" noTextEdit="1"/>
          </p:cNvSpPr>
          <p:nvPr>
            <p:ph type="sldImg"/>
          </p:nvPr>
        </p:nvSpPr>
        <p:spPr>
          <a:xfrm>
            <a:off x="398463" y="696913"/>
            <a:ext cx="6188075" cy="3481387"/>
          </a:xfrm>
          <a:ln/>
        </p:spPr>
      </p:sp>
      <p:sp>
        <p:nvSpPr>
          <p:cNvPr id="5018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smtClean="0">
              <a:latin typeface="Arial" panose="020B0604020202020204" pitchFamily="34" charset="0"/>
              <a:cs typeface="Arial" panose="020B0604020202020204" pitchFamily="34" charset="0"/>
            </a:endParaRPr>
          </a:p>
          <a:p>
            <a:r>
              <a:rPr lang="en-US" altLang="en-US" sz="1100" smtClean="0">
                <a:latin typeface="Arial" panose="020B0604020202020204" pitchFamily="34" charset="0"/>
                <a:cs typeface="Arial" panose="020B0604020202020204" pitchFamily="34" charset="0"/>
              </a:rPr>
              <a:t>This view is fully visible across sites. It is a great way for you to see what other sites are doing for EFIC and may help give you ideas about groups to reach locally, that maybe you hadn’t thought of.</a:t>
            </a:r>
          </a:p>
          <a:p>
            <a:endParaRPr lang="en-US" altLang="en-US" sz="1100" smtClean="0">
              <a:latin typeface="Arial" panose="020B0604020202020204" pitchFamily="34" charset="0"/>
              <a:cs typeface="Arial" panose="020B0604020202020204" pitchFamily="34" charset="0"/>
            </a:endParaRPr>
          </a:p>
          <a:p>
            <a:r>
              <a:rPr lang="en-US" altLang="en-US" sz="1100" smtClean="0">
                <a:latin typeface="Arial" panose="020B0604020202020204" pitchFamily="34" charset="0"/>
                <a:cs typeface="Arial" panose="020B0604020202020204" pitchFamily="34" charset="0"/>
              </a:rPr>
              <a:t>Sites click on the “Add New” button in the top right corner to be taken to a blank data entry form.</a:t>
            </a:r>
          </a:p>
          <a:p>
            <a:endParaRPr lang="en-US" altLang="en-US" sz="1100" smtClean="0">
              <a:latin typeface="Arial" panose="020B0604020202020204" pitchFamily="34" charset="0"/>
              <a:cs typeface="Arial" panose="020B0604020202020204" pitchFamily="34" charset="0"/>
            </a:endParaRPr>
          </a:p>
          <a:p>
            <a:pPr eaLnBrk="1" hangingPunct="1"/>
            <a:endParaRPr lang="en-US" altLang="en-US" smtClean="0">
              <a:latin typeface="Arial" panose="020B0604020202020204" pitchFamily="34" charset="0"/>
              <a:cs typeface="Arial" panose="020B0604020202020204" pitchFamily="34" charset="0"/>
            </a:endParaRPr>
          </a:p>
        </p:txBody>
      </p:sp>
      <p:sp>
        <p:nvSpPr>
          <p:cNvPr id="50181" name="Slide Number Placeholder 3"/>
          <p:cNvSpPr txBox="1">
            <a:spLocks noGrp="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9" rIns="93317" bIns="46659"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2097D139-7282-4A31-923D-F929929D1B8D}" type="slidenum">
              <a:rPr lang="en-US" altLang="en-US">
                <a:solidFill>
                  <a:srgbClr val="000000"/>
                </a:solidFill>
                <a:ea typeface="ＭＳ Ｐゴシック" panose="020B0600070205080204" pitchFamily="34" charset="-128"/>
              </a:rPr>
              <a:pPr algn="r" eaLnBrk="1" hangingPunct="1">
                <a:spcBef>
                  <a:spcPct val="0"/>
                </a:spcBef>
              </a:pPr>
              <a:t>57</a:t>
            </a:fld>
            <a:endParaRPr lang="en-US"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20461515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4588"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1788"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8988"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61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33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05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77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25AB694-009C-47FC-8289-499EB17ABA16}" type="slidenum">
              <a:rPr lang="en-US" altLang="en-US" smtClean="0">
                <a:solidFill>
                  <a:srgbClr val="000000"/>
                </a:solidFill>
              </a:rPr>
              <a:pPr>
                <a:spcBef>
                  <a:spcPct val="0"/>
                </a:spcBef>
              </a:pPr>
              <a:t>58</a:t>
            </a:fld>
            <a:endParaRPr lang="en-US" altLang="en-US" smtClean="0">
              <a:solidFill>
                <a:srgbClr val="000000"/>
              </a:solidFill>
            </a:endParaRPr>
          </a:p>
        </p:txBody>
      </p:sp>
      <p:sp>
        <p:nvSpPr>
          <p:cNvPr id="52227" name="Slide Image Placeholder 1"/>
          <p:cNvSpPr>
            <a:spLocks noGrp="1" noRot="1" noChangeAspect="1" noTextEdit="1"/>
          </p:cNvSpPr>
          <p:nvPr>
            <p:ph type="sldImg"/>
          </p:nvPr>
        </p:nvSpPr>
        <p:spPr>
          <a:xfrm>
            <a:off x="398463" y="696913"/>
            <a:ext cx="6188075" cy="3481387"/>
          </a:xfrm>
          <a:ln/>
        </p:spPr>
      </p:sp>
      <p:sp>
        <p:nvSpPr>
          <p:cNvPr id="9220"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sz="1050" dirty="0" smtClean="0">
                <a:latin typeface="Arial" panose="020B0604020202020204" pitchFamily="34" charset="0"/>
                <a:cs typeface="Arial" panose="020B0604020202020204" pitchFamily="34" charset="0"/>
              </a:rPr>
              <a:t>While the method used can vary, all of our sites use our centrally developed survey instruments to capture feedback from the community, which I highlighted previously as a required document for all CC event.  </a:t>
            </a:r>
          </a:p>
          <a:p>
            <a:pPr>
              <a:defRPr/>
            </a:pPr>
            <a:r>
              <a:rPr lang="en-US" altLang="en-US" sz="1050" dirty="0" smtClean="0">
                <a:latin typeface="Arial" panose="020B0604020202020204" pitchFamily="34" charset="0"/>
                <a:cs typeface="Arial" panose="020B0604020202020204" pitchFamily="34" charset="0"/>
              </a:rPr>
              <a:t>All of those survey data points have been represented on this form.  The CC Form also allows for some tailoring and makes some fields “optional.”  </a:t>
            </a:r>
          </a:p>
          <a:p>
            <a:pPr>
              <a:defRPr/>
            </a:pPr>
            <a:endParaRPr lang="en-US" altLang="en-US" sz="1050" dirty="0" smtClean="0">
              <a:latin typeface="Arial" panose="020B0604020202020204" pitchFamily="34" charset="0"/>
              <a:cs typeface="Arial" panose="020B0604020202020204" pitchFamily="34" charset="0"/>
            </a:endParaRPr>
          </a:p>
          <a:p>
            <a:pPr>
              <a:defRPr/>
            </a:pPr>
            <a:r>
              <a:rPr lang="en-US" altLang="en-US" sz="1050" dirty="0" smtClean="0">
                <a:latin typeface="Arial" panose="020B0604020202020204" pitchFamily="34" charset="0"/>
                <a:cs typeface="Arial" panose="020B0604020202020204" pitchFamily="34" charset="0"/>
              </a:rPr>
              <a:t>Fields to Point out: </a:t>
            </a:r>
          </a:p>
          <a:p>
            <a:pPr>
              <a:defRPr/>
            </a:pPr>
            <a:r>
              <a:rPr lang="en-US" altLang="en-US" sz="1050" dirty="0" smtClean="0">
                <a:latin typeface="Arial" panose="020B0604020202020204" pitchFamily="34" charset="0"/>
                <a:cs typeface="Arial" panose="020B0604020202020204" pitchFamily="34" charset="0"/>
              </a:rPr>
              <a:t>1.) Name of Event --- make unique (no two CC events for a given site should be identical),  please do not use acronyms </a:t>
            </a:r>
          </a:p>
          <a:p>
            <a:pPr>
              <a:defRPr/>
            </a:pPr>
            <a:r>
              <a:rPr lang="en-US" altLang="en-US" sz="1050" dirty="0" smtClean="0">
                <a:latin typeface="Arial" panose="020B0604020202020204" pitchFamily="34" charset="0"/>
                <a:cs typeface="Arial" panose="020B0604020202020204" pitchFamily="34" charset="0"/>
              </a:rPr>
              <a:t>2.) field Q05a – Description of event (see resource on the HOBIT EFIC resources page.)</a:t>
            </a:r>
          </a:p>
          <a:p>
            <a:pPr>
              <a:defRPr/>
            </a:pPr>
            <a:r>
              <a:rPr lang="en-US" altLang="en-US" sz="1050" dirty="0" smtClean="0">
                <a:latin typeface="Arial" panose="020B0604020202020204" pitchFamily="34" charset="0"/>
                <a:cs typeface="Arial" panose="020B0604020202020204" pitchFamily="34" charset="0"/>
              </a:rPr>
              <a:t>3.) field 11 - Number of participants (see CC form guide on the HOBIT EFIC resources page.)</a:t>
            </a:r>
          </a:p>
          <a:p>
            <a:pPr>
              <a:defRPr/>
            </a:pPr>
            <a:endParaRPr lang="en-US" altLang="en-US" sz="1050" dirty="0" smtClean="0">
              <a:latin typeface="Arial" panose="020B0604020202020204" pitchFamily="34" charset="0"/>
              <a:cs typeface="Arial" panose="020B0604020202020204" pitchFamily="34" charset="0"/>
            </a:endParaRPr>
          </a:p>
          <a:p>
            <a:pPr>
              <a:defRPr/>
            </a:pPr>
            <a:r>
              <a:rPr lang="en-US" altLang="en-US" sz="1050" dirty="0" smtClean="0">
                <a:latin typeface="Arial" panose="020B0604020202020204" pitchFamily="34" charset="0"/>
                <a:cs typeface="Arial" panose="020B0604020202020204" pitchFamily="34" charset="0"/>
              </a:rPr>
              <a:t>Start a CC form for every event you are planning to conduct.  This form can be edited as you go.</a:t>
            </a:r>
          </a:p>
          <a:p>
            <a:pPr>
              <a:defRPr/>
            </a:pPr>
            <a:endParaRPr lang="en-US" altLang="en-US" sz="1050" dirty="0" smtClean="0">
              <a:latin typeface="Arial" panose="020B0604020202020204" pitchFamily="34" charset="0"/>
              <a:cs typeface="Arial" panose="020B0604020202020204" pitchFamily="34" charset="0"/>
            </a:endParaRPr>
          </a:p>
        </p:txBody>
      </p:sp>
      <p:sp>
        <p:nvSpPr>
          <p:cNvPr id="52229" name="Slide Number Placeholder 3"/>
          <p:cNvSpPr txBox="1">
            <a:spLocks noGrp="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9" rIns="93317" bIns="46659"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0503F828-C80D-455A-87D3-A849672510D4}" type="slidenum">
              <a:rPr lang="en-US" altLang="en-US">
                <a:solidFill>
                  <a:srgbClr val="000000"/>
                </a:solidFill>
                <a:ea typeface="ＭＳ Ｐゴシック" panose="020B0600070205080204" pitchFamily="34" charset="-128"/>
              </a:rPr>
              <a:pPr algn="r" eaLnBrk="1" hangingPunct="1">
                <a:spcBef>
                  <a:spcPct val="0"/>
                </a:spcBef>
              </a:pPr>
              <a:t>58</a:t>
            </a:fld>
            <a:endParaRPr lang="en-US"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32476234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4588"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1788"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8988"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61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33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05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77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5EDC002-57D9-4C39-82A2-5E312721EF13}" type="slidenum">
              <a:rPr lang="en-US" altLang="en-US" smtClean="0">
                <a:solidFill>
                  <a:srgbClr val="000000"/>
                </a:solidFill>
              </a:rPr>
              <a:pPr>
                <a:spcBef>
                  <a:spcPct val="0"/>
                </a:spcBef>
              </a:pPr>
              <a:t>59</a:t>
            </a:fld>
            <a:endParaRPr lang="en-US" altLang="en-US" smtClean="0">
              <a:solidFill>
                <a:srgbClr val="000000"/>
              </a:solidFill>
            </a:endParaRPr>
          </a:p>
        </p:txBody>
      </p:sp>
      <p:sp>
        <p:nvSpPr>
          <p:cNvPr id="54275" name="Slide Image Placeholder 1"/>
          <p:cNvSpPr>
            <a:spLocks noGrp="1" noRot="1" noChangeAspect="1" noTextEdit="1"/>
          </p:cNvSpPr>
          <p:nvPr>
            <p:ph type="sldImg"/>
          </p:nvPr>
        </p:nvSpPr>
        <p:spPr>
          <a:xfrm>
            <a:off x="398463" y="696913"/>
            <a:ext cx="6188075" cy="3481387"/>
          </a:xfrm>
          <a:ln/>
        </p:spPr>
      </p:sp>
      <p:sp>
        <p:nvSpPr>
          <p:cNvPr id="5427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cs typeface="Arial" panose="020B0604020202020204" pitchFamily="34" charset="0"/>
              </a:rPr>
              <a:t>READ</a:t>
            </a:r>
          </a:p>
          <a:p>
            <a:r>
              <a:rPr lang="en-US" altLang="en-US" smtClean="0">
                <a:latin typeface="Arial" panose="020B0604020202020204" pitchFamily="34" charset="0"/>
                <a:cs typeface="Arial" panose="020B0604020202020204" pitchFamily="34" charset="0"/>
              </a:rPr>
              <a:t>CC Form continues.  </a:t>
            </a:r>
          </a:p>
          <a:p>
            <a:r>
              <a:rPr lang="en-US" altLang="en-US" smtClean="0">
                <a:latin typeface="Arial" panose="020B0604020202020204" pitchFamily="34" charset="0"/>
                <a:cs typeface="Arial" panose="020B0604020202020204" pitchFamily="34" charset="0"/>
              </a:rPr>
              <a:t>These are questions reflected on the survey instruments required for each CC event conducted. </a:t>
            </a:r>
          </a:p>
          <a:p>
            <a:r>
              <a:rPr lang="en-US" altLang="en-US" smtClean="0">
                <a:latin typeface="Arial" panose="020B0604020202020204" pitchFamily="34" charset="0"/>
                <a:cs typeface="Arial" panose="020B0604020202020204" pitchFamily="34" charset="0"/>
              </a:rPr>
              <a:t>Use the CC Form Key – on the HOBIT website EFIC Resources page.</a:t>
            </a:r>
          </a:p>
        </p:txBody>
      </p:sp>
      <p:sp>
        <p:nvSpPr>
          <p:cNvPr id="54277" name="Slide Number Placeholder 3"/>
          <p:cNvSpPr txBox="1">
            <a:spLocks noGrp="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9" rIns="93317" bIns="46659"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F048DC88-045A-4F24-B8D0-4686B40D53BD}" type="slidenum">
              <a:rPr lang="en-US" altLang="en-US">
                <a:solidFill>
                  <a:srgbClr val="000000"/>
                </a:solidFill>
                <a:ea typeface="ＭＳ Ｐゴシック" panose="020B0600070205080204" pitchFamily="34" charset="-128"/>
              </a:rPr>
              <a:pPr algn="r" eaLnBrk="1" hangingPunct="1">
                <a:spcBef>
                  <a:spcPct val="0"/>
                </a:spcBef>
              </a:pPr>
              <a:t>59</a:t>
            </a:fld>
            <a:endParaRPr lang="en-US"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909764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4588"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1788"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8988"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61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33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05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77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40A5C9E-1569-4869-AA2F-0049D6FB2131}" type="slidenum">
              <a:rPr lang="en-US" altLang="en-US" smtClean="0">
                <a:solidFill>
                  <a:srgbClr val="000000"/>
                </a:solidFill>
              </a:rPr>
              <a:pPr>
                <a:spcBef>
                  <a:spcPct val="0"/>
                </a:spcBef>
              </a:pPr>
              <a:t>60</a:t>
            </a:fld>
            <a:endParaRPr lang="en-US" altLang="en-US" smtClean="0">
              <a:solidFill>
                <a:srgbClr val="000000"/>
              </a:solidFill>
            </a:endParaRPr>
          </a:p>
        </p:txBody>
      </p:sp>
      <p:sp>
        <p:nvSpPr>
          <p:cNvPr id="56323" name="Slide Image Placeholder 1"/>
          <p:cNvSpPr>
            <a:spLocks noGrp="1" noRot="1" noChangeAspect="1" noTextEdit="1"/>
          </p:cNvSpPr>
          <p:nvPr>
            <p:ph type="sldImg"/>
          </p:nvPr>
        </p:nvSpPr>
        <p:spPr>
          <a:xfrm>
            <a:off x="398463" y="696913"/>
            <a:ext cx="6188075" cy="3481387"/>
          </a:xfrm>
          <a:ln/>
        </p:spPr>
      </p:sp>
      <p:sp>
        <p:nvSpPr>
          <p:cNvPr id="9220"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sz="1050" dirty="0" smtClean="0">
                <a:latin typeface="Arial" panose="020B0604020202020204" pitchFamily="34" charset="0"/>
                <a:cs typeface="Arial" panose="020B0604020202020204" pitchFamily="34" charset="0"/>
              </a:rPr>
              <a:t>Section 51 toward the middle of this screen shot is used to capture closed-ended responses, which is the where the bulk of the survey data is entered.</a:t>
            </a:r>
          </a:p>
          <a:p>
            <a:pPr>
              <a:defRPr/>
            </a:pPr>
            <a:r>
              <a:rPr lang="en-US" altLang="en-US" sz="1050" dirty="0" smtClean="0">
                <a:latin typeface="Arial" panose="020B0604020202020204" pitchFamily="34" charset="0"/>
                <a:cs typeface="Arial" panose="020B0604020202020204" pitchFamily="34" charset="0"/>
              </a:rPr>
              <a:t>The CC form key will help you fill this section out completely.  </a:t>
            </a:r>
          </a:p>
          <a:p>
            <a:pPr>
              <a:defRPr/>
            </a:pPr>
            <a:endParaRPr lang="en-US" altLang="en-US" sz="1050" dirty="0" smtClean="0">
              <a:latin typeface="Arial" panose="020B0604020202020204" pitchFamily="34" charset="0"/>
              <a:cs typeface="Arial" panose="020B0604020202020204" pitchFamily="34" charset="0"/>
            </a:endParaRPr>
          </a:p>
          <a:p>
            <a:pPr>
              <a:defRPr/>
            </a:pPr>
            <a:r>
              <a:rPr lang="en-US" altLang="en-US" sz="1050" dirty="0" smtClean="0">
                <a:latin typeface="Arial" panose="020B0604020202020204" pitchFamily="34" charset="0"/>
                <a:cs typeface="Arial" panose="020B0604020202020204" pitchFamily="34" charset="0"/>
              </a:rPr>
              <a:t>Section 52 is our open-ended section.  This is where sites data enter each open comment left on the survey or else that was raised during a CC event.   </a:t>
            </a:r>
          </a:p>
          <a:p>
            <a:pPr>
              <a:defRPr/>
            </a:pPr>
            <a:r>
              <a:rPr lang="en-US" altLang="en-US" sz="1050" dirty="0" smtClean="0">
                <a:latin typeface="Arial" panose="020B0604020202020204" pitchFamily="34" charset="0"/>
                <a:cs typeface="Arial" panose="020B0604020202020204" pitchFamily="34" charset="0"/>
              </a:rPr>
              <a:t>Someone at each CC event should be responsible for logging open-ended comments raised through two-way dialog so that they can be captured here.  </a:t>
            </a:r>
          </a:p>
          <a:p>
            <a:pPr>
              <a:defRPr/>
            </a:pPr>
            <a:endParaRPr lang="en-US" altLang="en-US" sz="1050" dirty="0" smtClean="0">
              <a:latin typeface="Arial" panose="020B0604020202020204" pitchFamily="34" charset="0"/>
              <a:cs typeface="Arial" panose="020B0604020202020204" pitchFamily="34" charset="0"/>
            </a:endParaRPr>
          </a:p>
          <a:p>
            <a:pPr>
              <a:defRPr/>
            </a:pPr>
            <a:r>
              <a:rPr lang="en-US" altLang="en-US" sz="1050" dirty="0" smtClean="0">
                <a:latin typeface="Arial" panose="020B0604020202020204" pitchFamily="34" charset="0"/>
                <a:cs typeface="Arial" panose="020B0604020202020204" pitchFamily="34" charset="0"/>
              </a:rPr>
              <a:t>POINT OUT</a:t>
            </a:r>
          </a:p>
          <a:p>
            <a:pPr>
              <a:defRPr/>
            </a:pPr>
            <a:r>
              <a:rPr lang="en-US" altLang="en-US" sz="1050" dirty="0" smtClean="0">
                <a:latin typeface="Arial" panose="020B0604020202020204" pitchFamily="34" charset="0"/>
                <a:cs typeface="Arial" panose="020B0604020202020204" pitchFamily="34" charset="0"/>
              </a:rPr>
              <a:t>1.) use complete sentences or add context.  Please do not include half thoughts or statements no one else not present at the event could make sense of.  I feel like this should be obvious, but it happens. </a:t>
            </a:r>
          </a:p>
          <a:p>
            <a:pPr>
              <a:defRPr/>
            </a:pPr>
            <a:r>
              <a:rPr lang="en-US" altLang="en-US" sz="1050" dirty="0" smtClean="0">
                <a:latin typeface="Arial" panose="020B0604020202020204" pitchFamily="34" charset="0"/>
                <a:cs typeface="Arial" panose="020B0604020202020204" pitchFamily="34" charset="0"/>
              </a:rPr>
              <a:t>2.) Additionally, there is not any need to capture community comments about your presentation style.   </a:t>
            </a:r>
          </a:p>
          <a:p>
            <a:pPr>
              <a:defRPr/>
            </a:pPr>
            <a:endParaRPr lang="en-US" altLang="en-US" sz="1050" dirty="0" smtClean="0">
              <a:latin typeface="Arial" panose="020B0604020202020204" pitchFamily="34" charset="0"/>
              <a:cs typeface="Arial" panose="020B0604020202020204" pitchFamily="34" charset="0"/>
            </a:endParaRPr>
          </a:p>
          <a:p>
            <a:pPr>
              <a:defRPr/>
            </a:pPr>
            <a:r>
              <a:rPr lang="en-US" altLang="en-US" sz="1050" dirty="0" smtClean="0">
                <a:latin typeface="Arial" panose="020B0604020202020204" pitchFamily="34" charset="0"/>
                <a:cs typeface="Arial" panose="020B0604020202020204" pitchFamily="34" charset="0"/>
              </a:rPr>
              <a:t>Please review and use the Form Guide &amp; Key to complete this form, it offers step by step instructions to help ensure your form is completed successfully the first time.</a:t>
            </a:r>
          </a:p>
          <a:p>
            <a:pPr>
              <a:defRPr/>
            </a:pPr>
            <a:r>
              <a:rPr lang="en-US" altLang="en-US" sz="1050" dirty="0" smtClean="0">
                <a:latin typeface="Arial" panose="020B0604020202020204" pitchFamily="34" charset="0"/>
                <a:cs typeface="Arial" panose="020B0604020202020204" pitchFamily="34" charset="0"/>
              </a:rPr>
              <a:t>Once you have all of your events completed you’ll need to reach out to have your CC event forms reviewed for completeness and lock (Milestone task 7) </a:t>
            </a:r>
          </a:p>
          <a:p>
            <a:pPr>
              <a:defRPr/>
            </a:pPr>
            <a:endParaRPr lang="en-US" altLang="en-US" sz="1050" dirty="0" smtClean="0">
              <a:latin typeface="Arial" panose="020B0604020202020204" pitchFamily="34" charset="0"/>
              <a:cs typeface="Arial" panose="020B0604020202020204" pitchFamily="34" charset="0"/>
            </a:endParaRPr>
          </a:p>
        </p:txBody>
      </p:sp>
      <p:sp>
        <p:nvSpPr>
          <p:cNvPr id="56325" name="Slide Number Placeholder 3"/>
          <p:cNvSpPr txBox="1">
            <a:spLocks noGrp="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9" rIns="93317" bIns="46659"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158541CC-1782-4CD9-AFAD-78D12781FDD4}" type="slidenum">
              <a:rPr lang="en-US" altLang="en-US">
                <a:solidFill>
                  <a:srgbClr val="000000"/>
                </a:solidFill>
                <a:ea typeface="ＭＳ Ｐゴシック" panose="020B0600070205080204" pitchFamily="34" charset="-128"/>
              </a:rPr>
              <a:pPr algn="r" eaLnBrk="1" hangingPunct="1">
                <a:spcBef>
                  <a:spcPct val="0"/>
                </a:spcBef>
              </a:pPr>
              <a:t>60</a:t>
            </a:fld>
            <a:endParaRPr lang="en-US"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17845283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4588"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1788"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8988"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61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33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05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77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B71E35C-F8F9-46B8-8D12-3ECCA3064B2E}" type="slidenum">
              <a:rPr lang="en-US" altLang="en-US" smtClean="0">
                <a:solidFill>
                  <a:srgbClr val="000000"/>
                </a:solidFill>
              </a:rPr>
              <a:pPr>
                <a:spcBef>
                  <a:spcPct val="0"/>
                </a:spcBef>
              </a:pPr>
              <a:t>61</a:t>
            </a:fld>
            <a:endParaRPr lang="en-US" altLang="en-US" smtClean="0">
              <a:solidFill>
                <a:srgbClr val="000000"/>
              </a:solidFill>
            </a:endParaRPr>
          </a:p>
        </p:txBody>
      </p:sp>
      <p:sp>
        <p:nvSpPr>
          <p:cNvPr id="58371" name="Slide Image Placeholder 1"/>
          <p:cNvSpPr>
            <a:spLocks noGrp="1" noRot="1" noChangeAspect="1" noTextEdit="1"/>
          </p:cNvSpPr>
          <p:nvPr>
            <p:ph type="sldImg"/>
          </p:nvPr>
        </p:nvSpPr>
        <p:spPr>
          <a:xfrm>
            <a:off x="398463" y="696913"/>
            <a:ext cx="6188075" cy="3481387"/>
          </a:xfrm>
          <a:ln/>
        </p:spPr>
      </p:sp>
      <p:sp>
        <p:nvSpPr>
          <p:cNvPr id="5837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cs typeface="Arial" panose="020B0604020202020204" pitchFamily="34" charset="0"/>
              </a:rPr>
              <a:t>You’ll select PD form ….</a:t>
            </a:r>
          </a:p>
          <a:p>
            <a:endParaRPr lang="en-US" altLang="en-US" smtClean="0">
              <a:latin typeface="Arial" panose="020B0604020202020204" pitchFamily="34" charset="0"/>
              <a:cs typeface="Arial" panose="020B0604020202020204" pitchFamily="34" charset="0"/>
            </a:endParaRPr>
          </a:p>
          <a:p>
            <a:endParaRPr lang="en-US" altLang="en-US" smtClean="0">
              <a:latin typeface="Arial" panose="020B0604020202020204" pitchFamily="34" charset="0"/>
              <a:cs typeface="Arial" panose="020B0604020202020204" pitchFamily="34" charset="0"/>
            </a:endParaRPr>
          </a:p>
          <a:p>
            <a:pPr eaLnBrk="1" hangingPunct="1"/>
            <a:endParaRPr lang="en-US" altLang="en-US" smtClean="0">
              <a:latin typeface="Arial" panose="020B0604020202020204" pitchFamily="34" charset="0"/>
              <a:cs typeface="Arial" panose="020B0604020202020204" pitchFamily="34" charset="0"/>
            </a:endParaRPr>
          </a:p>
        </p:txBody>
      </p:sp>
      <p:sp>
        <p:nvSpPr>
          <p:cNvPr id="58373" name="Slide Number Placeholder 3"/>
          <p:cNvSpPr txBox="1">
            <a:spLocks noGrp="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9" rIns="93317" bIns="46659"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283D0FE3-871D-4E7C-B21B-14DBF8C8A4B7}" type="slidenum">
              <a:rPr lang="en-US" altLang="en-US">
                <a:solidFill>
                  <a:srgbClr val="000000"/>
                </a:solidFill>
                <a:ea typeface="ＭＳ Ｐゴシック" panose="020B0600070205080204" pitchFamily="34" charset="-128"/>
              </a:rPr>
              <a:pPr algn="r" eaLnBrk="1" hangingPunct="1">
                <a:spcBef>
                  <a:spcPct val="0"/>
                </a:spcBef>
              </a:pPr>
              <a:t>61</a:t>
            </a:fld>
            <a:endParaRPr lang="en-US"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676632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E10C79-A63D-444C-936F-3EF12835BB13}" type="slidenum">
              <a:rPr lang="en-US" altLang="en-US"/>
              <a:pPr/>
              <a:t>20</a:t>
            </a:fld>
            <a:endParaRPr lang="en-US" altLang="en-US"/>
          </a:p>
        </p:txBody>
      </p:sp>
      <p:sp>
        <p:nvSpPr>
          <p:cNvPr id="284674" name="Rectangle 2"/>
          <p:cNvSpPr>
            <a:spLocks noGrp="1" noRot="1" noChangeAspect="1" noChangeArrowheads="1" noTextEdit="1"/>
          </p:cNvSpPr>
          <p:nvPr>
            <p:ph type="sldImg"/>
          </p:nvPr>
        </p:nvSpPr>
        <p:spPr>
          <a:ln/>
        </p:spPr>
      </p:sp>
      <p:sp>
        <p:nvSpPr>
          <p:cNvPr id="284675" name="Rectangle 3"/>
          <p:cNvSpPr>
            <a:spLocks noGrp="1" noChangeArrowheads="1"/>
          </p:cNvSpPr>
          <p:nvPr>
            <p:ph type="body" idx="1"/>
          </p:nvPr>
        </p:nvSpPr>
        <p:spPr/>
        <p:txBody>
          <a:bodyPr/>
          <a:lstStyle/>
          <a:p>
            <a:r>
              <a:rPr lang="en-US" altLang="en-US"/>
              <a:t>When we conduct research in the emergency setting, it is possible to have competing ways of perceiving the situation.  I think it is important that we remain focused on the patient (aka the would-be subject) first.  So, in the context of this cartoon…  we must strive to “be the dog”.</a:t>
            </a:r>
          </a:p>
        </p:txBody>
      </p:sp>
    </p:spTree>
    <p:extLst>
      <p:ext uri="{BB962C8B-B14F-4D97-AF65-F5344CB8AC3E}">
        <p14:creationId xmlns:p14="http://schemas.microsoft.com/office/powerpoint/2010/main" val="18311570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4588"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1788"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8988"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61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33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05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77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FB01E2A-DCCB-4910-B453-E48B4BE742DF}" type="slidenum">
              <a:rPr lang="en-US" altLang="en-US" smtClean="0">
                <a:solidFill>
                  <a:srgbClr val="000000"/>
                </a:solidFill>
              </a:rPr>
              <a:pPr>
                <a:spcBef>
                  <a:spcPct val="0"/>
                </a:spcBef>
              </a:pPr>
              <a:t>62</a:t>
            </a:fld>
            <a:endParaRPr lang="en-US" altLang="en-US" smtClean="0">
              <a:solidFill>
                <a:srgbClr val="000000"/>
              </a:solidFill>
            </a:endParaRPr>
          </a:p>
        </p:txBody>
      </p:sp>
      <p:sp>
        <p:nvSpPr>
          <p:cNvPr id="60419" name="Slide Image Placeholder 1"/>
          <p:cNvSpPr>
            <a:spLocks noGrp="1" noRot="1" noChangeAspect="1" noTextEdit="1"/>
          </p:cNvSpPr>
          <p:nvPr>
            <p:ph type="sldImg"/>
          </p:nvPr>
        </p:nvSpPr>
        <p:spPr>
          <a:xfrm>
            <a:off x="398463" y="696913"/>
            <a:ext cx="6188075" cy="3481387"/>
          </a:xfrm>
          <a:ln/>
        </p:spPr>
      </p:sp>
      <p:sp>
        <p:nvSpPr>
          <p:cNvPr id="6042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
        <p:nvSpPr>
          <p:cNvPr id="60421" name="Slide Number Placeholder 3"/>
          <p:cNvSpPr txBox="1">
            <a:spLocks noGrp="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9" rIns="93317" bIns="46659"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466BFF51-3C2C-49AE-8F65-476899B2FCB6}" type="slidenum">
              <a:rPr lang="en-US" altLang="en-US">
                <a:solidFill>
                  <a:srgbClr val="000000"/>
                </a:solidFill>
                <a:ea typeface="ＭＳ Ｐゴシック" panose="020B0600070205080204" pitchFamily="34" charset="-128"/>
              </a:rPr>
              <a:pPr algn="r" eaLnBrk="1" hangingPunct="1">
                <a:spcBef>
                  <a:spcPct val="0"/>
                </a:spcBef>
              </a:pPr>
              <a:t>62</a:t>
            </a:fld>
            <a:endParaRPr lang="en-US"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14781500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4588"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1788"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8988"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61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33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05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77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4415CBD-FA80-40B2-9C6D-BFEB2305CF55}" type="slidenum">
              <a:rPr lang="en-US" altLang="en-US" smtClean="0">
                <a:solidFill>
                  <a:srgbClr val="000000"/>
                </a:solidFill>
              </a:rPr>
              <a:pPr>
                <a:spcBef>
                  <a:spcPct val="0"/>
                </a:spcBef>
              </a:pPr>
              <a:t>63</a:t>
            </a:fld>
            <a:endParaRPr lang="en-US" altLang="en-US" smtClean="0">
              <a:solidFill>
                <a:srgbClr val="000000"/>
              </a:solidFill>
            </a:endParaRPr>
          </a:p>
        </p:txBody>
      </p:sp>
      <p:sp>
        <p:nvSpPr>
          <p:cNvPr id="62467" name="Slide Image Placeholder 1"/>
          <p:cNvSpPr>
            <a:spLocks noGrp="1" noRot="1" noChangeAspect="1" noTextEdit="1"/>
          </p:cNvSpPr>
          <p:nvPr>
            <p:ph type="sldImg"/>
          </p:nvPr>
        </p:nvSpPr>
        <p:spPr>
          <a:xfrm>
            <a:off x="398463" y="696913"/>
            <a:ext cx="6188075" cy="3481387"/>
          </a:xfrm>
          <a:ln/>
        </p:spPr>
      </p:sp>
      <p:sp>
        <p:nvSpPr>
          <p:cNvPr id="9220"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sz="1050" dirty="0" smtClean="0">
                <a:latin typeface="Arial" panose="020B0604020202020204" pitchFamily="34" charset="0"/>
                <a:cs typeface="Arial" panose="020B0604020202020204" pitchFamily="34" charset="0"/>
              </a:rPr>
              <a:t>Here is a snapshot of the Public Disclosure data entry Form.</a:t>
            </a:r>
          </a:p>
          <a:p>
            <a:pPr>
              <a:defRPr/>
            </a:pPr>
            <a:endParaRPr lang="en-US" altLang="en-US" sz="1050" dirty="0" smtClean="0">
              <a:latin typeface="Arial" panose="020B0604020202020204" pitchFamily="34" charset="0"/>
              <a:cs typeface="Arial" panose="020B0604020202020204" pitchFamily="34" charset="0"/>
            </a:endParaRPr>
          </a:p>
          <a:p>
            <a:pPr>
              <a:defRPr/>
            </a:pPr>
            <a:r>
              <a:rPr lang="en-US" altLang="en-US" sz="1050" dirty="0" smtClean="0">
                <a:latin typeface="Arial" panose="020B0604020202020204" pitchFamily="34" charset="0"/>
                <a:cs typeface="Arial" panose="020B0604020202020204" pitchFamily="34" charset="0"/>
              </a:rPr>
              <a:t>The PD form is a much smaller form as the data points available are much fewer. </a:t>
            </a:r>
          </a:p>
          <a:p>
            <a:pPr>
              <a:defRPr/>
            </a:pPr>
            <a:endParaRPr lang="en-US" altLang="en-US" sz="1050" dirty="0" smtClean="0">
              <a:latin typeface="Arial" panose="020B0604020202020204" pitchFamily="34" charset="0"/>
              <a:cs typeface="Arial" panose="020B0604020202020204" pitchFamily="34" charset="0"/>
            </a:endParaRPr>
          </a:p>
          <a:p>
            <a:pPr>
              <a:defRPr/>
            </a:pPr>
            <a:r>
              <a:rPr lang="en-US" altLang="en-US" sz="1050" dirty="0" smtClean="0">
                <a:latin typeface="Arial" panose="020B0604020202020204" pitchFamily="34" charset="0"/>
                <a:cs typeface="Arial" panose="020B0604020202020204" pitchFamily="34" charset="0"/>
              </a:rPr>
              <a:t>The PD FORM includes information about: the strategy used, location, method, cost, and date, the intended audience, community response, and whether or not an opt-out mechanism was requested.  </a:t>
            </a:r>
          </a:p>
          <a:p>
            <a:pPr>
              <a:defRPr/>
            </a:pPr>
            <a:endParaRPr lang="en-US" altLang="en-US" sz="1050" dirty="0" smtClean="0">
              <a:latin typeface="Arial" panose="020B0604020202020204" pitchFamily="34" charset="0"/>
              <a:cs typeface="Arial" panose="020B0604020202020204" pitchFamily="34" charset="0"/>
            </a:endParaRPr>
          </a:p>
          <a:p>
            <a:pPr>
              <a:defRPr/>
            </a:pPr>
            <a:r>
              <a:rPr lang="en-US" altLang="en-US" sz="1050" dirty="0" smtClean="0">
                <a:latin typeface="Arial" panose="020B0604020202020204" pitchFamily="34" charset="0"/>
                <a:cs typeface="Arial" panose="020B0604020202020204" pitchFamily="34" charset="0"/>
              </a:rPr>
              <a:t>If I could highlight one very significant field is would be the last one, which allows for a PDF of the source document from Public Disclosure to be uploaded. </a:t>
            </a:r>
          </a:p>
          <a:p>
            <a:pPr>
              <a:defRPr/>
            </a:pPr>
            <a:endParaRPr lang="en-US" altLang="en-US" sz="1050" dirty="0" smtClean="0">
              <a:latin typeface="Arial" panose="020B0604020202020204" pitchFamily="34" charset="0"/>
              <a:cs typeface="Arial" panose="020B0604020202020204" pitchFamily="34" charset="0"/>
            </a:endParaRPr>
          </a:p>
          <a:p>
            <a:pPr>
              <a:defRPr/>
            </a:pPr>
            <a:r>
              <a:rPr lang="en-US" altLang="en-US" sz="1050" dirty="0" smtClean="0">
                <a:latin typeface="Arial" panose="020B0604020202020204" pitchFamily="34" charset="0"/>
                <a:cs typeface="Arial" panose="020B0604020202020204" pitchFamily="34" charset="0"/>
              </a:rPr>
              <a:t>As part of the PD report that is generated all source files published will be included.  We will not be able to lock any PD event form as complete if this source file is missing.   </a:t>
            </a:r>
          </a:p>
          <a:p>
            <a:pPr>
              <a:defRPr/>
            </a:pPr>
            <a:endParaRPr lang="en-US" altLang="en-US" sz="1050" dirty="0" smtClean="0">
              <a:latin typeface="Arial" panose="020B0604020202020204" pitchFamily="34" charset="0"/>
              <a:cs typeface="Arial" panose="020B0604020202020204" pitchFamily="34" charset="0"/>
            </a:endParaRPr>
          </a:p>
          <a:p>
            <a:pPr>
              <a:defRPr/>
            </a:pPr>
            <a:r>
              <a:rPr lang="en-US" altLang="en-US" sz="1050" dirty="0" smtClean="0">
                <a:latin typeface="Arial" panose="020B0604020202020204" pitchFamily="34" charset="0"/>
                <a:cs typeface="Arial" panose="020B0604020202020204" pitchFamily="34" charset="0"/>
              </a:rPr>
              <a:t>We collect at minimum the </a:t>
            </a:r>
            <a:r>
              <a:rPr lang="en-US" altLang="en-US" sz="1050" b="1" dirty="0" smtClean="0">
                <a:latin typeface="Arial" panose="020B0604020202020204" pitchFamily="34" charset="0"/>
                <a:cs typeface="Arial" panose="020B0604020202020204" pitchFamily="34" charset="0"/>
              </a:rPr>
              <a:t>actual</a:t>
            </a:r>
            <a:r>
              <a:rPr lang="en-US" altLang="en-US" sz="1050" dirty="0" smtClean="0">
                <a:latin typeface="Arial" panose="020B0604020202020204" pitchFamily="34" charset="0"/>
                <a:cs typeface="Arial" panose="020B0604020202020204" pitchFamily="34" charset="0"/>
              </a:rPr>
              <a:t>: newspaper clipping, the page of a newsletter or newspaper that includes any mention of HOBIT, the screen-shot of a website or webpage created for HOBIT as well as Tweets, Facebook posts, etc., </a:t>
            </a:r>
          </a:p>
          <a:p>
            <a:pPr>
              <a:defRPr/>
            </a:pPr>
            <a:endParaRPr lang="en-US" altLang="en-US" sz="1050" dirty="0" smtClean="0">
              <a:latin typeface="Arial" panose="020B0604020202020204" pitchFamily="34" charset="0"/>
              <a:cs typeface="Arial" panose="020B0604020202020204" pitchFamily="34" charset="0"/>
            </a:endParaRPr>
          </a:p>
          <a:p>
            <a:pPr>
              <a:defRPr/>
            </a:pPr>
            <a:r>
              <a:rPr lang="en-US" altLang="en-US" sz="1050" dirty="0" smtClean="0">
                <a:latin typeface="Arial" panose="020B0604020202020204" pitchFamily="34" charset="0"/>
                <a:cs typeface="Arial" panose="020B0604020202020204" pitchFamily="34" charset="0"/>
              </a:rPr>
              <a:t>If you have a PD event you aren’t sure how to capture in a PDF or you aren’t sure what type of file to capture for a specific event, please reach out.  There is also a Guide to help you complete the PD Form fields successfully on the HOBIT website. </a:t>
            </a:r>
          </a:p>
          <a:p>
            <a:pPr>
              <a:defRPr/>
            </a:pPr>
            <a:endParaRPr lang="en-US" altLang="en-US" sz="1050" dirty="0" smtClean="0">
              <a:latin typeface="Arial" panose="020B0604020202020204" pitchFamily="34" charset="0"/>
              <a:cs typeface="Arial" panose="020B0604020202020204" pitchFamily="34" charset="0"/>
            </a:endParaRPr>
          </a:p>
          <a:p>
            <a:pPr>
              <a:defRPr/>
            </a:pPr>
            <a:r>
              <a:rPr lang="en-US" altLang="en-US" sz="1050" dirty="0" smtClean="0">
                <a:latin typeface="Arial" panose="020B0604020202020204" pitchFamily="34" charset="0"/>
                <a:cs typeface="Arial" panose="020B0604020202020204" pitchFamily="34" charset="0"/>
              </a:rPr>
              <a:t>A PD form must be completed  for each PD event conducted.</a:t>
            </a:r>
          </a:p>
          <a:p>
            <a:pPr>
              <a:defRPr/>
            </a:pPr>
            <a:endParaRPr lang="en-US" altLang="en-US" sz="1050" dirty="0" smtClean="0">
              <a:latin typeface="Arial" panose="020B0604020202020204" pitchFamily="34" charset="0"/>
              <a:cs typeface="Arial" panose="020B0604020202020204" pitchFamily="34" charset="0"/>
            </a:endParaRPr>
          </a:p>
          <a:p>
            <a:pPr>
              <a:defRPr/>
            </a:pPr>
            <a:endParaRPr lang="en-US" altLang="en-US" sz="1050" dirty="0" smtClean="0">
              <a:latin typeface="Arial" panose="020B0604020202020204" pitchFamily="34" charset="0"/>
              <a:cs typeface="Arial" panose="020B0604020202020204" pitchFamily="34" charset="0"/>
            </a:endParaRPr>
          </a:p>
        </p:txBody>
      </p:sp>
      <p:sp>
        <p:nvSpPr>
          <p:cNvPr id="62469" name="Slide Number Placeholder 3"/>
          <p:cNvSpPr txBox="1">
            <a:spLocks noGrp="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9" rIns="93317" bIns="46659"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20F7D4B3-9FEE-418C-9DE0-87C2D50CA661}" type="slidenum">
              <a:rPr lang="en-US" altLang="en-US">
                <a:solidFill>
                  <a:srgbClr val="000000"/>
                </a:solidFill>
                <a:ea typeface="ＭＳ Ｐゴシック" panose="020B0600070205080204" pitchFamily="34" charset="-128"/>
              </a:rPr>
              <a:pPr algn="r" eaLnBrk="1" hangingPunct="1">
                <a:spcBef>
                  <a:spcPct val="0"/>
                </a:spcBef>
              </a:pPr>
              <a:t>63</a:t>
            </a:fld>
            <a:endParaRPr lang="en-US"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13466752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4588"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1788"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8988"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61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33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05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77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92A9DD3-A59C-4DAE-ABE6-E812DD2DF2EF}" type="slidenum">
              <a:rPr lang="en-US" altLang="en-US" smtClean="0">
                <a:solidFill>
                  <a:srgbClr val="000000"/>
                </a:solidFill>
              </a:rPr>
              <a:pPr>
                <a:spcBef>
                  <a:spcPct val="0"/>
                </a:spcBef>
              </a:pPr>
              <a:t>64</a:t>
            </a:fld>
            <a:endParaRPr lang="en-US" altLang="en-US" smtClean="0">
              <a:solidFill>
                <a:srgbClr val="000000"/>
              </a:solidFill>
            </a:endParaRPr>
          </a:p>
        </p:txBody>
      </p:sp>
      <p:sp>
        <p:nvSpPr>
          <p:cNvPr id="64515" name="Slide Image Placeholder 1"/>
          <p:cNvSpPr>
            <a:spLocks noGrp="1" noRot="1" noChangeAspect="1" noTextEdit="1"/>
          </p:cNvSpPr>
          <p:nvPr>
            <p:ph type="sldImg"/>
          </p:nvPr>
        </p:nvSpPr>
        <p:spPr>
          <a:xfrm>
            <a:off x="398463" y="696913"/>
            <a:ext cx="6188075" cy="3481387"/>
          </a:xfrm>
          <a:ln/>
        </p:spPr>
      </p:sp>
      <p:sp>
        <p:nvSpPr>
          <p:cNvPr id="6451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a:p>
            <a:pPr eaLnBrk="1" hangingPunct="1"/>
            <a:r>
              <a:rPr lang="en-US" altLang="en-US" smtClean="0">
                <a:latin typeface="Arial" panose="020B0604020202020204" pitchFamily="34" charset="0"/>
                <a:cs typeface="Arial" panose="020B0604020202020204" pitchFamily="34" charset="0"/>
              </a:rPr>
              <a:t>This slide just represents where you can go to find the WebDCU form related resources I’ve mentioned for successfully filling out the local context form, and the CC and PD Form.  </a:t>
            </a:r>
          </a:p>
          <a:p>
            <a:pPr eaLnBrk="1" hangingPunct="1"/>
            <a:endParaRPr lang="en-US" altLang="en-US" smtClean="0">
              <a:latin typeface="Arial" panose="020B0604020202020204" pitchFamily="34" charset="0"/>
              <a:cs typeface="Arial" panose="020B0604020202020204" pitchFamily="34" charset="0"/>
            </a:endParaRPr>
          </a:p>
        </p:txBody>
      </p:sp>
      <p:sp>
        <p:nvSpPr>
          <p:cNvPr id="64517" name="Slide Number Placeholder 3"/>
          <p:cNvSpPr txBox="1">
            <a:spLocks noGrp="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9" rIns="93317" bIns="46659"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0EEA84F3-BAE4-4B47-823E-95E686EA31E4}" type="slidenum">
              <a:rPr lang="en-US" altLang="en-US">
                <a:solidFill>
                  <a:srgbClr val="000000"/>
                </a:solidFill>
                <a:ea typeface="ＭＳ Ｐゴシック" panose="020B0600070205080204" pitchFamily="34" charset="-128"/>
              </a:rPr>
              <a:pPr algn="r" eaLnBrk="1" hangingPunct="1">
                <a:spcBef>
                  <a:spcPct val="0"/>
                </a:spcBef>
              </a:pPr>
              <a:t>64</a:t>
            </a:fld>
            <a:endParaRPr lang="en-US"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27604210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398463" y="696913"/>
            <a:ext cx="6188075" cy="3481387"/>
          </a:xfrm>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cs typeface="Arial" panose="020B0604020202020204" pitchFamily="34" charset="0"/>
              </a:defRPr>
            </a:lvl1pPr>
            <a:lvl2pPr marL="742950" indent="-285750" defTabSz="931863">
              <a:defRPr>
                <a:solidFill>
                  <a:schemeClr val="tx1"/>
                </a:solidFill>
                <a:latin typeface="Arial" panose="020B0604020202020204" pitchFamily="34" charset="0"/>
                <a:cs typeface="Arial" panose="020B0604020202020204" pitchFamily="34" charset="0"/>
              </a:defRPr>
            </a:lvl2pPr>
            <a:lvl3pPr marL="1143000" indent="-228600" defTabSz="931863">
              <a:defRPr>
                <a:solidFill>
                  <a:schemeClr val="tx1"/>
                </a:solidFill>
                <a:latin typeface="Arial" panose="020B0604020202020204" pitchFamily="34" charset="0"/>
                <a:cs typeface="Arial" panose="020B0604020202020204" pitchFamily="34" charset="0"/>
              </a:defRPr>
            </a:lvl3pPr>
            <a:lvl4pPr marL="1600200" indent="-228600" defTabSz="931863">
              <a:defRPr>
                <a:solidFill>
                  <a:schemeClr val="tx1"/>
                </a:solidFill>
                <a:latin typeface="Arial" panose="020B0604020202020204" pitchFamily="34" charset="0"/>
                <a:cs typeface="Arial" panose="020B0604020202020204" pitchFamily="34" charset="0"/>
              </a:defRPr>
            </a:lvl4pPr>
            <a:lvl5pPr marL="2057400" indent="-228600" defTabSz="931863">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9A4399A-907B-429F-BF77-1B7444BBB3F1}" type="slidenum">
              <a:rPr lang="en-US" altLang="en-US" smtClean="0"/>
              <a:pPr/>
              <a:t>65</a:t>
            </a:fld>
            <a:endParaRPr lang="en-US" altLang="en-US" smtClean="0"/>
          </a:p>
        </p:txBody>
      </p:sp>
    </p:spTree>
    <p:extLst>
      <p:ext uri="{BB962C8B-B14F-4D97-AF65-F5344CB8AC3E}">
        <p14:creationId xmlns:p14="http://schemas.microsoft.com/office/powerpoint/2010/main" val="35180439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4588"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1788"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8988"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61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33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05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77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AD38E1A-38EF-4B90-A5B2-448F7FEC0C8E}" type="slidenum">
              <a:rPr lang="en-US" altLang="en-US" smtClean="0">
                <a:solidFill>
                  <a:srgbClr val="000000"/>
                </a:solidFill>
              </a:rPr>
              <a:pPr>
                <a:spcBef>
                  <a:spcPct val="0"/>
                </a:spcBef>
              </a:pPr>
              <a:t>66</a:t>
            </a:fld>
            <a:endParaRPr lang="en-US" altLang="en-US" smtClean="0">
              <a:solidFill>
                <a:srgbClr val="000000"/>
              </a:solidFill>
            </a:endParaRPr>
          </a:p>
        </p:txBody>
      </p:sp>
      <p:sp>
        <p:nvSpPr>
          <p:cNvPr id="68611" name="Slide Image Placeholder 1"/>
          <p:cNvSpPr>
            <a:spLocks noGrp="1" noRot="1" noChangeAspect="1" noTextEdit="1"/>
          </p:cNvSpPr>
          <p:nvPr>
            <p:ph type="sldImg"/>
          </p:nvPr>
        </p:nvSpPr>
        <p:spPr>
          <a:xfrm>
            <a:off x="398463" y="696913"/>
            <a:ext cx="6188075" cy="3481387"/>
          </a:xfrm>
          <a:ln/>
        </p:spPr>
      </p:sp>
      <p:sp>
        <p:nvSpPr>
          <p:cNvPr id="6861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
        <p:nvSpPr>
          <p:cNvPr id="68613" name="Slide Number Placeholder 3"/>
          <p:cNvSpPr txBox="1">
            <a:spLocks noGrp="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9" rIns="93317" bIns="46659"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4E41B4B7-A784-4AA3-9185-B577022E16CB}" type="slidenum">
              <a:rPr lang="en-US" altLang="en-US">
                <a:solidFill>
                  <a:srgbClr val="000000"/>
                </a:solidFill>
                <a:ea typeface="ＭＳ Ｐゴシック" panose="020B0600070205080204" pitchFamily="34" charset="-128"/>
              </a:rPr>
              <a:pPr algn="r" eaLnBrk="1" hangingPunct="1">
                <a:spcBef>
                  <a:spcPct val="0"/>
                </a:spcBef>
              </a:pPr>
              <a:t>66</a:t>
            </a:fld>
            <a:endParaRPr lang="en-US"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6018812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4588"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1788"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8988"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61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33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05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77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4691F72-1A78-459E-BFBA-25CFAF006D41}" type="slidenum">
              <a:rPr lang="en-US" altLang="en-US" smtClean="0">
                <a:solidFill>
                  <a:srgbClr val="000000"/>
                </a:solidFill>
              </a:rPr>
              <a:pPr>
                <a:spcBef>
                  <a:spcPct val="0"/>
                </a:spcBef>
              </a:pPr>
              <a:t>67</a:t>
            </a:fld>
            <a:endParaRPr lang="en-US" altLang="en-US" smtClean="0">
              <a:solidFill>
                <a:srgbClr val="000000"/>
              </a:solidFill>
            </a:endParaRPr>
          </a:p>
        </p:txBody>
      </p:sp>
      <p:sp>
        <p:nvSpPr>
          <p:cNvPr id="70659" name="Slide Image Placeholder 1"/>
          <p:cNvSpPr>
            <a:spLocks noGrp="1" noRot="1" noChangeAspect="1" noTextEdit="1"/>
          </p:cNvSpPr>
          <p:nvPr>
            <p:ph type="sldImg"/>
          </p:nvPr>
        </p:nvSpPr>
        <p:spPr>
          <a:xfrm>
            <a:off x="398463" y="696913"/>
            <a:ext cx="6188075" cy="3481387"/>
          </a:xfrm>
          <a:ln/>
        </p:spPr>
      </p:sp>
      <p:sp>
        <p:nvSpPr>
          <p:cNvPr id="706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cs typeface="Arial" panose="020B0604020202020204" pitchFamily="34" charset="0"/>
              </a:rPr>
              <a:t>This slide just demonstrates an example of the EFIC packet that is pulled together by the coordinating center. </a:t>
            </a:r>
          </a:p>
          <a:p>
            <a:r>
              <a:rPr lang="en-US" altLang="en-US" smtClean="0">
                <a:latin typeface="Arial" panose="020B0604020202020204" pitchFamily="34" charset="0"/>
                <a:cs typeface="Arial" panose="020B0604020202020204" pitchFamily="34" charset="0"/>
              </a:rPr>
              <a:t>A site level specific report is generated for your site application to the cIRB and study wide reports are generated annually for the cIRB, the DSMB, etc.   </a:t>
            </a:r>
          </a:p>
          <a:p>
            <a:endParaRPr lang="en-US" altLang="en-US" smtClean="0">
              <a:latin typeface="Arial" panose="020B0604020202020204" pitchFamily="34" charset="0"/>
              <a:cs typeface="Arial" panose="020B0604020202020204" pitchFamily="34" charset="0"/>
            </a:endParaRPr>
          </a:p>
          <a:p>
            <a:r>
              <a:rPr lang="en-US" altLang="en-US" smtClean="0">
                <a:latin typeface="Arial" panose="020B0604020202020204" pitchFamily="34" charset="0"/>
                <a:cs typeface="Arial" panose="020B0604020202020204" pitchFamily="34" charset="0"/>
              </a:rPr>
              <a:t>And I’ll stop there.</a:t>
            </a:r>
          </a:p>
          <a:p>
            <a:endParaRPr lang="en-US" altLang="en-US" smtClean="0">
              <a:latin typeface="Arial" panose="020B0604020202020204" pitchFamily="34" charset="0"/>
              <a:cs typeface="Arial" panose="020B0604020202020204" pitchFamily="34" charset="0"/>
            </a:endParaRPr>
          </a:p>
          <a:p>
            <a:r>
              <a:rPr lang="en-US" altLang="en-US" smtClean="0">
                <a:latin typeface="Arial" panose="020B0604020202020204" pitchFamily="34" charset="0"/>
                <a:cs typeface="Arial" panose="020B0604020202020204" pitchFamily="34" charset="0"/>
              </a:rPr>
              <a:t>NEXT</a:t>
            </a:r>
          </a:p>
          <a:p>
            <a:pPr eaLnBrk="1" hangingPunct="1"/>
            <a:endParaRPr lang="en-US" altLang="en-US" smtClean="0">
              <a:latin typeface="Arial" panose="020B0604020202020204" pitchFamily="34" charset="0"/>
              <a:cs typeface="Arial" panose="020B0604020202020204" pitchFamily="34" charset="0"/>
            </a:endParaRPr>
          </a:p>
        </p:txBody>
      </p:sp>
      <p:sp>
        <p:nvSpPr>
          <p:cNvPr id="70661" name="Slide Number Placeholder 3"/>
          <p:cNvSpPr txBox="1">
            <a:spLocks noGrp="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9" rIns="93317" bIns="46659"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B2A694DD-B04B-4BCF-9F0A-111B6E97EEB8}" type="slidenum">
              <a:rPr lang="en-US" altLang="en-US">
                <a:solidFill>
                  <a:srgbClr val="000000"/>
                </a:solidFill>
                <a:ea typeface="ＭＳ Ｐゴシック" panose="020B0600070205080204" pitchFamily="34" charset="-128"/>
              </a:rPr>
              <a:pPr algn="r" eaLnBrk="1" hangingPunct="1">
                <a:spcBef>
                  <a:spcPct val="0"/>
                </a:spcBef>
              </a:pPr>
              <a:t>67</a:t>
            </a:fld>
            <a:endParaRPr lang="en-US"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9858762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4588"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1788"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8988"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61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33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05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77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7A95068-2B69-46A8-B4BE-8A72D6D3A51B}" type="slidenum">
              <a:rPr lang="en-US" altLang="en-US" smtClean="0">
                <a:solidFill>
                  <a:srgbClr val="000000"/>
                </a:solidFill>
              </a:rPr>
              <a:pPr>
                <a:spcBef>
                  <a:spcPct val="0"/>
                </a:spcBef>
              </a:pPr>
              <a:t>68</a:t>
            </a:fld>
            <a:endParaRPr lang="en-US" altLang="en-US" smtClean="0">
              <a:solidFill>
                <a:srgbClr val="000000"/>
              </a:solidFill>
            </a:endParaRPr>
          </a:p>
        </p:txBody>
      </p:sp>
      <p:sp>
        <p:nvSpPr>
          <p:cNvPr id="72707" name="Slide Image Placeholder 1"/>
          <p:cNvSpPr>
            <a:spLocks noGrp="1" noRot="1" noChangeAspect="1" noTextEdit="1"/>
          </p:cNvSpPr>
          <p:nvPr>
            <p:ph type="sldImg"/>
          </p:nvPr>
        </p:nvSpPr>
        <p:spPr>
          <a:xfrm>
            <a:off x="398463" y="696913"/>
            <a:ext cx="6188075" cy="3481387"/>
          </a:xfrm>
          <a:ln/>
        </p:spPr>
      </p:sp>
      <p:sp>
        <p:nvSpPr>
          <p:cNvPr id="7270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cs typeface="Arial" panose="020B0604020202020204" pitchFamily="34" charset="0"/>
              </a:rPr>
              <a:t>Site specific EFIC packets – circled.</a:t>
            </a:r>
          </a:p>
          <a:p>
            <a:pPr eaLnBrk="1" hangingPunct="1"/>
            <a:endParaRPr lang="en-US" altLang="en-US" smtClean="0">
              <a:latin typeface="Arial" panose="020B0604020202020204" pitchFamily="34" charset="0"/>
              <a:cs typeface="Arial" panose="020B0604020202020204" pitchFamily="34" charset="0"/>
            </a:endParaRPr>
          </a:p>
          <a:p>
            <a:pPr eaLnBrk="1" hangingPunct="1"/>
            <a:endParaRPr lang="en-US" altLang="en-US" smtClean="0">
              <a:latin typeface="Arial" panose="020B0604020202020204" pitchFamily="34" charset="0"/>
              <a:cs typeface="Arial" panose="020B0604020202020204" pitchFamily="34" charset="0"/>
            </a:endParaRPr>
          </a:p>
          <a:p>
            <a:pPr eaLnBrk="1" hangingPunct="1"/>
            <a:endParaRPr lang="en-US" altLang="en-US" smtClean="0">
              <a:latin typeface="Arial" panose="020B0604020202020204" pitchFamily="34" charset="0"/>
              <a:cs typeface="Arial" panose="020B0604020202020204" pitchFamily="34" charset="0"/>
            </a:endParaRPr>
          </a:p>
        </p:txBody>
      </p:sp>
      <p:sp>
        <p:nvSpPr>
          <p:cNvPr id="72709" name="Slide Number Placeholder 3"/>
          <p:cNvSpPr txBox="1">
            <a:spLocks noGrp="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9" rIns="93317" bIns="46659"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10843E3A-0E25-45B1-B095-714EB505F899}" type="slidenum">
              <a:rPr lang="en-US" altLang="en-US">
                <a:solidFill>
                  <a:srgbClr val="000000"/>
                </a:solidFill>
                <a:ea typeface="ＭＳ Ｐゴシック" panose="020B0600070205080204" pitchFamily="34" charset="-128"/>
              </a:rPr>
              <a:pPr algn="r" eaLnBrk="1" hangingPunct="1">
                <a:spcBef>
                  <a:spcPct val="0"/>
                </a:spcBef>
              </a:pPr>
              <a:t>68</a:t>
            </a:fld>
            <a:endParaRPr lang="en-US"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26512219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4588"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1788"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8988"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61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33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05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77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EA0CBBC-8275-4E3D-A8C4-9810C505AB84}" type="slidenum">
              <a:rPr lang="en-US" altLang="en-US" smtClean="0">
                <a:solidFill>
                  <a:srgbClr val="000000"/>
                </a:solidFill>
              </a:rPr>
              <a:pPr>
                <a:spcBef>
                  <a:spcPct val="0"/>
                </a:spcBef>
              </a:pPr>
              <a:t>69</a:t>
            </a:fld>
            <a:endParaRPr lang="en-US" altLang="en-US" smtClean="0">
              <a:solidFill>
                <a:srgbClr val="000000"/>
              </a:solidFill>
            </a:endParaRPr>
          </a:p>
        </p:txBody>
      </p:sp>
      <p:sp>
        <p:nvSpPr>
          <p:cNvPr id="74755" name="Slide Image Placeholder 1"/>
          <p:cNvSpPr>
            <a:spLocks noGrp="1" noRot="1" noChangeAspect="1" noTextEdit="1"/>
          </p:cNvSpPr>
          <p:nvPr>
            <p:ph type="sldImg"/>
          </p:nvPr>
        </p:nvSpPr>
        <p:spPr>
          <a:xfrm>
            <a:off x="398463" y="696913"/>
            <a:ext cx="6188075" cy="3481387"/>
          </a:xfrm>
          <a:ln/>
        </p:spPr>
      </p:sp>
      <p:sp>
        <p:nvSpPr>
          <p:cNvPr id="7475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
        <p:nvSpPr>
          <p:cNvPr id="74757" name="Slide Number Placeholder 3"/>
          <p:cNvSpPr txBox="1">
            <a:spLocks noGrp="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9" rIns="93317" bIns="46659"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E07DC0AC-B73D-49F5-A2F0-862328C7410B}" type="slidenum">
              <a:rPr lang="en-US" altLang="en-US">
                <a:solidFill>
                  <a:srgbClr val="000000"/>
                </a:solidFill>
                <a:ea typeface="ＭＳ Ｐゴシック" panose="020B0600070205080204" pitchFamily="34" charset="-128"/>
              </a:rPr>
              <a:pPr algn="r" eaLnBrk="1" hangingPunct="1">
                <a:spcBef>
                  <a:spcPct val="0"/>
                </a:spcBef>
              </a:pPr>
              <a:t>69</a:t>
            </a:fld>
            <a:endParaRPr lang="en-US"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3813626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1745D1-BCAB-4539-9CC3-888B7B81806C}" type="slidenum">
              <a:rPr lang="en-US" altLang="en-US"/>
              <a:pPr/>
              <a:t>35</a:t>
            </a:fld>
            <a:endParaRPr lang="en-US" altLang="en-US"/>
          </a:p>
        </p:txBody>
      </p:sp>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p:txBody>
          <a:bodyPr/>
          <a:lstStyle/>
          <a:p>
            <a:r>
              <a:rPr lang="en-US" altLang="en-US"/>
              <a:t>Remember!  Be the dog.</a:t>
            </a:r>
          </a:p>
        </p:txBody>
      </p:sp>
    </p:spTree>
    <p:extLst>
      <p:ext uri="{BB962C8B-B14F-4D97-AF65-F5344CB8AC3E}">
        <p14:creationId xmlns:p14="http://schemas.microsoft.com/office/powerpoint/2010/main" val="2348191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4588"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1788"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8988"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61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33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05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77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AF43115-534C-40A8-9009-5877C95056B6}" type="slidenum">
              <a:rPr lang="en-US" altLang="en-US" smtClean="0">
                <a:solidFill>
                  <a:srgbClr val="000000"/>
                </a:solidFill>
              </a:rPr>
              <a:pPr>
                <a:spcBef>
                  <a:spcPct val="0"/>
                </a:spcBef>
              </a:pPr>
              <a:t>37</a:t>
            </a:fld>
            <a:endParaRPr lang="en-US" altLang="en-US" smtClean="0">
              <a:solidFill>
                <a:srgbClr val="000000"/>
              </a:solidFill>
            </a:endParaRPr>
          </a:p>
        </p:txBody>
      </p:sp>
      <p:sp>
        <p:nvSpPr>
          <p:cNvPr id="9219" name="Slide Image Placeholder 1"/>
          <p:cNvSpPr>
            <a:spLocks noGrp="1" noRot="1" noChangeAspect="1" noTextEdit="1"/>
          </p:cNvSpPr>
          <p:nvPr>
            <p:ph type="sldImg"/>
          </p:nvPr>
        </p:nvSpPr>
        <p:spPr>
          <a:xfrm>
            <a:off x="398463" y="696913"/>
            <a:ext cx="6188075" cy="3481387"/>
          </a:xfrm>
          <a:ln/>
        </p:spPr>
      </p:sp>
      <p:sp>
        <p:nvSpPr>
          <p:cNvPr id="922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
        <p:nvSpPr>
          <p:cNvPr id="9221" name="Slide Number Placeholder 3"/>
          <p:cNvSpPr txBox="1">
            <a:spLocks noGrp="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9" rIns="93317" bIns="46659"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E308A476-A51C-43D1-A27C-21A9C1837D2E}" type="slidenum">
              <a:rPr lang="en-US" altLang="en-US">
                <a:solidFill>
                  <a:srgbClr val="000000"/>
                </a:solidFill>
                <a:ea typeface="ＭＳ Ｐゴシック" panose="020B0600070205080204" pitchFamily="34" charset="-128"/>
              </a:rPr>
              <a:pPr algn="r" eaLnBrk="1" hangingPunct="1">
                <a:spcBef>
                  <a:spcPct val="0"/>
                </a:spcBef>
              </a:pPr>
              <a:t>37</a:t>
            </a:fld>
            <a:endParaRPr lang="en-US"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1963059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4588"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1788"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8988"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61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33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05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77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FD20F52-915F-41ED-96F2-7F85EE20C9FC}" type="slidenum">
              <a:rPr lang="en-US" altLang="en-US" smtClean="0">
                <a:solidFill>
                  <a:srgbClr val="000000"/>
                </a:solidFill>
              </a:rPr>
              <a:pPr>
                <a:spcBef>
                  <a:spcPct val="0"/>
                </a:spcBef>
              </a:pPr>
              <a:t>38</a:t>
            </a:fld>
            <a:endParaRPr lang="en-US" altLang="en-US" smtClean="0">
              <a:solidFill>
                <a:srgbClr val="000000"/>
              </a:solidFill>
            </a:endParaRPr>
          </a:p>
        </p:txBody>
      </p:sp>
      <p:sp>
        <p:nvSpPr>
          <p:cNvPr id="11267" name="Slide Image Placeholder 1"/>
          <p:cNvSpPr>
            <a:spLocks noGrp="1" noRot="1" noChangeAspect="1" noTextEdit="1"/>
          </p:cNvSpPr>
          <p:nvPr>
            <p:ph type="sldImg"/>
          </p:nvPr>
        </p:nvSpPr>
        <p:spPr>
          <a:xfrm>
            <a:off x="398463" y="696913"/>
            <a:ext cx="6188075" cy="3481387"/>
          </a:xfrm>
          <a:ln/>
        </p:spPr>
      </p:sp>
      <p:sp>
        <p:nvSpPr>
          <p:cNvPr id="1126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a:p>
            <a:pPr eaLnBrk="1" hangingPunct="1"/>
            <a:endParaRPr lang="en-US" altLang="en-US" smtClean="0">
              <a:latin typeface="Arial" panose="020B0604020202020204" pitchFamily="34" charset="0"/>
              <a:cs typeface="Arial" panose="020B0604020202020204" pitchFamily="34" charset="0"/>
            </a:endParaRPr>
          </a:p>
        </p:txBody>
      </p:sp>
      <p:sp>
        <p:nvSpPr>
          <p:cNvPr id="11269" name="Slide Number Placeholder 3"/>
          <p:cNvSpPr txBox="1">
            <a:spLocks noGrp="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9" rIns="93317" bIns="46659"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9EB31F57-101F-4D11-AF97-A9D49A9311BB}" type="slidenum">
              <a:rPr lang="en-US" altLang="en-US">
                <a:solidFill>
                  <a:srgbClr val="000000"/>
                </a:solidFill>
                <a:ea typeface="ＭＳ Ｐゴシック" panose="020B0600070205080204" pitchFamily="34" charset="-128"/>
              </a:rPr>
              <a:pPr algn="r" eaLnBrk="1" hangingPunct="1">
                <a:spcBef>
                  <a:spcPct val="0"/>
                </a:spcBef>
              </a:pPr>
              <a:t>38</a:t>
            </a:fld>
            <a:endParaRPr lang="en-US"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3581649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4588"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1788"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8988"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61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33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05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77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E275A07-7272-46BC-9735-851F8FA87E97}" type="slidenum">
              <a:rPr lang="en-US" altLang="en-US" smtClean="0">
                <a:solidFill>
                  <a:srgbClr val="000000"/>
                </a:solidFill>
              </a:rPr>
              <a:pPr>
                <a:spcBef>
                  <a:spcPct val="0"/>
                </a:spcBef>
              </a:pPr>
              <a:t>39</a:t>
            </a:fld>
            <a:endParaRPr lang="en-US" altLang="en-US" smtClean="0">
              <a:solidFill>
                <a:srgbClr val="000000"/>
              </a:solidFill>
            </a:endParaRPr>
          </a:p>
        </p:txBody>
      </p:sp>
      <p:sp>
        <p:nvSpPr>
          <p:cNvPr id="13315" name="Slide Image Placeholder 1"/>
          <p:cNvSpPr>
            <a:spLocks noGrp="1" noRot="1" noChangeAspect="1" noTextEdit="1"/>
          </p:cNvSpPr>
          <p:nvPr>
            <p:ph type="sldImg"/>
          </p:nvPr>
        </p:nvSpPr>
        <p:spPr>
          <a:xfrm>
            <a:off x="398463" y="696913"/>
            <a:ext cx="6188075" cy="3481387"/>
          </a:xfrm>
          <a:ln/>
        </p:spPr>
      </p:sp>
      <p:sp>
        <p:nvSpPr>
          <p:cNvPr id="1331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
        <p:nvSpPr>
          <p:cNvPr id="13317" name="Slide Number Placeholder 3"/>
          <p:cNvSpPr txBox="1">
            <a:spLocks noGrp="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9" rIns="93317" bIns="46659"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F04D9EEE-7290-42BD-B5B4-8E9B714C01A8}" type="slidenum">
              <a:rPr lang="en-US" altLang="en-US">
                <a:solidFill>
                  <a:srgbClr val="000000"/>
                </a:solidFill>
                <a:ea typeface="ＭＳ Ｐゴシック" panose="020B0600070205080204" pitchFamily="34" charset="-128"/>
              </a:rPr>
              <a:pPr algn="r" eaLnBrk="1" hangingPunct="1">
                <a:spcBef>
                  <a:spcPct val="0"/>
                </a:spcBef>
              </a:pPr>
              <a:t>39</a:t>
            </a:fld>
            <a:endParaRPr lang="en-US"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2199870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4588"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1788"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8988"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61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33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05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77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66A2DE1-CCCA-44F5-B6E9-98770067851B}" type="slidenum">
              <a:rPr lang="en-US" altLang="en-US" smtClean="0">
                <a:solidFill>
                  <a:srgbClr val="000000"/>
                </a:solidFill>
              </a:rPr>
              <a:pPr>
                <a:spcBef>
                  <a:spcPct val="0"/>
                </a:spcBef>
              </a:pPr>
              <a:t>40</a:t>
            </a:fld>
            <a:endParaRPr lang="en-US" altLang="en-US" smtClean="0">
              <a:solidFill>
                <a:srgbClr val="000000"/>
              </a:solidFill>
            </a:endParaRPr>
          </a:p>
        </p:txBody>
      </p:sp>
      <p:sp>
        <p:nvSpPr>
          <p:cNvPr id="15363" name="Slide Image Placeholder 1"/>
          <p:cNvSpPr>
            <a:spLocks noGrp="1" noRot="1" noChangeAspect="1" noTextEdit="1"/>
          </p:cNvSpPr>
          <p:nvPr>
            <p:ph type="sldImg"/>
          </p:nvPr>
        </p:nvSpPr>
        <p:spPr>
          <a:xfrm>
            <a:off x="398463" y="696913"/>
            <a:ext cx="6188075" cy="3481387"/>
          </a:xfrm>
          <a:ln/>
        </p:spPr>
      </p:sp>
      <p:sp>
        <p:nvSpPr>
          <p:cNvPr id="1536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
        <p:nvSpPr>
          <p:cNvPr id="15365" name="Slide Number Placeholder 3"/>
          <p:cNvSpPr txBox="1">
            <a:spLocks noGrp="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9" rIns="93317" bIns="46659"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0C9B1BC3-548B-4C86-8B7F-AC2576BEFEA9}" type="slidenum">
              <a:rPr lang="en-US" altLang="en-US">
                <a:solidFill>
                  <a:srgbClr val="000000"/>
                </a:solidFill>
                <a:ea typeface="ＭＳ Ｐゴシック" panose="020B0600070205080204" pitchFamily="34" charset="-128"/>
              </a:rPr>
              <a:pPr algn="r" eaLnBrk="1" hangingPunct="1">
                <a:spcBef>
                  <a:spcPct val="0"/>
                </a:spcBef>
              </a:pPr>
              <a:t>40</a:t>
            </a:fld>
            <a:endParaRPr lang="en-US"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3622974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4588"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1788"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8988"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61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33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05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7788"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7F69E73-A633-479D-9248-BE9449585590}" type="slidenum">
              <a:rPr lang="en-US" altLang="en-US" smtClean="0">
                <a:solidFill>
                  <a:srgbClr val="000000"/>
                </a:solidFill>
              </a:rPr>
              <a:pPr>
                <a:spcBef>
                  <a:spcPct val="0"/>
                </a:spcBef>
              </a:pPr>
              <a:t>41</a:t>
            </a:fld>
            <a:endParaRPr lang="en-US" altLang="en-US" smtClean="0">
              <a:solidFill>
                <a:srgbClr val="000000"/>
              </a:solidFill>
            </a:endParaRPr>
          </a:p>
        </p:txBody>
      </p:sp>
      <p:sp>
        <p:nvSpPr>
          <p:cNvPr id="17411" name="Slide Image Placeholder 1"/>
          <p:cNvSpPr>
            <a:spLocks noGrp="1" noRot="1" noChangeAspect="1" noTextEdit="1"/>
          </p:cNvSpPr>
          <p:nvPr>
            <p:ph type="sldImg"/>
          </p:nvPr>
        </p:nvSpPr>
        <p:spPr>
          <a:xfrm>
            <a:off x="398463" y="696913"/>
            <a:ext cx="6188075" cy="3481387"/>
          </a:xfrm>
          <a:ln/>
        </p:spPr>
      </p:sp>
      <p:sp>
        <p:nvSpPr>
          <p:cNvPr id="1741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i="1" smtClean="0">
              <a:solidFill>
                <a:srgbClr val="C00000"/>
              </a:solidFill>
              <a:latin typeface="Arial" panose="020B0604020202020204" pitchFamily="34" charset="0"/>
              <a:cs typeface="Arial" panose="020B0604020202020204" pitchFamily="34" charset="0"/>
            </a:endParaRPr>
          </a:p>
          <a:p>
            <a:endParaRPr lang="en-US" altLang="en-US" i="1" smtClean="0">
              <a:solidFill>
                <a:srgbClr val="C00000"/>
              </a:solidFill>
              <a:latin typeface="Arial" panose="020B0604020202020204" pitchFamily="34" charset="0"/>
              <a:cs typeface="Arial" panose="020B0604020202020204" pitchFamily="34" charset="0"/>
            </a:endParaRPr>
          </a:p>
          <a:p>
            <a:endParaRPr lang="en-US" altLang="en-US" smtClean="0">
              <a:latin typeface="Arial" panose="020B0604020202020204" pitchFamily="34" charset="0"/>
              <a:cs typeface="Arial" panose="020B0604020202020204" pitchFamily="34" charset="0"/>
            </a:endParaRPr>
          </a:p>
          <a:p>
            <a:endParaRPr lang="en-US" altLang="en-US" smtClean="0">
              <a:latin typeface="Arial" panose="020B0604020202020204" pitchFamily="34" charset="0"/>
              <a:cs typeface="Arial" panose="020B0604020202020204" pitchFamily="34" charset="0"/>
            </a:endParaRPr>
          </a:p>
          <a:p>
            <a:pPr eaLnBrk="1" hangingPunct="1"/>
            <a:endParaRPr lang="en-US" altLang="en-US" smtClean="0">
              <a:latin typeface="Arial" panose="020B0604020202020204" pitchFamily="34" charset="0"/>
              <a:cs typeface="Arial" panose="020B0604020202020204" pitchFamily="34" charset="0"/>
            </a:endParaRPr>
          </a:p>
        </p:txBody>
      </p:sp>
      <p:sp>
        <p:nvSpPr>
          <p:cNvPr id="17413" name="Slide Number Placeholder 3"/>
          <p:cNvSpPr txBox="1">
            <a:spLocks noGrp="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9" rIns="93317" bIns="46659"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28786DF7-B75F-48C3-8126-D6FCB512B2EC}" type="slidenum">
              <a:rPr lang="en-US" altLang="en-US">
                <a:solidFill>
                  <a:srgbClr val="000000"/>
                </a:solidFill>
                <a:ea typeface="ＭＳ Ｐゴシック" panose="020B0600070205080204" pitchFamily="34" charset="-128"/>
              </a:rPr>
              <a:pPr algn="r" eaLnBrk="1" hangingPunct="1">
                <a:spcBef>
                  <a:spcPct val="0"/>
                </a:spcBef>
              </a:pPr>
              <a:t>41</a:t>
            </a:fld>
            <a:endParaRPr lang="en-US"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581340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91425" rIns="91425" bIns="91425" anchor="b" anchorCtr="0"/>
          <a:lstStyle>
            <a:lvl1pPr marL="0" marR="0" lvl="0" indent="0" algn="ctr" rtl="0">
              <a:lnSpc>
                <a:spcPct val="90000"/>
              </a:lnSpc>
              <a:spcBef>
                <a:spcPts val="0"/>
              </a:spcBef>
              <a:spcAft>
                <a:spcPts val="0"/>
              </a:spcAft>
              <a:buClr>
                <a:schemeClr val="dk1"/>
              </a:buClr>
              <a:buSzPts val="1400"/>
              <a:buFont typeface="Calibri"/>
              <a:buNone/>
              <a:defRPr sz="60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91425" rIns="91425" bIns="91425" anchor="t" anchorCtr="0"/>
          <a:lstStyle>
            <a:lvl1pPr marL="0" marR="0" lvl="0" indent="0" algn="ctr" rtl="0">
              <a:lnSpc>
                <a:spcPct val="90000"/>
              </a:lnSpc>
              <a:spcBef>
                <a:spcPts val="1000"/>
              </a:spcBef>
              <a:spcAft>
                <a:spcPts val="0"/>
              </a:spcAft>
              <a:buClr>
                <a:schemeClr val="dk1"/>
              </a:buClr>
              <a:buSzPts val="2800"/>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SzPts val="2400"/>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spcAft>
                <a:spcPts val="0"/>
              </a:spcAft>
              <a:buClr>
                <a:schemeClr val="dk1"/>
              </a:buClr>
              <a:buSzPts val="20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alibri"/>
              <a:buNone/>
              <a:defRPr sz="60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888888"/>
              </a:buClr>
              <a:buSzPts val="28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4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20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alibri"/>
              <a:buNone/>
              <a:defRPr sz="3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1400"/>
              <a:buFont typeface="Calibri"/>
              <a:buNone/>
              <a:defRPr sz="3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100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dirty="0"/>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dirty="0"/>
          </a:p>
        </p:txBody>
      </p:sp>
      <p:cxnSp>
        <p:nvCxnSpPr>
          <p:cNvPr id="3" name="Straight Connector 2"/>
          <p:cNvCxnSpPr/>
          <p:nvPr userDrawn="1"/>
        </p:nvCxnSpPr>
        <p:spPr>
          <a:xfrm>
            <a:off x="838200" y="1411740"/>
            <a:ext cx="10515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5686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endParaRPr lang="en-US" dirty="0"/>
          </a:p>
        </p:txBody>
      </p:sp>
      <p:sp>
        <p:nvSpPr>
          <p:cNvPr id="3" name="Footer Placeholder 2"/>
          <p:cNvSpPr>
            <a:spLocks noGrp="1"/>
          </p:cNvSpPr>
          <p:nvPr>
            <p:ph type="ftr" idx="11"/>
          </p:nvPr>
        </p:nvSpPr>
        <p:spPr/>
        <p:txBody>
          <a:bodyPr/>
          <a:lstStyle/>
          <a:p>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4133123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 id="2147483655" r:id="rId4"/>
    <p:sldLayoutId id="2147483656" r:id="rId5"/>
    <p:sldLayoutId id="2147483657" r:id="rId6"/>
    <p:sldLayoutId id="2147483658" r:id="rId7"/>
    <p:sldLayoutId id="2147483671" r:id="rId8"/>
    <p:sldLayoutId id="214748367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8.xml"/><Relationship Id="rId5" Type="http://schemas.openxmlformats.org/officeDocument/2006/relationships/comments" Target="../comments/commen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www.boost3trial.org/" TargetMode="External"/><Relationship Id="rId7"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16.emf"/></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3" Type="http://schemas.openxmlformats.org/officeDocument/2006/relationships/hyperlink" Target="http://www.boost3trial.org/" TargetMode="External"/><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1.pn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3" Type="http://schemas.openxmlformats.org/officeDocument/2006/relationships/hyperlink" Target="http://www.boost3trial.org/" TargetMode="External"/><Relationship Id="rId7"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hyperlink" Target="http://www.boost3trial.org/"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11.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hyperlink" Target="http://www.boost3trial.org/" TargetMode="External"/><Relationship Id="rId2" Type="http://schemas.openxmlformats.org/officeDocument/2006/relationships/notesSlide" Target="../notesSlides/notesSlide32.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6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1.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9.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68.xml.rels><?xml version="1.0" encoding="UTF-8" standalone="yes"?>
<Relationships xmlns="http://schemas.openxmlformats.org/package/2006/relationships"><Relationship Id="rId3" Type="http://schemas.openxmlformats.org/officeDocument/2006/relationships/hyperlink" Target="http://www.boost3trial.org/" TargetMode="External"/><Relationship Id="rId2" Type="http://schemas.openxmlformats.org/officeDocument/2006/relationships/notesSlide" Target="../notesSlides/notesSlide36.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9"/>
          <p:cNvSpPr txBox="1">
            <a:spLocks noGrp="1"/>
          </p:cNvSpPr>
          <p:nvPr>
            <p:ph type="ctrTitle"/>
          </p:nvPr>
        </p:nvSpPr>
        <p:spPr>
          <a:xfrm>
            <a:off x="870013" y="1217394"/>
            <a:ext cx="10218198" cy="232595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5000"/>
              <a:buFont typeface="Open Sans"/>
              <a:buNone/>
            </a:pPr>
            <a:r>
              <a:rPr lang="en-US" sz="5000" b="0" i="0" u="sng" strike="noStrike" cap="small" dirty="0">
                <a:solidFill>
                  <a:schemeClr val="tx1"/>
                </a:solidFill>
                <a:latin typeface="Calibri" panose="020F0502020204030204" pitchFamily="34" charset="0"/>
                <a:ea typeface="Open Sans"/>
                <a:cs typeface="Open Sans"/>
                <a:sym typeface="Open Sans"/>
              </a:rPr>
              <a:t>H</a:t>
            </a:r>
            <a:r>
              <a:rPr lang="en-US" sz="5000" b="0" i="0" u="none" strike="noStrike" cap="small" dirty="0">
                <a:solidFill>
                  <a:schemeClr val="tx1"/>
                </a:solidFill>
                <a:latin typeface="Calibri" panose="020F0502020204030204" pitchFamily="34" charset="0"/>
                <a:ea typeface="Open Sans"/>
                <a:cs typeface="Open Sans"/>
                <a:sym typeface="Open Sans"/>
              </a:rPr>
              <a:t>yperbaric </a:t>
            </a:r>
            <a:r>
              <a:rPr lang="en-US" sz="5000" b="0" i="0" u="sng" strike="noStrike" cap="small" dirty="0">
                <a:solidFill>
                  <a:schemeClr val="tx1"/>
                </a:solidFill>
                <a:latin typeface="Calibri" panose="020F0502020204030204" pitchFamily="34" charset="0"/>
                <a:ea typeface="Open Sans"/>
                <a:cs typeface="Open Sans"/>
                <a:sym typeface="Open Sans"/>
              </a:rPr>
              <a:t>O</a:t>
            </a:r>
            <a:r>
              <a:rPr lang="en-US" sz="5000" b="0" i="0" u="none" strike="noStrike" cap="small" dirty="0">
                <a:solidFill>
                  <a:schemeClr val="tx1"/>
                </a:solidFill>
                <a:latin typeface="Calibri" panose="020F0502020204030204" pitchFamily="34" charset="0"/>
                <a:ea typeface="Open Sans"/>
                <a:cs typeface="Open Sans"/>
                <a:sym typeface="Open Sans"/>
              </a:rPr>
              <a:t>xygen </a:t>
            </a:r>
            <a:r>
              <a:rPr lang="en-US" sz="5000" b="0" i="0" u="sng" strike="noStrike" cap="small" dirty="0">
                <a:solidFill>
                  <a:schemeClr val="tx1"/>
                </a:solidFill>
                <a:latin typeface="Calibri" panose="020F0502020204030204" pitchFamily="34" charset="0"/>
                <a:ea typeface="Open Sans"/>
                <a:cs typeface="Open Sans"/>
                <a:sym typeface="Open Sans"/>
              </a:rPr>
              <a:t>B</a:t>
            </a:r>
            <a:r>
              <a:rPr lang="en-US" sz="5000" b="0" i="0" u="none" strike="noStrike" cap="small" dirty="0">
                <a:solidFill>
                  <a:schemeClr val="tx1"/>
                </a:solidFill>
                <a:latin typeface="Calibri" panose="020F0502020204030204" pitchFamily="34" charset="0"/>
                <a:ea typeface="Open Sans"/>
                <a:cs typeface="Open Sans"/>
                <a:sym typeface="Open Sans"/>
              </a:rPr>
              <a:t>rain </a:t>
            </a:r>
            <a:r>
              <a:rPr lang="en-US" sz="5000" b="0" i="0" u="sng" strike="noStrike" cap="small" dirty="0">
                <a:solidFill>
                  <a:schemeClr val="tx1"/>
                </a:solidFill>
                <a:latin typeface="Calibri" panose="020F0502020204030204" pitchFamily="34" charset="0"/>
                <a:ea typeface="Open Sans"/>
                <a:cs typeface="Open Sans"/>
                <a:sym typeface="Open Sans"/>
              </a:rPr>
              <a:t>I</a:t>
            </a:r>
            <a:r>
              <a:rPr lang="en-US" sz="5000" b="0" i="0" u="none" strike="noStrike" cap="small" dirty="0">
                <a:solidFill>
                  <a:schemeClr val="tx1"/>
                </a:solidFill>
                <a:latin typeface="Calibri" panose="020F0502020204030204" pitchFamily="34" charset="0"/>
                <a:ea typeface="Open Sans"/>
                <a:cs typeface="Open Sans"/>
                <a:sym typeface="Open Sans"/>
              </a:rPr>
              <a:t>njury </a:t>
            </a:r>
            <a:r>
              <a:rPr lang="en-US" sz="5000" b="0" i="0" u="sng" strike="noStrike" cap="small" dirty="0">
                <a:solidFill>
                  <a:schemeClr val="tx1"/>
                </a:solidFill>
                <a:latin typeface="Calibri" panose="020F0502020204030204" pitchFamily="34" charset="0"/>
                <a:ea typeface="Open Sans"/>
                <a:cs typeface="Open Sans"/>
                <a:sym typeface="Open Sans"/>
              </a:rPr>
              <a:t>T</a:t>
            </a:r>
            <a:r>
              <a:rPr lang="en-US" sz="5000" b="0" i="0" u="none" strike="noStrike" cap="small" dirty="0">
                <a:solidFill>
                  <a:schemeClr val="tx1"/>
                </a:solidFill>
                <a:latin typeface="Calibri" panose="020F0502020204030204" pitchFamily="34" charset="0"/>
                <a:ea typeface="Open Sans"/>
                <a:cs typeface="Open Sans"/>
                <a:sym typeface="Open Sans"/>
              </a:rPr>
              <a:t>reatment </a:t>
            </a:r>
            <a:r>
              <a:rPr lang="en-US" sz="5000" b="0" i="0" u="sng" strike="noStrike" cap="small" dirty="0">
                <a:solidFill>
                  <a:schemeClr val="tx1"/>
                </a:solidFill>
                <a:latin typeface="Calibri" panose="020F0502020204030204" pitchFamily="34" charset="0"/>
                <a:ea typeface="Open Sans"/>
                <a:cs typeface="Open Sans"/>
                <a:sym typeface="Open Sans"/>
              </a:rPr>
              <a:t>T</a:t>
            </a:r>
            <a:r>
              <a:rPr lang="en-US" sz="5000" b="0" i="0" u="none" strike="noStrike" cap="small" dirty="0">
                <a:solidFill>
                  <a:schemeClr val="tx1"/>
                </a:solidFill>
                <a:latin typeface="Calibri" panose="020F0502020204030204" pitchFamily="34" charset="0"/>
                <a:ea typeface="Open Sans"/>
                <a:cs typeface="Open Sans"/>
                <a:sym typeface="Open Sans"/>
              </a:rPr>
              <a:t>rial:  A Multicenter Phase II Adaptive Clinical Trial</a:t>
            </a:r>
            <a:endParaRPr sz="5000" b="0" i="0" u="none" strike="noStrike" cap="small" dirty="0">
              <a:solidFill>
                <a:schemeClr val="tx1"/>
              </a:solidFill>
              <a:latin typeface="Calibri" panose="020F0502020204030204" pitchFamily="34" charset="0"/>
              <a:ea typeface="Open Sans"/>
              <a:cs typeface="Open Sans"/>
              <a:sym typeface="Open Sans"/>
            </a:endParaRPr>
          </a:p>
        </p:txBody>
      </p:sp>
      <p:sp>
        <p:nvSpPr>
          <p:cNvPr id="146" name="Google Shape;146;p19"/>
          <p:cNvSpPr txBox="1">
            <a:spLocks noGrp="1"/>
          </p:cNvSpPr>
          <p:nvPr>
            <p:ph type="subTitle" idx="1"/>
          </p:nvPr>
        </p:nvSpPr>
        <p:spPr>
          <a:xfrm>
            <a:off x="1576117" y="4080156"/>
            <a:ext cx="8805991" cy="1671420"/>
          </a:xfrm>
          <a:prstGeom prst="rect">
            <a:avLst/>
          </a:prstGeom>
          <a:noFill/>
          <a:ln>
            <a:noFill/>
          </a:ln>
        </p:spPr>
        <p:txBody>
          <a:bodyPr spcFirstLastPara="1" wrap="square" lIns="91425" tIns="45700" rIns="91425" bIns="45700" anchor="t" anchorCtr="0">
            <a:noAutofit/>
          </a:bodyPr>
          <a:lstStyle/>
          <a:p>
            <a:r>
              <a:rPr lang="en-US" dirty="0" smtClean="0"/>
              <a:t>November 22, 10:00 am </a:t>
            </a:r>
            <a:r>
              <a:rPr lang="en-US" dirty="0"/>
              <a:t>– </a:t>
            </a:r>
            <a:r>
              <a:rPr lang="en-US" dirty="0" smtClean="0"/>
              <a:t>12:00 pm ET</a:t>
            </a:r>
            <a:endParaRPr lang="en-US" dirty="0"/>
          </a:p>
          <a:p>
            <a:r>
              <a:rPr lang="en-US" dirty="0" smtClean="0"/>
              <a:t>November 22, 2:00 pm </a:t>
            </a:r>
            <a:r>
              <a:rPr lang="en-US" dirty="0"/>
              <a:t>– </a:t>
            </a:r>
            <a:r>
              <a:rPr lang="en-US" dirty="0" smtClean="0"/>
              <a:t>4:00 pm ET</a:t>
            </a:r>
            <a:endParaRPr lang="en-US" dirty="0"/>
          </a:p>
          <a:p>
            <a:pPr marL="0" marR="0" lvl="0" indent="0" algn="ctr" rtl="0">
              <a:lnSpc>
                <a:spcPct val="90000"/>
              </a:lnSpc>
              <a:spcBef>
                <a:spcPts val="0"/>
              </a:spcBef>
              <a:spcAft>
                <a:spcPts val="0"/>
              </a:spcAft>
              <a:buClr>
                <a:schemeClr val="lt1"/>
              </a:buClr>
              <a:buSzPts val="2400"/>
              <a:buFont typeface="Arial"/>
              <a:buNone/>
            </a:pPr>
            <a:endParaRPr lang="en-US" sz="2400" dirty="0">
              <a:solidFill>
                <a:schemeClr val="tx1"/>
              </a:solidFill>
              <a:latin typeface="Calibri" panose="020F0502020204030204" pitchFamily="34" charset="0"/>
            </a:endParaRPr>
          </a:p>
        </p:txBody>
      </p:sp>
      <p:sp>
        <p:nvSpPr>
          <p:cNvPr id="147" name="Google Shape;147;p19"/>
          <p:cNvSpPr/>
          <p:nvPr/>
        </p:nvSpPr>
        <p:spPr>
          <a:xfrm>
            <a:off x="0" y="6196263"/>
            <a:ext cx="12192000" cy="661800"/>
          </a:xfrm>
          <a:prstGeom prst="rect">
            <a:avLst/>
          </a:prstGeom>
          <a:solidFill>
            <a:srgbClr val="D8D8D8"/>
          </a:solidFill>
          <a:ln>
            <a:noFill/>
          </a:ln>
        </p:spPr>
        <p:txBody>
          <a:bodyPr spcFirstLastPara="1" wrap="square" lIns="91425" tIns="45700" rIns="91425" bIns="45700" anchor="ctr" anchorCtr="0">
            <a:noAutofit/>
          </a:bodyPr>
          <a:lstStyle/>
          <a:p>
            <a:pPr lvl="0" algn="ctr"/>
            <a:r>
              <a:rPr lang="en-US" sz="1800" dirty="0" smtClean="0">
                <a:solidFill>
                  <a:srgbClr val="595959"/>
                </a:solidFill>
                <a:latin typeface="Calibri"/>
                <a:ea typeface="Calibri"/>
                <a:cs typeface="Calibri"/>
                <a:sym typeface="Calibri"/>
              </a:rPr>
              <a:t>Virtual Investigator </a:t>
            </a:r>
            <a:r>
              <a:rPr lang="en-US" sz="1800" dirty="0">
                <a:solidFill>
                  <a:srgbClr val="595959"/>
                </a:solidFill>
                <a:latin typeface="Calibri"/>
                <a:ea typeface="Calibri"/>
                <a:cs typeface="Calibri"/>
                <a:sym typeface="Calibri"/>
              </a:rPr>
              <a:t>Meeting</a:t>
            </a:r>
          </a:p>
          <a:p>
            <a:pPr lvl="0" algn="ctr"/>
            <a:r>
              <a:rPr lang="en-US" sz="1800" dirty="0" smtClean="0">
                <a:solidFill>
                  <a:srgbClr val="595959"/>
                </a:solidFill>
                <a:latin typeface="Calibri"/>
                <a:ea typeface="Calibri"/>
                <a:cs typeface="Calibri"/>
                <a:sym typeface="Calibri"/>
              </a:rPr>
              <a:t>November 22, </a:t>
            </a:r>
            <a:r>
              <a:rPr lang="en-US" sz="1800" dirty="0">
                <a:solidFill>
                  <a:srgbClr val="595959"/>
                </a:solidFill>
                <a:latin typeface="Calibri"/>
                <a:ea typeface="Calibri"/>
                <a:cs typeface="Calibri"/>
                <a:sym typeface="Calibri"/>
              </a:rPr>
              <a:t>2019</a:t>
            </a:r>
          </a:p>
        </p:txBody>
      </p:sp>
      <p:pic>
        <p:nvPicPr>
          <p:cNvPr id="150" name="Google Shape;150;p19"/>
          <p:cNvPicPr preferRelativeResize="0"/>
          <p:nvPr/>
        </p:nvPicPr>
        <p:blipFill rotWithShape="1">
          <a:blip r:embed="rId3">
            <a:alphaModFix/>
          </a:blip>
          <a:srcRect t="23201" b="24019"/>
          <a:stretch/>
        </p:blipFill>
        <p:spPr>
          <a:xfrm>
            <a:off x="-1" y="6195255"/>
            <a:ext cx="1255395" cy="662596"/>
          </a:xfrm>
          <a:prstGeom prst="rect">
            <a:avLst/>
          </a:prstGeom>
          <a:noFill/>
          <a:ln>
            <a:noFill/>
          </a:ln>
        </p:spPr>
      </p:pic>
      <p:pic>
        <p:nvPicPr>
          <p:cNvPr id="7" name="Google Shape;348;p38"/>
          <p:cNvPicPr preferRelativeResize="0"/>
          <p:nvPr/>
        </p:nvPicPr>
        <p:blipFill rotWithShape="1">
          <a:blip r:embed="rId4">
            <a:alphaModFix/>
          </a:blip>
          <a:srcRect/>
          <a:stretch/>
        </p:blipFill>
        <p:spPr>
          <a:xfrm>
            <a:off x="10471484" y="6128460"/>
            <a:ext cx="1683669" cy="813260"/>
          </a:xfrm>
          <a:prstGeom prst="rect">
            <a:avLst/>
          </a:prstGeom>
          <a:noFill/>
          <a:ln>
            <a:noFill/>
          </a:ln>
        </p:spPr>
      </p:pic>
    </p:spTree>
    <p:extLst>
      <p:ext uri="{BB962C8B-B14F-4D97-AF65-F5344CB8AC3E}">
        <p14:creationId xmlns:p14="http://schemas.microsoft.com/office/powerpoint/2010/main" val="1386932917"/>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Questions</a:t>
            </a:r>
            <a:endParaRPr lang="en-US" dirty="0"/>
          </a:p>
        </p:txBody>
      </p:sp>
      <p:sp>
        <p:nvSpPr>
          <p:cNvPr id="3" name="Google Shape;346;p38"/>
          <p:cNvSpPr/>
          <p:nvPr/>
        </p:nvSpPr>
        <p:spPr>
          <a:xfrm>
            <a:off x="0" y="6196263"/>
            <a:ext cx="12192000" cy="661800"/>
          </a:xfrm>
          <a:prstGeom prst="rect">
            <a:avLst/>
          </a:prstGeom>
          <a:solidFill>
            <a:srgbClr val="D8D8D8"/>
          </a:solidFill>
          <a:ln>
            <a:noFill/>
          </a:ln>
        </p:spPr>
        <p:txBody>
          <a:bodyPr spcFirstLastPara="1" wrap="square" lIns="91425" tIns="45700" rIns="91425" bIns="45700" anchor="ctr" anchorCtr="0">
            <a:noAutofit/>
          </a:bodyPr>
          <a:lstStyle/>
          <a:p>
            <a:pPr lvl="0" algn="ctr"/>
            <a:r>
              <a:rPr lang="en-US" sz="1800" dirty="0">
                <a:solidFill>
                  <a:srgbClr val="595959"/>
                </a:solidFill>
                <a:latin typeface="Calibri"/>
                <a:ea typeface="Calibri"/>
                <a:cs typeface="Calibri"/>
                <a:sym typeface="Calibri"/>
              </a:rPr>
              <a:t>Virtual Investigator Meeting</a:t>
            </a:r>
          </a:p>
          <a:p>
            <a:pPr lvl="0" algn="ctr"/>
            <a:r>
              <a:rPr lang="en-US" sz="1800" dirty="0">
                <a:solidFill>
                  <a:srgbClr val="595959"/>
                </a:solidFill>
                <a:latin typeface="Calibri"/>
                <a:ea typeface="Calibri"/>
                <a:cs typeface="Calibri"/>
                <a:sym typeface="Calibri"/>
              </a:rPr>
              <a:t>November 22, 2019</a:t>
            </a:r>
          </a:p>
        </p:txBody>
      </p:sp>
      <p:pic>
        <p:nvPicPr>
          <p:cNvPr id="4" name="Google Shape;348;p38"/>
          <p:cNvPicPr preferRelativeResize="0"/>
          <p:nvPr/>
        </p:nvPicPr>
        <p:blipFill rotWithShape="1">
          <a:blip r:embed="rId2">
            <a:alphaModFix/>
          </a:blip>
          <a:srcRect/>
          <a:stretch/>
        </p:blipFill>
        <p:spPr>
          <a:xfrm>
            <a:off x="10471484" y="6128460"/>
            <a:ext cx="1683669" cy="813260"/>
          </a:xfrm>
          <a:prstGeom prst="rect">
            <a:avLst/>
          </a:prstGeom>
          <a:noFill/>
          <a:ln>
            <a:noFill/>
          </a:ln>
        </p:spPr>
      </p:pic>
      <p:pic>
        <p:nvPicPr>
          <p:cNvPr id="5" name="Google Shape;349;p38"/>
          <p:cNvPicPr preferRelativeResize="0"/>
          <p:nvPr/>
        </p:nvPicPr>
        <p:blipFill rotWithShape="1">
          <a:blip r:embed="rId3">
            <a:alphaModFix/>
          </a:blip>
          <a:srcRect t="23201" b="24019"/>
          <a:stretch/>
        </p:blipFill>
        <p:spPr>
          <a:xfrm>
            <a:off x="-1" y="6195255"/>
            <a:ext cx="1255395" cy="662596"/>
          </a:xfrm>
          <a:prstGeom prst="rect">
            <a:avLst/>
          </a:prstGeom>
          <a:noFill/>
          <a:ln>
            <a:noFill/>
          </a:ln>
        </p:spPr>
      </p:pic>
    </p:spTree>
    <p:extLst>
      <p:ext uri="{BB962C8B-B14F-4D97-AF65-F5344CB8AC3E}">
        <p14:creationId xmlns:p14="http://schemas.microsoft.com/office/powerpoint/2010/main" val="39971025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9932" y="2325857"/>
            <a:ext cx="10232136" cy="1938992"/>
          </a:xfrm>
          <a:prstGeom prst="rect">
            <a:avLst/>
          </a:prstGeom>
        </p:spPr>
        <p:txBody>
          <a:bodyPr wrap="square">
            <a:spAutoFit/>
          </a:bodyPr>
          <a:lstStyle/>
          <a:p>
            <a:pPr algn="ctr"/>
            <a:r>
              <a:rPr lang="en-US" sz="6000" b="1" i="1" dirty="0" smtClean="0"/>
              <a:t>Regulatory Requirements &amp; Milestone Document</a:t>
            </a:r>
            <a:endParaRPr lang="en-US" sz="6000" dirty="0"/>
          </a:p>
        </p:txBody>
      </p:sp>
      <p:sp>
        <p:nvSpPr>
          <p:cNvPr id="3" name="Subtitle 4"/>
          <p:cNvSpPr txBox="1">
            <a:spLocks/>
          </p:cNvSpPr>
          <p:nvPr/>
        </p:nvSpPr>
        <p:spPr>
          <a:xfrm>
            <a:off x="3835908" y="4315270"/>
            <a:ext cx="4520184" cy="165576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smtClean="0"/>
              <a:t>Natalie Fisher </a:t>
            </a:r>
            <a:endParaRPr lang="en-US" sz="3200" dirty="0"/>
          </a:p>
        </p:txBody>
      </p:sp>
    </p:spTree>
    <p:extLst>
      <p:ext uri="{BB962C8B-B14F-4D97-AF65-F5344CB8AC3E}">
        <p14:creationId xmlns:p14="http://schemas.microsoft.com/office/powerpoint/2010/main" val="11713025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386712"/>
            <a:ext cx="10515600" cy="4741535"/>
          </a:xfrm>
        </p:spPr>
        <p:txBody>
          <a:bodyPr/>
          <a:lstStyle/>
          <a:p>
            <a:pPr marL="50800" indent="0">
              <a:buNone/>
            </a:pPr>
            <a:endParaRPr lang="en-US" sz="3200" dirty="0" smtClean="0"/>
          </a:p>
        </p:txBody>
      </p:sp>
      <p:sp>
        <p:nvSpPr>
          <p:cNvPr id="5" name="Google Shape;346;p38"/>
          <p:cNvSpPr/>
          <p:nvPr/>
        </p:nvSpPr>
        <p:spPr>
          <a:xfrm>
            <a:off x="0" y="6196263"/>
            <a:ext cx="12192000" cy="661800"/>
          </a:xfrm>
          <a:prstGeom prst="rect">
            <a:avLst/>
          </a:prstGeom>
          <a:solidFill>
            <a:srgbClr val="D8D8D8"/>
          </a:solidFill>
          <a:ln>
            <a:noFill/>
          </a:ln>
        </p:spPr>
        <p:txBody>
          <a:bodyPr spcFirstLastPara="1" wrap="square" lIns="91425" tIns="45700" rIns="91425" bIns="45700" anchor="ctr" anchorCtr="0">
            <a:noAutofit/>
          </a:bodyPr>
          <a:lstStyle/>
          <a:p>
            <a:pPr lvl="0" algn="ctr"/>
            <a:r>
              <a:rPr lang="en-US" sz="1800" dirty="0">
                <a:solidFill>
                  <a:srgbClr val="595959"/>
                </a:solidFill>
                <a:latin typeface="Calibri"/>
                <a:ea typeface="Calibri"/>
                <a:cs typeface="Calibri"/>
                <a:sym typeface="Calibri"/>
              </a:rPr>
              <a:t>Virtual Investigator Meeting</a:t>
            </a:r>
          </a:p>
          <a:p>
            <a:pPr lvl="0" algn="ctr"/>
            <a:r>
              <a:rPr lang="en-US" sz="1800" dirty="0">
                <a:solidFill>
                  <a:srgbClr val="595959"/>
                </a:solidFill>
                <a:latin typeface="Calibri"/>
                <a:ea typeface="Calibri"/>
                <a:cs typeface="Calibri"/>
                <a:sym typeface="Calibri"/>
              </a:rPr>
              <a:t>November 22, 2019</a:t>
            </a:r>
          </a:p>
        </p:txBody>
      </p:sp>
      <p:pic>
        <p:nvPicPr>
          <p:cNvPr id="6" name="Google Shape;348;p38"/>
          <p:cNvPicPr preferRelativeResize="0"/>
          <p:nvPr/>
        </p:nvPicPr>
        <p:blipFill rotWithShape="1">
          <a:blip r:embed="rId2">
            <a:alphaModFix/>
          </a:blip>
          <a:srcRect/>
          <a:stretch/>
        </p:blipFill>
        <p:spPr>
          <a:xfrm>
            <a:off x="10471484" y="6128460"/>
            <a:ext cx="1683669" cy="813260"/>
          </a:xfrm>
          <a:prstGeom prst="rect">
            <a:avLst/>
          </a:prstGeom>
          <a:noFill/>
          <a:ln>
            <a:noFill/>
          </a:ln>
        </p:spPr>
      </p:pic>
      <p:pic>
        <p:nvPicPr>
          <p:cNvPr id="7" name="Google Shape;349;p38"/>
          <p:cNvPicPr preferRelativeResize="0"/>
          <p:nvPr/>
        </p:nvPicPr>
        <p:blipFill rotWithShape="1">
          <a:blip r:embed="rId3">
            <a:alphaModFix/>
          </a:blip>
          <a:srcRect t="23201" b="24019"/>
          <a:stretch/>
        </p:blipFill>
        <p:spPr>
          <a:xfrm>
            <a:off x="-1" y="6195255"/>
            <a:ext cx="1255395" cy="662596"/>
          </a:xfrm>
          <a:prstGeom prst="rect">
            <a:avLst/>
          </a:prstGeom>
          <a:noFill/>
          <a:ln>
            <a:noFill/>
          </a:ln>
        </p:spPr>
      </p:pic>
      <p:sp>
        <p:nvSpPr>
          <p:cNvPr id="9" name="Title 1"/>
          <p:cNvSpPr txBox="1">
            <a:spLocks/>
          </p:cNvSpPr>
          <p:nvPr/>
        </p:nvSpPr>
        <p:spPr>
          <a:xfrm>
            <a:off x="753820" y="265719"/>
            <a:ext cx="9479662" cy="1325563"/>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b="1" dirty="0" smtClean="0"/>
              <a:t>Milestone Document </a:t>
            </a:r>
            <a:endParaRPr lang="en-US" b="1"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419" y="1523446"/>
            <a:ext cx="7323027" cy="4298824"/>
          </a:xfrm>
          <a:prstGeom prst="rect">
            <a:avLst/>
          </a:prstGeom>
        </p:spPr>
      </p:pic>
      <p:sp>
        <p:nvSpPr>
          <p:cNvPr id="11" name="Oval 10"/>
          <p:cNvSpPr/>
          <p:nvPr/>
        </p:nvSpPr>
        <p:spPr>
          <a:xfrm>
            <a:off x="1024128" y="3323203"/>
            <a:ext cx="1691640" cy="3496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a:off x="3721608" y="3364992"/>
            <a:ext cx="2953512" cy="9144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452360" y="2712275"/>
            <a:ext cx="3694176" cy="523220"/>
          </a:xfrm>
          <a:prstGeom prst="rect">
            <a:avLst/>
          </a:prstGeom>
          <a:noFill/>
        </p:spPr>
        <p:txBody>
          <a:bodyPr wrap="square" rtlCol="0">
            <a:spAutoFit/>
          </a:bodyPr>
          <a:lstStyle/>
          <a:p>
            <a:r>
              <a:rPr lang="en-US" sz="2800" dirty="0" smtClean="0">
                <a:latin typeface="Calibri" panose="020F0502020204030204" pitchFamily="34" charset="0"/>
                <a:cs typeface="Calibri" panose="020F0502020204030204" pitchFamily="34" charset="0"/>
              </a:rPr>
              <a:t>Hobittrial.org</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48492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386712"/>
            <a:ext cx="10515600" cy="4741535"/>
          </a:xfrm>
        </p:spPr>
        <p:txBody>
          <a:bodyPr/>
          <a:lstStyle/>
          <a:p>
            <a:pPr marL="50800" indent="0">
              <a:buNone/>
            </a:pPr>
            <a:r>
              <a:rPr lang="en-US" sz="3200" dirty="0" smtClean="0"/>
              <a:t>Task 1: Be open to enroll </a:t>
            </a:r>
          </a:p>
        </p:txBody>
      </p:sp>
      <p:sp>
        <p:nvSpPr>
          <p:cNvPr id="5" name="Google Shape;346;p38"/>
          <p:cNvSpPr/>
          <p:nvPr/>
        </p:nvSpPr>
        <p:spPr>
          <a:xfrm>
            <a:off x="0" y="6196263"/>
            <a:ext cx="12192000" cy="661800"/>
          </a:xfrm>
          <a:prstGeom prst="rect">
            <a:avLst/>
          </a:prstGeom>
          <a:solidFill>
            <a:srgbClr val="D8D8D8"/>
          </a:solidFill>
          <a:ln>
            <a:noFill/>
          </a:ln>
        </p:spPr>
        <p:txBody>
          <a:bodyPr spcFirstLastPara="1" wrap="square" lIns="91425" tIns="45700" rIns="91425" bIns="45700" anchor="ctr" anchorCtr="0">
            <a:noAutofit/>
          </a:bodyPr>
          <a:lstStyle/>
          <a:p>
            <a:pPr lvl="0" algn="ctr"/>
            <a:r>
              <a:rPr lang="en-US" sz="1800" dirty="0">
                <a:solidFill>
                  <a:srgbClr val="595959"/>
                </a:solidFill>
                <a:latin typeface="Calibri"/>
                <a:ea typeface="Calibri"/>
                <a:cs typeface="Calibri"/>
                <a:sym typeface="Calibri"/>
              </a:rPr>
              <a:t>Virtual Investigator Meeting</a:t>
            </a:r>
          </a:p>
          <a:p>
            <a:pPr lvl="0" algn="ctr"/>
            <a:r>
              <a:rPr lang="en-US" sz="1800" dirty="0">
                <a:solidFill>
                  <a:srgbClr val="595959"/>
                </a:solidFill>
                <a:latin typeface="Calibri"/>
                <a:ea typeface="Calibri"/>
                <a:cs typeface="Calibri"/>
                <a:sym typeface="Calibri"/>
              </a:rPr>
              <a:t>November 22, 2019</a:t>
            </a:r>
          </a:p>
        </p:txBody>
      </p:sp>
      <p:pic>
        <p:nvPicPr>
          <p:cNvPr id="6" name="Google Shape;348;p38"/>
          <p:cNvPicPr preferRelativeResize="0"/>
          <p:nvPr/>
        </p:nvPicPr>
        <p:blipFill rotWithShape="1">
          <a:blip r:embed="rId2">
            <a:alphaModFix/>
          </a:blip>
          <a:srcRect/>
          <a:stretch/>
        </p:blipFill>
        <p:spPr>
          <a:xfrm>
            <a:off x="10471484" y="6128460"/>
            <a:ext cx="1683669" cy="813260"/>
          </a:xfrm>
          <a:prstGeom prst="rect">
            <a:avLst/>
          </a:prstGeom>
          <a:noFill/>
          <a:ln>
            <a:noFill/>
          </a:ln>
        </p:spPr>
      </p:pic>
      <p:pic>
        <p:nvPicPr>
          <p:cNvPr id="7" name="Google Shape;349;p38"/>
          <p:cNvPicPr preferRelativeResize="0"/>
          <p:nvPr/>
        </p:nvPicPr>
        <p:blipFill rotWithShape="1">
          <a:blip r:embed="rId3">
            <a:alphaModFix/>
          </a:blip>
          <a:srcRect t="23201" b="24019"/>
          <a:stretch/>
        </p:blipFill>
        <p:spPr>
          <a:xfrm>
            <a:off x="-1" y="6195255"/>
            <a:ext cx="1255395" cy="662596"/>
          </a:xfrm>
          <a:prstGeom prst="rect">
            <a:avLst/>
          </a:prstGeom>
          <a:noFill/>
          <a:ln>
            <a:noFill/>
          </a:ln>
        </p:spPr>
      </p:pic>
      <p:sp>
        <p:nvSpPr>
          <p:cNvPr id="9" name="Title 1"/>
          <p:cNvSpPr txBox="1">
            <a:spLocks/>
          </p:cNvSpPr>
          <p:nvPr/>
        </p:nvSpPr>
        <p:spPr>
          <a:xfrm>
            <a:off x="753820" y="265719"/>
            <a:ext cx="9479662" cy="1325563"/>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b="1" dirty="0" smtClean="0"/>
              <a:t>Milestone Document </a:t>
            </a:r>
            <a:endParaRPr lang="en-US" b="1" dirty="0"/>
          </a:p>
        </p:txBody>
      </p:sp>
      <p:sp>
        <p:nvSpPr>
          <p:cNvPr id="4" name="TextBox 3"/>
          <p:cNvSpPr txBox="1"/>
          <p:nvPr/>
        </p:nvSpPr>
        <p:spPr>
          <a:xfrm>
            <a:off x="523702" y="2867891"/>
            <a:ext cx="5162203" cy="3262432"/>
          </a:xfrm>
          <a:prstGeom prst="rect">
            <a:avLst/>
          </a:prstGeom>
          <a:noFill/>
        </p:spPr>
        <p:txBody>
          <a:bodyPr wrap="square" rtlCol="0">
            <a:spAutoFit/>
          </a:bodyPr>
          <a:lstStyle/>
          <a:p>
            <a:r>
              <a:rPr lang="en-US" sz="2400" dirty="0" smtClean="0">
                <a:latin typeface="Calibri" panose="020F0502020204030204" pitchFamily="34" charset="0"/>
                <a:cs typeface="Calibri" panose="020F0502020204030204" pitchFamily="34" charset="0"/>
              </a:rPr>
              <a:t>Complete all start up activities: </a:t>
            </a:r>
          </a:p>
          <a:p>
            <a:pPr marL="285750" indent="-285750">
              <a:buFont typeface="Arial" panose="020B0604020202020204" pitchFamily="34" charset="0"/>
              <a:buChar char="•"/>
            </a:pPr>
            <a:r>
              <a:rPr lang="en-US" sz="2400" dirty="0" err="1" smtClean="0">
                <a:latin typeface="Calibri" panose="020F0502020204030204" pitchFamily="34" charset="0"/>
                <a:cs typeface="Calibri" panose="020F0502020204030204" pitchFamily="34" charset="0"/>
              </a:rPr>
              <a:t>cIRB</a:t>
            </a:r>
            <a:r>
              <a:rPr lang="en-US" sz="2400" dirty="0" smtClean="0">
                <a:latin typeface="Calibri" panose="020F0502020204030204" pitchFamily="34" charset="0"/>
                <a:cs typeface="Calibri" panose="020F0502020204030204" pitchFamily="34" charset="0"/>
              </a:rPr>
              <a:t> approval </a:t>
            </a:r>
          </a:p>
          <a:p>
            <a:pPr marL="285750" indent="-285750">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Simulation complete</a:t>
            </a:r>
          </a:p>
          <a:p>
            <a:pPr marL="285750" indent="-285750">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Chamber is ready </a:t>
            </a:r>
          </a:p>
          <a:p>
            <a:pPr marL="285750" indent="-285750">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Study team and clinical teams are trained</a:t>
            </a:r>
          </a:p>
          <a:p>
            <a:pPr marL="285750" indent="-285750">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Regulatory </a:t>
            </a:r>
            <a:r>
              <a:rPr lang="en-US" sz="2400" dirty="0">
                <a:latin typeface="Calibri" panose="020F0502020204030204" pitchFamily="34" charset="0"/>
                <a:cs typeface="Calibri" panose="020F0502020204030204" pitchFamily="34" charset="0"/>
              </a:rPr>
              <a:t>Compliant</a:t>
            </a:r>
          </a:p>
          <a:p>
            <a:pPr marL="285750" indent="-285750">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Readiness call</a:t>
            </a:r>
          </a:p>
          <a:p>
            <a:r>
              <a:rPr lang="en-US" dirty="0" smtClean="0"/>
              <a:t> </a:t>
            </a:r>
            <a:endParaRPr lang="en-US"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b="3903"/>
          <a:stretch/>
        </p:blipFill>
        <p:spPr>
          <a:xfrm>
            <a:off x="7012576" y="516090"/>
            <a:ext cx="4655722" cy="5656110"/>
          </a:xfrm>
          <a:prstGeom prst="rect">
            <a:avLst/>
          </a:prstGeom>
          <a:ln>
            <a:solidFill>
              <a:schemeClr val="tx1"/>
            </a:solidFill>
          </a:ln>
        </p:spPr>
      </p:pic>
      <p:sp>
        <p:nvSpPr>
          <p:cNvPr id="2" name="Right Arrow 1"/>
          <p:cNvSpPr/>
          <p:nvPr/>
        </p:nvSpPr>
        <p:spPr>
          <a:xfrm>
            <a:off x="5754585" y="1625325"/>
            <a:ext cx="1562793" cy="1413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317378" y="3186255"/>
            <a:ext cx="4350920" cy="2976035"/>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94767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386712"/>
            <a:ext cx="10515600" cy="4741535"/>
          </a:xfrm>
        </p:spPr>
        <p:txBody>
          <a:bodyPr/>
          <a:lstStyle/>
          <a:p>
            <a:pPr marL="50800" indent="0">
              <a:buNone/>
            </a:pPr>
            <a:r>
              <a:rPr lang="en-US" sz="3200" dirty="0" smtClean="0"/>
              <a:t>Task 2: Notify Local IRB</a:t>
            </a:r>
          </a:p>
        </p:txBody>
      </p:sp>
      <p:sp>
        <p:nvSpPr>
          <p:cNvPr id="5" name="Google Shape;346;p38"/>
          <p:cNvSpPr/>
          <p:nvPr/>
        </p:nvSpPr>
        <p:spPr>
          <a:xfrm>
            <a:off x="0" y="6196263"/>
            <a:ext cx="12192000" cy="661800"/>
          </a:xfrm>
          <a:prstGeom prst="rect">
            <a:avLst/>
          </a:prstGeom>
          <a:solidFill>
            <a:srgbClr val="D8D8D8"/>
          </a:solidFill>
          <a:ln>
            <a:noFill/>
          </a:ln>
        </p:spPr>
        <p:txBody>
          <a:bodyPr spcFirstLastPara="1" wrap="square" lIns="91425" tIns="45700" rIns="91425" bIns="45700" anchor="ctr" anchorCtr="0">
            <a:noAutofit/>
          </a:bodyPr>
          <a:lstStyle/>
          <a:p>
            <a:pPr lvl="0" algn="ctr"/>
            <a:r>
              <a:rPr lang="en-US" sz="1800" dirty="0">
                <a:solidFill>
                  <a:srgbClr val="595959"/>
                </a:solidFill>
                <a:latin typeface="Calibri"/>
                <a:ea typeface="Calibri"/>
                <a:cs typeface="Calibri"/>
                <a:sym typeface="Calibri"/>
              </a:rPr>
              <a:t>Virtual Investigator Meeting</a:t>
            </a:r>
          </a:p>
          <a:p>
            <a:pPr lvl="0" algn="ctr"/>
            <a:r>
              <a:rPr lang="en-US" sz="1800" dirty="0">
                <a:solidFill>
                  <a:srgbClr val="595959"/>
                </a:solidFill>
                <a:latin typeface="Calibri"/>
                <a:ea typeface="Calibri"/>
                <a:cs typeface="Calibri"/>
                <a:sym typeface="Calibri"/>
              </a:rPr>
              <a:t>November 22, 2019</a:t>
            </a:r>
          </a:p>
        </p:txBody>
      </p:sp>
      <p:pic>
        <p:nvPicPr>
          <p:cNvPr id="6" name="Google Shape;348;p38"/>
          <p:cNvPicPr preferRelativeResize="0"/>
          <p:nvPr/>
        </p:nvPicPr>
        <p:blipFill rotWithShape="1">
          <a:blip r:embed="rId2">
            <a:alphaModFix/>
          </a:blip>
          <a:srcRect/>
          <a:stretch/>
        </p:blipFill>
        <p:spPr>
          <a:xfrm>
            <a:off x="10471484" y="6128460"/>
            <a:ext cx="1683669" cy="813260"/>
          </a:xfrm>
          <a:prstGeom prst="rect">
            <a:avLst/>
          </a:prstGeom>
          <a:noFill/>
          <a:ln>
            <a:noFill/>
          </a:ln>
        </p:spPr>
      </p:pic>
      <p:pic>
        <p:nvPicPr>
          <p:cNvPr id="7" name="Google Shape;349;p38"/>
          <p:cNvPicPr preferRelativeResize="0"/>
          <p:nvPr/>
        </p:nvPicPr>
        <p:blipFill rotWithShape="1">
          <a:blip r:embed="rId3">
            <a:alphaModFix/>
          </a:blip>
          <a:srcRect t="23201" b="24019"/>
          <a:stretch/>
        </p:blipFill>
        <p:spPr>
          <a:xfrm>
            <a:off x="-1" y="6195255"/>
            <a:ext cx="1255395" cy="662596"/>
          </a:xfrm>
          <a:prstGeom prst="rect">
            <a:avLst/>
          </a:prstGeom>
          <a:noFill/>
          <a:ln>
            <a:noFill/>
          </a:ln>
        </p:spPr>
      </p:pic>
      <p:sp>
        <p:nvSpPr>
          <p:cNvPr id="9" name="Title 1"/>
          <p:cNvSpPr txBox="1">
            <a:spLocks/>
          </p:cNvSpPr>
          <p:nvPr/>
        </p:nvSpPr>
        <p:spPr>
          <a:xfrm>
            <a:off x="753820" y="265719"/>
            <a:ext cx="9479662" cy="1325563"/>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b="1" dirty="0" smtClean="0"/>
              <a:t>Milestone Document </a:t>
            </a:r>
            <a:endParaRPr lang="en-US" b="1" dirty="0"/>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b="40983"/>
          <a:stretch/>
        </p:blipFill>
        <p:spPr>
          <a:xfrm>
            <a:off x="6500552" y="1504298"/>
            <a:ext cx="5179871" cy="2735193"/>
          </a:xfrm>
          <a:prstGeom prst="rect">
            <a:avLst/>
          </a:prstGeom>
          <a:ln>
            <a:solidFill>
              <a:schemeClr val="tx1"/>
            </a:solidFill>
          </a:ln>
        </p:spPr>
      </p:pic>
      <p:sp>
        <p:nvSpPr>
          <p:cNvPr id="10" name="Right Arrow 9"/>
          <p:cNvSpPr/>
          <p:nvPr/>
        </p:nvSpPr>
        <p:spPr>
          <a:xfrm>
            <a:off x="5095701" y="2570958"/>
            <a:ext cx="1562793" cy="1413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20624" y="2779283"/>
            <a:ext cx="5836220"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Submit template letter to local IRB (available on EFIC Resources page: hobittrial.org)</a:t>
            </a:r>
          </a:p>
          <a:p>
            <a:pPr marL="342900" indent="-342900">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Upload receipt of submission in WebDCU </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18019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386712"/>
            <a:ext cx="10515600" cy="4741535"/>
          </a:xfrm>
        </p:spPr>
        <p:txBody>
          <a:bodyPr/>
          <a:lstStyle/>
          <a:p>
            <a:pPr marL="50800" indent="0">
              <a:buNone/>
            </a:pPr>
            <a:r>
              <a:rPr lang="en-US" sz="3200" dirty="0" smtClean="0"/>
              <a:t>Task 3: Attend EFIC VIM</a:t>
            </a:r>
          </a:p>
        </p:txBody>
      </p:sp>
      <p:sp>
        <p:nvSpPr>
          <p:cNvPr id="5" name="Google Shape;346;p38"/>
          <p:cNvSpPr/>
          <p:nvPr/>
        </p:nvSpPr>
        <p:spPr>
          <a:xfrm>
            <a:off x="0" y="6196263"/>
            <a:ext cx="12192000" cy="661800"/>
          </a:xfrm>
          <a:prstGeom prst="rect">
            <a:avLst/>
          </a:prstGeom>
          <a:solidFill>
            <a:srgbClr val="D8D8D8"/>
          </a:solidFill>
          <a:ln>
            <a:noFill/>
          </a:ln>
        </p:spPr>
        <p:txBody>
          <a:bodyPr spcFirstLastPara="1" wrap="square" lIns="91425" tIns="45700" rIns="91425" bIns="45700" anchor="ctr" anchorCtr="0">
            <a:noAutofit/>
          </a:bodyPr>
          <a:lstStyle/>
          <a:p>
            <a:pPr lvl="0" algn="ctr"/>
            <a:r>
              <a:rPr lang="en-US" sz="1800" dirty="0">
                <a:solidFill>
                  <a:srgbClr val="595959"/>
                </a:solidFill>
                <a:latin typeface="Calibri"/>
                <a:ea typeface="Calibri"/>
                <a:cs typeface="Calibri"/>
                <a:sym typeface="Calibri"/>
              </a:rPr>
              <a:t>Virtual Investigator Meeting</a:t>
            </a:r>
          </a:p>
          <a:p>
            <a:pPr lvl="0" algn="ctr"/>
            <a:r>
              <a:rPr lang="en-US" sz="1800" dirty="0">
                <a:solidFill>
                  <a:srgbClr val="595959"/>
                </a:solidFill>
                <a:latin typeface="Calibri"/>
                <a:ea typeface="Calibri"/>
                <a:cs typeface="Calibri"/>
                <a:sym typeface="Calibri"/>
              </a:rPr>
              <a:t>November 22, 2019</a:t>
            </a:r>
          </a:p>
        </p:txBody>
      </p:sp>
      <p:pic>
        <p:nvPicPr>
          <p:cNvPr id="6" name="Google Shape;348;p38"/>
          <p:cNvPicPr preferRelativeResize="0"/>
          <p:nvPr/>
        </p:nvPicPr>
        <p:blipFill rotWithShape="1">
          <a:blip r:embed="rId2">
            <a:alphaModFix/>
          </a:blip>
          <a:srcRect/>
          <a:stretch/>
        </p:blipFill>
        <p:spPr>
          <a:xfrm>
            <a:off x="10471484" y="6128460"/>
            <a:ext cx="1683669" cy="813260"/>
          </a:xfrm>
          <a:prstGeom prst="rect">
            <a:avLst/>
          </a:prstGeom>
          <a:noFill/>
          <a:ln>
            <a:noFill/>
          </a:ln>
        </p:spPr>
      </p:pic>
      <p:pic>
        <p:nvPicPr>
          <p:cNvPr id="7" name="Google Shape;349;p38"/>
          <p:cNvPicPr preferRelativeResize="0"/>
          <p:nvPr/>
        </p:nvPicPr>
        <p:blipFill rotWithShape="1">
          <a:blip r:embed="rId3">
            <a:alphaModFix/>
          </a:blip>
          <a:srcRect t="23201" b="24019"/>
          <a:stretch/>
        </p:blipFill>
        <p:spPr>
          <a:xfrm>
            <a:off x="-1" y="6195255"/>
            <a:ext cx="1255395" cy="662596"/>
          </a:xfrm>
          <a:prstGeom prst="rect">
            <a:avLst/>
          </a:prstGeom>
          <a:noFill/>
          <a:ln>
            <a:noFill/>
          </a:ln>
        </p:spPr>
      </p:pic>
      <p:sp>
        <p:nvSpPr>
          <p:cNvPr id="9" name="Title 1"/>
          <p:cNvSpPr txBox="1">
            <a:spLocks/>
          </p:cNvSpPr>
          <p:nvPr/>
        </p:nvSpPr>
        <p:spPr>
          <a:xfrm>
            <a:off x="753820" y="265719"/>
            <a:ext cx="9479662" cy="1325563"/>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b="1" dirty="0" smtClean="0"/>
              <a:t>Milestone Document </a:t>
            </a:r>
            <a:endParaRPr lang="en-US" b="1" dirty="0"/>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b="41342"/>
          <a:stretch/>
        </p:blipFill>
        <p:spPr>
          <a:xfrm>
            <a:off x="6500552" y="1504298"/>
            <a:ext cx="5179871" cy="2718567"/>
          </a:xfrm>
          <a:prstGeom prst="rect">
            <a:avLst/>
          </a:prstGeom>
          <a:ln>
            <a:solidFill>
              <a:schemeClr val="tx1"/>
            </a:solidFill>
          </a:ln>
        </p:spPr>
      </p:pic>
      <p:sp>
        <p:nvSpPr>
          <p:cNvPr id="10" name="Right Arrow 9"/>
          <p:cNvSpPr/>
          <p:nvPr/>
        </p:nvSpPr>
        <p:spPr>
          <a:xfrm>
            <a:off x="5104015" y="3233650"/>
            <a:ext cx="1562793" cy="1413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46019" y="2264154"/>
            <a:ext cx="4265815"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PI &amp; PSC must attend the meeting</a:t>
            </a:r>
          </a:p>
          <a:p>
            <a:pPr marL="342900" indent="-342900">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If unable to attend, meeting video must be watched and attestation provided </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81368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386712"/>
            <a:ext cx="10515600" cy="4741535"/>
          </a:xfrm>
        </p:spPr>
        <p:txBody>
          <a:bodyPr/>
          <a:lstStyle/>
          <a:p>
            <a:pPr marL="50800" indent="0">
              <a:buNone/>
            </a:pPr>
            <a:r>
              <a:rPr lang="en-US" sz="3200" dirty="0"/>
              <a:t>Task 4: Update </a:t>
            </a:r>
            <a:r>
              <a:rPr lang="en-US" sz="3200" dirty="0" err="1"/>
              <a:t>eDOA</a:t>
            </a:r>
            <a:endParaRPr lang="en-US" sz="3200" dirty="0"/>
          </a:p>
        </p:txBody>
      </p:sp>
      <p:sp>
        <p:nvSpPr>
          <p:cNvPr id="5" name="Google Shape;346;p38"/>
          <p:cNvSpPr/>
          <p:nvPr/>
        </p:nvSpPr>
        <p:spPr>
          <a:xfrm>
            <a:off x="0" y="6196263"/>
            <a:ext cx="12192000" cy="661800"/>
          </a:xfrm>
          <a:prstGeom prst="rect">
            <a:avLst/>
          </a:prstGeom>
          <a:solidFill>
            <a:srgbClr val="D8D8D8"/>
          </a:solidFill>
          <a:ln>
            <a:noFill/>
          </a:ln>
        </p:spPr>
        <p:txBody>
          <a:bodyPr spcFirstLastPara="1" wrap="square" lIns="91425" tIns="45700" rIns="91425" bIns="45700" anchor="ctr" anchorCtr="0">
            <a:noAutofit/>
          </a:bodyPr>
          <a:lstStyle/>
          <a:p>
            <a:pPr lvl="0" algn="ctr"/>
            <a:r>
              <a:rPr lang="en-US" sz="1800" dirty="0">
                <a:solidFill>
                  <a:srgbClr val="595959"/>
                </a:solidFill>
                <a:latin typeface="Calibri"/>
                <a:ea typeface="Calibri"/>
                <a:cs typeface="Calibri"/>
                <a:sym typeface="Calibri"/>
              </a:rPr>
              <a:t>Virtual Investigator Meeting</a:t>
            </a:r>
          </a:p>
          <a:p>
            <a:pPr lvl="0" algn="ctr"/>
            <a:r>
              <a:rPr lang="en-US" sz="1800" dirty="0">
                <a:solidFill>
                  <a:srgbClr val="595959"/>
                </a:solidFill>
                <a:latin typeface="Calibri"/>
                <a:ea typeface="Calibri"/>
                <a:cs typeface="Calibri"/>
                <a:sym typeface="Calibri"/>
              </a:rPr>
              <a:t>November 22, 2019</a:t>
            </a:r>
          </a:p>
        </p:txBody>
      </p:sp>
      <p:pic>
        <p:nvPicPr>
          <p:cNvPr id="6" name="Google Shape;348;p38"/>
          <p:cNvPicPr preferRelativeResize="0"/>
          <p:nvPr/>
        </p:nvPicPr>
        <p:blipFill rotWithShape="1">
          <a:blip r:embed="rId2">
            <a:alphaModFix/>
          </a:blip>
          <a:srcRect/>
          <a:stretch/>
        </p:blipFill>
        <p:spPr>
          <a:xfrm>
            <a:off x="10471484" y="6128460"/>
            <a:ext cx="1683669" cy="813260"/>
          </a:xfrm>
          <a:prstGeom prst="rect">
            <a:avLst/>
          </a:prstGeom>
          <a:noFill/>
          <a:ln>
            <a:noFill/>
          </a:ln>
        </p:spPr>
      </p:pic>
      <p:pic>
        <p:nvPicPr>
          <p:cNvPr id="7" name="Google Shape;349;p38"/>
          <p:cNvPicPr preferRelativeResize="0"/>
          <p:nvPr/>
        </p:nvPicPr>
        <p:blipFill rotWithShape="1">
          <a:blip r:embed="rId3">
            <a:alphaModFix/>
          </a:blip>
          <a:srcRect t="23201" b="24019"/>
          <a:stretch/>
        </p:blipFill>
        <p:spPr>
          <a:xfrm>
            <a:off x="-1" y="6195255"/>
            <a:ext cx="1255395" cy="662596"/>
          </a:xfrm>
          <a:prstGeom prst="rect">
            <a:avLst/>
          </a:prstGeom>
          <a:noFill/>
          <a:ln>
            <a:noFill/>
          </a:ln>
        </p:spPr>
      </p:pic>
      <p:sp>
        <p:nvSpPr>
          <p:cNvPr id="9" name="Title 1"/>
          <p:cNvSpPr txBox="1">
            <a:spLocks/>
          </p:cNvSpPr>
          <p:nvPr/>
        </p:nvSpPr>
        <p:spPr>
          <a:xfrm>
            <a:off x="753820" y="265719"/>
            <a:ext cx="9479662" cy="1325563"/>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b="1" dirty="0" smtClean="0"/>
              <a:t>Milestone Document </a:t>
            </a:r>
            <a:endParaRPr lang="en-US" b="1" dirty="0"/>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1" b="41701"/>
          <a:stretch/>
        </p:blipFill>
        <p:spPr>
          <a:xfrm>
            <a:off x="6500552" y="1504299"/>
            <a:ext cx="5179871" cy="2701941"/>
          </a:xfrm>
          <a:prstGeom prst="rect">
            <a:avLst/>
          </a:prstGeom>
          <a:ln>
            <a:solidFill>
              <a:schemeClr val="tx1"/>
            </a:solidFill>
          </a:ln>
        </p:spPr>
      </p:pic>
      <p:sp>
        <p:nvSpPr>
          <p:cNvPr id="10" name="Right Arrow 9"/>
          <p:cNvSpPr/>
          <p:nvPr/>
        </p:nvSpPr>
        <p:spPr>
          <a:xfrm>
            <a:off x="5112328" y="3940232"/>
            <a:ext cx="1562793" cy="1413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3058" t="55320" r="10083"/>
          <a:stretch/>
        </p:blipFill>
        <p:spPr>
          <a:xfrm>
            <a:off x="353810" y="4624361"/>
            <a:ext cx="11426089" cy="720723"/>
          </a:xfrm>
          <a:prstGeom prst="rect">
            <a:avLst/>
          </a:prstGeom>
        </p:spPr>
      </p:pic>
      <p:sp>
        <p:nvSpPr>
          <p:cNvPr id="4" name="TextBox 3"/>
          <p:cNvSpPr txBox="1"/>
          <p:nvPr/>
        </p:nvSpPr>
        <p:spPr>
          <a:xfrm>
            <a:off x="1145770" y="2350258"/>
            <a:ext cx="5028159"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Calibri" panose="020F0502020204030204" pitchFamily="34" charset="0"/>
                <a:cs typeface="Calibri" panose="020F0502020204030204" pitchFamily="34" charset="0"/>
              </a:rPr>
              <a:t>Update the </a:t>
            </a:r>
            <a:r>
              <a:rPr lang="en-US" sz="2400" dirty="0" err="1" smtClean="0">
                <a:latin typeface="Calibri" panose="020F0502020204030204" pitchFamily="34" charset="0"/>
                <a:cs typeface="Calibri" panose="020F0502020204030204" pitchFamily="34" charset="0"/>
              </a:rPr>
              <a:t>eDOA</a:t>
            </a:r>
            <a:r>
              <a:rPr lang="en-US" sz="2400" dirty="0" smtClean="0">
                <a:latin typeface="Calibri" panose="020F0502020204030204" pitchFamily="34" charset="0"/>
                <a:cs typeface="Calibri" panose="020F0502020204030204" pitchFamily="34" charset="0"/>
              </a:rPr>
              <a:t> to include:</a:t>
            </a:r>
          </a:p>
          <a:p>
            <a:r>
              <a:rPr lang="en-US" sz="2400" dirty="0" smtClean="0">
                <a:latin typeface="Calibri" panose="020F0502020204030204" pitchFamily="34" charset="0"/>
                <a:cs typeface="Calibri" panose="020F0502020204030204" pitchFamily="34" charset="0"/>
              </a:rPr>
              <a:t>“L” EFIC Activities (CC/PD)</a:t>
            </a:r>
            <a:endParaRPr lang="en-US" sz="2400" dirty="0">
              <a:latin typeface="Calibri" panose="020F0502020204030204" pitchFamily="34" charset="0"/>
              <a:cs typeface="Calibri" panose="020F0502020204030204" pitchFamily="34" charset="0"/>
            </a:endParaRPr>
          </a:p>
        </p:txBody>
      </p:sp>
      <p:sp>
        <p:nvSpPr>
          <p:cNvPr id="11" name="Oval 10"/>
          <p:cNvSpPr/>
          <p:nvPr/>
        </p:nvSpPr>
        <p:spPr>
          <a:xfrm>
            <a:off x="9006840" y="5084064"/>
            <a:ext cx="1956816" cy="2610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72151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9932" y="2325857"/>
            <a:ext cx="10232136" cy="1938992"/>
          </a:xfrm>
          <a:prstGeom prst="rect">
            <a:avLst/>
          </a:prstGeom>
        </p:spPr>
        <p:txBody>
          <a:bodyPr wrap="square">
            <a:spAutoFit/>
          </a:bodyPr>
          <a:lstStyle/>
          <a:p>
            <a:pPr algn="ctr"/>
            <a:r>
              <a:rPr lang="en-US" sz="6000" b="1" i="1" dirty="0"/>
              <a:t>EFIC Financial Considerations</a:t>
            </a:r>
          </a:p>
        </p:txBody>
      </p:sp>
      <p:sp>
        <p:nvSpPr>
          <p:cNvPr id="3" name="Subtitle 4"/>
          <p:cNvSpPr txBox="1">
            <a:spLocks/>
          </p:cNvSpPr>
          <p:nvPr/>
        </p:nvSpPr>
        <p:spPr>
          <a:xfrm>
            <a:off x="3835908" y="4315270"/>
            <a:ext cx="4520184" cy="165576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smtClean="0"/>
              <a:t>Valerie Stevenson </a:t>
            </a:r>
            <a:endParaRPr lang="en-US" sz="3200" dirty="0"/>
          </a:p>
        </p:txBody>
      </p:sp>
    </p:spTree>
    <p:extLst>
      <p:ext uri="{BB962C8B-B14F-4D97-AF65-F5344CB8AC3E}">
        <p14:creationId xmlns:p14="http://schemas.microsoft.com/office/powerpoint/2010/main" val="7611176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46;p38"/>
          <p:cNvSpPr/>
          <p:nvPr/>
        </p:nvSpPr>
        <p:spPr>
          <a:xfrm>
            <a:off x="0" y="6196263"/>
            <a:ext cx="12192000" cy="661800"/>
          </a:xfrm>
          <a:prstGeom prst="rect">
            <a:avLst/>
          </a:prstGeom>
          <a:solidFill>
            <a:srgbClr val="D8D8D8"/>
          </a:solidFill>
          <a:ln>
            <a:noFill/>
          </a:ln>
        </p:spPr>
        <p:txBody>
          <a:bodyPr spcFirstLastPara="1" wrap="square" lIns="91425" tIns="45700" rIns="91425" bIns="45700" anchor="ctr" anchorCtr="0">
            <a:noAutofit/>
          </a:bodyPr>
          <a:lstStyle/>
          <a:p>
            <a:pPr lvl="0" algn="ctr"/>
            <a:r>
              <a:rPr lang="en-US" sz="1800" dirty="0">
                <a:solidFill>
                  <a:srgbClr val="595959"/>
                </a:solidFill>
                <a:latin typeface="Calibri"/>
                <a:ea typeface="Calibri"/>
                <a:cs typeface="Calibri"/>
                <a:sym typeface="Calibri"/>
              </a:rPr>
              <a:t>Virtual Investigator Meeting</a:t>
            </a:r>
          </a:p>
          <a:p>
            <a:pPr lvl="0" algn="ctr"/>
            <a:r>
              <a:rPr lang="en-US" sz="1800" dirty="0">
                <a:solidFill>
                  <a:srgbClr val="595959"/>
                </a:solidFill>
                <a:latin typeface="Calibri"/>
                <a:ea typeface="Calibri"/>
                <a:cs typeface="Calibri"/>
                <a:sym typeface="Calibri"/>
              </a:rPr>
              <a:t>November 22, 2019</a:t>
            </a:r>
          </a:p>
        </p:txBody>
      </p:sp>
      <p:pic>
        <p:nvPicPr>
          <p:cNvPr id="6" name="Google Shape;348;p38"/>
          <p:cNvPicPr preferRelativeResize="0"/>
          <p:nvPr/>
        </p:nvPicPr>
        <p:blipFill rotWithShape="1">
          <a:blip r:embed="rId2">
            <a:alphaModFix/>
          </a:blip>
          <a:srcRect/>
          <a:stretch/>
        </p:blipFill>
        <p:spPr>
          <a:xfrm>
            <a:off x="10471484" y="6128460"/>
            <a:ext cx="1683669" cy="813260"/>
          </a:xfrm>
          <a:prstGeom prst="rect">
            <a:avLst/>
          </a:prstGeom>
          <a:noFill/>
          <a:ln>
            <a:noFill/>
          </a:ln>
        </p:spPr>
      </p:pic>
      <p:pic>
        <p:nvPicPr>
          <p:cNvPr id="7" name="Google Shape;349;p38"/>
          <p:cNvPicPr preferRelativeResize="0"/>
          <p:nvPr/>
        </p:nvPicPr>
        <p:blipFill rotWithShape="1">
          <a:blip r:embed="rId3">
            <a:alphaModFix/>
          </a:blip>
          <a:srcRect t="23201" b="24019"/>
          <a:stretch/>
        </p:blipFill>
        <p:spPr>
          <a:xfrm>
            <a:off x="-1" y="6195255"/>
            <a:ext cx="1255395" cy="662596"/>
          </a:xfrm>
          <a:prstGeom prst="rect">
            <a:avLst/>
          </a:prstGeom>
          <a:noFill/>
          <a:ln>
            <a:noFill/>
          </a:ln>
        </p:spPr>
      </p:pic>
      <p:sp>
        <p:nvSpPr>
          <p:cNvPr id="9" name="Title 1"/>
          <p:cNvSpPr txBox="1">
            <a:spLocks/>
          </p:cNvSpPr>
          <p:nvPr/>
        </p:nvSpPr>
        <p:spPr>
          <a:xfrm>
            <a:off x="726388" y="265719"/>
            <a:ext cx="9479662" cy="1325563"/>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EFIC Financial Considerations for HOBIT</a:t>
            </a:r>
            <a:endParaRPr lang="en-US" b="1" dirty="0"/>
          </a:p>
        </p:txBody>
      </p:sp>
      <p:sp>
        <p:nvSpPr>
          <p:cNvPr id="12" name="Content Placeholder 2"/>
          <p:cNvSpPr>
            <a:spLocks noGrp="1"/>
          </p:cNvSpPr>
          <p:nvPr>
            <p:ph type="body" idx="1"/>
          </p:nvPr>
        </p:nvSpPr>
        <p:spPr>
          <a:xfrm>
            <a:off x="838200" y="1387475"/>
            <a:ext cx="9951720" cy="4657328"/>
          </a:xfrm>
        </p:spPr>
        <p:txBody>
          <a:bodyPr>
            <a:normAutofit fontScale="92500" lnSpcReduction="10000"/>
          </a:bodyPr>
          <a:lstStyle/>
          <a:p>
            <a:r>
              <a:rPr lang="en-US" dirty="0" smtClean="0"/>
              <a:t>Budget submitted to NIH for approval</a:t>
            </a:r>
          </a:p>
          <a:p>
            <a:pPr marL="0" indent="0">
              <a:buNone/>
            </a:pPr>
            <a:endParaRPr lang="en-US" dirty="0" smtClean="0"/>
          </a:p>
          <a:p>
            <a:r>
              <a:rPr lang="en-US" dirty="0" smtClean="0"/>
              <a:t>Reimbursement amounts</a:t>
            </a:r>
          </a:p>
          <a:p>
            <a:pPr lvl="1"/>
            <a:r>
              <a:rPr lang="en-US" dirty="0" smtClean="0"/>
              <a:t>$1,500 reimbursement for submitting and receiving approval for simulation video remains unchanged</a:t>
            </a:r>
          </a:p>
          <a:p>
            <a:pPr lvl="1"/>
            <a:r>
              <a:rPr lang="en-US" dirty="0" smtClean="0"/>
              <a:t>$5,000 for completing milestones 1-6 </a:t>
            </a:r>
          </a:p>
          <a:p>
            <a:pPr lvl="1"/>
            <a:r>
              <a:rPr lang="en-US" dirty="0" smtClean="0"/>
              <a:t>$25,000 for completing EFIC activities and receiving approval to enroll under EFIC</a:t>
            </a:r>
          </a:p>
          <a:p>
            <a:pPr lvl="1"/>
            <a:r>
              <a:rPr lang="en-US" dirty="0" smtClean="0"/>
              <a:t>Per-subject tiers unchanged</a:t>
            </a:r>
          </a:p>
          <a:p>
            <a:pPr marL="0" indent="0">
              <a:buNone/>
            </a:pPr>
            <a:endParaRPr lang="en-US" dirty="0" smtClean="0"/>
          </a:p>
          <a:p>
            <a:r>
              <a:rPr lang="en-US" dirty="0" smtClean="0"/>
              <a:t>Site agreements to be revised after receiving approval</a:t>
            </a:r>
            <a:endParaRPr lang="en-US" dirty="0"/>
          </a:p>
        </p:txBody>
      </p:sp>
    </p:spTree>
    <p:extLst>
      <p:ext uri="{BB962C8B-B14F-4D97-AF65-F5344CB8AC3E}">
        <p14:creationId xmlns:p14="http://schemas.microsoft.com/office/powerpoint/2010/main" val="23076910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9932" y="2325857"/>
            <a:ext cx="10232136" cy="1015663"/>
          </a:xfrm>
          <a:prstGeom prst="rect">
            <a:avLst/>
          </a:prstGeom>
        </p:spPr>
        <p:txBody>
          <a:bodyPr wrap="square">
            <a:spAutoFit/>
          </a:bodyPr>
          <a:lstStyle/>
          <a:p>
            <a:pPr algn="ctr"/>
            <a:r>
              <a:rPr lang="en-US" sz="6000" b="1" i="1" dirty="0" smtClean="0"/>
              <a:t>EFIC History &amp; Regulations </a:t>
            </a:r>
            <a:endParaRPr lang="en-US" sz="6000" dirty="0"/>
          </a:p>
        </p:txBody>
      </p:sp>
      <p:sp>
        <p:nvSpPr>
          <p:cNvPr id="3" name="Subtitle 4"/>
          <p:cNvSpPr txBox="1">
            <a:spLocks/>
          </p:cNvSpPr>
          <p:nvPr/>
        </p:nvSpPr>
        <p:spPr>
          <a:xfrm>
            <a:off x="3835908" y="3417496"/>
            <a:ext cx="4520184" cy="165576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smtClean="0"/>
              <a:t>Robert Silbergleit, MD </a:t>
            </a:r>
            <a:endParaRPr lang="en-US" sz="3200" dirty="0"/>
          </a:p>
        </p:txBody>
      </p:sp>
    </p:spTree>
    <p:extLst>
      <p:ext uri="{BB962C8B-B14F-4D97-AF65-F5344CB8AC3E}">
        <p14:creationId xmlns:p14="http://schemas.microsoft.com/office/powerpoint/2010/main" val="2011999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542161"/>
            <a:ext cx="10783824" cy="4351338"/>
          </a:xfrm>
        </p:spPr>
        <p:txBody>
          <a:bodyPr/>
          <a:lstStyle/>
          <a:p>
            <a:pPr lvl="0"/>
            <a:r>
              <a:rPr lang="en-US" sz="2400" dirty="0" smtClean="0"/>
              <a:t>To </a:t>
            </a:r>
            <a:r>
              <a:rPr lang="en-US" sz="2400" dirty="0"/>
              <a:t>avoid an echo, please make sure you only have audio playing out of one device (either computer or phone)</a:t>
            </a:r>
          </a:p>
          <a:p>
            <a:pPr lvl="0"/>
            <a:r>
              <a:rPr lang="en-US" sz="2400" dirty="0"/>
              <a:t>Please make sure you are on mute if you are not speaking or presenting</a:t>
            </a:r>
          </a:p>
          <a:p>
            <a:pPr lvl="0"/>
            <a:r>
              <a:rPr lang="en-US" sz="2400" dirty="0"/>
              <a:t>Please do not put the line on hold, if you need to take another call, please hang up and dial back in </a:t>
            </a:r>
            <a:r>
              <a:rPr lang="en-US" sz="2400" dirty="0" smtClean="0"/>
              <a:t>afterwards</a:t>
            </a:r>
          </a:p>
          <a:p>
            <a:pPr lvl="0"/>
            <a:endParaRPr lang="en-US" sz="2400" dirty="0"/>
          </a:p>
          <a:p>
            <a:endParaRPr lang="en-US" sz="2400" dirty="0"/>
          </a:p>
        </p:txBody>
      </p:sp>
      <p:sp>
        <p:nvSpPr>
          <p:cNvPr id="5" name="Google Shape;346;p38"/>
          <p:cNvSpPr/>
          <p:nvPr/>
        </p:nvSpPr>
        <p:spPr>
          <a:xfrm>
            <a:off x="0" y="6196263"/>
            <a:ext cx="12192000" cy="661800"/>
          </a:xfrm>
          <a:prstGeom prst="rect">
            <a:avLst/>
          </a:prstGeom>
          <a:solidFill>
            <a:srgbClr val="D8D8D8"/>
          </a:solidFill>
          <a:ln>
            <a:noFill/>
          </a:ln>
        </p:spPr>
        <p:txBody>
          <a:bodyPr spcFirstLastPara="1" wrap="square" lIns="91425" tIns="45700" rIns="91425" bIns="45700" anchor="ctr" anchorCtr="0">
            <a:noAutofit/>
          </a:bodyPr>
          <a:lstStyle/>
          <a:p>
            <a:pPr lvl="0" algn="ctr"/>
            <a:r>
              <a:rPr lang="en-US" sz="1800" dirty="0">
                <a:solidFill>
                  <a:srgbClr val="595959"/>
                </a:solidFill>
                <a:latin typeface="Calibri"/>
                <a:ea typeface="Calibri"/>
                <a:cs typeface="Calibri"/>
                <a:sym typeface="Calibri"/>
              </a:rPr>
              <a:t>Virtual Investigator Meeting</a:t>
            </a:r>
          </a:p>
          <a:p>
            <a:pPr lvl="0" algn="ctr"/>
            <a:r>
              <a:rPr lang="en-US" sz="1800" dirty="0">
                <a:solidFill>
                  <a:srgbClr val="595959"/>
                </a:solidFill>
                <a:latin typeface="Calibri"/>
                <a:ea typeface="Calibri"/>
                <a:cs typeface="Calibri"/>
                <a:sym typeface="Calibri"/>
              </a:rPr>
              <a:t>November 22, 2019</a:t>
            </a:r>
          </a:p>
        </p:txBody>
      </p:sp>
      <p:pic>
        <p:nvPicPr>
          <p:cNvPr id="6" name="Google Shape;348;p38"/>
          <p:cNvPicPr preferRelativeResize="0"/>
          <p:nvPr/>
        </p:nvPicPr>
        <p:blipFill rotWithShape="1">
          <a:blip r:embed="rId2">
            <a:alphaModFix/>
          </a:blip>
          <a:srcRect/>
          <a:stretch/>
        </p:blipFill>
        <p:spPr>
          <a:xfrm>
            <a:off x="10471484" y="6128460"/>
            <a:ext cx="1683669" cy="813260"/>
          </a:xfrm>
          <a:prstGeom prst="rect">
            <a:avLst/>
          </a:prstGeom>
          <a:noFill/>
          <a:ln>
            <a:noFill/>
          </a:ln>
        </p:spPr>
      </p:pic>
      <p:pic>
        <p:nvPicPr>
          <p:cNvPr id="7" name="Google Shape;349;p38"/>
          <p:cNvPicPr preferRelativeResize="0"/>
          <p:nvPr/>
        </p:nvPicPr>
        <p:blipFill rotWithShape="1">
          <a:blip r:embed="rId3">
            <a:alphaModFix/>
          </a:blip>
          <a:srcRect t="23201" b="24019"/>
          <a:stretch/>
        </p:blipFill>
        <p:spPr>
          <a:xfrm>
            <a:off x="-1" y="6195255"/>
            <a:ext cx="1255395" cy="662596"/>
          </a:xfrm>
          <a:prstGeom prst="rect">
            <a:avLst/>
          </a:prstGeom>
          <a:noFill/>
          <a:ln>
            <a:noFill/>
          </a:ln>
        </p:spPr>
      </p:pic>
      <p:sp>
        <p:nvSpPr>
          <p:cNvPr id="9" name="Title 1"/>
          <p:cNvSpPr txBox="1">
            <a:spLocks/>
          </p:cNvSpPr>
          <p:nvPr/>
        </p:nvSpPr>
        <p:spPr>
          <a:xfrm>
            <a:off x="838200" y="566955"/>
            <a:ext cx="9479662" cy="1325563"/>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Blue Jean Etiquette</a:t>
            </a:r>
          </a:p>
          <a:p>
            <a:r>
              <a:rPr lang="en-US" b="1" dirty="0" smtClean="0"/>
              <a:t> </a:t>
            </a:r>
            <a:endParaRPr lang="en-US" b="1" dirty="0"/>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41661" t="20935"/>
          <a:stretch/>
        </p:blipFill>
        <p:spPr>
          <a:xfrm>
            <a:off x="1828799" y="5138056"/>
            <a:ext cx="8759563" cy="975649"/>
          </a:xfrm>
          <a:prstGeom prst="rect">
            <a:avLst/>
          </a:prstGeom>
        </p:spPr>
      </p:pic>
      <p:sp>
        <p:nvSpPr>
          <p:cNvPr id="4" name="TextBox 3"/>
          <p:cNvSpPr txBox="1"/>
          <p:nvPr/>
        </p:nvSpPr>
        <p:spPr>
          <a:xfrm>
            <a:off x="2427514" y="4353247"/>
            <a:ext cx="936171" cy="338554"/>
          </a:xfrm>
          <a:prstGeom prst="rect">
            <a:avLst/>
          </a:prstGeom>
          <a:noFill/>
        </p:spPr>
        <p:txBody>
          <a:bodyPr wrap="square" rtlCol="0">
            <a:spAutoFit/>
          </a:bodyPr>
          <a:lstStyle/>
          <a:p>
            <a:r>
              <a:rPr lang="en-US" sz="1600" dirty="0" smtClean="0"/>
              <a:t>MUTE</a:t>
            </a:r>
            <a:endParaRPr lang="en-US" sz="1600" dirty="0"/>
          </a:p>
        </p:txBody>
      </p:sp>
      <p:sp>
        <p:nvSpPr>
          <p:cNvPr id="10" name="TextBox 9"/>
          <p:cNvSpPr txBox="1"/>
          <p:nvPr/>
        </p:nvSpPr>
        <p:spPr>
          <a:xfrm>
            <a:off x="8371116" y="4375019"/>
            <a:ext cx="1153886" cy="338554"/>
          </a:xfrm>
          <a:prstGeom prst="rect">
            <a:avLst/>
          </a:prstGeom>
          <a:noFill/>
        </p:spPr>
        <p:txBody>
          <a:bodyPr wrap="square" rtlCol="0">
            <a:spAutoFit/>
          </a:bodyPr>
          <a:lstStyle/>
          <a:p>
            <a:r>
              <a:rPr lang="en-US" sz="1600" dirty="0" smtClean="0"/>
              <a:t>Chat Box </a:t>
            </a:r>
            <a:endParaRPr lang="en-US" sz="1600" dirty="0"/>
          </a:p>
        </p:txBody>
      </p:sp>
      <p:sp>
        <p:nvSpPr>
          <p:cNvPr id="8" name="Down Arrow 7"/>
          <p:cNvSpPr/>
          <p:nvPr/>
        </p:nvSpPr>
        <p:spPr>
          <a:xfrm>
            <a:off x="8719457" y="4746231"/>
            <a:ext cx="370114" cy="50068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2623457" y="4701196"/>
            <a:ext cx="370114" cy="50068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6755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90" name="Picture 2" descr="ww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0425" y="228600"/>
            <a:ext cx="539115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0068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2209800" y="609600"/>
            <a:ext cx="8458200" cy="1143000"/>
          </a:xfrm>
        </p:spPr>
        <p:txBody>
          <a:bodyPr/>
          <a:lstStyle/>
          <a:p>
            <a:r>
              <a:rPr lang="en-US" altLang="en-US"/>
              <a:t>Exception from Informed Consent</a:t>
            </a:r>
          </a:p>
        </p:txBody>
      </p:sp>
      <p:sp>
        <p:nvSpPr>
          <p:cNvPr id="273411" name="Rectangle 3"/>
          <p:cNvSpPr>
            <a:spLocks noGrp="1" noChangeArrowheads="1"/>
          </p:cNvSpPr>
          <p:nvPr>
            <p:ph type="body" idx="1"/>
          </p:nvPr>
        </p:nvSpPr>
        <p:spPr/>
        <p:txBody>
          <a:bodyPr/>
          <a:lstStyle/>
          <a:p>
            <a:r>
              <a:rPr lang="en-US" altLang="en-US"/>
              <a:t>Very special circumstances</a:t>
            </a:r>
          </a:p>
          <a:p>
            <a:r>
              <a:rPr lang="en-US" altLang="en-US"/>
              <a:t>When autonomy is silent</a:t>
            </a:r>
          </a:p>
          <a:p>
            <a:r>
              <a:rPr lang="en-US" altLang="en-US"/>
              <a:t>Consistent with Helsinki and Belmont</a:t>
            </a:r>
          </a:p>
          <a:p>
            <a:r>
              <a:rPr lang="en-US" altLang="en-US"/>
              <a:t>Brief history in the US</a:t>
            </a:r>
          </a:p>
        </p:txBody>
      </p:sp>
      <p:sp>
        <p:nvSpPr>
          <p:cNvPr id="4" name="Google Shape;346;p38"/>
          <p:cNvSpPr/>
          <p:nvPr/>
        </p:nvSpPr>
        <p:spPr>
          <a:xfrm>
            <a:off x="0" y="6196263"/>
            <a:ext cx="12192000" cy="661800"/>
          </a:xfrm>
          <a:prstGeom prst="rect">
            <a:avLst/>
          </a:prstGeom>
          <a:solidFill>
            <a:srgbClr val="D8D8D8"/>
          </a:solidFill>
          <a:ln>
            <a:noFill/>
          </a:ln>
        </p:spPr>
        <p:txBody>
          <a:bodyPr spcFirstLastPara="1" wrap="square" lIns="91425" tIns="45700" rIns="91425" bIns="45700" anchor="ctr" anchorCtr="0">
            <a:noAutofit/>
          </a:bodyPr>
          <a:lstStyle/>
          <a:p>
            <a:pPr lvl="0" algn="ctr"/>
            <a:r>
              <a:rPr lang="en-US" sz="1800" dirty="0">
                <a:solidFill>
                  <a:srgbClr val="595959"/>
                </a:solidFill>
                <a:latin typeface="Calibri"/>
                <a:ea typeface="Calibri"/>
                <a:cs typeface="Calibri"/>
                <a:sym typeface="Calibri"/>
              </a:rPr>
              <a:t>Virtual Investigator Meeting</a:t>
            </a:r>
          </a:p>
          <a:p>
            <a:pPr lvl="0" algn="ctr"/>
            <a:r>
              <a:rPr lang="en-US" sz="1800" dirty="0">
                <a:solidFill>
                  <a:srgbClr val="595959"/>
                </a:solidFill>
                <a:latin typeface="Calibri"/>
                <a:ea typeface="Calibri"/>
                <a:cs typeface="Calibri"/>
                <a:sym typeface="Calibri"/>
              </a:rPr>
              <a:t>November 22, 2019</a:t>
            </a:r>
          </a:p>
        </p:txBody>
      </p:sp>
      <p:pic>
        <p:nvPicPr>
          <p:cNvPr id="5" name="Google Shape;348;p38"/>
          <p:cNvPicPr preferRelativeResize="0"/>
          <p:nvPr/>
        </p:nvPicPr>
        <p:blipFill rotWithShape="1">
          <a:blip r:embed="rId2">
            <a:alphaModFix/>
          </a:blip>
          <a:srcRect/>
          <a:stretch/>
        </p:blipFill>
        <p:spPr>
          <a:xfrm>
            <a:off x="10471484" y="6128460"/>
            <a:ext cx="1683669" cy="813260"/>
          </a:xfrm>
          <a:prstGeom prst="rect">
            <a:avLst/>
          </a:prstGeom>
          <a:noFill/>
          <a:ln>
            <a:noFill/>
          </a:ln>
        </p:spPr>
      </p:pic>
      <p:pic>
        <p:nvPicPr>
          <p:cNvPr id="6" name="Google Shape;349;p38"/>
          <p:cNvPicPr preferRelativeResize="0"/>
          <p:nvPr/>
        </p:nvPicPr>
        <p:blipFill rotWithShape="1">
          <a:blip r:embed="rId3">
            <a:alphaModFix/>
          </a:blip>
          <a:srcRect t="23201" b="24019"/>
          <a:stretch/>
        </p:blipFill>
        <p:spPr>
          <a:xfrm>
            <a:off x="-1" y="6195255"/>
            <a:ext cx="1255395" cy="662596"/>
          </a:xfrm>
          <a:prstGeom prst="rect">
            <a:avLst/>
          </a:prstGeom>
          <a:noFill/>
          <a:ln>
            <a:noFill/>
          </a:ln>
        </p:spPr>
      </p:pic>
    </p:spTree>
    <p:extLst>
      <p:ext uri="{BB962C8B-B14F-4D97-AF65-F5344CB8AC3E}">
        <p14:creationId xmlns:p14="http://schemas.microsoft.com/office/powerpoint/2010/main" val="27879367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altLang="en-US" dirty="0"/>
              <a:t>EFIC – </a:t>
            </a:r>
            <a:r>
              <a:rPr lang="en-US" altLang="en-US" dirty="0">
                <a:solidFill>
                  <a:srgbClr val="FF0000"/>
                </a:solidFill>
              </a:rPr>
              <a:t>Special circumstances</a:t>
            </a:r>
          </a:p>
        </p:txBody>
      </p:sp>
      <p:sp>
        <p:nvSpPr>
          <p:cNvPr id="243715" name="Rectangle 3"/>
          <p:cNvSpPr>
            <a:spLocks noGrp="1" noChangeArrowheads="1"/>
          </p:cNvSpPr>
          <p:nvPr>
            <p:ph type="body" idx="1"/>
          </p:nvPr>
        </p:nvSpPr>
        <p:spPr/>
        <p:txBody>
          <a:bodyPr/>
          <a:lstStyle/>
          <a:p>
            <a:endParaRPr lang="en-US" altLang="en-US" dirty="0"/>
          </a:p>
          <a:p>
            <a:r>
              <a:rPr lang="en-US" altLang="en-US" dirty="0"/>
              <a:t>Life threatening?</a:t>
            </a:r>
          </a:p>
          <a:p>
            <a:r>
              <a:rPr lang="en-US" altLang="en-US" dirty="0"/>
              <a:t>Available therapy inadequate or unproven?</a:t>
            </a:r>
          </a:p>
          <a:p>
            <a:r>
              <a:rPr lang="en-US" altLang="en-US" dirty="0"/>
              <a:t>Informed consent not feasible?</a:t>
            </a:r>
          </a:p>
          <a:p>
            <a:r>
              <a:rPr lang="en-US" altLang="en-US" dirty="0"/>
              <a:t>Prospect of direct benefit?</a:t>
            </a:r>
          </a:p>
          <a:p>
            <a:r>
              <a:rPr lang="en-US" altLang="en-US" dirty="0"/>
              <a:t>Trial couldn’t be carried out </a:t>
            </a:r>
            <a:r>
              <a:rPr lang="en-US" altLang="en-US" dirty="0" smtClean="0"/>
              <a:t>without </a:t>
            </a:r>
            <a:r>
              <a:rPr lang="en-US" altLang="en-US" dirty="0"/>
              <a:t>EFIC?</a:t>
            </a:r>
          </a:p>
        </p:txBody>
      </p:sp>
      <p:sp>
        <p:nvSpPr>
          <p:cNvPr id="4" name="Google Shape;346;p38"/>
          <p:cNvSpPr/>
          <p:nvPr/>
        </p:nvSpPr>
        <p:spPr>
          <a:xfrm>
            <a:off x="0" y="6196263"/>
            <a:ext cx="12192000" cy="661800"/>
          </a:xfrm>
          <a:prstGeom prst="rect">
            <a:avLst/>
          </a:prstGeom>
          <a:solidFill>
            <a:srgbClr val="D8D8D8"/>
          </a:solidFill>
          <a:ln>
            <a:noFill/>
          </a:ln>
        </p:spPr>
        <p:txBody>
          <a:bodyPr spcFirstLastPara="1" wrap="square" lIns="91425" tIns="45700" rIns="91425" bIns="45700" anchor="ctr" anchorCtr="0">
            <a:noAutofit/>
          </a:bodyPr>
          <a:lstStyle/>
          <a:p>
            <a:pPr lvl="0" algn="ctr"/>
            <a:r>
              <a:rPr lang="en-US" sz="1800" dirty="0">
                <a:solidFill>
                  <a:srgbClr val="595959"/>
                </a:solidFill>
                <a:latin typeface="Calibri"/>
                <a:ea typeface="Calibri"/>
                <a:cs typeface="Calibri"/>
                <a:sym typeface="Calibri"/>
              </a:rPr>
              <a:t>Virtual Investigator Meeting</a:t>
            </a:r>
          </a:p>
          <a:p>
            <a:pPr lvl="0" algn="ctr"/>
            <a:r>
              <a:rPr lang="en-US" sz="1800" dirty="0">
                <a:solidFill>
                  <a:srgbClr val="595959"/>
                </a:solidFill>
                <a:latin typeface="Calibri"/>
                <a:ea typeface="Calibri"/>
                <a:cs typeface="Calibri"/>
                <a:sym typeface="Calibri"/>
              </a:rPr>
              <a:t>November 22, 2019</a:t>
            </a:r>
          </a:p>
        </p:txBody>
      </p:sp>
      <p:pic>
        <p:nvPicPr>
          <p:cNvPr id="5" name="Google Shape;348;p38"/>
          <p:cNvPicPr preferRelativeResize="0"/>
          <p:nvPr/>
        </p:nvPicPr>
        <p:blipFill rotWithShape="1">
          <a:blip r:embed="rId2">
            <a:alphaModFix/>
          </a:blip>
          <a:srcRect/>
          <a:stretch/>
        </p:blipFill>
        <p:spPr>
          <a:xfrm>
            <a:off x="10471484" y="6128460"/>
            <a:ext cx="1683669" cy="813260"/>
          </a:xfrm>
          <a:prstGeom prst="rect">
            <a:avLst/>
          </a:prstGeom>
          <a:noFill/>
          <a:ln>
            <a:noFill/>
          </a:ln>
        </p:spPr>
      </p:pic>
      <p:pic>
        <p:nvPicPr>
          <p:cNvPr id="6" name="Google Shape;349;p38"/>
          <p:cNvPicPr preferRelativeResize="0"/>
          <p:nvPr/>
        </p:nvPicPr>
        <p:blipFill rotWithShape="1">
          <a:blip r:embed="rId3">
            <a:alphaModFix/>
          </a:blip>
          <a:srcRect t="23201" b="24019"/>
          <a:stretch/>
        </p:blipFill>
        <p:spPr>
          <a:xfrm>
            <a:off x="-1" y="6195255"/>
            <a:ext cx="1255395" cy="662596"/>
          </a:xfrm>
          <a:prstGeom prst="rect">
            <a:avLst/>
          </a:prstGeom>
          <a:noFill/>
          <a:ln>
            <a:noFill/>
          </a:ln>
        </p:spPr>
      </p:pic>
    </p:spTree>
    <p:extLst>
      <p:ext uri="{BB962C8B-B14F-4D97-AF65-F5344CB8AC3E}">
        <p14:creationId xmlns:p14="http://schemas.microsoft.com/office/powerpoint/2010/main" val="407493146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lstStyle/>
          <a:p>
            <a:r>
              <a:rPr lang="en-US" altLang="en-US" dirty="0"/>
              <a:t>EFIC – </a:t>
            </a:r>
            <a:r>
              <a:rPr lang="en-US" altLang="en-US" dirty="0">
                <a:solidFill>
                  <a:srgbClr val="FF0000"/>
                </a:solidFill>
              </a:rPr>
              <a:t>Special requirements</a:t>
            </a:r>
          </a:p>
        </p:txBody>
      </p:sp>
      <p:sp>
        <p:nvSpPr>
          <p:cNvPr id="275459" name="Rectangle 3"/>
          <p:cNvSpPr>
            <a:spLocks noGrp="1" noChangeArrowheads="1"/>
          </p:cNvSpPr>
          <p:nvPr>
            <p:ph type="body" idx="1"/>
          </p:nvPr>
        </p:nvSpPr>
        <p:spPr/>
        <p:txBody>
          <a:bodyPr/>
          <a:lstStyle/>
          <a:p>
            <a:endParaRPr lang="en-US" altLang="en-US"/>
          </a:p>
          <a:p>
            <a:r>
              <a:rPr lang="en-US" altLang="en-US"/>
              <a:t>Community consultation</a:t>
            </a:r>
          </a:p>
          <a:p>
            <a:r>
              <a:rPr lang="en-US" altLang="en-US"/>
              <a:t>Public disclosure</a:t>
            </a:r>
          </a:p>
          <a:p>
            <a:r>
              <a:rPr lang="en-US" altLang="en-US"/>
              <a:t>Obligatory data monitoring</a:t>
            </a:r>
          </a:p>
          <a:p>
            <a:r>
              <a:rPr lang="en-US" altLang="en-US"/>
              <a:t>IRB disapprovals reported to all IRB</a:t>
            </a:r>
          </a:p>
          <a:p>
            <a:r>
              <a:rPr lang="en-US" altLang="en-US"/>
              <a:t>Generally requires IND or OHRP approval</a:t>
            </a:r>
          </a:p>
        </p:txBody>
      </p:sp>
      <p:sp>
        <p:nvSpPr>
          <p:cNvPr id="4" name="Google Shape;346;p38"/>
          <p:cNvSpPr/>
          <p:nvPr/>
        </p:nvSpPr>
        <p:spPr>
          <a:xfrm>
            <a:off x="0" y="6196263"/>
            <a:ext cx="12192000" cy="661800"/>
          </a:xfrm>
          <a:prstGeom prst="rect">
            <a:avLst/>
          </a:prstGeom>
          <a:solidFill>
            <a:srgbClr val="D8D8D8"/>
          </a:solidFill>
          <a:ln>
            <a:noFill/>
          </a:ln>
        </p:spPr>
        <p:txBody>
          <a:bodyPr spcFirstLastPara="1" wrap="square" lIns="91425" tIns="45700" rIns="91425" bIns="45700" anchor="ctr" anchorCtr="0">
            <a:noAutofit/>
          </a:bodyPr>
          <a:lstStyle/>
          <a:p>
            <a:pPr lvl="0" algn="ctr"/>
            <a:r>
              <a:rPr lang="en-US" sz="1800" dirty="0">
                <a:solidFill>
                  <a:srgbClr val="595959"/>
                </a:solidFill>
                <a:latin typeface="Calibri"/>
                <a:ea typeface="Calibri"/>
                <a:cs typeface="Calibri"/>
                <a:sym typeface="Calibri"/>
              </a:rPr>
              <a:t>Virtual Investigator Meeting</a:t>
            </a:r>
          </a:p>
          <a:p>
            <a:pPr lvl="0" algn="ctr"/>
            <a:r>
              <a:rPr lang="en-US" sz="1800" dirty="0">
                <a:solidFill>
                  <a:srgbClr val="595959"/>
                </a:solidFill>
                <a:latin typeface="Calibri"/>
                <a:ea typeface="Calibri"/>
                <a:cs typeface="Calibri"/>
                <a:sym typeface="Calibri"/>
              </a:rPr>
              <a:t>November 22, 2019</a:t>
            </a:r>
          </a:p>
        </p:txBody>
      </p:sp>
      <p:pic>
        <p:nvPicPr>
          <p:cNvPr id="5" name="Google Shape;348;p38"/>
          <p:cNvPicPr preferRelativeResize="0"/>
          <p:nvPr/>
        </p:nvPicPr>
        <p:blipFill rotWithShape="1">
          <a:blip r:embed="rId2">
            <a:alphaModFix/>
          </a:blip>
          <a:srcRect/>
          <a:stretch/>
        </p:blipFill>
        <p:spPr>
          <a:xfrm>
            <a:off x="10471484" y="6128460"/>
            <a:ext cx="1683669" cy="813260"/>
          </a:xfrm>
          <a:prstGeom prst="rect">
            <a:avLst/>
          </a:prstGeom>
          <a:noFill/>
          <a:ln>
            <a:noFill/>
          </a:ln>
        </p:spPr>
      </p:pic>
      <p:pic>
        <p:nvPicPr>
          <p:cNvPr id="6" name="Google Shape;349;p38"/>
          <p:cNvPicPr preferRelativeResize="0"/>
          <p:nvPr/>
        </p:nvPicPr>
        <p:blipFill rotWithShape="1">
          <a:blip r:embed="rId3">
            <a:alphaModFix/>
          </a:blip>
          <a:srcRect t="23201" b="24019"/>
          <a:stretch/>
        </p:blipFill>
        <p:spPr>
          <a:xfrm>
            <a:off x="-1" y="6195255"/>
            <a:ext cx="1255395" cy="662596"/>
          </a:xfrm>
          <a:prstGeom prst="rect">
            <a:avLst/>
          </a:prstGeom>
          <a:noFill/>
          <a:ln>
            <a:noFill/>
          </a:ln>
        </p:spPr>
      </p:pic>
    </p:spTree>
    <p:extLst>
      <p:ext uri="{BB962C8B-B14F-4D97-AF65-F5344CB8AC3E}">
        <p14:creationId xmlns:p14="http://schemas.microsoft.com/office/powerpoint/2010/main" val="110743504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lstStyle/>
          <a:p>
            <a:r>
              <a:rPr lang="en-US" altLang="en-US" dirty="0"/>
              <a:t>EFIC – </a:t>
            </a:r>
            <a:r>
              <a:rPr lang="en-US" altLang="en-US" dirty="0">
                <a:solidFill>
                  <a:srgbClr val="FF0000"/>
                </a:solidFill>
              </a:rPr>
              <a:t>Community consultation</a:t>
            </a:r>
          </a:p>
        </p:txBody>
      </p:sp>
      <p:sp>
        <p:nvSpPr>
          <p:cNvPr id="276483" name="Rectangle 3"/>
          <p:cNvSpPr>
            <a:spLocks noGrp="1" noChangeArrowheads="1"/>
          </p:cNvSpPr>
          <p:nvPr>
            <p:ph type="body" idx="1"/>
          </p:nvPr>
        </p:nvSpPr>
        <p:spPr>
          <a:xfrm>
            <a:off x="2209800" y="1981200"/>
            <a:ext cx="8458200" cy="4114800"/>
          </a:xfrm>
        </p:spPr>
        <p:txBody>
          <a:bodyPr/>
          <a:lstStyle/>
          <a:p>
            <a:endParaRPr lang="en-US" altLang="en-US"/>
          </a:p>
          <a:p>
            <a:r>
              <a:rPr lang="en-US" altLang="en-US"/>
              <a:t>Town hall meetings</a:t>
            </a:r>
          </a:p>
          <a:p>
            <a:r>
              <a:rPr lang="en-US" altLang="en-US"/>
              <a:t>Visits to existing community meetings</a:t>
            </a:r>
          </a:p>
          <a:p>
            <a:r>
              <a:rPr lang="en-US" altLang="en-US"/>
              <a:t>Focus groups</a:t>
            </a:r>
          </a:p>
          <a:p>
            <a:r>
              <a:rPr lang="en-US" altLang="en-US"/>
              <a:t>Random digit dialing interviews</a:t>
            </a:r>
          </a:p>
          <a:p>
            <a:endParaRPr lang="en-US" altLang="en-US"/>
          </a:p>
          <a:p>
            <a:r>
              <a:rPr lang="en-US" altLang="en-US"/>
              <a:t>Geographic and special interest communities</a:t>
            </a:r>
          </a:p>
        </p:txBody>
      </p:sp>
      <p:sp>
        <p:nvSpPr>
          <p:cNvPr id="4" name="Google Shape;346;p38"/>
          <p:cNvSpPr/>
          <p:nvPr/>
        </p:nvSpPr>
        <p:spPr>
          <a:xfrm>
            <a:off x="0" y="6196263"/>
            <a:ext cx="12192000" cy="661800"/>
          </a:xfrm>
          <a:prstGeom prst="rect">
            <a:avLst/>
          </a:prstGeom>
          <a:solidFill>
            <a:srgbClr val="D8D8D8"/>
          </a:solidFill>
          <a:ln>
            <a:noFill/>
          </a:ln>
        </p:spPr>
        <p:txBody>
          <a:bodyPr spcFirstLastPara="1" wrap="square" lIns="91425" tIns="45700" rIns="91425" bIns="45700" anchor="ctr" anchorCtr="0">
            <a:noAutofit/>
          </a:bodyPr>
          <a:lstStyle/>
          <a:p>
            <a:pPr lvl="0" algn="ctr"/>
            <a:r>
              <a:rPr lang="en-US" sz="1800" dirty="0">
                <a:solidFill>
                  <a:srgbClr val="595959"/>
                </a:solidFill>
                <a:latin typeface="Calibri"/>
                <a:ea typeface="Calibri"/>
                <a:cs typeface="Calibri"/>
                <a:sym typeface="Calibri"/>
              </a:rPr>
              <a:t>Virtual Investigator Meeting</a:t>
            </a:r>
          </a:p>
          <a:p>
            <a:pPr lvl="0" algn="ctr"/>
            <a:r>
              <a:rPr lang="en-US" sz="1800" dirty="0">
                <a:solidFill>
                  <a:srgbClr val="595959"/>
                </a:solidFill>
                <a:latin typeface="Calibri"/>
                <a:ea typeface="Calibri"/>
                <a:cs typeface="Calibri"/>
                <a:sym typeface="Calibri"/>
              </a:rPr>
              <a:t>November 22, 2019</a:t>
            </a:r>
          </a:p>
        </p:txBody>
      </p:sp>
      <p:pic>
        <p:nvPicPr>
          <p:cNvPr id="5" name="Google Shape;348;p38"/>
          <p:cNvPicPr preferRelativeResize="0"/>
          <p:nvPr/>
        </p:nvPicPr>
        <p:blipFill rotWithShape="1">
          <a:blip r:embed="rId2">
            <a:alphaModFix/>
          </a:blip>
          <a:srcRect/>
          <a:stretch/>
        </p:blipFill>
        <p:spPr>
          <a:xfrm>
            <a:off x="10471484" y="6128460"/>
            <a:ext cx="1683669" cy="813260"/>
          </a:xfrm>
          <a:prstGeom prst="rect">
            <a:avLst/>
          </a:prstGeom>
          <a:noFill/>
          <a:ln>
            <a:noFill/>
          </a:ln>
        </p:spPr>
      </p:pic>
      <p:pic>
        <p:nvPicPr>
          <p:cNvPr id="6" name="Google Shape;349;p38"/>
          <p:cNvPicPr preferRelativeResize="0"/>
          <p:nvPr/>
        </p:nvPicPr>
        <p:blipFill rotWithShape="1">
          <a:blip r:embed="rId3">
            <a:alphaModFix/>
          </a:blip>
          <a:srcRect t="23201" b="24019"/>
          <a:stretch/>
        </p:blipFill>
        <p:spPr>
          <a:xfrm>
            <a:off x="-1" y="6195255"/>
            <a:ext cx="1255395" cy="662596"/>
          </a:xfrm>
          <a:prstGeom prst="rect">
            <a:avLst/>
          </a:prstGeom>
          <a:noFill/>
          <a:ln>
            <a:noFill/>
          </a:ln>
        </p:spPr>
      </p:pic>
    </p:spTree>
    <p:extLst>
      <p:ext uri="{BB962C8B-B14F-4D97-AF65-F5344CB8AC3E}">
        <p14:creationId xmlns:p14="http://schemas.microsoft.com/office/powerpoint/2010/main" val="15897634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p:txBody>
          <a:bodyPr/>
          <a:lstStyle/>
          <a:p>
            <a:r>
              <a:rPr lang="en-US" altLang="en-US" dirty="0"/>
              <a:t>EFIC – </a:t>
            </a:r>
            <a:r>
              <a:rPr lang="en-US" altLang="en-US" dirty="0">
                <a:solidFill>
                  <a:srgbClr val="FF0000"/>
                </a:solidFill>
              </a:rPr>
              <a:t>Public disclosure</a:t>
            </a:r>
          </a:p>
        </p:txBody>
      </p:sp>
      <p:sp>
        <p:nvSpPr>
          <p:cNvPr id="277507" name="Rectangle 3"/>
          <p:cNvSpPr>
            <a:spLocks noGrp="1" noChangeArrowheads="1"/>
          </p:cNvSpPr>
          <p:nvPr>
            <p:ph type="body" idx="1"/>
          </p:nvPr>
        </p:nvSpPr>
        <p:spPr/>
        <p:txBody>
          <a:bodyPr/>
          <a:lstStyle/>
          <a:p>
            <a:endParaRPr lang="en-US" altLang="en-US" dirty="0"/>
          </a:p>
          <a:p>
            <a:r>
              <a:rPr lang="en-US" altLang="en-US" dirty="0"/>
              <a:t>Advertising</a:t>
            </a:r>
          </a:p>
          <a:p>
            <a:r>
              <a:rPr lang="en-US" altLang="en-US" dirty="0"/>
              <a:t>Press releases</a:t>
            </a:r>
          </a:p>
          <a:p>
            <a:r>
              <a:rPr lang="en-US" altLang="en-US" dirty="0" err="1"/>
              <a:t>Newletters</a:t>
            </a:r>
            <a:endParaRPr lang="en-US" altLang="en-US" dirty="0"/>
          </a:p>
          <a:p>
            <a:endParaRPr lang="en-US" altLang="en-US" dirty="0"/>
          </a:p>
          <a:p>
            <a:r>
              <a:rPr lang="en-US" altLang="en-US" dirty="0"/>
              <a:t>Before, during, and after study</a:t>
            </a:r>
          </a:p>
        </p:txBody>
      </p:sp>
      <p:sp>
        <p:nvSpPr>
          <p:cNvPr id="4" name="Google Shape;346;p38"/>
          <p:cNvSpPr/>
          <p:nvPr/>
        </p:nvSpPr>
        <p:spPr>
          <a:xfrm>
            <a:off x="0" y="6196263"/>
            <a:ext cx="12192000" cy="661800"/>
          </a:xfrm>
          <a:prstGeom prst="rect">
            <a:avLst/>
          </a:prstGeom>
          <a:solidFill>
            <a:srgbClr val="D8D8D8"/>
          </a:solidFill>
          <a:ln>
            <a:noFill/>
          </a:ln>
        </p:spPr>
        <p:txBody>
          <a:bodyPr spcFirstLastPara="1" wrap="square" lIns="91425" tIns="45700" rIns="91425" bIns="45700" anchor="ctr" anchorCtr="0">
            <a:noAutofit/>
          </a:bodyPr>
          <a:lstStyle/>
          <a:p>
            <a:pPr lvl="0" algn="ctr"/>
            <a:r>
              <a:rPr lang="en-US" sz="1800" dirty="0">
                <a:solidFill>
                  <a:srgbClr val="595959"/>
                </a:solidFill>
                <a:latin typeface="Calibri"/>
                <a:ea typeface="Calibri"/>
                <a:cs typeface="Calibri"/>
                <a:sym typeface="Calibri"/>
              </a:rPr>
              <a:t>Virtual Investigator Meeting</a:t>
            </a:r>
          </a:p>
          <a:p>
            <a:pPr lvl="0" algn="ctr"/>
            <a:r>
              <a:rPr lang="en-US" sz="1800" dirty="0">
                <a:solidFill>
                  <a:srgbClr val="595959"/>
                </a:solidFill>
                <a:latin typeface="Calibri"/>
                <a:ea typeface="Calibri"/>
                <a:cs typeface="Calibri"/>
                <a:sym typeface="Calibri"/>
              </a:rPr>
              <a:t>November 22, 2019</a:t>
            </a:r>
          </a:p>
        </p:txBody>
      </p:sp>
      <p:pic>
        <p:nvPicPr>
          <p:cNvPr id="5" name="Google Shape;348;p38"/>
          <p:cNvPicPr preferRelativeResize="0"/>
          <p:nvPr/>
        </p:nvPicPr>
        <p:blipFill rotWithShape="1">
          <a:blip r:embed="rId2">
            <a:alphaModFix/>
          </a:blip>
          <a:srcRect/>
          <a:stretch/>
        </p:blipFill>
        <p:spPr>
          <a:xfrm>
            <a:off x="10471484" y="6128460"/>
            <a:ext cx="1683669" cy="813260"/>
          </a:xfrm>
          <a:prstGeom prst="rect">
            <a:avLst/>
          </a:prstGeom>
          <a:noFill/>
          <a:ln>
            <a:noFill/>
          </a:ln>
        </p:spPr>
      </p:pic>
      <p:pic>
        <p:nvPicPr>
          <p:cNvPr id="6" name="Google Shape;349;p38"/>
          <p:cNvPicPr preferRelativeResize="0"/>
          <p:nvPr/>
        </p:nvPicPr>
        <p:blipFill rotWithShape="1">
          <a:blip r:embed="rId3">
            <a:alphaModFix/>
          </a:blip>
          <a:srcRect t="23201" b="24019"/>
          <a:stretch/>
        </p:blipFill>
        <p:spPr>
          <a:xfrm>
            <a:off x="-1" y="6195255"/>
            <a:ext cx="1255395" cy="662596"/>
          </a:xfrm>
          <a:prstGeom prst="rect">
            <a:avLst/>
          </a:prstGeom>
          <a:noFill/>
          <a:ln>
            <a:noFill/>
          </a:ln>
        </p:spPr>
      </p:pic>
    </p:spTree>
    <p:extLst>
      <p:ext uri="{BB962C8B-B14F-4D97-AF65-F5344CB8AC3E}">
        <p14:creationId xmlns:p14="http://schemas.microsoft.com/office/powerpoint/2010/main" val="25631715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r>
              <a:rPr lang="en-US" altLang="en-US" dirty="0"/>
              <a:t>EFIC – </a:t>
            </a:r>
            <a:r>
              <a:rPr lang="en-US" altLang="en-US" dirty="0">
                <a:solidFill>
                  <a:srgbClr val="FF0000"/>
                </a:solidFill>
              </a:rPr>
              <a:t>Teleological Pitch</a:t>
            </a:r>
          </a:p>
        </p:txBody>
      </p:sp>
      <p:sp>
        <p:nvSpPr>
          <p:cNvPr id="247811" name="Rectangle 3"/>
          <p:cNvSpPr>
            <a:spLocks noGrp="1" noChangeArrowheads="1"/>
          </p:cNvSpPr>
          <p:nvPr>
            <p:ph type="body" idx="1"/>
          </p:nvPr>
        </p:nvSpPr>
        <p:spPr/>
        <p:txBody>
          <a:bodyPr/>
          <a:lstStyle/>
          <a:p>
            <a:pPr marL="533400" indent="-533400">
              <a:buNone/>
            </a:pPr>
            <a:r>
              <a:rPr lang="en-US" altLang="en-US"/>
              <a:t>If we know why we are doing something…</a:t>
            </a:r>
          </a:p>
          <a:p>
            <a:pPr marL="533400" indent="-533400"/>
            <a:endParaRPr lang="en-US" altLang="en-US"/>
          </a:p>
          <a:p>
            <a:pPr marL="914400" lvl="1" indent="-457200">
              <a:buFontTx/>
              <a:buAutoNum type="arabicPeriod"/>
            </a:pPr>
            <a:r>
              <a:rPr lang="en-US" altLang="en-US"/>
              <a:t>We can do it better</a:t>
            </a:r>
          </a:p>
          <a:p>
            <a:pPr marL="914400" lvl="1" indent="-457200">
              <a:buFontTx/>
              <a:buAutoNum type="arabicPeriod"/>
            </a:pPr>
            <a:r>
              <a:rPr lang="en-US" altLang="en-US"/>
              <a:t>We can judge how well we’ve done it</a:t>
            </a:r>
          </a:p>
          <a:p>
            <a:pPr marL="914400" lvl="1" indent="-457200">
              <a:buFontTx/>
              <a:buAutoNum type="arabicPeriod"/>
            </a:pPr>
            <a:endParaRPr lang="en-US" altLang="en-US"/>
          </a:p>
          <a:p>
            <a:pPr marL="533400" indent="-533400">
              <a:buNone/>
            </a:pPr>
            <a:r>
              <a:rPr lang="en-US" altLang="en-US"/>
              <a:t>So, why are these the requirements for EFIC?</a:t>
            </a:r>
          </a:p>
        </p:txBody>
      </p:sp>
      <p:sp>
        <p:nvSpPr>
          <p:cNvPr id="4" name="Google Shape;346;p38"/>
          <p:cNvSpPr/>
          <p:nvPr/>
        </p:nvSpPr>
        <p:spPr>
          <a:xfrm>
            <a:off x="0" y="6196263"/>
            <a:ext cx="12192000" cy="661800"/>
          </a:xfrm>
          <a:prstGeom prst="rect">
            <a:avLst/>
          </a:prstGeom>
          <a:solidFill>
            <a:srgbClr val="D8D8D8"/>
          </a:solidFill>
          <a:ln>
            <a:noFill/>
          </a:ln>
        </p:spPr>
        <p:txBody>
          <a:bodyPr spcFirstLastPara="1" wrap="square" lIns="91425" tIns="45700" rIns="91425" bIns="45700" anchor="ctr" anchorCtr="0">
            <a:noAutofit/>
          </a:bodyPr>
          <a:lstStyle/>
          <a:p>
            <a:pPr lvl="0" algn="ctr"/>
            <a:r>
              <a:rPr lang="en-US" sz="1800" dirty="0">
                <a:solidFill>
                  <a:srgbClr val="595959"/>
                </a:solidFill>
                <a:latin typeface="Calibri"/>
                <a:ea typeface="Calibri"/>
                <a:cs typeface="Calibri"/>
                <a:sym typeface="Calibri"/>
              </a:rPr>
              <a:t>Virtual Investigator Meeting</a:t>
            </a:r>
          </a:p>
          <a:p>
            <a:pPr lvl="0" algn="ctr"/>
            <a:r>
              <a:rPr lang="en-US" sz="1800" dirty="0">
                <a:solidFill>
                  <a:srgbClr val="595959"/>
                </a:solidFill>
                <a:latin typeface="Calibri"/>
                <a:ea typeface="Calibri"/>
                <a:cs typeface="Calibri"/>
                <a:sym typeface="Calibri"/>
              </a:rPr>
              <a:t>November 22, 2019</a:t>
            </a:r>
          </a:p>
        </p:txBody>
      </p:sp>
      <p:pic>
        <p:nvPicPr>
          <p:cNvPr id="5" name="Google Shape;348;p38"/>
          <p:cNvPicPr preferRelativeResize="0"/>
          <p:nvPr/>
        </p:nvPicPr>
        <p:blipFill rotWithShape="1">
          <a:blip r:embed="rId2">
            <a:alphaModFix/>
          </a:blip>
          <a:srcRect/>
          <a:stretch/>
        </p:blipFill>
        <p:spPr>
          <a:xfrm>
            <a:off x="10471484" y="6128460"/>
            <a:ext cx="1683669" cy="813260"/>
          </a:xfrm>
          <a:prstGeom prst="rect">
            <a:avLst/>
          </a:prstGeom>
          <a:noFill/>
          <a:ln>
            <a:noFill/>
          </a:ln>
        </p:spPr>
      </p:pic>
      <p:pic>
        <p:nvPicPr>
          <p:cNvPr id="6" name="Google Shape;349;p38"/>
          <p:cNvPicPr preferRelativeResize="0"/>
          <p:nvPr/>
        </p:nvPicPr>
        <p:blipFill rotWithShape="1">
          <a:blip r:embed="rId3">
            <a:alphaModFix/>
          </a:blip>
          <a:srcRect t="23201" b="24019"/>
          <a:stretch/>
        </p:blipFill>
        <p:spPr>
          <a:xfrm>
            <a:off x="-1" y="6195255"/>
            <a:ext cx="1255395" cy="662596"/>
          </a:xfrm>
          <a:prstGeom prst="rect">
            <a:avLst/>
          </a:prstGeom>
          <a:noFill/>
          <a:ln>
            <a:noFill/>
          </a:ln>
        </p:spPr>
      </p:pic>
    </p:spTree>
    <p:extLst>
      <p:ext uri="{BB962C8B-B14F-4D97-AF65-F5344CB8AC3E}">
        <p14:creationId xmlns:p14="http://schemas.microsoft.com/office/powerpoint/2010/main" val="424209238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r>
              <a:rPr lang="en-US" altLang="en-US"/>
              <a:t>Possible answer…</a:t>
            </a:r>
          </a:p>
        </p:txBody>
      </p:sp>
      <p:sp>
        <p:nvSpPr>
          <p:cNvPr id="248835" name="Rectangle 3"/>
          <p:cNvSpPr>
            <a:spLocks noGrp="1" noChangeArrowheads="1"/>
          </p:cNvSpPr>
          <p:nvPr>
            <p:ph type="body" idx="1"/>
          </p:nvPr>
        </p:nvSpPr>
        <p:spPr/>
        <p:txBody>
          <a:bodyPr/>
          <a:lstStyle/>
          <a:p>
            <a:r>
              <a:rPr lang="en-US" altLang="en-US"/>
              <a:t>These are the ways that good doctors and researchers act.</a:t>
            </a:r>
          </a:p>
          <a:p>
            <a:endParaRPr lang="en-US" altLang="en-US"/>
          </a:p>
          <a:p>
            <a:r>
              <a:rPr lang="en-US" altLang="en-US"/>
              <a:t>In fact, that is why we do informed consent when it is possible.</a:t>
            </a:r>
          </a:p>
        </p:txBody>
      </p:sp>
      <p:sp>
        <p:nvSpPr>
          <p:cNvPr id="4" name="Google Shape;346;p38"/>
          <p:cNvSpPr/>
          <p:nvPr/>
        </p:nvSpPr>
        <p:spPr>
          <a:xfrm>
            <a:off x="0" y="6196263"/>
            <a:ext cx="12192000" cy="661800"/>
          </a:xfrm>
          <a:prstGeom prst="rect">
            <a:avLst/>
          </a:prstGeom>
          <a:solidFill>
            <a:srgbClr val="D8D8D8"/>
          </a:solidFill>
          <a:ln>
            <a:noFill/>
          </a:ln>
        </p:spPr>
        <p:txBody>
          <a:bodyPr spcFirstLastPara="1" wrap="square" lIns="91425" tIns="45700" rIns="91425" bIns="45700" anchor="ctr" anchorCtr="0">
            <a:noAutofit/>
          </a:bodyPr>
          <a:lstStyle/>
          <a:p>
            <a:pPr lvl="0" algn="ctr"/>
            <a:r>
              <a:rPr lang="en-US" sz="1800" dirty="0">
                <a:solidFill>
                  <a:srgbClr val="595959"/>
                </a:solidFill>
                <a:latin typeface="Calibri"/>
                <a:ea typeface="Calibri"/>
                <a:cs typeface="Calibri"/>
                <a:sym typeface="Calibri"/>
              </a:rPr>
              <a:t>Virtual Investigator Meeting</a:t>
            </a:r>
          </a:p>
          <a:p>
            <a:pPr lvl="0" algn="ctr"/>
            <a:r>
              <a:rPr lang="en-US" sz="1800" dirty="0">
                <a:solidFill>
                  <a:srgbClr val="595959"/>
                </a:solidFill>
                <a:latin typeface="Calibri"/>
                <a:ea typeface="Calibri"/>
                <a:cs typeface="Calibri"/>
                <a:sym typeface="Calibri"/>
              </a:rPr>
              <a:t>November 22, 2019</a:t>
            </a:r>
          </a:p>
        </p:txBody>
      </p:sp>
      <p:pic>
        <p:nvPicPr>
          <p:cNvPr id="5" name="Google Shape;348;p38"/>
          <p:cNvPicPr preferRelativeResize="0"/>
          <p:nvPr/>
        </p:nvPicPr>
        <p:blipFill rotWithShape="1">
          <a:blip r:embed="rId2">
            <a:alphaModFix/>
          </a:blip>
          <a:srcRect/>
          <a:stretch/>
        </p:blipFill>
        <p:spPr>
          <a:xfrm>
            <a:off x="10471484" y="6128460"/>
            <a:ext cx="1683669" cy="813260"/>
          </a:xfrm>
          <a:prstGeom prst="rect">
            <a:avLst/>
          </a:prstGeom>
          <a:noFill/>
          <a:ln>
            <a:noFill/>
          </a:ln>
        </p:spPr>
      </p:pic>
      <p:pic>
        <p:nvPicPr>
          <p:cNvPr id="6" name="Google Shape;349;p38"/>
          <p:cNvPicPr preferRelativeResize="0"/>
          <p:nvPr/>
        </p:nvPicPr>
        <p:blipFill rotWithShape="1">
          <a:blip r:embed="rId3">
            <a:alphaModFix/>
          </a:blip>
          <a:srcRect t="23201" b="24019"/>
          <a:stretch/>
        </p:blipFill>
        <p:spPr>
          <a:xfrm>
            <a:off x="-1" y="6195255"/>
            <a:ext cx="1255395" cy="662596"/>
          </a:xfrm>
          <a:prstGeom prst="rect">
            <a:avLst/>
          </a:prstGeom>
          <a:noFill/>
          <a:ln>
            <a:noFill/>
          </a:ln>
        </p:spPr>
      </p:pic>
    </p:spTree>
    <p:extLst>
      <p:ext uri="{BB962C8B-B14F-4D97-AF65-F5344CB8AC3E}">
        <p14:creationId xmlns:p14="http://schemas.microsoft.com/office/powerpoint/2010/main" val="262991476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body" idx="1"/>
          </p:nvPr>
        </p:nvSpPr>
        <p:spPr/>
        <p:txBody>
          <a:bodyPr/>
          <a:lstStyle/>
          <a:p>
            <a:r>
              <a:rPr lang="en-US" altLang="en-US"/>
              <a:t>People like to be asked more than they like to decide.</a:t>
            </a:r>
          </a:p>
          <a:p>
            <a:endParaRPr lang="en-US" altLang="en-US"/>
          </a:p>
          <a:p>
            <a:r>
              <a:rPr lang="en-US" altLang="en-US"/>
              <a:t>Even more, they want their doctor/researcher to be the kind of person who would ask.</a:t>
            </a:r>
          </a:p>
          <a:p>
            <a:endParaRPr lang="en-US" altLang="en-US"/>
          </a:p>
          <a:p>
            <a:endParaRPr lang="en-US" altLang="en-US"/>
          </a:p>
        </p:txBody>
      </p:sp>
      <p:sp>
        <p:nvSpPr>
          <p:cNvPr id="250883" name="Rectangle 3"/>
          <p:cNvSpPr>
            <a:spLocks noGrp="1" noChangeArrowheads="1"/>
          </p:cNvSpPr>
          <p:nvPr>
            <p:ph type="title"/>
          </p:nvPr>
        </p:nvSpPr>
        <p:spPr>
          <a:noFill/>
          <a:ln/>
        </p:spPr>
        <p:txBody>
          <a:bodyPr/>
          <a:lstStyle/>
          <a:p>
            <a:r>
              <a:rPr lang="en-US" altLang="en-US"/>
              <a:t>Philosophical basis for consent?</a:t>
            </a:r>
          </a:p>
        </p:txBody>
      </p:sp>
      <p:sp>
        <p:nvSpPr>
          <p:cNvPr id="4" name="Google Shape;346;p38"/>
          <p:cNvSpPr/>
          <p:nvPr/>
        </p:nvSpPr>
        <p:spPr>
          <a:xfrm>
            <a:off x="0" y="6204576"/>
            <a:ext cx="12192000" cy="661800"/>
          </a:xfrm>
          <a:prstGeom prst="rect">
            <a:avLst/>
          </a:prstGeom>
          <a:solidFill>
            <a:srgbClr val="D8D8D8"/>
          </a:solidFill>
          <a:ln>
            <a:noFill/>
          </a:ln>
        </p:spPr>
        <p:txBody>
          <a:bodyPr spcFirstLastPara="1" wrap="square" lIns="91425" tIns="45700" rIns="91425" bIns="45700" anchor="ctr" anchorCtr="0">
            <a:noAutofit/>
          </a:bodyPr>
          <a:lstStyle/>
          <a:p>
            <a:pPr lvl="0" algn="ctr"/>
            <a:r>
              <a:rPr lang="en-US" sz="1800" dirty="0">
                <a:solidFill>
                  <a:srgbClr val="595959"/>
                </a:solidFill>
                <a:latin typeface="Calibri"/>
                <a:ea typeface="Calibri"/>
                <a:cs typeface="Calibri"/>
                <a:sym typeface="Calibri"/>
              </a:rPr>
              <a:t>Virtual Investigator Meeting</a:t>
            </a:r>
          </a:p>
          <a:p>
            <a:pPr lvl="0" algn="ctr"/>
            <a:r>
              <a:rPr lang="en-US" sz="1800" dirty="0">
                <a:solidFill>
                  <a:srgbClr val="595959"/>
                </a:solidFill>
                <a:latin typeface="Calibri"/>
                <a:ea typeface="Calibri"/>
                <a:cs typeface="Calibri"/>
                <a:sym typeface="Calibri"/>
              </a:rPr>
              <a:t>November 22, 2019</a:t>
            </a:r>
          </a:p>
        </p:txBody>
      </p:sp>
      <p:pic>
        <p:nvPicPr>
          <p:cNvPr id="5" name="Google Shape;348;p38"/>
          <p:cNvPicPr preferRelativeResize="0"/>
          <p:nvPr/>
        </p:nvPicPr>
        <p:blipFill rotWithShape="1">
          <a:blip r:embed="rId2">
            <a:alphaModFix/>
          </a:blip>
          <a:srcRect/>
          <a:stretch/>
        </p:blipFill>
        <p:spPr>
          <a:xfrm>
            <a:off x="10471484" y="6136773"/>
            <a:ext cx="1683669" cy="813260"/>
          </a:xfrm>
          <a:prstGeom prst="rect">
            <a:avLst/>
          </a:prstGeom>
          <a:noFill/>
          <a:ln>
            <a:noFill/>
          </a:ln>
        </p:spPr>
      </p:pic>
      <p:pic>
        <p:nvPicPr>
          <p:cNvPr id="6" name="Google Shape;349;p38"/>
          <p:cNvPicPr preferRelativeResize="0"/>
          <p:nvPr/>
        </p:nvPicPr>
        <p:blipFill rotWithShape="1">
          <a:blip r:embed="rId3">
            <a:alphaModFix/>
          </a:blip>
          <a:srcRect t="23201" b="24019"/>
          <a:stretch/>
        </p:blipFill>
        <p:spPr>
          <a:xfrm>
            <a:off x="-1" y="6203568"/>
            <a:ext cx="1255395" cy="662596"/>
          </a:xfrm>
          <a:prstGeom prst="rect">
            <a:avLst/>
          </a:prstGeom>
          <a:noFill/>
          <a:ln>
            <a:noFill/>
          </a:ln>
        </p:spPr>
      </p:pic>
    </p:spTree>
    <p:extLst>
      <p:ext uri="{BB962C8B-B14F-4D97-AF65-F5344CB8AC3E}">
        <p14:creationId xmlns:p14="http://schemas.microsoft.com/office/powerpoint/2010/main" val="188277489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body" idx="1"/>
          </p:nvPr>
        </p:nvSpPr>
        <p:spPr/>
        <p:txBody>
          <a:bodyPr/>
          <a:lstStyle/>
          <a:p>
            <a:r>
              <a:rPr lang="en-US" altLang="en-US"/>
              <a:t>How do we remain “that sort of doctor” when the emergency situation prevents us from asking?</a:t>
            </a:r>
          </a:p>
          <a:p>
            <a:endParaRPr lang="en-US" altLang="en-US"/>
          </a:p>
          <a:p>
            <a:r>
              <a:rPr lang="en-US" altLang="en-US"/>
              <a:t>What core values and acts are embodied in the proper moral agent?  I’ll suggest 4</a:t>
            </a:r>
          </a:p>
        </p:txBody>
      </p:sp>
      <p:sp>
        <p:nvSpPr>
          <p:cNvPr id="251907" name="Rectangle 3"/>
          <p:cNvSpPr>
            <a:spLocks noGrp="1" noChangeArrowheads="1"/>
          </p:cNvSpPr>
          <p:nvPr>
            <p:ph type="title"/>
          </p:nvPr>
        </p:nvSpPr>
        <p:spPr>
          <a:noFill/>
          <a:ln/>
        </p:spPr>
        <p:txBody>
          <a:bodyPr/>
          <a:lstStyle/>
          <a:p>
            <a:r>
              <a:rPr lang="en-US" altLang="en-US"/>
              <a:t>Philosophical basis for EFIC?</a:t>
            </a:r>
          </a:p>
        </p:txBody>
      </p:sp>
      <p:sp>
        <p:nvSpPr>
          <p:cNvPr id="4" name="Google Shape;346;p38"/>
          <p:cNvSpPr/>
          <p:nvPr/>
        </p:nvSpPr>
        <p:spPr>
          <a:xfrm>
            <a:off x="0" y="6196263"/>
            <a:ext cx="12192000" cy="661800"/>
          </a:xfrm>
          <a:prstGeom prst="rect">
            <a:avLst/>
          </a:prstGeom>
          <a:solidFill>
            <a:srgbClr val="D8D8D8"/>
          </a:solidFill>
          <a:ln>
            <a:noFill/>
          </a:ln>
        </p:spPr>
        <p:txBody>
          <a:bodyPr spcFirstLastPara="1" wrap="square" lIns="91425" tIns="45700" rIns="91425" bIns="45700" anchor="ctr" anchorCtr="0">
            <a:noAutofit/>
          </a:bodyPr>
          <a:lstStyle/>
          <a:p>
            <a:pPr lvl="0" algn="ctr"/>
            <a:r>
              <a:rPr lang="en-US" sz="1800" dirty="0">
                <a:solidFill>
                  <a:srgbClr val="595959"/>
                </a:solidFill>
                <a:latin typeface="Calibri"/>
                <a:ea typeface="Calibri"/>
                <a:cs typeface="Calibri"/>
                <a:sym typeface="Calibri"/>
              </a:rPr>
              <a:t>Virtual Investigator Meeting</a:t>
            </a:r>
          </a:p>
          <a:p>
            <a:pPr lvl="0" algn="ctr"/>
            <a:r>
              <a:rPr lang="en-US" sz="1800" dirty="0">
                <a:solidFill>
                  <a:srgbClr val="595959"/>
                </a:solidFill>
                <a:latin typeface="Calibri"/>
                <a:ea typeface="Calibri"/>
                <a:cs typeface="Calibri"/>
                <a:sym typeface="Calibri"/>
              </a:rPr>
              <a:t>November 22, 2019</a:t>
            </a:r>
          </a:p>
        </p:txBody>
      </p:sp>
      <p:pic>
        <p:nvPicPr>
          <p:cNvPr id="5" name="Google Shape;348;p38"/>
          <p:cNvPicPr preferRelativeResize="0"/>
          <p:nvPr/>
        </p:nvPicPr>
        <p:blipFill rotWithShape="1">
          <a:blip r:embed="rId2">
            <a:alphaModFix/>
          </a:blip>
          <a:srcRect/>
          <a:stretch/>
        </p:blipFill>
        <p:spPr>
          <a:xfrm>
            <a:off x="10471484" y="6128460"/>
            <a:ext cx="1683669" cy="813260"/>
          </a:xfrm>
          <a:prstGeom prst="rect">
            <a:avLst/>
          </a:prstGeom>
          <a:noFill/>
          <a:ln>
            <a:noFill/>
          </a:ln>
        </p:spPr>
      </p:pic>
      <p:pic>
        <p:nvPicPr>
          <p:cNvPr id="6" name="Google Shape;349;p38"/>
          <p:cNvPicPr preferRelativeResize="0"/>
          <p:nvPr/>
        </p:nvPicPr>
        <p:blipFill rotWithShape="1">
          <a:blip r:embed="rId3">
            <a:alphaModFix/>
          </a:blip>
          <a:srcRect t="23201" b="24019"/>
          <a:stretch/>
        </p:blipFill>
        <p:spPr>
          <a:xfrm>
            <a:off x="-1" y="6195255"/>
            <a:ext cx="1255395" cy="662596"/>
          </a:xfrm>
          <a:prstGeom prst="rect">
            <a:avLst/>
          </a:prstGeom>
          <a:noFill/>
          <a:ln>
            <a:noFill/>
          </a:ln>
        </p:spPr>
      </p:pic>
    </p:spTree>
    <p:extLst>
      <p:ext uri="{BB962C8B-B14F-4D97-AF65-F5344CB8AC3E}">
        <p14:creationId xmlns:p14="http://schemas.microsoft.com/office/powerpoint/2010/main" val="193368772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386713"/>
            <a:ext cx="10515600" cy="4351338"/>
          </a:xfrm>
        </p:spPr>
        <p:txBody>
          <a:bodyPr/>
          <a:lstStyle/>
          <a:p>
            <a:endParaRPr lang="en-US" sz="3200" dirty="0">
              <a:solidFill>
                <a:schemeClr val="tx1"/>
              </a:solidFill>
            </a:endParaRPr>
          </a:p>
        </p:txBody>
      </p:sp>
      <p:sp>
        <p:nvSpPr>
          <p:cNvPr id="5" name="Google Shape;346;p38"/>
          <p:cNvSpPr/>
          <p:nvPr/>
        </p:nvSpPr>
        <p:spPr>
          <a:xfrm>
            <a:off x="0" y="6196263"/>
            <a:ext cx="12192000" cy="661800"/>
          </a:xfrm>
          <a:prstGeom prst="rect">
            <a:avLst/>
          </a:prstGeom>
          <a:solidFill>
            <a:srgbClr val="D8D8D8"/>
          </a:solidFill>
          <a:ln>
            <a:noFill/>
          </a:ln>
        </p:spPr>
        <p:txBody>
          <a:bodyPr spcFirstLastPara="1" wrap="square" lIns="91425" tIns="45700" rIns="91425" bIns="45700" anchor="ctr" anchorCtr="0">
            <a:noAutofit/>
          </a:bodyPr>
          <a:lstStyle/>
          <a:p>
            <a:pPr lvl="0" algn="ctr"/>
            <a:r>
              <a:rPr lang="en-US" sz="1800" dirty="0">
                <a:solidFill>
                  <a:srgbClr val="595959"/>
                </a:solidFill>
                <a:latin typeface="Calibri"/>
                <a:ea typeface="Calibri"/>
                <a:cs typeface="Calibri"/>
                <a:sym typeface="Calibri"/>
              </a:rPr>
              <a:t>Virtual Investigator Meeting</a:t>
            </a:r>
          </a:p>
          <a:p>
            <a:pPr lvl="0" algn="ctr"/>
            <a:r>
              <a:rPr lang="en-US" sz="1800" dirty="0">
                <a:solidFill>
                  <a:srgbClr val="595959"/>
                </a:solidFill>
                <a:latin typeface="Calibri"/>
                <a:ea typeface="Calibri"/>
                <a:cs typeface="Calibri"/>
                <a:sym typeface="Calibri"/>
              </a:rPr>
              <a:t>November 22, 2019</a:t>
            </a:r>
          </a:p>
        </p:txBody>
      </p:sp>
      <p:pic>
        <p:nvPicPr>
          <p:cNvPr id="6" name="Google Shape;348;p38"/>
          <p:cNvPicPr preferRelativeResize="0"/>
          <p:nvPr/>
        </p:nvPicPr>
        <p:blipFill rotWithShape="1">
          <a:blip r:embed="rId2">
            <a:alphaModFix/>
          </a:blip>
          <a:srcRect/>
          <a:stretch/>
        </p:blipFill>
        <p:spPr>
          <a:xfrm>
            <a:off x="10471484" y="6128460"/>
            <a:ext cx="1683669" cy="813260"/>
          </a:xfrm>
          <a:prstGeom prst="rect">
            <a:avLst/>
          </a:prstGeom>
          <a:noFill/>
          <a:ln>
            <a:noFill/>
          </a:ln>
        </p:spPr>
      </p:pic>
      <p:pic>
        <p:nvPicPr>
          <p:cNvPr id="7" name="Google Shape;349;p38"/>
          <p:cNvPicPr preferRelativeResize="0"/>
          <p:nvPr/>
        </p:nvPicPr>
        <p:blipFill rotWithShape="1">
          <a:blip r:embed="rId3">
            <a:alphaModFix/>
          </a:blip>
          <a:srcRect t="23201" b="24019"/>
          <a:stretch/>
        </p:blipFill>
        <p:spPr>
          <a:xfrm>
            <a:off x="-1" y="6195255"/>
            <a:ext cx="1255395" cy="662596"/>
          </a:xfrm>
          <a:prstGeom prst="rect">
            <a:avLst/>
          </a:prstGeom>
          <a:noFill/>
          <a:ln>
            <a:noFill/>
          </a:ln>
        </p:spPr>
      </p:pic>
      <p:sp>
        <p:nvSpPr>
          <p:cNvPr id="9" name="Title 1"/>
          <p:cNvSpPr txBox="1">
            <a:spLocks/>
          </p:cNvSpPr>
          <p:nvPr/>
        </p:nvSpPr>
        <p:spPr>
          <a:xfrm>
            <a:off x="753820" y="265719"/>
            <a:ext cx="9479662" cy="1325563"/>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b="1" dirty="0" smtClean="0"/>
              <a:t>Agenda &amp; Welcome  </a:t>
            </a: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1248235162"/>
              </p:ext>
            </p:extLst>
          </p:nvPr>
        </p:nvGraphicFramePr>
        <p:xfrm>
          <a:off x="838200" y="1472183"/>
          <a:ext cx="10024872" cy="3630168"/>
        </p:xfrm>
        <a:graphic>
          <a:graphicData uri="http://schemas.openxmlformats.org/drawingml/2006/table">
            <a:tbl>
              <a:tblPr firstRow="1" firstCol="1" bandRow="1">
                <a:tableStyleId>{5C22544A-7EE6-4342-B048-85BDC9FD1C3A}</a:tableStyleId>
              </a:tblPr>
              <a:tblGrid>
                <a:gridCol w="987136">
                  <a:extLst>
                    <a:ext uri="{9D8B030D-6E8A-4147-A177-3AD203B41FA5}">
                      <a16:colId xmlns:a16="http://schemas.microsoft.com/office/drawing/2014/main" val="2287383241"/>
                    </a:ext>
                  </a:extLst>
                </a:gridCol>
                <a:gridCol w="1057646">
                  <a:extLst>
                    <a:ext uri="{9D8B030D-6E8A-4147-A177-3AD203B41FA5}">
                      <a16:colId xmlns:a16="http://schemas.microsoft.com/office/drawing/2014/main" val="2200423245"/>
                    </a:ext>
                  </a:extLst>
                </a:gridCol>
                <a:gridCol w="4442112">
                  <a:extLst>
                    <a:ext uri="{9D8B030D-6E8A-4147-A177-3AD203B41FA5}">
                      <a16:colId xmlns:a16="http://schemas.microsoft.com/office/drawing/2014/main" val="2840456155"/>
                    </a:ext>
                  </a:extLst>
                </a:gridCol>
                <a:gridCol w="3537978">
                  <a:extLst>
                    <a:ext uri="{9D8B030D-6E8A-4147-A177-3AD203B41FA5}">
                      <a16:colId xmlns:a16="http://schemas.microsoft.com/office/drawing/2014/main" val="3216902250"/>
                    </a:ext>
                  </a:extLst>
                </a:gridCol>
              </a:tblGrid>
              <a:tr h="403352">
                <a:tc gridSpan="4">
                  <a:txBody>
                    <a:bodyPr/>
                    <a:lstStyle/>
                    <a:p>
                      <a:pPr marL="0" marR="0">
                        <a:spcBef>
                          <a:spcPts val="0"/>
                        </a:spcBef>
                        <a:spcAft>
                          <a:spcPts val="0"/>
                        </a:spcAft>
                      </a:pPr>
                      <a:r>
                        <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Friday, November 22, 2019; 2:00pm – 4:00pm ET</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solidFill>
                      <a:schemeClr val="accent1">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73439974"/>
                  </a:ext>
                </a:extLst>
              </a:tr>
              <a:tr h="403352">
                <a:tc>
                  <a:txBody>
                    <a:bodyPr/>
                    <a:lstStyle/>
                    <a:p>
                      <a:pPr marL="0" marR="0">
                        <a:spcBef>
                          <a:spcPts val="0"/>
                        </a:spcBef>
                        <a:spcAft>
                          <a:spcPts val="0"/>
                        </a:spcAft>
                      </a:pPr>
                      <a:r>
                        <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Start</a:t>
                      </a:r>
                    </a:p>
                  </a:txBody>
                  <a:tcPr marL="63500" marR="63500" marT="63500" marB="63500">
                    <a:solidFill>
                      <a:schemeClr val="accent1">
                        <a:lumMod val="60000"/>
                        <a:lumOff val="40000"/>
                      </a:schemeClr>
                    </a:solidFill>
                  </a:tcPr>
                </a:tc>
                <a:tc>
                  <a:txBody>
                    <a:bodyPr/>
                    <a:lstStyle/>
                    <a:p>
                      <a:pPr marL="0" marR="0">
                        <a:spcBef>
                          <a:spcPts val="0"/>
                        </a:spcBef>
                        <a:spcAft>
                          <a:spcPts val="0"/>
                        </a:spcAft>
                      </a:pPr>
                      <a:r>
                        <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End</a:t>
                      </a:r>
                    </a:p>
                  </a:txBody>
                  <a:tcPr marL="63500" marR="63500" marT="63500" marB="63500">
                    <a:solidFill>
                      <a:schemeClr val="accent1">
                        <a:lumMod val="60000"/>
                        <a:lumOff val="40000"/>
                      </a:schemeClr>
                    </a:solidFill>
                  </a:tcPr>
                </a:tc>
                <a:tc>
                  <a:txBody>
                    <a:bodyPr/>
                    <a:lstStyle/>
                    <a:p>
                      <a:pPr marL="0" marR="0">
                        <a:spcBef>
                          <a:spcPts val="0"/>
                        </a:spcBef>
                        <a:spcAft>
                          <a:spcPts val="0"/>
                        </a:spcAft>
                      </a:pPr>
                      <a:r>
                        <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Item</a:t>
                      </a:r>
                    </a:p>
                  </a:txBody>
                  <a:tcPr marL="63500" marR="63500" marT="63500" marB="63500">
                    <a:solidFill>
                      <a:schemeClr val="accent1">
                        <a:lumMod val="60000"/>
                        <a:lumOff val="40000"/>
                      </a:schemeClr>
                    </a:solidFill>
                  </a:tcPr>
                </a:tc>
                <a:tc>
                  <a:txBody>
                    <a:bodyPr/>
                    <a:lstStyle/>
                    <a:p>
                      <a:pPr marL="0" marR="0">
                        <a:spcBef>
                          <a:spcPts val="0"/>
                        </a:spcBef>
                        <a:spcAft>
                          <a:spcPts val="0"/>
                        </a:spcAft>
                      </a:pPr>
                      <a:r>
                        <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Presenter</a:t>
                      </a:r>
                    </a:p>
                  </a:txBody>
                  <a:tcPr marL="63500" marR="63500" marT="63500" marB="63500">
                    <a:solidFill>
                      <a:schemeClr val="accent1">
                        <a:lumMod val="60000"/>
                        <a:lumOff val="40000"/>
                      </a:schemeClr>
                    </a:solidFill>
                  </a:tcPr>
                </a:tc>
                <a:extLst>
                  <a:ext uri="{0D108BD9-81ED-4DB2-BD59-A6C34878D82A}">
                    <a16:rowId xmlns:a16="http://schemas.microsoft.com/office/drawing/2014/main" val="3345996092"/>
                  </a:ext>
                </a:extLst>
              </a:tr>
              <a:tr h="403352">
                <a:tc>
                  <a:txBody>
                    <a:bodyPr/>
                    <a:lstStyle/>
                    <a:p>
                      <a:pPr marL="0" marR="0">
                        <a:spcBef>
                          <a:spcPts val="0"/>
                        </a:spcBef>
                        <a:spcAft>
                          <a:spcPts val="0"/>
                        </a:spcAft>
                      </a:pPr>
                      <a:r>
                        <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2:00pm</a:t>
                      </a:r>
                    </a:p>
                  </a:txBody>
                  <a:tcPr marL="63500" marR="63500" marT="63500" marB="63500">
                    <a:solidFill>
                      <a:schemeClr val="accent1">
                        <a:lumMod val="20000"/>
                        <a:lumOff val="80000"/>
                      </a:schemeClr>
                    </a:solidFill>
                  </a:tcPr>
                </a:tc>
                <a:tc>
                  <a:txBody>
                    <a:bodyPr/>
                    <a:lstStyle/>
                    <a:p>
                      <a:pPr marL="0" marR="0">
                        <a:spcBef>
                          <a:spcPts val="0"/>
                        </a:spcBef>
                        <a:spcAft>
                          <a:spcPts val="0"/>
                        </a:spcAft>
                      </a:pPr>
                      <a:r>
                        <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2:05pm</a:t>
                      </a:r>
                    </a:p>
                  </a:txBody>
                  <a:tcPr marL="63500" marR="63500" marT="63500" marB="63500">
                    <a:solidFill>
                      <a:schemeClr val="accent1">
                        <a:lumMod val="20000"/>
                        <a:lumOff val="80000"/>
                      </a:schemeClr>
                    </a:solidFill>
                  </a:tcPr>
                </a:tc>
                <a:tc>
                  <a:txBody>
                    <a:bodyPr/>
                    <a:lstStyle/>
                    <a:p>
                      <a:pPr marL="0" marR="0">
                        <a:spcBef>
                          <a:spcPts val="0"/>
                        </a:spcBef>
                        <a:spcAft>
                          <a:spcPts val="0"/>
                        </a:spcAft>
                      </a:pPr>
                      <a:r>
                        <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Welcome</a:t>
                      </a:r>
                    </a:p>
                  </a:txBody>
                  <a:tcPr marL="63500" marR="63500" marT="63500" marB="63500">
                    <a:solidFill>
                      <a:schemeClr val="accent1">
                        <a:lumMod val="20000"/>
                        <a:lumOff val="80000"/>
                      </a:schemeClr>
                    </a:solidFill>
                  </a:tcPr>
                </a:tc>
                <a:tc>
                  <a:txBody>
                    <a:bodyPr/>
                    <a:lstStyle/>
                    <a:p>
                      <a:pPr marL="0" marR="0">
                        <a:spcBef>
                          <a:spcPts val="0"/>
                        </a:spcBef>
                        <a:spcAft>
                          <a:spcPts val="0"/>
                        </a:spcAft>
                      </a:pPr>
                      <a:r>
                        <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Gaylan Rockswold, MD, PhD</a:t>
                      </a:r>
                    </a:p>
                  </a:txBody>
                  <a:tcPr marL="63500" marR="63500" marT="63500" marB="63500">
                    <a:solidFill>
                      <a:schemeClr val="accent1">
                        <a:lumMod val="20000"/>
                        <a:lumOff val="80000"/>
                      </a:schemeClr>
                    </a:solidFill>
                  </a:tcPr>
                </a:tc>
                <a:extLst>
                  <a:ext uri="{0D108BD9-81ED-4DB2-BD59-A6C34878D82A}">
                    <a16:rowId xmlns:a16="http://schemas.microsoft.com/office/drawing/2014/main" val="668850150"/>
                  </a:ext>
                </a:extLst>
              </a:tr>
              <a:tr h="403352">
                <a:tc>
                  <a:txBody>
                    <a:bodyPr/>
                    <a:lstStyle/>
                    <a:p>
                      <a:pPr marL="0" marR="0">
                        <a:spcBef>
                          <a:spcPts val="0"/>
                        </a:spcBef>
                        <a:spcAft>
                          <a:spcPts val="0"/>
                        </a:spcAft>
                      </a:pPr>
                      <a:r>
                        <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2:05pm</a:t>
                      </a:r>
                    </a:p>
                  </a:txBody>
                  <a:tcPr marL="63500" marR="63500" marT="63500" marB="63500">
                    <a:solidFill>
                      <a:schemeClr val="accent1">
                        <a:lumMod val="40000"/>
                        <a:lumOff val="60000"/>
                      </a:schemeClr>
                    </a:solidFill>
                  </a:tcPr>
                </a:tc>
                <a:tc>
                  <a:txBody>
                    <a:bodyPr/>
                    <a:lstStyle/>
                    <a:p>
                      <a:pPr marL="0" marR="0">
                        <a:spcBef>
                          <a:spcPts val="0"/>
                        </a:spcBef>
                        <a:spcAft>
                          <a:spcPts val="0"/>
                        </a:spcAft>
                      </a:pPr>
                      <a:r>
                        <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2:25pm</a:t>
                      </a:r>
                    </a:p>
                  </a:txBody>
                  <a:tcPr marL="63500" marR="63500" marT="63500" marB="63500">
                    <a:solidFill>
                      <a:schemeClr val="accent1">
                        <a:lumMod val="40000"/>
                        <a:lumOff val="60000"/>
                      </a:schemeClr>
                    </a:solidFill>
                  </a:tcPr>
                </a:tc>
                <a:tc>
                  <a:txBody>
                    <a:bodyPr/>
                    <a:lstStyle/>
                    <a:p>
                      <a:pPr marL="0" marR="0">
                        <a:spcBef>
                          <a:spcPts val="0"/>
                        </a:spcBef>
                        <a:spcAft>
                          <a:spcPts val="0"/>
                        </a:spcAft>
                      </a:pPr>
                      <a:r>
                        <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Protocol Update</a:t>
                      </a:r>
                    </a:p>
                  </a:txBody>
                  <a:tcPr marL="63500" marR="63500" marT="63500" marB="63500">
                    <a:solidFill>
                      <a:schemeClr val="accent1">
                        <a:lumMod val="40000"/>
                        <a:lumOff val="60000"/>
                      </a:schemeClr>
                    </a:solidFill>
                  </a:tcPr>
                </a:tc>
                <a:tc>
                  <a:txBody>
                    <a:bodyPr/>
                    <a:lstStyle/>
                    <a:p>
                      <a:pPr marL="0" marR="0">
                        <a:spcBef>
                          <a:spcPts val="0"/>
                        </a:spcBef>
                        <a:spcAft>
                          <a:spcPts val="0"/>
                        </a:spcAft>
                      </a:pPr>
                      <a:r>
                        <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Fred Korley, MD, PhD</a:t>
                      </a:r>
                    </a:p>
                  </a:txBody>
                  <a:tcPr marL="63500" marR="63500" marT="63500" marB="63500">
                    <a:solidFill>
                      <a:schemeClr val="accent1">
                        <a:lumMod val="40000"/>
                        <a:lumOff val="60000"/>
                      </a:schemeClr>
                    </a:solidFill>
                  </a:tcPr>
                </a:tc>
                <a:extLst>
                  <a:ext uri="{0D108BD9-81ED-4DB2-BD59-A6C34878D82A}">
                    <a16:rowId xmlns:a16="http://schemas.microsoft.com/office/drawing/2014/main" val="2021599204"/>
                  </a:ext>
                </a:extLst>
              </a:tr>
              <a:tr h="403352">
                <a:tc>
                  <a:txBody>
                    <a:bodyPr/>
                    <a:lstStyle/>
                    <a:p>
                      <a:pPr marL="0" marR="0">
                        <a:spcBef>
                          <a:spcPts val="0"/>
                        </a:spcBef>
                        <a:spcAft>
                          <a:spcPts val="0"/>
                        </a:spcAft>
                      </a:pPr>
                      <a:r>
                        <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2:25pm</a:t>
                      </a:r>
                    </a:p>
                  </a:txBody>
                  <a:tcPr marL="63500" marR="63500" marT="63500" marB="63500">
                    <a:solidFill>
                      <a:schemeClr val="accent1">
                        <a:lumMod val="20000"/>
                        <a:lumOff val="80000"/>
                      </a:schemeClr>
                    </a:solidFill>
                  </a:tcPr>
                </a:tc>
                <a:tc>
                  <a:txBody>
                    <a:bodyPr/>
                    <a:lstStyle/>
                    <a:p>
                      <a:pPr marL="0" marR="0">
                        <a:spcBef>
                          <a:spcPts val="0"/>
                        </a:spcBef>
                        <a:spcAft>
                          <a:spcPts val="0"/>
                        </a:spcAft>
                      </a:pPr>
                      <a:r>
                        <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2:30pm</a:t>
                      </a:r>
                    </a:p>
                  </a:txBody>
                  <a:tcPr marL="63500" marR="63500" marT="63500" marB="63500">
                    <a:solidFill>
                      <a:schemeClr val="accent1">
                        <a:lumMod val="20000"/>
                        <a:lumOff val="80000"/>
                      </a:schemeClr>
                    </a:solidFill>
                  </a:tcPr>
                </a:tc>
                <a:tc>
                  <a:txBody>
                    <a:bodyPr/>
                    <a:lstStyle/>
                    <a:p>
                      <a:pPr marL="0" marR="0">
                        <a:spcBef>
                          <a:spcPts val="0"/>
                        </a:spcBef>
                        <a:spcAft>
                          <a:spcPts val="0"/>
                        </a:spcAft>
                      </a:pPr>
                      <a:r>
                        <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Regulatory Requirements &amp; Milestone Document </a:t>
                      </a:r>
                    </a:p>
                  </a:txBody>
                  <a:tcPr marL="63500" marR="63500" marT="63500" marB="63500">
                    <a:solidFill>
                      <a:schemeClr val="accent1">
                        <a:lumMod val="20000"/>
                        <a:lumOff val="80000"/>
                      </a:schemeClr>
                    </a:solidFill>
                  </a:tcPr>
                </a:tc>
                <a:tc>
                  <a:txBody>
                    <a:bodyPr/>
                    <a:lstStyle/>
                    <a:p>
                      <a:pPr marL="0" marR="0">
                        <a:spcBef>
                          <a:spcPts val="0"/>
                        </a:spcBef>
                        <a:spcAft>
                          <a:spcPts val="0"/>
                        </a:spcAft>
                      </a:pPr>
                      <a:r>
                        <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Natalie Fisher</a:t>
                      </a:r>
                    </a:p>
                  </a:txBody>
                  <a:tcPr marL="63500" marR="63500" marT="63500" marB="63500">
                    <a:solidFill>
                      <a:schemeClr val="accent1">
                        <a:lumMod val="20000"/>
                        <a:lumOff val="80000"/>
                      </a:schemeClr>
                    </a:solidFill>
                  </a:tcPr>
                </a:tc>
                <a:extLst>
                  <a:ext uri="{0D108BD9-81ED-4DB2-BD59-A6C34878D82A}">
                    <a16:rowId xmlns:a16="http://schemas.microsoft.com/office/drawing/2014/main" val="3110927757"/>
                  </a:ext>
                </a:extLst>
              </a:tr>
              <a:tr h="403352">
                <a:tc>
                  <a:txBody>
                    <a:bodyPr/>
                    <a:lstStyle/>
                    <a:p>
                      <a:pPr marL="0" marR="0">
                        <a:spcBef>
                          <a:spcPts val="0"/>
                        </a:spcBef>
                        <a:spcAft>
                          <a:spcPts val="0"/>
                        </a:spcAft>
                      </a:pPr>
                      <a:r>
                        <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2:30pm</a:t>
                      </a:r>
                    </a:p>
                  </a:txBody>
                  <a:tcPr marL="63500" marR="63500" marT="63500" marB="63500">
                    <a:solidFill>
                      <a:schemeClr val="accent1">
                        <a:lumMod val="40000"/>
                        <a:lumOff val="60000"/>
                      </a:schemeClr>
                    </a:solidFill>
                  </a:tcPr>
                </a:tc>
                <a:tc>
                  <a:txBody>
                    <a:bodyPr/>
                    <a:lstStyle/>
                    <a:p>
                      <a:pPr marL="0" marR="0">
                        <a:spcBef>
                          <a:spcPts val="0"/>
                        </a:spcBef>
                        <a:spcAft>
                          <a:spcPts val="0"/>
                        </a:spcAft>
                      </a:pPr>
                      <a:r>
                        <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2:35pm</a:t>
                      </a:r>
                    </a:p>
                  </a:txBody>
                  <a:tcPr marL="63500" marR="63500" marT="63500" marB="63500">
                    <a:solidFill>
                      <a:schemeClr val="accent1">
                        <a:lumMod val="40000"/>
                        <a:lumOff val="60000"/>
                      </a:schemeClr>
                    </a:solidFill>
                  </a:tcPr>
                </a:tc>
                <a:tc>
                  <a:txBody>
                    <a:bodyPr/>
                    <a:lstStyle/>
                    <a:p>
                      <a:pPr marL="0" marR="0">
                        <a:spcBef>
                          <a:spcPts val="0"/>
                        </a:spcBef>
                        <a:spcAft>
                          <a:spcPts val="0"/>
                        </a:spcAft>
                      </a:pPr>
                      <a:r>
                        <a:rPr lang="en-US" sz="1100" b="1" i="0" u="none" strike="noStrike" cap="none"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Arial"/>
                        </a:rPr>
                        <a:t>EFIC Financial Considerations </a:t>
                      </a:r>
                      <a:endParaRPr lang="en-US" sz="1100" b="1" i="0" u="none" strike="noStrike" cap="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Arial"/>
                      </a:endParaRPr>
                    </a:p>
                  </a:txBody>
                  <a:tcPr marL="63500" marR="63500" marT="63500" marB="63500">
                    <a:solidFill>
                      <a:schemeClr val="accent1">
                        <a:lumMod val="40000"/>
                        <a:lumOff val="60000"/>
                      </a:schemeClr>
                    </a:solidFill>
                  </a:tcPr>
                </a:tc>
                <a:tc>
                  <a:txBody>
                    <a:bodyPr/>
                    <a:lstStyle/>
                    <a:p>
                      <a:pPr marL="0" marR="0">
                        <a:spcBef>
                          <a:spcPts val="0"/>
                        </a:spcBef>
                        <a:spcAft>
                          <a:spcPts val="0"/>
                        </a:spcAft>
                      </a:pPr>
                      <a:r>
                        <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Valerie Stevenson</a:t>
                      </a:r>
                    </a:p>
                  </a:txBody>
                  <a:tcPr marL="63500" marR="63500" marT="63500" marB="63500">
                    <a:solidFill>
                      <a:schemeClr val="accent1">
                        <a:lumMod val="40000"/>
                        <a:lumOff val="60000"/>
                      </a:schemeClr>
                    </a:solidFill>
                  </a:tcPr>
                </a:tc>
                <a:extLst>
                  <a:ext uri="{0D108BD9-81ED-4DB2-BD59-A6C34878D82A}">
                    <a16:rowId xmlns:a16="http://schemas.microsoft.com/office/drawing/2014/main" val="911639644"/>
                  </a:ext>
                </a:extLst>
              </a:tr>
              <a:tr h="403352">
                <a:tc>
                  <a:txBody>
                    <a:bodyPr/>
                    <a:lstStyle/>
                    <a:p>
                      <a:pPr marL="0" marR="0">
                        <a:spcBef>
                          <a:spcPts val="0"/>
                        </a:spcBef>
                        <a:spcAft>
                          <a:spcPts val="0"/>
                        </a:spcAft>
                      </a:pPr>
                      <a:r>
                        <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2:35pm</a:t>
                      </a:r>
                    </a:p>
                  </a:txBody>
                  <a:tcPr marL="63500" marR="63500" marT="63500" marB="63500">
                    <a:solidFill>
                      <a:schemeClr val="accent1">
                        <a:lumMod val="20000"/>
                        <a:lumOff val="80000"/>
                      </a:schemeClr>
                    </a:solidFill>
                  </a:tcPr>
                </a:tc>
                <a:tc>
                  <a:txBody>
                    <a:bodyPr/>
                    <a:lstStyle/>
                    <a:p>
                      <a:pPr marL="0" marR="0">
                        <a:spcBef>
                          <a:spcPts val="0"/>
                        </a:spcBef>
                        <a:spcAft>
                          <a:spcPts val="0"/>
                        </a:spcAft>
                      </a:pPr>
                      <a:r>
                        <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3:05pm</a:t>
                      </a:r>
                    </a:p>
                  </a:txBody>
                  <a:tcPr marL="63500" marR="63500" marT="63500" marB="63500">
                    <a:solidFill>
                      <a:schemeClr val="accent1">
                        <a:lumMod val="20000"/>
                        <a:lumOff val="80000"/>
                      </a:schemeClr>
                    </a:solidFill>
                  </a:tcPr>
                </a:tc>
                <a:tc>
                  <a:txBody>
                    <a:bodyPr/>
                    <a:lstStyle/>
                    <a:p>
                      <a:pPr marL="0" marR="0">
                        <a:spcBef>
                          <a:spcPts val="0"/>
                        </a:spcBef>
                        <a:spcAft>
                          <a:spcPts val="0"/>
                        </a:spcAft>
                      </a:pPr>
                      <a:r>
                        <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EFIC History &amp; Regulations </a:t>
                      </a:r>
                    </a:p>
                  </a:txBody>
                  <a:tcPr marL="63500" marR="63500" marT="63500" marB="63500">
                    <a:solidFill>
                      <a:schemeClr val="accent1">
                        <a:lumMod val="20000"/>
                        <a:lumOff val="80000"/>
                      </a:schemeClr>
                    </a:solidFill>
                  </a:tcPr>
                </a:tc>
                <a:tc>
                  <a:txBody>
                    <a:bodyPr/>
                    <a:lstStyle/>
                    <a:p>
                      <a:pPr marL="0" marR="0">
                        <a:spcBef>
                          <a:spcPts val="0"/>
                        </a:spcBef>
                        <a:spcAft>
                          <a:spcPts val="0"/>
                        </a:spcAft>
                      </a:pPr>
                      <a:r>
                        <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Robert Silbergleit, MD</a:t>
                      </a:r>
                    </a:p>
                  </a:txBody>
                  <a:tcPr marL="63500" marR="63500" marT="63500" marB="63500">
                    <a:solidFill>
                      <a:schemeClr val="accent1">
                        <a:lumMod val="20000"/>
                        <a:lumOff val="80000"/>
                      </a:schemeClr>
                    </a:solidFill>
                  </a:tcPr>
                </a:tc>
                <a:extLst>
                  <a:ext uri="{0D108BD9-81ED-4DB2-BD59-A6C34878D82A}">
                    <a16:rowId xmlns:a16="http://schemas.microsoft.com/office/drawing/2014/main" val="2711646378"/>
                  </a:ext>
                </a:extLst>
              </a:tr>
              <a:tr h="403352">
                <a:tc>
                  <a:txBody>
                    <a:bodyPr/>
                    <a:lstStyle/>
                    <a:p>
                      <a:pPr marL="0" marR="0">
                        <a:spcBef>
                          <a:spcPts val="0"/>
                        </a:spcBef>
                        <a:spcAft>
                          <a:spcPts val="0"/>
                        </a:spcAft>
                      </a:pPr>
                      <a:r>
                        <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3:05pm</a:t>
                      </a:r>
                    </a:p>
                  </a:txBody>
                  <a:tcPr marL="63500" marR="63500" marT="63500" marB="63500">
                    <a:solidFill>
                      <a:schemeClr val="accent1">
                        <a:lumMod val="40000"/>
                        <a:lumOff val="60000"/>
                      </a:schemeClr>
                    </a:solidFill>
                  </a:tcPr>
                </a:tc>
                <a:tc>
                  <a:txBody>
                    <a:bodyPr/>
                    <a:lstStyle/>
                    <a:p>
                      <a:pPr marL="0" marR="0">
                        <a:spcBef>
                          <a:spcPts val="0"/>
                        </a:spcBef>
                        <a:spcAft>
                          <a:spcPts val="0"/>
                        </a:spcAft>
                      </a:pPr>
                      <a:r>
                        <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3:45pm</a:t>
                      </a:r>
                    </a:p>
                  </a:txBody>
                  <a:tcPr marL="63500" marR="63500" marT="63500" marB="63500">
                    <a:solidFill>
                      <a:schemeClr val="accent1">
                        <a:lumMod val="40000"/>
                        <a:lumOff val="60000"/>
                      </a:schemeClr>
                    </a:solidFill>
                  </a:tcPr>
                </a:tc>
                <a:tc>
                  <a:txBody>
                    <a:bodyPr/>
                    <a:lstStyle/>
                    <a:p>
                      <a:pPr marL="0" marR="0">
                        <a:spcBef>
                          <a:spcPts val="0"/>
                        </a:spcBef>
                        <a:spcAft>
                          <a:spcPts val="0"/>
                        </a:spcAft>
                      </a:pPr>
                      <a:r>
                        <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EFIC Process &amp; Documentation </a:t>
                      </a:r>
                    </a:p>
                  </a:txBody>
                  <a:tcPr marL="63500" marR="63500" marT="63500" marB="63500">
                    <a:solidFill>
                      <a:schemeClr val="accent1">
                        <a:lumMod val="40000"/>
                        <a:lumOff val="60000"/>
                      </a:schemeClr>
                    </a:solidFill>
                  </a:tcPr>
                </a:tc>
                <a:tc>
                  <a:txBody>
                    <a:bodyPr/>
                    <a:lstStyle/>
                    <a:p>
                      <a:pPr marL="0" marR="0">
                        <a:spcBef>
                          <a:spcPts val="0"/>
                        </a:spcBef>
                        <a:spcAft>
                          <a:spcPts val="0"/>
                        </a:spcAft>
                      </a:pPr>
                      <a:r>
                        <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Deneil Harney </a:t>
                      </a:r>
                    </a:p>
                  </a:txBody>
                  <a:tcPr marL="63500" marR="63500" marT="63500" marB="63500">
                    <a:solidFill>
                      <a:schemeClr val="accent1">
                        <a:lumMod val="40000"/>
                        <a:lumOff val="60000"/>
                      </a:schemeClr>
                    </a:solidFill>
                  </a:tcPr>
                </a:tc>
                <a:extLst>
                  <a:ext uri="{0D108BD9-81ED-4DB2-BD59-A6C34878D82A}">
                    <a16:rowId xmlns:a16="http://schemas.microsoft.com/office/drawing/2014/main" val="1325768429"/>
                  </a:ext>
                </a:extLst>
              </a:tr>
              <a:tr h="403352">
                <a:tc>
                  <a:txBody>
                    <a:bodyPr/>
                    <a:lstStyle/>
                    <a:p>
                      <a:pPr marL="0" marR="0">
                        <a:spcBef>
                          <a:spcPts val="0"/>
                        </a:spcBef>
                        <a:spcAft>
                          <a:spcPts val="0"/>
                        </a:spcAft>
                      </a:pPr>
                      <a:r>
                        <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3:45pm</a:t>
                      </a:r>
                    </a:p>
                  </a:txBody>
                  <a:tcPr marL="63500" marR="63500" marT="63500" marB="63500">
                    <a:solidFill>
                      <a:schemeClr val="accent1">
                        <a:lumMod val="20000"/>
                        <a:lumOff val="80000"/>
                      </a:schemeClr>
                    </a:solidFill>
                  </a:tcPr>
                </a:tc>
                <a:tc>
                  <a:txBody>
                    <a:bodyPr/>
                    <a:lstStyle/>
                    <a:p>
                      <a:pPr marL="0" marR="0">
                        <a:spcBef>
                          <a:spcPts val="0"/>
                        </a:spcBef>
                        <a:spcAft>
                          <a:spcPts val="0"/>
                        </a:spcAft>
                      </a:pPr>
                      <a:r>
                        <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4:00pm</a:t>
                      </a:r>
                    </a:p>
                  </a:txBody>
                  <a:tcPr marL="63500" marR="63500" marT="63500" marB="63500">
                    <a:solidFill>
                      <a:schemeClr val="accent1">
                        <a:lumMod val="20000"/>
                        <a:lumOff val="80000"/>
                      </a:schemeClr>
                    </a:solidFill>
                  </a:tcPr>
                </a:tc>
                <a:tc>
                  <a:txBody>
                    <a:bodyPr/>
                    <a:lstStyle/>
                    <a:p>
                      <a:pPr marL="0" marR="0">
                        <a:spcBef>
                          <a:spcPts val="0"/>
                        </a:spcBef>
                        <a:spcAft>
                          <a:spcPts val="0"/>
                        </a:spcAft>
                      </a:pPr>
                      <a:r>
                        <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Discussion/Questions </a:t>
                      </a:r>
                    </a:p>
                  </a:txBody>
                  <a:tcPr marL="63500" marR="63500" marT="63500" marB="63500">
                    <a:solidFill>
                      <a:schemeClr val="accent1">
                        <a:lumMod val="20000"/>
                        <a:lumOff val="80000"/>
                      </a:schemeClr>
                    </a:solidFill>
                  </a:tcPr>
                </a:tc>
                <a:tc>
                  <a:txBody>
                    <a:bodyPr/>
                    <a:lstStyle/>
                    <a:p>
                      <a:endParaRPr lang="en-US" sz="1000" b="1" dirty="0">
                        <a:solidFill>
                          <a:schemeClr val="tx1"/>
                        </a:solidFill>
                        <a:effectLst/>
                        <a:latin typeface="Calibri" panose="020F0502020204030204" pitchFamily="34" charset="0"/>
                        <a:cs typeface="Times New Roman" panose="02020603050405020304" pitchFamily="18" charset="0"/>
                      </a:endParaRPr>
                    </a:p>
                  </a:txBody>
                  <a:tcPr marL="63500" marR="63500" marT="63500" marB="63500">
                    <a:solidFill>
                      <a:schemeClr val="accent1">
                        <a:lumMod val="20000"/>
                        <a:lumOff val="80000"/>
                      </a:schemeClr>
                    </a:solidFill>
                  </a:tcPr>
                </a:tc>
                <a:extLst>
                  <a:ext uri="{0D108BD9-81ED-4DB2-BD59-A6C34878D82A}">
                    <a16:rowId xmlns:a16="http://schemas.microsoft.com/office/drawing/2014/main" val="3950252364"/>
                  </a:ext>
                </a:extLst>
              </a:tr>
            </a:tbl>
          </a:graphicData>
        </a:graphic>
      </p:graphicFrame>
    </p:spTree>
    <p:extLst>
      <p:ext uri="{BB962C8B-B14F-4D97-AF65-F5344CB8AC3E}">
        <p14:creationId xmlns:p14="http://schemas.microsoft.com/office/powerpoint/2010/main" val="23212762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body" idx="1"/>
          </p:nvPr>
        </p:nvSpPr>
        <p:spPr/>
        <p:txBody>
          <a:bodyPr/>
          <a:lstStyle/>
          <a:p>
            <a:r>
              <a:rPr lang="en-US" altLang="en-US"/>
              <a:t>We need to be…</a:t>
            </a:r>
          </a:p>
          <a:p>
            <a:endParaRPr lang="en-US" altLang="en-US"/>
          </a:p>
          <a:p>
            <a:pPr lvl="2">
              <a:buFontTx/>
              <a:buNone/>
            </a:pPr>
            <a:r>
              <a:rPr lang="en-US" altLang="en-US" sz="2800"/>
              <a:t>Heedful</a:t>
            </a:r>
          </a:p>
          <a:p>
            <a:pPr lvl="2">
              <a:buFontTx/>
              <a:buNone/>
            </a:pPr>
            <a:r>
              <a:rPr lang="en-US" altLang="en-US" sz="2800"/>
              <a:t>Respectful</a:t>
            </a:r>
          </a:p>
          <a:p>
            <a:pPr lvl="2">
              <a:buFontTx/>
              <a:buNone/>
            </a:pPr>
            <a:r>
              <a:rPr lang="en-US" altLang="en-US" sz="2800"/>
              <a:t>Transparent</a:t>
            </a:r>
          </a:p>
          <a:p>
            <a:pPr lvl="2">
              <a:buFontTx/>
              <a:buNone/>
            </a:pPr>
            <a:r>
              <a:rPr lang="en-US" altLang="en-US" sz="2800"/>
              <a:t>Humble</a:t>
            </a:r>
          </a:p>
        </p:txBody>
      </p:sp>
      <p:sp>
        <p:nvSpPr>
          <p:cNvPr id="252931" name="Rectangle 3"/>
          <p:cNvSpPr>
            <a:spLocks noGrp="1" noChangeArrowheads="1"/>
          </p:cNvSpPr>
          <p:nvPr>
            <p:ph type="title"/>
          </p:nvPr>
        </p:nvSpPr>
        <p:spPr>
          <a:noFill/>
          <a:ln/>
        </p:spPr>
        <p:txBody>
          <a:bodyPr/>
          <a:lstStyle/>
          <a:p>
            <a:r>
              <a:rPr lang="en-US" altLang="en-US"/>
              <a:t>Core values</a:t>
            </a:r>
          </a:p>
        </p:txBody>
      </p:sp>
      <p:sp>
        <p:nvSpPr>
          <p:cNvPr id="4" name="Google Shape;346;p38"/>
          <p:cNvSpPr/>
          <p:nvPr/>
        </p:nvSpPr>
        <p:spPr>
          <a:xfrm>
            <a:off x="0" y="6196263"/>
            <a:ext cx="12192000" cy="661800"/>
          </a:xfrm>
          <a:prstGeom prst="rect">
            <a:avLst/>
          </a:prstGeom>
          <a:solidFill>
            <a:srgbClr val="D8D8D8"/>
          </a:solidFill>
          <a:ln>
            <a:noFill/>
          </a:ln>
        </p:spPr>
        <p:txBody>
          <a:bodyPr spcFirstLastPara="1" wrap="square" lIns="91425" tIns="45700" rIns="91425" bIns="45700" anchor="ctr" anchorCtr="0">
            <a:noAutofit/>
          </a:bodyPr>
          <a:lstStyle/>
          <a:p>
            <a:pPr lvl="0" algn="ctr"/>
            <a:r>
              <a:rPr lang="en-US" sz="1800" dirty="0">
                <a:solidFill>
                  <a:srgbClr val="595959"/>
                </a:solidFill>
                <a:latin typeface="Calibri"/>
                <a:ea typeface="Calibri"/>
                <a:cs typeface="Calibri"/>
                <a:sym typeface="Calibri"/>
              </a:rPr>
              <a:t>Virtual Investigator Meeting</a:t>
            </a:r>
          </a:p>
          <a:p>
            <a:pPr lvl="0" algn="ctr"/>
            <a:r>
              <a:rPr lang="en-US" sz="1800" dirty="0">
                <a:solidFill>
                  <a:srgbClr val="595959"/>
                </a:solidFill>
                <a:latin typeface="Calibri"/>
                <a:ea typeface="Calibri"/>
                <a:cs typeface="Calibri"/>
                <a:sym typeface="Calibri"/>
              </a:rPr>
              <a:t>November 22, 2019</a:t>
            </a:r>
          </a:p>
        </p:txBody>
      </p:sp>
      <p:pic>
        <p:nvPicPr>
          <p:cNvPr id="5" name="Google Shape;348;p38"/>
          <p:cNvPicPr preferRelativeResize="0"/>
          <p:nvPr/>
        </p:nvPicPr>
        <p:blipFill rotWithShape="1">
          <a:blip r:embed="rId2">
            <a:alphaModFix/>
          </a:blip>
          <a:srcRect/>
          <a:stretch/>
        </p:blipFill>
        <p:spPr>
          <a:xfrm>
            <a:off x="10471484" y="6128460"/>
            <a:ext cx="1683669" cy="813260"/>
          </a:xfrm>
          <a:prstGeom prst="rect">
            <a:avLst/>
          </a:prstGeom>
          <a:noFill/>
          <a:ln>
            <a:noFill/>
          </a:ln>
        </p:spPr>
      </p:pic>
      <p:pic>
        <p:nvPicPr>
          <p:cNvPr id="6" name="Google Shape;349;p38"/>
          <p:cNvPicPr preferRelativeResize="0"/>
          <p:nvPr/>
        </p:nvPicPr>
        <p:blipFill rotWithShape="1">
          <a:blip r:embed="rId3">
            <a:alphaModFix/>
          </a:blip>
          <a:srcRect t="23201" b="24019"/>
          <a:stretch/>
        </p:blipFill>
        <p:spPr>
          <a:xfrm>
            <a:off x="-1" y="6195255"/>
            <a:ext cx="1255395" cy="662596"/>
          </a:xfrm>
          <a:prstGeom prst="rect">
            <a:avLst/>
          </a:prstGeom>
          <a:noFill/>
          <a:ln>
            <a:noFill/>
          </a:ln>
        </p:spPr>
      </p:pic>
    </p:spTree>
    <p:extLst>
      <p:ext uri="{BB962C8B-B14F-4D97-AF65-F5344CB8AC3E}">
        <p14:creationId xmlns:p14="http://schemas.microsoft.com/office/powerpoint/2010/main" val="260388890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body" idx="1"/>
          </p:nvPr>
        </p:nvSpPr>
        <p:spPr/>
        <p:txBody>
          <a:bodyPr/>
          <a:lstStyle/>
          <a:p>
            <a:pPr>
              <a:tabLst>
                <a:tab pos="3319463" algn="l"/>
                <a:tab pos="4114800" algn="l"/>
              </a:tabLst>
            </a:pPr>
            <a:r>
              <a:rPr lang="en-US" altLang="en-US"/>
              <a:t>We need to be…</a:t>
            </a:r>
          </a:p>
          <a:p>
            <a:pPr>
              <a:tabLst>
                <a:tab pos="3319463" algn="l"/>
                <a:tab pos="4114800" algn="l"/>
              </a:tabLst>
            </a:pPr>
            <a:endParaRPr lang="en-US" altLang="en-US"/>
          </a:p>
          <a:p>
            <a:pPr lvl="2">
              <a:buNone/>
              <a:tabLst>
                <a:tab pos="3319463" algn="l"/>
                <a:tab pos="4114800" algn="l"/>
              </a:tabLst>
            </a:pPr>
            <a:r>
              <a:rPr lang="en-US" altLang="en-US" sz="2800"/>
              <a:t>Heedful	</a:t>
            </a:r>
            <a:r>
              <a:rPr lang="en-US" altLang="en-US" sz="2800">
                <a:sym typeface="Wingdings" panose="05000000000000000000" pitchFamily="2" charset="2"/>
              </a:rPr>
              <a:t>	Comm. Consult.</a:t>
            </a:r>
          </a:p>
          <a:p>
            <a:pPr lvl="2">
              <a:buNone/>
              <a:tabLst>
                <a:tab pos="3319463" algn="l"/>
                <a:tab pos="4114800" algn="l"/>
              </a:tabLst>
            </a:pPr>
            <a:r>
              <a:rPr lang="en-US" altLang="en-US" sz="2800"/>
              <a:t>Respectful	</a:t>
            </a:r>
            <a:r>
              <a:rPr lang="en-US" altLang="en-US" sz="2800">
                <a:sym typeface="Wingdings" panose="05000000000000000000" pitchFamily="2" charset="2"/>
              </a:rPr>
              <a:t>	Comm. Consult.</a:t>
            </a:r>
            <a:endParaRPr lang="en-US" altLang="en-US" sz="2800"/>
          </a:p>
          <a:p>
            <a:pPr lvl="2">
              <a:buNone/>
              <a:tabLst>
                <a:tab pos="3319463" algn="l"/>
                <a:tab pos="4114800" algn="l"/>
              </a:tabLst>
            </a:pPr>
            <a:r>
              <a:rPr lang="en-US" altLang="en-US" sz="2800"/>
              <a:t>Transparent	</a:t>
            </a:r>
            <a:r>
              <a:rPr lang="en-US" altLang="en-US" sz="2800">
                <a:sym typeface="Wingdings" panose="05000000000000000000" pitchFamily="2" charset="2"/>
              </a:rPr>
              <a:t>	Public Disclosure</a:t>
            </a:r>
            <a:endParaRPr lang="en-US" altLang="en-US" sz="2800"/>
          </a:p>
          <a:p>
            <a:pPr lvl="2">
              <a:buNone/>
              <a:tabLst>
                <a:tab pos="3319463" algn="l"/>
                <a:tab pos="4114800" algn="l"/>
              </a:tabLst>
            </a:pPr>
            <a:r>
              <a:rPr lang="en-US" altLang="en-US" sz="2800"/>
              <a:t>Humble	</a:t>
            </a:r>
            <a:r>
              <a:rPr lang="en-US" altLang="en-US" sz="2800">
                <a:sym typeface="Wingdings" panose="05000000000000000000" pitchFamily="2" charset="2"/>
              </a:rPr>
              <a:t>	Comm. Consult.</a:t>
            </a:r>
          </a:p>
        </p:txBody>
      </p:sp>
      <p:sp>
        <p:nvSpPr>
          <p:cNvPr id="253955" name="Rectangle 3"/>
          <p:cNvSpPr>
            <a:spLocks noGrp="1" noChangeArrowheads="1"/>
          </p:cNvSpPr>
          <p:nvPr>
            <p:ph type="title"/>
          </p:nvPr>
        </p:nvSpPr>
        <p:spPr>
          <a:noFill/>
          <a:ln/>
        </p:spPr>
        <p:txBody>
          <a:bodyPr/>
          <a:lstStyle/>
          <a:p>
            <a:r>
              <a:rPr lang="en-US" altLang="en-US"/>
              <a:t>Core values and the EFIC rules</a:t>
            </a:r>
          </a:p>
        </p:txBody>
      </p:sp>
      <p:sp>
        <p:nvSpPr>
          <p:cNvPr id="4" name="Google Shape;346;p38"/>
          <p:cNvSpPr/>
          <p:nvPr/>
        </p:nvSpPr>
        <p:spPr>
          <a:xfrm>
            <a:off x="0" y="6196263"/>
            <a:ext cx="12192000" cy="661800"/>
          </a:xfrm>
          <a:prstGeom prst="rect">
            <a:avLst/>
          </a:prstGeom>
          <a:solidFill>
            <a:srgbClr val="D8D8D8"/>
          </a:solidFill>
          <a:ln>
            <a:noFill/>
          </a:ln>
        </p:spPr>
        <p:txBody>
          <a:bodyPr spcFirstLastPara="1" wrap="square" lIns="91425" tIns="45700" rIns="91425" bIns="45700" anchor="ctr" anchorCtr="0">
            <a:noAutofit/>
          </a:bodyPr>
          <a:lstStyle/>
          <a:p>
            <a:pPr lvl="0" algn="ctr"/>
            <a:r>
              <a:rPr lang="en-US" sz="1800" dirty="0">
                <a:solidFill>
                  <a:srgbClr val="595959"/>
                </a:solidFill>
                <a:latin typeface="Calibri"/>
                <a:ea typeface="Calibri"/>
                <a:cs typeface="Calibri"/>
                <a:sym typeface="Calibri"/>
              </a:rPr>
              <a:t>Virtual Investigator Meeting</a:t>
            </a:r>
          </a:p>
          <a:p>
            <a:pPr lvl="0" algn="ctr"/>
            <a:r>
              <a:rPr lang="en-US" sz="1800" dirty="0">
                <a:solidFill>
                  <a:srgbClr val="595959"/>
                </a:solidFill>
                <a:latin typeface="Calibri"/>
                <a:ea typeface="Calibri"/>
                <a:cs typeface="Calibri"/>
                <a:sym typeface="Calibri"/>
              </a:rPr>
              <a:t>November 22, 2019</a:t>
            </a:r>
          </a:p>
        </p:txBody>
      </p:sp>
      <p:pic>
        <p:nvPicPr>
          <p:cNvPr id="5" name="Google Shape;348;p38"/>
          <p:cNvPicPr preferRelativeResize="0"/>
          <p:nvPr/>
        </p:nvPicPr>
        <p:blipFill rotWithShape="1">
          <a:blip r:embed="rId2">
            <a:alphaModFix/>
          </a:blip>
          <a:srcRect/>
          <a:stretch/>
        </p:blipFill>
        <p:spPr>
          <a:xfrm>
            <a:off x="10471484" y="6128460"/>
            <a:ext cx="1683669" cy="813260"/>
          </a:xfrm>
          <a:prstGeom prst="rect">
            <a:avLst/>
          </a:prstGeom>
          <a:noFill/>
          <a:ln>
            <a:noFill/>
          </a:ln>
        </p:spPr>
      </p:pic>
      <p:pic>
        <p:nvPicPr>
          <p:cNvPr id="6" name="Google Shape;349;p38"/>
          <p:cNvPicPr preferRelativeResize="0"/>
          <p:nvPr/>
        </p:nvPicPr>
        <p:blipFill rotWithShape="1">
          <a:blip r:embed="rId3">
            <a:alphaModFix/>
          </a:blip>
          <a:srcRect t="23201" b="24019"/>
          <a:stretch/>
        </p:blipFill>
        <p:spPr>
          <a:xfrm>
            <a:off x="-1" y="6195255"/>
            <a:ext cx="1255395" cy="662596"/>
          </a:xfrm>
          <a:prstGeom prst="rect">
            <a:avLst/>
          </a:prstGeom>
          <a:noFill/>
          <a:ln>
            <a:noFill/>
          </a:ln>
        </p:spPr>
      </p:pic>
    </p:spTree>
    <p:extLst>
      <p:ext uri="{BB962C8B-B14F-4D97-AF65-F5344CB8AC3E}">
        <p14:creationId xmlns:p14="http://schemas.microsoft.com/office/powerpoint/2010/main" val="109938723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body" idx="1"/>
          </p:nvPr>
        </p:nvSpPr>
        <p:spPr/>
        <p:txBody>
          <a:bodyPr/>
          <a:lstStyle/>
          <a:p>
            <a:pPr>
              <a:tabLst>
                <a:tab pos="3319463" algn="l"/>
                <a:tab pos="4114800" algn="l"/>
              </a:tabLst>
            </a:pPr>
            <a:r>
              <a:rPr lang="en-US" altLang="en-US"/>
              <a:t>We need to be…</a:t>
            </a:r>
          </a:p>
          <a:p>
            <a:pPr>
              <a:tabLst>
                <a:tab pos="3319463" algn="l"/>
                <a:tab pos="4114800" algn="l"/>
              </a:tabLst>
            </a:pPr>
            <a:endParaRPr lang="en-US" altLang="en-US"/>
          </a:p>
          <a:p>
            <a:pPr lvl="2">
              <a:buNone/>
              <a:tabLst>
                <a:tab pos="3319463" algn="l"/>
                <a:tab pos="4114800" algn="l"/>
              </a:tabLst>
            </a:pPr>
            <a:r>
              <a:rPr lang="en-US" altLang="en-US" sz="2800"/>
              <a:t>Heedful	</a:t>
            </a:r>
            <a:r>
              <a:rPr lang="en-US" altLang="en-US" sz="2800">
                <a:sym typeface="Wingdings" panose="05000000000000000000" pitchFamily="2" charset="2"/>
              </a:rPr>
              <a:t>	Listen and consider</a:t>
            </a:r>
          </a:p>
          <a:p>
            <a:pPr lvl="2">
              <a:buNone/>
              <a:tabLst>
                <a:tab pos="3319463" algn="l"/>
                <a:tab pos="4114800" algn="l"/>
              </a:tabLst>
            </a:pPr>
            <a:r>
              <a:rPr lang="en-US" altLang="en-US" sz="2800"/>
              <a:t>Respectful	</a:t>
            </a:r>
            <a:r>
              <a:rPr lang="en-US" altLang="en-US" sz="2800">
                <a:sym typeface="Wingdings" panose="05000000000000000000" pitchFamily="2" charset="2"/>
              </a:rPr>
              <a:t>	Go to the people</a:t>
            </a:r>
            <a:endParaRPr lang="en-US" altLang="en-US" sz="2800"/>
          </a:p>
          <a:p>
            <a:pPr lvl="2">
              <a:buNone/>
              <a:tabLst>
                <a:tab pos="3319463" algn="l"/>
                <a:tab pos="4114800" algn="l"/>
              </a:tabLst>
            </a:pPr>
            <a:r>
              <a:rPr lang="en-US" altLang="en-US" sz="2800"/>
              <a:t>Transparent	</a:t>
            </a:r>
            <a:r>
              <a:rPr lang="en-US" altLang="en-US" sz="2800">
                <a:sym typeface="Wingdings" panose="05000000000000000000" pitchFamily="2" charset="2"/>
              </a:rPr>
              <a:t>	Keep nothing concealed</a:t>
            </a:r>
            <a:endParaRPr lang="en-US" altLang="en-US" sz="2800"/>
          </a:p>
          <a:p>
            <a:pPr lvl="2">
              <a:buNone/>
              <a:tabLst>
                <a:tab pos="3319463" algn="l"/>
                <a:tab pos="4114800" algn="l"/>
              </a:tabLst>
            </a:pPr>
            <a:r>
              <a:rPr lang="en-US" altLang="en-US" sz="2800"/>
              <a:t>Humble	</a:t>
            </a:r>
            <a:r>
              <a:rPr lang="en-US" altLang="en-US" sz="2800">
                <a:sym typeface="Wingdings" panose="05000000000000000000" pitchFamily="2" charset="2"/>
              </a:rPr>
              <a:t>	Do it yourself</a:t>
            </a:r>
          </a:p>
        </p:txBody>
      </p:sp>
      <p:sp>
        <p:nvSpPr>
          <p:cNvPr id="254979" name="Rectangle 3"/>
          <p:cNvSpPr>
            <a:spLocks noGrp="1" noChangeArrowheads="1"/>
          </p:cNvSpPr>
          <p:nvPr>
            <p:ph type="title"/>
          </p:nvPr>
        </p:nvSpPr>
        <p:spPr>
          <a:xfrm>
            <a:off x="838200" y="307848"/>
            <a:ext cx="9220200" cy="1143000"/>
          </a:xfrm>
          <a:noFill/>
          <a:ln/>
        </p:spPr>
        <p:txBody>
          <a:bodyPr/>
          <a:lstStyle/>
          <a:p>
            <a:r>
              <a:rPr lang="en-US" altLang="en-US" dirty="0"/>
              <a:t>Core values and their manifestations</a:t>
            </a:r>
          </a:p>
        </p:txBody>
      </p:sp>
      <p:sp>
        <p:nvSpPr>
          <p:cNvPr id="4" name="Google Shape;346;p38"/>
          <p:cNvSpPr/>
          <p:nvPr/>
        </p:nvSpPr>
        <p:spPr>
          <a:xfrm>
            <a:off x="0" y="6196263"/>
            <a:ext cx="12192000" cy="661800"/>
          </a:xfrm>
          <a:prstGeom prst="rect">
            <a:avLst/>
          </a:prstGeom>
          <a:solidFill>
            <a:srgbClr val="D8D8D8"/>
          </a:solidFill>
          <a:ln>
            <a:noFill/>
          </a:ln>
        </p:spPr>
        <p:txBody>
          <a:bodyPr spcFirstLastPara="1" wrap="square" lIns="91425" tIns="45700" rIns="91425" bIns="45700" anchor="ctr" anchorCtr="0">
            <a:noAutofit/>
          </a:bodyPr>
          <a:lstStyle/>
          <a:p>
            <a:pPr lvl="0" algn="ctr"/>
            <a:r>
              <a:rPr lang="en-US" sz="1800" dirty="0">
                <a:solidFill>
                  <a:srgbClr val="595959"/>
                </a:solidFill>
                <a:latin typeface="Calibri"/>
                <a:ea typeface="Calibri"/>
                <a:cs typeface="Calibri"/>
                <a:sym typeface="Calibri"/>
              </a:rPr>
              <a:t>Virtual Investigator Meeting</a:t>
            </a:r>
          </a:p>
          <a:p>
            <a:pPr lvl="0" algn="ctr"/>
            <a:r>
              <a:rPr lang="en-US" sz="1800" dirty="0">
                <a:solidFill>
                  <a:srgbClr val="595959"/>
                </a:solidFill>
                <a:latin typeface="Calibri"/>
                <a:ea typeface="Calibri"/>
                <a:cs typeface="Calibri"/>
                <a:sym typeface="Calibri"/>
              </a:rPr>
              <a:t>November 22, 2019</a:t>
            </a:r>
          </a:p>
        </p:txBody>
      </p:sp>
      <p:pic>
        <p:nvPicPr>
          <p:cNvPr id="5" name="Google Shape;348;p38"/>
          <p:cNvPicPr preferRelativeResize="0"/>
          <p:nvPr/>
        </p:nvPicPr>
        <p:blipFill rotWithShape="1">
          <a:blip r:embed="rId2">
            <a:alphaModFix/>
          </a:blip>
          <a:srcRect/>
          <a:stretch/>
        </p:blipFill>
        <p:spPr>
          <a:xfrm>
            <a:off x="10471484" y="6128460"/>
            <a:ext cx="1683669" cy="813260"/>
          </a:xfrm>
          <a:prstGeom prst="rect">
            <a:avLst/>
          </a:prstGeom>
          <a:noFill/>
          <a:ln>
            <a:noFill/>
          </a:ln>
        </p:spPr>
      </p:pic>
      <p:pic>
        <p:nvPicPr>
          <p:cNvPr id="6" name="Google Shape;349;p38"/>
          <p:cNvPicPr preferRelativeResize="0"/>
          <p:nvPr/>
        </p:nvPicPr>
        <p:blipFill rotWithShape="1">
          <a:blip r:embed="rId3">
            <a:alphaModFix/>
          </a:blip>
          <a:srcRect t="23201" b="24019"/>
          <a:stretch/>
        </p:blipFill>
        <p:spPr>
          <a:xfrm>
            <a:off x="-1" y="6195255"/>
            <a:ext cx="1255395" cy="662596"/>
          </a:xfrm>
          <a:prstGeom prst="rect">
            <a:avLst/>
          </a:prstGeom>
          <a:noFill/>
          <a:ln>
            <a:noFill/>
          </a:ln>
        </p:spPr>
      </p:pic>
    </p:spTree>
    <p:extLst>
      <p:ext uri="{BB962C8B-B14F-4D97-AF65-F5344CB8AC3E}">
        <p14:creationId xmlns:p14="http://schemas.microsoft.com/office/powerpoint/2010/main" val="120960260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body" idx="1"/>
          </p:nvPr>
        </p:nvSpPr>
        <p:spPr/>
        <p:txBody>
          <a:bodyPr/>
          <a:lstStyle/>
          <a:p>
            <a:r>
              <a:rPr lang="en-US" altLang="en-US"/>
              <a:t>These underlying ethical purposes mean that….</a:t>
            </a:r>
          </a:p>
          <a:p>
            <a:endParaRPr lang="en-US" altLang="en-US"/>
          </a:p>
          <a:p>
            <a:pPr lvl="2">
              <a:buFontTx/>
              <a:buNone/>
            </a:pPr>
            <a:r>
              <a:rPr lang="en-US" altLang="en-US" sz="2800"/>
              <a:t>Focus is on due diligence of the investigator</a:t>
            </a:r>
          </a:p>
          <a:p>
            <a:pPr lvl="2">
              <a:buFontTx/>
              <a:buNone/>
            </a:pPr>
            <a:endParaRPr lang="en-US" altLang="en-US" sz="2800"/>
          </a:p>
          <a:p>
            <a:pPr lvl="2">
              <a:buFontTx/>
              <a:buNone/>
            </a:pPr>
            <a:r>
              <a:rPr lang="en-US" altLang="en-US" sz="2800"/>
              <a:t>The investigator’s behavior is the metric</a:t>
            </a:r>
          </a:p>
          <a:p>
            <a:pPr lvl="2">
              <a:buFontTx/>
              <a:buNone/>
            </a:pPr>
            <a:endParaRPr lang="en-US" altLang="en-US" sz="2800"/>
          </a:p>
          <a:p>
            <a:pPr lvl="2">
              <a:buFontTx/>
              <a:buNone/>
            </a:pPr>
            <a:endParaRPr lang="en-US" altLang="en-US" sz="2800"/>
          </a:p>
        </p:txBody>
      </p:sp>
      <p:sp>
        <p:nvSpPr>
          <p:cNvPr id="256003" name="Rectangle 3"/>
          <p:cNvSpPr>
            <a:spLocks noGrp="1" noChangeArrowheads="1"/>
          </p:cNvSpPr>
          <p:nvPr>
            <p:ph type="title"/>
          </p:nvPr>
        </p:nvSpPr>
        <p:spPr>
          <a:noFill/>
          <a:ln/>
        </p:spPr>
        <p:txBody>
          <a:bodyPr/>
          <a:lstStyle/>
          <a:p>
            <a:r>
              <a:rPr lang="en-US" altLang="en-US"/>
              <a:t>Implications for EFIC</a:t>
            </a:r>
          </a:p>
        </p:txBody>
      </p:sp>
      <p:sp>
        <p:nvSpPr>
          <p:cNvPr id="4" name="Google Shape;346;p38"/>
          <p:cNvSpPr/>
          <p:nvPr/>
        </p:nvSpPr>
        <p:spPr>
          <a:xfrm>
            <a:off x="0" y="6196263"/>
            <a:ext cx="12192000" cy="661800"/>
          </a:xfrm>
          <a:prstGeom prst="rect">
            <a:avLst/>
          </a:prstGeom>
          <a:solidFill>
            <a:srgbClr val="D8D8D8"/>
          </a:solidFill>
          <a:ln>
            <a:noFill/>
          </a:ln>
        </p:spPr>
        <p:txBody>
          <a:bodyPr spcFirstLastPara="1" wrap="square" lIns="91425" tIns="45700" rIns="91425" bIns="45700" anchor="ctr" anchorCtr="0">
            <a:noAutofit/>
          </a:bodyPr>
          <a:lstStyle/>
          <a:p>
            <a:pPr lvl="0" algn="ctr"/>
            <a:r>
              <a:rPr lang="en-US" sz="1800" dirty="0">
                <a:solidFill>
                  <a:srgbClr val="595959"/>
                </a:solidFill>
                <a:latin typeface="Calibri"/>
                <a:ea typeface="Calibri"/>
                <a:cs typeface="Calibri"/>
                <a:sym typeface="Calibri"/>
              </a:rPr>
              <a:t>Virtual Investigator Meeting</a:t>
            </a:r>
          </a:p>
          <a:p>
            <a:pPr lvl="0" algn="ctr"/>
            <a:r>
              <a:rPr lang="en-US" sz="1800" dirty="0">
                <a:solidFill>
                  <a:srgbClr val="595959"/>
                </a:solidFill>
                <a:latin typeface="Calibri"/>
                <a:ea typeface="Calibri"/>
                <a:cs typeface="Calibri"/>
                <a:sym typeface="Calibri"/>
              </a:rPr>
              <a:t>November 22, 2019</a:t>
            </a:r>
          </a:p>
        </p:txBody>
      </p:sp>
      <p:pic>
        <p:nvPicPr>
          <p:cNvPr id="5" name="Google Shape;348;p38"/>
          <p:cNvPicPr preferRelativeResize="0"/>
          <p:nvPr/>
        </p:nvPicPr>
        <p:blipFill rotWithShape="1">
          <a:blip r:embed="rId2">
            <a:alphaModFix/>
          </a:blip>
          <a:srcRect/>
          <a:stretch/>
        </p:blipFill>
        <p:spPr>
          <a:xfrm>
            <a:off x="10471484" y="6128460"/>
            <a:ext cx="1683669" cy="813260"/>
          </a:xfrm>
          <a:prstGeom prst="rect">
            <a:avLst/>
          </a:prstGeom>
          <a:noFill/>
          <a:ln>
            <a:noFill/>
          </a:ln>
        </p:spPr>
      </p:pic>
      <p:pic>
        <p:nvPicPr>
          <p:cNvPr id="6" name="Google Shape;349;p38"/>
          <p:cNvPicPr preferRelativeResize="0"/>
          <p:nvPr/>
        </p:nvPicPr>
        <p:blipFill rotWithShape="1">
          <a:blip r:embed="rId3">
            <a:alphaModFix/>
          </a:blip>
          <a:srcRect t="23201" b="24019"/>
          <a:stretch/>
        </p:blipFill>
        <p:spPr>
          <a:xfrm>
            <a:off x="-1" y="6195255"/>
            <a:ext cx="1255395" cy="662596"/>
          </a:xfrm>
          <a:prstGeom prst="rect">
            <a:avLst/>
          </a:prstGeom>
          <a:noFill/>
          <a:ln>
            <a:noFill/>
          </a:ln>
        </p:spPr>
      </p:pic>
    </p:spTree>
    <p:extLst>
      <p:ext uri="{BB962C8B-B14F-4D97-AF65-F5344CB8AC3E}">
        <p14:creationId xmlns:p14="http://schemas.microsoft.com/office/powerpoint/2010/main" val="266205790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body" idx="1"/>
          </p:nvPr>
        </p:nvSpPr>
        <p:spPr/>
        <p:txBody>
          <a:bodyPr/>
          <a:lstStyle/>
          <a:p>
            <a:r>
              <a:rPr lang="en-US" altLang="en-US"/>
              <a:t>The community’s impact on the investigator matters more than the investigator’s impact on the community</a:t>
            </a:r>
          </a:p>
          <a:p>
            <a:endParaRPr lang="en-US" altLang="en-US"/>
          </a:p>
          <a:p>
            <a:r>
              <a:rPr lang="en-US" altLang="en-US"/>
              <a:t>It is more important to be transparent then it is to be seen</a:t>
            </a:r>
          </a:p>
        </p:txBody>
      </p:sp>
      <p:sp>
        <p:nvSpPr>
          <p:cNvPr id="257027" name="Rectangle 3"/>
          <p:cNvSpPr>
            <a:spLocks noGrp="1" noChangeArrowheads="1"/>
          </p:cNvSpPr>
          <p:nvPr>
            <p:ph type="title"/>
          </p:nvPr>
        </p:nvSpPr>
        <p:spPr>
          <a:noFill/>
          <a:ln/>
        </p:spPr>
        <p:txBody>
          <a:bodyPr/>
          <a:lstStyle/>
          <a:p>
            <a:r>
              <a:rPr lang="en-US" altLang="en-US"/>
              <a:t>Implications for EFIC</a:t>
            </a:r>
          </a:p>
        </p:txBody>
      </p:sp>
      <p:sp>
        <p:nvSpPr>
          <p:cNvPr id="4" name="Google Shape;346;p38"/>
          <p:cNvSpPr/>
          <p:nvPr/>
        </p:nvSpPr>
        <p:spPr>
          <a:xfrm>
            <a:off x="0" y="6196263"/>
            <a:ext cx="12192000" cy="661800"/>
          </a:xfrm>
          <a:prstGeom prst="rect">
            <a:avLst/>
          </a:prstGeom>
          <a:solidFill>
            <a:srgbClr val="D8D8D8"/>
          </a:solidFill>
          <a:ln>
            <a:noFill/>
          </a:ln>
        </p:spPr>
        <p:txBody>
          <a:bodyPr spcFirstLastPara="1" wrap="square" lIns="91425" tIns="45700" rIns="91425" bIns="45700" anchor="ctr" anchorCtr="0">
            <a:noAutofit/>
          </a:bodyPr>
          <a:lstStyle/>
          <a:p>
            <a:pPr lvl="0" algn="ctr"/>
            <a:r>
              <a:rPr lang="en-US" sz="1800" dirty="0">
                <a:solidFill>
                  <a:srgbClr val="595959"/>
                </a:solidFill>
                <a:latin typeface="Calibri"/>
                <a:ea typeface="Calibri"/>
                <a:cs typeface="Calibri"/>
                <a:sym typeface="Calibri"/>
              </a:rPr>
              <a:t>Virtual Investigator Meeting</a:t>
            </a:r>
          </a:p>
          <a:p>
            <a:pPr lvl="0" algn="ctr"/>
            <a:r>
              <a:rPr lang="en-US" sz="1800" dirty="0">
                <a:solidFill>
                  <a:srgbClr val="595959"/>
                </a:solidFill>
                <a:latin typeface="Calibri"/>
                <a:ea typeface="Calibri"/>
                <a:cs typeface="Calibri"/>
                <a:sym typeface="Calibri"/>
              </a:rPr>
              <a:t>November 22, 2019</a:t>
            </a:r>
          </a:p>
        </p:txBody>
      </p:sp>
      <p:pic>
        <p:nvPicPr>
          <p:cNvPr id="5" name="Google Shape;348;p38"/>
          <p:cNvPicPr preferRelativeResize="0"/>
          <p:nvPr/>
        </p:nvPicPr>
        <p:blipFill rotWithShape="1">
          <a:blip r:embed="rId2">
            <a:alphaModFix/>
          </a:blip>
          <a:srcRect/>
          <a:stretch/>
        </p:blipFill>
        <p:spPr>
          <a:xfrm>
            <a:off x="10471484" y="6128460"/>
            <a:ext cx="1683669" cy="813260"/>
          </a:xfrm>
          <a:prstGeom prst="rect">
            <a:avLst/>
          </a:prstGeom>
          <a:noFill/>
          <a:ln>
            <a:noFill/>
          </a:ln>
        </p:spPr>
      </p:pic>
      <p:pic>
        <p:nvPicPr>
          <p:cNvPr id="6" name="Google Shape;349;p38"/>
          <p:cNvPicPr preferRelativeResize="0"/>
          <p:nvPr/>
        </p:nvPicPr>
        <p:blipFill rotWithShape="1">
          <a:blip r:embed="rId3">
            <a:alphaModFix/>
          </a:blip>
          <a:srcRect t="23201" b="24019"/>
          <a:stretch/>
        </p:blipFill>
        <p:spPr>
          <a:xfrm>
            <a:off x="-1" y="6195255"/>
            <a:ext cx="1255395" cy="662596"/>
          </a:xfrm>
          <a:prstGeom prst="rect">
            <a:avLst/>
          </a:prstGeom>
          <a:noFill/>
          <a:ln>
            <a:noFill/>
          </a:ln>
        </p:spPr>
      </p:pic>
    </p:spTree>
    <p:extLst>
      <p:ext uri="{BB962C8B-B14F-4D97-AF65-F5344CB8AC3E}">
        <p14:creationId xmlns:p14="http://schemas.microsoft.com/office/powerpoint/2010/main" val="94069952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620" name="Picture 4" descr="the smile on a do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24" t="12916" r="224" b="12008"/>
          <a:stretch/>
        </p:blipFill>
        <p:spPr>
          <a:xfrm>
            <a:off x="-13648" y="0"/>
            <a:ext cx="12192000" cy="68648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897843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9932" y="2325857"/>
            <a:ext cx="10232136" cy="1938992"/>
          </a:xfrm>
          <a:prstGeom prst="rect">
            <a:avLst/>
          </a:prstGeom>
        </p:spPr>
        <p:txBody>
          <a:bodyPr wrap="square">
            <a:spAutoFit/>
          </a:bodyPr>
          <a:lstStyle/>
          <a:p>
            <a:pPr algn="ctr"/>
            <a:r>
              <a:rPr lang="en-US" sz="6000" b="1" i="1" dirty="0"/>
              <a:t>EFIC Process &amp; Documentation</a:t>
            </a:r>
          </a:p>
        </p:txBody>
      </p:sp>
      <p:sp>
        <p:nvSpPr>
          <p:cNvPr id="3" name="Subtitle 4"/>
          <p:cNvSpPr txBox="1">
            <a:spLocks/>
          </p:cNvSpPr>
          <p:nvPr/>
        </p:nvSpPr>
        <p:spPr>
          <a:xfrm>
            <a:off x="3835908" y="4315270"/>
            <a:ext cx="4520184" cy="165576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smtClean="0"/>
              <a:t>Deneil Harney </a:t>
            </a:r>
            <a:endParaRPr lang="en-US" sz="3200" dirty="0"/>
          </a:p>
        </p:txBody>
      </p:sp>
    </p:spTree>
    <p:extLst>
      <p:ext uri="{BB962C8B-B14F-4D97-AF65-F5344CB8AC3E}">
        <p14:creationId xmlns:p14="http://schemas.microsoft.com/office/powerpoint/2010/main" val="16108147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0" y="274638"/>
            <a:ext cx="8229600" cy="1143000"/>
          </a:xfrm>
        </p:spPr>
        <p:txBody>
          <a:bodyPr anchor="b"/>
          <a:lstStyle/>
          <a:p>
            <a:pPr eaLnBrk="1" hangingPunct="1"/>
            <a:r>
              <a:rPr lang="en-US" altLang="en-US" smtClean="0"/>
              <a:t>		</a:t>
            </a:r>
          </a:p>
        </p:txBody>
      </p:sp>
      <p:sp>
        <p:nvSpPr>
          <p:cNvPr id="8195" name="Content Placeholder 2"/>
          <p:cNvSpPr>
            <a:spLocks noGrp="1"/>
          </p:cNvSpPr>
          <p:nvPr>
            <p:ph idx="4294967295"/>
          </p:nvPr>
        </p:nvSpPr>
        <p:spPr>
          <a:xfrm>
            <a:off x="495300" y="274638"/>
            <a:ext cx="11010900" cy="4983162"/>
          </a:xfrm>
        </p:spPr>
        <p:txBody>
          <a:bodyPr rtlCol="0">
            <a:normAutofit/>
          </a:bodyPr>
          <a:lstStyle/>
          <a:p>
            <a:pPr marL="282575" indent="-282575" algn="ctr" eaLnBrk="1" fontAlgn="auto" hangingPunct="1">
              <a:spcAft>
                <a:spcPts val="0"/>
              </a:spcAft>
              <a:buFont typeface="Arial" panose="020B0604020202020204" pitchFamily="34" charset="0"/>
              <a:buNone/>
              <a:defRPr/>
            </a:pPr>
            <a:endParaRPr lang="en-US" altLang="en-US" sz="4000" dirty="0" smtClean="0">
              <a:solidFill>
                <a:schemeClr val="accent6">
                  <a:lumMod val="75000"/>
                </a:schemeClr>
              </a:solidFill>
            </a:endParaRPr>
          </a:p>
          <a:p>
            <a:pPr marL="282575" indent="-282575" algn="ctr" eaLnBrk="1" fontAlgn="auto" hangingPunct="1">
              <a:spcAft>
                <a:spcPts val="0"/>
              </a:spcAft>
              <a:buFont typeface="Arial" panose="020B0604020202020204" pitchFamily="34" charset="0"/>
              <a:buNone/>
              <a:defRPr/>
            </a:pPr>
            <a:r>
              <a:rPr lang="en-US" altLang="en-US" sz="4000" dirty="0" smtClean="0">
                <a:solidFill>
                  <a:schemeClr val="accent6">
                    <a:lumMod val="75000"/>
                  </a:schemeClr>
                </a:solidFill>
              </a:rPr>
              <a:t>Objectives</a:t>
            </a:r>
            <a:endParaRPr lang="en-US" altLang="en-US" b="1" i="1" dirty="0" smtClean="0"/>
          </a:p>
          <a:p>
            <a:pPr marL="0" indent="0" eaLnBrk="1" fontAlgn="auto" hangingPunct="1">
              <a:spcAft>
                <a:spcPts val="0"/>
              </a:spcAft>
              <a:buFont typeface="Arial" panose="020B0604020202020204" pitchFamily="34" charset="0"/>
              <a:buNone/>
              <a:defRPr/>
            </a:pPr>
            <a:endParaRPr lang="en-US" altLang="en-US" b="1" i="1" dirty="0"/>
          </a:p>
          <a:p>
            <a:pPr eaLnBrk="1" fontAlgn="auto" hangingPunct="1">
              <a:spcAft>
                <a:spcPts val="0"/>
              </a:spcAft>
              <a:defRPr/>
            </a:pPr>
            <a:r>
              <a:rPr lang="en-US" altLang="en-US" b="1" i="1" dirty="0" smtClean="0"/>
              <a:t>HOBIT </a:t>
            </a:r>
            <a:r>
              <a:rPr lang="en-US" altLang="en-US" b="1" i="1" dirty="0"/>
              <a:t>EFIC Plan</a:t>
            </a:r>
          </a:p>
          <a:p>
            <a:pPr lvl="1" eaLnBrk="1" fontAlgn="auto" hangingPunct="1">
              <a:spcAft>
                <a:spcPts val="0"/>
              </a:spcAft>
              <a:defRPr/>
            </a:pPr>
            <a:r>
              <a:rPr lang="en-US" altLang="en-US" b="1" i="1" dirty="0" smtClean="0"/>
              <a:t>Who </a:t>
            </a:r>
            <a:r>
              <a:rPr lang="en-US" altLang="en-US" b="1" i="1" dirty="0"/>
              <a:t>is your community? </a:t>
            </a:r>
          </a:p>
          <a:p>
            <a:pPr lvl="1" eaLnBrk="1" fontAlgn="auto" hangingPunct="1">
              <a:spcAft>
                <a:spcPts val="0"/>
              </a:spcAft>
              <a:defRPr/>
            </a:pPr>
            <a:r>
              <a:rPr lang="en-US" altLang="en-US" b="1" i="1" dirty="0"/>
              <a:t>Your site specific EFIC </a:t>
            </a:r>
            <a:r>
              <a:rPr lang="en-US" altLang="en-US" b="1" i="1" dirty="0" smtClean="0"/>
              <a:t>Plan &amp; documentation</a:t>
            </a:r>
            <a:endParaRPr lang="en-US" altLang="en-US" b="1" i="1" dirty="0"/>
          </a:p>
          <a:p>
            <a:pPr eaLnBrk="1" fontAlgn="auto" hangingPunct="1">
              <a:spcAft>
                <a:spcPts val="0"/>
              </a:spcAft>
              <a:defRPr/>
            </a:pPr>
            <a:r>
              <a:rPr lang="en-US" altLang="en-US" b="1" i="1" dirty="0"/>
              <a:t>EFIC Results Reports</a:t>
            </a:r>
          </a:p>
          <a:p>
            <a:pPr marL="457200" lvl="1" indent="0" eaLnBrk="1" fontAlgn="auto" hangingPunct="1">
              <a:spcAft>
                <a:spcPts val="0"/>
              </a:spcAft>
              <a:buFont typeface="Arial" panose="020B0604020202020204" pitchFamily="34" charset="0"/>
              <a:buNone/>
              <a:defRPr/>
            </a:pPr>
            <a:endParaRPr lang="en-US" altLang="en-US" sz="2100" i="1" dirty="0"/>
          </a:p>
          <a:p>
            <a:pPr marL="0" indent="0" eaLnBrk="1" fontAlgn="auto" hangingPunct="1">
              <a:spcAft>
                <a:spcPts val="0"/>
              </a:spcAft>
              <a:buFont typeface="Arial" panose="020B0604020202020204" pitchFamily="34" charset="0"/>
              <a:buNone/>
              <a:defRPr/>
            </a:pPr>
            <a:endParaRPr lang="en-US" altLang="en-US" sz="2400" i="1" dirty="0"/>
          </a:p>
        </p:txBody>
      </p:sp>
      <p:sp>
        <p:nvSpPr>
          <p:cNvPr id="6" name="Google Shape;346;p38"/>
          <p:cNvSpPr/>
          <p:nvPr/>
        </p:nvSpPr>
        <p:spPr>
          <a:xfrm>
            <a:off x="0" y="6196263"/>
            <a:ext cx="12192000" cy="661800"/>
          </a:xfrm>
          <a:prstGeom prst="rect">
            <a:avLst/>
          </a:prstGeom>
          <a:solidFill>
            <a:srgbClr val="D8D8D8"/>
          </a:solidFill>
          <a:ln>
            <a:noFill/>
          </a:ln>
        </p:spPr>
        <p:txBody>
          <a:bodyPr spcFirstLastPara="1" wrap="square" lIns="91425" tIns="45700" rIns="91425" bIns="45700" anchor="ctr" anchorCtr="0">
            <a:noAutofit/>
          </a:bodyPr>
          <a:lstStyle/>
          <a:p>
            <a:pPr lvl="0" algn="ctr"/>
            <a:r>
              <a:rPr lang="en-US" sz="1800" dirty="0">
                <a:solidFill>
                  <a:srgbClr val="595959"/>
                </a:solidFill>
                <a:latin typeface="Calibri"/>
                <a:ea typeface="Calibri"/>
                <a:cs typeface="Calibri"/>
                <a:sym typeface="Calibri"/>
              </a:rPr>
              <a:t>Virtual Investigator Meeting</a:t>
            </a:r>
          </a:p>
          <a:p>
            <a:pPr lvl="0" algn="ctr"/>
            <a:r>
              <a:rPr lang="en-US" sz="1800" dirty="0">
                <a:solidFill>
                  <a:srgbClr val="595959"/>
                </a:solidFill>
                <a:latin typeface="Calibri"/>
                <a:ea typeface="Calibri"/>
                <a:cs typeface="Calibri"/>
                <a:sym typeface="Calibri"/>
              </a:rPr>
              <a:t>November 22, 2019</a:t>
            </a:r>
          </a:p>
        </p:txBody>
      </p:sp>
      <p:pic>
        <p:nvPicPr>
          <p:cNvPr id="7" name="Google Shape;348;p38"/>
          <p:cNvPicPr preferRelativeResize="0"/>
          <p:nvPr/>
        </p:nvPicPr>
        <p:blipFill rotWithShape="1">
          <a:blip r:embed="rId3">
            <a:alphaModFix/>
          </a:blip>
          <a:srcRect/>
          <a:stretch/>
        </p:blipFill>
        <p:spPr>
          <a:xfrm>
            <a:off x="10471484" y="6128460"/>
            <a:ext cx="1683669" cy="813260"/>
          </a:xfrm>
          <a:prstGeom prst="rect">
            <a:avLst/>
          </a:prstGeom>
          <a:noFill/>
          <a:ln>
            <a:noFill/>
          </a:ln>
        </p:spPr>
      </p:pic>
      <p:pic>
        <p:nvPicPr>
          <p:cNvPr id="8" name="Google Shape;349;p38"/>
          <p:cNvPicPr preferRelativeResize="0"/>
          <p:nvPr/>
        </p:nvPicPr>
        <p:blipFill rotWithShape="1">
          <a:blip r:embed="rId4">
            <a:alphaModFix/>
          </a:blip>
          <a:srcRect t="23201" b="24019"/>
          <a:stretch/>
        </p:blipFill>
        <p:spPr>
          <a:xfrm>
            <a:off x="-1" y="6195255"/>
            <a:ext cx="1255395" cy="662596"/>
          </a:xfrm>
          <a:prstGeom prst="rect">
            <a:avLst/>
          </a:prstGeom>
          <a:noFill/>
          <a:ln>
            <a:noFill/>
          </a:ln>
        </p:spPr>
      </p:pic>
    </p:spTree>
    <p:extLst>
      <p:ext uri="{BB962C8B-B14F-4D97-AF65-F5344CB8AC3E}">
        <p14:creationId xmlns:p14="http://schemas.microsoft.com/office/powerpoint/2010/main" val="15304251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9050" y="95250"/>
            <a:ext cx="10515600" cy="625475"/>
          </a:xfrm>
        </p:spPr>
        <p:txBody>
          <a:bodyPr rtlCol="0" anchor="b">
            <a:normAutofit fontScale="90000"/>
          </a:bodyPr>
          <a:lstStyle/>
          <a:p>
            <a:pPr eaLnBrk="1" fontAlgn="auto" hangingPunct="1">
              <a:spcAft>
                <a:spcPts val="0"/>
              </a:spcAft>
              <a:defRPr/>
            </a:pPr>
            <a:r>
              <a:rPr lang="en-US" altLang="en-US" dirty="0" smtClean="0">
                <a:hlinkClick r:id="rId3"/>
              </a:rPr>
              <a:t>www.hobittrial.org</a:t>
            </a:r>
            <a:r>
              <a:rPr lang="en-US" altLang="en-US" dirty="0" smtClean="0"/>
              <a:t> 	</a:t>
            </a:r>
          </a:p>
        </p:txBody>
      </p:sp>
      <p:pic>
        <p:nvPicPr>
          <p:cNvPr id="1024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5821363"/>
            <a:ext cx="131762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743200" y="3276600"/>
            <a:ext cx="1295400" cy="4476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FF0000"/>
                </a:solidFill>
              </a:ln>
            </a:endParaRPr>
          </a:p>
        </p:txBody>
      </p:sp>
      <p:pic>
        <p:nvPicPr>
          <p:cNvPr id="10245" name="Content Placeholder 5"/>
          <p:cNvPicPr>
            <a:picLocks noGrp="1" noChangeAspect="1"/>
          </p:cNvPicPr>
          <p:nvPr>
            <p:ph idx="1"/>
          </p:nvPr>
        </p:nvPicPr>
        <p:blipFill rotWithShape="1">
          <a:blip r:embed="rId5">
            <a:extLst>
              <a:ext uri="{28A0092B-C50C-407E-A947-70E740481C1C}">
                <a14:useLocalDpi xmlns:a14="http://schemas.microsoft.com/office/drawing/2010/main" val="0"/>
              </a:ext>
            </a:extLst>
          </a:blip>
          <a:srcRect l="488" t="10386" b="16451"/>
          <a:stretch/>
        </p:blipFill>
        <p:spPr>
          <a:xfrm>
            <a:off x="210312" y="1353311"/>
            <a:ext cx="11829288" cy="4892041"/>
          </a:xfrm>
        </p:spPr>
      </p:pic>
      <p:sp>
        <p:nvSpPr>
          <p:cNvPr id="7" name="Oval 6"/>
          <p:cNvSpPr/>
          <p:nvPr/>
        </p:nvSpPr>
        <p:spPr>
          <a:xfrm>
            <a:off x="2819400" y="3276600"/>
            <a:ext cx="1466850"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Oval 2"/>
          <p:cNvSpPr/>
          <p:nvPr/>
        </p:nvSpPr>
        <p:spPr>
          <a:xfrm>
            <a:off x="4419600" y="3724275"/>
            <a:ext cx="838200" cy="161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Google Shape;346;p38"/>
          <p:cNvSpPr/>
          <p:nvPr/>
        </p:nvSpPr>
        <p:spPr>
          <a:xfrm>
            <a:off x="0" y="6196263"/>
            <a:ext cx="12192000" cy="661800"/>
          </a:xfrm>
          <a:prstGeom prst="rect">
            <a:avLst/>
          </a:prstGeom>
          <a:solidFill>
            <a:srgbClr val="D8D8D8"/>
          </a:solidFill>
          <a:ln>
            <a:noFill/>
          </a:ln>
        </p:spPr>
        <p:txBody>
          <a:bodyPr spcFirstLastPara="1" wrap="square" lIns="91425" tIns="45700" rIns="91425" bIns="45700" anchor="ctr" anchorCtr="0">
            <a:noAutofit/>
          </a:bodyPr>
          <a:lstStyle/>
          <a:p>
            <a:pPr lvl="0" algn="ctr"/>
            <a:r>
              <a:rPr lang="en-US" sz="1800" dirty="0">
                <a:solidFill>
                  <a:srgbClr val="595959"/>
                </a:solidFill>
                <a:latin typeface="Calibri"/>
                <a:ea typeface="Calibri"/>
                <a:cs typeface="Calibri"/>
                <a:sym typeface="Calibri"/>
              </a:rPr>
              <a:t>Virtual Investigator Meeting</a:t>
            </a:r>
          </a:p>
          <a:p>
            <a:pPr lvl="0" algn="ctr"/>
            <a:r>
              <a:rPr lang="en-US" sz="1800" dirty="0">
                <a:solidFill>
                  <a:srgbClr val="595959"/>
                </a:solidFill>
                <a:latin typeface="Calibri"/>
                <a:ea typeface="Calibri"/>
                <a:cs typeface="Calibri"/>
                <a:sym typeface="Calibri"/>
              </a:rPr>
              <a:t>November 22, 2019</a:t>
            </a:r>
          </a:p>
        </p:txBody>
      </p:sp>
      <p:pic>
        <p:nvPicPr>
          <p:cNvPr id="9" name="Google Shape;348;p38"/>
          <p:cNvPicPr preferRelativeResize="0"/>
          <p:nvPr/>
        </p:nvPicPr>
        <p:blipFill rotWithShape="1">
          <a:blip r:embed="rId6">
            <a:alphaModFix/>
          </a:blip>
          <a:srcRect/>
          <a:stretch/>
        </p:blipFill>
        <p:spPr>
          <a:xfrm>
            <a:off x="10471484" y="6128460"/>
            <a:ext cx="1683669" cy="813260"/>
          </a:xfrm>
          <a:prstGeom prst="rect">
            <a:avLst/>
          </a:prstGeom>
          <a:noFill/>
          <a:ln>
            <a:noFill/>
          </a:ln>
        </p:spPr>
      </p:pic>
      <p:pic>
        <p:nvPicPr>
          <p:cNvPr id="10" name="Google Shape;349;p38"/>
          <p:cNvPicPr preferRelativeResize="0"/>
          <p:nvPr/>
        </p:nvPicPr>
        <p:blipFill rotWithShape="1">
          <a:blip r:embed="rId7">
            <a:alphaModFix/>
          </a:blip>
          <a:srcRect t="23201" b="24019"/>
          <a:stretch/>
        </p:blipFill>
        <p:spPr>
          <a:xfrm>
            <a:off x="-1" y="6195255"/>
            <a:ext cx="1255395" cy="662596"/>
          </a:xfrm>
          <a:prstGeom prst="rect">
            <a:avLst/>
          </a:prstGeom>
          <a:noFill/>
          <a:ln>
            <a:noFill/>
          </a:ln>
        </p:spPr>
      </p:pic>
    </p:spTree>
    <p:extLst>
      <p:ext uri="{BB962C8B-B14F-4D97-AF65-F5344CB8AC3E}">
        <p14:creationId xmlns:p14="http://schemas.microsoft.com/office/powerpoint/2010/main" val="23225008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0" y="274638"/>
            <a:ext cx="8229600" cy="1143000"/>
          </a:xfrm>
        </p:spPr>
        <p:txBody>
          <a:bodyPr anchor="b"/>
          <a:lstStyle/>
          <a:p>
            <a:pPr eaLnBrk="1" hangingPunct="1"/>
            <a:r>
              <a:rPr lang="en-US" altLang="en-US" smtClean="0"/>
              <a:t>		</a:t>
            </a:r>
          </a:p>
        </p:txBody>
      </p:sp>
      <p:sp>
        <p:nvSpPr>
          <p:cNvPr id="8195" name="Content Placeholder 2"/>
          <p:cNvSpPr>
            <a:spLocks noGrp="1"/>
          </p:cNvSpPr>
          <p:nvPr>
            <p:ph idx="4294967295"/>
          </p:nvPr>
        </p:nvSpPr>
        <p:spPr>
          <a:xfrm>
            <a:off x="387350" y="247650"/>
            <a:ext cx="11423650" cy="5334000"/>
          </a:xfrm>
        </p:spPr>
        <p:txBody>
          <a:bodyPr rtlCol="0">
            <a:normAutofit/>
          </a:bodyPr>
          <a:lstStyle/>
          <a:p>
            <a:pPr marL="282575" indent="-282575" algn="ctr" eaLnBrk="1" fontAlgn="auto" hangingPunct="1">
              <a:spcAft>
                <a:spcPts val="0"/>
              </a:spcAft>
              <a:buFont typeface="Arial" panose="020B0604020202020204" pitchFamily="34" charset="0"/>
              <a:buNone/>
              <a:defRPr/>
            </a:pPr>
            <a:r>
              <a:rPr lang="en-US" altLang="en-US" sz="4000" dirty="0" smtClean="0">
                <a:solidFill>
                  <a:schemeClr val="accent6">
                    <a:lumMod val="75000"/>
                  </a:schemeClr>
                </a:solidFill>
              </a:rPr>
              <a:t>EFIC Plan</a:t>
            </a:r>
            <a:endParaRPr lang="en-US" altLang="en-US" sz="4000" dirty="0">
              <a:solidFill>
                <a:schemeClr val="accent6">
                  <a:lumMod val="75000"/>
                </a:schemeClr>
              </a:solidFill>
            </a:endParaRPr>
          </a:p>
          <a:p>
            <a:pPr eaLnBrk="1" hangingPunct="1">
              <a:defRPr/>
            </a:pPr>
            <a:r>
              <a:rPr lang="en-US" b="1" dirty="0"/>
              <a:t>INTRO / </a:t>
            </a:r>
            <a:r>
              <a:rPr lang="en-US" b="1" dirty="0" smtClean="0"/>
              <a:t>Overview</a:t>
            </a:r>
            <a:endParaRPr lang="en-US" dirty="0"/>
          </a:p>
        </p:txBody>
      </p:sp>
      <p:pic>
        <p:nvPicPr>
          <p:cNvPr id="1229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104900"/>
            <a:ext cx="5562600"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201738"/>
            <a:ext cx="1400175"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Google Shape;346;p38"/>
          <p:cNvSpPr/>
          <p:nvPr/>
        </p:nvSpPr>
        <p:spPr>
          <a:xfrm>
            <a:off x="0" y="6196263"/>
            <a:ext cx="12192000" cy="661800"/>
          </a:xfrm>
          <a:prstGeom prst="rect">
            <a:avLst/>
          </a:prstGeom>
          <a:solidFill>
            <a:srgbClr val="D8D8D8"/>
          </a:solidFill>
          <a:ln>
            <a:noFill/>
          </a:ln>
        </p:spPr>
        <p:txBody>
          <a:bodyPr spcFirstLastPara="1" wrap="square" lIns="91425" tIns="45700" rIns="91425" bIns="45700" anchor="ctr" anchorCtr="0">
            <a:noAutofit/>
          </a:bodyPr>
          <a:lstStyle/>
          <a:p>
            <a:pPr lvl="0" algn="ctr"/>
            <a:r>
              <a:rPr lang="en-US" sz="1800" dirty="0">
                <a:solidFill>
                  <a:srgbClr val="595959"/>
                </a:solidFill>
                <a:latin typeface="Calibri"/>
                <a:ea typeface="Calibri"/>
                <a:cs typeface="Calibri"/>
                <a:sym typeface="Calibri"/>
              </a:rPr>
              <a:t>Virtual Investigator Meeting</a:t>
            </a:r>
          </a:p>
          <a:p>
            <a:pPr lvl="0" algn="ctr"/>
            <a:r>
              <a:rPr lang="en-US" sz="1800" dirty="0">
                <a:solidFill>
                  <a:srgbClr val="595959"/>
                </a:solidFill>
                <a:latin typeface="Calibri"/>
                <a:ea typeface="Calibri"/>
                <a:cs typeface="Calibri"/>
                <a:sym typeface="Calibri"/>
              </a:rPr>
              <a:t>November 22, 2019</a:t>
            </a:r>
          </a:p>
        </p:txBody>
      </p:sp>
      <p:pic>
        <p:nvPicPr>
          <p:cNvPr id="9" name="Google Shape;348;p38"/>
          <p:cNvPicPr preferRelativeResize="0"/>
          <p:nvPr/>
        </p:nvPicPr>
        <p:blipFill rotWithShape="1">
          <a:blip r:embed="rId5">
            <a:alphaModFix/>
          </a:blip>
          <a:srcRect/>
          <a:stretch/>
        </p:blipFill>
        <p:spPr>
          <a:xfrm>
            <a:off x="10471484" y="6128460"/>
            <a:ext cx="1683669" cy="813260"/>
          </a:xfrm>
          <a:prstGeom prst="rect">
            <a:avLst/>
          </a:prstGeom>
          <a:noFill/>
          <a:ln>
            <a:noFill/>
          </a:ln>
        </p:spPr>
      </p:pic>
      <p:pic>
        <p:nvPicPr>
          <p:cNvPr id="10" name="Google Shape;349;p38"/>
          <p:cNvPicPr preferRelativeResize="0"/>
          <p:nvPr/>
        </p:nvPicPr>
        <p:blipFill rotWithShape="1">
          <a:blip r:embed="rId6">
            <a:alphaModFix/>
          </a:blip>
          <a:srcRect t="23201" b="24019"/>
          <a:stretch/>
        </p:blipFill>
        <p:spPr>
          <a:xfrm>
            <a:off x="-1" y="6195255"/>
            <a:ext cx="1255395" cy="662596"/>
          </a:xfrm>
          <a:prstGeom prst="rect">
            <a:avLst/>
          </a:prstGeom>
          <a:noFill/>
          <a:ln>
            <a:noFill/>
          </a:ln>
        </p:spPr>
      </p:pic>
    </p:spTree>
    <p:extLst>
      <p:ext uri="{BB962C8B-B14F-4D97-AF65-F5344CB8AC3E}">
        <p14:creationId xmlns:p14="http://schemas.microsoft.com/office/powerpoint/2010/main" val="2059005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i="1" dirty="0" smtClean="0"/>
              <a:t>HOBIT Protocol Update</a:t>
            </a:r>
            <a:endParaRPr lang="en-US" b="1" i="1" dirty="0"/>
          </a:p>
        </p:txBody>
      </p:sp>
      <p:sp>
        <p:nvSpPr>
          <p:cNvPr id="3" name="Subtitle 2"/>
          <p:cNvSpPr>
            <a:spLocks noGrp="1"/>
          </p:cNvSpPr>
          <p:nvPr>
            <p:ph type="subTitle" idx="1"/>
          </p:nvPr>
        </p:nvSpPr>
        <p:spPr/>
        <p:txBody>
          <a:bodyPr/>
          <a:lstStyle/>
          <a:p>
            <a:r>
              <a:rPr lang="en-US" dirty="0" smtClean="0"/>
              <a:t>Frederick Korley, M.D., Ph.D.</a:t>
            </a:r>
          </a:p>
          <a:p>
            <a:r>
              <a:rPr lang="en-US" dirty="0" smtClean="0"/>
              <a:t>University of Michigan</a:t>
            </a:r>
            <a:endParaRPr lang="en-US" dirty="0"/>
          </a:p>
        </p:txBody>
      </p:sp>
    </p:spTree>
    <p:extLst>
      <p:ext uri="{BB962C8B-B14F-4D97-AF65-F5344CB8AC3E}">
        <p14:creationId xmlns:p14="http://schemas.microsoft.com/office/powerpoint/2010/main" val="34456353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0" y="274638"/>
            <a:ext cx="8229600" cy="1143000"/>
          </a:xfrm>
        </p:spPr>
        <p:txBody>
          <a:bodyPr anchor="b"/>
          <a:lstStyle/>
          <a:p>
            <a:pPr eaLnBrk="1" hangingPunct="1"/>
            <a:r>
              <a:rPr lang="en-US" altLang="en-US" smtClean="0"/>
              <a:t>		</a:t>
            </a:r>
          </a:p>
        </p:txBody>
      </p:sp>
      <p:sp>
        <p:nvSpPr>
          <p:cNvPr id="8195" name="Content Placeholder 2"/>
          <p:cNvSpPr>
            <a:spLocks noGrp="1"/>
          </p:cNvSpPr>
          <p:nvPr>
            <p:ph idx="4294967295"/>
          </p:nvPr>
        </p:nvSpPr>
        <p:spPr>
          <a:xfrm>
            <a:off x="457200" y="274638"/>
            <a:ext cx="11277600" cy="4144962"/>
          </a:xfrm>
        </p:spPr>
        <p:txBody>
          <a:bodyPr rtlCol="0">
            <a:normAutofit/>
          </a:bodyPr>
          <a:lstStyle/>
          <a:p>
            <a:pPr marL="282575" indent="-282575" algn="ctr" eaLnBrk="1" fontAlgn="auto" hangingPunct="1">
              <a:spcAft>
                <a:spcPts val="0"/>
              </a:spcAft>
              <a:buFont typeface="Arial" panose="020B0604020202020204" pitchFamily="34" charset="0"/>
              <a:buNone/>
              <a:defRPr/>
            </a:pPr>
            <a:r>
              <a:rPr lang="en-US" altLang="en-US" sz="4000" dirty="0" smtClean="0">
                <a:solidFill>
                  <a:schemeClr val="accent6">
                    <a:lumMod val="75000"/>
                  </a:schemeClr>
                </a:solidFill>
              </a:rPr>
              <a:t>EFIC Plan</a:t>
            </a:r>
          </a:p>
          <a:p>
            <a:pPr eaLnBrk="1" hangingPunct="1">
              <a:defRPr/>
            </a:pPr>
            <a:r>
              <a:rPr lang="en-US" b="1" dirty="0" smtClean="0"/>
              <a:t>Regulations</a:t>
            </a:r>
          </a:p>
          <a:p>
            <a:pPr marL="0" indent="0" eaLnBrk="1" hangingPunct="1">
              <a:buFont typeface="Arial" panose="020B0604020202020204" pitchFamily="34" charset="0"/>
              <a:buNone/>
              <a:defRPr/>
            </a:pPr>
            <a:endParaRPr lang="en-US" sz="2400" dirty="0"/>
          </a:p>
        </p:txBody>
      </p:sp>
      <p:pic>
        <p:nvPicPr>
          <p:cNvPr id="1434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48025" y="1300163"/>
            <a:ext cx="5410200" cy="524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Google Shape;346;p38"/>
          <p:cNvSpPr/>
          <p:nvPr/>
        </p:nvSpPr>
        <p:spPr>
          <a:xfrm>
            <a:off x="0" y="6196263"/>
            <a:ext cx="12192000" cy="661800"/>
          </a:xfrm>
          <a:prstGeom prst="rect">
            <a:avLst/>
          </a:prstGeom>
          <a:solidFill>
            <a:srgbClr val="D8D8D8"/>
          </a:solidFill>
          <a:ln>
            <a:noFill/>
          </a:ln>
        </p:spPr>
        <p:txBody>
          <a:bodyPr spcFirstLastPara="1" wrap="square" lIns="91425" tIns="45700" rIns="91425" bIns="45700" anchor="ctr" anchorCtr="0">
            <a:noAutofit/>
          </a:bodyPr>
          <a:lstStyle/>
          <a:p>
            <a:pPr lvl="0" algn="ctr"/>
            <a:r>
              <a:rPr lang="en-US" sz="1800" dirty="0">
                <a:solidFill>
                  <a:srgbClr val="595959"/>
                </a:solidFill>
                <a:latin typeface="Calibri"/>
                <a:ea typeface="Calibri"/>
                <a:cs typeface="Calibri"/>
                <a:sym typeface="Calibri"/>
              </a:rPr>
              <a:t>Virtual Investigator Meeting</a:t>
            </a:r>
          </a:p>
          <a:p>
            <a:pPr lvl="0" algn="ctr"/>
            <a:r>
              <a:rPr lang="en-US" sz="1800" dirty="0">
                <a:solidFill>
                  <a:srgbClr val="595959"/>
                </a:solidFill>
                <a:latin typeface="Calibri"/>
                <a:ea typeface="Calibri"/>
                <a:cs typeface="Calibri"/>
                <a:sym typeface="Calibri"/>
              </a:rPr>
              <a:t>November 22, 2019</a:t>
            </a:r>
          </a:p>
        </p:txBody>
      </p:sp>
      <p:pic>
        <p:nvPicPr>
          <p:cNvPr id="8" name="Google Shape;348;p38"/>
          <p:cNvPicPr preferRelativeResize="0"/>
          <p:nvPr/>
        </p:nvPicPr>
        <p:blipFill rotWithShape="1">
          <a:blip r:embed="rId4">
            <a:alphaModFix/>
          </a:blip>
          <a:srcRect/>
          <a:stretch/>
        </p:blipFill>
        <p:spPr>
          <a:xfrm>
            <a:off x="10471484" y="6128460"/>
            <a:ext cx="1683669" cy="813260"/>
          </a:xfrm>
          <a:prstGeom prst="rect">
            <a:avLst/>
          </a:prstGeom>
          <a:noFill/>
          <a:ln>
            <a:noFill/>
          </a:ln>
        </p:spPr>
      </p:pic>
      <p:pic>
        <p:nvPicPr>
          <p:cNvPr id="9" name="Google Shape;349;p38"/>
          <p:cNvPicPr preferRelativeResize="0"/>
          <p:nvPr/>
        </p:nvPicPr>
        <p:blipFill rotWithShape="1">
          <a:blip r:embed="rId5">
            <a:alphaModFix/>
          </a:blip>
          <a:srcRect t="23201" b="24019"/>
          <a:stretch/>
        </p:blipFill>
        <p:spPr>
          <a:xfrm>
            <a:off x="-1" y="6195255"/>
            <a:ext cx="1255395" cy="662596"/>
          </a:xfrm>
          <a:prstGeom prst="rect">
            <a:avLst/>
          </a:prstGeom>
          <a:noFill/>
          <a:ln>
            <a:noFill/>
          </a:ln>
        </p:spPr>
      </p:pic>
    </p:spTree>
    <p:extLst>
      <p:ext uri="{BB962C8B-B14F-4D97-AF65-F5344CB8AC3E}">
        <p14:creationId xmlns:p14="http://schemas.microsoft.com/office/powerpoint/2010/main" val="11825673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577975"/>
            <a:ext cx="3257550" cy="4127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387" name="Title 1"/>
          <p:cNvSpPr>
            <a:spLocks noGrp="1"/>
          </p:cNvSpPr>
          <p:nvPr>
            <p:ph type="title" idx="4294967295"/>
          </p:nvPr>
        </p:nvSpPr>
        <p:spPr>
          <a:xfrm>
            <a:off x="0" y="274638"/>
            <a:ext cx="8229600" cy="1143000"/>
          </a:xfrm>
        </p:spPr>
        <p:txBody>
          <a:bodyPr anchor="b"/>
          <a:lstStyle/>
          <a:p>
            <a:pPr eaLnBrk="1" hangingPunct="1"/>
            <a:r>
              <a:rPr lang="en-US" altLang="en-US" smtClean="0"/>
              <a:t>		</a:t>
            </a:r>
          </a:p>
        </p:txBody>
      </p:sp>
      <p:sp>
        <p:nvSpPr>
          <p:cNvPr id="8195" name="Content Placeholder 2"/>
          <p:cNvSpPr>
            <a:spLocks noGrp="1"/>
          </p:cNvSpPr>
          <p:nvPr>
            <p:ph idx="4294967295"/>
          </p:nvPr>
        </p:nvSpPr>
        <p:spPr>
          <a:xfrm>
            <a:off x="533400" y="368300"/>
            <a:ext cx="11277600" cy="2527300"/>
          </a:xfrm>
        </p:spPr>
        <p:txBody>
          <a:bodyPr rtlCol="0">
            <a:normAutofit/>
          </a:bodyPr>
          <a:lstStyle/>
          <a:p>
            <a:pPr marL="282575" indent="-282575" algn="ctr" eaLnBrk="1" fontAlgn="auto" hangingPunct="1">
              <a:spcAft>
                <a:spcPts val="0"/>
              </a:spcAft>
              <a:buFont typeface="Arial" panose="020B0604020202020204" pitchFamily="34" charset="0"/>
              <a:buNone/>
              <a:defRPr/>
            </a:pPr>
            <a:r>
              <a:rPr lang="en-US" altLang="en-US" sz="4000" dirty="0" smtClean="0">
                <a:solidFill>
                  <a:schemeClr val="accent6">
                    <a:lumMod val="75000"/>
                  </a:schemeClr>
                </a:solidFill>
              </a:rPr>
              <a:t>EFIC Plan</a:t>
            </a:r>
            <a:endParaRPr lang="en-US" altLang="en-US" sz="4000" dirty="0">
              <a:solidFill>
                <a:schemeClr val="accent6">
                  <a:lumMod val="75000"/>
                </a:schemeClr>
              </a:solidFill>
            </a:endParaRPr>
          </a:p>
          <a:p>
            <a:pPr eaLnBrk="1" fontAlgn="auto" hangingPunct="1">
              <a:spcAft>
                <a:spcPts val="0"/>
              </a:spcAft>
              <a:defRPr/>
            </a:pPr>
            <a:r>
              <a:rPr lang="en-US" altLang="en-US" sz="2400" b="1" i="1" dirty="0" smtClean="0"/>
              <a:t>CC Principles</a:t>
            </a:r>
          </a:p>
        </p:txBody>
      </p:sp>
      <p:pic>
        <p:nvPicPr>
          <p:cNvPr id="16390"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590800"/>
            <a:ext cx="7789863" cy="2708275"/>
          </a:xfrm>
          <a:prstGeom prst="rect">
            <a:avLst/>
          </a:prstGeom>
          <a:solidFill>
            <a:schemeClr val="bg1"/>
          </a:solidFill>
          <a:ln w="9525">
            <a:solidFill>
              <a:schemeClr val="tx1"/>
            </a:solidFill>
            <a:miter lim="800000"/>
            <a:headEnd/>
            <a:tailEnd/>
          </a:ln>
        </p:spPr>
      </p:pic>
      <p:sp>
        <p:nvSpPr>
          <p:cNvPr id="8" name="Google Shape;346;p38"/>
          <p:cNvSpPr/>
          <p:nvPr/>
        </p:nvSpPr>
        <p:spPr>
          <a:xfrm>
            <a:off x="0" y="6196263"/>
            <a:ext cx="12192000" cy="661800"/>
          </a:xfrm>
          <a:prstGeom prst="rect">
            <a:avLst/>
          </a:prstGeom>
          <a:solidFill>
            <a:srgbClr val="D8D8D8"/>
          </a:solidFill>
          <a:ln>
            <a:noFill/>
          </a:ln>
        </p:spPr>
        <p:txBody>
          <a:bodyPr spcFirstLastPara="1" wrap="square" lIns="91425" tIns="45700" rIns="91425" bIns="45700" anchor="ctr" anchorCtr="0">
            <a:noAutofit/>
          </a:bodyPr>
          <a:lstStyle/>
          <a:p>
            <a:pPr lvl="0" algn="ctr"/>
            <a:r>
              <a:rPr lang="en-US" sz="1800" dirty="0">
                <a:solidFill>
                  <a:srgbClr val="595959"/>
                </a:solidFill>
                <a:latin typeface="Calibri"/>
                <a:ea typeface="Calibri"/>
                <a:cs typeface="Calibri"/>
                <a:sym typeface="Calibri"/>
              </a:rPr>
              <a:t>Virtual Investigator Meeting</a:t>
            </a:r>
          </a:p>
          <a:p>
            <a:pPr lvl="0" algn="ctr"/>
            <a:r>
              <a:rPr lang="en-US" sz="1800" dirty="0">
                <a:solidFill>
                  <a:srgbClr val="595959"/>
                </a:solidFill>
                <a:latin typeface="Calibri"/>
                <a:ea typeface="Calibri"/>
                <a:cs typeface="Calibri"/>
                <a:sym typeface="Calibri"/>
              </a:rPr>
              <a:t>November 22, 2019</a:t>
            </a:r>
          </a:p>
        </p:txBody>
      </p:sp>
      <p:pic>
        <p:nvPicPr>
          <p:cNvPr id="9" name="Google Shape;348;p38"/>
          <p:cNvPicPr preferRelativeResize="0"/>
          <p:nvPr/>
        </p:nvPicPr>
        <p:blipFill rotWithShape="1">
          <a:blip r:embed="rId5">
            <a:alphaModFix/>
          </a:blip>
          <a:srcRect/>
          <a:stretch/>
        </p:blipFill>
        <p:spPr>
          <a:xfrm>
            <a:off x="10471484" y="6128460"/>
            <a:ext cx="1683669" cy="813260"/>
          </a:xfrm>
          <a:prstGeom prst="rect">
            <a:avLst/>
          </a:prstGeom>
          <a:noFill/>
          <a:ln>
            <a:noFill/>
          </a:ln>
        </p:spPr>
      </p:pic>
      <p:pic>
        <p:nvPicPr>
          <p:cNvPr id="10" name="Google Shape;349;p38"/>
          <p:cNvPicPr preferRelativeResize="0"/>
          <p:nvPr/>
        </p:nvPicPr>
        <p:blipFill rotWithShape="1">
          <a:blip r:embed="rId6">
            <a:alphaModFix/>
          </a:blip>
          <a:srcRect t="23201" b="24019"/>
          <a:stretch/>
        </p:blipFill>
        <p:spPr>
          <a:xfrm>
            <a:off x="-1" y="6195255"/>
            <a:ext cx="1255395" cy="662596"/>
          </a:xfrm>
          <a:prstGeom prst="rect">
            <a:avLst/>
          </a:prstGeom>
          <a:noFill/>
          <a:ln>
            <a:noFill/>
          </a:ln>
        </p:spPr>
      </p:pic>
    </p:spTree>
    <p:extLst>
      <p:ext uri="{BB962C8B-B14F-4D97-AF65-F5344CB8AC3E}">
        <p14:creationId xmlns:p14="http://schemas.microsoft.com/office/powerpoint/2010/main" val="5887447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a:xfrm>
            <a:off x="0" y="274638"/>
            <a:ext cx="8229600" cy="1143000"/>
          </a:xfrm>
        </p:spPr>
        <p:txBody>
          <a:bodyPr anchor="b"/>
          <a:lstStyle/>
          <a:p>
            <a:pPr eaLnBrk="1" hangingPunct="1"/>
            <a:r>
              <a:rPr lang="en-US" altLang="en-US" smtClean="0"/>
              <a:t>		</a:t>
            </a:r>
          </a:p>
        </p:txBody>
      </p:sp>
      <p:sp>
        <p:nvSpPr>
          <p:cNvPr id="8195" name="Content Placeholder 2"/>
          <p:cNvSpPr>
            <a:spLocks noGrp="1"/>
          </p:cNvSpPr>
          <p:nvPr>
            <p:ph idx="4294967295"/>
          </p:nvPr>
        </p:nvSpPr>
        <p:spPr>
          <a:xfrm>
            <a:off x="457200" y="457200"/>
            <a:ext cx="11277600" cy="5181600"/>
          </a:xfrm>
        </p:spPr>
        <p:txBody>
          <a:bodyPr rtlCol="0">
            <a:normAutofit fontScale="92500" lnSpcReduction="20000"/>
          </a:bodyPr>
          <a:lstStyle/>
          <a:p>
            <a:pPr marL="282575" indent="-282575" algn="ctr" eaLnBrk="1" fontAlgn="auto" hangingPunct="1">
              <a:spcAft>
                <a:spcPts val="0"/>
              </a:spcAft>
              <a:buFont typeface="Arial" panose="020B0604020202020204" pitchFamily="34" charset="0"/>
              <a:buNone/>
              <a:defRPr/>
            </a:pPr>
            <a:r>
              <a:rPr lang="en-US" altLang="en-US" sz="4000" dirty="0" smtClean="0">
                <a:solidFill>
                  <a:schemeClr val="accent6">
                    <a:lumMod val="75000"/>
                  </a:schemeClr>
                </a:solidFill>
              </a:rPr>
              <a:t>EFIC Plan</a:t>
            </a:r>
            <a:endParaRPr lang="en-US" altLang="en-US" sz="4000" dirty="0">
              <a:solidFill>
                <a:schemeClr val="accent6">
                  <a:lumMod val="75000"/>
                </a:schemeClr>
              </a:solidFill>
            </a:endParaRPr>
          </a:p>
          <a:p>
            <a:pPr eaLnBrk="1" fontAlgn="auto" hangingPunct="1">
              <a:spcAft>
                <a:spcPts val="0"/>
              </a:spcAft>
              <a:defRPr/>
            </a:pPr>
            <a:r>
              <a:rPr lang="en-US" altLang="en-US" sz="2400" i="1" dirty="0" smtClean="0"/>
              <a:t>Translating the goals into action: </a:t>
            </a:r>
          </a:p>
          <a:p>
            <a:pPr lvl="1" eaLnBrk="1" fontAlgn="auto" hangingPunct="1">
              <a:spcAft>
                <a:spcPts val="0"/>
              </a:spcAft>
              <a:defRPr/>
            </a:pPr>
            <a:r>
              <a:rPr lang="en-US" altLang="en-US" sz="2000" i="1" dirty="0" smtClean="0">
                <a:solidFill>
                  <a:schemeClr val="accent6">
                    <a:lumMod val="75000"/>
                  </a:schemeClr>
                </a:solidFill>
              </a:rPr>
              <a:t>Showing respect for persons </a:t>
            </a:r>
          </a:p>
          <a:p>
            <a:pPr marL="457200" lvl="1" indent="0" eaLnBrk="1" fontAlgn="auto" hangingPunct="1">
              <a:spcAft>
                <a:spcPts val="0"/>
              </a:spcAft>
              <a:buFont typeface="Arial" panose="020B0604020202020204" pitchFamily="34" charset="0"/>
              <a:buNone/>
              <a:defRPr/>
            </a:pPr>
            <a:r>
              <a:rPr lang="en-US" altLang="en-US" sz="2000" i="1" dirty="0" smtClean="0"/>
              <a:t>1.) Going out into the community where the community gathers, versus asking them to come to us.</a:t>
            </a:r>
          </a:p>
          <a:p>
            <a:pPr marL="457200" lvl="1" indent="0" eaLnBrk="1" fontAlgn="auto" hangingPunct="1">
              <a:spcAft>
                <a:spcPts val="0"/>
              </a:spcAft>
              <a:buFont typeface="Arial" panose="020B0604020202020204" pitchFamily="34" charset="0"/>
              <a:buNone/>
              <a:defRPr/>
            </a:pPr>
            <a:r>
              <a:rPr lang="en-US" altLang="en-US" sz="2000" i="1" dirty="0" smtClean="0"/>
              <a:t>2.) Investigator engagement, versus only allowing consultations that can be outsourced or delegated.</a:t>
            </a:r>
          </a:p>
          <a:p>
            <a:pPr marL="457200" lvl="1" indent="0" eaLnBrk="1" fontAlgn="auto" hangingPunct="1">
              <a:spcAft>
                <a:spcPts val="0"/>
              </a:spcAft>
              <a:buFont typeface="Arial" panose="020B0604020202020204" pitchFamily="34" charset="0"/>
              <a:buNone/>
              <a:defRPr/>
            </a:pPr>
            <a:endParaRPr lang="en-US" altLang="en-US" sz="2000" i="1" dirty="0"/>
          </a:p>
          <a:p>
            <a:pPr lvl="1" eaLnBrk="1" fontAlgn="auto" hangingPunct="1">
              <a:spcAft>
                <a:spcPts val="0"/>
              </a:spcAft>
              <a:defRPr/>
            </a:pPr>
            <a:r>
              <a:rPr lang="en-US" altLang="en-US" sz="2000" i="1" dirty="0" smtClean="0">
                <a:solidFill>
                  <a:schemeClr val="accent6">
                    <a:lumMod val="75000"/>
                  </a:schemeClr>
                </a:solidFill>
              </a:rPr>
              <a:t>Providing opportunities for the affected communities to provide meaning input</a:t>
            </a:r>
          </a:p>
          <a:p>
            <a:pPr marL="457200" lvl="1" indent="0" eaLnBrk="1" fontAlgn="auto" hangingPunct="1">
              <a:spcAft>
                <a:spcPts val="0"/>
              </a:spcAft>
              <a:buFont typeface="Arial" panose="020B0604020202020204" pitchFamily="34" charset="0"/>
              <a:buNone/>
              <a:defRPr/>
            </a:pPr>
            <a:r>
              <a:rPr lang="en-US" altLang="en-US" sz="2000" i="1" dirty="0" smtClean="0"/>
              <a:t>1.) The plan promotes event formats that ensure that study teams listen as much as they talk.</a:t>
            </a:r>
          </a:p>
          <a:p>
            <a:pPr marL="457200" lvl="1" indent="0" eaLnBrk="1" fontAlgn="auto" hangingPunct="1">
              <a:spcAft>
                <a:spcPts val="0"/>
              </a:spcAft>
              <a:buFont typeface="Arial" panose="020B0604020202020204" pitchFamily="34" charset="0"/>
              <a:buNone/>
              <a:defRPr/>
            </a:pPr>
            <a:r>
              <a:rPr lang="en-US" altLang="en-US" sz="2000" i="1" dirty="0" smtClean="0"/>
              <a:t>2.) brief presentations followed by longer discussions should be the goal.</a:t>
            </a:r>
          </a:p>
          <a:p>
            <a:pPr marL="457200" lvl="1" indent="0" eaLnBrk="1" fontAlgn="auto" hangingPunct="1">
              <a:spcAft>
                <a:spcPts val="0"/>
              </a:spcAft>
              <a:buFont typeface="Arial" panose="020B0604020202020204" pitchFamily="34" charset="0"/>
              <a:buNone/>
              <a:defRPr/>
            </a:pPr>
            <a:endParaRPr lang="en-US" altLang="en-US" sz="2000" i="1" dirty="0"/>
          </a:p>
          <a:p>
            <a:pPr lvl="1" eaLnBrk="1" fontAlgn="auto" hangingPunct="1">
              <a:spcAft>
                <a:spcPts val="0"/>
              </a:spcAft>
              <a:defRPr/>
            </a:pPr>
            <a:r>
              <a:rPr lang="en-US" altLang="en-US" sz="2000" i="1" dirty="0" smtClean="0">
                <a:solidFill>
                  <a:schemeClr val="accent6">
                    <a:lumMod val="75000"/>
                  </a:schemeClr>
                </a:solidFill>
              </a:rPr>
              <a:t>Reaching representatives of the community</a:t>
            </a:r>
          </a:p>
          <a:p>
            <a:pPr marL="457200" lvl="1" indent="0" eaLnBrk="1" fontAlgn="auto" hangingPunct="1">
              <a:spcAft>
                <a:spcPts val="0"/>
              </a:spcAft>
              <a:buFont typeface="Arial" panose="020B0604020202020204" pitchFamily="34" charset="0"/>
              <a:buNone/>
              <a:defRPr/>
            </a:pPr>
            <a:r>
              <a:rPr lang="en-US" altLang="en-US" sz="2000" i="1" dirty="0" smtClean="0"/>
              <a:t>Religious leaders, community organizers, patient and disease advocates, local political leaders, or others best equipped to identify group level concerns. </a:t>
            </a:r>
          </a:p>
          <a:p>
            <a:pPr marL="457200" lvl="1" indent="0" eaLnBrk="1" fontAlgn="auto" hangingPunct="1">
              <a:spcAft>
                <a:spcPts val="0"/>
              </a:spcAft>
              <a:buFont typeface="Arial" panose="020B0604020202020204" pitchFamily="34" charset="0"/>
              <a:buNone/>
              <a:defRPr/>
            </a:pPr>
            <a:endParaRPr lang="en-US" altLang="en-US" sz="2000" i="1" dirty="0"/>
          </a:p>
          <a:p>
            <a:pPr lvl="1" eaLnBrk="1" fontAlgn="auto" hangingPunct="1">
              <a:spcAft>
                <a:spcPts val="0"/>
              </a:spcAft>
              <a:defRPr/>
            </a:pPr>
            <a:r>
              <a:rPr lang="en-US" altLang="en-US" sz="2000" i="1" dirty="0" smtClean="0">
                <a:solidFill>
                  <a:schemeClr val="accent6">
                    <a:lumMod val="75000"/>
                  </a:schemeClr>
                </a:solidFill>
              </a:rPr>
              <a:t>Respecting the autonomy of a group of individuals who may have or be at risk for the condition</a:t>
            </a:r>
          </a:p>
          <a:p>
            <a:pPr marL="457200" lvl="1" indent="0" eaLnBrk="1" fontAlgn="auto" hangingPunct="1">
              <a:spcAft>
                <a:spcPts val="0"/>
              </a:spcAft>
              <a:buFont typeface="Arial" panose="020B0604020202020204" pitchFamily="34" charset="0"/>
              <a:buNone/>
              <a:defRPr/>
            </a:pPr>
            <a:r>
              <a:rPr lang="en-US" altLang="en-US" sz="2000" i="1" dirty="0" smtClean="0"/>
              <a:t>Motorcycle, ATV, Snowmobile Clubs, etc.,</a:t>
            </a:r>
          </a:p>
          <a:p>
            <a:pPr marL="457200" lvl="1" indent="0" eaLnBrk="1" fontAlgn="auto" hangingPunct="1">
              <a:spcAft>
                <a:spcPts val="0"/>
              </a:spcAft>
              <a:buFont typeface="Arial" panose="020B0604020202020204" pitchFamily="34" charset="0"/>
              <a:buNone/>
              <a:defRPr/>
            </a:pPr>
            <a:r>
              <a:rPr lang="en-US" altLang="en-US" sz="2000" i="1" dirty="0" smtClean="0"/>
              <a:t>The seizure community (“at risk”),but also: existing TBI patients and/or their caregivers</a:t>
            </a:r>
          </a:p>
          <a:p>
            <a:pPr marL="457200" lvl="1" indent="0" eaLnBrk="1" fontAlgn="auto" hangingPunct="1">
              <a:spcAft>
                <a:spcPts val="0"/>
              </a:spcAft>
              <a:buFont typeface="Arial" panose="020B0604020202020204" pitchFamily="34" charset="0"/>
              <a:buNone/>
              <a:defRPr/>
            </a:pPr>
            <a:endParaRPr lang="en-US" altLang="en-US" sz="2000" i="1" dirty="0"/>
          </a:p>
          <a:p>
            <a:pPr lvl="1" eaLnBrk="1" fontAlgn="auto" hangingPunct="1">
              <a:spcAft>
                <a:spcPts val="0"/>
              </a:spcAft>
              <a:defRPr/>
            </a:pPr>
            <a:endParaRPr lang="en-US" altLang="en-US" sz="2000" i="1" dirty="0" smtClean="0"/>
          </a:p>
          <a:p>
            <a:pPr marL="457200" lvl="1" indent="0" eaLnBrk="1" fontAlgn="auto" hangingPunct="1">
              <a:spcAft>
                <a:spcPts val="0"/>
              </a:spcAft>
              <a:buFont typeface="Arial" panose="020B0604020202020204" pitchFamily="34" charset="0"/>
              <a:buNone/>
              <a:defRPr/>
            </a:pPr>
            <a:endParaRPr lang="en-US" altLang="en-US" sz="2000" i="1" dirty="0"/>
          </a:p>
          <a:p>
            <a:pPr lvl="1" eaLnBrk="1" fontAlgn="auto" hangingPunct="1">
              <a:spcAft>
                <a:spcPts val="0"/>
              </a:spcAft>
              <a:defRPr/>
            </a:pPr>
            <a:endParaRPr lang="en-US" altLang="en-US" sz="2000" i="1" dirty="0" smtClean="0"/>
          </a:p>
          <a:p>
            <a:pPr marL="457200" lvl="1" indent="0" eaLnBrk="1" fontAlgn="auto" hangingPunct="1">
              <a:spcAft>
                <a:spcPts val="0"/>
              </a:spcAft>
              <a:buFont typeface="Arial" panose="020B0604020202020204" pitchFamily="34" charset="0"/>
              <a:buNone/>
              <a:defRPr/>
            </a:pPr>
            <a:endParaRPr lang="en-US" altLang="en-US" sz="2000" i="1" dirty="0"/>
          </a:p>
        </p:txBody>
      </p:sp>
      <p:sp>
        <p:nvSpPr>
          <p:cNvPr id="6" name="Google Shape;346;p38"/>
          <p:cNvSpPr/>
          <p:nvPr/>
        </p:nvSpPr>
        <p:spPr>
          <a:xfrm>
            <a:off x="0" y="6196263"/>
            <a:ext cx="12192000" cy="661800"/>
          </a:xfrm>
          <a:prstGeom prst="rect">
            <a:avLst/>
          </a:prstGeom>
          <a:solidFill>
            <a:srgbClr val="D8D8D8"/>
          </a:solidFill>
          <a:ln>
            <a:noFill/>
          </a:ln>
        </p:spPr>
        <p:txBody>
          <a:bodyPr spcFirstLastPara="1" wrap="square" lIns="91425" tIns="45700" rIns="91425" bIns="45700" anchor="ctr" anchorCtr="0">
            <a:noAutofit/>
          </a:bodyPr>
          <a:lstStyle/>
          <a:p>
            <a:pPr lvl="0" algn="ctr"/>
            <a:r>
              <a:rPr lang="en-US" sz="1800" dirty="0">
                <a:solidFill>
                  <a:srgbClr val="595959"/>
                </a:solidFill>
                <a:latin typeface="Calibri"/>
                <a:ea typeface="Calibri"/>
                <a:cs typeface="Calibri"/>
                <a:sym typeface="Calibri"/>
              </a:rPr>
              <a:t>Virtual Investigator Meeting</a:t>
            </a:r>
          </a:p>
          <a:p>
            <a:pPr lvl="0" algn="ctr"/>
            <a:r>
              <a:rPr lang="en-US" sz="1800" dirty="0">
                <a:solidFill>
                  <a:srgbClr val="595959"/>
                </a:solidFill>
                <a:latin typeface="Calibri"/>
                <a:ea typeface="Calibri"/>
                <a:cs typeface="Calibri"/>
                <a:sym typeface="Calibri"/>
              </a:rPr>
              <a:t>November 22, 2019</a:t>
            </a:r>
          </a:p>
        </p:txBody>
      </p:sp>
      <p:pic>
        <p:nvPicPr>
          <p:cNvPr id="7" name="Google Shape;348;p38"/>
          <p:cNvPicPr preferRelativeResize="0"/>
          <p:nvPr/>
        </p:nvPicPr>
        <p:blipFill rotWithShape="1">
          <a:blip r:embed="rId3">
            <a:alphaModFix/>
          </a:blip>
          <a:srcRect/>
          <a:stretch/>
        </p:blipFill>
        <p:spPr>
          <a:xfrm>
            <a:off x="10471484" y="6128460"/>
            <a:ext cx="1683669" cy="813260"/>
          </a:xfrm>
          <a:prstGeom prst="rect">
            <a:avLst/>
          </a:prstGeom>
          <a:noFill/>
          <a:ln>
            <a:noFill/>
          </a:ln>
        </p:spPr>
      </p:pic>
      <p:pic>
        <p:nvPicPr>
          <p:cNvPr id="8" name="Google Shape;349;p38"/>
          <p:cNvPicPr preferRelativeResize="0"/>
          <p:nvPr/>
        </p:nvPicPr>
        <p:blipFill rotWithShape="1">
          <a:blip r:embed="rId4">
            <a:alphaModFix/>
          </a:blip>
          <a:srcRect t="23201" b="24019"/>
          <a:stretch/>
        </p:blipFill>
        <p:spPr>
          <a:xfrm>
            <a:off x="-1" y="6195255"/>
            <a:ext cx="1255395" cy="662596"/>
          </a:xfrm>
          <a:prstGeom prst="rect">
            <a:avLst/>
          </a:prstGeom>
          <a:noFill/>
          <a:ln>
            <a:noFill/>
          </a:ln>
        </p:spPr>
      </p:pic>
    </p:spTree>
    <p:extLst>
      <p:ext uri="{BB962C8B-B14F-4D97-AF65-F5344CB8AC3E}">
        <p14:creationId xmlns:p14="http://schemas.microsoft.com/office/powerpoint/2010/main" val="27188319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0" y="141288"/>
            <a:ext cx="8229600" cy="1143000"/>
          </a:xfrm>
        </p:spPr>
        <p:txBody>
          <a:bodyPr anchor="b"/>
          <a:lstStyle/>
          <a:p>
            <a:pPr eaLnBrk="1" hangingPunct="1"/>
            <a:r>
              <a:rPr lang="en-US" altLang="en-US" smtClean="0"/>
              <a:t>		</a:t>
            </a:r>
          </a:p>
        </p:txBody>
      </p:sp>
      <p:sp>
        <p:nvSpPr>
          <p:cNvPr id="8195" name="Content Placeholder 2"/>
          <p:cNvSpPr>
            <a:spLocks noGrp="1"/>
          </p:cNvSpPr>
          <p:nvPr>
            <p:ph idx="4294967295"/>
          </p:nvPr>
        </p:nvSpPr>
        <p:spPr>
          <a:xfrm>
            <a:off x="0" y="265113"/>
            <a:ext cx="7162800" cy="609600"/>
          </a:xfrm>
        </p:spPr>
        <p:txBody>
          <a:bodyPr rtlCol="0">
            <a:normAutofit fontScale="70000" lnSpcReduction="20000"/>
          </a:bodyPr>
          <a:lstStyle/>
          <a:p>
            <a:pPr marL="282575" indent="-282575" algn="ctr" eaLnBrk="1" fontAlgn="auto" hangingPunct="1">
              <a:spcAft>
                <a:spcPts val="0"/>
              </a:spcAft>
              <a:buFont typeface="Arial" panose="020B0604020202020204" pitchFamily="34" charset="0"/>
              <a:buNone/>
              <a:defRPr/>
            </a:pPr>
            <a:r>
              <a:rPr lang="en-US" altLang="en-US" sz="4000" dirty="0">
                <a:solidFill>
                  <a:schemeClr val="accent6">
                    <a:lumMod val="75000"/>
                  </a:schemeClr>
                </a:solidFill>
              </a:rPr>
              <a:t>CC </a:t>
            </a:r>
            <a:r>
              <a:rPr lang="en-US" altLang="en-US" sz="4000" dirty="0" smtClean="0">
                <a:solidFill>
                  <a:schemeClr val="accent6">
                    <a:lumMod val="75000"/>
                  </a:schemeClr>
                </a:solidFill>
              </a:rPr>
              <a:t>Methods</a:t>
            </a:r>
            <a:endParaRPr lang="en-US" altLang="en-US" sz="4000" dirty="0">
              <a:solidFill>
                <a:schemeClr val="accent6">
                  <a:lumMod val="75000"/>
                </a:schemeClr>
              </a:solidFill>
            </a:endParaRPr>
          </a:p>
        </p:txBody>
      </p:sp>
      <p:graphicFrame>
        <p:nvGraphicFramePr>
          <p:cNvPr id="2" name="Table 1"/>
          <p:cNvGraphicFramePr>
            <a:graphicFrameLocks noGrp="1"/>
          </p:cNvGraphicFramePr>
          <p:nvPr/>
        </p:nvGraphicFramePr>
        <p:xfrm>
          <a:off x="2382838" y="1131888"/>
          <a:ext cx="6800850" cy="2744786"/>
        </p:xfrm>
        <a:graphic>
          <a:graphicData uri="http://schemas.openxmlformats.org/drawingml/2006/table">
            <a:tbl>
              <a:tblPr/>
              <a:tblGrid>
                <a:gridCol w="3400425">
                  <a:extLst>
                    <a:ext uri="{9D8B030D-6E8A-4147-A177-3AD203B41FA5}">
                      <a16:colId xmlns:a16="http://schemas.microsoft.com/office/drawing/2014/main" val="1785458161"/>
                    </a:ext>
                  </a:extLst>
                </a:gridCol>
                <a:gridCol w="3400425">
                  <a:extLst>
                    <a:ext uri="{9D8B030D-6E8A-4147-A177-3AD203B41FA5}">
                      <a16:colId xmlns:a16="http://schemas.microsoft.com/office/drawing/2014/main" val="4213322301"/>
                    </a:ext>
                  </a:extLst>
                </a:gridCol>
              </a:tblGrid>
              <a:tr h="294727">
                <a:tc>
                  <a:txBody>
                    <a:bodyPr/>
                    <a:lstStyle/>
                    <a:p>
                      <a:pPr algn="ctr" rtl="0" fontAlgn="t">
                        <a:spcBef>
                          <a:spcPts val="0"/>
                        </a:spcBef>
                        <a:spcAft>
                          <a:spcPts val="0"/>
                        </a:spcAft>
                      </a:pPr>
                      <a:r>
                        <a:rPr lang="en-US" sz="1100" b="0" i="0" u="none" strike="noStrike">
                          <a:solidFill>
                            <a:srgbClr val="FFFFFF"/>
                          </a:solidFill>
                          <a:effectLst/>
                          <a:latin typeface="Arial" panose="020B0604020202020204" pitchFamily="34" charset="0"/>
                        </a:rPr>
                        <a:t>A ( Interactive - Direct )</a:t>
                      </a:r>
                      <a:endParaRPr lang="en-US" sz="1800">
                        <a:effectLst/>
                      </a:endParaRPr>
                    </a:p>
                  </a:txBody>
                  <a:tcPr marL="63500" marR="63500" marT="63515" marB="635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rtl="0" fontAlgn="t">
                        <a:spcBef>
                          <a:spcPts val="0"/>
                        </a:spcBef>
                        <a:spcAft>
                          <a:spcPts val="0"/>
                        </a:spcAft>
                      </a:pPr>
                      <a:r>
                        <a:rPr lang="en-US" sz="1100" b="0" i="0" u="none" strike="noStrike" dirty="0">
                          <a:solidFill>
                            <a:srgbClr val="FFFFFF"/>
                          </a:solidFill>
                          <a:effectLst/>
                          <a:latin typeface="Arial" panose="020B0604020202020204" pitchFamily="34" charset="0"/>
                        </a:rPr>
                        <a:t>B ( Asynchronous - Delegated)</a:t>
                      </a:r>
                      <a:endParaRPr lang="en-US" sz="1800" dirty="0">
                        <a:effectLst/>
                      </a:endParaRPr>
                    </a:p>
                  </a:txBody>
                  <a:tcPr marL="63500" marR="63500" marT="63515" marB="635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579117309"/>
                  </a:ext>
                </a:extLst>
              </a:tr>
              <a:tr h="630123">
                <a:tc>
                  <a:txBody>
                    <a:bodyPr/>
                    <a:lstStyle/>
                    <a:p>
                      <a:pPr marL="171450" rtl="0" fontAlgn="t">
                        <a:spcBef>
                          <a:spcPts val="0"/>
                        </a:spcBef>
                        <a:spcAft>
                          <a:spcPts val="0"/>
                        </a:spcAft>
                      </a:pPr>
                      <a:r>
                        <a:rPr lang="en-US" sz="1100" b="0" i="0" u="none" strike="noStrike" dirty="0">
                          <a:solidFill>
                            <a:srgbClr val="000000"/>
                          </a:solidFill>
                          <a:effectLst/>
                          <a:latin typeface="Arial" panose="020B0604020202020204" pitchFamily="34" charset="0"/>
                        </a:rPr>
                        <a:t>A presentation and discussion by an investigator visiting a meeting of an existing group (visits to existing meetings) </a:t>
                      </a:r>
                      <a:endParaRPr lang="en-US" sz="1800" dirty="0">
                        <a:effectLst/>
                      </a:endParaRPr>
                    </a:p>
                  </a:txBody>
                  <a:tcPr marL="63500" marR="63500" marT="63515" marB="635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rtl="0" fontAlgn="ctr">
                        <a:spcBef>
                          <a:spcPts val="0"/>
                        </a:spcBef>
                        <a:spcAft>
                          <a:spcPts val="0"/>
                        </a:spcAft>
                      </a:pPr>
                      <a:r>
                        <a:rPr lang="en-US" sz="1100" b="0" i="0" u="none" strike="noStrike" dirty="0">
                          <a:solidFill>
                            <a:srgbClr val="000000"/>
                          </a:solidFill>
                          <a:effectLst/>
                          <a:latin typeface="Arial" panose="020B0604020202020204" pitchFamily="34" charset="0"/>
                        </a:rPr>
                        <a:t>Telephone </a:t>
                      </a:r>
                      <a:r>
                        <a:rPr lang="en-US" sz="1100" b="0" i="0" u="none" strike="noStrike" dirty="0" smtClean="0">
                          <a:solidFill>
                            <a:srgbClr val="000000"/>
                          </a:solidFill>
                          <a:effectLst/>
                          <a:latin typeface="Arial" panose="020B0604020202020204" pitchFamily="34" charset="0"/>
                        </a:rPr>
                        <a:t>survey* </a:t>
                      </a:r>
                      <a:r>
                        <a:rPr lang="en-US" sz="1100" b="0" i="0" u="none" strike="noStrike" dirty="0">
                          <a:solidFill>
                            <a:srgbClr val="000000"/>
                          </a:solidFill>
                          <a:effectLst/>
                          <a:latin typeface="Arial" panose="020B0604020202020204" pitchFamily="34" charset="0"/>
                        </a:rPr>
                        <a:t>(random digit dialing)</a:t>
                      </a:r>
                      <a:endParaRPr lang="en-US" sz="1800" dirty="0">
                        <a:effectLst/>
                      </a:endParaRPr>
                    </a:p>
                  </a:txBody>
                  <a:tcPr marL="63500" marR="63500" marT="63515" marB="6351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8659563"/>
                  </a:ext>
                </a:extLst>
              </a:tr>
              <a:tr h="294727">
                <a:tc>
                  <a:txBody>
                    <a:bodyPr/>
                    <a:lstStyle/>
                    <a:p>
                      <a:pPr marL="171450" rtl="0" fontAlgn="t">
                        <a:spcBef>
                          <a:spcPts val="0"/>
                        </a:spcBef>
                        <a:spcAft>
                          <a:spcPts val="0"/>
                        </a:spcAft>
                      </a:pPr>
                      <a:r>
                        <a:rPr lang="en-US" sz="1100" b="0" i="0" u="none" strike="noStrike" dirty="0">
                          <a:solidFill>
                            <a:srgbClr val="000000"/>
                          </a:solidFill>
                          <a:effectLst/>
                          <a:latin typeface="Arial" panose="020B0604020202020204" pitchFamily="34" charset="0"/>
                        </a:rPr>
                        <a:t>Focus group (moderated small group session)</a:t>
                      </a:r>
                      <a:endParaRPr lang="en-US" sz="1800" dirty="0">
                        <a:effectLst/>
                      </a:endParaRPr>
                    </a:p>
                  </a:txBody>
                  <a:tcPr marL="63500" marR="63500" marT="63515" marB="635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rtl="0" fontAlgn="t">
                        <a:spcBef>
                          <a:spcPts val="0"/>
                        </a:spcBef>
                        <a:spcAft>
                          <a:spcPts val="0"/>
                        </a:spcAft>
                      </a:pPr>
                      <a:r>
                        <a:rPr lang="en-US" sz="1100" b="0" i="0" u="none" strike="noStrike" dirty="0">
                          <a:solidFill>
                            <a:srgbClr val="000000"/>
                          </a:solidFill>
                          <a:effectLst/>
                          <a:latin typeface="Arial" panose="020B0604020202020204" pitchFamily="34" charset="0"/>
                        </a:rPr>
                        <a:t>Web-based </a:t>
                      </a:r>
                      <a:r>
                        <a:rPr lang="en-US" sz="1100" b="0" i="0" u="none" strike="noStrike" dirty="0" smtClean="0">
                          <a:solidFill>
                            <a:srgbClr val="000000"/>
                          </a:solidFill>
                          <a:effectLst/>
                          <a:latin typeface="Arial" panose="020B0604020202020204" pitchFamily="34" charset="0"/>
                        </a:rPr>
                        <a:t>survey*</a:t>
                      </a:r>
                      <a:endParaRPr lang="en-US" sz="1800" dirty="0">
                        <a:effectLst/>
                      </a:endParaRPr>
                    </a:p>
                  </a:txBody>
                  <a:tcPr marL="63500" marR="63500" marT="63515" marB="635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2762710"/>
                  </a:ext>
                </a:extLst>
              </a:tr>
              <a:tr h="294727">
                <a:tc>
                  <a:txBody>
                    <a:bodyPr/>
                    <a:lstStyle/>
                    <a:p>
                      <a:pPr marL="171450" rtl="0" fontAlgn="t">
                        <a:spcBef>
                          <a:spcPts val="0"/>
                        </a:spcBef>
                        <a:spcAft>
                          <a:spcPts val="0"/>
                        </a:spcAft>
                      </a:pPr>
                      <a:r>
                        <a:rPr lang="en-US" sz="1100" b="0" i="0" u="none" strike="noStrike" dirty="0">
                          <a:solidFill>
                            <a:srgbClr val="000000"/>
                          </a:solidFill>
                          <a:effectLst/>
                          <a:latin typeface="Arial" panose="020B0604020202020204" pitchFamily="34" charset="0"/>
                        </a:rPr>
                        <a:t>In-person individual interviews or meetings </a:t>
                      </a:r>
                      <a:endParaRPr lang="en-US" sz="1800" dirty="0">
                        <a:effectLst/>
                      </a:endParaRPr>
                    </a:p>
                  </a:txBody>
                  <a:tcPr marL="63500" marR="63500" marT="63515" marB="635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rtl="0" fontAlgn="t">
                        <a:spcBef>
                          <a:spcPts val="0"/>
                        </a:spcBef>
                        <a:spcAft>
                          <a:spcPts val="0"/>
                        </a:spcAft>
                      </a:pPr>
                      <a:r>
                        <a:rPr lang="en-US" sz="1100" b="0" i="0" u="none" strike="noStrike" dirty="0">
                          <a:solidFill>
                            <a:srgbClr val="000000"/>
                          </a:solidFill>
                          <a:effectLst/>
                          <a:latin typeface="Arial" panose="020B0604020202020204" pitchFamily="34" charset="0"/>
                        </a:rPr>
                        <a:t>Social media </a:t>
                      </a:r>
                      <a:r>
                        <a:rPr lang="en-US" sz="1100" b="0" i="0" u="none" strike="noStrike" dirty="0" smtClean="0">
                          <a:solidFill>
                            <a:srgbClr val="000000"/>
                          </a:solidFill>
                          <a:effectLst/>
                          <a:latin typeface="Arial" panose="020B0604020202020204" pitchFamily="34" charset="0"/>
                        </a:rPr>
                        <a:t>messaging*</a:t>
                      </a:r>
                      <a:endParaRPr lang="en-US" sz="1800" dirty="0">
                        <a:effectLst/>
                      </a:endParaRPr>
                    </a:p>
                  </a:txBody>
                  <a:tcPr marL="63500" marR="63500" marT="63515" marB="635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6291288"/>
                  </a:ext>
                </a:extLst>
              </a:tr>
              <a:tr h="554623">
                <a:tc>
                  <a:txBody>
                    <a:bodyPr/>
                    <a:lstStyle/>
                    <a:p>
                      <a:pPr marL="171450" marR="0" lvl="0" indent="0" algn="l" defTabSz="91440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Meetings convened by the investigators inviting the targeted audience (preferably with RSVP)</a:t>
                      </a:r>
                      <a:endParaRPr kumimoji="0" lang="en-US" sz="1800" b="0" i="0" u="none" strike="noStrike" kern="1200" cap="none" spc="0" normalizeH="0" baseline="0" noProof="0" dirty="0" smtClean="0">
                        <a:ln>
                          <a:noFill/>
                        </a:ln>
                        <a:solidFill>
                          <a:prstClr val="black"/>
                        </a:solidFill>
                        <a:effectLst/>
                        <a:uLnTx/>
                        <a:uFillTx/>
                        <a:latin typeface="+mn-lt"/>
                        <a:ea typeface="+mn-ea"/>
                        <a:cs typeface="+mn-cs"/>
                      </a:endParaRPr>
                    </a:p>
                  </a:txBody>
                  <a:tcPr marL="63500" marR="63500" marT="63515" marB="635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rtl="0" fontAlgn="t">
                        <a:spcBef>
                          <a:spcPts val="0"/>
                        </a:spcBef>
                        <a:spcAft>
                          <a:spcPts val="0"/>
                        </a:spcAft>
                      </a:pPr>
                      <a:r>
                        <a:rPr lang="en-US" sz="1100" b="0" i="0" u="none" strike="noStrike" dirty="0">
                          <a:solidFill>
                            <a:srgbClr val="000000"/>
                          </a:solidFill>
                          <a:effectLst/>
                          <a:latin typeface="Arial" panose="020B0604020202020204" pitchFamily="34" charset="0"/>
                        </a:rPr>
                        <a:t>In person solicited </a:t>
                      </a:r>
                      <a:r>
                        <a:rPr lang="en-US" sz="1100" b="0" i="0" u="none" strike="noStrike" dirty="0" smtClean="0">
                          <a:solidFill>
                            <a:srgbClr val="000000"/>
                          </a:solidFill>
                          <a:effectLst/>
                          <a:latin typeface="Arial" panose="020B0604020202020204" pitchFamily="34" charset="0"/>
                        </a:rPr>
                        <a:t>survey* </a:t>
                      </a:r>
                      <a:r>
                        <a:rPr lang="en-US" sz="1100" b="0" i="0" u="none" strike="noStrike" dirty="0">
                          <a:solidFill>
                            <a:srgbClr val="000000"/>
                          </a:solidFill>
                          <a:effectLst/>
                          <a:latin typeface="Arial" panose="020B0604020202020204" pitchFamily="34" charset="0"/>
                        </a:rPr>
                        <a:t>e.g., waiting room </a:t>
                      </a:r>
                      <a:r>
                        <a:rPr lang="en-US" sz="1100" b="0" i="0" u="none" strike="noStrike" dirty="0" smtClean="0">
                          <a:solidFill>
                            <a:srgbClr val="000000"/>
                          </a:solidFill>
                          <a:effectLst/>
                          <a:latin typeface="Arial" panose="020B0604020202020204" pitchFamily="34" charset="0"/>
                        </a:rPr>
                        <a:t>booth, etc.,</a:t>
                      </a:r>
                      <a:endParaRPr lang="en-US" sz="1800" dirty="0">
                        <a:effectLst/>
                      </a:endParaRPr>
                    </a:p>
                  </a:txBody>
                  <a:tcPr marL="63500" marR="63500" marT="63515" marB="635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1818429"/>
                  </a:ext>
                </a:extLst>
              </a:tr>
              <a:tr h="675859">
                <a:tc>
                  <a:txBody>
                    <a:bodyPr/>
                    <a:lstStyle/>
                    <a:p>
                      <a:pPr marL="171450" rtl="0" fontAlgn="t">
                        <a:spcBef>
                          <a:spcPts val="0"/>
                        </a:spcBef>
                        <a:spcAft>
                          <a:spcPts val="0"/>
                        </a:spcAft>
                      </a:pPr>
                      <a:r>
                        <a:rPr lang="en-US" sz="1100" dirty="0" smtClean="0">
                          <a:effectLst/>
                          <a:latin typeface="Arial" panose="020B0604020202020204" pitchFamily="34" charset="0"/>
                          <a:cs typeface="Arial" panose="020B0604020202020204" pitchFamily="34" charset="0"/>
                        </a:rPr>
                        <a:t>A booth or table at community events involving  interactive discussions (not just surveys)</a:t>
                      </a:r>
                      <a:endParaRPr lang="en-US" sz="1100" dirty="0">
                        <a:effectLst/>
                        <a:latin typeface="Arial" panose="020B0604020202020204" pitchFamily="34" charset="0"/>
                        <a:cs typeface="Arial" panose="020B0604020202020204" pitchFamily="34" charset="0"/>
                      </a:endParaRPr>
                    </a:p>
                  </a:txBody>
                  <a:tcPr marL="63500" marR="63500" marT="63515" marB="635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en-US" sz="1800" dirty="0">
                          <a:effectLst/>
                        </a:rPr>
                        <a:t/>
                      </a:r>
                      <a:br>
                        <a:rPr lang="en-US" sz="1800" dirty="0">
                          <a:effectLst/>
                        </a:rPr>
                      </a:br>
                      <a:endParaRPr lang="en-US" sz="1800" dirty="0">
                        <a:effectLst/>
                      </a:endParaRPr>
                    </a:p>
                  </a:txBody>
                  <a:tcPr marL="63500" marR="63500" marT="63515" marB="6351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0855890"/>
                  </a:ext>
                </a:extLst>
              </a:tr>
            </a:tbl>
          </a:graphicData>
        </a:graphic>
      </p:graphicFrame>
      <p:sp>
        <p:nvSpPr>
          <p:cNvPr id="20509" name="Rectangle 1"/>
          <p:cNvSpPr>
            <a:spLocks noChangeArrowheads="1"/>
          </p:cNvSpPr>
          <p:nvPr/>
        </p:nvSpPr>
        <p:spPr bwMode="auto">
          <a:xfrm>
            <a:off x="2322513" y="787400"/>
            <a:ext cx="6821487"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126960"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100" b="1">
                <a:solidFill>
                  <a:srgbClr val="000000"/>
                </a:solidFill>
                <a:latin typeface="Arial" panose="020B0604020202020204" pitchFamily="34" charset="0"/>
              </a:rPr>
              <a:t>COMMUNITY CONSULTATION MENU – EFIC Plan (pg. 14)</a:t>
            </a:r>
            <a:endParaRPr lang="en-US" altLang="en-US" sz="1200" b="1">
              <a:latin typeface="Arial" panose="020B0604020202020204" pitchFamily="34" charset="0"/>
            </a:endParaRPr>
          </a:p>
          <a:p>
            <a:pPr>
              <a:lnSpc>
                <a:spcPct val="100000"/>
              </a:lnSpc>
              <a:spcBef>
                <a:spcPct val="0"/>
              </a:spcBef>
              <a:buFontTx/>
              <a:buNone/>
            </a:pPr>
            <a:r>
              <a:rPr lang="en-US" altLang="en-US" sz="600">
                <a:latin typeface="Arial" panose="020B0604020202020204" pitchFamily="34" charset="0"/>
              </a:rPr>
              <a:t/>
            </a:r>
            <a:br>
              <a:rPr lang="en-US" altLang="en-US" sz="600">
                <a:latin typeface="Arial" panose="020B0604020202020204" pitchFamily="34" charset="0"/>
              </a:rPr>
            </a:br>
            <a:endParaRPr lang="en-US" altLang="en-US" sz="1800">
              <a:latin typeface="Arial" panose="020B0604020202020204" pitchFamily="34" charset="0"/>
            </a:endParaRPr>
          </a:p>
          <a:p>
            <a:pPr>
              <a:lnSpc>
                <a:spcPct val="100000"/>
              </a:lnSpc>
              <a:spcBef>
                <a:spcPct val="0"/>
              </a:spcBef>
              <a:buFontTx/>
              <a:buNone/>
            </a:pPr>
            <a:endParaRPr lang="en-US" altLang="en-US" sz="1800">
              <a:latin typeface="Arial" panose="020B0604020202020204" pitchFamily="34" charset="0"/>
            </a:endParaRPr>
          </a:p>
        </p:txBody>
      </p:sp>
      <p:sp>
        <p:nvSpPr>
          <p:cNvPr id="20510" name="TextBox 3"/>
          <p:cNvSpPr txBox="1">
            <a:spLocks noChangeArrowheads="1"/>
          </p:cNvSpPr>
          <p:nvPr/>
        </p:nvSpPr>
        <p:spPr bwMode="auto">
          <a:xfrm>
            <a:off x="2382838" y="5121275"/>
            <a:ext cx="68008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latin typeface="Arial" panose="020B0604020202020204" pitchFamily="34" charset="0"/>
              </a:rPr>
              <a:t>Sites must complete 6 total CC events or activities</a:t>
            </a:r>
          </a:p>
          <a:p>
            <a:pPr algn="ctr">
              <a:lnSpc>
                <a:spcPct val="100000"/>
              </a:lnSpc>
              <a:spcBef>
                <a:spcPct val="0"/>
              </a:spcBef>
              <a:buFontTx/>
              <a:buNone/>
            </a:pPr>
            <a:r>
              <a:rPr lang="en-US" altLang="en-US" sz="1800">
                <a:latin typeface="Arial" panose="020B0604020202020204" pitchFamily="34" charset="0"/>
              </a:rPr>
              <a:t>At least </a:t>
            </a:r>
            <a:r>
              <a:rPr lang="en-US" altLang="en-US" sz="1800" b="1" u="sng">
                <a:latin typeface="Arial" panose="020B0604020202020204" pitchFamily="34" charset="0"/>
              </a:rPr>
              <a:t>four</a:t>
            </a:r>
            <a:r>
              <a:rPr lang="en-US" altLang="en-US" sz="1800">
                <a:latin typeface="Arial" panose="020B0604020202020204" pitchFamily="34" charset="0"/>
              </a:rPr>
              <a:t> must come from column A</a:t>
            </a:r>
          </a:p>
          <a:p>
            <a:pPr algn="ctr">
              <a:lnSpc>
                <a:spcPct val="100000"/>
              </a:lnSpc>
              <a:spcBef>
                <a:spcPct val="0"/>
              </a:spcBef>
              <a:buFontTx/>
              <a:buNone/>
            </a:pPr>
            <a:r>
              <a:rPr lang="en-US" altLang="en-US" sz="1800">
                <a:latin typeface="Arial" panose="020B0604020202020204" pitchFamily="34" charset="0"/>
              </a:rPr>
              <a:t>And at least </a:t>
            </a:r>
            <a:r>
              <a:rPr lang="en-US" altLang="en-US" sz="1800" b="1" u="sng">
                <a:latin typeface="Arial" panose="020B0604020202020204" pitchFamily="34" charset="0"/>
              </a:rPr>
              <a:t>one</a:t>
            </a:r>
            <a:r>
              <a:rPr lang="en-US" altLang="en-US" sz="1800">
                <a:latin typeface="Arial" panose="020B0604020202020204" pitchFamily="34" charset="0"/>
              </a:rPr>
              <a:t> event must come from Column B </a:t>
            </a:r>
          </a:p>
        </p:txBody>
      </p:sp>
      <p:sp>
        <p:nvSpPr>
          <p:cNvPr id="3" name="TextBox 2"/>
          <p:cNvSpPr txBox="1"/>
          <p:nvPr/>
        </p:nvSpPr>
        <p:spPr>
          <a:xfrm rot="19853642">
            <a:off x="4587875" y="2543175"/>
            <a:ext cx="2392363" cy="708025"/>
          </a:xfrm>
          <a:prstGeom prst="rect">
            <a:avLst/>
          </a:prstGeom>
          <a:noFill/>
        </p:spPr>
        <p:txBody>
          <a:bodyPr>
            <a:spAutoFit/>
          </a:bodyPr>
          <a:lstStyle/>
          <a:p>
            <a:pPr>
              <a:defRPr/>
            </a:pPr>
            <a:r>
              <a:rPr lang="en-US" sz="4000" dirty="0">
                <a:solidFill>
                  <a:schemeClr val="tx1">
                    <a:lumMod val="95000"/>
                    <a:lumOff val="5000"/>
                  </a:schemeClr>
                </a:solidFill>
              </a:rPr>
              <a:t>DRAFT</a:t>
            </a:r>
          </a:p>
        </p:txBody>
      </p:sp>
      <p:sp>
        <p:nvSpPr>
          <p:cNvPr id="20512" name="TextBox 3"/>
          <p:cNvSpPr txBox="1">
            <a:spLocks noChangeArrowheads="1"/>
          </p:cNvSpPr>
          <p:nvPr/>
        </p:nvSpPr>
        <p:spPr bwMode="auto">
          <a:xfrm>
            <a:off x="2382838" y="3887788"/>
            <a:ext cx="6800850" cy="9540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a:latin typeface="Arial" panose="020B0604020202020204" pitchFamily="34" charset="0"/>
              </a:rPr>
              <a:t>* Note that to be considered a CC activity, all surveys must come after the study team provides sufficient information about the study, and must include the opportunity for community members to get answers to questions and to interact with the investigator or study team.</a:t>
            </a:r>
          </a:p>
        </p:txBody>
      </p:sp>
      <p:sp>
        <p:nvSpPr>
          <p:cNvPr id="11" name="Google Shape;346;p38"/>
          <p:cNvSpPr/>
          <p:nvPr/>
        </p:nvSpPr>
        <p:spPr>
          <a:xfrm>
            <a:off x="0" y="6196263"/>
            <a:ext cx="12192000" cy="661800"/>
          </a:xfrm>
          <a:prstGeom prst="rect">
            <a:avLst/>
          </a:prstGeom>
          <a:solidFill>
            <a:srgbClr val="D8D8D8"/>
          </a:solidFill>
          <a:ln>
            <a:noFill/>
          </a:ln>
        </p:spPr>
        <p:txBody>
          <a:bodyPr spcFirstLastPara="1" wrap="square" lIns="91425" tIns="45700" rIns="91425" bIns="45700" anchor="ctr" anchorCtr="0">
            <a:noAutofit/>
          </a:bodyPr>
          <a:lstStyle/>
          <a:p>
            <a:pPr lvl="0" algn="ctr"/>
            <a:r>
              <a:rPr lang="en-US" sz="1800" dirty="0">
                <a:solidFill>
                  <a:srgbClr val="595959"/>
                </a:solidFill>
                <a:latin typeface="Calibri"/>
                <a:ea typeface="Calibri"/>
                <a:cs typeface="Calibri"/>
                <a:sym typeface="Calibri"/>
              </a:rPr>
              <a:t>Virtual Investigator Meeting</a:t>
            </a:r>
          </a:p>
          <a:p>
            <a:pPr lvl="0" algn="ctr"/>
            <a:r>
              <a:rPr lang="en-US" sz="1800" dirty="0">
                <a:solidFill>
                  <a:srgbClr val="595959"/>
                </a:solidFill>
                <a:latin typeface="Calibri"/>
                <a:ea typeface="Calibri"/>
                <a:cs typeface="Calibri"/>
                <a:sym typeface="Calibri"/>
              </a:rPr>
              <a:t>November 22, 2019</a:t>
            </a:r>
          </a:p>
        </p:txBody>
      </p:sp>
      <p:pic>
        <p:nvPicPr>
          <p:cNvPr id="12" name="Google Shape;348;p38"/>
          <p:cNvPicPr preferRelativeResize="0"/>
          <p:nvPr/>
        </p:nvPicPr>
        <p:blipFill rotWithShape="1">
          <a:blip r:embed="rId3">
            <a:alphaModFix/>
          </a:blip>
          <a:srcRect/>
          <a:stretch/>
        </p:blipFill>
        <p:spPr>
          <a:xfrm>
            <a:off x="10471484" y="6128460"/>
            <a:ext cx="1683669" cy="813260"/>
          </a:xfrm>
          <a:prstGeom prst="rect">
            <a:avLst/>
          </a:prstGeom>
          <a:noFill/>
          <a:ln>
            <a:noFill/>
          </a:ln>
        </p:spPr>
      </p:pic>
      <p:pic>
        <p:nvPicPr>
          <p:cNvPr id="13" name="Google Shape;349;p38"/>
          <p:cNvPicPr preferRelativeResize="0"/>
          <p:nvPr/>
        </p:nvPicPr>
        <p:blipFill rotWithShape="1">
          <a:blip r:embed="rId4">
            <a:alphaModFix/>
          </a:blip>
          <a:srcRect t="23201" b="24019"/>
          <a:stretch/>
        </p:blipFill>
        <p:spPr>
          <a:xfrm>
            <a:off x="-1" y="6195255"/>
            <a:ext cx="1255395" cy="662596"/>
          </a:xfrm>
          <a:prstGeom prst="rect">
            <a:avLst/>
          </a:prstGeom>
          <a:noFill/>
          <a:ln>
            <a:noFill/>
          </a:ln>
        </p:spPr>
      </p:pic>
    </p:spTree>
    <p:extLst>
      <p:ext uri="{BB962C8B-B14F-4D97-AF65-F5344CB8AC3E}">
        <p14:creationId xmlns:p14="http://schemas.microsoft.com/office/powerpoint/2010/main" val="33108682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0" y="274638"/>
            <a:ext cx="8229600" cy="1143000"/>
          </a:xfrm>
        </p:spPr>
        <p:txBody>
          <a:bodyPr anchor="b"/>
          <a:lstStyle/>
          <a:p>
            <a:pPr eaLnBrk="1" hangingPunct="1"/>
            <a:r>
              <a:rPr lang="en-US" altLang="en-US" smtClean="0"/>
              <a:t>		</a:t>
            </a:r>
          </a:p>
        </p:txBody>
      </p:sp>
      <p:sp>
        <p:nvSpPr>
          <p:cNvPr id="8195" name="Content Placeholder 2"/>
          <p:cNvSpPr>
            <a:spLocks noGrp="1"/>
          </p:cNvSpPr>
          <p:nvPr>
            <p:ph idx="4294967295"/>
          </p:nvPr>
        </p:nvSpPr>
        <p:spPr>
          <a:xfrm>
            <a:off x="0" y="457200"/>
            <a:ext cx="7239000" cy="5181600"/>
          </a:xfrm>
        </p:spPr>
        <p:txBody>
          <a:bodyPr rtlCol="0">
            <a:normAutofit/>
          </a:bodyPr>
          <a:lstStyle/>
          <a:p>
            <a:pPr marL="282575" indent="-282575" algn="ctr" eaLnBrk="1" fontAlgn="auto" hangingPunct="1">
              <a:spcAft>
                <a:spcPts val="0"/>
              </a:spcAft>
              <a:buFont typeface="Arial" panose="020B0604020202020204" pitchFamily="34" charset="0"/>
              <a:buNone/>
              <a:defRPr/>
            </a:pPr>
            <a:r>
              <a:rPr lang="en-US" altLang="en-US" sz="4000" dirty="0">
                <a:solidFill>
                  <a:srgbClr val="C00000"/>
                </a:solidFill>
              </a:rPr>
              <a:t>CC Suggestions</a:t>
            </a:r>
          </a:p>
          <a:p>
            <a:pPr marL="0" indent="0" eaLnBrk="1" fontAlgn="auto" hangingPunct="1">
              <a:spcAft>
                <a:spcPts val="0"/>
              </a:spcAft>
              <a:buFont typeface="Arial" panose="020B0604020202020204" pitchFamily="34" charset="0"/>
              <a:buNone/>
              <a:defRPr/>
            </a:pPr>
            <a:r>
              <a:rPr lang="en-US" altLang="en-US" sz="2400" i="1" dirty="0"/>
              <a:t>EFIC Plan appendix: </a:t>
            </a:r>
          </a:p>
          <a:p>
            <a:pPr marL="0" indent="0" eaLnBrk="1" fontAlgn="auto" hangingPunct="1">
              <a:spcAft>
                <a:spcPts val="0"/>
              </a:spcAft>
              <a:buFont typeface="Arial" panose="020B0604020202020204" pitchFamily="34" charset="0"/>
              <a:buNone/>
              <a:defRPr/>
            </a:pPr>
            <a:endParaRPr lang="en-US" altLang="en-US" sz="2400" i="1" dirty="0"/>
          </a:p>
        </p:txBody>
      </p:sp>
      <p:pic>
        <p:nvPicPr>
          <p:cNvPr id="2253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5821363"/>
            <a:ext cx="131762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80375" y="5938838"/>
            <a:ext cx="2206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2286000"/>
            <a:ext cx="18288000" cy="1143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22637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0" y="274638"/>
            <a:ext cx="8458200" cy="511175"/>
          </a:xfrm>
        </p:spPr>
        <p:txBody>
          <a:bodyPr rtlCol="0" anchor="b">
            <a:normAutofit fontScale="90000"/>
          </a:bodyPr>
          <a:lstStyle/>
          <a:p>
            <a:pPr eaLnBrk="1" fontAlgn="auto" hangingPunct="1">
              <a:spcAft>
                <a:spcPts val="0"/>
              </a:spcAft>
              <a:defRPr/>
            </a:pPr>
            <a:r>
              <a:rPr lang="en-US" altLang="en-US" dirty="0" smtClean="0">
                <a:hlinkClick r:id="rId3"/>
              </a:rPr>
              <a:t>www.HOBIT3trial.org</a:t>
            </a:r>
            <a:r>
              <a:rPr lang="en-US" altLang="en-US" dirty="0" smtClean="0"/>
              <a:t> 	</a:t>
            </a:r>
          </a:p>
        </p:txBody>
      </p:sp>
      <p:pic>
        <p:nvPicPr>
          <p:cNvPr id="24579" name="Content Placeholder 1"/>
          <p:cNvPicPr>
            <a:picLocks noGrp="1" noChangeAspect="1"/>
          </p:cNvPicPr>
          <p:nvPr>
            <p:ph idx="4294967295"/>
          </p:nvPr>
        </p:nvPicPr>
        <p:blipFill>
          <a:blip r:embed="rId4">
            <a:extLst>
              <a:ext uri="{28A0092B-C50C-407E-A947-70E740481C1C}">
                <a14:useLocalDpi xmlns:a14="http://schemas.microsoft.com/office/drawing/2010/main" val="0"/>
              </a:ext>
            </a:extLst>
          </a:blip>
          <a:srcRect/>
          <a:stretch>
            <a:fillRect/>
          </a:stretch>
        </p:blipFill>
        <p:spPr>
          <a:xfrm>
            <a:off x="3824288" y="785813"/>
            <a:ext cx="8367712" cy="4852987"/>
          </a:xfrm>
        </p:spPr>
      </p:pic>
      <p:pic>
        <p:nvPicPr>
          <p:cNvPr id="24580"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5821363"/>
            <a:ext cx="131762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80375" y="5938838"/>
            <a:ext cx="2206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2286000"/>
            <a:ext cx="18288000" cy="1005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362200" y="1981200"/>
            <a:ext cx="182880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2514600" y="4291013"/>
            <a:ext cx="914400" cy="20478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2514600" y="5334000"/>
            <a:ext cx="205740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Oval 2"/>
          <p:cNvSpPr/>
          <p:nvPr/>
        </p:nvSpPr>
        <p:spPr>
          <a:xfrm>
            <a:off x="2438400" y="457200"/>
            <a:ext cx="3886200" cy="3286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6448752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0" y="274638"/>
            <a:ext cx="8229600" cy="1143000"/>
          </a:xfrm>
        </p:spPr>
        <p:txBody>
          <a:bodyPr anchor="b"/>
          <a:lstStyle/>
          <a:p>
            <a:pPr eaLnBrk="1" hangingPunct="1"/>
            <a:r>
              <a:rPr lang="en-US" altLang="en-US" smtClean="0"/>
              <a:t>		</a:t>
            </a:r>
          </a:p>
        </p:txBody>
      </p:sp>
      <p:sp>
        <p:nvSpPr>
          <p:cNvPr id="8195" name="Content Placeholder 2"/>
          <p:cNvSpPr>
            <a:spLocks noGrp="1"/>
          </p:cNvSpPr>
          <p:nvPr>
            <p:ph idx="4294967295"/>
          </p:nvPr>
        </p:nvSpPr>
        <p:spPr>
          <a:xfrm>
            <a:off x="457200" y="342900"/>
            <a:ext cx="11277600" cy="1714500"/>
          </a:xfrm>
        </p:spPr>
        <p:txBody>
          <a:bodyPr rtlCol="0">
            <a:normAutofit/>
          </a:bodyPr>
          <a:lstStyle/>
          <a:p>
            <a:pPr marL="282575" indent="-282575" algn="ctr" eaLnBrk="1" fontAlgn="auto" hangingPunct="1">
              <a:spcAft>
                <a:spcPts val="0"/>
              </a:spcAft>
              <a:buFont typeface="Arial" panose="020B0604020202020204" pitchFamily="34" charset="0"/>
              <a:buNone/>
              <a:defRPr/>
            </a:pPr>
            <a:r>
              <a:rPr lang="en-US" altLang="en-US" sz="4000" dirty="0" smtClean="0">
                <a:solidFill>
                  <a:schemeClr val="accent6">
                    <a:lumMod val="75000"/>
                  </a:schemeClr>
                </a:solidFill>
              </a:rPr>
              <a:t>EFIC Plan</a:t>
            </a:r>
            <a:endParaRPr lang="en-US" altLang="en-US" sz="4000" dirty="0">
              <a:solidFill>
                <a:schemeClr val="accent6">
                  <a:lumMod val="75000"/>
                </a:schemeClr>
              </a:solidFill>
            </a:endParaRPr>
          </a:p>
          <a:p>
            <a:pPr eaLnBrk="1" fontAlgn="auto" hangingPunct="1">
              <a:spcAft>
                <a:spcPts val="0"/>
              </a:spcAft>
              <a:defRPr/>
            </a:pPr>
            <a:r>
              <a:rPr lang="en-US" altLang="en-US" sz="2400" i="1" dirty="0" smtClean="0"/>
              <a:t>PD Principles</a:t>
            </a:r>
            <a:endParaRPr lang="en-US" altLang="en-US" sz="2400" i="1" dirty="0"/>
          </a:p>
        </p:txBody>
      </p:sp>
      <p:pic>
        <p:nvPicPr>
          <p:cNvPr id="2662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196975"/>
            <a:ext cx="3765550" cy="4775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630" name="TextBox 2"/>
          <p:cNvSpPr txBox="1">
            <a:spLocks noChangeArrowheads="1"/>
          </p:cNvSpPr>
          <p:nvPr/>
        </p:nvSpPr>
        <p:spPr bwMode="auto">
          <a:xfrm>
            <a:off x="3306763" y="3200400"/>
            <a:ext cx="8218487" cy="1570038"/>
          </a:xfrm>
          <a:prstGeom prst="rect">
            <a:avLst/>
          </a:prstGeom>
          <a:solidFill>
            <a:schemeClr val="bg1"/>
          </a:solidFill>
          <a:ln w="9525">
            <a:solidFill>
              <a:schemeClr val="tx1"/>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a:latin typeface="Arial" panose="020B0604020202020204" pitchFamily="34" charset="0"/>
              </a:rPr>
              <a:t>The regulatory intent and specific goals of public disclosure are not explicit in the regulations either, but this plan is based on the presumption that the primary goal of public disclosure is </a:t>
            </a:r>
            <a:r>
              <a:rPr lang="en-US" altLang="en-US" sz="2400" b="1">
                <a:latin typeface="Arial" panose="020B0604020202020204" pitchFamily="34" charset="0"/>
              </a:rPr>
              <a:t>transparency.</a:t>
            </a:r>
            <a:r>
              <a:rPr lang="en-US" altLang="en-US" sz="2400">
                <a:latin typeface="Arial" panose="020B0604020202020204" pitchFamily="34" charset="0"/>
              </a:rPr>
              <a:t> </a:t>
            </a:r>
          </a:p>
        </p:txBody>
      </p:sp>
      <p:sp>
        <p:nvSpPr>
          <p:cNvPr id="8" name="Google Shape;346;p38"/>
          <p:cNvSpPr/>
          <p:nvPr/>
        </p:nvSpPr>
        <p:spPr>
          <a:xfrm>
            <a:off x="0" y="6196263"/>
            <a:ext cx="12192000" cy="661800"/>
          </a:xfrm>
          <a:prstGeom prst="rect">
            <a:avLst/>
          </a:prstGeom>
          <a:solidFill>
            <a:srgbClr val="D8D8D8"/>
          </a:solidFill>
          <a:ln>
            <a:noFill/>
          </a:ln>
        </p:spPr>
        <p:txBody>
          <a:bodyPr spcFirstLastPara="1" wrap="square" lIns="91425" tIns="45700" rIns="91425" bIns="45700" anchor="ctr" anchorCtr="0">
            <a:noAutofit/>
          </a:bodyPr>
          <a:lstStyle/>
          <a:p>
            <a:pPr lvl="0" algn="ctr"/>
            <a:r>
              <a:rPr lang="en-US" sz="1800" dirty="0">
                <a:solidFill>
                  <a:srgbClr val="595959"/>
                </a:solidFill>
                <a:latin typeface="Calibri"/>
                <a:ea typeface="Calibri"/>
                <a:cs typeface="Calibri"/>
                <a:sym typeface="Calibri"/>
              </a:rPr>
              <a:t>Virtual Investigator Meeting</a:t>
            </a:r>
          </a:p>
          <a:p>
            <a:pPr lvl="0" algn="ctr"/>
            <a:r>
              <a:rPr lang="en-US" sz="1800" dirty="0">
                <a:solidFill>
                  <a:srgbClr val="595959"/>
                </a:solidFill>
                <a:latin typeface="Calibri"/>
                <a:ea typeface="Calibri"/>
                <a:cs typeface="Calibri"/>
                <a:sym typeface="Calibri"/>
              </a:rPr>
              <a:t>November 22, 2019</a:t>
            </a:r>
          </a:p>
        </p:txBody>
      </p:sp>
      <p:pic>
        <p:nvPicPr>
          <p:cNvPr id="9" name="Google Shape;348;p38"/>
          <p:cNvPicPr preferRelativeResize="0"/>
          <p:nvPr/>
        </p:nvPicPr>
        <p:blipFill rotWithShape="1">
          <a:blip r:embed="rId4">
            <a:alphaModFix/>
          </a:blip>
          <a:srcRect/>
          <a:stretch/>
        </p:blipFill>
        <p:spPr>
          <a:xfrm>
            <a:off x="10471484" y="6128460"/>
            <a:ext cx="1683669" cy="813260"/>
          </a:xfrm>
          <a:prstGeom prst="rect">
            <a:avLst/>
          </a:prstGeom>
          <a:noFill/>
          <a:ln>
            <a:noFill/>
          </a:ln>
        </p:spPr>
      </p:pic>
      <p:pic>
        <p:nvPicPr>
          <p:cNvPr id="10" name="Google Shape;349;p38"/>
          <p:cNvPicPr preferRelativeResize="0"/>
          <p:nvPr/>
        </p:nvPicPr>
        <p:blipFill rotWithShape="1">
          <a:blip r:embed="rId5">
            <a:alphaModFix/>
          </a:blip>
          <a:srcRect t="23201" b="24019"/>
          <a:stretch/>
        </p:blipFill>
        <p:spPr>
          <a:xfrm>
            <a:off x="-1" y="6195255"/>
            <a:ext cx="1255395" cy="662596"/>
          </a:xfrm>
          <a:prstGeom prst="rect">
            <a:avLst/>
          </a:prstGeom>
          <a:noFill/>
          <a:ln>
            <a:noFill/>
          </a:ln>
        </p:spPr>
      </p:pic>
    </p:spTree>
    <p:extLst>
      <p:ext uri="{BB962C8B-B14F-4D97-AF65-F5344CB8AC3E}">
        <p14:creationId xmlns:p14="http://schemas.microsoft.com/office/powerpoint/2010/main" val="16485778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0" y="274638"/>
            <a:ext cx="8229600" cy="1143000"/>
          </a:xfrm>
        </p:spPr>
        <p:txBody>
          <a:bodyPr anchor="b"/>
          <a:lstStyle/>
          <a:p>
            <a:pPr eaLnBrk="1" hangingPunct="1"/>
            <a:r>
              <a:rPr lang="en-US" altLang="en-US" smtClean="0"/>
              <a:t>		</a:t>
            </a:r>
          </a:p>
        </p:txBody>
      </p:sp>
      <p:sp>
        <p:nvSpPr>
          <p:cNvPr id="8195" name="Content Placeholder 2"/>
          <p:cNvSpPr>
            <a:spLocks noGrp="1"/>
          </p:cNvSpPr>
          <p:nvPr>
            <p:ph idx="4294967295"/>
          </p:nvPr>
        </p:nvSpPr>
        <p:spPr>
          <a:xfrm>
            <a:off x="0" y="457200"/>
            <a:ext cx="7239000" cy="633413"/>
          </a:xfrm>
        </p:spPr>
        <p:txBody>
          <a:bodyPr rtlCol="0">
            <a:normAutofit fontScale="70000" lnSpcReduction="20000"/>
          </a:bodyPr>
          <a:lstStyle/>
          <a:p>
            <a:pPr marL="282575" indent="-282575" algn="ctr" eaLnBrk="1" fontAlgn="auto" hangingPunct="1">
              <a:spcAft>
                <a:spcPts val="0"/>
              </a:spcAft>
              <a:buFont typeface="Arial" panose="020B0604020202020204" pitchFamily="34" charset="0"/>
              <a:buNone/>
              <a:defRPr/>
            </a:pPr>
            <a:r>
              <a:rPr lang="en-US" altLang="en-US" sz="4000" dirty="0">
                <a:solidFill>
                  <a:schemeClr val="accent6">
                    <a:lumMod val="75000"/>
                  </a:schemeClr>
                </a:solidFill>
              </a:rPr>
              <a:t>PD </a:t>
            </a:r>
            <a:r>
              <a:rPr lang="en-US" altLang="en-US" sz="4000" dirty="0" smtClean="0">
                <a:solidFill>
                  <a:schemeClr val="accent6">
                    <a:lumMod val="75000"/>
                  </a:schemeClr>
                </a:solidFill>
              </a:rPr>
              <a:t>Methods</a:t>
            </a:r>
            <a:endParaRPr lang="en-US" altLang="en-US" sz="4000" dirty="0">
              <a:solidFill>
                <a:schemeClr val="accent6">
                  <a:lumMod val="75000"/>
                </a:schemeClr>
              </a:solidFill>
            </a:endParaRPr>
          </a:p>
        </p:txBody>
      </p:sp>
      <p:sp>
        <p:nvSpPr>
          <p:cNvPr id="28677" name="Rectangle 1"/>
          <p:cNvSpPr>
            <a:spLocks noChangeArrowheads="1"/>
          </p:cNvSpPr>
          <p:nvPr/>
        </p:nvSpPr>
        <p:spPr bwMode="auto">
          <a:xfrm>
            <a:off x="2362200" y="1109663"/>
            <a:ext cx="45720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126960"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100" b="1">
                <a:solidFill>
                  <a:srgbClr val="000000"/>
                </a:solidFill>
                <a:latin typeface="Arial" panose="020B0604020202020204" pitchFamily="34" charset="0"/>
              </a:rPr>
              <a:t>PUBLIC DISCLOSURE MENU (PRE-TRIAL) – EFIC Plan (pg. 20)</a:t>
            </a:r>
            <a:endParaRPr lang="en-US" altLang="en-US" sz="1200" b="1">
              <a:latin typeface="Arial" panose="020B0604020202020204" pitchFamily="34" charset="0"/>
            </a:endParaRPr>
          </a:p>
          <a:p>
            <a:pPr>
              <a:lnSpc>
                <a:spcPct val="100000"/>
              </a:lnSpc>
              <a:spcBef>
                <a:spcPct val="0"/>
              </a:spcBef>
              <a:buFontTx/>
              <a:buNone/>
            </a:pPr>
            <a:r>
              <a:rPr lang="en-US" altLang="en-US" sz="600">
                <a:latin typeface="Arial" panose="020B0604020202020204" pitchFamily="34" charset="0"/>
              </a:rPr>
              <a:t/>
            </a:r>
            <a:br>
              <a:rPr lang="en-US" altLang="en-US" sz="600">
                <a:latin typeface="Arial" panose="020B0604020202020204" pitchFamily="34" charset="0"/>
              </a:rPr>
            </a:br>
            <a:endParaRPr lang="en-US" altLang="en-US" sz="1800">
              <a:latin typeface="Arial" panose="020B0604020202020204" pitchFamily="34" charset="0"/>
            </a:endParaRPr>
          </a:p>
          <a:p>
            <a:pPr>
              <a:lnSpc>
                <a:spcPct val="100000"/>
              </a:lnSpc>
              <a:spcBef>
                <a:spcPct val="0"/>
              </a:spcBef>
              <a:buFontTx/>
              <a:buNone/>
            </a:pPr>
            <a:endParaRPr lang="en-US" altLang="en-US" sz="1800">
              <a:latin typeface="Arial" panose="020B0604020202020204" pitchFamily="34" charset="0"/>
            </a:endParaRPr>
          </a:p>
        </p:txBody>
      </p:sp>
      <p:graphicFrame>
        <p:nvGraphicFramePr>
          <p:cNvPr id="4" name="Table 3"/>
          <p:cNvGraphicFramePr>
            <a:graphicFrameLocks noGrp="1"/>
          </p:cNvGraphicFramePr>
          <p:nvPr/>
        </p:nvGraphicFramePr>
        <p:xfrm>
          <a:off x="2362200" y="1398588"/>
          <a:ext cx="6800850" cy="3322636"/>
        </p:xfrm>
        <a:graphic>
          <a:graphicData uri="http://schemas.openxmlformats.org/drawingml/2006/table">
            <a:tbl>
              <a:tblPr/>
              <a:tblGrid>
                <a:gridCol w="2266950">
                  <a:extLst>
                    <a:ext uri="{9D8B030D-6E8A-4147-A177-3AD203B41FA5}">
                      <a16:colId xmlns:a16="http://schemas.microsoft.com/office/drawing/2014/main" val="1645428848"/>
                    </a:ext>
                  </a:extLst>
                </a:gridCol>
                <a:gridCol w="2266950">
                  <a:extLst>
                    <a:ext uri="{9D8B030D-6E8A-4147-A177-3AD203B41FA5}">
                      <a16:colId xmlns:a16="http://schemas.microsoft.com/office/drawing/2014/main" val="3446811390"/>
                    </a:ext>
                  </a:extLst>
                </a:gridCol>
                <a:gridCol w="2266950">
                  <a:extLst>
                    <a:ext uri="{9D8B030D-6E8A-4147-A177-3AD203B41FA5}">
                      <a16:colId xmlns:a16="http://schemas.microsoft.com/office/drawing/2014/main" val="1688477201"/>
                    </a:ext>
                  </a:extLst>
                </a:gridCol>
              </a:tblGrid>
              <a:tr h="294668">
                <a:tc>
                  <a:txBody>
                    <a:bodyPr/>
                    <a:lstStyle/>
                    <a:p>
                      <a:pPr algn="ctr" rtl="0" fontAlgn="t">
                        <a:spcBef>
                          <a:spcPts val="0"/>
                        </a:spcBef>
                        <a:spcAft>
                          <a:spcPts val="0"/>
                        </a:spcAft>
                      </a:pPr>
                      <a:r>
                        <a:rPr lang="en-US" sz="1100" b="0" i="0" u="none" strike="noStrike">
                          <a:solidFill>
                            <a:srgbClr val="FFFFFF"/>
                          </a:solidFill>
                          <a:effectLst/>
                          <a:latin typeface="Arial" panose="020B0604020202020204" pitchFamily="34" charset="0"/>
                        </a:rPr>
                        <a:t>A (networking)</a:t>
                      </a:r>
                      <a:endParaRPr lang="en-US" sz="1800">
                        <a:effectLst/>
                      </a:endParaRPr>
                    </a:p>
                  </a:txBody>
                  <a:tcPr marL="63500" marR="63500" marT="63506" marB="635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rtl="0" fontAlgn="t">
                        <a:spcBef>
                          <a:spcPts val="0"/>
                        </a:spcBef>
                        <a:spcAft>
                          <a:spcPts val="0"/>
                        </a:spcAft>
                      </a:pPr>
                      <a:r>
                        <a:rPr lang="en-US" sz="1100" b="0" i="0" u="none" strike="noStrike" dirty="0">
                          <a:solidFill>
                            <a:srgbClr val="FFFFFF"/>
                          </a:solidFill>
                          <a:effectLst/>
                          <a:latin typeface="Arial" panose="020B0604020202020204" pitchFamily="34" charset="0"/>
                        </a:rPr>
                        <a:t>B (paid advertising)</a:t>
                      </a:r>
                      <a:endParaRPr lang="en-US" sz="1800" dirty="0">
                        <a:effectLst/>
                      </a:endParaRPr>
                    </a:p>
                  </a:txBody>
                  <a:tcPr marL="63500" marR="63500" marT="63506" marB="635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rtl="0" fontAlgn="t">
                        <a:spcBef>
                          <a:spcPts val="0"/>
                        </a:spcBef>
                        <a:spcAft>
                          <a:spcPts val="0"/>
                        </a:spcAft>
                      </a:pPr>
                      <a:r>
                        <a:rPr lang="en-US" sz="1100" b="0" i="0" u="none" strike="noStrike">
                          <a:solidFill>
                            <a:srgbClr val="FFFFFF"/>
                          </a:solidFill>
                          <a:effectLst/>
                          <a:latin typeface="Arial" panose="020B0604020202020204" pitchFamily="34" charset="0"/>
                        </a:rPr>
                        <a:t>C (conventional outlets)</a:t>
                      </a:r>
                      <a:endParaRPr lang="en-US" sz="1800">
                        <a:effectLst/>
                      </a:endParaRPr>
                    </a:p>
                  </a:txBody>
                  <a:tcPr marL="63500" marR="63500" marT="63506" marB="6350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684581"/>
                  </a:ext>
                </a:extLst>
              </a:tr>
              <a:tr h="462324">
                <a:tc>
                  <a:txBody>
                    <a:bodyPr/>
                    <a:lstStyle/>
                    <a:p>
                      <a:pPr marL="171450" rtl="0" fontAlgn="ctr">
                        <a:spcBef>
                          <a:spcPts val="0"/>
                        </a:spcBef>
                        <a:spcAft>
                          <a:spcPts val="0"/>
                        </a:spcAft>
                      </a:pPr>
                      <a:r>
                        <a:rPr lang="en-US" sz="1100" b="0" i="0" u="none" strike="noStrike" dirty="0">
                          <a:solidFill>
                            <a:srgbClr val="000000"/>
                          </a:solidFill>
                          <a:effectLst/>
                          <a:latin typeface="Arial" panose="020B0604020202020204" pitchFamily="34" charset="0"/>
                        </a:rPr>
                        <a:t>National or local study website</a:t>
                      </a:r>
                      <a:endParaRPr lang="en-US" sz="1800" dirty="0">
                        <a:effectLst/>
                      </a:endParaRPr>
                    </a:p>
                  </a:txBody>
                  <a:tcPr marL="63500" marR="63500" marT="63506" marB="635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rtl="0" fontAlgn="ctr">
                        <a:spcBef>
                          <a:spcPts val="0"/>
                        </a:spcBef>
                        <a:spcAft>
                          <a:spcPts val="0"/>
                        </a:spcAft>
                      </a:pPr>
                      <a:r>
                        <a:rPr lang="en-US" sz="1100" b="0" i="0" u="none" strike="noStrike">
                          <a:solidFill>
                            <a:srgbClr val="000000"/>
                          </a:solidFill>
                          <a:effectLst/>
                          <a:latin typeface="Arial" panose="020B0604020202020204" pitchFamily="34" charset="0"/>
                        </a:rPr>
                        <a:t>Newspaper advertisement (and similar print advertising)</a:t>
                      </a:r>
                      <a:endParaRPr lang="en-US" sz="1800">
                        <a:effectLst/>
                      </a:endParaRPr>
                    </a:p>
                  </a:txBody>
                  <a:tcPr marL="63500" marR="63500" marT="63506" marB="635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rtl="0" fontAlgn="ctr">
                        <a:spcBef>
                          <a:spcPts val="0"/>
                        </a:spcBef>
                        <a:spcAft>
                          <a:spcPts val="0"/>
                        </a:spcAft>
                      </a:pPr>
                      <a:r>
                        <a:rPr lang="en-US" sz="1100" b="0" i="0" u="none" strike="noStrike">
                          <a:solidFill>
                            <a:srgbClr val="000000"/>
                          </a:solidFill>
                          <a:effectLst/>
                          <a:latin typeface="Arial" panose="020B0604020202020204" pitchFamily="34" charset="0"/>
                        </a:rPr>
                        <a:t>Press release</a:t>
                      </a:r>
                      <a:endParaRPr lang="en-US" sz="1800">
                        <a:effectLst/>
                      </a:endParaRPr>
                    </a:p>
                  </a:txBody>
                  <a:tcPr marL="63500" marR="63500" marT="63506" marB="635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8693479"/>
                  </a:ext>
                </a:extLst>
              </a:tr>
              <a:tr h="462324">
                <a:tc>
                  <a:txBody>
                    <a:bodyPr/>
                    <a:lstStyle/>
                    <a:p>
                      <a:pPr marL="171450" rtl="0" fontAlgn="ctr">
                        <a:spcBef>
                          <a:spcPts val="0"/>
                        </a:spcBef>
                        <a:spcAft>
                          <a:spcPts val="0"/>
                        </a:spcAft>
                      </a:pPr>
                      <a:r>
                        <a:rPr lang="en-US" sz="1100" b="0" i="0" u="none" strike="noStrike">
                          <a:solidFill>
                            <a:srgbClr val="000000"/>
                          </a:solidFill>
                          <a:effectLst/>
                          <a:latin typeface="Arial" panose="020B0604020202020204" pitchFamily="34" charset="0"/>
                        </a:rPr>
                        <a:t>Social media postings</a:t>
                      </a:r>
                      <a:endParaRPr lang="en-US" sz="1800">
                        <a:effectLst/>
                      </a:endParaRPr>
                    </a:p>
                  </a:txBody>
                  <a:tcPr marL="63500" marR="63500" marT="63506" marB="635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rtl="0" fontAlgn="ctr">
                        <a:spcBef>
                          <a:spcPts val="0"/>
                        </a:spcBef>
                        <a:spcAft>
                          <a:spcPts val="0"/>
                        </a:spcAft>
                      </a:pPr>
                      <a:r>
                        <a:rPr lang="en-US" sz="1100" b="0" i="0" u="none" strike="noStrike" dirty="0">
                          <a:solidFill>
                            <a:srgbClr val="000000"/>
                          </a:solidFill>
                          <a:effectLst/>
                          <a:latin typeface="Arial" panose="020B0604020202020204" pitchFamily="34" charset="0"/>
                        </a:rPr>
                        <a:t>Television and radio ads (broadcast advertising)</a:t>
                      </a:r>
                      <a:endParaRPr lang="en-US" sz="1800" dirty="0">
                        <a:effectLst/>
                      </a:endParaRPr>
                    </a:p>
                  </a:txBody>
                  <a:tcPr marL="63500" marR="63500" marT="63506" marB="635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rtl="0" fontAlgn="ctr">
                        <a:spcBef>
                          <a:spcPts val="0"/>
                        </a:spcBef>
                        <a:spcAft>
                          <a:spcPts val="0"/>
                        </a:spcAft>
                      </a:pPr>
                      <a:r>
                        <a:rPr lang="en-US" sz="1100" b="0" i="0" u="none" strike="noStrike">
                          <a:solidFill>
                            <a:srgbClr val="000000"/>
                          </a:solidFill>
                          <a:effectLst/>
                          <a:latin typeface="Arial" panose="020B0604020202020204" pitchFamily="34" charset="0"/>
                        </a:rPr>
                        <a:t>News stories, interviews (print, radio, or TV)</a:t>
                      </a:r>
                      <a:endParaRPr lang="en-US" sz="1800">
                        <a:effectLst/>
                      </a:endParaRPr>
                    </a:p>
                  </a:txBody>
                  <a:tcPr marL="63500" marR="63500" marT="63506" marB="635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9113370"/>
                  </a:ext>
                </a:extLst>
              </a:tr>
              <a:tr h="629980">
                <a:tc>
                  <a:txBody>
                    <a:bodyPr/>
                    <a:lstStyle/>
                    <a:p>
                      <a:pPr marL="171450" rtl="0" fontAlgn="ctr">
                        <a:spcBef>
                          <a:spcPts val="0"/>
                        </a:spcBef>
                        <a:spcAft>
                          <a:spcPts val="0"/>
                        </a:spcAft>
                      </a:pPr>
                      <a:r>
                        <a:rPr lang="en-US" sz="1100" b="0" i="0" u="none" strike="noStrike">
                          <a:solidFill>
                            <a:srgbClr val="000000"/>
                          </a:solidFill>
                          <a:effectLst/>
                          <a:latin typeface="Arial" panose="020B0604020202020204" pitchFamily="34" charset="0"/>
                        </a:rPr>
                        <a:t>Mailings (including email circulars/bursts and direct paper mailings)</a:t>
                      </a:r>
                      <a:endParaRPr lang="en-US" sz="1800">
                        <a:effectLst/>
                      </a:endParaRPr>
                    </a:p>
                  </a:txBody>
                  <a:tcPr marL="63500" marR="63500" marT="63506" marB="635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rtl="0" fontAlgn="ctr">
                        <a:spcBef>
                          <a:spcPts val="0"/>
                        </a:spcBef>
                        <a:spcAft>
                          <a:spcPts val="0"/>
                        </a:spcAft>
                      </a:pPr>
                      <a:r>
                        <a:rPr lang="en-US" sz="1100" b="0" i="0" u="none" strike="noStrike">
                          <a:solidFill>
                            <a:srgbClr val="000000"/>
                          </a:solidFill>
                          <a:effectLst/>
                          <a:latin typeface="Arial" panose="020B0604020202020204" pitchFamily="34" charset="0"/>
                        </a:rPr>
                        <a:t>Outdoor advertising (placards, bus ads, billboards, etc.)</a:t>
                      </a:r>
                      <a:endParaRPr lang="en-US" sz="1800">
                        <a:effectLst/>
                      </a:endParaRPr>
                    </a:p>
                  </a:txBody>
                  <a:tcPr marL="63500" marR="63500" marT="63506" marB="635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rtl="0" fontAlgn="ctr">
                        <a:spcBef>
                          <a:spcPts val="0"/>
                        </a:spcBef>
                        <a:spcAft>
                          <a:spcPts val="0"/>
                        </a:spcAft>
                      </a:pPr>
                      <a:r>
                        <a:rPr lang="en-US" sz="1100" b="0" i="0" u="none" strike="noStrike">
                          <a:solidFill>
                            <a:srgbClr val="000000"/>
                          </a:solidFill>
                          <a:effectLst/>
                          <a:latin typeface="Arial" panose="020B0604020202020204" pitchFamily="34" charset="0"/>
                        </a:rPr>
                        <a:t>Newsletters (articles or informational ads, print or electronic)</a:t>
                      </a:r>
                      <a:endParaRPr lang="en-US" sz="1800">
                        <a:effectLst/>
                      </a:endParaRPr>
                    </a:p>
                  </a:txBody>
                  <a:tcPr marL="63500" marR="63500" marT="63506" marB="635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1767529"/>
                  </a:ext>
                </a:extLst>
              </a:tr>
              <a:tr h="797636">
                <a:tc>
                  <a:txBody>
                    <a:bodyPr/>
                    <a:lstStyle/>
                    <a:p>
                      <a:pPr marL="171450" rtl="0" fontAlgn="ctr">
                        <a:spcBef>
                          <a:spcPts val="0"/>
                        </a:spcBef>
                        <a:spcAft>
                          <a:spcPts val="0"/>
                        </a:spcAft>
                      </a:pPr>
                      <a:r>
                        <a:rPr lang="en-US" sz="1100" b="0" i="0" u="none" strike="noStrike">
                          <a:solidFill>
                            <a:srgbClr val="000000"/>
                          </a:solidFill>
                          <a:effectLst/>
                          <a:latin typeface="Arial" panose="020B0604020202020204" pitchFamily="34" charset="0"/>
                        </a:rPr>
                        <a:t>Booth/Table Community event</a:t>
                      </a:r>
                      <a:endParaRPr lang="en-US" sz="1800">
                        <a:effectLst/>
                      </a:endParaRPr>
                    </a:p>
                  </a:txBody>
                  <a:tcPr marL="63500" marR="63500" marT="63506" marB="635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rtl="0" fontAlgn="ctr">
                        <a:spcBef>
                          <a:spcPts val="0"/>
                        </a:spcBef>
                        <a:spcAft>
                          <a:spcPts val="0"/>
                        </a:spcAft>
                      </a:pPr>
                      <a:r>
                        <a:rPr lang="en-US" sz="1100" b="0" i="0" u="none" strike="noStrike">
                          <a:solidFill>
                            <a:srgbClr val="000000"/>
                          </a:solidFill>
                          <a:effectLst/>
                          <a:latin typeface="Arial" panose="020B0604020202020204" pitchFamily="34" charset="0"/>
                        </a:rPr>
                        <a:t>Paid online advertisements (banner, block, or video ads purchased from Google, Facebook, Youtube, etc.)</a:t>
                      </a:r>
                      <a:endParaRPr lang="en-US" sz="1800">
                        <a:effectLst/>
                      </a:endParaRPr>
                    </a:p>
                  </a:txBody>
                  <a:tcPr marL="63500" marR="63500" marT="63506" marB="635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rtl="0" fontAlgn="ctr">
                        <a:spcBef>
                          <a:spcPts val="0"/>
                        </a:spcBef>
                        <a:spcAft>
                          <a:spcPts val="0"/>
                        </a:spcAft>
                      </a:pPr>
                      <a:r>
                        <a:rPr lang="en-US" sz="1100" b="0" i="0" u="none" strike="noStrike">
                          <a:solidFill>
                            <a:srgbClr val="000000"/>
                          </a:solidFill>
                          <a:effectLst/>
                          <a:latin typeface="Arial" panose="020B0604020202020204" pitchFamily="34" charset="0"/>
                        </a:rPr>
                        <a:t>Brochures, flyers, handouts, bulletin boards</a:t>
                      </a:r>
                      <a:endParaRPr lang="en-US" sz="1800">
                        <a:effectLst/>
                      </a:endParaRPr>
                    </a:p>
                  </a:txBody>
                  <a:tcPr marL="63500" marR="63500" marT="63506" marB="635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2880698"/>
                  </a:ext>
                </a:extLst>
              </a:tr>
              <a:tr h="675704">
                <a:tc>
                  <a:txBody>
                    <a:bodyPr/>
                    <a:lstStyle/>
                    <a:p>
                      <a:pPr fontAlgn="ctr"/>
                      <a:r>
                        <a:rPr lang="en-US" sz="1800">
                          <a:effectLst/>
                        </a:rPr>
                        <a:t/>
                      </a:r>
                      <a:br>
                        <a:rPr lang="en-US" sz="1800">
                          <a:effectLst/>
                        </a:rPr>
                      </a:br>
                      <a:endParaRPr lang="en-US" sz="1800">
                        <a:effectLst/>
                      </a:endParaRPr>
                    </a:p>
                  </a:txBody>
                  <a:tcPr marL="63500" marR="63500" marT="63506" marB="635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ctr"/>
                      <a:r>
                        <a:rPr lang="en-US" sz="1800" dirty="0">
                          <a:effectLst/>
                        </a:rPr>
                        <a:t/>
                      </a:r>
                      <a:br>
                        <a:rPr lang="en-US" sz="1800" dirty="0">
                          <a:effectLst/>
                        </a:rPr>
                      </a:br>
                      <a:endParaRPr lang="en-US" sz="1800" dirty="0">
                        <a:effectLst/>
                      </a:endParaRPr>
                    </a:p>
                  </a:txBody>
                  <a:tcPr marL="63500" marR="63500" marT="63506" marB="635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rtl="0" fontAlgn="ctr">
                        <a:spcBef>
                          <a:spcPts val="0"/>
                        </a:spcBef>
                        <a:spcAft>
                          <a:spcPts val="0"/>
                        </a:spcAft>
                      </a:pPr>
                      <a:r>
                        <a:rPr lang="en-US" sz="1100" b="0" i="0" u="none" strike="noStrike" dirty="0">
                          <a:solidFill>
                            <a:srgbClr val="000000"/>
                          </a:solidFill>
                          <a:effectLst/>
                          <a:latin typeface="Arial" panose="020B0604020202020204" pitchFamily="34" charset="0"/>
                        </a:rPr>
                        <a:t>Radio or TV PSA (public service announcements)</a:t>
                      </a:r>
                      <a:endParaRPr lang="en-US" sz="1800" dirty="0">
                        <a:effectLst/>
                      </a:endParaRPr>
                    </a:p>
                  </a:txBody>
                  <a:tcPr marL="63500" marR="63500" marT="63506" marB="6350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3128850"/>
                  </a:ext>
                </a:extLst>
              </a:tr>
            </a:tbl>
          </a:graphicData>
        </a:graphic>
      </p:graphicFrame>
      <p:sp>
        <p:nvSpPr>
          <p:cNvPr id="28708" name="TextBox 5"/>
          <p:cNvSpPr txBox="1">
            <a:spLocks noChangeArrowheads="1"/>
          </p:cNvSpPr>
          <p:nvPr/>
        </p:nvSpPr>
        <p:spPr bwMode="auto">
          <a:xfrm>
            <a:off x="2374900" y="4922838"/>
            <a:ext cx="6800850" cy="923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latin typeface="Arial" panose="020B0604020202020204" pitchFamily="34" charset="0"/>
              </a:rPr>
              <a:t>Sites must complete 6 total PD events or activities</a:t>
            </a:r>
          </a:p>
          <a:p>
            <a:pPr>
              <a:lnSpc>
                <a:spcPct val="100000"/>
              </a:lnSpc>
              <a:spcBef>
                <a:spcPct val="0"/>
              </a:spcBef>
              <a:buFontTx/>
              <a:buNone/>
            </a:pPr>
            <a:r>
              <a:rPr lang="en-US" altLang="en-US" sz="1800">
                <a:latin typeface="Arial" panose="020B0604020202020204" pitchFamily="34" charset="0"/>
              </a:rPr>
              <a:t>At least two must come from column A</a:t>
            </a:r>
          </a:p>
          <a:p>
            <a:pPr>
              <a:lnSpc>
                <a:spcPct val="100000"/>
              </a:lnSpc>
              <a:spcBef>
                <a:spcPct val="0"/>
              </a:spcBef>
              <a:buFontTx/>
              <a:buNone/>
            </a:pPr>
            <a:r>
              <a:rPr lang="en-US" altLang="en-US" sz="1800">
                <a:latin typeface="Arial" panose="020B0604020202020204" pitchFamily="34" charset="0"/>
              </a:rPr>
              <a:t>And at least 1 event from Column B or C. </a:t>
            </a:r>
          </a:p>
        </p:txBody>
      </p:sp>
      <p:sp>
        <p:nvSpPr>
          <p:cNvPr id="28709" name="TextBox 1"/>
          <p:cNvSpPr txBox="1">
            <a:spLocks noChangeArrowheads="1"/>
          </p:cNvSpPr>
          <p:nvPr/>
        </p:nvSpPr>
        <p:spPr bwMode="auto">
          <a:xfrm rot="-1791806">
            <a:off x="3552825" y="2486025"/>
            <a:ext cx="251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a:latin typeface="Arial" panose="020B0604020202020204" pitchFamily="34" charset="0"/>
              </a:rPr>
              <a:t>DRAFT</a:t>
            </a:r>
          </a:p>
        </p:txBody>
      </p:sp>
      <p:sp>
        <p:nvSpPr>
          <p:cNvPr id="10" name="Google Shape;346;p38"/>
          <p:cNvSpPr/>
          <p:nvPr/>
        </p:nvSpPr>
        <p:spPr>
          <a:xfrm>
            <a:off x="0" y="6196263"/>
            <a:ext cx="12192000" cy="661800"/>
          </a:xfrm>
          <a:prstGeom prst="rect">
            <a:avLst/>
          </a:prstGeom>
          <a:solidFill>
            <a:srgbClr val="D8D8D8"/>
          </a:solidFill>
          <a:ln>
            <a:noFill/>
          </a:ln>
        </p:spPr>
        <p:txBody>
          <a:bodyPr spcFirstLastPara="1" wrap="square" lIns="91425" tIns="45700" rIns="91425" bIns="45700" anchor="ctr" anchorCtr="0">
            <a:noAutofit/>
          </a:bodyPr>
          <a:lstStyle/>
          <a:p>
            <a:pPr lvl="0" algn="ctr"/>
            <a:r>
              <a:rPr lang="en-US" sz="1800" dirty="0">
                <a:solidFill>
                  <a:srgbClr val="595959"/>
                </a:solidFill>
                <a:latin typeface="Calibri"/>
                <a:ea typeface="Calibri"/>
                <a:cs typeface="Calibri"/>
                <a:sym typeface="Calibri"/>
              </a:rPr>
              <a:t>Virtual Investigator Meeting</a:t>
            </a:r>
          </a:p>
          <a:p>
            <a:pPr lvl="0" algn="ctr"/>
            <a:r>
              <a:rPr lang="en-US" sz="1800" dirty="0">
                <a:solidFill>
                  <a:srgbClr val="595959"/>
                </a:solidFill>
                <a:latin typeface="Calibri"/>
                <a:ea typeface="Calibri"/>
                <a:cs typeface="Calibri"/>
                <a:sym typeface="Calibri"/>
              </a:rPr>
              <a:t>November 22, 2019</a:t>
            </a:r>
          </a:p>
        </p:txBody>
      </p:sp>
      <p:pic>
        <p:nvPicPr>
          <p:cNvPr id="11" name="Google Shape;348;p38"/>
          <p:cNvPicPr preferRelativeResize="0"/>
          <p:nvPr/>
        </p:nvPicPr>
        <p:blipFill rotWithShape="1">
          <a:blip r:embed="rId3">
            <a:alphaModFix/>
          </a:blip>
          <a:srcRect/>
          <a:stretch/>
        </p:blipFill>
        <p:spPr>
          <a:xfrm>
            <a:off x="10471484" y="6128460"/>
            <a:ext cx="1683669" cy="813260"/>
          </a:xfrm>
          <a:prstGeom prst="rect">
            <a:avLst/>
          </a:prstGeom>
          <a:noFill/>
          <a:ln>
            <a:noFill/>
          </a:ln>
        </p:spPr>
      </p:pic>
      <p:pic>
        <p:nvPicPr>
          <p:cNvPr id="12" name="Google Shape;349;p38"/>
          <p:cNvPicPr preferRelativeResize="0"/>
          <p:nvPr/>
        </p:nvPicPr>
        <p:blipFill rotWithShape="1">
          <a:blip r:embed="rId4">
            <a:alphaModFix/>
          </a:blip>
          <a:srcRect t="23201" b="24019"/>
          <a:stretch/>
        </p:blipFill>
        <p:spPr>
          <a:xfrm>
            <a:off x="-1" y="6195255"/>
            <a:ext cx="1255395" cy="662596"/>
          </a:xfrm>
          <a:prstGeom prst="rect">
            <a:avLst/>
          </a:prstGeom>
          <a:noFill/>
          <a:ln>
            <a:noFill/>
          </a:ln>
        </p:spPr>
      </p:pic>
    </p:spTree>
    <p:extLst>
      <p:ext uri="{BB962C8B-B14F-4D97-AF65-F5344CB8AC3E}">
        <p14:creationId xmlns:p14="http://schemas.microsoft.com/office/powerpoint/2010/main" val="17694696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0" y="274638"/>
            <a:ext cx="8229600" cy="1143000"/>
          </a:xfrm>
        </p:spPr>
        <p:txBody>
          <a:bodyPr anchor="b"/>
          <a:lstStyle/>
          <a:p>
            <a:pPr eaLnBrk="1" hangingPunct="1"/>
            <a:r>
              <a:rPr lang="en-US" altLang="en-US" smtClean="0"/>
              <a:t>		</a:t>
            </a:r>
          </a:p>
        </p:txBody>
      </p:sp>
      <p:pic>
        <p:nvPicPr>
          <p:cNvPr id="3072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5821363"/>
            <a:ext cx="131762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80375" y="5938838"/>
            <a:ext cx="2206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2286000"/>
            <a:ext cx="18288000" cy="1143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40343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0" y="274638"/>
            <a:ext cx="8458200" cy="511175"/>
          </a:xfrm>
        </p:spPr>
        <p:txBody>
          <a:bodyPr rtlCol="0" anchor="b">
            <a:normAutofit fontScale="90000"/>
          </a:bodyPr>
          <a:lstStyle/>
          <a:p>
            <a:pPr eaLnBrk="1" fontAlgn="auto" hangingPunct="1">
              <a:spcAft>
                <a:spcPts val="0"/>
              </a:spcAft>
              <a:defRPr/>
            </a:pPr>
            <a:r>
              <a:rPr lang="en-US" altLang="en-US" dirty="0" smtClean="0">
                <a:hlinkClick r:id="rId3"/>
              </a:rPr>
              <a:t>www.HOBIT3trial.org</a:t>
            </a:r>
            <a:r>
              <a:rPr lang="en-US" altLang="en-US" dirty="0" smtClean="0"/>
              <a:t> 	</a:t>
            </a:r>
          </a:p>
        </p:txBody>
      </p:sp>
      <p:pic>
        <p:nvPicPr>
          <p:cNvPr id="32771" name="Content Placeholder 1"/>
          <p:cNvPicPr>
            <a:picLocks noGrp="1" noChangeAspect="1"/>
          </p:cNvPicPr>
          <p:nvPr>
            <p:ph idx="4294967295"/>
          </p:nvPr>
        </p:nvPicPr>
        <p:blipFill>
          <a:blip r:embed="rId4">
            <a:extLst>
              <a:ext uri="{28A0092B-C50C-407E-A947-70E740481C1C}">
                <a14:useLocalDpi xmlns:a14="http://schemas.microsoft.com/office/drawing/2010/main" val="0"/>
              </a:ext>
            </a:extLst>
          </a:blip>
          <a:srcRect/>
          <a:stretch>
            <a:fillRect/>
          </a:stretch>
        </p:blipFill>
        <p:spPr>
          <a:xfrm>
            <a:off x="3824288" y="785813"/>
            <a:ext cx="8367712" cy="4852987"/>
          </a:xfrm>
        </p:spPr>
      </p:pic>
      <p:pic>
        <p:nvPicPr>
          <p:cNvPr id="32772"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5821363"/>
            <a:ext cx="131762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80375" y="5938838"/>
            <a:ext cx="2206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2286000"/>
            <a:ext cx="18288000" cy="1005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2286000" y="3048000"/>
            <a:ext cx="3886200" cy="3286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6303928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Rationale</a:t>
            </a:r>
            <a:endParaRPr lang="en-US" b="1" dirty="0"/>
          </a:p>
        </p:txBody>
      </p:sp>
      <p:sp>
        <p:nvSpPr>
          <p:cNvPr id="3" name="Content Placeholder 2"/>
          <p:cNvSpPr>
            <a:spLocks noGrp="1"/>
          </p:cNvSpPr>
          <p:nvPr>
            <p:ph idx="1"/>
          </p:nvPr>
        </p:nvSpPr>
        <p:spPr/>
        <p:txBody>
          <a:bodyPr/>
          <a:lstStyle/>
          <a:p>
            <a:r>
              <a:rPr lang="en-US" sz="3200" dirty="0" smtClean="0"/>
              <a:t>37 subjects enrolled, 45 potential subjects missed due to inability to obtain informed consent from an LAR</a:t>
            </a:r>
          </a:p>
          <a:p>
            <a:r>
              <a:rPr lang="en-US" sz="3200" dirty="0" smtClean="0"/>
              <a:t>Current median time for obtaining informed consent: </a:t>
            </a:r>
          </a:p>
          <a:p>
            <a:pPr lvl="2"/>
            <a:r>
              <a:rPr lang="en-US" sz="2800" dirty="0" smtClean="0"/>
              <a:t>5.8 (IQR: 4.7 - 6.3) hours after ED arrival for those not requiring surgery</a:t>
            </a:r>
          </a:p>
          <a:p>
            <a:pPr lvl="2"/>
            <a:r>
              <a:rPr lang="en-US" sz="2800" dirty="0" smtClean="0"/>
              <a:t>8.4 (IQR: 6.5 - 9.3) hours after ED arrival for those requiring surgery</a:t>
            </a:r>
          </a:p>
          <a:p>
            <a:r>
              <a:rPr lang="en-US" sz="3200" dirty="0" smtClean="0"/>
              <a:t>Bias towards enrolling subjects requiring emergency surgery (60% of enrolled subjects)</a:t>
            </a:r>
          </a:p>
          <a:p>
            <a:pPr lvl="2"/>
            <a:endParaRPr lang="en-US" sz="2400" dirty="0"/>
          </a:p>
        </p:txBody>
      </p:sp>
      <p:sp>
        <p:nvSpPr>
          <p:cNvPr id="4" name="Google Shape;346;p38"/>
          <p:cNvSpPr/>
          <p:nvPr/>
        </p:nvSpPr>
        <p:spPr>
          <a:xfrm>
            <a:off x="0" y="6196263"/>
            <a:ext cx="12192000" cy="661800"/>
          </a:xfrm>
          <a:prstGeom prst="rect">
            <a:avLst/>
          </a:prstGeom>
          <a:solidFill>
            <a:srgbClr val="D8D8D8"/>
          </a:solidFill>
          <a:ln>
            <a:noFill/>
          </a:ln>
        </p:spPr>
        <p:txBody>
          <a:bodyPr spcFirstLastPara="1" wrap="square" lIns="91425" tIns="45700" rIns="91425" bIns="45700" anchor="ctr" anchorCtr="0">
            <a:noAutofit/>
          </a:bodyPr>
          <a:lstStyle/>
          <a:p>
            <a:pPr lvl="0" algn="ctr"/>
            <a:r>
              <a:rPr lang="en-US" sz="1800" dirty="0">
                <a:solidFill>
                  <a:srgbClr val="595959"/>
                </a:solidFill>
                <a:latin typeface="Calibri"/>
                <a:ea typeface="Calibri"/>
                <a:cs typeface="Calibri"/>
                <a:sym typeface="Calibri"/>
              </a:rPr>
              <a:t>Virtual Investigator Meeting</a:t>
            </a:r>
          </a:p>
          <a:p>
            <a:pPr lvl="0" algn="ctr"/>
            <a:r>
              <a:rPr lang="en-US" sz="1800" dirty="0">
                <a:solidFill>
                  <a:srgbClr val="595959"/>
                </a:solidFill>
                <a:latin typeface="Calibri"/>
                <a:ea typeface="Calibri"/>
                <a:cs typeface="Calibri"/>
                <a:sym typeface="Calibri"/>
              </a:rPr>
              <a:t>November 22, 2019</a:t>
            </a:r>
          </a:p>
        </p:txBody>
      </p:sp>
      <p:pic>
        <p:nvPicPr>
          <p:cNvPr id="5" name="Google Shape;348;p38"/>
          <p:cNvPicPr preferRelativeResize="0"/>
          <p:nvPr/>
        </p:nvPicPr>
        <p:blipFill rotWithShape="1">
          <a:blip r:embed="rId2">
            <a:alphaModFix/>
          </a:blip>
          <a:srcRect/>
          <a:stretch/>
        </p:blipFill>
        <p:spPr>
          <a:xfrm>
            <a:off x="10471484" y="6128460"/>
            <a:ext cx="1683669" cy="813260"/>
          </a:xfrm>
          <a:prstGeom prst="rect">
            <a:avLst/>
          </a:prstGeom>
          <a:noFill/>
          <a:ln>
            <a:noFill/>
          </a:ln>
        </p:spPr>
      </p:pic>
      <p:pic>
        <p:nvPicPr>
          <p:cNvPr id="6" name="Google Shape;349;p38"/>
          <p:cNvPicPr preferRelativeResize="0"/>
          <p:nvPr/>
        </p:nvPicPr>
        <p:blipFill rotWithShape="1">
          <a:blip r:embed="rId3">
            <a:alphaModFix/>
          </a:blip>
          <a:srcRect t="23201" b="24019"/>
          <a:stretch/>
        </p:blipFill>
        <p:spPr>
          <a:xfrm>
            <a:off x="-1" y="6195255"/>
            <a:ext cx="1255395" cy="662596"/>
          </a:xfrm>
          <a:prstGeom prst="rect">
            <a:avLst/>
          </a:prstGeom>
          <a:noFill/>
          <a:ln>
            <a:noFill/>
          </a:ln>
        </p:spPr>
      </p:pic>
    </p:spTree>
    <p:extLst>
      <p:ext uri="{BB962C8B-B14F-4D97-AF65-F5344CB8AC3E}">
        <p14:creationId xmlns:p14="http://schemas.microsoft.com/office/powerpoint/2010/main" val="15044842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9050" y="95250"/>
            <a:ext cx="10515600" cy="625475"/>
          </a:xfrm>
        </p:spPr>
        <p:txBody>
          <a:bodyPr rtlCol="0" anchor="b">
            <a:normAutofit fontScale="90000"/>
          </a:bodyPr>
          <a:lstStyle/>
          <a:p>
            <a:pPr eaLnBrk="1" fontAlgn="auto" hangingPunct="1">
              <a:spcAft>
                <a:spcPts val="0"/>
              </a:spcAft>
              <a:defRPr/>
            </a:pPr>
            <a:r>
              <a:rPr lang="en-US" altLang="en-US" dirty="0" smtClean="0">
                <a:hlinkClick r:id="rId3"/>
              </a:rPr>
              <a:t>www.hobittrial.org</a:t>
            </a:r>
            <a:r>
              <a:rPr lang="en-US" altLang="en-US" dirty="0" smtClean="0"/>
              <a:t> 	</a:t>
            </a:r>
          </a:p>
        </p:txBody>
      </p:sp>
      <p:sp>
        <p:nvSpPr>
          <p:cNvPr id="2" name="Oval 1"/>
          <p:cNvSpPr/>
          <p:nvPr/>
        </p:nvSpPr>
        <p:spPr>
          <a:xfrm>
            <a:off x="2743200" y="3276600"/>
            <a:ext cx="1295400" cy="4476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FF0000"/>
                </a:solidFill>
              </a:ln>
            </a:endParaRPr>
          </a:p>
        </p:txBody>
      </p:sp>
      <p:pic>
        <p:nvPicPr>
          <p:cNvPr id="34821" name="Content Placeholder 5"/>
          <p:cNvPicPr>
            <a:picLocks noGrp="1" noChangeAspect="1"/>
          </p:cNvPicPr>
          <p:nvPr>
            <p:ph idx="1"/>
          </p:nvPr>
        </p:nvPicPr>
        <p:blipFill rotWithShape="1">
          <a:blip r:embed="rId4">
            <a:extLst>
              <a:ext uri="{28A0092B-C50C-407E-A947-70E740481C1C}">
                <a14:useLocalDpi xmlns:a14="http://schemas.microsoft.com/office/drawing/2010/main" val="0"/>
              </a:ext>
            </a:extLst>
          </a:blip>
          <a:srcRect t="10112" b="20281"/>
          <a:stretch/>
        </p:blipFill>
        <p:spPr>
          <a:xfrm>
            <a:off x="152400" y="1335023"/>
            <a:ext cx="11887200" cy="4654297"/>
          </a:xfrm>
        </p:spPr>
      </p:pic>
      <p:sp>
        <p:nvSpPr>
          <p:cNvPr id="7" name="Oval 6"/>
          <p:cNvSpPr/>
          <p:nvPr/>
        </p:nvSpPr>
        <p:spPr>
          <a:xfrm>
            <a:off x="2819400" y="3276600"/>
            <a:ext cx="1466850"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Oval 2"/>
          <p:cNvSpPr/>
          <p:nvPr/>
        </p:nvSpPr>
        <p:spPr>
          <a:xfrm>
            <a:off x="4419600" y="3724275"/>
            <a:ext cx="838200" cy="161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Google Shape;346;p38"/>
          <p:cNvSpPr/>
          <p:nvPr/>
        </p:nvSpPr>
        <p:spPr>
          <a:xfrm>
            <a:off x="0" y="6196263"/>
            <a:ext cx="12192000" cy="661800"/>
          </a:xfrm>
          <a:prstGeom prst="rect">
            <a:avLst/>
          </a:prstGeom>
          <a:solidFill>
            <a:srgbClr val="D8D8D8"/>
          </a:solidFill>
          <a:ln>
            <a:noFill/>
          </a:ln>
        </p:spPr>
        <p:txBody>
          <a:bodyPr spcFirstLastPara="1" wrap="square" lIns="91425" tIns="45700" rIns="91425" bIns="45700" anchor="ctr" anchorCtr="0">
            <a:noAutofit/>
          </a:bodyPr>
          <a:lstStyle/>
          <a:p>
            <a:pPr lvl="0" algn="ctr"/>
            <a:r>
              <a:rPr lang="en-US" sz="1800" dirty="0">
                <a:solidFill>
                  <a:srgbClr val="595959"/>
                </a:solidFill>
                <a:latin typeface="Calibri"/>
                <a:ea typeface="Calibri"/>
                <a:cs typeface="Calibri"/>
                <a:sym typeface="Calibri"/>
              </a:rPr>
              <a:t>Virtual Investigator Meeting</a:t>
            </a:r>
          </a:p>
          <a:p>
            <a:pPr lvl="0" algn="ctr"/>
            <a:r>
              <a:rPr lang="en-US" sz="1800" dirty="0">
                <a:solidFill>
                  <a:srgbClr val="595959"/>
                </a:solidFill>
                <a:latin typeface="Calibri"/>
                <a:ea typeface="Calibri"/>
                <a:cs typeface="Calibri"/>
                <a:sym typeface="Calibri"/>
              </a:rPr>
              <a:t>November 22, 2019</a:t>
            </a:r>
          </a:p>
        </p:txBody>
      </p:sp>
      <p:pic>
        <p:nvPicPr>
          <p:cNvPr id="9" name="Google Shape;348;p38"/>
          <p:cNvPicPr preferRelativeResize="0"/>
          <p:nvPr/>
        </p:nvPicPr>
        <p:blipFill rotWithShape="1">
          <a:blip r:embed="rId5">
            <a:alphaModFix/>
          </a:blip>
          <a:srcRect/>
          <a:stretch/>
        </p:blipFill>
        <p:spPr>
          <a:xfrm>
            <a:off x="10471484" y="6128460"/>
            <a:ext cx="1683669" cy="813260"/>
          </a:xfrm>
          <a:prstGeom prst="rect">
            <a:avLst/>
          </a:prstGeom>
          <a:noFill/>
          <a:ln>
            <a:noFill/>
          </a:ln>
        </p:spPr>
      </p:pic>
      <p:pic>
        <p:nvPicPr>
          <p:cNvPr id="10" name="Google Shape;349;p38"/>
          <p:cNvPicPr preferRelativeResize="0"/>
          <p:nvPr/>
        </p:nvPicPr>
        <p:blipFill rotWithShape="1">
          <a:blip r:embed="rId6">
            <a:alphaModFix/>
          </a:blip>
          <a:srcRect t="23201" b="24019"/>
          <a:stretch/>
        </p:blipFill>
        <p:spPr>
          <a:xfrm>
            <a:off x="-1" y="6195255"/>
            <a:ext cx="1255395" cy="662596"/>
          </a:xfrm>
          <a:prstGeom prst="rect">
            <a:avLst/>
          </a:prstGeom>
          <a:noFill/>
          <a:ln>
            <a:noFill/>
          </a:ln>
        </p:spPr>
      </p:pic>
    </p:spTree>
    <p:extLst>
      <p:ext uri="{BB962C8B-B14F-4D97-AF65-F5344CB8AC3E}">
        <p14:creationId xmlns:p14="http://schemas.microsoft.com/office/powerpoint/2010/main" val="36182267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a:xfrm>
            <a:off x="0" y="274638"/>
            <a:ext cx="8229600" cy="1143000"/>
          </a:xfrm>
        </p:spPr>
        <p:txBody>
          <a:bodyPr anchor="b"/>
          <a:lstStyle/>
          <a:p>
            <a:pPr eaLnBrk="1" hangingPunct="1"/>
            <a:r>
              <a:rPr lang="en-US" altLang="en-US" smtClean="0"/>
              <a:t>		</a:t>
            </a:r>
          </a:p>
        </p:txBody>
      </p:sp>
      <p:sp>
        <p:nvSpPr>
          <p:cNvPr id="8195" name="Content Placeholder 2"/>
          <p:cNvSpPr>
            <a:spLocks noGrp="1"/>
          </p:cNvSpPr>
          <p:nvPr>
            <p:ph idx="4294967295"/>
          </p:nvPr>
        </p:nvSpPr>
        <p:spPr>
          <a:xfrm>
            <a:off x="990600" y="457200"/>
            <a:ext cx="10515600" cy="5181600"/>
          </a:xfrm>
        </p:spPr>
        <p:txBody>
          <a:bodyPr rtlCol="0">
            <a:normAutofit/>
          </a:bodyPr>
          <a:lstStyle/>
          <a:p>
            <a:pPr marL="282575" indent="-282575" algn="ctr" eaLnBrk="1" fontAlgn="auto" hangingPunct="1">
              <a:spcAft>
                <a:spcPts val="0"/>
              </a:spcAft>
              <a:buFont typeface="Arial" panose="020B0604020202020204" pitchFamily="34" charset="0"/>
              <a:buNone/>
              <a:defRPr/>
            </a:pPr>
            <a:r>
              <a:rPr lang="en-US" altLang="en-US" sz="4000" dirty="0" smtClean="0">
                <a:solidFill>
                  <a:schemeClr val="accent6">
                    <a:lumMod val="75000"/>
                  </a:schemeClr>
                </a:solidFill>
              </a:rPr>
              <a:t>Objectives</a:t>
            </a:r>
            <a:endParaRPr lang="en-US" altLang="en-US" sz="4000" dirty="0">
              <a:solidFill>
                <a:schemeClr val="accent6">
                  <a:lumMod val="75000"/>
                </a:schemeClr>
              </a:solidFill>
            </a:endParaRPr>
          </a:p>
          <a:p>
            <a:pPr marL="0" indent="0" eaLnBrk="1" fontAlgn="auto" hangingPunct="1">
              <a:spcAft>
                <a:spcPts val="0"/>
              </a:spcAft>
              <a:buFont typeface="Arial" panose="020B0604020202020204" pitchFamily="34" charset="0"/>
              <a:buNone/>
              <a:defRPr/>
            </a:pPr>
            <a:endParaRPr lang="en-US" altLang="en-US" b="1" i="1" dirty="0"/>
          </a:p>
          <a:p>
            <a:pPr eaLnBrk="1" fontAlgn="auto" hangingPunct="1">
              <a:spcAft>
                <a:spcPts val="0"/>
              </a:spcAft>
              <a:defRPr/>
            </a:pPr>
            <a:r>
              <a:rPr lang="en-US" altLang="en-US" b="1" i="1" dirty="0" smtClean="0"/>
              <a:t>HOBIT </a:t>
            </a:r>
            <a:r>
              <a:rPr lang="en-US" altLang="en-US" b="1" i="1" dirty="0"/>
              <a:t>EFIC Plan</a:t>
            </a:r>
          </a:p>
          <a:p>
            <a:pPr lvl="1" eaLnBrk="1" fontAlgn="auto" hangingPunct="1">
              <a:spcAft>
                <a:spcPts val="0"/>
              </a:spcAft>
              <a:defRPr/>
            </a:pPr>
            <a:r>
              <a:rPr lang="en-US" altLang="en-US" b="1" i="1" dirty="0">
                <a:solidFill>
                  <a:schemeClr val="accent6">
                    <a:lumMod val="60000"/>
                    <a:lumOff val="40000"/>
                  </a:schemeClr>
                </a:solidFill>
              </a:rPr>
              <a:t>Who is your community? </a:t>
            </a:r>
          </a:p>
          <a:p>
            <a:pPr lvl="1" eaLnBrk="1" fontAlgn="auto" hangingPunct="1">
              <a:spcAft>
                <a:spcPts val="0"/>
              </a:spcAft>
              <a:defRPr/>
            </a:pPr>
            <a:r>
              <a:rPr lang="en-US" altLang="en-US" b="1" i="1" dirty="0"/>
              <a:t>Your site specific EFIC Plan &amp; documentation</a:t>
            </a:r>
          </a:p>
          <a:p>
            <a:pPr eaLnBrk="1" fontAlgn="auto" hangingPunct="1">
              <a:spcAft>
                <a:spcPts val="0"/>
              </a:spcAft>
              <a:defRPr/>
            </a:pPr>
            <a:r>
              <a:rPr lang="en-US" altLang="en-US" b="1" i="1" dirty="0"/>
              <a:t>EFIC Results Reports</a:t>
            </a:r>
          </a:p>
          <a:p>
            <a:pPr lvl="1" eaLnBrk="1" fontAlgn="auto" hangingPunct="1">
              <a:spcAft>
                <a:spcPts val="0"/>
              </a:spcAft>
              <a:defRPr/>
            </a:pPr>
            <a:endParaRPr lang="en-US" altLang="en-US" sz="2100" i="1" dirty="0"/>
          </a:p>
          <a:p>
            <a:pPr marL="282575" indent="-282575" algn="ctr" eaLnBrk="1" fontAlgn="auto" hangingPunct="1">
              <a:spcAft>
                <a:spcPts val="0"/>
              </a:spcAft>
              <a:buFont typeface="Arial" panose="020B0604020202020204" pitchFamily="34" charset="0"/>
              <a:buNone/>
              <a:defRPr/>
            </a:pPr>
            <a:endParaRPr lang="en-US" altLang="en-US" sz="1600" dirty="0">
              <a:solidFill>
                <a:srgbClr val="C00000"/>
              </a:solidFill>
            </a:endParaRPr>
          </a:p>
        </p:txBody>
      </p:sp>
      <p:sp>
        <p:nvSpPr>
          <p:cNvPr id="6" name="Google Shape;346;p38"/>
          <p:cNvSpPr/>
          <p:nvPr/>
        </p:nvSpPr>
        <p:spPr>
          <a:xfrm>
            <a:off x="0" y="6196263"/>
            <a:ext cx="12192000" cy="661800"/>
          </a:xfrm>
          <a:prstGeom prst="rect">
            <a:avLst/>
          </a:prstGeom>
          <a:solidFill>
            <a:srgbClr val="D8D8D8"/>
          </a:solidFill>
          <a:ln>
            <a:noFill/>
          </a:ln>
        </p:spPr>
        <p:txBody>
          <a:bodyPr spcFirstLastPara="1" wrap="square" lIns="91425" tIns="45700" rIns="91425" bIns="45700" anchor="ctr" anchorCtr="0">
            <a:noAutofit/>
          </a:bodyPr>
          <a:lstStyle/>
          <a:p>
            <a:pPr lvl="0" algn="ctr"/>
            <a:r>
              <a:rPr lang="en-US" sz="1800" dirty="0">
                <a:solidFill>
                  <a:srgbClr val="595959"/>
                </a:solidFill>
                <a:latin typeface="Calibri"/>
                <a:ea typeface="Calibri"/>
                <a:cs typeface="Calibri"/>
                <a:sym typeface="Calibri"/>
              </a:rPr>
              <a:t>Virtual Investigator Meeting</a:t>
            </a:r>
          </a:p>
          <a:p>
            <a:pPr lvl="0" algn="ctr"/>
            <a:r>
              <a:rPr lang="en-US" sz="1800" dirty="0">
                <a:solidFill>
                  <a:srgbClr val="595959"/>
                </a:solidFill>
                <a:latin typeface="Calibri"/>
                <a:ea typeface="Calibri"/>
                <a:cs typeface="Calibri"/>
                <a:sym typeface="Calibri"/>
              </a:rPr>
              <a:t>November 22, 2019</a:t>
            </a:r>
          </a:p>
        </p:txBody>
      </p:sp>
      <p:pic>
        <p:nvPicPr>
          <p:cNvPr id="7" name="Google Shape;348;p38"/>
          <p:cNvPicPr preferRelativeResize="0"/>
          <p:nvPr/>
        </p:nvPicPr>
        <p:blipFill rotWithShape="1">
          <a:blip r:embed="rId3">
            <a:alphaModFix/>
          </a:blip>
          <a:srcRect/>
          <a:stretch/>
        </p:blipFill>
        <p:spPr>
          <a:xfrm>
            <a:off x="10471484" y="6128460"/>
            <a:ext cx="1683669" cy="813260"/>
          </a:xfrm>
          <a:prstGeom prst="rect">
            <a:avLst/>
          </a:prstGeom>
          <a:noFill/>
          <a:ln>
            <a:noFill/>
          </a:ln>
        </p:spPr>
      </p:pic>
      <p:pic>
        <p:nvPicPr>
          <p:cNvPr id="8" name="Google Shape;349;p38"/>
          <p:cNvPicPr preferRelativeResize="0"/>
          <p:nvPr/>
        </p:nvPicPr>
        <p:blipFill rotWithShape="1">
          <a:blip r:embed="rId4">
            <a:alphaModFix/>
          </a:blip>
          <a:srcRect t="23201" b="24019"/>
          <a:stretch/>
        </p:blipFill>
        <p:spPr>
          <a:xfrm>
            <a:off x="-1" y="6195255"/>
            <a:ext cx="1255395" cy="662596"/>
          </a:xfrm>
          <a:prstGeom prst="rect">
            <a:avLst/>
          </a:prstGeom>
          <a:noFill/>
          <a:ln>
            <a:noFill/>
          </a:ln>
        </p:spPr>
      </p:pic>
    </p:spTree>
    <p:extLst>
      <p:ext uri="{BB962C8B-B14F-4D97-AF65-F5344CB8AC3E}">
        <p14:creationId xmlns:p14="http://schemas.microsoft.com/office/powerpoint/2010/main" val="11539136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endParaRPr lang="en-US" altLang="en-US" smtClean="0"/>
          </a:p>
        </p:txBody>
      </p:sp>
      <p:pic>
        <p:nvPicPr>
          <p:cNvPr id="38915"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7979" b="16416"/>
          <a:stretch/>
        </p:blipFill>
        <p:spPr>
          <a:xfrm>
            <a:off x="123047" y="69634"/>
            <a:ext cx="11945905" cy="5645366"/>
          </a:xfrm>
        </p:spPr>
      </p:pic>
      <p:sp>
        <p:nvSpPr>
          <p:cNvPr id="5" name="Oval 4"/>
          <p:cNvSpPr/>
          <p:nvPr/>
        </p:nvSpPr>
        <p:spPr>
          <a:xfrm flipV="1">
            <a:off x="6614160" y="4038600"/>
            <a:ext cx="1447800" cy="228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Oval 1"/>
          <p:cNvSpPr/>
          <p:nvPr/>
        </p:nvSpPr>
        <p:spPr>
          <a:xfrm>
            <a:off x="5928360" y="2602992"/>
            <a:ext cx="13716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Oval 2"/>
          <p:cNvSpPr/>
          <p:nvPr/>
        </p:nvSpPr>
        <p:spPr>
          <a:xfrm>
            <a:off x="2713848" y="3505200"/>
            <a:ext cx="1524000" cy="1066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Google Shape;346;p38"/>
          <p:cNvSpPr/>
          <p:nvPr/>
        </p:nvSpPr>
        <p:spPr>
          <a:xfrm>
            <a:off x="0" y="6196263"/>
            <a:ext cx="12192000" cy="661800"/>
          </a:xfrm>
          <a:prstGeom prst="rect">
            <a:avLst/>
          </a:prstGeom>
          <a:solidFill>
            <a:srgbClr val="D8D8D8"/>
          </a:solidFill>
          <a:ln>
            <a:noFill/>
          </a:ln>
        </p:spPr>
        <p:txBody>
          <a:bodyPr spcFirstLastPara="1" wrap="square" lIns="91425" tIns="45700" rIns="91425" bIns="45700" anchor="ctr" anchorCtr="0">
            <a:noAutofit/>
          </a:bodyPr>
          <a:lstStyle/>
          <a:p>
            <a:pPr lvl="0" algn="ctr"/>
            <a:r>
              <a:rPr lang="en-US" sz="1800" dirty="0">
                <a:solidFill>
                  <a:srgbClr val="595959"/>
                </a:solidFill>
                <a:latin typeface="Calibri"/>
                <a:ea typeface="Calibri"/>
                <a:cs typeface="Calibri"/>
                <a:sym typeface="Calibri"/>
              </a:rPr>
              <a:t>Virtual Investigator Meeting</a:t>
            </a:r>
          </a:p>
          <a:p>
            <a:pPr lvl="0" algn="ctr"/>
            <a:r>
              <a:rPr lang="en-US" sz="1800" dirty="0">
                <a:solidFill>
                  <a:srgbClr val="595959"/>
                </a:solidFill>
                <a:latin typeface="Calibri"/>
                <a:ea typeface="Calibri"/>
                <a:cs typeface="Calibri"/>
                <a:sym typeface="Calibri"/>
              </a:rPr>
              <a:t>November 22, 2019</a:t>
            </a:r>
          </a:p>
        </p:txBody>
      </p:sp>
      <p:pic>
        <p:nvPicPr>
          <p:cNvPr id="11" name="Google Shape;348;p38"/>
          <p:cNvPicPr preferRelativeResize="0"/>
          <p:nvPr/>
        </p:nvPicPr>
        <p:blipFill rotWithShape="1">
          <a:blip r:embed="rId4">
            <a:alphaModFix/>
          </a:blip>
          <a:srcRect/>
          <a:stretch/>
        </p:blipFill>
        <p:spPr>
          <a:xfrm>
            <a:off x="10471484" y="6128460"/>
            <a:ext cx="1683669" cy="813260"/>
          </a:xfrm>
          <a:prstGeom prst="rect">
            <a:avLst/>
          </a:prstGeom>
          <a:noFill/>
          <a:ln>
            <a:noFill/>
          </a:ln>
        </p:spPr>
      </p:pic>
      <p:pic>
        <p:nvPicPr>
          <p:cNvPr id="12" name="Google Shape;349;p38"/>
          <p:cNvPicPr preferRelativeResize="0"/>
          <p:nvPr/>
        </p:nvPicPr>
        <p:blipFill rotWithShape="1">
          <a:blip r:embed="rId5">
            <a:alphaModFix/>
          </a:blip>
          <a:srcRect t="23201" b="24019"/>
          <a:stretch/>
        </p:blipFill>
        <p:spPr>
          <a:xfrm>
            <a:off x="-1" y="6195255"/>
            <a:ext cx="1255395" cy="662596"/>
          </a:xfrm>
          <a:prstGeom prst="rect">
            <a:avLst/>
          </a:prstGeom>
          <a:noFill/>
          <a:ln>
            <a:noFill/>
          </a:ln>
        </p:spPr>
      </p:pic>
    </p:spTree>
    <p:extLst>
      <p:ext uri="{BB962C8B-B14F-4D97-AF65-F5344CB8AC3E}">
        <p14:creationId xmlns:p14="http://schemas.microsoft.com/office/powerpoint/2010/main" val="2525453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endParaRPr lang="en-US" altLang="en-US" smtClean="0"/>
          </a:p>
        </p:txBody>
      </p:sp>
      <p:sp>
        <p:nvSpPr>
          <p:cNvPr id="40963" name="Content Placeholder 2"/>
          <p:cNvSpPr>
            <a:spLocks noGrp="1"/>
          </p:cNvSpPr>
          <p:nvPr>
            <p:ph idx="1"/>
          </p:nvPr>
        </p:nvSpPr>
        <p:spPr/>
        <p:txBody>
          <a:bodyPr/>
          <a:lstStyle/>
          <a:p>
            <a:r>
              <a:rPr lang="en-US" altLang="en-US" smtClean="0"/>
              <a:t>Instert screen shot of lsit view of Local Context Form</a:t>
            </a:r>
          </a:p>
        </p:txBody>
      </p:sp>
      <p:pic>
        <p:nvPicPr>
          <p:cNvPr id="40964" name="Picture 4"/>
          <p:cNvPicPr>
            <a:picLocks noChangeAspect="1"/>
          </p:cNvPicPr>
          <p:nvPr/>
        </p:nvPicPr>
        <p:blipFill rotWithShape="1">
          <a:blip r:embed="rId3">
            <a:extLst>
              <a:ext uri="{28A0092B-C50C-407E-A947-70E740481C1C}">
                <a14:useLocalDpi xmlns:a14="http://schemas.microsoft.com/office/drawing/2010/main" val="0"/>
              </a:ext>
            </a:extLst>
          </a:blip>
          <a:srcRect t="9103" b="49655"/>
          <a:stretch/>
        </p:blipFill>
        <p:spPr bwMode="auto">
          <a:xfrm>
            <a:off x="206375" y="182880"/>
            <a:ext cx="11785600" cy="273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11353800" y="723106"/>
            <a:ext cx="533400"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Google Shape;346;p38"/>
          <p:cNvSpPr/>
          <p:nvPr/>
        </p:nvSpPr>
        <p:spPr>
          <a:xfrm>
            <a:off x="0" y="6196263"/>
            <a:ext cx="12192000" cy="661800"/>
          </a:xfrm>
          <a:prstGeom prst="rect">
            <a:avLst/>
          </a:prstGeom>
          <a:solidFill>
            <a:srgbClr val="D8D8D8"/>
          </a:solidFill>
          <a:ln>
            <a:noFill/>
          </a:ln>
        </p:spPr>
        <p:txBody>
          <a:bodyPr spcFirstLastPara="1" wrap="square" lIns="91425" tIns="45700" rIns="91425" bIns="45700" anchor="ctr" anchorCtr="0">
            <a:noAutofit/>
          </a:bodyPr>
          <a:lstStyle/>
          <a:p>
            <a:pPr lvl="0" algn="ctr"/>
            <a:r>
              <a:rPr lang="en-US" sz="1800" dirty="0">
                <a:solidFill>
                  <a:srgbClr val="595959"/>
                </a:solidFill>
                <a:latin typeface="Calibri"/>
                <a:ea typeface="Calibri"/>
                <a:cs typeface="Calibri"/>
                <a:sym typeface="Calibri"/>
              </a:rPr>
              <a:t>Virtual Investigator Meeting</a:t>
            </a:r>
          </a:p>
          <a:p>
            <a:pPr lvl="0" algn="ctr"/>
            <a:r>
              <a:rPr lang="en-US" sz="1800" dirty="0">
                <a:solidFill>
                  <a:srgbClr val="595959"/>
                </a:solidFill>
                <a:latin typeface="Calibri"/>
                <a:ea typeface="Calibri"/>
                <a:cs typeface="Calibri"/>
                <a:sym typeface="Calibri"/>
              </a:rPr>
              <a:t>November 22, 2019</a:t>
            </a:r>
          </a:p>
        </p:txBody>
      </p:sp>
      <p:pic>
        <p:nvPicPr>
          <p:cNvPr id="8" name="Google Shape;348;p38"/>
          <p:cNvPicPr preferRelativeResize="0"/>
          <p:nvPr/>
        </p:nvPicPr>
        <p:blipFill rotWithShape="1">
          <a:blip r:embed="rId4">
            <a:alphaModFix/>
          </a:blip>
          <a:srcRect/>
          <a:stretch/>
        </p:blipFill>
        <p:spPr>
          <a:xfrm>
            <a:off x="10471484" y="6128460"/>
            <a:ext cx="1683669" cy="813260"/>
          </a:xfrm>
          <a:prstGeom prst="rect">
            <a:avLst/>
          </a:prstGeom>
          <a:noFill/>
          <a:ln>
            <a:noFill/>
          </a:ln>
        </p:spPr>
      </p:pic>
      <p:pic>
        <p:nvPicPr>
          <p:cNvPr id="9" name="Google Shape;349;p38"/>
          <p:cNvPicPr preferRelativeResize="0"/>
          <p:nvPr/>
        </p:nvPicPr>
        <p:blipFill rotWithShape="1">
          <a:blip r:embed="rId5">
            <a:alphaModFix/>
          </a:blip>
          <a:srcRect t="23201" b="24019"/>
          <a:stretch/>
        </p:blipFill>
        <p:spPr>
          <a:xfrm>
            <a:off x="-1" y="6195255"/>
            <a:ext cx="1255395" cy="662596"/>
          </a:xfrm>
          <a:prstGeom prst="rect">
            <a:avLst/>
          </a:prstGeom>
          <a:noFill/>
          <a:ln>
            <a:noFill/>
          </a:ln>
        </p:spPr>
      </p:pic>
    </p:spTree>
    <p:extLst>
      <p:ext uri="{BB962C8B-B14F-4D97-AF65-F5344CB8AC3E}">
        <p14:creationId xmlns:p14="http://schemas.microsoft.com/office/powerpoint/2010/main" val="484344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chor="b"/>
          <a:lstStyle/>
          <a:p>
            <a:pPr eaLnBrk="1" hangingPunct="1"/>
            <a:r>
              <a:rPr lang="en-US" altLang="en-US" smtClean="0"/>
              <a:t>		</a:t>
            </a:r>
          </a:p>
        </p:txBody>
      </p:sp>
      <p:pic>
        <p:nvPicPr>
          <p:cNvPr id="43013" name="Content Placeholder 7"/>
          <p:cNvPicPr>
            <a:picLocks noGrp="1" noChangeAspect="1"/>
          </p:cNvPicPr>
          <p:nvPr>
            <p:ph idx="1"/>
          </p:nvPr>
        </p:nvPicPr>
        <p:blipFill rotWithShape="1">
          <a:blip r:embed="rId3">
            <a:extLst>
              <a:ext uri="{28A0092B-C50C-407E-A947-70E740481C1C}">
                <a14:useLocalDpi xmlns:a14="http://schemas.microsoft.com/office/drawing/2010/main" val="0"/>
              </a:ext>
            </a:extLst>
          </a:blip>
          <a:srcRect t="8356" b="16066"/>
          <a:stretch/>
        </p:blipFill>
        <p:spPr>
          <a:xfrm>
            <a:off x="152400" y="1"/>
            <a:ext cx="11963400" cy="5650992"/>
          </a:xfrm>
        </p:spPr>
      </p:pic>
      <p:sp>
        <p:nvSpPr>
          <p:cNvPr id="2" name="Oval 1"/>
          <p:cNvSpPr/>
          <p:nvPr/>
        </p:nvSpPr>
        <p:spPr>
          <a:xfrm>
            <a:off x="-168275" y="857885"/>
            <a:ext cx="6629400" cy="11080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Google Shape;346;p38"/>
          <p:cNvSpPr/>
          <p:nvPr/>
        </p:nvSpPr>
        <p:spPr>
          <a:xfrm>
            <a:off x="0" y="6196263"/>
            <a:ext cx="12192000" cy="661800"/>
          </a:xfrm>
          <a:prstGeom prst="rect">
            <a:avLst/>
          </a:prstGeom>
          <a:solidFill>
            <a:srgbClr val="D8D8D8"/>
          </a:solidFill>
          <a:ln>
            <a:noFill/>
          </a:ln>
        </p:spPr>
        <p:txBody>
          <a:bodyPr spcFirstLastPara="1" wrap="square" lIns="91425" tIns="45700" rIns="91425" bIns="45700" anchor="ctr" anchorCtr="0">
            <a:noAutofit/>
          </a:bodyPr>
          <a:lstStyle/>
          <a:p>
            <a:pPr lvl="0" algn="ctr"/>
            <a:r>
              <a:rPr lang="en-US" sz="1800" dirty="0">
                <a:solidFill>
                  <a:srgbClr val="595959"/>
                </a:solidFill>
                <a:latin typeface="Calibri"/>
                <a:ea typeface="Calibri"/>
                <a:cs typeface="Calibri"/>
                <a:sym typeface="Calibri"/>
              </a:rPr>
              <a:t>Virtual Investigator Meeting</a:t>
            </a:r>
          </a:p>
          <a:p>
            <a:pPr lvl="0" algn="ctr"/>
            <a:r>
              <a:rPr lang="en-US" sz="1800" dirty="0">
                <a:solidFill>
                  <a:srgbClr val="595959"/>
                </a:solidFill>
                <a:latin typeface="Calibri"/>
                <a:ea typeface="Calibri"/>
                <a:cs typeface="Calibri"/>
                <a:sym typeface="Calibri"/>
              </a:rPr>
              <a:t>November 22, 2019</a:t>
            </a:r>
          </a:p>
        </p:txBody>
      </p:sp>
      <p:pic>
        <p:nvPicPr>
          <p:cNvPr id="8" name="Google Shape;348;p38"/>
          <p:cNvPicPr preferRelativeResize="0"/>
          <p:nvPr/>
        </p:nvPicPr>
        <p:blipFill rotWithShape="1">
          <a:blip r:embed="rId4">
            <a:alphaModFix/>
          </a:blip>
          <a:srcRect/>
          <a:stretch/>
        </p:blipFill>
        <p:spPr>
          <a:xfrm>
            <a:off x="10471484" y="6128460"/>
            <a:ext cx="1683669" cy="813260"/>
          </a:xfrm>
          <a:prstGeom prst="rect">
            <a:avLst/>
          </a:prstGeom>
          <a:noFill/>
          <a:ln>
            <a:noFill/>
          </a:ln>
        </p:spPr>
      </p:pic>
      <p:pic>
        <p:nvPicPr>
          <p:cNvPr id="9" name="Google Shape;349;p38"/>
          <p:cNvPicPr preferRelativeResize="0"/>
          <p:nvPr/>
        </p:nvPicPr>
        <p:blipFill rotWithShape="1">
          <a:blip r:embed="rId5">
            <a:alphaModFix/>
          </a:blip>
          <a:srcRect t="23201" b="24019"/>
          <a:stretch/>
        </p:blipFill>
        <p:spPr>
          <a:xfrm>
            <a:off x="-1" y="6195255"/>
            <a:ext cx="1255395" cy="662596"/>
          </a:xfrm>
          <a:prstGeom prst="rect">
            <a:avLst/>
          </a:prstGeom>
          <a:noFill/>
          <a:ln>
            <a:noFill/>
          </a:ln>
        </p:spPr>
      </p:pic>
    </p:spTree>
    <p:extLst>
      <p:ext uri="{BB962C8B-B14F-4D97-AF65-F5344CB8AC3E}">
        <p14:creationId xmlns:p14="http://schemas.microsoft.com/office/powerpoint/2010/main" val="25521986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idx="4294967295"/>
          </p:nvPr>
        </p:nvSpPr>
        <p:spPr>
          <a:xfrm>
            <a:off x="0" y="274638"/>
            <a:ext cx="8229600" cy="1143000"/>
          </a:xfrm>
        </p:spPr>
        <p:txBody>
          <a:bodyPr anchor="b"/>
          <a:lstStyle/>
          <a:p>
            <a:pPr eaLnBrk="1" hangingPunct="1"/>
            <a:r>
              <a:rPr lang="en-US" altLang="en-US" smtClean="0"/>
              <a:t>		</a:t>
            </a:r>
          </a:p>
        </p:txBody>
      </p:sp>
      <p:sp>
        <p:nvSpPr>
          <p:cNvPr id="8195" name="Content Placeholder 2"/>
          <p:cNvSpPr>
            <a:spLocks noGrp="1"/>
          </p:cNvSpPr>
          <p:nvPr>
            <p:ph idx="4294967295"/>
          </p:nvPr>
        </p:nvSpPr>
        <p:spPr>
          <a:xfrm>
            <a:off x="990600" y="457200"/>
            <a:ext cx="10620375" cy="5181600"/>
          </a:xfrm>
        </p:spPr>
        <p:txBody>
          <a:bodyPr rtlCol="0">
            <a:normAutofit/>
          </a:bodyPr>
          <a:lstStyle/>
          <a:p>
            <a:pPr marL="282575" indent="-282575" algn="ctr" eaLnBrk="1" fontAlgn="auto" hangingPunct="1">
              <a:spcAft>
                <a:spcPts val="0"/>
              </a:spcAft>
              <a:buFont typeface="Arial" panose="020B0604020202020204" pitchFamily="34" charset="0"/>
              <a:buNone/>
              <a:defRPr/>
            </a:pPr>
            <a:r>
              <a:rPr lang="en-US" altLang="en-US" sz="4000" dirty="0" smtClean="0">
                <a:solidFill>
                  <a:schemeClr val="accent6">
                    <a:lumMod val="75000"/>
                  </a:schemeClr>
                </a:solidFill>
              </a:rPr>
              <a:t>Talk Objectives</a:t>
            </a:r>
            <a:endParaRPr lang="en-US" altLang="en-US" sz="4000" dirty="0">
              <a:solidFill>
                <a:schemeClr val="accent6">
                  <a:lumMod val="75000"/>
                </a:schemeClr>
              </a:solidFill>
            </a:endParaRPr>
          </a:p>
          <a:p>
            <a:pPr marL="0" indent="0" eaLnBrk="1" fontAlgn="auto" hangingPunct="1">
              <a:spcAft>
                <a:spcPts val="0"/>
              </a:spcAft>
              <a:buFont typeface="Arial" panose="020B0604020202020204" pitchFamily="34" charset="0"/>
              <a:buNone/>
              <a:defRPr/>
            </a:pPr>
            <a:endParaRPr lang="en-US" altLang="en-US" b="1" i="1" dirty="0"/>
          </a:p>
          <a:p>
            <a:pPr eaLnBrk="1" fontAlgn="auto" hangingPunct="1">
              <a:spcAft>
                <a:spcPts val="0"/>
              </a:spcAft>
              <a:defRPr/>
            </a:pPr>
            <a:r>
              <a:rPr lang="en-US" altLang="en-US" b="1" i="1" dirty="0" smtClean="0"/>
              <a:t>HOBIT </a:t>
            </a:r>
            <a:r>
              <a:rPr lang="en-US" altLang="en-US" b="1" i="1" dirty="0"/>
              <a:t>EFIC Plan</a:t>
            </a:r>
          </a:p>
          <a:p>
            <a:pPr lvl="1" eaLnBrk="1" fontAlgn="auto" hangingPunct="1">
              <a:spcAft>
                <a:spcPts val="0"/>
              </a:spcAft>
              <a:defRPr/>
            </a:pPr>
            <a:r>
              <a:rPr lang="en-US" altLang="en-US" b="1" i="1" dirty="0"/>
              <a:t>Who is your community? </a:t>
            </a:r>
          </a:p>
          <a:p>
            <a:pPr lvl="1" eaLnBrk="1" fontAlgn="auto" hangingPunct="1">
              <a:spcAft>
                <a:spcPts val="0"/>
              </a:spcAft>
              <a:defRPr/>
            </a:pPr>
            <a:r>
              <a:rPr lang="en-US" altLang="en-US" b="1" i="1" dirty="0">
                <a:solidFill>
                  <a:schemeClr val="accent6">
                    <a:lumMod val="60000"/>
                    <a:lumOff val="40000"/>
                  </a:schemeClr>
                </a:solidFill>
              </a:rPr>
              <a:t>Your site specific EFIC Plan &amp; documentation</a:t>
            </a:r>
          </a:p>
          <a:p>
            <a:pPr eaLnBrk="1" fontAlgn="auto" hangingPunct="1">
              <a:spcAft>
                <a:spcPts val="0"/>
              </a:spcAft>
              <a:defRPr/>
            </a:pPr>
            <a:r>
              <a:rPr lang="en-US" altLang="en-US" b="1" i="1" dirty="0"/>
              <a:t>EFIC Results Reports</a:t>
            </a:r>
          </a:p>
          <a:p>
            <a:pPr marL="457200" lvl="1" indent="0" eaLnBrk="1" fontAlgn="auto" hangingPunct="1">
              <a:spcAft>
                <a:spcPts val="0"/>
              </a:spcAft>
              <a:buFont typeface="Arial" panose="020B0604020202020204" pitchFamily="34" charset="0"/>
              <a:buNone/>
              <a:defRPr/>
            </a:pPr>
            <a:endParaRPr lang="en-US" altLang="en-US" sz="2100" i="1" dirty="0"/>
          </a:p>
          <a:p>
            <a:pPr marL="0" indent="0" eaLnBrk="1" fontAlgn="auto" hangingPunct="1">
              <a:spcAft>
                <a:spcPts val="0"/>
              </a:spcAft>
              <a:buFont typeface="Arial" panose="020B0604020202020204" pitchFamily="34" charset="0"/>
              <a:buNone/>
              <a:defRPr/>
            </a:pPr>
            <a:endParaRPr lang="en-US" altLang="en-US" sz="2400" i="1" dirty="0"/>
          </a:p>
        </p:txBody>
      </p:sp>
      <p:sp>
        <p:nvSpPr>
          <p:cNvPr id="6" name="Google Shape;346;p38"/>
          <p:cNvSpPr/>
          <p:nvPr/>
        </p:nvSpPr>
        <p:spPr>
          <a:xfrm>
            <a:off x="0" y="6196263"/>
            <a:ext cx="12192000" cy="661800"/>
          </a:xfrm>
          <a:prstGeom prst="rect">
            <a:avLst/>
          </a:prstGeom>
          <a:solidFill>
            <a:srgbClr val="D8D8D8"/>
          </a:solidFill>
          <a:ln>
            <a:noFill/>
          </a:ln>
        </p:spPr>
        <p:txBody>
          <a:bodyPr spcFirstLastPara="1" wrap="square" lIns="91425" tIns="45700" rIns="91425" bIns="45700" anchor="ctr" anchorCtr="0">
            <a:noAutofit/>
          </a:bodyPr>
          <a:lstStyle/>
          <a:p>
            <a:pPr lvl="0" algn="ctr"/>
            <a:r>
              <a:rPr lang="en-US" sz="1800" dirty="0">
                <a:solidFill>
                  <a:srgbClr val="595959"/>
                </a:solidFill>
                <a:latin typeface="Calibri"/>
                <a:ea typeface="Calibri"/>
                <a:cs typeface="Calibri"/>
                <a:sym typeface="Calibri"/>
              </a:rPr>
              <a:t>Virtual Investigator Meeting</a:t>
            </a:r>
          </a:p>
          <a:p>
            <a:pPr lvl="0" algn="ctr"/>
            <a:r>
              <a:rPr lang="en-US" sz="1800" dirty="0">
                <a:solidFill>
                  <a:srgbClr val="595959"/>
                </a:solidFill>
                <a:latin typeface="Calibri"/>
                <a:ea typeface="Calibri"/>
                <a:cs typeface="Calibri"/>
                <a:sym typeface="Calibri"/>
              </a:rPr>
              <a:t>November 22, 2019</a:t>
            </a:r>
          </a:p>
        </p:txBody>
      </p:sp>
      <p:pic>
        <p:nvPicPr>
          <p:cNvPr id="7" name="Google Shape;348;p38"/>
          <p:cNvPicPr preferRelativeResize="0"/>
          <p:nvPr/>
        </p:nvPicPr>
        <p:blipFill rotWithShape="1">
          <a:blip r:embed="rId3">
            <a:alphaModFix/>
          </a:blip>
          <a:srcRect/>
          <a:stretch/>
        </p:blipFill>
        <p:spPr>
          <a:xfrm>
            <a:off x="10471484" y="6128460"/>
            <a:ext cx="1683669" cy="813260"/>
          </a:xfrm>
          <a:prstGeom prst="rect">
            <a:avLst/>
          </a:prstGeom>
          <a:noFill/>
          <a:ln>
            <a:noFill/>
          </a:ln>
        </p:spPr>
      </p:pic>
      <p:pic>
        <p:nvPicPr>
          <p:cNvPr id="8" name="Google Shape;349;p38"/>
          <p:cNvPicPr preferRelativeResize="0"/>
          <p:nvPr/>
        </p:nvPicPr>
        <p:blipFill rotWithShape="1">
          <a:blip r:embed="rId4">
            <a:alphaModFix/>
          </a:blip>
          <a:srcRect t="23201" b="24019"/>
          <a:stretch/>
        </p:blipFill>
        <p:spPr>
          <a:xfrm>
            <a:off x="-1" y="6195255"/>
            <a:ext cx="1255395" cy="662596"/>
          </a:xfrm>
          <a:prstGeom prst="rect">
            <a:avLst/>
          </a:prstGeom>
          <a:noFill/>
          <a:ln>
            <a:noFill/>
          </a:ln>
        </p:spPr>
      </p:pic>
    </p:spTree>
    <p:extLst>
      <p:ext uri="{BB962C8B-B14F-4D97-AF65-F5344CB8AC3E}">
        <p14:creationId xmlns:p14="http://schemas.microsoft.com/office/powerpoint/2010/main" val="7360966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nchor="b"/>
          <a:lstStyle/>
          <a:p>
            <a:pPr eaLnBrk="1" hangingPunct="1"/>
            <a:r>
              <a:rPr lang="en-US" altLang="en-US" smtClean="0"/>
              <a:t>		</a:t>
            </a:r>
          </a:p>
        </p:txBody>
      </p:sp>
      <p:pic>
        <p:nvPicPr>
          <p:cNvPr id="47107"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289" t="8157" b="19583"/>
          <a:stretch/>
        </p:blipFill>
        <p:spPr>
          <a:xfrm>
            <a:off x="100584" y="173736"/>
            <a:ext cx="12091416" cy="5477256"/>
          </a:xfrm>
        </p:spPr>
      </p:pic>
      <p:sp>
        <p:nvSpPr>
          <p:cNvPr id="5" name="Oval 4"/>
          <p:cNvSpPr/>
          <p:nvPr/>
        </p:nvSpPr>
        <p:spPr>
          <a:xfrm>
            <a:off x="6742176" y="4044696"/>
            <a:ext cx="1374775" cy="457200"/>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2758440" y="3654584"/>
            <a:ext cx="14478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Google Shape;346;p38"/>
          <p:cNvSpPr/>
          <p:nvPr/>
        </p:nvSpPr>
        <p:spPr>
          <a:xfrm>
            <a:off x="0" y="6196263"/>
            <a:ext cx="12192000" cy="661800"/>
          </a:xfrm>
          <a:prstGeom prst="rect">
            <a:avLst/>
          </a:prstGeom>
          <a:solidFill>
            <a:srgbClr val="D8D8D8"/>
          </a:solidFill>
          <a:ln>
            <a:noFill/>
          </a:ln>
        </p:spPr>
        <p:txBody>
          <a:bodyPr spcFirstLastPara="1" wrap="square" lIns="91425" tIns="45700" rIns="91425" bIns="45700" anchor="ctr" anchorCtr="0">
            <a:noAutofit/>
          </a:bodyPr>
          <a:lstStyle/>
          <a:p>
            <a:pPr lvl="0" algn="ctr"/>
            <a:r>
              <a:rPr lang="en-US" sz="1800" dirty="0">
                <a:solidFill>
                  <a:srgbClr val="595959"/>
                </a:solidFill>
                <a:latin typeface="Calibri"/>
                <a:ea typeface="Calibri"/>
                <a:cs typeface="Calibri"/>
                <a:sym typeface="Calibri"/>
              </a:rPr>
              <a:t>Virtual Investigator Meeting</a:t>
            </a:r>
          </a:p>
          <a:p>
            <a:pPr lvl="0" algn="ctr"/>
            <a:r>
              <a:rPr lang="en-US" sz="1800" dirty="0">
                <a:solidFill>
                  <a:srgbClr val="595959"/>
                </a:solidFill>
                <a:latin typeface="Calibri"/>
                <a:ea typeface="Calibri"/>
                <a:cs typeface="Calibri"/>
                <a:sym typeface="Calibri"/>
              </a:rPr>
              <a:t>November 22, 2019</a:t>
            </a:r>
          </a:p>
        </p:txBody>
      </p:sp>
      <p:pic>
        <p:nvPicPr>
          <p:cNvPr id="8" name="Google Shape;348;p38"/>
          <p:cNvPicPr preferRelativeResize="0"/>
          <p:nvPr/>
        </p:nvPicPr>
        <p:blipFill rotWithShape="1">
          <a:blip r:embed="rId4">
            <a:alphaModFix/>
          </a:blip>
          <a:srcRect/>
          <a:stretch/>
        </p:blipFill>
        <p:spPr>
          <a:xfrm>
            <a:off x="10471484" y="6128460"/>
            <a:ext cx="1683669" cy="813260"/>
          </a:xfrm>
          <a:prstGeom prst="rect">
            <a:avLst/>
          </a:prstGeom>
          <a:noFill/>
          <a:ln>
            <a:noFill/>
          </a:ln>
        </p:spPr>
      </p:pic>
      <p:pic>
        <p:nvPicPr>
          <p:cNvPr id="9" name="Google Shape;349;p38"/>
          <p:cNvPicPr preferRelativeResize="0"/>
          <p:nvPr/>
        </p:nvPicPr>
        <p:blipFill rotWithShape="1">
          <a:blip r:embed="rId5">
            <a:alphaModFix/>
          </a:blip>
          <a:srcRect t="23201" b="24019"/>
          <a:stretch/>
        </p:blipFill>
        <p:spPr>
          <a:xfrm>
            <a:off x="-1" y="6195255"/>
            <a:ext cx="1255395" cy="662596"/>
          </a:xfrm>
          <a:prstGeom prst="rect">
            <a:avLst/>
          </a:prstGeom>
          <a:noFill/>
          <a:ln>
            <a:noFill/>
          </a:ln>
        </p:spPr>
      </p:pic>
    </p:spTree>
    <p:extLst>
      <p:ext uri="{BB962C8B-B14F-4D97-AF65-F5344CB8AC3E}">
        <p14:creationId xmlns:p14="http://schemas.microsoft.com/office/powerpoint/2010/main" val="14538942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a:xfrm>
            <a:off x="0" y="274638"/>
            <a:ext cx="8229600" cy="1143000"/>
          </a:xfrm>
        </p:spPr>
        <p:txBody>
          <a:bodyPr anchor="b"/>
          <a:lstStyle/>
          <a:p>
            <a:pPr eaLnBrk="1" hangingPunct="1"/>
            <a:r>
              <a:rPr lang="en-US" altLang="en-US" smtClean="0"/>
              <a:t>		</a:t>
            </a:r>
          </a:p>
        </p:txBody>
      </p:sp>
      <p:pic>
        <p:nvPicPr>
          <p:cNvPr id="49155" name="Content Placeholder 1"/>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t="8489" b="11834"/>
          <a:stretch/>
        </p:blipFill>
        <p:spPr>
          <a:xfrm>
            <a:off x="188976" y="146304"/>
            <a:ext cx="11863388" cy="5907024"/>
          </a:xfrm>
        </p:spPr>
      </p:pic>
      <p:sp>
        <p:nvSpPr>
          <p:cNvPr id="2" name="Oval 1"/>
          <p:cNvSpPr/>
          <p:nvPr/>
        </p:nvSpPr>
        <p:spPr>
          <a:xfrm>
            <a:off x="11430000" y="1308100"/>
            <a:ext cx="514350" cy="21907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0741974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nchor="b"/>
          <a:lstStyle/>
          <a:p>
            <a:pPr eaLnBrk="1" hangingPunct="1"/>
            <a:r>
              <a:rPr lang="en-US" altLang="en-US" smtClean="0"/>
              <a:t>		</a:t>
            </a:r>
          </a:p>
        </p:txBody>
      </p:sp>
      <p:pic>
        <p:nvPicPr>
          <p:cNvPr id="51203"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t="8832" b="3112"/>
          <a:stretch/>
        </p:blipFill>
        <p:spPr>
          <a:xfrm>
            <a:off x="228600" y="722375"/>
            <a:ext cx="10972800" cy="5952745"/>
          </a:xfrm>
        </p:spPr>
      </p:pic>
    </p:spTree>
    <p:extLst>
      <p:ext uri="{BB962C8B-B14F-4D97-AF65-F5344CB8AC3E}">
        <p14:creationId xmlns:p14="http://schemas.microsoft.com/office/powerpoint/2010/main" val="38485362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52400" y="152400"/>
            <a:ext cx="3657600" cy="533400"/>
          </a:xfrm>
        </p:spPr>
        <p:txBody>
          <a:bodyPr rtlCol="0" anchor="b">
            <a:noAutofit/>
          </a:bodyPr>
          <a:lstStyle/>
          <a:p>
            <a:pPr algn="ctr" eaLnBrk="1" fontAlgn="auto" hangingPunct="1">
              <a:spcAft>
                <a:spcPts val="0"/>
              </a:spcAft>
              <a:defRPr/>
            </a:pPr>
            <a:r>
              <a:rPr lang="en-US" altLang="en-US" sz="3600" dirty="0" smtClean="0">
                <a:solidFill>
                  <a:schemeClr val="accent6">
                    <a:lumMod val="75000"/>
                  </a:schemeClr>
                </a:solidFill>
              </a:rPr>
              <a:t>CC Form – Cont.</a:t>
            </a:r>
          </a:p>
        </p:txBody>
      </p:sp>
      <p:pic>
        <p:nvPicPr>
          <p:cNvPr id="53251" name="Content Placeholder 2"/>
          <p:cNvPicPr>
            <a:picLocks noGrp="1" noChangeAspect="1"/>
          </p:cNvPicPr>
          <p:nvPr>
            <p:ph idx="1"/>
          </p:nvPr>
        </p:nvPicPr>
        <p:blipFill rotWithShape="1">
          <a:blip r:embed="rId3">
            <a:extLst>
              <a:ext uri="{28A0092B-C50C-407E-A947-70E740481C1C}">
                <a14:useLocalDpi xmlns:a14="http://schemas.microsoft.com/office/drawing/2010/main" val="0"/>
              </a:ext>
            </a:extLst>
          </a:blip>
          <a:srcRect l="245" t="7698" r="-1" b="3978"/>
          <a:stretch/>
        </p:blipFill>
        <p:spPr>
          <a:xfrm>
            <a:off x="256032" y="640081"/>
            <a:ext cx="11186668" cy="6190488"/>
          </a:xfrm>
        </p:spPr>
      </p:pic>
    </p:spTree>
    <p:extLst>
      <p:ext uri="{BB962C8B-B14F-4D97-AF65-F5344CB8AC3E}">
        <p14:creationId xmlns:p14="http://schemas.microsoft.com/office/powerpoint/2010/main" val="1387167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What’s unchanged</a:t>
            </a:r>
            <a:endParaRPr lang="en-US" b="1" dirty="0"/>
          </a:p>
        </p:txBody>
      </p:sp>
      <p:sp>
        <p:nvSpPr>
          <p:cNvPr id="3" name="Content Placeholder 2"/>
          <p:cNvSpPr>
            <a:spLocks noGrp="1"/>
          </p:cNvSpPr>
          <p:nvPr>
            <p:ph idx="1"/>
          </p:nvPr>
        </p:nvSpPr>
        <p:spPr/>
        <p:txBody>
          <a:bodyPr/>
          <a:lstStyle/>
          <a:p>
            <a:r>
              <a:rPr lang="en-US" dirty="0" smtClean="0"/>
              <a:t>Obtaining informed consent during the first 6 hours following arrival to the ED</a:t>
            </a:r>
          </a:p>
          <a:p>
            <a:r>
              <a:rPr lang="en-US" dirty="0" smtClean="0"/>
              <a:t>Efforts to identify an LAR</a:t>
            </a:r>
          </a:p>
          <a:p>
            <a:r>
              <a:rPr lang="en-US" dirty="0" smtClean="0"/>
              <a:t>Inclusion and exclusion criteria</a:t>
            </a:r>
          </a:p>
          <a:p>
            <a:r>
              <a:rPr lang="en-US" dirty="0" smtClean="0"/>
              <a:t>Study interventions</a:t>
            </a:r>
          </a:p>
          <a:p>
            <a:r>
              <a:rPr lang="en-US" dirty="0" smtClean="0"/>
              <a:t>Outcome ascertainment</a:t>
            </a:r>
          </a:p>
          <a:p>
            <a:endParaRPr lang="en-US" dirty="0"/>
          </a:p>
        </p:txBody>
      </p:sp>
      <p:sp>
        <p:nvSpPr>
          <p:cNvPr id="4" name="Google Shape;346;p38"/>
          <p:cNvSpPr/>
          <p:nvPr/>
        </p:nvSpPr>
        <p:spPr>
          <a:xfrm>
            <a:off x="0" y="6196263"/>
            <a:ext cx="12192000" cy="661800"/>
          </a:xfrm>
          <a:prstGeom prst="rect">
            <a:avLst/>
          </a:prstGeom>
          <a:solidFill>
            <a:srgbClr val="D8D8D8"/>
          </a:solidFill>
          <a:ln>
            <a:noFill/>
          </a:ln>
        </p:spPr>
        <p:txBody>
          <a:bodyPr spcFirstLastPara="1" wrap="square" lIns="91425" tIns="45700" rIns="91425" bIns="45700" anchor="ctr" anchorCtr="0">
            <a:noAutofit/>
          </a:bodyPr>
          <a:lstStyle/>
          <a:p>
            <a:pPr lvl="0" algn="ctr"/>
            <a:r>
              <a:rPr lang="en-US" sz="1800" dirty="0">
                <a:solidFill>
                  <a:srgbClr val="595959"/>
                </a:solidFill>
                <a:latin typeface="Calibri"/>
                <a:ea typeface="Calibri"/>
                <a:cs typeface="Calibri"/>
                <a:sym typeface="Calibri"/>
              </a:rPr>
              <a:t>Virtual Investigator Meeting</a:t>
            </a:r>
          </a:p>
          <a:p>
            <a:pPr lvl="0" algn="ctr"/>
            <a:r>
              <a:rPr lang="en-US" sz="1800" dirty="0">
                <a:solidFill>
                  <a:srgbClr val="595959"/>
                </a:solidFill>
                <a:latin typeface="Calibri"/>
                <a:ea typeface="Calibri"/>
                <a:cs typeface="Calibri"/>
                <a:sym typeface="Calibri"/>
              </a:rPr>
              <a:t>November 22, 2019</a:t>
            </a:r>
          </a:p>
        </p:txBody>
      </p:sp>
      <p:pic>
        <p:nvPicPr>
          <p:cNvPr id="5" name="Google Shape;348;p38"/>
          <p:cNvPicPr preferRelativeResize="0"/>
          <p:nvPr/>
        </p:nvPicPr>
        <p:blipFill rotWithShape="1">
          <a:blip r:embed="rId2">
            <a:alphaModFix/>
          </a:blip>
          <a:srcRect/>
          <a:stretch/>
        </p:blipFill>
        <p:spPr>
          <a:xfrm>
            <a:off x="10471484" y="6128460"/>
            <a:ext cx="1683669" cy="813260"/>
          </a:xfrm>
          <a:prstGeom prst="rect">
            <a:avLst/>
          </a:prstGeom>
          <a:noFill/>
          <a:ln>
            <a:noFill/>
          </a:ln>
        </p:spPr>
      </p:pic>
      <p:pic>
        <p:nvPicPr>
          <p:cNvPr id="6" name="Google Shape;349;p38"/>
          <p:cNvPicPr preferRelativeResize="0"/>
          <p:nvPr/>
        </p:nvPicPr>
        <p:blipFill rotWithShape="1">
          <a:blip r:embed="rId3">
            <a:alphaModFix/>
          </a:blip>
          <a:srcRect t="23201" b="24019"/>
          <a:stretch/>
        </p:blipFill>
        <p:spPr>
          <a:xfrm>
            <a:off x="-1" y="6195255"/>
            <a:ext cx="1255395" cy="662596"/>
          </a:xfrm>
          <a:prstGeom prst="rect">
            <a:avLst/>
          </a:prstGeom>
          <a:noFill/>
          <a:ln>
            <a:noFill/>
          </a:ln>
        </p:spPr>
      </p:pic>
    </p:spTree>
    <p:extLst>
      <p:ext uri="{BB962C8B-B14F-4D97-AF65-F5344CB8AC3E}">
        <p14:creationId xmlns:p14="http://schemas.microsoft.com/office/powerpoint/2010/main" val="6854582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52400" y="152400"/>
            <a:ext cx="3200400" cy="457200"/>
          </a:xfrm>
        </p:spPr>
        <p:txBody>
          <a:bodyPr rtlCol="0" anchor="b">
            <a:noAutofit/>
          </a:bodyPr>
          <a:lstStyle/>
          <a:p>
            <a:pPr eaLnBrk="1" fontAlgn="auto" hangingPunct="1">
              <a:spcAft>
                <a:spcPts val="0"/>
              </a:spcAft>
              <a:defRPr/>
            </a:pPr>
            <a:r>
              <a:rPr lang="en-US" altLang="en-US" sz="3600" dirty="0" smtClean="0">
                <a:solidFill>
                  <a:schemeClr val="accent6">
                    <a:lumMod val="75000"/>
                  </a:schemeClr>
                </a:solidFill>
              </a:rPr>
              <a:t>CC Form – Cont.</a:t>
            </a:r>
          </a:p>
        </p:txBody>
      </p:sp>
      <p:pic>
        <p:nvPicPr>
          <p:cNvPr id="55299" name="Content Placeholder 2"/>
          <p:cNvPicPr>
            <a:picLocks noGrp="1" noChangeAspect="1"/>
          </p:cNvPicPr>
          <p:nvPr>
            <p:ph idx="1"/>
          </p:nvPr>
        </p:nvPicPr>
        <p:blipFill rotWithShape="1">
          <a:blip r:embed="rId3">
            <a:extLst>
              <a:ext uri="{28A0092B-C50C-407E-A947-70E740481C1C}">
                <a14:useLocalDpi xmlns:a14="http://schemas.microsoft.com/office/drawing/2010/main" val="0"/>
              </a:ext>
            </a:extLst>
          </a:blip>
          <a:srcRect t="8217" b="4726"/>
          <a:stretch/>
        </p:blipFill>
        <p:spPr>
          <a:xfrm>
            <a:off x="673608" y="609601"/>
            <a:ext cx="10744200" cy="5846064"/>
          </a:xfrm>
        </p:spPr>
      </p:pic>
    </p:spTree>
    <p:extLst>
      <p:ext uri="{BB962C8B-B14F-4D97-AF65-F5344CB8AC3E}">
        <p14:creationId xmlns:p14="http://schemas.microsoft.com/office/powerpoint/2010/main" val="37028208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nchor="b"/>
          <a:lstStyle/>
          <a:p>
            <a:pPr eaLnBrk="1" hangingPunct="1"/>
            <a:r>
              <a:rPr lang="en-US" altLang="en-US" smtClean="0"/>
              <a:t>		</a:t>
            </a:r>
          </a:p>
        </p:txBody>
      </p:sp>
      <p:pic>
        <p:nvPicPr>
          <p:cNvPr id="57347"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8874" b="25545"/>
          <a:stretch/>
        </p:blipFill>
        <p:spPr>
          <a:xfrm>
            <a:off x="146776" y="210312"/>
            <a:ext cx="12045224" cy="4937760"/>
          </a:xfrm>
        </p:spPr>
      </p:pic>
      <p:sp>
        <p:nvSpPr>
          <p:cNvPr id="5" name="Oval 4"/>
          <p:cNvSpPr/>
          <p:nvPr/>
        </p:nvSpPr>
        <p:spPr>
          <a:xfrm>
            <a:off x="6705600" y="4044696"/>
            <a:ext cx="1374775" cy="457200"/>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2795016" y="3703320"/>
            <a:ext cx="14478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80674906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idx="4294967295"/>
          </p:nvPr>
        </p:nvSpPr>
        <p:spPr>
          <a:xfrm>
            <a:off x="0" y="274638"/>
            <a:ext cx="8229600" cy="1143000"/>
          </a:xfrm>
        </p:spPr>
        <p:txBody>
          <a:bodyPr anchor="b"/>
          <a:lstStyle/>
          <a:p>
            <a:pPr eaLnBrk="1" hangingPunct="1"/>
            <a:r>
              <a:rPr lang="en-US" altLang="en-US" smtClean="0"/>
              <a:t>		</a:t>
            </a:r>
          </a:p>
        </p:txBody>
      </p:sp>
      <p:sp>
        <p:nvSpPr>
          <p:cNvPr id="8195" name="Content Placeholder 2"/>
          <p:cNvSpPr>
            <a:spLocks noGrp="1"/>
          </p:cNvSpPr>
          <p:nvPr>
            <p:ph idx="4294967295"/>
          </p:nvPr>
        </p:nvSpPr>
        <p:spPr>
          <a:xfrm>
            <a:off x="304800" y="236538"/>
            <a:ext cx="2133600" cy="609600"/>
          </a:xfrm>
        </p:spPr>
        <p:txBody>
          <a:bodyPr rtlCol="0">
            <a:normAutofit fontScale="70000" lnSpcReduction="20000"/>
          </a:bodyPr>
          <a:lstStyle/>
          <a:p>
            <a:pPr marL="282575" indent="-282575" algn="ctr" eaLnBrk="1" fontAlgn="auto" hangingPunct="1">
              <a:spcAft>
                <a:spcPts val="0"/>
              </a:spcAft>
              <a:buFont typeface="Arial" panose="020B0604020202020204" pitchFamily="34" charset="0"/>
              <a:buNone/>
              <a:defRPr/>
            </a:pPr>
            <a:r>
              <a:rPr lang="en-US" altLang="en-US" sz="4000" dirty="0">
                <a:solidFill>
                  <a:schemeClr val="accent6">
                    <a:lumMod val="75000"/>
                  </a:schemeClr>
                </a:solidFill>
              </a:rPr>
              <a:t>PD Form</a:t>
            </a:r>
          </a:p>
          <a:p>
            <a:pPr marL="282575" indent="-282575" algn="ctr" eaLnBrk="1" fontAlgn="auto" hangingPunct="1">
              <a:spcAft>
                <a:spcPts val="0"/>
              </a:spcAft>
              <a:buFont typeface="Arial" panose="020B0604020202020204" pitchFamily="34" charset="0"/>
              <a:buNone/>
              <a:defRPr/>
            </a:pPr>
            <a:endParaRPr lang="en-US" altLang="en-US" sz="1600" dirty="0">
              <a:solidFill>
                <a:schemeClr val="accent6">
                  <a:lumMod val="75000"/>
                </a:schemeClr>
              </a:solidFill>
            </a:endParaRPr>
          </a:p>
          <a:p>
            <a:pPr marL="0" indent="0" eaLnBrk="1" fontAlgn="auto" hangingPunct="1">
              <a:spcAft>
                <a:spcPts val="0"/>
              </a:spcAft>
              <a:buFont typeface="Arial" panose="020B0604020202020204" pitchFamily="34" charset="0"/>
              <a:buNone/>
              <a:defRPr/>
            </a:pPr>
            <a:endParaRPr lang="en-US" altLang="en-US" sz="2400" i="1" dirty="0">
              <a:solidFill>
                <a:schemeClr val="accent6">
                  <a:lumMod val="75000"/>
                </a:schemeClr>
              </a:solidFill>
            </a:endParaRPr>
          </a:p>
        </p:txBody>
      </p:sp>
      <p:pic>
        <p:nvPicPr>
          <p:cNvPr id="59396"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216" t="8565" b="5022"/>
          <a:stretch/>
        </p:blipFill>
        <p:spPr bwMode="auto">
          <a:xfrm>
            <a:off x="347472" y="685801"/>
            <a:ext cx="11518392" cy="6208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406531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nchor="b"/>
          <a:lstStyle/>
          <a:p>
            <a:pPr eaLnBrk="1" hangingPunct="1"/>
            <a:r>
              <a:rPr lang="en-US" altLang="en-US" smtClean="0"/>
              <a:t>		</a:t>
            </a:r>
          </a:p>
        </p:txBody>
      </p:sp>
      <p:pic>
        <p:nvPicPr>
          <p:cNvPr id="61443" name="Content Placeholder 2"/>
          <p:cNvPicPr>
            <a:picLocks noGrp="1" noChangeAspect="1"/>
          </p:cNvPicPr>
          <p:nvPr>
            <p:ph idx="1"/>
          </p:nvPr>
        </p:nvPicPr>
        <p:blipFill rotWithShape="1">
          <a:blip r:embed="rId3">
            <a:extLst>
              <a:ext uri="{28A0092B-C50C-407E-A947-70E740481C1C}">
                <a14:useLocalDpi xmlns:a14="http://schemas.microsoft.com/office/drawing/2010/main" val="0"/>
              </a:ext>
            </a:extLst>
          </a:blip>
          <a:srcRect t="8827" b="5207"/>
          <a:stretch/>
        </p:blipFill>
        <p:spPr>
          <a:xfrm>
            <a:off x="395288" y="612648"/>
            <a:ext cx="10958512" cy="5888736"/>
          </a:xfrm>
        </p:spPr>
      </p:pic>
      <p:sp>
        <p:nvSpPr>
          <p:cNvPr id="4" name="Oval 3"/>
          <p:cNvSpPr/>
          <p:nvPr/>
        </p:nvSpPr>
        <p:spPr>
          <a:xfrm>
            <a:off x="5105400" y="5867400"/>
            <a:ext cx="762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83392909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9050" y="95250"/>
            <a:ext cx="10515600" cy="625475"/>
          </a:xfrm>
        </p:spPr>
        <p:txBody>
          <a:bodyPr rtlCol="0" anchor="b">
            <a:normAutofit fontScale="90000"/>
          </a:bodyPr>
          <a:lstStyle/>
          <a:p>
            <a:pPr eaLnBrk="1" fontAlgn="auto" hangingPunct="1">
              <a:spcAft>
                <a:spcPts val="0"/>
              </a:spcAft>
              <a:defRPr/>
            </a:pPr>
            <a:r>
              <a:rPr lang="en-US" altLang="en-US" dirty="0" smtClean="0">
                <a:hlinkClick r:id="rId3"/>
              </a:rPr>
              <a:t>www.hobittrial.org</a:t>
            </a:r>
            <a:r>
              <a:rPr lang="en-US" altLang="en-US" dirty="0" smtClean="0"/>
              <a:t> 	</a:t>
            </a:r>
          </a:p>
        </p:txBody>
      </p:sp>
      <p:pic>
        <p:nvPicPr>
          <p:cNvPr id="63491"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5821363"/>
            <a:ext cx="131762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743200" y="3276600"/>
            <a:ext cx="1295400" cy="4476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FF0000"/>
                </a:solidFill>
              </a:ln>
            </a:endParaRPr>
          </a:p>
        </p:txBody>
      </p:sp>
      <p:pic>
        <p:nvPicPr>
          <p:cNvPr id="63493" name="Content Placeholder 5"/>
          <p:cNvPicPr>
            <a:picLocks noGrp="1" noChangeAspect="1"/>
          </p:cNvPicPr>
          <p:nvPr>
            <p:ph idx="1"/>
          </p:nvPr>
        </p:nvPicPr>
        <p:blipFill rotWithShape="1">
          <a:blip r:embed="rId5">
            <a:extLst>
              <a:ext uri="{28A0092B-C50C-407E-A947-70E740481C1C}">
                <a14:useLocalDpi xmlns:a14="http://schemas.microsoft.com/office/drawing/2010/main" val="0"/>
              </a:ext>
            </a:extLst>
          </a:blip>
          <a:srcRect l="410" t="9976" b="15630"/>
          <a:stretch/>
        </p:blipFill>
        <p:spPr>
          <a:xfrm>
            <a:off x="201168" y="1408175"/>
            <a:ext cx="11838432" cy="4974337"/>
          </a:xfrm>
        </p:spPr>
      </p:pic>
      <p:sp>
        <p:nvSpPr>
          <p:cNvPr id="7" name="Oval 6"/>
          <p:cNvSpPr/>
          <p:nvPr/>
        </p:nvSpPr>
        <p:spPr>
          <a:xfrm>
            <a:off x="2819400" y="3348037"/>
            <a:ext cx="1466850"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4468368" y="3986784"/>
            <a:ext cx="4800600" cy="1371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9778363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endParaRPr lang="en-US" altLang="en-US" smtClean="0"/>
          </a:p>
        </p:txBody>
      </p:sp>
      <p:pic>
        <p:nvPicPr>
          <p:cNvPr id="65539"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16679" b="3499"/>
          <a:stretch/>
        </p:blipFill>
        <p:spPr>
          <a:xfrm>
            <a:off x="310957" y="233265"/>
            <a:ext cx="12231427" cy="6102221"/>
          </a:xfrm>
        </p:spPr>
      </p:pic>
    </p:spTree>
    <p:extLst>
      <p:ext uri="{BB962C8B-B14F-4D97-AF65-F5344CB8AC3E}">
        <p14:creationId xmlns:p14="http://schemas.microsoft.com/office/powerpoint/2010/main" val="107433377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idx="4294967295"/>
          </p:nvPr>
        </p:nvSpPr>
        <p:spPr>
          <a:xfrm>
            <a:off x="0" y="274638"/>
            <a:ext cx="8229600" cy="1143000"/>
          </a:xfrm>
        </p:spPr>
        <p:txBody>
          <a:bodyPr anchor="b"/>
          <a:lstStyle/>
          <a:p>
            <a:pPr eaLnBrk="1" hangingPunct="1"/>
            <a:r>
              <a:rPr lang="en-US" altLang="en-US" smtClean="0"/>
              <a:t>		</a:t>
            </a:r>
          </a:p>
        </p:txBody>
      </p:sp>
      <p:sp>
        <p:nvSpPr>
          <p:cNvPr id="8195" name="Content Placeholder 2"/>
          <p:cNvSpPr>
            <a:spLocks noGrp="1"/>
          </p:cNvSpPr>
          <p:nvPr>
            <p:ph idx="4294967295"/>
          </p:nvPr>
        </p:nvSpPr>
        <p:spPr>
          <a:xfrm>
            <a:off x="990600" y="457200"/>
            <a:ext cx="10620375" cy="5181600"/>
          </a:xfrm>
        </p:spPr>
        <p:txBody>
          <a:bodyPr rtlCol="0">
            <a:normAutofit/>
          </a:bodyPr>
          <a:lstStyle/>
          <a:p>
            <a:pPr marL="282575" indent="-282575" algn="ctr" eaLnBrk="1" fontAlgn="auto" hangingPunct="1">
              <a:spcAft>
                <a:spcPts val="0"/>
              </a:spcAft>
              <a:buFont typeface="Arial" panose="020B0604020202020204" pitchFamily="34" charset="0"/>
              <a:buNone/>
              <a:defRPr/>
            </a:pPr>
            <a:r>
              <a:rPr lang="en-US" altLang="en-US" sz="4000" dirty="0" smtClean="0">
                <a:solidFill>
                  <a:schemeClr val="accent6">
                    <a:lumMod val="75000"/>
                  </a:schemeClr>
                </a:solidFill>
              </a:rPr>
              <a:t>Talk Objectives</a:t>
            </a:r>
            <a:endParaRPr lang="en-US" altLang="en-US" sz="4000" dirty="0">
              <a:solidFill>
                <a:schemeClr val="accent6">
                  <a:lumMod val="75000"/>
                </a:schemeClr>
              </a:solidFill>
            </a:endParaRPr>
          </a:p>
          <a:p>
            <a:pPr marL="0" indent="0" eaLnBrk="1" fontAlgn="auto" hangingPunct="1">
              <a:spcAft>
                <a:spcPts val="0"/>
              </a:spcAft>
              <a:buFont typeface="Arial" panose="020B0604020202020204" pitchFamily="34" charset="0"/>
              <a:buNone/>
              <a:defRPr/>
            </a:pPr>
            <a:endParaRPr lang="en-US" altLang="en-US" b="1" i="1" dirty="0"/>
          </a:p>
          <a:p>
            <a:pPr eaLnBrk="1" fontAlgn="auto" hangingPunct="1">
              <a:spcAft>
                <a:spcPts val="0"/>
              </a:spcAft>
              <a:defRPr/>
            </a:pPr>
            <a:r>
              <a:rPr lang="en-US" altLang="en-US" b="1" i="1" dirty="0" smtClean="0"/>
              <a:t>HOBIT </a:t>
            </a:r>
            <a:r>
              <a:rPr lang="en-US" altLang="en-US" b="1" i="1" dirty="0"/>
              <a:t>EFIC Plan</a:t>
            </a:r>
          </a:p>
          <a:p>
            <a:pPr lvl="1" eaLnBrk="1" fontAlgn="auto" hangingPunct="1">
              <a:spcAft>
                <a:spcPts val="0"/>
              </a:spcAft>
              <a:defRPr/>
            </a:pPr>
            <a:r>
              <a:rPr lang="en-US" altLang="en-US" b="1" i="1" dirty="0"/>
              <a:t>Who is your community? </a:t>
            </a:r>
          </a:p>
          <a:p>
            <a:pPr lvl="1" eaLnBrk="1" fontAlgn="auto" hangingPunct="1">
              <a:spcAft>
                <a:spcPts val="0"/>
              </a:spcAft>
              <a:defRPr/>
            </a:pPr>
            <a:r>
              <a:rPr lang="en-US" altLang="en-US" b="1" i="1" dirty="0"/>
              <a:t>Your site specific EFIC Plan &amp; documentation</a:t>
            </a:r>
          </a:p>
          <a:p>
            <a:pPr eaLnBrk="1" fontAlgn="auto" hangingPunct="1">
              <a:spcAft>
                <a:spcPts val="0"/>
              </a:spcAft>
              <a:defRPr/>
            </a:pPr>
            <a:r>
              <a:rPr lang="en-US" altLang="en-US" b="1" i="1" dirty="0">
                <a:solidFill>
                  <a:schemeClr val="accent6">
                    <a:lumMod val="60000"/>
                    <a:lumOff val="40000"/>
                  </a:schemeClr>
                </a:solidFill>
              </a:rPr>
              <a:t>EFIC Results Reports</a:t>
            </a:r>
          </a:p>
          <a:p>
            <a:pPr marL="457200" lvl="1" indent="0" eaLnBrk="1" fontAlgn="auto" hangingPunct="1">
              <a:spcAft>
                <a:spcPts val="0"/>
              </a:spcAft>
              <a:buFont typeface="Arial" panose="020B0604020202020204" pitchFamily="34" charset="0"/>
              <a:buNone/>
              <a:defRPr/>
            </a:pPr>
            <a:endParaRPr lang="en-US" altLang="en-US" sz="2100" i="1" dirty="0"/>
          </a:p>
          <a:p>
            <a:pPr marL="0" indent="0" eaLnBrk="1" fontAlgn="auto" hangingPunct="1">
              <a:spcAft>
                <a:spcPts val="0"/>
              </a:spcAft>
              <a:buFont typeface="Arial" panose="020B0604020202020204" pitchFamily="34" charset="0"/>
              <a:buNone/>
              <a:defRPr/>
            </a:pPr>
            <a:endParaRPr lang="en-US" altLang="en-US" sz="2400" i="1" dirty="0"/>
          </a:p>
        </p:txBody>
      </p:sp>
      <p:sp>
        <p:nvSpPr>
          <p:cNvPr id="6" name="Google Shape;346;p38"/>
          <p:cNvSpPr/>
          <p:nvPr/>
        </p:nvSpPr>
        <p:spPr>
          <a:xfrm>
            <a:off x="0" y="6196263"/>
            <a:ext cx="12192000" cy="661800"/>
          </a:xfrm>
          <a:prstGeom prst="rect">
            <a:avLst/>
          </a:prstGeom>
          <a:solidFill>
            <a:srgbClr val="D8D8D8"/>
          </a:solidFill>
          <a:ln>
            <a:noFill/>
          </a:ln>
        </p:spPr>
        <p:txBody>
          <a:bodyPr spcFirstLastPara="1" wrap="square" lIns="91425" tIns="45700" rIns="91425" bIns="45700" anchor="ctr" anchorCtr="0">
            <a:noAutofit/>
          </a:bodyPr>
          <a:lstStyle/>
          <a:p>
            <a:pPr lvl="0" algn="ctr"/>
            <a:r>
              <a:rPr lang="en-US" sz="1800" dirty="0">
                <a:solidFill>
                  <a:srgbClr val="595959"/>
                </a:solidFill>
                <a:latin typeface="Calibri"/>
                <a:ea typeface="Calibri"/>
                <a:cs typeface="Calibri"/>
                <a:sym typeface="Calibri"/>
              </a:rPr>
              <a:t>Virtual Investigator Meeting</a:t>
            </a:r>
          </a:p>
          <a:p>
            <a:pPr lvl="0" algn="ctr"/>
            <a:r>
              <a:rPr lang="en-US" sz="1800" dirty="0">
                <a:solidFill>
                  <a:srgbClr val="595959"/>
                </a:solidFill>
                <a:latin typeface="Calibri"/>
                <a:ea typeface="Calibri"/>
                <a:cs typeface="Calibri"/>
                <a:sym typeface="Calibri"/>
              </a:rPr>
              <a:t>November 22, 2019</a:t>
            </a:r>
          </a:p>
        </p:txBody>
      </p:sp>
      <p:pic>
        <p:nvPicPr>
          <p:cNvPr id="7" name="Google Shape;348;p38"/>
          <p:cNvPicPr preferRelativeResize="0"/>
          <p:nvPr/>
        </p:nvPicPr>
        <p:blipFill rotWithShape="1">
          <a:blip r:embed="rId3">
            <a:alphaModFix/>
          </a:blip>
          <a:srcRect/>
          <a:stretch/>
        </p:blipFill>
        <p:spPr>
          <a:xfrm>
            <a:off x="10471484" y="6128460"/>
            <a:ext cx="1683669" cy="813260"/>
          </a:xfrm>
          <a:prstGeom prst="rect">
            <a:avLst/>
          </a:prstGeom>
          <a:noFill/>
          <a:ln>
            <a:noFill/>
          </a:ln>
        </p:spPr>
      </p:pic>
      <p:pic>
        <p:nvPicPr>
          <p:cNvPr id="8" name="Google Shape;349;p38"/>
          <p:cNvPicPr preferRelativeResize="0"/>
          <p:nvPr/>
        </p:nvPicPr>
        <p:blipFill rotWithShape="1">
          <a:blip r:embed="rId4">
            <a:alphaModFix/>
          </a:blip>
          <a:srcRect t="23201" b="24019"/>
          <a:stretch/>
        </p:blipFill>
        <p:spPr>
          <a:xfrm>
            <a:off x="-1" y="6195255"/>
            <a:ext cx="1255395" cy="662596"/>
          </a:xfrm>
          <a:prstGeom prst="rect">
            <a:avLst/>
          </a:prstGeom>
          <a:noFill/>
          <a:ln>
            <a:noFill/>
          </a:ln>
        </p:spPr>
      </p:pic>
    </p:spTree>
    <p:extLst>
      <p:ext uri="{BB962C8B-B14F-4D97-AF65-F5344CB8AC3E}">
        <p14:creationId xmlns:p14="http://schemas.microsoft.com/office/powerpoint/2010/main" val="40312861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idx="4294967295"/>
          </p:nvPr>
        </p:nvSpPr>
        <p:spPr>
          <a:xfrm>
            <a:off x="0" y="274638"/>
            <a:ext cx="8229600" cy="1143000"/>
          </a:xfrm>
        </p:spPr>
        <p:txBody>
          <a:bodyPr anchor="b"/>
          <a:lstStyle/>
          <a:p>
            <a:pPr eaLnBrk="1" hangingPunct="1"/>
            <a:r>
              <a:rPr lang="en-US" altLang="en-US" smtClean="0"/>
              <a:t>		</a:t>
            </a:r>
          </a:p>
        </p:txBody>
      </p:sp>
      <p:sp>
        <p:nvSpPr>
          <p:cNvPr id="61443" name="Content Placeholder 2"/>
          <p:cNvSpPr>
            <a:spLocks noGrp="1"/>
          </p:cNvSpPr>
          <p:nvPr>
            <p:ph idx="4294967295"/>
          </p:nvPr>
        </p:nvSpPr>
        <p:spPr>
          <a:xfrm>
            <a:off x="1508125" y="209550"/>
            <a:ext cx="7239000" cy="754063"/>
          </a:xfrm>
        </p:spPr>
        <p:txBody>
          <a:bodyPr/>
          <a:lstStyle/>
          <a:p>
            <a:pPr marL="282575" indent="-282575" algn="ctr" eaLnBrk="1" hangingPunct="1">
              <a:buFont typeface="Arial" panose="020B0604020202020204" pitchFamily="34" charset="0"/>
              <a:buNone/>
              <a:defRPr/>
            </a:pPr>
            <a:r>
              <a:rPr lang="en-US" altLang="en-US" sz="4000" dirty="0" smtClean="0">
                <a:solidFill>
                  <a:schemeClr val="accent6">
                    <a:lumMod val="75000"/>
                  </a:schemeClr>
                </a:solidFill>
              </a:rPr>
              <a:t>EFIC Results - Reports</a:t>
            </a:r>
          </a:p>
        </p:txBody>
      </p:sp>
      <p:grpSp>
        <p:nvGrpSpPr>
          <p:cNvPr id="69636" name="Group 5"/>
          <p:cNvGrpSpPr>
            <a:grpSpLocks/>
          </p:cNvGrpSpPr>
          <p:nvPr/>
        </p:nvGrpSpPr>
        <p:grpSpPr bwMode="auto">
          <a:xfrm>
            <a:off x="1828800" y="1804988"/>
            <a:ext cx="4668838" cy="3962400"/>
            <a:chOff x="10192657" y="9039239"/>
            <a:chExt cx="9803518" cy="7119760"/>
          </a:xfrm>
        </p:grpSpPr>
        <p:pic>
          <p:nvPicPr>
            <p:cNvPr id="696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16601" y="9039239"/>
              <a:ext cx="2879574" cy="38438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4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95486" y="10012830"/>
              <a:ext cx="2919413" cy="40886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4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321" y="9039239"/>
              <a:ext cx="4104522" cy="307661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4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59582" y="9590314"/>
              <a:ext cx="2667000" cy="356754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46"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92657" y="11734800"/>
              <a:ext cx="3194055" cy="40801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47"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769393" y="12188856"/>
              <a:ext cx="1671664" cy="33709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48"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186958" y="14706916"/>
              <a:ext cx="1876778" cy="1452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49"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255173" y="10871871"/>
              <a:ext cx="2927677" cy="393105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9637"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45313" y="609600"/>
            <a:ext cx="3460750" cy="507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38" name="TextBox 15"/>
          <p:cNvSpPr txBox="1">
            <a:spLocks noChangeArrowheads="1"/>
          </p:cNvSpPr>
          <p:nvPr/>
        </p:nvSpPr>
        <p:spPr bwMode="auto">
          <a:xfrm>
            <a:off x="2016125" y="5853113"/>
            <a:ext cx="3048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latin typeface="Arial" panose="020B0604020202020204" pitchFamily="34" charset="0"/>
              </a:rPr>
              <a:t>Public Disclosure Report</a:t>
            </a:r>
          </a:p>
        </p:txBody>
      </p:sp>
      <p:sp>
        <p:nvSpPr>
          <p:cNvPr id="69639" name="TextBox 16"/>
          <p:cNvSpPr txBox="1">
            <a:spLocks noChangeArrowheads="1"/>
          </p:cNvSpPr>
          <p:nvPr/>
        </p:nvSpPr>
        <p:spPr bwMode="auto">
          <a:xfrm>
            <a:off x="6931025" y="5853113"/>
            <a:ext cx="3633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latin typeface="Arial" panose="020B0604020202020204" pitchFamily="34" charset="0"/>
              </a:rPr>
              <a:t>Community Consultation Report</a:t>
            </a:r>
          </a:p>
        </p:txBody>
      </p:sp>
      <p:sp>
        <p:nvSpPr>
          <p:cNvPr id="18" name="Google Shape;346;p38"/>
          <p:cNvSpPr/>
          <p:nvPr/>
        </p:nvSpPr>
        <p:spPr>
          <a:xfrm>
            <a:off x="0" y="6196263"/>
            <a:ext cx="12192000" cy="661800"/>
          </a:xfrm>
          <a:prstGeom prst="rect">
            <a:avLst/>
          </a:prstGeom>
          <a:solidFill>
            <a:srgbClr val="D8D8D8"/>
          </a:solidFill>
          <a:ln>
            <a:noFill/>
          </a:ln>
        </p:spPr>
        <p:txBody>
          <a:bodyPr spcFirstLastPara="1" wrap="square" lIns="91425" tIns="45700" rIns="91425" bIns="45700" anchor="ctr" anchorCtr="0">
            <a:noAutofit/>
          </a:bodyPr>
          <a:lstStyle/>
          <a:p>
            <a:pPr lvl="0" algn="ctr"/>
            <a:r>
              <a:rPr lang="en-US" sz="1800" dirty="0">
                <a:solidFill>
                  <a:srgbClr val="595959"/>
                </a:solidFill>
                <a:latin typeface="Calibri"/>
                <a:ea typeface="Calibri"/>
                <a:cs typeface="Calibri"/>
                <a:sym typeface="Calibri"/>
              </a:rPr>
              <a:t>Virtual Investigator Meeting</a:t>
            </a:r>
          </a:p>
          <a:p>
            <a:pPr lvl="0" algn="ctr"/>
            <a:r>
              <a:rPr lang="en-US" sz="1800" dirty="0">
                <a:solidFill>
                  <a:srgbClr val="595959"/>
                </a:solidFill>
                <a:latin typeface="Calibri"/>
                <a:ea typeface="Calibri"/>
                <a:cs typeface="Calibri"/>
                <a:sym typeface="Calibri"/>
              </a:rPr>
              <a:t>November 22, 2019</a:t>
            </a:r>
          </a:p>
        </p:txBody>
      </p:sp>
      <p:pic>
        <p:nvPicPr>
          <p:cNvPr id="19" name="Google Shape;348;p38"/>
          <p:cNvPicPr preferRelativeResize="0"/>
          <p:nvPr/>
        </p:nvPicPr>
        <p:blipFill rotWithShape="1">
          <a:blip r:embed="rId12">
            <a:alphaModFix/>
          </a:blip>
          <a:srcRect/>
          <a:stretch/>
        </p:blipFill>
        <p:spPr>
          <a:xfrm>
            <a:off x="10471484" y="6128460"/>
            <a:ext cx="1683669" cy="813260"/>
          </a:xfrm>
          <a:prstGeom prst="rect">
            <a:avLst/>
          </a:prstGeom>
          <a:noFill/>
          <a:ln>
            <a:noFill/>
          </a:ln>
        </p:spPr>
      </p:pic>
      <p:pic>
        <p:nvPicPr>
          <p:cNvPr id="20" name="Google Shape;349;p38"/>
          <p:cNvPicPr preferRelativeResize="0"/>
          <p:nvPr/>
        </p:nvPicPr>
        <p:blipFill rotWithShape="1">
          <a:blip r:embed="rId13">
            <a:alphaModFix/>
          </a:blip>
          <a:srcRect t="23201" b="24019"/>
          <a:stretch/>
        </p:blipFill>
        <p:spPr>
          <a:xfrm>
            <a:off x="-1" y="6195255"/>
            <a:ext cx="1255395" cy="662596"/>
          </a:xfrm>
          <a:prstGeom prst="rect">
            <a:avLst/>
          </a:prstGeom>
          <a:noFill/>
          <a:ln>
            <a:noFill/>
          </a:ln>
        </p:spPr>
      </p:pic>
    </p:spTree>
    <p:extLst>
      <p:ext uri="{BB962C8B-B14F-4D97-AF65-F5344CB8AC3E}">
        <p14:creationId xmlns:p14="http://schemas.microsoft.com/office/powerpoint/2010/main" val="211387867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9050" y="95250"/>
            <a:ext cx="10515600" cy="625475"/>
          </a:xfrm>
        </p:spPr>
        <p:txBody>
          <a:bodyPr rtlCol="0" anchor="b">
            <a:normAutofit fontScale="90000"/>
          </a:bodyPr>
          <a:lstStyle/>
          <a:p>
            <a:pPr eaLnBrk="1" fontAlgn="auto" hangingPunct="1">
              <a:spcAft>
                <a:spcPts val="0"/>
              </a:spcAft>
              <a:defRPr/>
            </a:pPr>
            <a:r>
              <a:rPr lang="en-US" altLang="en-US" dirty="0" smtClean="0">
                <a:hlinkClick r:id="rId3"/>
              </a:rPr>
              <a:t>www.hobittrial.org</a:t>
            </a:r>
            <a:r>
              <a:rPr lang="en-US" altLang="en-US" dirty="0" smtClean="0"/>
              <a:t> 	</a:t>
            </a:r>
          </a:p>
        </p:txBody>
      </p:sp>
      <p:pic>
        <p:nvPicPr>
          <p:cNvPr id="7168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5821363"/>
            <a:ext cx="131762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743200" y="3276600"/>
            <a:ext cx="1295400" cy="4476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FF0000"/>
                </a:solidFill>
              </a:ln>
            </a:endParaRPr>
          </a:p>
        </p:txBody>
      </p:sp>
      <p:pic>
        <p:nvPicPr>
          <p:cNvPr id="71685" name="Content Placeholder 5"/>
          <p:cNvPicPr>
            <a:picLocks noGrp="1" noChangeAspect="1"/>
          </p:cNvPicPr>
          <p:nvPr>
            <p:ph idx="1"/>
          </p:nvPr>
        </p:nvPicPr>
        <p:blipFill rotWithShape="1">
          <a:blip r:embed="rId5">
            <a:extLst>
              <a:ext uri="{28A0092B-C50C-407E-A947-70E740481C1C}">
                <a14:useLocalDpi xmlns:a14="http://schemas.microsoft.com/office/drawing/2010/main" val="0"/>
              </a:ext>
            </a:extLst>
          </a:blip>
          <a:srcRect t="10241" b="13568"/>
          <a:stretch/>
        </p:blipFill>
        <p:spPr>
          <a:xfrm>
            <a:off x="152400" y="1343607"/>
            <a:ext cx="11887200" cy="5094515"/>
          </a:xfrm>
        </p:spPr>
      </p:pic>
      <p:sp>
        <p:nvSpPr>
          <p:cNvPr id="7" name="Oval 6"/>
          <p:cNvSpPr/>
          <p:nvPr/>
        </p:nvSpPr>
        <p:spPr>
          <a:xfrm>
            <a:off x="2819400" y="3276600"/>
            <a:ext cx="1466850"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Oval 2"/>
          <p:cNvSpPr/>
          <p:nvPr/>
        </p:nvSpPr>
        <p:spPr>
          <a:xfrm>
            <a:off x="4286250" y="5181600"/>
            <a:ext cx="188595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91685743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idx="4294967295"/>
          </p:nvPr>
        </p:nvSpPr>
        <p:spPr>
          <a:xfrm>
            <a:off x="0" y="274638"/>
            <a:ext cx="8229600" cy="1143000"/>
          </a:xfrm>
        </p:spPr>
        <p:txBody>
          <a:bodyPr anchor="b"/>
          <a:lstStyle/>
          <a:p>
            <a:pPr eaLnBrk="1" hangingPunct="1"/>
            <a:r>
              <a:rPr lang="en-US" altLang="en-US" smtClean="0"/>
              <a:t>		</a:t>
            </a:r>
          </a:p>
        </p:txBody>
      </p:sp>
      <p:sp>
        <p:nvSpPr>
          <p:cNvPr id="8195" name="Content Placeholder 2"/>
          <p:cNvSpPr>
            <a:spLocks noGrp="1"/>
          </p:cNvSpPr>
          <p:nvPr>
            <p:ph idx="4294967295"/>
          </p:nvPr>
        </p:nvSpPr>
        <p:spPr>
          <a:xfrm>
            <a:off x="457200" y="457200"/>
            <a:ext cx="11277600" cy="5181600"/>
          </a:xfrm>
        </p:spPr>
        <p:txBody>
          <a:bodyPr rtlCol="0">
            <a:normAutofit/>
          </a:bodyPr>
          <a:lstStyle/>
          <a:p>
            <a:pPr algn="ctr" eaLnBrk="1" fontAlgn="auto" hangingPunct="1">
              <a:lnSpc>
                <a:spcPct val="80000"/>
              </a:lnSpc>
              <a:spcAft>
                <a:spcPts val="0"/>
              </a:spcAft>
              <a:buFontTx/>
              <a:buNone/>
              <a:defRPr/>
            </a:pPr>
            <a:endParaRPr lang="en-US" altLang="en-US" sz="4000" dirty="0"/>
          </a:p>
          <a:p>
            <a:pPr algn="ctr" eaLnBrk="1" fontAlgn="auto" hangingPunct="1">
              <a:lnSpc>
                <a:spcPct val="80000"/>
              </a:lnSpc>
              <a:spcAft>
                <a:spcPts val="0"/>
              </a:spcAft>
              <a:buFontTx/>
              <a:buNone/>
              <a:defRPr/>
            </a:pPr>
            <a:endParaRPr lang="en-US" altLang="en-US" sz="4000" dirty="0" smtClean="0"/>
          </a:p>
          <a:p>
            <a:pPr algn="ctr" eaLnBrk="1" fontAlgn="auto" hangingPunct="1">
              <a:lnSpc>
                <a:spcPct val="80000"/>
              </a:lnSpc>
              <a:spcAft>
                <a:spcPts val="0"/>
              </a:spcAft>
              <a:buFontTx/>
              <a:buNone/>
              <a:defRPr/>
            </a:pPr>
            <a:endParaRPr lang="en-US" altLang="en-US" sz="4000" dirty="0"/>
          </a:p>
          <a:p>
            <a:pPr algn="ctr" eaLnBrk="1" fontAlgn="auto" hangingPunct="1">
              <a:lnSpc>
                <a:spcPct val="80000"/>
              </a:lnSpc>
              <a:spcAft>
                <a:spcPts val="0"/>
              </a:spcAft>
              <a:buFontTx/>
              <a:buNone/>
              <a:defRPr/>
            </a:pPr>
            <a:r>
              <a:rPr lang="en-US" altLang="en-US" sz="4000" u="sng" dirty="0" smtClean="0">
                <a:solidFill>
                  <a:schemeClr val="accent1">
                    <a:lumMod val="75000"/>
                  </a:schemeClr>
                </a:solidFill>
              </a:rPr>
              <a:t>HOBIT-milestone@umich.edu</a:t>
            </a:r>
            <a:endParaRPr lang="en-US" altLang="en-US" sz="4000" u="sng" dirty="0">
              <a:solidFill>
                <a:schemeClr val="accent1">
                  <a:lumMod val="75000"/>
                </a:schemeClr>
              </a:solidFill>
            </a:endParaRPr>
          </a:p>
        </p:txBody>
      </p:sp>
      <p:sp>
        <p:nvSpPr>
          <p:cNvPr id="6" name="Google Shape;346;p38"/>
          <p:cNvSpPr/>
          <p:nvPr/>
        </p:nvSpPr>
        <p:spPr>
          <a:xfrm>
            <a:off x="0" y="6196263"/>
            <a:ext cx="12192000" cy="661800"/>
          </a:xfrm>
          <a:prstGeom prst="rect">
            <a:avLst/>
          </a:prstGeom>
          <a:solidFill>
            <a:srgbClr val="D8D8D8"/>
          </a:solidFill>
          <a:ln>
            <a:noFill/>
          </a:ln>
        </p:spPr>
        <p:txBody>
          <a:bodyPr spcFirstLastPara="1" wrap="square" lIns="91425" tIns="45700" rIns="91425" bIns="45700" anchor="ctr" anchorCtr="0">
            <a:noAutofit/>
          </a:bodyPr>
          <a:lstStyle/>
          <a:p>
            <a:pPr lvl="0" algn="ctr"/>
            <a:r>
              <a:rPr lang="en-US" sz="1800" dirty="0">
                <a:solidFill>
                  <a:srgbClr val="595959"/>
                </a:solidFill>
                <a:latin typeface="Calibri"/>
                <a:ea typeface="Calibri"/>
                <a:cs typeface="Calibri"/>
                <a:sym typeface="Calibri"/>
              </a:rPr>
              <a:t>Virtual Investigator Meeting</a:t>
            </a:r>
          </a:p>
          <a:p>
            <a:pPr lvl="0" algn="ctr"/>
            <a:r>
              <a:rPr lang="en-US" sz="1800" dirty="0">
                <a:solidFill>
                  <a:srgbClr val="595959"/>
                </a:solidFill>
                <a:latin typeface="Calibri"/>
                <a:ea typeface="Calibri"/>
                <a:cs typeface="Calibri"/>
                <a:sym typeface="Calibri"/>
              </a:rPr>
              <a:t>November 22, 2019</a:t>
            </a:r>
          </a:p>
        </p:txBody>
      </p:sp>
      <p:pic>
        <p:nvPicPr>
          <p:cNvPr id="7" name="Google Shape;348;p38"/>
          <p:cNvPicPr preferRelativeResize="0"/>
          <p:nvPr/>
        </p:nvPicPr>
        <p:blipFill rotWithShape="1">
          <a:blip r:embed="rId3">
            <a:alphaModFix/>
          </a:blip>
          <a:srcRect/>
          <a:stretch/>
        </p:blipFill>
        <p:spPr>
          <a:xfrm>
            <a:off x="10471484" y="6128460"/>
            <a:ext cx="1683669" cy="813260"/>
          </a:xfrm>
          <a:prstGeom prst="rect">
            <a:avLst/>
          </a:prstGeom>
          <a:noFill/>
          <a:ln>
            <a:noFill/>
          </a:ln>
        </p:spPr>
      </p:pic>
      <p:pic>
        <p:nvPicPr>
          <p:cNvPr id="8" name="Google Shape;349;p38"/>
          <p:cNvPicPr preferRelativeResize="0"/>
          <p:nvPr/>
        </p:nvPicPr>
        <p:blipFill rotWithShape="1">
          <a:blip r:embed="rId4">
            <a:alphaModFix/>
          </a:blip>
          <a:srcRect t="23201" b="24019"/>
          <a:stretch/>
        </p:blipFill>
        <p:spPr>
          <a:xfrm>
            <a:off x="-1" y="6195255"/>
            <a:ext cx="1255395" cy="662596"/>
          </a:xfrm>
          <a:prstGeom prst="rect">
            <a:avLst/>
          </a:prstGeom>
          <a:noFill/>
          <a:ln>
            <a:noFill/>
          </a:ln>
        </p:spPr>
      </p:pic>
    </p:spTree>
    <p:extLst>
      <p:ext uri="{BB962C8B-B14F-4D97-AF65-F5344CB8AC3E}">
        <p14:creationId xmlns:p14="http://schemas.microsoft.com/office/powerpoint/2010/main" val="34801259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has changed</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Document steps undertaken to identify the subject and find the LAR.</a:t>
            </a:r>
          </a:p>
          <a:p>
            <a:r>
              <a:rPr lang="en-US" dirty="0" smtClean="0"/>
              <a:t>If no LAR is found 6 hours after presentation to the ED enroll subject under EFIC</a:t>
            </a:r>
          </a:p>
          <a:p>
            <a:r>
              <a:rPr lang="en-US" dirty="0" smtClean="0"/>
              <a:t>Continue to look for LAR even after subject has been enrolled.</a:t>
            </a:r>
          </a:p>
          <a:p>
            <a:pPr lvl="1"/>
            <a:r>
              <a:rPr lang="en-US" sz="2800" dirty="0" smtClean="0"/>
              <a:t>LAR may withdraw subject from study at any time</a:t>
            </a:r>
          </a:p>
          <a:p>
            <a:pPr lvl="1"/>
            <a:r>
              <a:rPr lang="en-US" sz="2800" b="0" dirty="0" smtClean="0">
                <a:effectLst/>
              </a:rPr>
              <a:t>Continue attempts at identifying LAR until 6 month visit if needed.</a:t>
            </a:r>
          </a:p>
          <a:p>
            <a:pPr lvl="1"/>
            <a:r>
              <a:rPr lang="en-US" sz="2800" dirty="0" smtClean="0"/>
              <a:t>Can’t enroll subject if non-LAR family member declines</a:t>
            </a:r>
            <a:endParaRPr lang="en-US" sz="2800" b="0" dirty="0" smtClean="0">
              <a:effectLst/>
            </a:endParaRPr>
          </a:p>
          <a:p>
            <a:r>
              <a:rPr lang="en-US" dirty="0" smtClean="0"/>
              <a:t>Consider starting preparatory work for HBO treatment before 6 hour mark</a:t>
            </a:r>
          </a:p>
          <a:p>
            <a:r>
              <a:rPr lang="en-US" b="0" dirty="0" smtClean="0">
                <a:effectLst/>
              </a:rPr>
              <a:t>Conduct community consultation and public disclosure events</a:t>
            </a:r>
            <a:endParaRPr lang="en-US" dirty="0" smtClean="0"/>
          </a:p>
          <a:p>
            <a:endParaRPr lang="en-US" dirty="0"/>
          </a:p>
        </p:txBody>
      </p:sp>
      <p:sp>
        <p:nvSpPr>
          <p:cNvPr id="4" name="Google Shape;346;p38"/>
          <p:cNvSpPr/>
          <p:nvPr/>
        </p:nvSpPr>
        <p:spPr>
          <a:xfrm>
            <a:off x="0" y="6196263"/>
            <a:ext cx="12192000" cy="661800"/>
          </a:xfrm>
          <a:prstGeom prst="rect">
            <a:avLst/>
          </a:prstGeom>
          <a:solidFill>
            <a:srgbClr val="D8D8D8"/>
          </a:solidFill>
          <a:ln>
            <a:noFill/>
          </a:ln>
        </p:spPr>
        <p:txBody>
          <a:bodyPr spcFirstLastPara="1" wrap="square" lIns="91425" tIns="45700" rIns="91425" bIns="45700" anchor="ctr" anchorCtr="0">
            <a:noAutofit/>
          </a:bodyPr>
          <a:lstStyle/>
          <a:p>
            <a:pPr lvl="0" algn="ctr"/>
            <a:r>
              <a:rPr lang="en-US" sz="1800" dirty="0">
                <a:solidFill>
                  <a:srgbClr val="595959"/>
                </a:solidFill>
                <a:latin typeface="Calibri"/>
                <a:ea typeface="Calibri"/>
                <a:cs typeface="Calibri"/>
                <a:sym typeface="Calibri"/>
              </a:rPr>
              <a:t>Virtual Investigator Meeting</a:t>
            </a:r>
          </a:p>
          <a:p>
            <a:pPr lvl="0" algn="ctr"/>
            <a:r>
              <a:rPr lang="en-US" sz="1800" dirty="0">
                <a:solidFill>
                  <a:srgbClr val="595959"/>
                </a:solidFill>
                <a:latin typeface="Calibri"/>
                <a:ea typeface="Calibri"/>
                <a:cs typeface="Calibri"/>
                <a:sym typeface="Calibri"/>
              </a:rPr>
              <a:t>November 22, 2019</a:t>
            </a:r>
          </a:p>
        </p:txBody>
      </p:sp>
      <p:pic>
        <p:nvPicPr>
          <p:cNvPr id="5" name="Google Shape;348;p38"/>
          <p:cNvPicPr preferRelativeResize="0"/>
          <p:nvPr/>
        </p:nvPicPr>
        <p:blipFill rotWithShape="1">
          <a:blip r:embed="rId3">
            <a:alphaModFix/>
          </a:blip>
          <a:srcRect/>
          <a:stretch/>
        </p:blipFill>
        <p:spPr>
          <a:xfrm>
            <a:off x="10471484" y="6128460"/>
            <a:ext cx="1683669" cy="813260"/>
          </a:xfrm>
          <a:prstGeom prst="rect">
            <a:avLst/>
          </a:prstGeom>
          <a:noFill/>
          <a:ln>
            <a:noFill/>
          </a:ln>
        </p:spPr>
      </p:pic>
      <p:pic>
        <p:nvPicPr>
          <p:cNvPr id="6" name="Google Shape;349;p38"/>
          <p:cNvPicPr preferRelativeResize="0"/>
          <p:nvPr/>
        </p:nvPicPr>
        <p:blipFill rotWithShape="1">
          <a:blip r:embed="rId4">
            <a:alphaModFix/>
          </a:blip>
          <a:srcRect t="23201" b="24019"/>
          <a:stretch/>
        </p:blipFill>
        <p:spPr>
          <a:xfrm>
            <a:off x="-1" y="6195255"/>
            <a:ext cx="1255395" cy="662596"/>
          </a:xfrm>
          <a:prstGeom prst="rect">
            <a:avLst/>
          </a:prstGeom>
          <a:noFill/>
          <a:ln>
            <a:noFill/>
          </a:ln>
        </p:spPr>
      </p:pic>
    </p:spTree>
    <p:extLst>
      <p:ext uri="{BB962C8B-B14F-4D97-AF65-F5344CB8AC3E}">
        <p14:creationId xmlns:p14="http://schemas.microsoft.com/office/powerpoint/2010/main" val="214386948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46;p38"/>
          <p:cNvSpPr/>
          <p:nvPr/>
        </p:nvSpPr>
        <p:spPr>
          <a:xfrm>
            <a:off x="0" y="6195255"/>
            <a:ext cx="12192000" cy="661800"/>
          </a:xfrm>
          <a:prstGeom prst="rect">
            <a:avLst/>
          </a:prstGeom>
          <a:solidFill>
            <a:srgbClr val="D8D8D8"/>
          </a:solidFill>
          <a:ln>
            <a:noFill/>
          </a:ln>
        </p:spPr>
        <p:txBody>
          <a:bodyPr spcFirstLastPara="1" wrap="square" lIns="91425" tIns="45700" rIns="91425" bIns="45700" anchor="ctr" anchorCtr="0">
            <a:noAutofit/>
          </a:bodyPr>
          <a:lstStyle/>
          <a:p>
            <a:pPr lvl="0" algn="ctr"/>
            <a:r>
              <a:rPr lang="en-US" sz="1800" dirty="0" smtClean="0">
                <a:solidFill>
                  <a:srgbClr val="595959"/>
                </a:solidFill>
                <a:latin typeface="Calibri"/>
                <a:ea typeface="Calibri"/>
                <a:cs typeface="Calibri"/>
                <a:sym typeface="Calibri"/>
              </a:rPr>
              <a:t> EFIC Virtual </a:t>
            </a:r>
            <a:r>
              <a:rPr lang="en-US" sz="1800" dirty="0">
                <a:solidFill>
                  <a:srgbClr val="595959"/>
                </a:solidFill>
                <a:latin typeface="Calibri"/>
                <a:ea typeface="Calibri"/>
                <a:cs typeface="Calibri"/>
                <a:sym typeface="Calibri"/>
              </a:rPr>
              <a:t>Investigator Meeting</a:t>
            </a:r>
          </a:p>
          <a:p>
            <a:pPr lvl="0" algn="ctr"/>
            <a:r>
              <a:rPr lang="en-US" sz="1800" dirty="0" smtClean="0">
                <a:solidFill>
                  <a:srgbClr val="595959"/>
                </a:solidFill>
                <a:latin typeface="Calibri"/>
                <a:ea typeface="Calibri"/>
                <a:cs typeface="Calibri"/>
                <a:sym typeface="Calibri"/>
              </a:rPr>
              <a:t>November 22, </a:t>
            </a:r>
            <a:r>
              <a:rPr lang="en-US" sz="1800" dirty="0">
                <a:solidFill>
                  <a:srgbClr val="595959"/>
                </a:solidFill>
                <a:latin typeface="Calibri"/>
                <a:ea typeface="Calibri"/>
                <a:cs typeface="Calibri"/>
                <a:sym typeface="Calibri"/>
              </a:rPr>
              <a:t>2019</a:t>
            </a:r>
          </a:p>
        </p:txBody>
      </p:sp>
      <p:pic>
        <p:nvPicPr>
          <p:cNvPr id="3" name="Google Shape;348;p38"/>
          <p:cNvPicPr preferRelativeResize="0"/>
          <p:nvPr/>
        </p:nvPicPr>
        <p:blipFill rotWithShape="1">
          <a:blip r:embed="rId2">
            <a:alphaModFix/>
          </a:blip>
          <a:srcRect/>
          <a:stretch/>
        </p:blipFill>
        <p:spPr>
          <a:xfrm>
            <a:off x="10471484" y="6128460"/>
            <a:ext cx="1683669" cy="813260"/>
          </a:xfrm>
          <a:prstGeom prst="rect">
            <a:avLst/>
          </a:prstGeom>
          <a:noFill/>
          <a:ln>
            <a:noFill/>
          </a:ln>
        </p:spPr>
      </p:pic>
      <p:pic>
        <p:nvPicPr>
          <p:cNvPr id="4" name="Google Shape;349;p38"/>
          <p:cNvPicPr preferRelativeResize="0"/>
          <p:nvPr/>
        </p:nvPicPr>
        <p:blipFill rotWithShape="1">
          <a:blip r:embed="rId3">
            <a:alphaModFix/>
          </a:blip>
          <a:srcRect t="23201" b="24019"/>
          <a:stretch/>
        </p:blipFill>
        <p:spPr>
          <a:xfrm>
            <a:off x="-1" y="6195255"/>
            <a:ext cx="1255395" cy="662596"/>
          </a:xfrm>
          <a:prstGeom prst="rect">
            <a:avLst/>
          </a:prstGeom>
          <a:noFill/>
          <a:ln>
            <a:noFill/>
          </a:ln>
        </p:spPr>
      </p:pic>
      <p:sp>
        <p:nvSpPr>
          <p:cNvPr id="5" name="Title 1"/>
          <p:cNvSpPr txBox="1">
            <a:spLocks/>
          </p:cNvSpPr>
          <p:nvPr/>
        </p:nvSpPr>
        <p:spPr>
          <a:xfrm>
            <a:off x="3380232" y="2201355"/>
            <a:ext cx="5443728" cy="111791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b="1" dirty="0" smtClean="0"/>
              <a:t>Questions?  </a:t>
            </a:r>
            <a:br>
              <a:rPr lang="en-US" sz="4800" b="1" dirty="0" smtClean="0"/>
            </a:br>
            <a:endParaRPr lang="en-US" sz="4800" dirty="0"/>
          </a:p>
        </p:txBody>
      </p:sp>
    </p:spTree>
    <p:extLst>
      <p:ext uri="{BB962C8B-B14F-4D97-AF65-F5344CB8AC3E}">
        <p14:creationId xmlns:p14="http://schemas.microsoft.com/office/powerpoint/2010/main" val="3458128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Biospecimen</a:t>
            </a:r>
            <a:r>
              <a:rPr lang="en-US" b="1" dirty="0" smtClean="0"/>
              <a:t> Ancillary (</a:t>
            </a:r>
            <a:r>
              <a:rPr lang="en-US" b="1" dirty="0" err="1" smtClean="0"/>
              <a:t>BioHOBIT</a:t>
            </a:r>
            <a:r>
              <a:rPr lang="en-US" b="1" dirty="0" smtClean="0"/>
              <a:t>)</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sz="3600" b="1" dirty="0" smtClean="0"/>
              <a:t>Objectives</a:t>
            </a:r>
          </a:p>
          <a:p>
            <a:r>
              <a:rPr lang="en-US" sz="3600" dirty="0" smtClean="0"/>
              <a:t>Aim </a:t>
            </a:r>
            <a:r>
              <a:rPr lang="en-US" sz="3600" dirty="0"/>
              <a:t>1: Validate the accuracy of candidate monitoring biomarkers for predicting clinical </a:t>
            </a:r>
            <a:r>
              <a:rPr lang="en-US" sz="3600" dirty="0" smtClean="0"/>
              <a:t>outcome </a:t>
            </a:r>
          </a:p>
          <a:p>
            <a:r>
              <a:rPr lang="en-US" sz="3600" dirty="0" smtClean="0"/>
              <a:t>Aim </a:t>
            </a:r>
            <a:r>
              <a:rPr lang="en-US" sz="3600" dirty="0"/>
              <a:t>2: Determine the treatment effect of different doses of HBOT on candidate monitoring </a:t>
            </a:r>
            <a:r>
              <a:rPr lang="en-US" sz="3600" dirty="0" smtClean="0"/>
              <a:t>biomarkers </a:t>
            </a:r>
          </a:p>
          <a:p>
            <a:r>
              <a:rPr lang="en-US" sz="3600" dirty="0" smtClean="0"/>
              <a:t>Aim </a:t>
            </a:r>
            <a:r>
              <a:rPr lang="en-US" sz="3600" dirty="0"/>
              <a:t>3: Determine whether there is a biomarker-defined subset of severe TBI that responds favorably to </a:t>
            </a:r>
            <a:r>
              <a:rPr lang="en-US" sz="3600" dirty="0" smtClean="0"/>
              <a:t>HBOT </a:t>
            </a:r>
            <a:endParaRPr lang="en-US" sz="3600" dirty="0"/>
          </a:p>
        </p:txBody>
      </p:sp>
      <p:sp>
        <p:nvSpPr>
          <p:cNvPr id="4" name="Google Shape;346;p38"/>
          <p:cNvSpPr/>
          <p:nvPr/>
        </p:nvSpPr>
        <p:spPr>
          <a:xfrm>
            <a:off x="0" y="6196263"/>
            <a:ext cx="12192000" cy="661800"/>
          </a:xfrm>
          <a:prstGeom prst="rect">
            <a:avLst/>
          </a:prstGeom>
          <a:solidFill>
            <a:srgbClr val="D8D8D8"/>
          </a:solidFill>
          <a:ln>
            <a:noFill/>
          </a:ln>
        </p:spPr>
        <p:txBody>
          <a:bodyPr spcFirstLastPara="1" wrap="square" lIns="91425" tIns="45700" rIns="91425" bIns="45700" anchor="ctr" anchorCtr="0">
            <a:noAutofit/>
          </a:bodyPr>
          <a:lstStyle/>
          <a:p>
            <a:pPr lvl="0" algn="ctr"/>
            <a:r>
              <a:rPr lang="en-US" sz="1800" dirty="0">
                <a:solidFill>
                  <a:srgbClr val="595959"/>
                </a:solidFill>
                <a:latin typeface="Calibri"/>
                <a:ea typeface="Calibri"/>
                <a:cs typeface="Calibri"/>
                <a:sym typeface="Calibri"/>
              </a:rPr>
              <a:t>Virtual Investigator Meeting</a:t>
            </a:r>
          </a:p>
          <a:p>
            <a:pPr lvl="0" algn="ctr"/>
            <a:r>
              <a:rPr lang="en-US" sz="1800" dirty="0">
                <a:solidFill>
                  <a:srgbClr val="595959"/>
                </a:solidFill>
                <a:latin typeface="Calibri"/>
                <a:ea typeface="Calibri"/>
                <a:cs typeface="Calibri"/>
                <a:sym typeface="Calibri"/>
              </a:rPr>
              <a:t>November 22, 2019</a:t>
            </a:r>
          </a:p>
        </p:txBody>
      </p:sp>
      <p:pic>
        <p:nvPicPr>
          <p:cNvPr id="5" name="Google Shape;348;p38"/>
          <p:cNvPicPr preferRelativeResize="0"/>
          <p:nvPr/>
        </p:nvPicPr>
        <p:blipFill rotWithShape="1">
          <a:blip r:embed="rId2">
            <a:alphaModFix/>
          </a:blip>
          <a:srcRect/>
          <a:stretch/>
        </p:blipFill>
        <p:spPr>
          <a:xfrm>
            <a:off x="10471484" y="6128460"/>
            <a:ext cx="1683669" cy="813260"/>
          </a:xfrm>
          <a:prstGeom prst="rect">
            <a:avLst/>
          </a:prstGeom>
          <a:noFill/>
          <a:ln>
            <a:noFill/>
          </a:ln>
        </p:spPr>
      </p:pic>
      <p:pic>
        <p:nvPicPr>
          <p:cNvPr id="6" name="Google Shape;349;p38"/>
          <p:cNvPicPr preferRelativeResize="0"/>
          <p:nvPr/>
        </p:nvPicPr>
        <p:blipFill rotWithShape="1">
          <a:blip r:embed="rId3">
            <a:alphaModFix/>
          </a:blip>
          <a:srcRect t="23201" b="24019"/>
          <a:stretch/>
        </p:blipFill>
        <p:spPr>
          <a:xfrm>
            <a:off x="-1" y="6195255"/>
            <a:ext cx="1255395" cy="662596"/>
          </a:xfrm>
          <a:prstGeom prst="rect">
            <a:avLst/>
          </a:prstGeom>
          <a:noFill/>
          <a:ln>
            <a:noFill/>
          </a:ln>
        </p:spPr>
      </p:pic>
    </p:spTree>
    <p:extLst>
      <p:ext uri="{BB962C8B-B14F-4D97-AF65-F5344CB8AC3E}">
        <p14:creationId xmlns:p14="http://schemas.microsoft.com/office/powerpoint/2010/main" val="7569063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Sample collection</a:t>
            </a:r>
            <a:endParaRPr lang="en-US" b="1" dirty="0"/>
          </a:p>
        </p:txBody>
      </p:sp>
      <p:sp>
        <p:nvSpPr>
          <p:cNvPr id="3" name="Content Placeholder 2"/>
          <p:cNvSpPr>
            <a:spLocks noGrp="1"/>
          </p:cNvSpPr>
          <p:nvPr>
            <p:ph idx="1"/>
          </p:nvPr>
        </p:nvSpPr>
        <p:spPr/>
        <p:txBody>
          <a:bodyPr/>
          <a:lstStyle/>
          <a:p>
            <a:r>
              <a:rPr lang="en-US" dirty="0" smtClean="0"/>
              <a:t>15 ml of blood collected every 8 hours, during the first 24 hours following randomization and once day on days 2, 3, 5, 7, 14 and 6 months</a:t>
            </a:r>
          </a:p>
          <a:p>
            <a:r>
              <a:rPr lang="en-US" dirty="0" smtClean="0"/>
              <a:t>One additional 15 ml sample will be obtained 4 hours after a morning dive</a:t>
            </a:r>
          </a:p>
          <a:p>
            <a:r>
              <a:rPr lang="en-US" dirty="0" smtClean="0"/>
              <a:t>5 ml CSF will be colle</a:t>
            </a:r>
            <a:r>
              <a:rPr lang="en-US" dirty="0"/>
              <a:t>c</a:t>
            </a:r>
            <a:r>
              <a:rPr lang="en-US" dirty="0" smtClean="0"/>
              <a:t>ted at these time points as well</a:t>
            </a:r>
          </a:p>
          <a:p>
            <a:r>
              <a:rPr lang="en-US" dirty="0" smtClean="0"/>
              <a:t>Store samples in -70/-80 degree C</a:t>
            </a:r>
          </a:p>
          <a:p>
            <a:r>
              <a:rPr lang="en-US" dirty="0" smtClean="0"/>
              <a:t>Samples will be shipped in batches to Bio-SEND (Indiana University)</a:t>
            </a:r>
            <a:endParaRPr lang="en-US" dirty="0"/>
          </a:p>
        </p:txBody>
      </p:sp>
      <p:sp>
        <p:nvSpPr>
          <p:cNvPr id="4" name="Google Shape;346;p38"/>
          <p:cNvSpPr/>
          <p:nvPr/>
        </p:nvSpPr>
        <p:spPr>
          <a:xfrm>
            <a:off x="0" y="6196263"/>
            <a:ext cx="12192000" cy="661800"/>
          </a:xfrm>
          <a:prstGeom prst="rect">
            <a:avLst/>
          </a:prstGeom>
          <a:solidFill>
            <a:srgbClr val="D8D8D8"/>
          </a:solidFill>
          <a:ln>
            <a:noFill/>
          </a:ln>
        </p:spPr>
        <p:txBody>
          <a:bodyPr spcFirstLastPara="1" wrap="square" lIns="91425" tIns="45700" rIns="91425" bIns="45700" anchor="ctr" anchorCtr="0">
            <a:noAutofit/>
          </a:bodyPr>
          <a:lstStyle/>
          <a:p>
            <a:pPr lvl="0" algn="ctr"/>
            <a:r>
              <a:rPr lang="en-US" sz="1800" dirty="0">
                <a:solidFill>
                  <a:srgbClr val="595959"/>
                </a:solidFill>
                <a:latin typeface="Calibri"/>
                <a:ea typeface="Calibri"/>
                <a:cs typeface="Calibri"/>
                <a:sym typeface="Calibri"/>
              </a:rPr>
              <a:t>Virtual Investigator Meeting</a:t>
            </a:r>
          </a:p>
          <a:p>
            <a:pPr lvl="0" algn="ctr"/>
            <a:r>
              <a:rPr lang="en-US" sz="1800" dirty="0">
                <a:solidFill>
                  <a:srgbClr val="595959"/>
                </a:solidFill>
                <a:latin typeface="Calibri"/>
                <a:ea typeface="Calibri"/>
                <a:cs typeface="Calibri"/>
                <a:sym typeface="Calibri"/>
              </a:rPr>
              <a:t>November 22, 2019</a:t>
            </a:r>
          </a:p>
        </p:txBody>
      </p:sp>
      <p:pic>
        <p:nvPicPr>
          <p:cNvPr id="5" name="Google Shape;348;p38"/>
          <p:cNvPicPr preferRelativeResize="0"/>
          <p:nvPr/>
        </p:nvPicPr>
        <p:blipFill rotWithShape="1">
          <a:blip r:embed="rId2">
            <a:alphaModFix/>
          </a:blip>
          <a:srcRect/>
          <a:stretch/>
        </p:blipFill>
        <p:spPr>
          <a:xfrm>
            <a:off x="10471484" y="6128460"/>
            <a:ext cx="1683669" cy="813260"/>
          </a:xfrm>
          <a:prstGeom prst="rect">
            <a:avLst/>
          </a:prstGeom>
          <a:noFill/>
          <a:ln>
            <a:noFill/>
          </a:ln>
        </p:spPr>
      </p:pic>
      <p:pic>
        <p:nvPicPr>
          <p:cNvPr id="6" name="Google Shape;349;p38"/>
          <p:cNvPicPr preferRelativeResize="0"/>
          <p:nvPr/>
        </p:nvPicPr>
        <p:blipFill rotWithShape="1">
          <a:blip r:embed="rId3">
            <a:alphaModFix/>
          </a:blip>
          <a:srcRect t="23201" b="24019"/>
          <a:stretch/>
        </p:blipFill>
        <p:spPr>
          <a:xfrm>
            <a:off x="-1" y="6195255"/>
            <a:ext cx="1255395" cy="662596"/>
          </a:xfrm>
          <a:prstGeom prst="rect">
            <a:avLst/>
          </a:prstGeom>
          <a:noFill/>
          <a:ln>
            <a:noFill/>
          </a:ln>
        </p:spPr>
      </p:pic>
    </p:spTree>
    <p:extLst>
      <p:ext uri="{BB962C8B-B14F-4D97-AF65-F5344CB8AC3E}">
        <p14:creationId xmlns:p14="http://schemas.microsoft.com/office/powerpoint/2010/main" val="25752360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25442</TotalTime>
  <Words>3581</Words>
  <Application>Microsoft Office PowerPoint</Application>
  <PresentationFormat>Widescreen</PresentationFormat>
  <Paragraphs>608</Paragraphs>
  <Slides>70</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70</vt:i4>
      </vt:variant>
    </vt:vector>
  </HeadingPairs>
  <TitlesOfParts>
    <vt:vector size="77" baseType="lpstr">
      <vt:lpstr>ＭＳ Ｐゴシック</vt:lpstr>
      <vt:lpstr>Arial</vt:lpstr>
      <vt:lpstr>Calibri</vt:lpstr>
      <vt:lpstr>Open Sans</vt:lpstr>
      <vt:lpstr>Times New Roman</vt:lpstr>
      <vt:lpstr>Wingdings</vt:lpstr>
      <vt:lpstr>Office Theme</vt:lpstr>
      <vt:lpstr>Hyperbaric Oxygen Brain Injury Treatment Trial:  A Multicenter Phase II Adaptive Clinical Trial</vt:lpstr>
      <vt:lpstr>PowerPoint Presentation</vt:lpstr>
      <vt:lpstr>PowerPoint Presentation</vt:lpstr>
      <vt:lpstr>HOBIT Protocol Update</vt:lpstr>
      <vt:lpstr>Rationale</vt:lpstr>
      <vt:lpstr>What’s unchanged</vt:lpstr>
      <vt:lpstr>What has changed</vt:lpstr>
      <vt:lpstr>Biospecimen Ancillary (BioHOBIT)</vt:lpstr>
      <vt:lpstr>Sample collection</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Exception from Informed Consent</vt:lpstr>
      <vt:lpstr>EFIC – Special circumstances</vt:lpstr>
      <vt:lpstr>EFIC – Special requirements</vt:lpstr>
      <vt:lpstr>EFIC – Community consultation</vt:lpstr>
      <vt:lpstr>EFIC – Public disclosure</vt:lpstr>
      <vt:lpstr>EFIC – Teleological Pitch</vt:lpstr>
      <vt:lpstr>Possible answer…</vt:lpstr>
      <vt:lpstr>Philosophical basis for consent?</vt:lpstr>
      <vt:lpstr>Philosophical basis for EFIC?</vt:lpstr>
      <vt:lpstr>Core values</vt:lpstr>
      <vt:lpstr>Core values and the EFIC rules</vt:lpstr>
      <vt:lpstr>Core values and their manifestations</vt:lpstr>
      <vt:lpstr>Implications for EFIC</vt:lpstr>
      <vt:lpstr>Implications for EFIC</vt:lpstr>
      <vt:lpstr>PowerPoint Presentation</vt:lpstr>
      <vt:lpstr>PowerPoint Presentation</vt:lpstr>
      <vt:lpstr>  </vt:lpstr>
      <vt:lpstr>www.hobittrial.org  </vt:lpstr>
      <vt:lpstr>  </vt:lpstr>
      <vt:lpstr>  </vt:lpstr>
      <vt:lpstr>  </vt:lpstr>
      <vt:lpstr>  </vt:lpstr>
      <vt:lpstr>  </vt:lpstr>
      <vt:lpstr>  </vt:lpstr>
      <vt:lpstr>www.HOBIT3trial.org  </vt:lpstr>
      <vt:lpstr>  </vt:lpstr>
      <vt:lpstr>  </vt:lpstr>
      <vt:lpstr>  </vt:lpstr>
      <vt:lpstr>www.HOBIT3trial.org  </vt:lpstr>
      <vt:lpstr>www.hobittrial.org  </vt:lpstr>
      <vt:lpstr>  </vt:lpstr>
      <vt:lpstr>PowerPoint Presentation</vt:lpstr>
      <vt:lpstr>PowerPoint Presentation</vt:lpstr>
      <vt:lpstr>  </vt:lpstr>
      <vt:lpstr>  </vt:lpstr>
      <vt:lpstr>  </vt:lpstr>
      <vt:lpstr>  </vt:lpstr>
      <vt:lpstr>  </vt:lpstr>
      <vt:lpstr>CC Form – Cont.</vt:lpstr>
      <vt:lpstr>CC Form – Cont.</vt:lpstr>
      <vt:lpstr>  </vt:lpstr>
      <vt:lpstr>  </vt:lpstr>
      <vt:lpstr>  </vt:lpstr>
      <vt:lpstr>www.hobittrial.org  </vt:lpstr>
      <vt:lpstr>PowerPoint Presentation</vt:lpstr>
      <vt:lpstr>  </vt:lpstr>
      <vt:lpstr>  </vt:lpstr>
      <vt:lpstr>www.hobittrial.org  </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Barsan, William (Bill)</dc:creator>
  <cp:lastModifiedBy>Fisher, Natalie</cp:lastModifiedBy>
  <cp:revision>165</cp:revision>
  <dcterms:modified xsi:type="dcterms:W3CDTF">2019-11-25T17:16:54Z</dcterms:modified>
</cp:coreProperties>
</file>