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86" r:id="rId2"/>
  </p:sldMasterIdLst>
  <p:notesMasterIdLst>
    <p:notesMasterId r:id="rId93"/>
  </p:notesMasterIdLst>
  <p:sldIdLst>
    <p:sldId id="369" r:id="rId3"/>
    <p:sldId id="372" r:id="rId4"/>
    <p:sldId id="409" r:id="rId5"/>
    <p:sldId id="470" r:id="rId6"/>
    <p:sldId id="471" r:id="rId7"/>
    <p:sldId id="547" r:id="rId8"/>
    <p:sldId id="518" r:id="rId9"/>
    <p:sldId id="538" r:id="rId10"/>
    <p:sldId id="539" r:id="rId11"/>
    <p:sldId id="540" r:id="rId12"/>
    <p:sldId id="519" r:id="rId13"/>
    <p:sldId id="514" r:id="rId14"/>
    <p:sldId id="544" r:id="rId15"/>
    <p:sldId id="552" r:id="rId16"/>
    <p:sldId id="551" r:id="rId17"/>
    <p:sldId id="529" r:id="rId18"/>
    <p:sldId id="534" r:id="rId19"/>
    <p:sldId id="548" r:id="rId20"/>
    <p:sldId id="542" r:id="rId21"/>
    <p:sldId id="541" r:id="rId22"/>
    <p:sldId id="545" r:id="rId23"/>
    <p:sldId id="594" r:id="rId24"/>
    <p:sldId id="521" r:id="rId25"/>
    <p:sldId id="569" r:id="rId26"/>
    <p:sldId id="570" r:id="rId27"/>
    <p:sldId id="571" r:id="rId28"/>
    <p:sldId id="572" r:id="rId29"/>
    <p:sldId id="573" r:id="rId30"/>
    <p:sldId id="574" r:id="rId31"/>
    <p:sldId id="603" r:id="rId32"/>
    <p:sldId id="604" r:id="rId33"/>
    <p:sldId id="605" r:id="rId34"/>
    <p:sldId id="606" r:id="rId35"/>
    <p:sldId id="607" r:id="rId36"/>
    <p:sldId id="608" r:id="rId37"/>
    <p:sldId id="609" r:id="rId38"/>
    <p:sldId id="610" r:id="rId39"/>
    <p:sldId id="611" r:id="rId40"/>
    <p:sldId id="612" r:id="rId41"/>
    <p:sldId id="613" r:id="rId42"/>
    <p:sldId id="614" r:id="rId43"/>
    <p:sldId id="615" r:id="rId44"/>
    <p:sldId id="616" r:id="rId45"/>
    <p:sldId id="617" r:id="rId46"/>
    <p:sldId id="618" r:id="rId47"/>
    <p:sldId id="619" r:id="rId48"/>
    <p:sldId id="620" r:id="rId49"/>
    <p:sldId id="621" r:id="rId50"/>
    <p:sldId id="622"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36" r:id="rId65"/>
    <p:sldId id="637" r:id="rId66"/>
    <p:sldId id="638" r:id="rId67"/>
    <p:sldId id="639" r:id="rId68"/>
    <p:sldId id="640" r:id="rId69"/>
    <p:sldId id="641" r:id="rId70"/>
    <p:sldId id="642" r:id="rId71"/>
    <p:sldId id="643" r:id="rId72"/>
    <p:sldId id="644" r:id="rId73"/>
    <p:sldId id="645" r:id="rId74"/>
    <p:sldId id="525" r:id="rId75"/>
    <p:sldId id="526" r:id="rId76"/>
    <p:sldId id="588" r:id="rId77"/>
    <p:sldId id="589" r:id="rId78"/>
    <p:sldId id="590" r:id="rId79"/>
    <p:sldId id="591" r:id="rId80"/>
    <p:sldId id="592" r:id="rId81"/>
    <p:sldId id="593" r:id="rId82"/>
    <p:sldId id="595" r:id="rId83"/>
    <p:sldId id="596" r:id="rId84"/>
    <p:sldId id="597" r:id="rId85"/>
    <p:sldId id="598" r:id="rId86"/>
    <p:sldId id="599" r:id="rId87"/>
    <p:sldId id="600" r:id="rId88"/>
    <p:sldId id="601" r:id="rId89"/>
    <p:sldId id="602" r:id="rId90"/>
    <p:sldId id="527" r:id="rId91"/>
    <p:sldId id="528" r:id="rId92"/>
  </p:sldIdLst>
  <p:sldSz cx="12192000" cy="6858000"/>
  <p:notesSz cx="6985000" cy="92837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Wegel" initials="CW" lastIdx="2" clrIdx="2">
    <p:extLst>
      <p:ext uri="{19B8F6BF-5375-455C-9EA6-DF929625EA0E}">
        <p15:presenceInfo xmlns:p15="http://schemas.microsoft.com/office/powerpoint/2012/main" userId="8f16b72bd7ef59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95" autoAdjust="0"/>
  </p:normalViewPr>
  <p:slideViewPr>
    <p:cSldViewPr snapToGrid="0">
      <p:cViewPr varScale="1">
        <p:scale>
          <a:sx n="83" d="100"/>
          <a:sy n="83" d="100"/>
        </p:scale>
        <p:origin x="658" y="67"/>
      </p:cViewPr>
      <p:guideLst/>
    </p:cSldViewPr>
  </p:slideViewPr>
  <p:notesTextViewPr>
    <p:cViewPr>
      <p:scale>
        <a:sx n="1" d="1"/>
        <a:sy n="1" d="1"/>
      </p:scale>
      <p:origin x="0" y="0"/>
    </p:cViewPr>
  </p:notesTextViewPr>
  <p:sorterViewPr>
    <p:cViewPr varScale="1">
      <p:scale>
        <a:sx n="100" d="100"/>
        <a:sy n="100" d="100"/>
      </p:scale>
      <p:origin x="0" y="-54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2-5885-4296-B0E0-EEC05E79C7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89E-4107-8329-7D5F9C63CFED}"/>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1-5885-4296-B0E0-EEC05E79C733}"/>
              </c:ext>
            </c:extLst>
          </c:dPt>
          <c:cat>
            <c:strRef>
              <c:f>Sheet1!$A$2:$A$4</c:f>
              <c:strCache>
                <c:ptCount val="3"/>
                <c:pt idx="0">
                  <c:v>Somewhat smoothly</c:v>
                </c:pt>
                <c:pt idx="1">
                  <c:v>Somewhat difficult</c:v>
                </c:pt>
                <c:pt idx="2">
                  <c:v>Very difficult</c:v>
                </c:pt>
              </c:strCache>
            </c:strRef>
          </c:cat>
          <c:val>
            <c:numRef>
              <c:f>Sheet1!$B$2:$B$4</c:f>
              <c:numCache>
                <c:formatCode>General</c:formatCode>
                <c:ptCount val="3"/>
                <c:pt idx="0">
                  <c:v>4</c:v>
                </c:pt>
                <c:pt idx="1">
                  <c:v>1</c:v>
                </c:pt>
                <c:pt idx="2">
                  <c:v>3</c:v>
                </c:pt>
              </c:numCache>
            </c:numRef>
          </c:val>
          <c:extLst>
            <c:ext xmlns:c16="http://schemas.microsoft.com/office/drawing/2014/chart" uri="{C3380CC4-5D6E-409C-BE32-E72D297353CC}">
              <c16:uniqueId val="{00000000-5885-4296-B0E0-EEC05E79C733}"/>
            </c:ext>
          </c:extLst>
        </c:ser>
        <c:dLbls>
          <c:showLegendKey val="0"/>
          <c:showVal val="0"/>
          <c:showCatName val="0"/>
          <c:showSerName val="0"/>
          <c:showPercent val="0"/>
          <c:showBubbleSize val="0"/>
          <c:showLeaderLines val="1"/>
        </c:dLbls>
        <c:firstSliceAng val="18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2-5885-4296-B0E0-EEC05E79C7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B7B-47AF-9528-6B7D1A52C875}"/>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1-5885-4296-B0E0-EEC05E79C733}"/>
              </c:ext>
            </c:extLst>
          </c:dPt>
          <c:cat>
            <c:strRef>
              <c:f>Sheet1!$A$2:$A$3</c:f>
              <c:strCache>
                <c:ptCount val="2"/>
                <c:pt idx="0">
                  <c:v>Most of eligible patients</c:v>
                </c:pt>
                <c:pt idx="1">
                  <c:v>We miss almost all eligible patients</c:v>
                </c:pt>
              </c:strCache>
            </c:strRef>
          </c:cat>
          <c:val>
            <c:numRef>
              <c:f>Sheet1!$B$2:$B$3</c:f>
              <c:numCache>
                <c:formatCode>General</c:formatCode>
                <c:ptCount val="2"/>
                <c:pt idx="0">
                  <c:v>5</c:v>
                </c:pt>
                <c:pt idx="1">
                  <c:v>2</c:v>
                </c:pt>
              </c:numCache>
            </c:numRef>
          </c:val>
          <c:extLst>
            <c:ext xmlns:c16="http://schemas.microsoft.com/office/drawing/2014/chart" uri="{C3380CC4-5D6E-409C-BE32-E72D297353CC}">
              <c16:uniqueId val="{00000000-5885-4296-B0E0-EEC05E79C733}"/>
            </c:ext>
          </c:extLst>
        </c:ser>
        <c:dLbls>
          <c:showLegendKey val="0"/>
          <c:showVal val="0"/>
          <c:showCatName val="0"/>
          <c:showSerName val="0"/>
          <c:showPercent val="0"/>
          <c:showBubbleSize val="0"/>
          <c:showLeaderLines val="1"/>
        </c:dLbls>
        <c:firstSliceAng val="18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6-01T14:47:01.909" idx="2">
    <p:pos x="10" y="10"/>
    <p:text>Need label image from manual (kit number, not subject ID)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6-01T14:47:01.909" idx="2">
    <p:pos x="10" y="10"/>
    <p:text>Need label image from manual (kit number, not subject ID)</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4375" y="696275"/>
            <a:ext cx="4656875" cy="34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8500" y="4409750"/>
            <a:ext cx="5588000" cy="417765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701040" y="4473892"/>
            <a:ext cx="5608320" cy="3660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67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39700" indent="0">
              <a:buNone/>
            </a:pPr>
            <a:r>
              <a:rPr lang="en-US" dirty="0" smtClean="0">
                <a:latin typeface="Arial"/>
                <a:ea typeface="Arial"/>
                <a:cs typeface="Arial"/>
                <a:sym typeface="Arial"/>
              </a:rPr>
              <a:t>The informed consent log case report form is also used to document continuing efforts to locate an LAR until notification and a consent process can occur, and the final results of that process</a:t>
            </a:r>
            <a:r>
              <a:rPr lang="en-US" baseline="0" dirty="0" smtClean="0">
                <a:latin typeface="Arial"/>
                <a:ea typeface="Arial"/>
                <a:cs typeface="Arial"/>
                <a:sym typeface="Arial"/>
              </a:rPr>
              <a:t> is documented. </a:t>
            </a:r>
            <a:r>
              <a:rPr lang="en-US" dirty="0" smtClean="0">
                <a:latin typeface="Arial"/>
                <a:ea typeface="Arial"/>
                <a:cs typeface="Arial"/>
                <a:sym typeface="Arial"/>
              </a:rPr>
              <a:t> The log will include the types of attempts made, and the number and times of those attempts. </a:t>
            </a:r>
          </a:p>
          <a:p>
            <a:pPr marL="139700" indent="0">
              <a:buNone/>
            </a:pPr>
            <a:endParaRPr lang="en-US" dirty="0" smtClean="0">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sz="1100" dirty="0" smtClean="0"/>
              <a:t>It should be started as soon as possible and no later than 24hr. after time of enrollment.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p>
          <a:p>
            <a:r>
              <a:rPr lang="en-US" sz="1100" dirty="0" smtClean="0"/>
              <a:t>The informed</a:t>
            </a:r>
            <a:r>
              <a:rPr lang="en-US" sz="1100" baseline="0" dirty="0" smtClean="0"/>
              <a:t> consent log is a </a:t>
            </a:r>
            <a:r>
              <a:rPr lang="en-US" sz="1100" dirty="0" smtClean="0"/>
              <a:t>living CRF that should be updated on a rolling basis as soon as new information is available until a final outcome has been reached. The tracking process should continue until written consent (or withdrawal) is obtained.  </a:t>
            </a:r>
          </a:p>
          <a:p>
            <a:r>
              <a:rPr lang="en-US" sz="1100" dirty="0" smtClean="0"/>
              <a:t>It is expected that a </a:t>
            </a:r>
            <a:r>
              <a:rPr lang="en-US" sz="1100" baseline="0" dirty="0" err="1" smtClean="0"/>
              <a:t>thourough</a:t>
            </a:r>
            <a:r>
              <a:rPr lang="en-US" sz="1100" dirty="0" smtClean="0"/>
              <a:t> effort will be made to identify and locate an LAR/guardian and obtain a consent decision in the first 24hrs. of enrollment, except in rare circumstances (no LAR identified, LAR not available, patient identification is unknown, patient expires prior to consent being obtained, etc.).</a:t>
            </a:r>
            <a:r>
              <a:rPr lang="en-US" sz="1050" dirty="0" smtClean="0"/>
              <a:t> </a:t>
            </a:r>
          </a:p>
          <a:p>
            <a:endParaRPr lang="en-US" sz="100" dirty="0" smtClean="0"/>
          </a:p>
          <a:p>
            <a:r>
              <a:rPr lang="en-US" sz="2000" dirty="0" smtClean="0"/>
              <a:t>In the rare case where no LAR consent is obtained and the participant remains incapable of consent at 6 months, documentation of the attempt process and condition of the participant will be recorded on the Informed Consent Log. </a:t>
            </a:r>
          </a:p>
          <a:p>
            <a:pPr lvl="1"/>
            <a:r>
              <a:rPr lang="en-US" sz="2000" dirty="0" smtClean="0"/>
              <a:t>Final outcome will be discussed and approved by HOBIT leadership on the SIREN Operations Committee.</a:t>
            </a:r>
            <a:endParaRPr lang="en-US" altLang="en-US" sz="600" dirty="0" smtClean="0">
              <a:latin typeface="Arial" panose="020B0604020202020204" pitchFamily="34" charset="0"/>
              <a:cs typeface="Arial" panose="020B0604020202020204" pitchFamily="34" charset="0"/>
            </a:endParaRPr>
          </a:p>
          <a:p>
            <a:endParaRPr lang="en-US" sz="10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p>
          <a:p>
            <a:pPr marL="139700" indent="0">
              <a:buNone/>
            </a:pPr>
            <a:endParaRPr lang="en-US" dirty="0"/>
          </a:p>
        </p:txBody>
      </p:sp>
    </p:spTree>
    <p:extLst>
      <p:ext uri="{BB962C8B-B14F-4D97-AF65-F5344CB8AC3E}">
        <p14:creationId xmlns:p14="http://schemas.microsoft.com/office/powerpoint/2010/main" val="682036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sz="10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p>
          <a:p>
            <a:pPr marL="139700" indent="0">
              <a:buNone/>
            </a:pPr>
            <a:endParaRPr lang="en-US" dirty="0"/>
          </a:p>
        </p:txBody>
      </p:sp>
    </p:spTree>
    <p:extLst>
      <p:ext uri="{BB962C8B-B14F-4D97-AF65-F5344CB8AC3E}">
        <p14:creationId xmlns:p14="http://schemas.microsoft.com/office/powerpoint/2010/main" val="1915858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2EB54F-260F-44D8-B63F-A362D882D81A}" type="slidenum">
              <a:rPr lang="en-US" smtClean="0"/>
              <a:t>44</a:t>
            </a:fld>
            <a:endParaRPr lang="en-US"/>
          </a:p>
        </p:txBody>
      </p:sp>
    </p:spTree>
    <p:extLst>
      <p:ext uri="{BB962C8B-B14F-4D97-AF65-F5344CB8AC3E}">
        <p14:creationId xmlns:p14="http://schemas.microsoft.com/office/powerpoint/2010/main" val="5881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B54F-260F-44D8-B63F-A362D882D81A}" type="slidenum">
              <a:rPr lang="en-US" smtClean="0"/>
              <a:t>51</a:t>
            </a:fld>
            <a:endParaRPr lang="en-US"/>
          </a:p>
        </p:txBody>
      </p:sp>
    </p:spTree>
    <p:extLst>
      <p:ext uri="{BB962C8B-B14F-4D97-AF65-F5344CB8AC3E}">
        <p14:creationId xmlns:p14="http://schemas.microsoft.com/office/powerpoint/2010/main" val="363680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difficult to stick the label on a cold or wet tube.</a:t>
            </a:r>
          </a:p>
        </p:txBody>
      </p:sp>
      <p:sp>
        <p:nvSpPr>
          <p:cNvPr id="4" name="Slide Number Placeholder 3"/>
          <p:cNvSpPr>
            <a:spLocks noGrp="1"/>
          </p:cNvSpPr>
          <p:nvPr>
            <p:ph type="sldNum" sz="quarter" idx="10"/>
          </p:nvPr>
        </p:nvSpPr>
        <p:spPr/>
        <p:txBody>
          <a:bodyPr/>
          <a:lstStyle/>
          <a:p>
            <a:fld id="{9D2EB54F-260F-44D8-B63F-A362D882D81A}" type="slidenum">
              <a:rPr lang="en-US" smtClean="0"/>
              <a:t>54</a:t>
            </a:fld>
            <a:endParaRPr lang="en-US"/>
          </a:p>
        </p:txBody>
      </p:sp>
    </p:spTree>
    <p:extLst>
      <p:ext uri="{BB962C8B-B14F-4D97-AF65-F5344CB8AC3E}">
        <p14:creationId xmlns:p14="http://schemas.microsoft.com/office/powerpoint/2010/main" val="100271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can be difficult to stick the label on a cold or wet tube.</a:t>
            </a:r>
          </a:p>
        </p:txBody>
      </p:sp>
      <p:sp>
        <p:nvSpPr>
          <p:cNvPr id="4" name="Slide Number Placeholder 3"/>
          <p:cNvSpPr>
            <a:spLocks noGrp="1"/>
          </p:cNvSpPr>
          <p:nvPr>
            <p:ph type="sldNum" sz="quarter" idx="10"/>
          </p:nvPr>
        </p:nvSpPr>
        <p:spPr/>
        <p:txBody>
          <a:bodyPr/>
          <a:lstStyle/>
          <a:p>
            <a:fld id="{9D2EB54F-260F-44D8-B63F-A362D882D81A}" type="slidenum">
              <a:rPr lang="en-US" smtClean="0"/>
              <a:t>55</a:t>
            </a:fld>
            <a:endParaRPr lang="en-US"/>
          </a:p>
        </p:txBody>
      </p:sp>
    </p:spTree>
    <p:extLst>
      <p:ext uri="{BB962C8B-B14F-4D97-AF65-F5344CB8AC3E}">
        <p14:creationId xmlns:p14="http://schemas.microsoft.com/office/powerpoint/2010/main" val="36715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give the tube enough time</a:t>
            </a:r>
            <a:r>
              <a:rPr lang="en-US" baseline="0"/>
              <a:t> to clot to avoid hemolysis.</a:t>
            </a:r>
            <a:endParaRPr lang="en-US"/>
          </a:p>
        </p:txBody>
      </p:sp>
      <p:sp>
        <p:nvSpPr>
          <p:cNvPr id="4" name="Slide Number Placeholder 3"/>
          <p:cNvSpPr>
            <a:spLocks noGrp="1"/>
          </p:cNvSpPr>
          <p:nvPr>
            <p:ph type="sldNum" sz="quarter" idx="10"/>
          </p:nvPr>
        </p:nvSpPr>
        <p:spPr/>
        <p:txBody>
          <a:bodyPr/>
          <a:lstStyle/>
          <a:p>
            <a:fld id="{9D2EB54F-260F-44D8-B63F-A362D882D81A}" type="slidenum">
              <a:rPr lang="en-US" smtClean="0"/>
              <a:t>58</a:t>
            </a:fld>
            <a:endParaRPr lang="en-US"/>
          </a:p>
        </p:txBody>
      </p:sp>
    </p:spTree>
    <p:extLst>
      <p:ext uri="{BB962C8B-B14F-4D97-AF65-F5344CB8AC3E}">
        <p14:creationId xmlns:p14="http://schemas.microsoft.com/office/powerpoint/2010/main" val="1212992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Collect</a:t>
            </a:r>
            <a:r>
              <a:rPr lang="en-US" baseline="0"/>
              <a:t> some serum and RBCs with buffy (if it’s not red, you didn’t get it all).</a:t>
            </a:r>
            <a:endParaRPr lang="en-US"/>
          </a:p>
        </p:txBody>
      </p:sp>
      <p:sp>
        <p:nvSpPr>
          <p:cNvPr id="4" name="Slide Number Placeholder 3"/>
          <p:cNvSpPr>
            <a:spLocks noGrp="1"/>
          </p:cNvSpPr>
          <p:nvPr>
            <p:ph type="sldNum" sz="quarter" idx="10"/>
          </p:nvPr>
        </p:nvSpPr>
        <p:spPr/>
        <p:txBody>
          <a:bodyPr/>
          <a:lstStyle/>
          <a:p>
            <a:fld id="{9D2EB54F-260F-44D8-B63F-A362D882D81A}" type="slidenum">
              <a:rPr lang="en-US" smtClean="0"/>
              <a:t>59</a:t>
            </a:fld>
            <a:endParaRPr lang="en-US"/>
          </a:p>
        </p:txBody>
      </p:sp>
    </p:spTree>
    <p:extLst>
      <p:ext uri="{BB962C8B-B14F-4D97-AF65-F5344CB8AC3E}">
        <p14:creationId xmlns:p14="http://schemas.microsoft.com/office/powerpoint/2010/main" val="3300447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B54F-260F-44D8-B63F-A362D882D81A}" type="slidenum">
              <a:rPr lang="en-US" smtClean="0"/>
              <a:t>60</a:t>
            </a:fld>
            <a:endParaRPr lang="en-US"/>
          </a:p>
        </p:txBody>
      </p:sp>
    </p:spTree>
    <p:extLst>
      <p:ext uri="{BB962C8B-B14F-4D97-AF65-F5344CB8AC3E}">
        <p14:creationId xmlns:p14="http://schemas.microsoft.com/office/powerpoint/2010/main" val="84161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B54F-260F-44D8-B63F-A362D882D81A}" type="slidenum">
              <a:rPr lang="en-US" smtClean="0"/>
              <a:t>62</a:t>
            </a:fld>
            <a:endParaRPr lang="en-US"/>
          </a:p>
        </p:txBody>
      </p:sp>
    </p:spTree>
    <p:extLst>
      <p:ext uri="{BB962C8B-B14F-4D97-AF65-F5344CB8AC3E}">
        <p14:creationId xmlns:p14="http://schemas.microsoft.com/office/powerpoint/2010/main" val="118293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smtClean="0"/>
              <a:t>I know many of you have seen this</a:t>
            </a:r>
            <a:r>
              <a:rPr lang="en-US" baseline="0" dirty="0" smtClean="0"/>
              <a:t> EFIC readiness graph before, showing where our sites stand in completing EFIC Milestone 1. So far we have 6 sites that have completed Milestone 1. In order to receive that 1</a:t>
            </a:r>
            <a:r>
              <a:rPr lang="en-US" baseline="30000" dirty="0" smtClean="0"/>
              <a:t>st</a:t>
            </a:r>
            <a:r>
              <a:rPr lang="en-US" baseline="0" dirty="0" smtClean="0"/>
              <a:t> milestone payment of $20,000, sites must build out the EFIC plan, meeting the requirements for CC and PD events.  We hope we can get all sites complete with Milestone 1 before the end of the year and we are happy to work one on one with any site that needs help reaching that goal.  We want to give a shout out to the University of Kentucky who’s EFIC application is being reviewed by Advarra today. There are a hand full on sites that are on track to be done with CC &amp; PD events in the next few weeks so we are very encouraged that a few sites will be enrolling under EFIC by end of the year. </a:t>
            </a:r>
            <a:endParaRPr lang="en-US" dirty="0"/>
          </a:p>
        </p:txBody>
      </p:sp>
    </p:spTree>
    <p:extLst>
      <p:ext uri="{BB962C8B-B14F-4D97-AF65-F5344CB8AC3E}">
        <p14:creationId xmlns:p14="http://schemas.microsoft.com/office/powerpoint/2010/main" val="2909917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move</a:t>
            </a:r>
            <a:r>
              <a:rPr lang="en-US" baseline="0"/>
              <a:t> needle around in the vein</a:t>
            </a:r>
            <a:endParaRPr lang="en-US"/>
          </a:p>
        </p:txBody>
      </p:sp>
      <p:sp>
        <p:nvSpPr>
          <p:cNvPr id="4" name="Slide Number Placeholder 3"/>
          <p:cNvSpPr>
            <a:spLocks noGrp="1"/>
          </p:cNvSpPr>
          <p:nvPr>
            <p:ph type="sldNum" sz="quarter" idx="10"/>
          </p:nvPr>
        </p:nvSpPr>
        <p:spPr/>
        <p:txBody>
          <a:bodyPr/>
          <a:lstStyle/>
          <a:p>
            <a:fld id="{9D2EB54F-260F-44D8-B63F-A362D882D81A}" type="slidenum">
              <a:rPr lang="en-US" smtClean="0"/>
              <a:t>63</a:t>
            </a:fld>
            <a:endParaRPr lang="en-US"/>
          </a:p>
        </p:txBody>
      </p:sp>
    </p:spTree>
    <p:extLst>
      <p:ext uri="{BB962C8B-B14F-4D97-AF65-F5344CB8AC3E}">
        <p14:creationId xmlns:p14="http://schemas.microsoft.com/office/powerpoint/2010/main" val="97970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the serum clot!</a:t>
            </a:r>
          </a:p>
        </p:txBody>
      </p:sp>
      <p:sp>
        <p:nvSpPr>
          <p:cNvPr id="4" name="Slide Number Placeholder 3"/>
          <p:cNvSpPr>
            <a:spLocks noGrp="1"/>
          </p:cNvSpPr>
          <p:nvPr>
            <p:ph type="sldNum" sz="quarter" idx="10"/>
          </p:nvPr>
        </p:nvSpPr>
        <p:spPr/>
        <p:txBody>
          <a:bodyPr/>
          <a:lstStyle/>
          <a:p>
            <a:fld id="{9D2EB54F-260F-44D8-B63F-A362D882D81A}" type="slidenum">
              <a:rPr lang="en-US" smtClean="0"/>
              <a:t>64</a:t>
            </a:fld>
            <a:endParaRPr lang="en-US"/>
          </a:p>
        </p:txBody>
      </p:sp>
    </p:spTree>
    <p:extLst>
      <p:ext uri="{BB962C8B-B14F-4D97-AF65-F5344CB8AC3E}">
        <p14:creationId xmlns:p14="http://schemas.microsoft.com/office/powerpoint/2010/main" val="2551458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B54F-260F-44D8-B63F-A362D882D81A}" type="slidenum">
              <a:rPr lang="en-US" smtClean="0"/>
              <a:t>65</a:t>
            </a:fld>
            <a:endParaRPr lang="en-US"/>
          </a:p>
        </p:txBody>
      </p:sp>
    </p:spTree>
    <p:extLst>
      <p:ext uri="{BB962C8B-B14F-4D97-AF65-F5344CB8AC3E}">
        <p14:creationId xmlns:p14="http://schemas.microsoft.com/office/powerpoint/2010/main" val="678893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406B76-1C52-43A0-BFDF-56C17054D0FE}"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a:sym typeface="Aria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179532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conflicts of interest.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47DB-D454-4E5E-8284-5140CDBE51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860380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conflicts of interest.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47DB-D454-4E5E-8284-5140CDBE51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073011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r>
              <a:rPr lang="en-US" dirty="0"/>
              <a:t>No conflicts of interest.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47DB-D454-4E5E-8284-5140CDBE51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003580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r>
              <a:rPr lang="en-US" dirty="0"/>
              <a:t>No conflicts of interest.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47DB-D454-4E5E-8284-5140CDBE51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112517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conflicts of interest.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47DB-D454-4E5E-8284-5140CDBE51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10921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conflicts of interest.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347DB-D454-4E5E-8284-5140CDBE51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1873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Now,</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I just wanted</a:t>
            </a:r>
            <a:r>
              <a:rPr lang="en-US" sz="1100" b="0" i="0" u="none" strike="noStrike" cap="none" baseline="0" dirty="0" smtClean="0">
                <a:solidFill>
                  <a:srgbClr val="000000"/>
                </a:solidFill>
                <a:effectLst/>
                <a:latin typeface="Arial"/>
                <a:ea typeface="Arial"/>
                <a:cs typeface="Arial"/>
                <a:sym typeface="Arial"/>
              </a:rPr>
              <a:t> to quickly review the EFIC requirements.  For community consultant – at least 6 events minimum are required and of these, </a:t>
            </a:r>
            <a:r>
              <a:rPr lang="en-US" sz="1100" dirty="0" smtClean="0"/>
              <a:t>At least 4 events must be of a type</a:t>
            </a:r>
            <a:r>
              <a:rPr lang="en-US" sz="1100" baseline="0" dirty="0" smtClean="0"/>
              <a:t> </a:t>
            </a:r>
            <a:r>
              <a:rPr lang="en-US" sz="1100" dirty="0" smtClean="0"/>
              <a:t>in column A, and at least 1 event must be of a type in column B. </a:t>
            </a:r>
            <a:r>
              <a:rPr lang="en-US" sz="1100" dirty="0" smtClean="0">
                <a:solidFill>
                  <a:schemeClr val="bg1"/>
                </a:solidFill>
              </a:rPr>
              <a:t>While conducting these CC events, keep in mind the co</a:t>
            </a:r>
            <a:r>
              <a:rPr lang="en-US" sz="1100" baseline="0" dirty="0" smtClean="0">
                <a:solidFill>
                  <a:schemeClr val="bg1"/>
                </a:solidFill>
              </a:rPr>
              <a:t>mmunity you’ve told us about in your Local Context Form. </a:t>
            </a:r>
            <a:r>
              <a:rPr lang="en-US" sz="1100" b="0" i="0" u="none" strike="noStrike" cap="none" dirty="0" smtClean="0">
                <a:solidFill>
                  <a:srgbClr val="000000"/>
                </a:solidFill>
                <a:effectLst/>
                <a:latin typeface="Arial"/>
                <a:ea typeface="Arial"/>
                <a:cs typeface="Arial"/>
                <a:sym typeface="Arial"/>
              </a:rPr>
              <a:t>Events should include participants representing a sufficient breadth of the diversity of both the geographic community primarily served by your</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site, and the community either at-risk for, or familiar with, TBI. </a:t>
            </a:r>
            <a:r>
              <a:rPr lang="en-US" sz="1100" baseline="0" dirty="0" smtClean="0">
                <a:solidFill>
                  <a:schemeClr val="bg1"/>
                </a:solidFill>
              </a:rPr>
              <a:t> This could be</a:t>
            </a:r>
            <a:r>
              <a:rPr lang="en-US" sz="1100" b="0" i="0" u="none" strike="noStrike" cap="none" dirty="0" smtClean="0">
                <a:solidFill>
                  <a:srgbClr val="000000"/>
                </a:solidFill>
                <a:effectLst/>
                <a:latin typeface="Arial"/>
                <a:ea typeface="Arial"/>
                <a:cs typeface="Arial"/>
                <a:sym typeface="Arial"/>
              </a:rPr>
              <a:t> anyone who has personally experienced a TBI, caregivers or persons who personally know someone</a:t>
            </a:r>
            <a:r>
              <a:rPr lang="en-US" sz="1100" b="0" i="0" u="none" strike="noStrike" cap="none" baseline="0" dirty="0" smtClean="0">
                <a:solidFill>
                  <a:srgbClr val="000000"/>
                </a:solidFill>
                <a:effectLst/>
                <a:latin typeface="Arial"/>
                <a:ea typeface="Arial"/>
                <a:cs typeface="Arial"/>
                <a:sym typeface="Arial"/>
              </a:rPr>
              <a:t> with a TBI. And </a:t>
            </a:r>
            <a:r>
              <a:rPr lang="en-US" sz="1100" b="0" i="0" u="none" strike="noStrike" cap="none" baseline="0" dirty="0" err="1" smtClean="0">
                <a:solidFill>
                  <a:srgbClr val="000000"/>
                </a:solidFill>
                <a:effectLst/>
                <a:latin typeface="Arial"/>
                <a:ea typeface="Arial"/>
                <a:cs typeface="Arial"/>
                <a:sym typeface="Arial"/>
              </a:rPr>
              <a:t>lastely</a:t>
            </a:r>
            <a:r>
              <a:rPr lang="en-US" sz="1100" b="0" i="0" u="none" strike="noStrike" cap="none" baseline="0" dirty="0" smtClean="0">
                <a:solidFill>
                  <a:srgbClr val="000000"/>
                </a:solidFill>
                <a:effectLst/>
                <a:latin typeface="Arial"/>
                <a:ea typeface="Arial"/>
                <a:cs typeface="Arial"/>
                <a:sym typeface="Arial"/>
              </a:rPr>
              <a:t>, Advarra would like to all sites to collect 100 survey or more. </a:t>
            </a:r>
            <a:endParaRPr lang="en-US" dirty="0"/>
          </a:p>
        </p:txBody>
      </p:sp>
    </p:spTree>
    <p:extLst>
      <p:ext uri="{BB962C8B-B14F-4D97-AF65-F5344CB8AC3E}">
        <p14:creationId xmlns:p14="http://schemas.microsoft.com/office/powerpoint/2010/main" val="1012364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406B76-1C52-43A0-BFDF-56C17054D0FE}"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a:sym typeface="Aria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08439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And in Terms of PD</a:t>
            </a:r>
            <a:r>
              <a:rPr lang="en-US" sz="1100" b="0" i="0" u="none" strike="noStrike" cap="none" baseline="0" dirty="0" smtClean="0">
                <a:solidFill>
                  <a:srgbClr val="000000"/>
                </a:solidFill>
                <a:effectLst/>
                <a:latin typeface="Arial"/>
                <a:ea typeface="Arial"/>
                <a:cs typeface="Arial"/>
                <a:sym typeface="Arial"/>
              </a:rPr>
              <a:t> requirements, we are also looking for at least 6 events minimum, </a:t>
            </a:r>
            <a:r>
              <a:rPr lang="en-US" sz="1100" dirty="0" smtClean="0"/>
              <a:t>At least 2 events must be of a type in column A, and at least 1 event must be of a type in column B</a:t>
            </a:r>
            <a:r>
              <a:rPr lang="en-US" sz="1100" baseline="0" dirty="0" smtClean="0"/>
              <a:t> or column C. </a:t>
            </a:r>
            <a:r>
              <a:rPr lang="en-US" sz="1100" b="0" i="0" u="none" strike="noStrike" cap="none" dirty="0" smtClean="0">
                <a:solidFill>
                  <a:srgbClr val="000000"/>
                </a:solidFill>
                <a:effectLst/>
                <a:latin typeface="Arial"/>
                <a:ea typeface="Arial"/>
                <a:cs typeface="Arial"/>
                <a:sym typeface="Arial"/>
              </a:rPr>
              <a:t> Distribution of activities should be cognizant of the anticipated audiences, and should include audiences representing a sufficient breadth of the diversity of both the geographic community primarily served by your site mentioned in the</a:t>
            </a:r>
            <a:r>
              <a:rPr lang="en-US" sz="1100" b="0" i="0" u="none" strike="noStrike" cap="none" baseline="0" dirty="0" smtClean="0">
                <a:solidFill>
                  <a:srgbClr val="000000"/>
                </a:solidFill>
                <a:effectLst/>
                <a:latin typeface="Arial"/>
                <a:ea typeface="Arial"/>
                <a:cs typeface="Arial"/>
                <a:sym typeface="Arial"/>
              </a:rPr>
              <a:t> local context form</a:t>
            </a:r>
            <a:r>
              <a:rPr lang="en-US" sz="1100" b="0" i="0" u="none" strike="noStrike" cap="none" dirty="0" smtClean="0">
                <a:solidFill>
                  <a:srgbClr val="000000"/>
                </a:solidFill>
                <a:effectLst/>
                <a:latin typeface="Arial"/>
                <a:ea typeface="Arial"/>
                <a:cs typeface="Arial"/>
                <a:sym typeface="Arial"/>
              </a:rPr>
              <a:t>, and the community either at-risk for, or familiar with, TBI. In </a:t>
            </a:r>
            <a:r>
              <a:rPr lang="en-US" sz="1100" b="0" i="0" u="none" strike="noStrike" cap="none" dirty="0" err="1" smtClean="0">
                <a:solidFill>
                  <a:srgbClr val="000000"/>
                </a:solidFill>
                <a:effectLst/>
                <a:latin typeface="Arial"/>
                <a:ea typeface="Arial"/>
                <a:cs typeface="Arial"/>
                <a:sym typeface="Arial"/>
              </a:rPr>
              <a:t>additioan</a:t>
            </a:r>
            <a:r>
              <a:rPr lang="en-US" sz="1100" b="0" i="0" u="none" strike="noStrike" cap="none" dirty="0" smtClean="0">
                <a:solidFill>
                  <a:srgbClr val="000000"/>
                </a:solidFill>
                <a:effectLst/>
                <a:latin typeface="Arial"/>
                <a:ea typeface="Arial"/>
                <a:cs typeface="Arial"/>
                <a:sym typeface="Arial"/>
              </a:rPr>
              <a:t>, sites must conduct</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An event that will broadly reach your geographical community,</a:t>
            </a:r>
            <a:r>
              <a:rPr lang="en-US" sz="1100" b="0" i="0" u="none" strike="noStrike" cap="none" baseline="0" dirty="0" smtClean="0">
                <a:solidFill>
                  <a:srgbClr val="000000"/>
                </a:solidFill>
                <a:effectLst/>
                <a:latin typeface="Arial"/>
                <a:ea typeface="Arial"/>
                <a:cs typeface="Arial"/>
                <a:sym typeface="Arial"/>
              </a:rPr>
              <a:t> such as a newspaper or radio ad. </a:t>
            </a:r>
            <a:endParaRPr lang="en-US" sz="1100" baseline="0" dirty="0" smtClean="0"/>
          </a:p>
          <a:p>
            <a:pPr marL="139700" indent="0">
              <a:buNone/>
            </a:pPr>
            <a:endParaRPr lang="en-US" dirty="0"/>
          </a:p>
        </p:txBody>
      </p:sp>
    </p:spTree>
    <p:extLst>
      <p:ext uri="{BB962C8B-B14F-4D97-AF65-F5344CB8AC3E}">
        <p14:creationId xmlns:p14="http://schemas.microsoft.com/office/powerpoint/2010/main" val="146882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smtClean="0"/>
              <a:t>We wanted to highlight a few ideas and examples</a:t>
            </a:r>
            <a:r>
              <a:rPr lang="en-US" sz="800" baseline="0" dirty="0" smtClean="0"/>
              <a:t> of CC events that sites have been doing during COVID restrictions.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baseline="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baseline="0" dirty="0" smtClean="0"/>
              <a:t>Type A events have been a little bit more challenging for our sites I would say, </a:t>
            </a:r>
            <a:r>
              <a:rPr lang="en-US" sz="800" baseline="0" dirty="0" err="1" smtClean="0"/>
              <a:t>espepcially</a:t>
            </a:r>
            <a:r>
              <a:rPr lang="en-US" sz="800" baseline="0" dirty="0" smtClean="0"/>
              <a:t> in the spring/summer months. But there are a lot of groups that are still meeting, they are just meeting virtually. Reaching out to try to get on  meeting agendas of support groups, and local community groups.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baseline="0" dirty="0" smtClean="0">
              <a:solidFill>
                <a:srgbClr val="000000"/>
              </a:solidFill>
              <a:effectLst/>
              <a:latin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baseline="0" dirty="0" smtClean="0"/>
              <a:t>And for type B – a lot of sites are doing pretty well overall executing these types of events. We’ve seen sites conduct Facebook live events (this could be done with your </a:t>
            </a:r>
            <a:r>
              <a:rPr lang="en-US" sz="800" baseline="0" dirty="0" err="1" smtClean="0"/>
              <a:t>insitutions</a:t>
            </a:r>
            <a:r>
              <a:rPr lang="en-US" sz="800" baseline="0" dirty="0" smtClean="0"/>
              <a:t> or a specific groups that has a platform on </a:t>
            </a:r>
            <a:r>
              <a:rPr lang="en-US" sz="800" baseline="0" dirty="0" err="1" smtClean="0"/>
              <a:t>facebook</a:t>
            </a:r>
            <a:r>
              <a:rPr lang="en-US" sz="800" baseline="0" dirty="0" smtClean="0"/>
              <a:t>. Finding a large employers in your area and sending surveys in an email blast. </a:t>
            </a:r>
            <a:r>
              <a:rPr lang="en-US" sz="800" baseline="0" dirty="0" err="1" smtClean="0"/>
              <a:t>Condcting</a:t>
            </a:r>
            <a:r>
              <a:rPr lang="en-US" sz="800" baseline="0" dirty="0" smtClean="0"/>
              <a:t> in person surveys on your campus, waiting room, or other public places. Posting the survey link using social media or on your </a:t>
            </a:r>
            <a:r>
              <a:rPr lang="en-US" sz="800" baseline="0" dirty="0" err="1" smtClean="0"/>
              <a:t>instututions</a:t>
            </a:r>
            <a:r>
              <a:rPr lang="en-US" sz="800" baseline="0" dirty="0" smtClean="0"/>
              <a:t> website. Doing paper mailing of surveys and random digit dialing.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baseline="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baseline="0" dirty="0" smtClean="0"/>
              <a:t>If you are struggling to execute any CC event, please reach out to us. We are happy to discuss with you one on one to come up with a plan and brainstorm ideas.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baseline="0"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700" dirty="0" smtClean="0"/>
              <a:t>If you’ve received milestone payments start executing plan… if you need help prioritizing call with us. </a:t>
            </a:r>
          </a:p>
          <a:p>
            <a:endParaRPr lang="en-US" sz="700" dirty="0" smtClean="0"/>
          </a:p>
          <a:p>
            <a:endParaRPr lang="en-US" sz="70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dirty="0" smtClean="0"/>
          </a:p>
          <a:p>
            <a:endParaRPr lang="en-US" dirty="0"/>
          </a:p>
        </p:txBody>
      </p:sp>
    </p:spTree>
    <p:extLst>
      <p:ext uri="{BB962C8B-B14F-4D97-AF65-F5344CB8AC3E}">
        <p14:creationId xmlns:p14="http://schemas.microsoft.com/office/powerpoint/2010/main" val="91640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39700" indent="0">
              <a:buNone/>
            </a:pPr>
            <a:r>
              <a:rPr lang="en-US" dirty="0" smtClean="0"/>
              <a:t>So what are the next steps? Once a site</a:t>
            </a:r>
            <a:r>
              <a:rPr lang="en-US" baseline="0" dirty="0" smtClean="0"/>
              <a:t> has completed all their EFIC activities? The 1</a:t>
            </a:r>
            <a:r>
              <a:rPr lang="en-US" baseline="30000" dirty="0" smtClean="0"/>
              <a:t>st</a:t>
            </a:r>
            <a:r>
              <a:rPr lang="en-US" baseline="0" dirty="0" smtClean="0"/>
              <a:t> thing we’ll do here at the CCC, is we’ll assemble your EFIC report, a PDF of all your EFIC information, which is then submitted to the </a:t>
            </a:r>
            <a:r>
              <a:rPr lang="en-US" baseline="0" dirty="0" err="1" smtClean="0"/>
              <a:t>cIRB</a:t>
            </a:r>
            <a:r>
              <a:rPr lang="en-US" baseline="0" dirty="0" smtClean="0"/>
              <a:t> for review. </a:t>
            </a:r>
          </a:p>
          <a:p>
            <a:pPr marL="139700" indent="0">
              <a:buNone/>
            </a:pPr>
            <a:r>
              <a:rPr lang="en-US" baseline="0" dirty="0" smtClean="0"/>
              <a:t>On approval of the EFIC application by both Advarra and the CCC, you will receive a new consent form, will beginning using protocol V6. as well as </a:t>
            </a:r>
            <a:r>
              <a:rPr lang="en-US" baseline="0" dirty="0" err="1" smtClean="0"/>
              <a:t>begining</a:t>
            </a:r>
            <a:r>
              <a:rPr lang="en-US" baseline="0" dirty="0" smtClean="0"/>
              <a:t> to use CRF form 211 the Informed consent log and I’ll go into a little bit more about this form later on. </a:t>
            </a:r>
            <a:endParaRPr lang="en-US" dirty="0"/>
          </a:p>
        </p:txBody>
      </p:sp>
    </p:spTree>
    <p:extLst>
      <p:ext uri="{BB962C8B-B14F-4D97-AF65-F5344CB8AC3E}">
        <p14:creationId xmlns:p14="http://schemas.microsoft.com/office/powerpoint/2010/main" val="125212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17</a:t>
            </a:fld>
            <a:endParaRPr sz="1200" b="0" i="0" u="none" strike="noStrike" cap="none" dirty="0">
              <a:solidFill>
                <a:srgbClr val="000000"/>
              </a:solidFill>
              <a:latin typeface="Arial"/>
              <a:ea typeface="Arial"/>
              <a:cs typeface="Arial"/>
              <a:sym typeface="Arial"/>
            </a:endParaRPr>
          </a:p>
        </p:txBody>
      </p:sp>
      <p:sp>
        <p:nvSpPr>
          <p:cNvPr id="398" name="Google Shape;3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latin typeface="Arial"/>
                <a:ea typeface="Arial"/>
                <a:cs typeface="Arial"/>
                <a:sym typeface="Arial"/>
              </a:rPr>
              <a:t>Alright, so now let’s talk about the EFIC Process and</a:t>
            </a:r>
            <a:r>
              <a:rPr lang="en-US" baseline="0" dirty="0" smtClean="0">
                <a:latin typeface="Arial"/>
                <a:ea typeface="Arial"/>
                <a:cs typeface="Arial"/>
                <a:sym typeface="Arial"/>
              </a:rPr>
              <a:t> how this looks for HOBIT. </a:t>
            </a:r>
            <a:r>
              <a:rPr lang="en-US" dirty="0" smtClean="0">
                <a:latin typeface="Arial"/>
                <a:ea typeface="Arial"/>
                <a:cs typeface="Arial"/>
                <a:sym typeface="Arial"/>
              </a:rPr>
              <a:t>Upon </a:t>
            </a:r>
            <a:r>
              <a:rPr lang="en-US" dirty="0">
                <a:latin typeface="Arial"/>
                <a:ea typeface="Arial"/>
                <a:cs typeface="Arial"/>
                <a:sym typeface="Arial"/>
              </a:rPr>
              <a:t>hospital arrival of a potentially eligible subject, study teams will diligently try to determine the availability of an LAR.  Both routine hospital and study team resources and processes should contribute to the determination of the availability of an LAR. The steps undertaken to seek the LAR should be documented and included on the informed consent log case report </a:t>
            </a:r>
            <a:r>
              <a:rPr lang="en-US" dirty="0" smtClean="0">
                <a:latin typeface="Arial"/>
                <a:ea typeface="Arial"/>
                <a:cs typeface="Arial"/>
                <a:sym typeface="Arial"/>
              </a:rPr>
              <a:t>form</a:t>
            </a:r>
            <a:r>
              <a:rPr lang="en-US" baseline="0" dirty="0" smtClean="0">
                <a:latin typeface="Arial"/>
                <a:ea typeface="Arial"/>
                <a:cs typeface="Arial"/>
                <a:sym typeface="Arial"/>
              </a:rPr>
              <a:t>. So there are 2 ways to enroll a HOBIT subject. If an LAR is available within 6 hours – the eligible subject may be enrolled with a signed informed consent from the LAR. Or </a:t>
            </a:r>
            <a:r>
              <a:rPr lang="en-US" dirty="0" smtClean="0">
                <a:latin typeface="Arial"/>
                <a:ea typeface="Arial"/>
                <a:cs typeface="Arial"/>
                <a:sym typeface="Arial"/>
              </a:rPr>
              <a:t>If </a:t>
            </a:r>
            <a:r>
              <a:rPr lang="en-US" dirty="0">
                <a:latin typeface="Arial"/>
                <a:ea typeface="Arial"/>
                <a:cs typeface="Arial"/>
                <a:sym typeface="Arial"/>
              </a:rPr>
              <a:t>an LAR is not available </a:t>
            </a:r>
            <a:r>
              <a:rPr lang="en-US" dirty="0" smtClean="0">
                <a:latin typeface="Arial"/>
                <a:ea typeface="Arial"/>
                <a:cs typeface="Arial"/>
                <a:sym typeface="Arial"/>
              </a:rPr>
              <a:t>after 6 hours, </a:t>
            </a:r>
            <a:r>
              <a:rPr lang="en-US" dirty="0">
                <a:latin typeface="Arial"/>
                <a:ea typeface="Arial"/>
                <a:cs typeface="Arial"/>
                <a:sym typeface="Arial"/>
              </a:rPr>
              <a:t>eligible subjects </a:t>
            </a:r>
            <a:r>
              <a:rPr lang="en-US" dirty="0" smtClean="0">
                <a:latin typeface="Arial"/>
                <a:ea typeface="Arial"/>
                <a:cs typeface="Arial"/>
                <a:sym typeface="Arial"/>
              </a:rPr>
              <a:t>can </a:t>
            </a:r>
            <a:r>
              <a:rPr lang="en-US" dirty="0">
                <a:latin typeface="Arial"/>
                <a:ea typeface="Arial"/>
                <a:cs typeface="Arial"/>
                <a:sym typeface="Arial"/>
              </a:rPr>
              <a:t>be enrolled with </a:t>
            </a:r>
            <a:r>
              <a:rPr lang="en-US" dirty="0" smtClean="0">
                <a:latin typeface="Arial"/>
                <a:ea typeface="Arial"/>
                <a:cs typeface="Arial"/>
                <a:sym typeface="Arial"/>
              </a:rPr>
              <a:t>EFIC. </a:t>
            </a:r>
            <a:r>
              <a:rPr lang="en-US" dirty="0">
                <a:latin typeface="Arial"/>
                <a:ea typeface="Arial"/>
                <a:cs typeface="Arial"/>
                <a:sym typeface="Arial"/>
              </a:rPr>
              <a:t>Subsequent to an EFIC enrollment, efforts to contact an LAR will continue.  An LAR will be notified of an </a:t>
            </a:r>
            <a:r>
              <a:rPr lang="en-US" dirty="0" smtClean="0">
                <a:latin typeface="Arial"/>
                <a:ea typeface="Arial"/>
                <a:cs typeface="Arial"/>
                <a:sym typeface="Arial"/>
              </a:rPr>
              <a:t>EFIC enrollment and consent to continue in the study will be sought at the earliest opportunity.</a:t>
            </a:r>
          </a:p>
          <a:p>
            <a:pPr marL="0" lvl="0" indent="0" algn="l" rtl="0">
              <a:spcBef>
                <a:spcPts val="0"/>
              </a:spcBef>
              <a:spcAft>
                <a:spcPts val="0"/>
              </a:spcAft>
              <a:buNone/>
            </a:pPr>
            <a:endParaRPr lang="en-US" dirty="0" smtClean="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Start preparing for treatment early, call HBO team. </a:t>
            </a:r>
          </a:p>
          <a:p>
            <a:pPr marL="0" lvl="0" indent="0" algn="l" rtl="0">
              <a:spcBef>
                <a:spcPts val="0"/>
              </a:spcBef>
              <a:spcAft>
                <a:spcPts val="0"/>
              </a:spcAft>
              <a:buNone/>
            </a:pPr>
            <a:r>
              <a:rPr lang="en-US" dirty="0" smtClean="0">
                <a:latin typeface="Arial"/>
                <a:ea typeface="Arial"/>
                <a:cs typeface="Arial"/>
                <a:sym typeface="Arial"/>
              </a:rPr>
              <a:t> </a:t>
            </a:r>
            <a:endParaRPr dirty="0"/>
          </a:p>
        </p:txBody>
      </p:sp>
      <p:sp>
        <p:nvSpPr>
          <p:cNvPr id="400" name="Google Shape;400;p9:notes"/>
          <p:cNvSpPr txBox="1"/>
          <p:nvPr/>
        </p:nvSpPr>
        <p:spPr>
          <a:xfrm>
            <a:off x="3978275" y="8842375"/>
            <a:ext cx="3043238" cy="465138"/>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17</a:t>
            </a:fld>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53669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18</a:t>
            </a:fld>
            <a:endParaRPr sz="1200" b="0" i="0" u="none" strike="noStrike" cap="none" dirty="0">
              <a:solidFill>
                <a:srgbClr val="000000"/>
              </a:solidFill>
              <a:latin typeface="Arial"/>
              <a:ea typeface="Arial"/>
              <a:cs typeface="Arial"/>
              <a:sym typeface="Arial"/>
            </a:endParaRPr>
          </a:p>
        </p:txBody>
      </p:sp>
      <p:sp>
        <p:nvSpPr>
          <p:cNvPr id="398" name="Google Shape;3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latin typeface="Arial"/>
                <a:ea typeface="Arial"/>
                <a:cs typeface="Arial"/>
                <a:sym typeface="Arial"/>
              </a:rPr>
              <a:t>Once </a:t>
            </a:r>
            <a:r>
              <a:rPr lang="en-US" dirty="0">
                <a:latin typeface="Arial"/>
                <a:ea typeface="Arial"/>
                <a:cs typeface="Arial"/>
                <a:sym typeface="Arial"/>
              </a:rPr>
              <a:t>located, the LAR will be informed of the subject’s enrollment in the study and of the details and risks of the study. At that time, the LAR will be given the option of allowing the subject to continue in the study, or withdrawing the subject’s participation then or at anytime throughout the course of the study. If the LAR wants to continue the subject’s participation, an informed consent form signed by the LAR for continuation of participation will be obtained at that time</a:t>
            </a:r>
            <a:r>
              <a:rPr lang="en-US" dirty="0" smtClean="0">
                <a:latin typeface="Arial"/>
                <a:ea typeface="Arial"/>
                <a:cs typeface="Arial"/>
                <a:sym typeface="Arial"/>
              </a:rPr>
              <a:t>. </a:t>
            </a:r>
            <a:r>
              <a:rPr lang="en-US" dirty="0">
                <a:latin typeface="Arial"/>
                <a:ea typeface="Arial"/>
                <a:cs typeface="Arial"/>
                <a:sym typeface="Arial"/>
              </a:rPr>
              <a:t/>
            </a:r>
            <a:br>
              <a:rPr lang="en-US" dirty="0">
                <a:latin typeface="Arial"/>
                <a:ea typeface="Arial"/>
                <a:cs typeface="Arial"/>
                <a:sym typeface="Arial"/>
              </a:rPr>
            </a:br>
            <a:endParaRPr dirty="0"/>
          </a:p>
        </p:txBody>
      </p:sp>
      <p:sp>
        <p:nvSpPr>
          <p:cNvPr id="400" name="Google Shape;400;p9:notes"/>
          <p:cNvSpPr txBox="1"/>
          <p:nvPr/>
        </p:nvSpPr>
        <p:spPr>
          <a:xfrm>
            <a:off x="3978275" y="8842375"/>
            <a:ext cx="3043238" cy="465138"/>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18</a:t>
            </a:fld>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8275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smtClean="0"/>
              <a:t>And here,</a:t>
            </a:r>
            <a:r>
              <a:rPr lang="en-US" baseline="0" dirty="0" smtClean="0"/>
              <a:t> we just want to emphasize a very important point – no subject can be enrolled/randomized before 6 hours when enrolling with EFIC </a:t>
            </a:r>
            <a:endParaRPr lang="en-US" dirty="0"/>
          </a:p>
        </p:txBody>
      </p:sp>
    </p:spTree>
    <p:extLst>
      <p:ext uri="{BB962C8B-B14F-4D97-AF65-F5344CB8AC3E}">
        <p14:creationId xmlns:p14="http://schemas.microsoft.com/office/powerpoint/2010/main" val="107540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478BCF-2BF5-44F7-9338-747CFAE566EB}" type="datetime1">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15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4C731D-C024-4021-AF8A-B510F531FD06}" type="datetime1">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8820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B3C03B-91E3-43D5-B345-B6144628CAB5}" type="slidenum">
              <a:rPr lang="en-US"/>
              <a:pPr>
                <a:defRPr/>
              </a:pPr>
              <a:t>‹#›</a:t>
            </a:fld>
            <a:endParaRPr lang="en-US"/>
          </a:p>
        </p:txBody>
      </p:sp>
    </p:spTree>
    <p:extLst>
      <p:ext uri="{BB962C8B-B14F-4D97-AF65-F5344CB8AC3E}">
        <p14:creationId xmlns:p14="http://schemas.microsoft.com/office/powerpoint/2010/main" val="2949127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9E694A-A272-4589-94B5-DA05790AE128}" type="slidenum">
              <a:rPr lang="en-US"/>
              <a:pPr>
                <a:defRPr/>
              </a:pPr>
              <a:t>‹#›</a:t>
            </a:fld>
            <a:endParaRPr lang="en-US"/>
          </a:p>
        </p:txBody>
      </p:sp>
    </p:spTree>
    <p:extLst>
      <p:ext uri="{BB962C8B-B14F-4D97-AF65-F5344CB8AC3E}">
        <p14:creationId xmlns:p14="http://schemas.microsoft.com/office/powerpoint/2010/main" val="50437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9AF27-0585-4C14-91CF-2E7E2BE60AFE}" type="slidenum">
              <a:rPr lang="en-US"/>
              <a:pPr>
                <a:defRPr/>
              </a:pPr>
              <a:t>‹#›</a:t>
            </a:fld>
            <a:endParaRPr lang="en-US"/>
          </a:p>
        </p:txBody>
      </p:sp>
    </p:spTree>
    <p:extLst>
      <p:ext uri="{BB962C8B-B14F-4D97-AF65-F5344CB8AC3E}">
        <p14:creationId xmlns:p14="http://schemas.microsoft.com/office/powerpoint/2010/main" val="3252724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FD413D-890E-47C7-96B5-150585027154}" type="slidenum">
              <a:rPr lang="en-US"/>
              <a:pPr>
                <a:defRPr/>
              </a:pPr>
              <a:t>‹#›</a:t>
            </a:fld>
            <a:endParaRPr lang="en-US"/>
          </a:p>
        </p:txBody>
      </p:sp>
    </p:spTree>
    <p:extLst>
      <p:ext uri="{BB962C8B-B14F-4D97-AF65-F5344CB8AC3E}">
        <p14:creationId xmlns:p14="http://schemas.microsoft.com/office/powerpoint/2010/main" val="199657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ABFE55-7758-436D-8FFC-020D773A6FA2}" type="slidenum">
              <a:rPr lang="en-US"/>
              <a:pPr>
                <a:defRPr/>
              </a:pPr>
              <a:t>‹#›</a:t>
            </a:fld>
            <a:endParaRPr lang="en-US"/>
          </a:p>
        </p:txBody>
      </p:sp>
    </p:spTree>
    <p:extLst>
      <p:ext uri="{BB962C8B-B14F-4D97-AF65-F5344CB8AC3E}">
        <p14:creationId xmlns:p14="http://schemas.microsoft.com/office/powerpoint/2010/main" val="36722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4CE413-7FB6-4FD3-B6AD-9C2AA93CDA12}" type="slidenum">
              <a:rPr lang="en-US"/>
              <a:pPr>
                <a:defRPr/>
              </a:pPr>
              <a:t>‹#›</a:t>
            </a:fld>
            <a:endParaRPr lang="en-US"/>
          </a:p>
        </p:txBody>
      </p:sp>
    </p:spTree>
    <p:extLst>
      <p:ext uri="{BB962C8B-B14F-4D97-AF65-F5344CB8AC3E}">
        <p14:creationId xmlns:p14="http://schemas.microsoft.com/office/powerpoint/2010/main" val="824820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1A92B7-71A5-4C7A-B6FF-43381B9B9DA1}" type="slidenum">
              <a:rPr lang="en-US"/>
              <a:pPr>
                <a:defRPr/>
              </a:pPr>
              <a:t>‹#›</a:t>
            </a:fld>
            <a:endParaRPr lang="en-US"/>
          </a:p>
        </p:txBody>
      </p:sp>
    </p:spTree>
    <p:extLst>
      <p:ext uri="{BB962C8B-B14F-4D97-AF65-F5344CB8AC3E}">
        <p14:creationId xmlns:p14="http://schemas.microsoft.com/office/powerpoint/2010/main" val="398995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E4837-8981-4DB0-A0CD-49A8F2D35114}" type="slidenum">
              <a:rPr lang="en-US"/>
              <a:pPr>
                <a:defRPr/>
              </a:pPr>
              <a:t>‹#›</a:t>
            </a:fld>
            <a:endParaRPr lang="en-US"/>
          </a:p>
        </p:txBody>
      </p:sp>
    </p:spTree>
    <p:extLst>
      <p:ext uri="{BB962C8B-B14F-4D97-AF65-F5344CB8AC3E}">
        <p14:creationId xmlns:p14="http://schemas.microsoft.com/office/powerpoint/2010/main" val="526626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9F0604-2AB5-447B-9749-4E09AF080CE7}" type="slidenum">
              <a:rPr lang="en-US"/>
              <a:pPr>
                <a:defRPr/>
              </a:pPr>
              <a:t>‹#›</a:t>
            </a:fld>
            <a:endParaRPr lang="en-US"/>
          </a:p>
        </p:txBody>
      </p:sp>
    </p:spTree>
    <p:extLst>
      <p:ext uri="{BB962C8B-B14F-4D97-AF65-F5344CB8AC3E}">
        <p14:creationId xmlns:p14="http://schemas.microsoft.com/office/powerpoint/2010/main" val="2672677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85977-DD12-4A8D-87A5-1DF3B53DDD04}" type="slidenum">
              <a:rPr lang="en-US"/>
              <a:pPr>
                <a:defRPr/>
              </a:pPr>
              <a:t>‹#›</a:t>
            </a:fld>
            <a:endParaRPr lang="en-US"/>
          </a:p>
        </p:txBody>
      </p:sp>
    </p:spTree>
    <p:extLst>
      <p:ext uri="{BB962C8B-B14F-4D97-AF65-F5344CB8AC3E}">
        <p14:creationId xmlns:p14="http://schemas.microsoft.com/office/powerpoint/2010/main" val="3353681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7CBA10-808C-4DF4-8963-D049F4E77C67}" type="slidenum">
              <a:rPr lang="en-US"/>
              <a:pPr>
                <a:defRPr/>
              </a:pPr>
              <a:t>‹#›</a:t>
            </a:fld>
            <a:endParaRPr lang="en-US"/>
          </a:p>
        </p:txBody>
      </p:sp>
    </p:spTree>
    <p:extLst>
      <p:ext uri="{BB962C8B-B14F-4D97-AF65-F5344CB8AC3E}">
        <p14:creationId xmlns:p14="http://schemas.microsoft.com/office/powerpoint/2010/main" val="323167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cxnSp>
        <p:nvCxnSpPr>
          <p:cNvPr id="3" name="Straight Connector 2"/>
          <p:cNvCxnSpPr/>
          <p:nvPr userDrawn="1"/>
        </p:nvCxnSpPr>
        <p:spPr>
          <a:xfrm>
            <a:off x="838200" y="1411740"/>
            <a:ext cx="10515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68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endParaRPr lang="en-US" dirty="0"/>
          </a:p>
        </p:txBody>
      </p:sp>
      <p:sp>
        <p:nvSpPr>
          <p:cNvPr id="3" name="Footer Placeholder 2"/>
          <p:cNvSpPr>
            <a:spLocks noGrp="1"/>
          </p:cNvSpPr>
          <p:nvPr>
            <p:ph type="ftr" idx="1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3312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B1C4F1-1E53-48E2-A4C8-405FC8EDF845}" type="datetime1">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6E82A-D43A-44C0-9920-8D872EAA415C}" type="slidenum">
              <a:rPr lang="en-US" smtClean="0"/>
              <a:t>‹#›</a:t>
            </a:fld>
            <a:endParaRPr lang="en-US"/>
          </a:p>
        </p:txBody>
      </p:sp>
    </p:spTree>
    <p:extLst>
      <p:ext uri="{BB962C8B-B14F-4D97-AF65-F5344CB8AC3E}">
        <p14:creationId xmlns:p14="http://schemas.microsoft.com/office/powerpoint/2010/main" val="224160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7" r:id="rId5"/>
    <p:sldLayoutId id="2147483658" r:id="rId6"/>
    <p:sldLayoutId id="2147483671" r:id="rId7"/>
    <p:sldLayoutId id="2147483672" r:id="rId8"/>
    <p:sldLayoutId id="2147483685"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Arial" charset="0"/>
              </a:defRPr>
            </a:lvl1pPr>
          </a:lstStyle>
          <a:p>
            <a:pPr>
              <a:defRPr/>
            </a:pPr>
            <a:fld id="{6E206E7C-DEB1-47E1-8217-2BC46D54ADBD}" type="slidenum">
              <a:rPr lang="en-US"/>
              <a:pPr>
                <a:defRPr/>
              </a:pPr>
              <a:t>‹#›</a:t>
            </a:fld>
            <a:endParaRPr lang="en-US"/>
          </a:p>
        </p:txBody>
      </p:sp>
    </p:spTree>
    <p:extLst>
      <p:ext uri="{BB962C8B-B14F-4D97-AF65-F5344CB8AC3E}">
        <p14:creationId xmlns:p14="http://schemas.microsoft.com/office/powerpoint/2010/main" val="251396496"/>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hyperlink" Target="mailto:biosend@iu.edu"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omments" Target="../comments/comment2.xml"/><Relationship Id="rId5" Type="http://schemas.openxmlformats.org/officeDocument/2006/relationships/image" Target="../media/image34.jpeg"/><Relationship Id="rId4" Type="http://schemas.openxmlformats.org/officeDocument/2006/relationships/image" Target="cid:085c9456-987b-44ac-9cb0-aa4fbae899fd"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mailto:cwegel@iu.edu" TargetMode="External"/><Relationship Id="rId2" Type="http://schemas.openxmlformats.org/officeDocument/2006/relationships/hyperlink" Target="mailto:biosend@iu.edu" TargetMode="External"/><Relationship Id="rId1" Type="http://schemas.openxmlformats.org/officeDocument/2006/relationships/slideLayout" Target="../slideLayouts/slideLayout11.xml"/><Relationship Id="rId4" Type="http://schemas.openxmlformats.org/officeDocument/2006/relationships/hyperlink" Target="mailto:cdunifon@iu.edu"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txBox="1">
            <a:spLocks noGrp="1"/>
          </p:cNvSpPr>
          <p:nvPr>
            <p:ph type="ctrTitle"/>
          </p:nvPr>
        </p:nvSpPr>
        <p:spPr>
          <a:xfrm>
            <a:off x="870013" y="1217394"/>
            <a:ext cx="10218198" cy="23259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5000"/>
              <a:buFont typeface="Open Sans"/>
              <a:buNone/>
            </a:pPr>
            <a:r>
              <a:rPr lang="en-US" sz="5000" b="0" i="0" u="sng" strike="noStrike" cap="small" dirty="0">
                <a:solidFill>
                  <a:schemeClr val="tx1"/>
                </a:solidFill>
                <a:latin typeface="Calibri" panose="020F0502020204030204" pitchFamily="34" charset="0"/>
                <a:ea typeface="Open Sans"/>
                <a:cs typeface="Open Sans"/>
                <a:sym typeface="Open Sans"/>
              </a:rPr>
              <a:t>H</a:t>
            </a:r>
            <a:r>
              <a:rPr lang="en-US" sz="5000" b="0" i="0" u="none" strike="noStrike" cap="small" dirty="0">
                <a:solidFill>
                  <a:schemeClr val="tx1"/>
                </a:solidFill>
                <a:latin typeface="Calibri" panose="020F0502020204030204" pitchFamily="34" charset="0"/>
                <a:ea typeface="Open Sans"/>
                <a:cs typeface="Open Sans"/>
                <a:sym typeface="Open Sans"/>
              </a:rPr>
              <a:t>yperbaric </a:t>
            </a:r>
            <a:r>
              <a:rPr lang="en-US" sz="5000" b="0" i="0" u="sng" strike="noStrike" cap="small" dirty="0">
                <a:solidFill>
                  <a:schemeClr val="tx1"/>
                </a:solidFill>
                <a:latin typeface="Calibri" panose="020F0502020204030204" pitchFamily="34" charset="0"/>
                <a:ea typeface="Open Sans"/>
                <a:cs typeface="Open Sans"/>
                <a:sym typeface="Open Sans"/>
              </a:rPr>
              <a:t>O</a:t>
            </a:r>
            <a:r>
              <a:rPr lang="en-US" sz="5000" b="0" i="0" u="none" strike="noStrike" cap="small" dirty="0">
                <a:solidFill>
                  <a:schemeClr val="tx1"/>
                </a:solidFill>
                <a:latin typeface="Calibri" panose="020F0502020204030204" pitchFamily="34" charset="0"/>
                <a:ea typeface="Open Sans"/>
                <a:cs typeface="Open Sans"/>
                <a:sym typeface="Open Sans"/>
              </a:rPr>
              <a:t>xygen </a:t>
            </a:r>
            <a:r>
              <a:rPr lang="en-US" sz="5000" b="0" i="0" u="sng" strike="noStrike" cap="small" dirty="0">
                <a:solidFill>
                  <a:schemeClr val="tx1"/>
                </a:solidFill>
                <a:latin typeface="Calibri" panose="020F0502020204030204" pitchFamily="34" charset="0"/>
                <a:ea typeface="Open Sans"/>
                <a:cs typeface="Open Sans"/>
                <a:sym typeface="Open Sans"/>
              </a:rPr>
              <a:t>B</a:t>
            </a:r>
            <a:r>
              <a:rPr lang="en-US" sz="5000" b="0" i="0" u="none" strike="noStrike" cap="small" dirty="0">
                <a:solidFill>
                  <a:schemeClr val="tx1"/>
                </a:solidFill>
                <a:latin typeface="Calibri" panose="020F0502020204030204" pitchFamily="34" charset="0"/>
                <a:ea typeface="Open Sans"/>
                <a:cs typeface="Open Sans"/>
                <a:sym typeface="Open Sans"/>
              </a:rPr>
              <a:t>rain </a:t>
            </a:r>
            <a:r>
              <a:rPr lang="en-US" sz="5000" b="0" i="0" u="sng" strike="noStrike" cap="small" dirty="0">
                <a:solidFill>
                  <a:schemeClr val="tx1"/>
                </a:solidFill>
                <a:latin typeface="Calibri" panose="020F0502020204030204" pitchFamily="34" charset="0"/>
                <a:ea typeface="Open Sans"/>
                <a:cs typeface="Open Sans"/>
                <a:sym typeface="Open Sans"/>
              </a:rPr>
              <a:t>I</a:t>
            </a:r>
            <a:r>
              <a:rPr lang="en-US" sz="5000" b="0" i="0" u="none" strike="noStrike" cap="small" dirty="0">
                <a:solidFill>
                  <a:schemeClr val="tx1"/>
                </a:solidFill>
                <a:latin typeface="Calibri" panose="020F0502020204030204" pitchFamily="34" charset="0"/>
                <a:ea typeface="Open Sans"/>
                <a:cs typeface="Open Sans"/>
                <a:sym typeface="Open Sans"/>
              </a:rPr>
              <a:t>njury </a:t>
            </a:r>
            <a:r>
              <a:rPr lang="en-US" sz="5000" b="0" i="0" u="sng" strike="noStrike" cap="small" dirty="0">
                <a:solidFill>
                  <a:schemeClr val="tx1"/>
                </a:solidFill>
                <a:latin typeface="Calibri" panose="020F0502020204030204" pitchFamily="34" charset="0"/>
                <a:ea typeface="Open Sans"/>
                <a:cs typeface="Open Sans"/>
                <a:sym typeface="Open Sans"/>
              </a:rPr>
              <a:t>T</a:t>
            </a:r>
            <a:r>
              <a:rPr lang="en-US" sz="5000" b="0" i="0" u="none" strike="noStrike" cap="small" dirty="0">
                <a:solidFill>
                  <a:schemeClr val="tx1"/>
                </a:solidFill>
                <a:latin typeface="Calibri" panose="020F0502020204030204" pitchFamily="34" charset="0"/>
                <a:ea typeface="Open Sans"/>
                <a:cs typeface="Open Sans"/>
                <a:sym typeface="Open Sans"/>
              </a:rPr>
              <a:t>reatment </a:t>
            </a:r>
            <a:r>
              <a:rPr lang="en-US" sz="5000" b="0" i="0" u="sng" strike="noStrike" cap="small" dirty="0">
                <a:solidFill>
                  <a:schemeClr val="tx1"/>
                </a:solidFill>
                <a:latin typeface="Calibri" panose="020F0502020204030204" pitchFamily="34" charset="0"/>
                <a:ea typeface="Open Sans"/>
                <a:cs typeface="Open Sans"/>
                <a:sym typeface="Open Sans"/>
              </a:rPr>
              <a:t>T</a:t>
            </a:r>
            <a:r>
              <a:rPr lang="en-US" sz="5000" b="0" i="0" u="none" strike="noStrike" cap="small" dirty="0">
                <a:solidFill>
                  <a:schemeClr val="tx1"/>
                </a:solidFill>
                <a:latin typeface="Calibri" panose="020F0502020204030204" pitchFamily="34" charset="0"/>
                <a:ea typeface="Open Sans"/>
                <a:cs typeface="Open Sans"/>
                <a:sym typeface="Open Sans"/>
              </a:rPr>
              <a:t>rial:  A Multicenter Phase II Adaptive Clinical Trial</a:t>
            </a:r>
            <a:endParaRPr sz="5000" b="0" i="0" u="none" strike="noStrike" cap="small" dirty="0">
              <a:solidFill>
                <a:schemeClr val="tx1"/>
              </a:solidFill>
              <a:latin typeface="Calibri" panose="020F0502020204030204" pitchFamily="34" charset="0"/>
              <a:ea typeface="Open Sans"/>
              <a:cs typeface="Open Sans"/>
              <a:sym typeface="Open Sans"/>
            </a:endParaRPr>
          </a:p>
        </p:txBody>
      </p:sp>
      <p:sp>
        <p:nvSpPr>
          <p:cNvPr id="146" name="Google Shape;146;p19"/>
          <p:cNvSpPr txBox="1">
            <a:spLocks noGrp="1"/>
          </p:cNvSpPr>
          <p:nvPr>
            <p:ph type="subTitle" idx="1"/>
          </p:nvPr>
        </p:nvSpPr>
        <p:spPr>
          <a:xfrm>
            <a:off x="1576117" y="4080156"/>
            <a:ext cx="8805991" cy="1671420"/>
          </a:xfrm>
          <a:prstGeom prst="rect">
            <a:avLst/>
          </a:prstGeom>
          <a:noFill/>
          <a:ln>
            <a:noFill/>
          </a:ln>
        </p:spPr>
        <p:txBody>
          <a:bodyPr spcFirstLastPara="1" wrap="square" lIns="91425" tIns="45700" rIns="91425" bIns="45700" anchor="t" anchorCtr="0">
            <a:noAutofit/>
          </a:bodyPr>
          <a:lstStyle/>
          <a:p>
            <a:r>
              <a:rPr lang="en-US" dirty="0" smtClean="0"/>
              <a:t>November </a:t>
            </a:r>
            <a:r>
              <a:rPr lang="en-US" dirty="0"/>
              <a:t>9</a:t>
            </a:r>
            <a:r>
              <a:rPr lang="en-US" dirty="0" smtClean="0"/>
              <a:t>, 10:00 am </a:t>
            </a:r>
            <a:r>
              <a:rPr lang="en-US" dirty="0"/>
              <a:t>– </a:t>
            </a:r>
            <a:r>
              <a:rPr lang="en-US" dirty="0" smtClean="0"/>
              <a:t>12:00 pm ET</a:t>
            </a:r>
            <a:endParaRPr lang="en-US" dirty="0"/>
          </a:p>
          <a:p>
            <a:r>
              <a:rPr lang="en-US" dirty="0" smtClean="0"/>
              <a:t>November 12, </a:t>
            </a:r>
            <a:r>
              <a:rPr lang="en-US" dirty="0"/>
              <a:t>3</a:t>
            </a:r>
            <a:r>
              <a:rPr lang="en-US" dirty="0" smtClean="0"/>
              <a:t>:00 pm </a:t>
            </a:r>
            <a:r>
              <a:rPr lang="en-US" dirty="0"/>
              <a:t>– 5</a:t>
            </a:r>
            <a:r>
              <a:rPr lang="en-US" dirty="0" smtClean="0"/>
              <a:t>:00 pm ET</a:t>
            </a:r>
            <a:endParaRPr lang="en-US" dirty="0"/>
          </a:p>
          <a:p>
            <a:pPr marL="0" marR="0" lvl="0" indent="0" algn="ctr" rtl="0">
              <a:lnSpc>
                <a:spcPct val="90000"/>
              </a:lnSpc>
              <a:spcBef>
                <a:spcPts val="0"/>
              </a:spcBef>
              <a:spcAft>
                <a:spcPts val="0"/>
              </a:spcAft>
              <a:buClr>
                <a:schemeClr val="lt1"/>
              </a:buClr>
              <a:buSzPts val="2400"/>
              <a:buFont typeface="Arial"/>
              <a:buNone/>
            </a:pPr>
            <a:endParaRPr lang="en-US" sz="2400" dirty="0">
              <a:solidFill>
                <a:schemeClr val="tx1"/>
              </a:solidFill>
              <a:latin typeface="Calibri" panose="020F0502020204030204" pitchFamily="34" charset="0"/>
            </a:endParaRPr>
          </a:p>
        </p:txBody>
      </p:sp>
      <p:sp>
        <p:nvSpPr>
          <p:cNvPr id="147" name="Google Shape;147;p19"/>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smtClean="0">
                <a:solidFill>
                  <a:srgbClr val="595959"/>
                </a:solidFill>
                <a:latin typeface="Calibri"/>
                <a:ea typeface="Calibri"/>
                <a:cs typeface="Calibri"/>
                <a:sym typeface="Calibri"/>
              </a:rPr>
              <a:t>HOBIT / </a:t>
            </a:r>
            <a:r>
              <a:rPr lang="en-US" sz="1800" dirty="0" err="1" smtClean="0">
                <a:solidFill>
                  <a:srgbClr val="595959"/>
                </a:solidFill>
                <a:latin typeface="Calibri"/>
                <a:ea typeface="Calibri"/>
                <a:cs typeface="Calibri"/>
                <a:sym typeface="Calibri"/>
              </a:rPr>
              <a:t>BioHOBIT</a:t>
            </a:r>
            <a:r>
              <a:rPr lang="en-US" sz="1800" dirty="0" smtClean="0">
                <a:solidFill>
                  <a:srgbClr val="595959"/>
                </a:solidFill>
                <a:latin typeface="Calibri"/>
                <a:ea typeface="Calibri"/>
                <a:cs typeface="Calibri"/>
                <a:sym typeface="Calibri"/>
              </a:rPr>
              <a:t> Virtual Investigator </a:t>
            </a:r>
            <a:r>
              <a:rPr lang="en-US" sz="1800" dirty="0">
                <a:solidFill>
                  <a:srgbClr val="595959"/>
                </a:solidFill>
                <a:latin typeface="Calibri"/>
                <a:ea typeface="Calibri"/>
                <a:cs typeface="Calibri"/>
                <a:sym typeface="Calibri"/>
              </a:rPr>
              <a:t>Meeting</a:t>
            </a:r>
          </a:p>
          <a:p>
            <a:pPr lvl="0" algn="ctr"/>
            <a:r>
              <a:rPr lang="en-US" sz="1800" dirty="0" smtClean="0">
                <a:solidFill>
                  <a:srgbClr val="595959"/>
                </a:solidFill>
                <a:latin typeface="Calibri"/>
                <a:ea typeface="Calibri"/>
                <a:cs typeface="Calibri"/>
                <a:sym typeface="Calibri"/>
              </a:rPr>
              <a:t>November 9</a:t>
            </a:r>
            <a:r>
              <a:rPr lang="en-US" sz="1800" baseline="30000" dirty="0" smtClean="0">
                <a:solidFill>
                  <a:srgbClr val="595959"/>
                </a:solidFill>
                <a:latin typeface="Calibri"/>
                <a:ea typeface="Calibri"/>
                <a:cs typeface="Calibri"/>
                <a:sym typeface="Calibri"/>
              </a:rPr>
              <a:t>th</a:t>
            </a:r>
            <a:r>
              <a:rPr lang="en-US" sz="1800" dirty="0" smtClean="0">
                <a:solidFill>
                  <a:srgbClr val="595959"/>
                </a:solidFill>
                <a:latin typeface="Calibri"/>
                <a:ea typeface="Calibri"/>
                <a:cs typeface="Calibri"/>
                <a:sym typeface="Calibri"/>
              </a:rPr>
              <a:t> &amp; 12</a:t>
            </a:r>
            <a:r>
              <a:rPr lang="en-US" sz="1800" baseline="30000" dirty="0" smtClean="0">
                <a:solidFill>
                  <a:srgbClr val="595959"/>
                </a:solidFill>
                <a:latin typeface="Calibri"/>
                <a:ea typeface="Calibri"/>
                <a:cs typeface="Calibri"/>
                <a:sym typeface="Calibri"/>
              </a:rPr>
              <a:t>th</a:t>
            </a:r>
            <a:r>
              <a:rPr lang="en-US" sz="1800" dirty="0" smtClean="0">
                <a:solidFill>
                  <a:srgbClr val="595959"/>
                </a:solidFill>
                <a:latin typeface="Calibri"/>
                <a:ea typeface="Calibri"/>
                <a:cs typeface="Calibri"/>
                <a:sym typeface="Calibri"/>
              </a:rPr>
              <a:t>, 2020</a:t>
            </a:r>
            <a:endParaRPr lang="en-US" sz="1800" dirty="0">
              <a:solidFill>
                <a:srgbClr val="595959"/>
              </a:solidFill>
              <a:latin typeface="Calibri"/>
              <a:ea typeface="Calibri"/>
              <a:cs typeface="Calibri"/>
              <a:sym typeface="Calibri"/>
            </a:endParaRPr>
          </a:p>
        </p:txBody>
      </p:sp>
      <p:pic>
        <p:nvPicPr>
          <p:cNvPr id="150" name="Google Shape;150;p19"/>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pic>
        <p:nvPicPr>
          <p:cNvPr id="7" name="Google Shape;348;p38"/>
          <p:cNvPicPr preferRelativeResize="0"/>
          <p:nvPr/>
        </p:nvPicPr>
        <p:blipFill rotWithShape="1">
          <a:blip r:embed="rId4">
            <a:alphaModFix/>
          </a:blip>
          <a:srcRect/>
          <a:stretch/>
        </p:blipFill>
        <p:spPr>
          <a:xfrm>
            <a:off x="10471484" y="6128460"/>
            <a:ext cx="1683669" cy="813260"/>
          </a:xfrm>
          <a:prstGeom prst="rect">
            <a:avLst/>
          </a:prstGeom>
          <a:noFill/>
          <a:ln>
            <a:noFill/>
          </a:ln>
        </p:spPr>
      </p:pic>
    </p:spTree>
    <p:extLst>
      <p:ext uri="{BB962C8B-B14F-4D97-AF65-F5344CB8AC3E}">
        <p14:creationId xmlns:p14="http://schemas.microsoft.com/office/powerpoint/2010/main" val="138693291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Study Reminders</a:t>
            </a:r>
            <a:endParaRPr lang="en-US" dirty="0"/>
          </a:p>
        </p:txBody>
      </p:sp>
      <p:sp>
        <p:nvSpPr>
          <p:cNvPr id="3" name="Content Placeholder 2"/>
          <p:cNvSpPr>
            <a:spLocks noGrp="1"/>
          </p:cNvSpPr>
          <p:nvPr>
            <p:ph idx="1"/>
          </p:nvPr>
        </p:nvSpPr>
        <p:spPr/>
        <p:txBody>
          <a:bodyPr>
            <a:normAutofit/>
          </a:bodyPr>
          <a:lstStyle/>
          <a:p>
            <a:r>
              <a:rPr lang="en-US" dirty="0" smtClean="0"/>
              <a:t>Making the 8-hour time window</a:t>
            </a:r>
          </a:p>
          <a:p>
            <a:pPr lvl="1"/>
            <a:r>
              <a:rPr lang="en-US" dirty="0" smtClean="0"/>
              <a:t>Requires early leadership from the site PI or his/her designee.</a:t>
            </a:r>
          </a:p>
          <a:p>
            <a:pPr lvl="1"/>
            <a:r>
              <a:rPr lang="en-US" dirty="0" smtClean="0"/>
              <a:t>Requires a team including ED, trauma surgery, neurosurgery, intensivists, ICU nursing staff, HBO staff, and research personnel working together.  </a:t>
            </a:r>
          </a:p>
          <a:p>
            <a:pPr lvl="1"/>
            <a:r>
              <a:rPr lang="en-US" dirty="0" smtClean="0"/>
              <a:t>This requires “buy in”.  The more patients enrolled, the more likely this is to occur. </a:t>
            </a:r>
          </a:p>
          <a:p>
            <a:pPr lvl="1"/>
            <a:r>
              <a:rPr lang="en-US" dirty="0" smtClean="0"/>
              <a:t>The team needs to communicate, anticipate, and manage the timeline.  Particular issues include neurosurgery placing an ICP monitor and the possibility of a required second head CT.  </a:t>
            </a:r>
          </a:p>
          <a:p>
            <a:pPr lvl="1"/>
            <a:r>
              <a:rPr lang="en-US" dirty="0" smtClean="0"/>
              <a:t>HBO chambers have to be able to do both EVD and </a:t>
            </a:r>
            <a:r>
              <a:rPr lang="en-US" dirty="0" err="1" smtClean="0"/>
              <a:t>intraparynchamal</a:t>
            </a:r>
            <a:r>
              <a:rPr lang="en-US" dirty="0" smtClean="0"/>
              <a:t> ICP monitoring.  </a:t>
            </a:r>
          </a:p>
          <a:p>
            <a:endParaRPr lang="en-US"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2459598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smtClean="0"/>
              <a:t>EFIC Update</a:t>
            </a:r>
            <a:endParaRPr lang="en-US" b="1" i="1" dirty="0"/>
          </a:p>
        </p:txBody>
      </p:sp>
      <p:sp>
        <p:nvSpPr>
          <p:cNvPr id="3" name="Subtitle 2"/>
          <p:cNvSpPr>
            <a:spLocks noGrp="1"/>
          </p:cNvSpPr>
          <p:nvPr>
            <p:ph type="subTitle" idx="1"/>
          </p:nvPr>
        </p:nvSpPr>
        <p:spPr/>
        <p:txBody>
          <a:bodyPr/>
          <a:lstStyle/>
          <a:p>
            <a:r>
              <a:rPr lang="en-US" dirty="0" smtClean="0"/>
              <a:t>Natalie Fisher, MS, CCRP</a:t>
            </a:r>
          </a:p>
        </p:txBody>
      </p:sp>
    </p:spTree>
    <p:extLst>
      <p:ext uri="{BB962C8B-B14F-4D97-AF65-F5344CB8AC3E}">
        <p14:creationId xmlns:p14="http://schemas.microsoft.com/office/powerpoint/2010/main" val="762151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EFIC Site Status </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pic>
        <p:nvPicPr>
          <p:cNvPr id="8" name="Picture 7"/>
          <p:cNvPicPr>
            <a:picLocks noChangeAspect="1"/>
          </p:cNvPicPr>
          <p:nvPr/>
        </p:nvPicPr>
        <p:blipFill rotWithShape="1">
          <a:blip r:embed="rId5"/>
          <a:srcRect l="1584" t="286" b="1"/>
          <a:stretch/>
        </p:blipFill>
        <p:spPr>
          <a:xfrm>
            <a:off x="2179781" y="1579418"/>
            <a:ext cx="7960543" cy="4549042"/>
          </a:xfrm>
          <a:prstGeom prst="rect">
            <a:avLst/>
          </a:prstGeom>
        </p:spPr>
      </p:pic>
      <p:sp>
        <p:nvSpPr>
          <p:cNvPr id="9" name="TextBox 8"/>
          <p:cNvSpPr txBox="1"/>
          <p:nvPr/>
        </p:nvSpPr>
        <p:spPr>
          <a:xfrm>
            <a:off x="10562492" y="2988864"/>
            <a:ext cx="1424239" cy="954107"/>
          </a:xfrm>
          <a:prstGeom prst="rect">
            <a:avLst/>
          </a:prstGeom>
          <a:noFill/>
        </p:spPr>
        <p:txBody>
          <a:bodyPr wrap="square" rtlCol="0">
            <a:spAutoFit/>
          </a:bodyPr>
          <a:lstStyle/>
          <a:p>
            <a:r>
              <a:rPr lang="en-US" u="sng" dirty="0" smtClean="0">
                <a:latin typeface="Bahnschrift Light" panose="020B0502040204020203" pitchFamily="34" charset="0"/>
              </a:rPr>
              <a:t>Not included </a:t>
            </a:r>
            <a:r>
              <a:rPr lang="en-US" dirty="0" smtClean="0">
                <a:latin typeface="Bahnschrift Light" panose="020B0502040204020203" pitchFamily="34" charset="0"/>
              </a:rPr>
              <a:t>Baylor</a:t>
            </a:r>
          </a:p>
          <a:p>
            <a:r>
              <a:rPr lang="en-US" dirty="0" smtClean="0">
                <a:latin typeface="Bahnschrift Light" panose="020B0502040204020203" pitchFamily="34" charset="0"/>
              </a:rPr>
              <a:t>St. Mary’s Hamilton</a:t>
            </a:r>
            <a:endParaRPr lang="en-US" dirty="0">
              <a:latin typeface="Bahnschrift Light" panose="020B0502040204020203" pitchFamily="34" charset="0"/>
            </a:endParaRPr>
          </a:p>
        </p:txBody>
      </p:sp>
    </p:spTree>
    <p:extLst>
      <p:ext uri="{BB962C8B-B14F-4D97-AF65-F5344CB8AC3E}">
        <p14:creationId xmlns:p14="http://schemas.microsoft.com/office/powerpoint/2010/main" val="2736491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EFIC Requirements</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978855231"/>
              </p:ext>
            </p:extLst>
          </p:nvPr>
        </p:nvGraphicFramePr>
        <p:xfrm>
          <a:off x="827538" y="1594971"/>
          <a:ext cx="10526262" cy="3987723"/>
        </p:xfrm>
        <a:graphic>
          <a:graphicData uri="http://schemas.openxmlformats.org/drawingml/2006/table">
            <a:tbl>
              <a:tblPr firstRow="1" bandRow="1">
                <a:tableStyleId>{21E4AEA4-8DFA-4A89-87EB-49C32662AFE0}</a:tableStyleId>
              </a:tblPr>
              <a:tblGrid>
                <a:gridCol w="10526262">
                  <a:extLst>
                    <a:ext uri="{9D8B030D-6E8A-4147-A177-3AD203B41FA5}">
                      <a16:colId xmlns:a16="http://schemas.microsoft.com/office/drawing/2014/main" val="1908058903"/>
                    </a:ext>
                  </a:extLst>
                </a:gridCol>
              </a:tblGrid>
              <a:tr h="490691">
                <a:tc>
                  <a:txBody>
                    <a:bodyPr/>
                    <a:lstStyle/>
                    <a:p>
                      <a:r>
                        <a:rPr lang="en-US" dirty="0" smtClean="0"/>
                        <a:t>CC Events</a:t>
                      </a:r>
                      <a:endParaRPr lang="en-US" dirty="0"/>
                    </a:p>
                  </a:txBody>
                  <a:tcPr/>
                </a:tc>
                <a:extLst>
                  <a:ext uri="{0D108BD9-81ED-4DB2-BD59-A6C34878D82A}">
                    <a16:rowId xmlns:a16="http://schemas.microsoft.com/office/drawing/2014/main" val="4127156699"/>
                  </a:ext>
                </a:extLst>
              </a:tr>
              <a:tr h="10461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At least 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At least 4 column 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At least 1 column B </a:t>
                      </a:r>
                      <a:endParaRPr lang="en-US" dirty="0">
                        <a:solidFill>
                          <a:schemeClr val="bg1"/>
                        </a:solidFill>
                      </a:endParaRPr>
                    </a:p>
                  </a:txBody>
                  <a:tcPr/>
                </a:tc>
                <a:extLst>
                  <a:ext uri="{0D108BD9-81ED-4DB2-BD59-A6C34878D82A}">
                    <a16:rowId xmlns:a16="http://schemas.microsoft.com/office/drawing/2014/main" val="4162549225"/>
                  </a:ext>
                </a:extLst>
              </a:tr>
              <a:tr h="9922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Geographic community listed in the Local Context Form must</a:t>
                      </a:r>
                      <a:r>
                        <a:rPr lang="en-US" sz="1400" baseline="0" dirty="0" smtClean="0"/>
                        <a:t> </a:t>
                      </a:r>
                      <a:r>
                        <a:rPr lang="en-US" sz="1400" dirty="0" smtClean="0"/>
                        <a:t>be reached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aseline="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aseline="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aseline="0" dirty="0" smtClean="0"/>
                        <a:t>(African American</a:t>
                      </a:r>
                      <a:r>
                        <a:rPr lang="en-US" sz="1400" dirty="0" smtClean="0"/>
                        <a:t>, low income, rural, etc.) </a:t>
                      </a:r>
                      <a:endParaRPr lang="en-US" dirty="0">
                        <a:solidFill>
                          <a:schemeClr val="bg1"/>
                        </a:solidFill>
                      </a:endParaRPr>
                    </a:p>
                  </a:txBody>
                  <a:tcPr/>
                </a:tc>
                <a:extLst>
                  <a:ext uri="{0D108BD9-81ED-4DB2-BD59-A6C34878D82A}">
                    <a16:rowId xmlns:a16="http://schemas.microsoft.com/office/drawing/2014/main" val="537575250"/>
                  </a:ext>
                </a:extLst>
              </a:tr>
              <a:tr h="9679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TBI community must be reached </a:t>
                      </a:r>
                    </a:p>
                    <a:p>
                      <a:endParaRPr lang="en-US" dirty="0" smtClean="0">
                        <a:solidFill>
                          <a:schemeClr val="bg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(TBI support group, etc.) </a:t>
                      </a:r>
                      <a:endParaRPr lang="en-US" dirty="0" smtClean="0">
                        <a:solidFill>
                          <a:schemeClr val="bg1"/>
                        </a:solidFill>
                      </a:endParaRPr>
                    </a:p>
                  </a:txBody>
                  <a:tcPr/>
                </a:tc>
                <a:extLst>
                  <a:ext uri="{0D108BD9-81ED-4DB2-BD59-A6C34878D82A}">
                    <a16:rowId xmlns:a16="http://schemas.microsoft.com/office/drawing/2014/main" val="3198367465"/>
                  </a:ext>
                </a:extLst>
              </a:tr>
              <a:tr h="4906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100 survey</a:t>
                      </a:r>
                      <a:r>
                        <a:rPr lang="en-US" sz="1400" baseline="0" dirty="0" smtClean="0"/>
                        <a:t>s</a:t>
                      </a:r>
                      <a:r>
                        <a:rPr lang="en-US" sz="1400" dirty="0" smtClean="0"/>
                        <a:t> </a:t>
                      </a:r>
                      <a:endParaRPr lang="en-US" sz="1400" dirty="0" smtClean="0">
                        <a:solidFill>
                          <a:schemeClr val="bg1"/>
                        </a:solidFill>
                      </a:endParaRPr>
                    </a:p>
                  </a:txBody>
                  <a:tcPr/>
                </a:tc>
                <a:extLst>
                  <a:ext uri="{0D108BD9-81ED-4DB2-BD59-A6C34878D82A}">
                    <a16:rowId xmlns:a16="http://schemas.microsoft.com/office/drawing/2014/main" val="391672104"/>
                  </a:ext>
                </a:extLst>
              </a:tr>
            </a:tbl>
          </a:graphicData>
        </a:graphic>
      </p:graphicFrame>
    </p:spTree>
    <p:extLst>
      <p:ext uri="{BB962C8B-B14F-4D97-AF65-F5344CB8AC3E}">
        <p14:creationId xmlns:p14="http://schemas.microsoft.com/office/powerpoint/2010/main" val="1156481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EFIC Requirements</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4188584161"/>
              </p:ext>
            </p:extLst>
          </p:nvPr>
        </p:nvGraphicFramePr>
        <p:xfrm>
          <a:off x="838200" y="1825625"/>
          <a:ext cx="10515600" cy="4150970"/>
        </p:xfrm>
        <a:graphic>
          <a:graphicData uri="http://schemas.openxmlformats.org/drawingml/2006/table">
            <a:tbl>
              <a:tblPr firstRow="1" bandRow="1">
                <a:tableStyleId>{21E4AEA4-8DFA-4A89-87EB-49C32662AFE0}</a:tableStyleId>
              </a:tblPr>
              <a:tblGrid>
                <a:gridCol w="10515600">
                  <a:extLst>
                    <a:ext uri="{9D8B030D-6E8A-4147-A177-3AD203B41FA5}">
                      <a16:colId xmlns:a16="http://schemas.microsoft.com/office/drawing/2014/main" val="1776379158"/>
                    </a:ext>
                  </a:extLst>
                </a:gridCol>
              </a:tblGrid>
              <a:tr h="378823">
                <a:tc>
                  <a:txBody>
                    <a:bodyPr/>
                    <a:lstStyle/>
                    <a:p>
                      <a:r>
                        <a:rPr lang="en-US" dirty="0" smtClean="0"/>
                        <a:t>PD Events</a:t>
                      </a:r>
                      <a:endParaRPr lang="en-US" dirty="0"/>
                    </a:p>
                  </a:txBody>
                  <a:tcPr/>
                </a:tc>
                <a:extLst>
                  <a:ext uri="{0D108BD9-81ED-4DB2-BD59-A6C34878D82A}">
                    <a16:rowId xmlns:a16="http://schemas.microsoft.com/office/drawing/2014/main" val="4250323506"/>
                  </a:ext>
                </a:extLst>
              </a:tr>
              <a:tr h="96522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At least 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At least 2 column 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At least 1 column B or column C</a:t>
                      </a:r>
                      <a:endParaRPr lang="en-US" dirty="0">
                        <a:solidFill>
                          <a:schemeClr val="bg1"/>
                        </a:solidFill>
                      </a:endParaRPr>
                    </a:p>
                  </a:txBody>
                  <a:tcPr/>
                </a:tc>
                <a:extLst>
                  <a:ext uri="{0D108BD9-81ED-4DB2-BD59-A6C34878D82A}">
                    <a16:rowId xmlns:a16="http://schemas.microsoft.com/office/drawing/2014/main" val="68526781"/>
                  </a:ext>
                </a:extLst>
              </a:tr>
              <a:tr h="103805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Broad event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(Major newspaper, radio station, public transportation, etc.)</a:t>
                      </a:r>
                    </a:p>
                  </a:txBody>
                  <a:tcPr/>
                </a:tc>
                <a:extLst>
                  <a:ext uri="{0D108BD9-81ED-4DB2-BD59-A6C34878D82A}">
                    <a16:rowId xmlns:a16="http://schemas.microsoft.com/office/drawing/2014/main" val="2835249985"/>
                  </a:ext>
                </a:extLst>
              </a:tr>
              <a:tr h="80365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Event intended to reach TBI and/or at risk community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(TBI support group, Equestrian, ATV, motorcycle club, etc.) </a:t>
                      </a:r>
                      <a:endParaRPr lang="en-US" dirty="0">
                        <a:solidFill>
                          <a:schemeClr val="bg1"/>
                        </a:solidFill>
                      </a:endParaRPr>
                    </a:p>
                  </a:txBody>
                  <a:tcPr/>
                </a:tc>
                <a:extLst>
                  <a:ext uri="{0D108BD9-81ED-4DB2-BD59-A6C34878D82A}">
                    <a16:rowId xmlns:a16="http://schemas.microsoft.com/office/drawing/2014/main" val="3542832352"/>
                  </a:ext>
                </a:extLst>
              </a:tr>
              <a:tr h="96522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Event intended to reach unique demographic community listed in the Local Context Form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t>(African</a:t>
                      </a:r>
                      <a:r>
                        <a:rPr lang="en-US" sz="1400" baseline="0" dirty="0" smtClean="0"/>
                        <a:t> American</a:t>
                      </a:r>
                      <a:r>
                        <a:rPr lang="en-US" sz="1400" dirty="0" smtClean="0"/>
                        <a:t>, Hispanic, etc.)</a:t>
                      </a:r>
                      <a:endParaRPr lang="en-US" dirty="0">
                        <a:solidFill>
                          <a:schemeClr val="bg1"/>
                        </a:solidFill>
                      </a:endParaRPr>
                    </a:p>
                  </a:txBody>
                  <a:tcPr/>
                </a:tc>
                <a:extLst>
                  <a:ext uri="{0D108BD9-81ED-4DB2-BD59-A6C34878D82A}">
                    <a16:rowId xmlns:a16="http://schemas.microsoft.com/office/drawing/2014/main" val="3559367542"/>
                  </a:ext>
                </a:extLst>
              </a:tr>
            </a:tbl>
          </a:graphicData>
        </a:graphic>
      </p:graphicFrame>
    </p:spTree>
    <p:extLst>
      <p:ext uri="{BB962C8B-B14F-4D97-AF65-F5344CB8AC3E}">
        <p14:creationId xmlns:p14="http://schemas.microsoft.com/office/powerpoint/2010/main" val="1273820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CC EFIC Ideas (COVID) </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
        <p:nvSpPr>
          <p:cNvPr id="3" name="TextBox 2"/>
          <p:cNvSpPr txBox="1"/>
          <p:nvPr/>
        </p:nvSpPr>
        <p:spPr>
          <a:xfrm>
            <a:off x="914400" y="1760220"/>
            <a:ext cx="10035540" cy="3431709"/>
          </a:xfrm>
          <a:prstGeom prst="rect">
            <a:avLst/>
          </a:prstGeom>
          <a:noFill/>
        </p:spPr>
        <p:txBody>
          <a:bodyPr wrap="square" rtlCol="0">
            <a:spAutoFit/>
          </a:bodyPr>
          <a:lstStyle/>
          <a:p>
            <a:endParaRPr lang="en-US" sz="700" dirty="0"/>
          </a:p>
          <a:p>
            <a:r>
              <a:rPr lang="en-US" dirty="0" smtClean="0"/>
              <a:t>Type A ( Interactive - Direct )</a:t>
            </a:r>
          </a:p>
          <a:p>
            <a:pPr marL="171450" indent="-171450">
              <a:buFont typeface="Arial" panose="020B0604020202020204" pitchFamily="34" charset="0"/>
              <a:buChar char="•"/>
            </a:pPr>
            <a:r>
              <a:rPr lang="en-US" dirty="0" smtClean="0"/>
              <a:t>Virtual focus </a:t>
            </a:r>
            <a:r>
              <a:rPr lang="en-US" dirty="0"/>
              <a:t>groups or </a:t>
            </a:r>
            <a:r>
              <a:rPr lang="en-US" dirty="0" smtClean="0"/>
              <a:t>in person small focus group </a:t>
            </a:r>
          </a:p>
          <a:p>
            <a:pPr marL="171450" indent="-171450">
              <a:buFont typeface="Arial" panose="020B0604020202020204" pitchFamily="34" charset="0"/>
              <a:buChar char="•"/>
            </a:pPr>
            <a:r>
              <a:rPr lang="en-US" dirty="0" smtClean="0"/>
              <a:t>A </a:t>
            </a:r>
            <a:r>
              <a:rPr lang="en-US" dirty="0"/>
              <a:t>presentation with an existing group meeting that has gone </a:t>
            </a:r>
            <a:r>
              <a:rPr lang="en-US" dirty="0" smtClean="0"/>
              <a:t>virtual (grand rounds, support groups) </a:t>
            </a:r>
          </a:p>
          <a:p>
            <a:pPr marL="171450" indent="-171450">
              <a:buFont typeface="Arial" panose="020B0604020202020204" pitchFamily="34" charset="0"/>
              <a:buChar char="•"/>
            </a:pPr>
            <a:r>
              <a:rPr lang="en-US" dirty="0" smtClean="0"/>
              <a:t>One-on-one </a:t>
            </a:r>
            <a:r>
              <a:rPr lang="en-US" dirty="0"/>
              <a:t>telephone interviews conducted by study PI, Coordinator, etc.</a:t>
            </a:r>
          </a:p>
          <a:p>
            <a:endParaRPr lang="en-US" dirty="0" smtClean="0"/>
          </a:p>
          <a:p>
            <a:endParaRPr lang="en-US" dirty="0" smtClean="0"/>
          </a:p>
          <a:p>
            <a:r>
              <a:rPr lang="en-US" dirty="0" smtClean="0"/>
              <a:t>Type B ( Asynchronous – Delegated )</a:t>
            </a:r>
          </a:p>
          <a:p>
            <a:pPr marL="171450" indent="-171450">
              <a:buFont typeface="Arial" panose="020B0604020202020204" pitchFamily="34" charset="0"/>
              <a:buChar char="•"/>
            </a:pPr>
            <a:r>
              <a:rPr lang="en-US" dirty="0" smtClean="0"/>
              <a:t>Social media event (Facebook live)</a:t>
            </a:r>
          </a:p>
          <a:p>
            <a:pPr marL="171450" indent="-171450">
              <a:buFont typeface="Arial" panose="020B0604020202020204" pitchFamily="34" charset="0"/>
              <a:buChar char="•"/>
            </a:pPr>
            <a:r>
              <a:rPr lang="en-US" dirty="0" smtClean="0"/>
              <a:t>Electronic surveys (large employer email blast) </a:t>
            </a:r>
          </a:p>
          <a:p>
            <a:pPr marL="171450" indent="-171450">
              <a:buFont typeface="Arial" panose="020B0604020202020204" pitchFamily="34" charset="0"/>
              <a:buChar char="•"/>
            </a:pPr>
            <a:r>
              <a:rPr lang="en-US" dirty="0" smtClean="0"/>
              <a:t>In-person surveys (waiting room event)</a:t>
            </a:r>
          </a:p>
          <a:p>
            <a:pPr marL="171450" indent="-171450">
              <a:buFont typeface="Arial" panose="020B0604020202020204" pitchFamily="34" charset="0"/>
              <a:buChar char="•"/>
            </a:pPr>
            <a:r>
              <a:rPr lang="en-US" dirty="0" smtClean="0"/>
              <a:t>Online surveys (</a:t>
            </a:r>
            <a:r>
              <a:rPr lang="en-US" dirty="0" err="1" smtClean="0"/>
              <a:t>NextDoor</a:t>
            </a:r>
            <a:r>
              <a:rPr lang="en-US" dirty="0" smtClean="0"/>
              <a:t>, hospital website, social media)  </a:t>
            </a:r>
            <a:endParaRPr lang="en-US" dirty="0"/>
          </a:p>
          <a:p>
            <a:pPr marL="171450" indent="-171450">
              <a:buFont typeface="Arial" panose="020B0604020202020204" pitchFamily="34" charset="0"/>
              <a:buChar char="•"/>
            </a:pPr>
            <a:r>
              <a:rPr lang="en-US" dirty="0" smtClean="0"/>
              <a:t>Mailed paper surveys </a:t>
            </a:r>
          </a:p>
          <a:p>
            <a:pPr marL="171450" indent="-171450">
              <a:buFont typeface="Arial" panose="020B0604020202020204" pitchFamily="34" charset="0"/>
              <a:buChar char="•"/>
            </a:pPr>
            <a:r>
              <a:rPr lang="en-US" dirty="0" smtClean="0"/>
              <a:t>Random </a:t>
            </a:r>
            <a:r>
              <a:rPr lang="en-US" dirty="0"/>
              <a:t>digit dialing by a third </a:t>
            </a:r>
            <a:r>
              <a:rPr lang="en-US" dirty="0" smtClean="0"/>
              <a:t>party</a:t>
            </a:r>
          </a:p>
          <a:p>
            <a:endParaRPr lang="en-US" sz="700" dirty="0" smtClean="0"/>
          </a:p>
          <a:p>
            <a:endParaRPr lang="en-US" sz="700" b="1" u="sng" dirty="0"/>
          </a:p>
          <a:p>
            <a:r>
              <a:rPr lang="en-US" sz="700" dirty="0"/>
              <a:t/>
            </a:r>
            <a:br>
              <a:rPr lang="en-US" sz="700" dirty="0"/>
            </a:br>
            <a:endParaRPr lang="en-US" sz="700" dirty="0"/>
          </a:p>
        </p:txBody>
      </p:sp>
    </p:spTree>
    <p:extLst>
      <p:ext uri="{BB962C8B-B14F-4D97-AF65-F5344CB8AC3E}">
        <p14:creationId xmlns:p14="http://schemas.microsoft.com/office/powerpoint/2010/main" val="1473381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 Once CC &amp; PD Events Complete </a:t>
            </a:r>
            <a:endParaRPr lang="en-US" b="1" dirty="0"/>
          </a:p>
        </p:txBody>
      </p:sp>
      <p:sp>
        <p:nvSpPr>
          <p:cNvPr id="3" name="Content Placeholder 2"/>
          <p:cNvSpPr>
            <a:spLocks noGrp="1"/>
          </p:cNvSpPr>
          <p:nvPr>
            <p:ph idx="1"/>
          </p:nvPr>
        </p:nvSpPr>
        <p:spPr/>
        <p:txBody>
          <a:bodyPr/>
          <a:lstStyle/>
          <a:p>
            <a:r>
              <a:rPr lang="en-US" sz="3200" dirty="0" smtClean="0"/>
              <a:t>EFIC application to </a:t>
            </a:r>
            <a:r>
              <a:rPr lang="en-US" sz="3200" dirty="0" err="1" smtClean="0"/>
              <a:t>cIRB</a:t>
            </a:r>
            <a:endParaRPr lang="en-US" sz="3200" dirty="0" smtClean="0"/>
          </a:p>
          <a:p>
            <a:r>
              <a:rPr lang="en-US" sz="3200" dirty="0" smtClean="0"/>
              <a:t>Approval from </a:t>
            </a:r>
            <a:r>
              <a:rPr lang="en-US" sz="3200" dirty="0" err="1" smtClean="0"/>
              <a:t>cIRB</a:t>
            </a:r>
            <a:r>
              <a:rPr lang="en-US" sz="3200" dirty="0" smtClean="0"/>
              <a:t> &amp; CCC to enroll under EFIC</a:t>
            </a:r>
          </a:p>
          <a:p>
            <a:pPr lvl="1"/>
            <a:r>
              <a:rPr lang="en-US" sz="2800" dirty="0" smtClean="0"/>
              <a:t>EFIC Informed Consent Form</a:t>
            </a:r>
          </a:p>
          <a:p>
            <a:pPr lvl="1"/>
            <a:r>
              <a:rPr lang="en-US" sz="2800" dirty="0" smtClean="0"/>
              <a:t>Protocol V6</a:t>
            </a:r>
          </a:p>
          <a:p>
            <a:pPr lvl="1"/>
            <a:r>
              <a:rPr lang="en-US" sz="2800" dirty="0" smtClean="0"/>
              <a:t>F211 </a:t>
            </a:r>
            <a:r>
              <a:rPr lang="en-US" sz="2800" dirty="0"/>
              <a:t>Informed Consent </a:t>
            </a:r>
            <a:r>
              <a:rPr lang="en-US" sz="2800" dirty="0" smtClean="0"/>
              <a:t>Log*</a:t>
            </a:r>
            <a:endParaRPr lang="en-US"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197028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0" y="271452"/>
            <a:ext cx="12017664" cy="967010"/>
          </a:xfrm>
          <a:prstGeom prst="rect">
            <a:avLst/>
          </a:prstGeom>
          <a:solidFill>
            <a:schemeClr val="lt1"/>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3200" b="1" dirty="0"/>
              <a:t>EFIC Process: </a:t>
            </a:r>
            <a:br>
              <a:rPr lang="en-US" sz="3200" b="1" dirty="0"/>
            </a:br>
            <a:r>
              <a:rPr lang="en-US" sz="2800" b="1" dirty="0"/>
              <a:t>Begins Upon Arrival of Potentially Eligible Subject </a:t>
            </a:r>
            <a:endParaRPr sz="3200" b="1" dirty="0"/>
          </a:p>
        </p:txBody>
      </p:sp>
      <p:sp>
        <p:nvSpPr>
          <p:cNvPr id="407" name="Google Shape;407;p57"/>
          <p:cNvSpPr txBox="1"/>
          <p:nvPr/>
        </p:nvSpPr>
        <p:spPr>
          <a:xfrm>
            <a:off x="174337" y="2901393"/>
            <a:ext cx="2168576" cy="2247300"/>
          </a:xfrm>
          <a:prstGeom prst="rect">
            <a:avLst/>
          </a:prstGeom>
          <a:solidFill>
            <a:srgbClr val="0070C0"/>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FFFF"/>
              </a:buClr>
              <a:buSzPts val="2000"/>
              <a:buFont typeface="Calibri"/>
              <a:buNone/>
            </a:pPr>
            <a:r>
              <a:rPr lang="en-US" sz="2000" b="1" i="0" u="none" strike="noStrike" cap="none" dirty="0">
                <a:solidFill>
                  <a:srgbClr val="FFFFFF"/>
                </a:solidFill>
                <a:latin typeface="Calibri"/>
                <a:ea typeface="Calibri"/>
                <a:cs typeface="Calibri"/>
                <a:sym typeface="Calibri"/>
              </a:rPr>
              <a:t>Determine availability of LAR</a:t>
            </a:r>
            <a:endParaRPr dirty="0"/>
          </a:p>
          <a:p>
            <a:pPr marL="0" marR="0" lvl="0" indent="0" algn="ctr" rtl="0">
              <a:lnSpc>
                <a:spcPct val="90000"/>
              </a:lnSpc>
              <a:spcBef>
                <a:spcPts val="700"/>
              </a:spcBef>
              <a:spcAft>
                <a:spcPts val="0"/>
              </a:spcAft>
              <a:buClr>
                <a:srgbClr val="FFFFFF"/>
              </a:buClr>
              <a:buSzPts val="1600"/>
              <a:buFont typeface="Calibri"/>
              <a:buNone/>
            </a:pPr>
            <a:r>
              <a:rPr lang="en-US" sz="1600" b="0" i="0" u="none" strike="noStrike" cap="none" dirty="0">
                <a:solidFill>
                  <a:srgbClr val="FFFFFF"/>
                </a:solidFill>
                <a:latin typeface="Calibri"/>
                <a:ea typeface="Calibri"/>
                <a:cs typeface="Calibri"/>
                <a:sym typeface="Calibri"/>
              </a:rPr>
              <a:t>*Document efforts on the informed consent log case report form* </a:t>
            </a:r>
            <a:endParaRPr dirty="0"/>
          </a:p>
        </p:txBody>
      </p:sp>
      <p:sp>
        <p:nvSpPr>
          <p:cNvPr id="415" name="Google Shape;415;p57"/>
          <p:cNvSpPr txBox="1"/>
          <p:nvPr/>
        </p:nvSpPr>
        <p:spPr>
          <a:xfrm>
            <a:off x="6582905" y="4222750"/>
            <a:ext cx="2168576" cy="1661756"/>
          </a:xfrm>
          <a:prstGeom prst="rect">
            <a:avLst/>
          </a:prstGeom>
          <a:solidFill>
            <a:srgbClr val="0070C0"/>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US" sz="1800" i="0" u="none" strike="noStrike" cap="none" dirty="0" smtClean="0">
                <a:solidFill>
                  <a:srgbClr val="FFFFFF"/>
                </a:solidFill>
                <a:latin typeface="Calibri"/>
                <a:ea typeface="Calibri"/>
                <a:cs typeface="Calibri"/>
                <a:sym typeface="Calibri"/>
              </a:rPr>
              <a:t>Efforts </a:t>
            </a:r>
            <a:r>
              <a:rPr lang="en-US" sz="1800" i="0" u="none" strike="noStrike" cap="none" dirty="0">
                <a:solidFill>
                  <a:srgbClr val="FFFFFF"/>
                </a:solidFill>
                <a:latin typeface="Calibri"/>
                <a:ea typeface="Calibri"/>
                <a:cs typeface="Calibri"/>
                <a:sym typeface="Calibri"/>
              </a:rPr>
              <a:t>to contact an LAR will </a:t>
            </a:r>
            <a:r>
              <a:rPr lang="en-US" sz="1800" i="0" u="none" strike="noStrike" cap="none" dirty="0" smtClean="0">
                <a:solidFill>
                  <a:srgbClr val="FFFFFF"/>
                </a:solidFill>
                <a:latin typeface="Calibri"/>
                <a:ea typeface="Calibri"/>
                <a:cs typeface="Calibri"/>
                <a:sym typeface="Calibri"/>
              </a:rPr>
              <a:t>continue*</a:t>
            </a:r>
            <a:endParaRPr sz="1800" dirty="0"/>
          </a:p>
        </p:txBody>
      </p:sp>
      <p:sp>
        <p:nvSpPr>
          <p:cNvPr id="419" name="Google Shape;419;p57"/>
          <p:cNvSpPr txBox="1"/>
          <p:nvPr/>
        </p:nvSpPr>
        <p:spPr>
          <a:xfrm>
            <a:off x="9530508" y="4267210"/>
            <a:ext cx="2168576" cy="1661756"/>
          </a:xfrm>
          <a:prstGeom prst="rect">
            <a:avLst/>
          </a:prstGeom>
          <a:solidFill>
            <a:srgbClr val="0070C0"/>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US" sz="1800" i="0" u="none" strike="noStrike" cap="none" dirty="0">
                <a:solidFill>
                  <a:srgbClr val="FFFFFF"/>
                </a:solidFill>
                <a:latin typeface="Calibri"/>
                <a:ea typeface="Calibri"/>
                <a:cs typeface="Calibri"/>
                <a:sym typeface="Calibri"/>
              </a:rPr>
              <a:t>LAR will be notified of an EFIC enrollment and consent to </a:t>
            </a:r>
            <a:r>
              <a:rPr lang="en-US" sz="1800" i="0" u="none" strike="noStrike" cap="none" dirty="0" smtClean="0">
                <a:solidFill>
                  <a:srgbClr val="FFFFFF"/>
                </a:solidFill>
                <a:latin typeface="Calibri"/>
                <a:ea typeface="Calibri"/>
                <a:cs typeface="Calibri"/>
                <a:sym typeface="Calibri"/>
              </a:rPr>
              <a:t>continue/withdrawal </a:t>
            </a:r>
            <a:r>
              <a:rPr lang="en-US" sz="1800" i="0" u="none" strike="noStrike" cap="none" dirty="0">
                <a:solidFill>
                  <a:srgbClr val="FFFFFF"/>
                </a:solidFill>
                <a:latin typeface="Calibri"/>
                <a:ea typeface="Calibri"/>
                <a:cs typeface="Calibri"/>
                <a:sym typeface="Calibri"/>
              </a:rPr>
              <a:t>be sought at the earliest </a:t>
            </a:r>
            <a:r>
              <a:rPr lang="en-US" sz="1800" i="0" u="none" strike="noStrike" cap="none" dirty="0" smtClean="0">
                <a:solidFill>
                  <a:srgbClr val="FFFFFF"/>
                </a:solidFill>
                <a:latin typeface="Calibri"/>
                <a:ea typeface="Calibri"/>
                <a:cs typeface="Calibri"/>
                <a:sym typeface="Calibri"/>
              </a:rPr>
              <a:t>opportunity</a:t>
            </a:r>
            <a:endParaRPr sz="1800" dirty="0"/>
          </a:p>
        </p:txBody>
      </p:sp>
      <p:sp>
        <p:nvSpPr>
          <p:cNvPr id="20"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21"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22"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
        <p:nvSpPr>
          <p:cNvPr id="41" name="Google Shape;407;p57"/>
          <p:cNvSpPr txBox="1"/>
          <p:nvPr/>
        </p:nvSpPr>
        <p:spPr>
          <a:xfrm>
            <a:off x="3635302" y="4202763"/>
            <a:ext cx="2168576" cy="1701729"/>
          </a:xfrm>
          <a:prstGeom prst="rect">
            <a:avLst/>
          </a:prstGeom>
          <a:solidFill>
            <a:srgbClr val="0070C0"/>
          </a:solidFill>
          <a:ln>
            <a:noFill/>
          </a:ln>
        </p:spPr>
        <p:txBody>
          <a:bodyPr spcFirstLastPara="1" wrap="square" lIns="76200" tIns="76200" rIns="76200" bIns="76200" anchor="ctr" anchorCtr="0">
            <a:noAutofit/>
          </a:bodyPr>
          <a:lstStyle/>
          <a:p>
            <a:pPr algn="ctr">
              <a:lnSpc>
                <a:spcPct val="90000"/>
              </a:lnSpc>
              <a:spcBef>
                <a:spcPts val="700"/>
              </a:spcBef>
              <a:buClr>
                <a:srgbClr val="FFFFFF"/>
              </a:buClr>
              <a:buSzPts val="1600"/>
            </a:pPr>
            <a:r>
              <a:rPr lang="en-US" sz="1800" dirty="0">
                <a:solidFill>
                  <a:srgbClr val="FFFFFF"/>
                </a:solidFill>
                <a:latin typeface="Calibri"/>
                <a:ea typeface="Calibri"/>
                <a:cs typeface="Calibri"/>
              </a:rPr>
              <a:t>If LAR is not available </a:t>
            </a:r>
            <a:r>
              <a:rPr lang="en-US" sz="1800" dirty="0" smtClean="0">
                <a:solidFill>
                  <a:srgbClr val="FFFFFF"/>
                </a:solidFill>
                <a:latin typeface="Calibri"/>
                <a:ea typeface="Calibri"/>
                <a:cs typeface="Calibri"/>
              </a:rPr>
              <a:t>after </a:t>
            </a:r>
            <a:r>
              <a:rPr lang="en-US" sz="1800" dirty="0">
                <a:solidFill>
                  <a:srgbClr val="FFFFFF"/>
                </a:solidFill>
                <a:latin typeface="Calibri"/>
                <a:ea typeface="Calibri"/>
                <a:cs typeface="Calibri"/>
              </a:rPr>
              <a:t>6 hours – eligible subject may be enrolled with </a:t>
            </a:r>
            <a:r>
              <a:rPr lang="en-US" sz="1800" dirty="0" smtClean="0">
                <a:solidFill>
                  <a:srgbClr val="FFFFFF"/>
                </a:solidFill>
                <a:latin typeface="Calibri"/>
                <a:ea typeface="Calibri"/>
                <a:cs typeface="Calibri"/>
              </a:rPr>
              <a:t>EFIC</a:t>
            </a:r>
            <a:endParaRPr lang="en-US" sz="1800" dirty="0">
              <a:solidFill>
                <a:srgbClr val="FFFFFF"/>
              </a:solidFill>
              <a:latin typeface="Calibri"/>
              <a:ea typeface="Calibri"/>
              <a:cs typeface="Calibri"/>
            </a:endParaRPr>
          </a:p>
        </p:txBody>
      </p:sp>
      <p:sp>
        <p:nvSpPr>
          <p:cNvPr id="411" name="Google Shape;411;p57"/>
          <p:cNvSpPr txBox="1"/>
          <p:nvPr/>
        </p:nvSpPr>
        <p:spPr>
          <a:xfrm>
            <a:off x="3635302" y="1929677"/>
            <a:ext cx="2168576" cy="1661756"/>
          </a:xfrm>
          <a:prstGeom prst="rect">
            <a:avLst/>
          </a:prstGeom>
          <a:solidFill>
            <a:srgbClr val="0070C0"/>
          </a:solidFill>
          <a:ln>
            <a:noFill/>
          </a:ln>
        </p:spPr>
        <p:txBody>
          <a:bodyPr spcFirstLastPara="1" wrap="square" lIns="57150" tIns="57150" rIns="57150" bIns="57150" anchor="ctr" anchorCtr="0">
            <a:noAutofit/>
          </a:bodyPr>
          <a:lstStyle/>
          <a:p>
            <a:pPr algn="ctr">
              <a:lnSpc>
                <a:spcPct val="90000"/>
              </a:lnSpc>
              <a:buClr>
                <a:srgbClr val="FFFFFF"/>
              </a:buClr>
              <a:buSzPts val="1500"/>
            </a:pPr>
            <a:r>
              <a:rPr lang="en-US" sz="1700" dirty="0" smtClean="0">
                <a:solidFill>
                  <a:srgbClr val="FFFFFF"/>
                </a:solidFill>
                <a:latin typeface="Calibri"/>
                <a:ea typeface="Calibri"/>
                <a:cs typeface="Calibri"/>
              </a:rPr>
              <a:t>If </a:t>
            </a:r>
            <a:r>
              <a:rPr lang="en-US" sz="1700" dirty="0">
                <a:solidFill>
                  <a:srgbClr val="FFFFFF"/>
                </a:solidFill>
                <a:latin typeface="Calibri"/>
                <a:ea typeface="Calibri"/>
                <a:cs typeface="Calibri"/>
              </a:rPr>
              <a:t>LAR is available within 6 hours – eligible subject may be enrolled with prospective informed consent (signed consent</a:t>
            </a:r>
            <a:r>
              <a:rPr lang="en-US" sz="1700" dirty="0" smtClean="0">
                <a:solidFill>
                  <a:srgbClr val="FFFFFF"/>
                </a:solidFill>
                <a:latin typeface="Calibri"/>
                <a:ea typeface="Calibri"/>
                <a:cs typeface="Calibri"/>
              </a:rPr>
              <a:t>)</a:t>
            </a:r>
            <a:endParaRPr lang="en-US" sz="1700" dirty="0">
              <a:solidFill>
                <a:srgbClr val="FFFFFF"/>
              </a:solidFill>
              <a:latin typeface="Calibri"/>
              <a:ea typeface="Calibri"/>
              <a:cs typeface="Calibri"/>
            </a:endParaRPr>
          </a:p>
        </p:txBody>
      </p:sp>
      <p:sp>
        <p:nvSpPr>
          <p:cNvPr id="5" name="Right Arrow 4"/>
          <p:cNvSpPr/>
          <p:nvPr/>
        </p:nvSpPr>
        <p:spPr>
          <a:xfrm rot="20044364">
            <a:off x="2412339" y="3253231"/>
            <a:ext cx="1179093" cy="472101"/>
          </a:xfrm>
          <a:prstGeom prst="rightArrow">
            <a:avLst>
              <a:gd name="adj1" fmla="val 50000"/>
              <a:gd name="adj2" fmla="val 42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662146">
            <a:off x="2410626" y="4458426"/>
            <a:ext cx="1179093" cy="472101"/>
          </a:xfrm>
          <a:prstGeom prst="rightArrow">
            <a:avLst>
              <a:gd name="adj1" fmla="val 50000"/>
              <a:gd name="adj2" fmla="val 42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a:off x="5872671" y="4862037"/>
            <a:ext cx="668368" cy="472101"/>
          </a:xfrm>
          <a:prstGeom prst="rightArrow">
            <a:avLst>
              <a:gd name="adj1" fmla="val 50000"/>
              <a:gd name="adj2" fmla="val 42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8806810" y="4862036"/>
            <a:ext cx="668368" cy="472101"/>
          </a:xfrm>
          <a:prstGeom prst="rightArrow">
            <a:avLst>
              <a:gd name="adj1" fmla="val 50000"/>
              <a:gd name="adj2" fmla="val 42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1160" y="1601613"/>
            <a:ext cx="2757948" cy="738664"/>
          </a:xfrm>
          <a:prstGeom prst="rect">
            <a:avLst/>
          </a:prstGeom>
          <a:noFill/>
        </p:spPr>
        <p:txBody>
          <a:bodyPr wrap="square" rtlCol="0">
            <a:spAutoFit/>
          </a:bodyPr>
          <a:lstStyle/>
          <a:p>
            <a:r>
              <a:rPr lang="en-US" dirty="0"/>
              <a:t>Start preparing for treatment </a:t>
            </a:r>
            <a:r>
              <a:rPr lang="en-US" dirty="0" smtClean="0"/>
              <a:t>early</a:t>
            </a:r>
            <a:endParaRPr lang="en-US" dirty="0"/>
          </a:p>
          <a:p>
            <a:endParaRPr lang="en-US" dirty="0"/>
          </a:p>
        </p:txBody>
      </p:sp>
      <p:sp>
        <p:nvSpPr>
          <p:cNvPr id="3" name="Freeform 2"/>
          <p:cNvSpPr/>
          <p:nvPr/>
        </p:nvSpPr>
        <p:spPr>
          <a:xfrm>
            <a:off x="870155" y="2050026"/>
            <a:ext cx="1904590" cy="1165122"/>
          </a:xfrm>
          <a:custGeom>
            <a:avLst/>
            <a:gdLst>
              <a:gd name="connsiteX0" fmla="*/ 0 w 1904590"/>
              <a:gd name="connsiteY0" fmla="*/ 29497 h 1165122"/>
              <a:gd name="connsiteX1" fmla="*/ 176980 w 1904590"/>
              <a:gd name="connsiteY1" fmla="*/ 14748 h 1165122"/>
              <a:gd name="connsiteX2" fmla="*/ 294968 w 1904590"/>
              <a:gd name="connsiteY2" fmla="*/ 0 h 1165122"/>
              <a:gd name="connsiteX3" fmla="*/ 958645 w 1904590"/>
              <a:gd name="connsiteY3" fmla="*/ 14748 h 1165122"/>
              <a:gd name="connsiteX4" fmla="*/ 1076632 w 1904590"/>
              <a:gd name="connsiteY4" fmla="*/ 29497 h 1165122"/>
              <a:gd name="connsiteX5" fmla="*/ 1253613 w 1904590"/>
              <a:gd name="connsiteY5" fmla="*/ 44245 h 1165122"/>
              <a:gd name="connsiteX6" fmla="*/ 1342103 w 1904590"/>
              <a:gd name="connsiteY6" fmla="*/ 73742 h 1165122"/>
              <a:gd name="connsiteX7" fmla="*/ 1430593 w 1904590"/>
              <a:gd name="connsiteY7" fmla="*/ 103239 h 1165122"/>
              <a:gd name="connsiteX8" fmla="*/ 1489587 w 1904590"/>
              <a:gd name="connsiteY8" fmla="*/ 132735 h 1165122"/>
              <a:gd name="connsiteX9" fmla="*/ 1533832 w 1904590"/>
              <a:gd name="connsiteY9" fmla="*/ 162232 h 1165122"/>
              <a:gd name="connsiteX10" fmla="*/ 1637071 w 1904590"/>
              <a:gd name="connsiteY10" fmla="*/ 206477 h 1165122"/>
              <a:gd name="connsiteX11" fmla="*/ 1740310 w 1904590"/>
              <a:gd name="connsiteY11" fmla="*/ 280219 h 1165122"/>
              <a:gd name="connsiteX12" fmla="*/ 1814051 w 1904590"/>
              <a:gd name="connsiteY12" fmla="*/ 368709 h 1165122"/>
              <a:gd name="connsiteX13" fmla="*/ 1887793 w 1904590"/>
              <a:gd name="connsiteY13" fmla="*/ 457200 h 1165122"/>
              <a:gd name="connsiteX14" fmla="*/ 1902542 w 1904590"/>
              <a:gd name="connsiteY14" fmla="*/ 501445 h 1165122"/>
              <a:gd name="connsiteX15" fmla="*/ 1902542 w 1904590"/>
              <a:gd name="connsiteY15" fmla="*/ 1165122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4590" h="1165122">
                <a:moveTo>
                  <a:pt x="0" y="29497"/>
                </a:moveTo>
                <a:lnTo>
                  <a:pt x="176980" y="14748"/>
                </a:lnTo>
                <a:cubicBezTo>
                  <a:pt x="216419" y="10804"/>
                  <a:pt x="255333" y="0"/>
                  <a:pt x="294968" y="0"/>
                </a:cubicBezTo>
                <a:cubicBezTo>
                  <a:pt x="516248" y="0"/>
                  <a:pt x="737419" y="9832"/>
                  <a:pt x="958645" y="14748"/>
                </a:cubicBezTo>
                <a:cubicBezTo>
                  <a:pt x="997974" y="19664"/>
                  <a:pt x="1037194" y="25553"/>
                  <a:pt x="1076632" y="29497"/>
                </a:cubicBezTo>
                <a:cubicBezTo>
                  <a:pt x="1135536" y="35387"/>
                  <a:pt x="1195220" y="34513"/>
                  <a:pt x="1253613" y="44245"/>
                </a:cubicBezTo>
                <a:cubicBezTo>
                  <a:pt x="1284282" y="49357"/>
                  <a:pt x="1312606" y="63910"/>
                  <a:pt x="1342103" y="73742"/>
                </a:cubicBezTo>
                <a:lnTo>
                  <a:pt x="1430593" y="103239"/>
                </a:lnTo>
                <a:cubicBezTo>
                  <a:pt x="1450258" y="113071"/>
                  <a:pt x="1470498" y="121827"/>
                  <a:pt x="1489587" y="132735"/>
                </a:cubicBezTo>
                <a:cubicBezTo>
                  <a:pt x="1504977" y="141529"/>
                  <a:pt x="1518442" y="153438"/>
                  <a:pt x="1533832" y="162232"/>
                </a:cubicBezTo>
                <a:cubicBezTo>
                  <a:pt x="1584861" y="191392"/>
                  <a:pt x="1587432" y="189931"/>
                  <a:pt x="1637071" y="206477"/>
                </a:cubicBezTo>
                <a:cubicBezTo>
                  <a:pt x="1752110" y="321516"/>
                  <a:pt x="1604424" y="183158"/>
                  <a:pt x="1740310" y="280219"/>
                </a:cubicBezTo>
                <a:cubicBezTo>
                  <a:pt x="1793538" y="318239"/>
                  <a:pt x="1776003" y="323051"/>
                  <a:pt x="1814051" y="368709"/>
                </a:cubicBezTo>
                <a:cubicBezTo>
                  <a:pt x="1854826" y="417639"/>
                  <a:pt x="1860328" y="402271"/>
                  <a:pt x="1887793" y="457200"/>
                </a:cubicBezTo>
                <a:cubicBezTo>
                  <a:pt x="1894745" y="471105"/>
                  <a:pt x="1902218" y="485902"/>
                  <a:pt x="1902542" y="501445"/>
                </a:cubicBezTo>
                <a:cubicBezTo>
                  <a:pt x="1907150" y="722623"/>
                  <a:pt x="1902542" y="943896"/>
                  <a:pt x="1902542" y="116512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3" idx="15"/>
          </p:cNvCxnSpPr>
          <p:nvPr/>
        </p:nvCxnSpPr>
        <p:spPr>
          <a:xfrm flipH="1" flipV="1">
            <a:off x="2551471" y="2901393"/>
            <a:ext cx="221226" cy="3137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3" idx="15"/>
          </p:cNvCxnSpPr>
          <p:nvPr/>
        </p:nvCxnSpPr>
        <p:spPr>
          <a:xfrm flipV="1">
            <a:off x="2772697" y="2935565"/>
            <a:ext cx="209211" cy="27958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242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0" y="271452"/>
            <a:ext cx="12017664" cy="967010"/>
          </a:xfrm>
          <a:prstGeom prst="rect">
            <a:avLst/>
          </a:prstGeom>
          <a:solidFill>
            <a:schemeClr val="lt1"/>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3200" b="1" dirty="0" smtClean="0"/>
              <a:t/>
            </a:r>
            <a:br>
              <a:rPr lang="en-US" sz="3200" b="1" dirty="0" smtClean="0"/>
            </a:br>
            <a:r>
              <a:rPr lang="en-US" sz="3200" b="1" dirty="0" smtClean="0"/>
              <a:t>EFIC Process</a:t>
            </a:r>
            <a:endParaRPr sz="3200" b="1" dirty="0"/>
          </a:p>
        </p:txBody>
      </p:sp>
      <p:sp>
        <p:nvSpPr>
          <p:cNvPr id="20"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21"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22"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
        <p:nvSpPr>
          <p:cNvPr id="3" name="Rectangle 2"/>
          <p:cNvSpPr/>
          <p:nvPr/>
        </p:nvSpPr>
        <p:spPr>
          <a:xfrm>
            <a:off x="832338" y="1878176"/>
            <a:ext cx="10527324" cy="2031325"/>
          </a:xfrm>
          <a:prstGeom prst="rect">
            <a:avLst/>
          </a:prstGeom>
        </p:spPr>
        <p:txBody>
          <a:bodyPr wrap="square">
            <a:spAutoFit/>
          </a:bodyPr>
          <a:lstStyle/>
          <a:p>
            <a:pPr lvl="0">
              <a:lnSpc>
                <a:spcPct val="90000"/>
              </a:lnSpc>
              <a:buClr>
                <a:srgbClr val="FFFFFF"/>
              </a:buClr>
              <a:buSzPts val="1500"/>
            </a:pPr>
            <a:r>
              <a:rPr lang="en-US" sz="2800" dirty="0" smtClean="0">
                <a:solidFill>
                  <a:schemeClr val="tx1"/>
                </a:solidFill>
                <a:latin typeface="Calibri"/>
                <a:ea typeface="Calibri"/>
                <a:cs typeface="Calibri"/>
                <a:sym typeface="Calibri"/>
              </a:rPr>
              <a:t>Once the LAR is </a:t>
            </a:r>
            <a:r>
              <a:rPr lang="en-US" sz="2800" dirty="0">
                <a:solidFill>
                  <a:schemeClr val="tx1"/>
                </a:solidFill>
                <a:latin typeface="Calibri"/>
                <a:ea typeface="Calibri"/>
                <a:cs typeface="Calibri"/>
                <a:sym typeface="Calibri"/>
              </a:rPr>
              <a:t>notified of an EFIC </a:t>
            </a:r>
            <a:r>
              <a:rPr lang="en-US" sz="2800" dirty="0" smtClean="0">
                <a:solidFill>
                  <a:schemeClr val="tx1"/>
                </a:solidFill>
                <a:latin typeface="Calibri"/>
                <a:ea typeface="Calibri"/>
                <a:cs typeface="Calibri"/>
                <a:sym typeface="Calibri"/>
              </a:rPr>
              <a:t>enrollment:</a:t>
            </a:r>
          </a:p>
          <a:p>
            <a:pPr lvl="0">
              <a:lnSpc>
                <a:spcPct val="90000"/>
              </a:lnSpc>
              <a:buClr>
                <a:srgbClr val="FFFFFF"/>
              </a:buClr>
              <a:buSzPts val="1500"/>
            </a:pPr>
            <a:endParaRPr lang="en-US" sz="2800" dirty="0" smtClean="0">
              <a:solidFill>
                <a:schemeClr val="tx1"/>
              </a:solidFill>
              <a:latin typeface="Calibri"/>
              <a:cs typeface="Calibri"/>
              <a:sym typeface="Calibri"/>
            </a:endParaRPr>
          </a:p>
          <a:p>
            <a:pPr marL="457200" lvl="3" indent="-457200">
              <a:lnSpc>
                <a:spcPct val="90000"/>
              </a:lnSpc>
              <a:buClr>
                <a:srgbClr val="FFFFFF"/>
              </a:buClr>
              <a:buSzPts val="1500"/>
              <a:buFont typeface="Arial" panose="020B0604020202020204" pitchFamily="34" charset="0"/>
              <a:buChar char="•"/>
            </a:pPr>
            <a:r>
              <a:rPr lang="en-US" sz="2800" dirty="0" smtClean="0">
                <a:solidFill>
                  <a:schemeClr val="tx1"/>
                </a:solidFill>
                <a:latin typeface="Calibri"/>
                <a:cs typeface="Calibri"/>
                <a:sym typeface="Calibri"/>
              </a:rPr>
              <a:t>Continue = Obtain Informed </a:t>
            </a:r>
            <a:r>
              <a:rPr lang="en-US" sz="2800" dirty="0">
                <a:solidFill>
                  <a:schemeClr val="tx1"/>
                </a:solidFill>
                <a:latin typeface="Calibri"/>
                <a:cs typeface="Calibri"/>
                <a:sym typeface="Calibri"/>
              </a:rPr>
              <a:t>C</a:t>
            </a:r>
            <a:r>
              <a:rPr lang="en-US" sz="2800" dirty="0" smtClean="0">
                <a:solidFill>
                  <a:schemeClr val="tx1"/>
                </a:solidFill>
                <a:latin typeface="Calibri"/>
                <a:cs typeface="Calibri"/>
                <a:sym typeface="Calibri"/>
              </a:rPr>
              <a:t>onsent </a:t>
            </a:r>
          </a:p>
          <a:p>
            <a:pPr marL="457200" lvl="0" indent="-457200">
              <a:lnSpc>
                <a:spcPct val="90000"/>
              </a:lnSpc>
              <a:buClr>
                <a:srgbClr val="FFFFFF"/>
              </a:buClr>
              <a:buSzPts val="1500"/>
              <a:buFont typeface="Arial" panose="020B0604020202020204" pitchFamily="34" charset="0"/>
              <a:buChar char="•"/>
            </a:pPr>
            <a:endParaRPr lang="en-US" sz="2800" dirty="0" smtClean="0">
              <a:solidFill>
                <a:schemeClr val="tx1"/>
              </a:solidFill>
              <a:latin typeface="Calibri"/>
              <a:cs typeface="Calibri"/>
              <a:sym typeface="Calibri"/>
            </a:endParaRPr>
          </a:p>
          <a:p>
            <a:pPr marL="457200" lvl="0" indent="-457200">
              <a:lnSpc>
                <a:spcPct val="90000"/>
              </a:lnSpc>
              <a:buClr>
                <a:srgbClr val="FFFFFF"/>
              </a:buClr>
              <a:buSzPts val="1500"/>
              <a:buFont typeface="Arial" panose="020B0604020202020204" pitchFamily="34" charset="0"/>
              <a:buChar char="•"/>
            </a:pPr>
            <a:r>
              <a:rPr lang="en-US" sz="2800" dirty="0" smtClean="0">
                <a:solidFill>
                  <a:schemeClr val="tx1"/>
                </a:solidFill>
                <a:latin typeface="Calibri"/>
                <a:cs typeface="Calibri"/>
                <a:sym typeface="Calibri"/>
              </a:rPr>
              <a:t>LAR can withdraw at anytime </a:t>
            </a:r>
            <a:endParaRPr lang="en-US" sz="2800" dirty="0">
              <a:solidFill>
                <a:schemeClr val="tx1"/>
              </a:solidFill>
            </a:endParaRPr>
          </a:p>
        </p:txBody>
      </p:sp>
    </p:spTree>
    <p:extLst>
      <p:ext uri="{BB962C8B-B14F-4D97-AF65-F5344CB8AC3E}">
        <p14:creationId xmlns:p14="http://schemas.microsoft.com/office/powerpoint/2010/main" val="1458643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Enrolling under EFIC </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grpSp>
        <p:nvGrpSpPr>
          <p:cNvPr id="10" name="Group 9"/>
          <p:cNvGrpSpPr/>
          <p:nvPr/>
        </p:nvGrpSpPr>
        <p:grpSpPr>
          <a:xfrm>
            <a:off x="8834379" y="1689388"/>
            <a:ext cx="2408664" cy="2255043"/>
            <a:chOff x="8352263" y="1550219"/>
            <a:chExt cx="2408664" cy="2255043"/>
          </a:xfrm>
        </p:grpSpPr>
        <p:sp>
          <p:nvSpPr>
            <p:cNvPr id="7" name="Oval 6"/>
            <p:cNvSpPr/>
            <p:nvPr/>
          </p:nvSpPr>
          <p:spPr>
            <a:xfrm>
              <a:off x="8352263" y="1550219"/>
              <a:ext cx="2408664" cy="2255043"/>
            </a:xfrm>
            <a:prstGeom prst="ellipse">
              <a:avLst/>
            </a:prstGeom>
            <a:solidFill>
              <a:schemeClr val="bg1"/>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64892" y="2257187"/>
              <a:ext cx="2183406" cy="1015663"/>
            </a:xfrm>
            <a:prstGeom prst="rect">
              <a:avLst/>
            </a:prstGeom>
            <a:noFill/>
          </p:spPr>
          <p:txBody>
            <a:bodyPr wrap="square" rtlCol="0">
              <a:spAutoFit/>
            </a:bodyPr>
            <a:lstStyle/>
            <a:p>
              <a:pPr algn="ctr"/>
              <a:r>
                <a:rPr lang="en-US" sz="2000" dirty="0" smtClean="0"/>
                <a:t>Randomization</a:t>
              </a:r>
            </a:p>
            <a:p>
              <a:pPr algn="ctr"/>
              <a:endParaRPr lang="en-US" sz="2000" dirty="0"/>
            </a:p>
            <a:p>
              <a:pPr algn="ctr"/>
              <a:r>
                <a:rPr lang="en-US" sz="2000" dirty="0" smtClean="0"/>
                <a:t> before 6 hours </a:t>
              </a:r>
              <a:endParaRPr lang="en-US" sz="2000" dirty="0"/>
            </a:p>
          </p:txBody>
        </p:sp>
        <p:cxnSp>
          <p:nvCxnSpPr>
            <p:cNvPr id="9" name="Straight Connector 8"/>
            <p:cNvCxnSpPr/>
            <p:nvPr/>
          </p:nvCxnSpPr>
          <p:spPr>
            <a:xfrm>
              <a:off x="8668191" y="1863775"/>
              <a:ext cx="1703182" cy="159455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949680" y="1672610"/>
            <a:ext cx="2408664" cy="2255043"/>
            <a:chOff x="8352263" y="1550219"/>
            <a:chExt cx="2408664" cy="2255043"/>
          </a:xfrm>
        </p:grpSpPr>
        <p:sp>
          <p:nvSpPr>
            <p:cNvPr id="12" name="Oval 11"/>
            <p:cNvSpPr/>
            <p:nvPr/>
          </p:nvSpPr>
          <p:spPr>
            <a:xfrm>
              <a:off x="8352263" y="1550219"/>
              <a:ext cx="2408664" cy="2255043"/>
            </a:xfrm>
            <a:prstGeom prst="ellipse">
              <a:avLst/>
            </a:prstGeom>
            <a:solidFill>
              <a:schemeClr val="bg1"/>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464892" y="2257187"/>
              <a:ext cx="2183406" cy="1015663"/>
            </a:xfrm>
            <a:prstGeom prst="rect">
              <a:avLst/>
            </a:prstGeom>
            <a:noFill/>
          </p:spPr>
          <p:txBody>
            <a:bodyPr wrap="square" rtlCol="0">
              <a:spAutoFit/>
            </a:bodyPr>
            <a:lstStyle/>
            <a:p>
              <a:pPr algn="ctr"/>
              <a:r>
                <a:rPr lang="en-US" sz="2000" dirty="0" smtClean="0"/>
                <a:t>Randomization</a:t>
              </a:r>
            </a:p>
            <a:p>
              <a:pPr algn="ctr"/>
              <a:endParaRPr lang="en-US" sz="2000" dirty="0"/>
            </a:p>
            <a:p>
              <a:pPr algn="ctr"/>
              <a:r>
                <a:rPr lang="en-US" sz="2000" dirty="0" smtClean="0"/>
                <a:t> before 6 hours </a:t>
              </a:r>
              <a:endParaRPr lang="en-US" sz="2000" dirty="0"/>
            </a:p>
          </p:txBody>
        </p:sp>
        <p:cxnSp>
          <p:nvCxnSpPr>
            <p:cNvPr id="14" name="Straight Connector 13"/>
            <p:cNvCxnSpPr/>
            <p:nvPr/>
          </p:nvCxnSpPr>
          <p:spPr>
            <a:xfrm>
              <a:off x="8668191" y="1863775"/>
              <a:ext cx="1703182" cy="159455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863024" y="3699797"/>
            <a:ext cx="2408664" cy="2255043"/>
            <a:chOff x="8352263" y="1550219"/>
            <a:chExt cx="2408664" cy="2255043"/>
          </a:xfrm>
        </p:grpSpPr>
        <p:sp>
          <p:nvSpPr>
            <p:cNvPr id="24" name="Oval 23"/>
            <p:cNvSpPr/>
            <p:nvPr/>
          </p:nvSpPr>
          <p:spPr>
            <a:xfrm>
              <a:off x="8352263" y="1550219"/>
              <a:ext cx="2408664" cy="2255043"/>
            </a:xfrm>
            <a:prstGeom prst="ellipse">
              <a:avLst/>
            </a:prstGeom>
            <a:solidFill>
              <a:schemeClr val="bg1"/>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464892" y="2257187"/>
              <a:ext cx="2183406" cy="1015663"/>
            </a:xfrm>
            <a:prstGeom prst="rect">
              <a:avLst/>
            </a:prstGeom>
            <a:noFill/>
          </p:spPr>
          <p:txBody>
            <a:bodyPr wrap="square" rtlCol="0">
              <a:spAutoFit/>
            </a:bodyPr>
            <a:lstStyle/>
            <a:p>
              <a:pPr algn="ctr"/>
              <a:r>
                <a:rPr lang="en-US" sz="2000" dirty="0" smtClean="0"/>
                <a:t>Randomization</a:t>
              </a:r>
            </a:p>
            <a:p>
              <a:pPr algn="ctr"/>
              <a:endParaRPr lang="en-US" sz="2000" dirty="0"/>
            </a:p>
            <a:p>
              <a:pPr algn="ctr"/>
              <a:r>
                <a:rPr lang="en-US" sz="2000" dirty="0" smtClean="0"/>
                <a:t> before 6 hours </a:t>
              </a:r>
              <a:endParaRPr lang="en-US" sz="2000" dirty="0"/>
            </a:p>
          </p:txBody>
        </p:sp>
        <p:cxnSp>
          <p:nvCxnSpPr>
            <p:cNvPr id="26" name="Straight Connector 25"/>
            <p:cNvCxnSpPr/>
            <p:nvPr/>
          </p:nvCxnSpPr>
          <p:spPr>
            <a:xfrm>
              <a:off x="8668191" y="1863775"/>
              <a:ext cx="1703182" cy="159455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891668" y="1663334"/>
            <a:ext cx="2408664" cy="2255043"/>
            <a:chOff x="8352263" y="1550219"/>
            <a:chExt cx="2408664" cy="2255043"/>
          </a:xfrm>
        </p:grpSpPr>
        <p:sp>
          <p:nvSpPr>
            <p:cNvPr id="28" name="Oval 27"/>
            <p:cNvSpPr/>
            <p:nvPr/>
          </p:nvSpPr>
          <p:spPr>
            <a:xfrm>
              <a:off x="8352263" y="1550219"/>
              <a:ext cx="2408664" cy="2255043"/>
            </a:xfrm>
            <a:prstGeom prst="ellipse">
              <a:avLst/>
            </a:prstGeom>
            <a:solidFill>
              <a:schemeClr val="bg1"/>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464892" y="2257187"/>
              <a:ext cx="2183406" cy="1015663"/>
            </a:xfrm>
            <a:prstGeom prst="rect">
              <a:avLst/>
            </a:prstGeom>
            <a:noFill/>
          </p:spPr>
          <p:txBody>
            <a:bodyPr wrap="square" rtlCol="0">
              <a:spAutoFit/>
            </a:bodyPr>
            <a:lstStyle/>
            <a:p>
              <a:pPr algn="ctr"/>
              <a:r>
                <a:rPr lang="en-US" sz="2000" dirty="0" smtClean="0"/>
                <a:t>Randomization</a:t>
              </a:r>
            </a:p>
            <a:p>
              <a:pPr algn="ctr"/>
              <a:endParaRPr lang="en-US" sz="2000" dirty="0"/>
            </a:p>
            <a:p>
              <a:pPr algn="ctr"/>
              <a:r>
                <a:rPr lang="en-US" sz="2000" dirty="0" smtClean="0"/>
                <a:t> before 6 hours </a:t>
              </a:r>
              <a:endParaRPr lang="en-US" sz="2000" dirty="0"/>
            </a:p>
          </p:txBody>
        </p:sp>
        <p:cxnSp>
          <p:nvCxnSpPr>
            <p:cNvPr id="30" name="Straight Connector 29"/>
            <p:cNvCxnSpPr/>
            <p:nvPr/>
          </p:nvCxnSpPr>
          <p:spPr>
            <a:xfrm>
              <a:off x="8668191" y="1863775"/>
              <a:ext cx="1703182" cy="159455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884937" y="3699796"/>
            <a:ext cx="2408664" cy="2255043"/>
            <a:chOff x="8352263" y="1550219"/>
            <a:chExt cx="2408664" cy="2255043"/>
          </a:xfrm>
        </p:grpSpPr>
        <p:sp>
          <p:nvSpPr>
            <p:cNvPr id="32" name="Oval 31"/>
            <p:cNvSpPr/>
            <p:nvPr/>
          </p:nvSpPr>
          <p:spPr>
            <a:xfrm>
              <a:off x="8352263" y="1550219"/>
              <a:ext cx="2408664" cy="2255043"/>
            </a:xfrm>
            <a:prstGeom prst="ellipse">
              <a:avLst/>
            </a:prstGeom>
            <a:solidFill>
              <a:schemeClr val="bg1"/>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464892" y="2257187"/>
              <a:ext cx="2183406" cy="1015663"/>
            </a:xfrm>
            <a:prstGeom prst="rect">
              <a:avLst/>
            </a:prstGeom>
            <a:noFill/>
          </p:spPr>
          <p:txBody>
            <a:bodyPr wrap="square" rtlCol="0">
              <a:spAutoFit/>
            </a:bodyPr>
            <a:lstStyle/>
            <a:p>
              <a:pPr algn="ctr"/>
              <a:r>
                <a:rPr lang="en-US" sz="2000" dirty="0" smtClean="0"/>
                <a:t>Randomization</a:t>
              </a:r>
            </a:p>
            <a:p>
              <a:pPr algn="ctr"/>
              <a:endParaRPr lang="en-US" sz="2000" dirty="0"/>
            </a:p>
            <a:p>
              <a:pPr algn="ctr"/>
              <a:r>
                <a:rPr lang="en-US" sz="2000" dirty="0" smtClean="0"/>
                <a:t> before 6 hours </a:t>
              </a:r>
              <a:endParaRPr lang="en-US" sz="2000" dirty="0"/>
            </a:p>
          </p:txBody>
        </p:sp>
        <p:cxnSp>
          <p:nvCxnSpPr>
            <p:cNvPr id="34" name="Straight Connector 33"/>
            <p:cNvCxnSpPr/>
            <p:nvPr/>
          </p:nvCxnSpPr>
          <p:spPr>
            <a:xfrm>
              <a:off x="8668191" y="1863775"/>
              <a:ext cx="1703182" cy="1594557"/>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18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0" fill="hold"/>
                                        <p:tgtEl>
                                          <p:spTgt spid="11"/>
                                        </p:tgtEl>
                                        <p:attrNameLst>
                                          <p:attrName>ppt_x</p:attrName>
                                        </p:attrNameLst>
                                      </p:cBhvr>
                                      <p:tavLst>
                                        <p:tav tm="0">
                                          <p:val>
                                            <p:strVal val="1+#ppt_w/2"/>
                                          </p:val>
                                        </p:tav>
                                        <p:tav tm="100000">
                                          <p:val>
                                            <p:strVal val="#ppt_x"/>
                                          </p:val>
                                        </p:tav>
                                      </p:tavLst>
                                    </p:anim>
                                    <p:anim calcmode="lin" valueType="num">
                                      <p:cBhvr additive="base">
                                        <p:cTn id="8" dur="8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6500" fill="hold"/>
                                        <p:tgtEl>
                                          <p:spTgt spid="31"/>
                                        </p:tgtEl>
                                        <p:attrNameLst>
                                          <p:attrName>ppt_x</p:attrName>
                                        </p:attrNameLst>
                                      </p:cBhvr>
                                      <p:tavLst>
                                        <p:tav tm="0">
                                          <p:val>
                                            <p:strVal val="1+#ppt_w/2"/>
                                          </p:val>
                                        </p:tav>
                                        <p:tav tm="100000">
                                          <p:val>
                                            <p:strVal val="#ppt_x"/>
                                          </p:val>
                                        </p:tav>
                                      </p:tavLst>
                                    </p:anim>
                                    <p:anim calcmode="lin" valueType="num">
                                      <p:cBhvr additive="base">
                                        <p:cTn id="12" dur="65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6250" fill="hold"/>
                                        <p:tgtEl>
                                          <p:spTgt spid="27"/>
                                        </p:tgtEl>
                                        <p:attrNameLst>
                                          <p:attrName>ppt_x</p:attrName>
                                        </p:attrNameLst>
                                      </p:cBhvr>
                                      <p:tavLst>
                                        <p:tav tm="0">
                                          <p:val>
                                            <p:strVal val="0-#ppt_w/2"/>
                                          </p:val>
                                        </p:tav>
                                        <p:tav tm="100000">
                                          <p:val>
                                            <p:strVal val="#ppt_x"/>
                                          </p:val>
                                        </p:tav>
                                      </p:tavLst>
                                    </p:anim>
                                    <p:anim calcmode="lin" valueType="num">
                                      <p:cBhvr additive="base">
                                        <p:cTn id="16" dur="625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750" fill="hold"/>
                                        <p:tgtEl>
                                          <p:spTgt spid="23"/>
                                        </p:tgtEl>
                                        <p:attrNameLst>
                                          <p:attrName>ppt_x</p:attrName>
                                        </p:attrNameLst>
                                      </p:cBhvr>
                                      <p:tavLst>
                                        <p:tav tm="0">
                                          <p:val>
                                            <p:strVal val="#ppt_x"/>
                                          </p:val>
                                        </p:tav>
                                        <p:tav tm="100000">
                                          <p:val>
                                            <p:strVal val="#ppt_x"/>
                                          </p:val>
                                        </p:tav>
                                      </p:tavLst>
                                    </p:anim>
                                    <p:anim calcmode="lin" valueType="num">
                                      <p:cBhvr additive="base">
                                        <p:cTn id="20" dur="775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6750" fill="hold"/>
                                        <p:tgtEl>
                                          <p:spTgt spid="10"/>
                                        </p:tgtEl>
                                        <p:attrNameLst>
                                          <p:attrName>ppt_x</p:attrName>
                                        </p:attrNameLst>
                                      </p:cBhvr>
                                      <p:tavLst>
                                        <p:tav tm="0">
                                          <p:val>
                                            <p:strVal val="0-#ppt_w/2"/>
                                          </p:val>
                                        </p:tav>
                                        <p:tav tm="100000">
                                          <p:val>
                                            <p:strVal val="#ppt_x"/>
                                          </p:val>
                                        </p:tav>
                                      </p:tavLst>
                                    </p:anim>
                                    <p:anim calcmode="lin" valueType="num">
                                      <p:cBhvr additive="base">
                                        <p:cTn id="24" dur="6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542161"/>
            <a:ext cx="10783824" cy="4351338"/>
          </a:xfrm>
        </p:spPr>
        <p:txBody>
          <a:bodyPr/>
          <a:lstStyle/>
          <a:p>
            <a:pPr lvl="0"/>
            <a:r>
              <a:rPr lang="en-US" sz="2400" dirty="0" smtClean="0"/>
              <a:t>To </a:t>
            </a:r>
            <a:r>
              <a:rPr lang="en-US" sz="2400" dirty="0"/>
              <a:t>avoid an echo, please make sure you only have audio playing out of one device (either computer or phone)</a:t>
            </a:r>
          </a:p>
          <a:p>
            <a:pPr lvl="0"/>
            <a:r>
              <a:rPr lang="en-US" sz="2400" dirty="0"/>
              <a:t>Please make sure you are on mute if you are not speaking or presenting</a:t>
            </a:r>
          </a:p>
          <a:p>
            <a:pPr lvl="0"/>
            <a:r>
              <a:rPr lang="en-US" sz="2400" dirty="0"/>
              <a:t>Please do not put the line on hold, if you need to take another call, please hang up and dial back in </a:t>
            </a:r>
            <a:r>
              <a:rPr lang="en-US" sz="2400" dirty="0" smtClean="0"/>
              <a:t>afterwards</a:t>
            </a:r>
          </a:p>
          <a:p>
            <a:pPr lvl="0"/>
            <a:r>
              <a:rPr lang="en-US" sz="2400" dirty="0" smtClean="0"/>
              <a:t>Questions can be asked via the Chat box </a:t>
            </a:r>
          </a:p>
          <a:p>
            <a:pPr lvl="0"/>
            <a:endParaRPr lang="en-US" sz="2400" dirty="0"/>
          </a:p>
          <a:p>
            <a:endParaRPr lang="en-US" sz="2400" dirty="0"/>
          </a:p>
        </p:txBody>
      </p:sp>
      <p:sp>
        <p:nvSpPr>
          <p:cNvPr id="5"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6"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7"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sp>
        <p:nvSpPr>
          <p:cNvPr id="9" name="Title 1"/>
          <p:cNvSpPr txBox="1">
            <a:spLocks/>
          </p:cNvSpPr>
          <p:nvPr/>
        </p:nvSpPr>
        <p:spPr>
          <a:xfrm>
            <a:off x="838200" y="566955"/>
            <a:ext cx="9479662" cy="132556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smtClean="0"/>
              <a:t>Zoom Reminders</a:t>
            </a:r>
            <a:endParaRPr lang="en-US" dirty="0"/>
          </a:p>
          <a:p>
            <a:r>
              <a:rPr lang="en-US" b="1" dirty="0" smtClean="0"/>
              <a:t> </a:t>
            </a:r>
            <a:endParaRPr lang="en-US" b="1" dirty="0"/>
          </a:p>
        </p:txBody>
      </p:sp>
      <p:sp>
        <p:nvSpPr>
          <p:cNvPr id="4" name="TextBox 3"/>
          <p:cNvSpPr txBox="1"/>
          <p:nvPr/>
        </p:nvSpPr>
        <p:spPr>
          <a:xfrm>
            <a:off x="-13155" y="4303756"/>
            <a:ext cx="1560286" cy="338554"/>
          </a:xfrm>
          <a:prstGeom prst="rect">
            <a:avLst/>
          </a:prstGeom>
          <a:noFill/>
        </p:spPr>
        <p:txBody>
          <a:bodyPr wrap="square" rtlCol="0">
            <a:spAutoFit/>
          </a:bodyPr>
          <a:lstStyle/>
          <a:p>
            <a:r>
              <a:rPr lang="en-US" sz="1600" dirty="0" smtClean="0"/>
              <a:t>Mute / Unmute</a:t>
            </a:r>
            <a:endParaRPr lang="en-US" sz="1600" dirty="0"/>
          </a:p>
        </p:txBody>
      </p:sp>
      <p:sp>
        <p:nvSpPr>
          <p:cNvPr id="10" name="TextBox 9"/>
          <p:cNvSpPr txBox="1"/>
          <p:nvPr/>
        </p:nvSpPr>
        <p:spPr>
          <a:xfrm>
            <a:off x="5076226" y="4375019"/>
            <a:ext cx="1153886" cy="338554"/>
          </a:xfrm>
          <a:prstGeom prst="rect">
            <a:avLst/>
          </a:prstGeom>
          <a:noFill/>
        </p:spPr>
        <p:txBody>
          <a:bodyPr wrap="square" rtlCol="0">
            <a:spAutoFit/>
          </a:bodyPr>
          <a:lstStyle/>
          <a:p>
            <a:r>
              <a:rPr lang="en-US" sz="1600" dirty="0" smtClean="0"/>
              <a:t>Chat Box </a:t>
            </a:r>
            <a:endParaRPr lang="en-US" sz="1600" dirty="0"/>
          </a:p>
        </p:txBody>
      </p:sp>
      <p:sp>
        <p:nvSpPr>
          <p:cNvPr id="8" name="Down Arrow 7"/>
          <p:cNvSpPr/>
          <p:nvPr/>
        </p:nvSpPr>
        <p:spPr>
          <a:xfrm>
            <a:off x="5424567" y="4746231"/>
            <a:ext cx="370114" cy="5006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566057" y="4701196"/>
            <a:ext cx="370114" cy="5006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267565" y="5299190"/>
            <a:ext cx="11425671" cy="662112"/>
          </a:xfrm>
          <a:prstGeom prst="rect">
            <a:avLst/>
          </a:prstGeom>
        </p:spPr>
      </p:pic>
    </p:spTree>
    <p:extLst>
      <p:ext uri="{BB962C8B-B14F-4D97-AF65-F5344CB8AC3E}">
        <p14:creationId xmlns:p14="http://schemas.microsoft.com/office/powerpoint/2010/main" val="181675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Informed Consent Log </a:t>
            </a:r>
            <a:endParaRPr lang="en-US" b="1" dirty="0"/>
          </a:p>
        </p:txBody>
      </p:sp>
      <p:sp>
        <p:nvSpPr>
          <p:cNvPr id="3" name="Content Placeholder 2"/>
          <p:cNvSpPr>
            <a:spLocks noGrp="1"/>
          </p:cNvSpPr>
          <p:nvPr>
            <p:ph idx="1"/>
          </p:nvPr>
        </p:nvSpPr>
        <p:spPr>
          <a:xfrm>
            <a:off x="838200" y="1433728"/>
            <a:ext cx="10515600" cy="4809637"/>
          </a:xfrm>
        </p:spPr>
        <p:txBody>
          <a:bodyPr/>
          <a:lstStyle/>
          <a:p>
            <a:pPr marL="50800" indent="0">
              <a:buNone/>
            </a:pPr>
            <a:r>
              <a:rPr lang="en-US" sz="2000" dirty="0"/>
              <a:t>The Informed Consent </a:t>
            </a:r>
            <a:r>
              <a:rPr lang="en-US" sz="2000" dirty="0" smtClean="0"/>
              <a:t>Log </a:t>
            </a:r>
            <a:r>
              <a:rPr lang="en-US" sz="2000" dirty="0"/>
              <a:t>CRF is completed documenting the effort to find the </a:t>
            </a:r>
            <a:r>
              <a:rPr lang="en-US" sz="2000" dirty="0" smtClean="0"/>
              <a:t>LAR, </a:t>
            </a:r>
            <a:r>
              <a:rPr lang="en-US" sz="2000" dirty="0"/>
              <a:t>including the search types, </a:t>
            </a:r>
            <a:r>
              <a:rPr lang="en-US" sz="2000" dirty="0" smtClean="0"/>
              <a:t>number </a:t>
            </a:r>
            <a:r>
              <a:rPr lang="en-US" sz="2000" dirty="0"/>
              <a:t>and time of </a:t>
            </a:r>
            <a:r>
              <a:rPr lang="en-US" sz="2000" dirty="0" smtClean="0"/>
              <a:t>attempts</a:t>
            </a:r>
            <a:endParaRPr lang="en-US" sz="2000" dirty="0"/>
          </a:p>
          <a:p>
            <a:pPr marL="50800" indent="0">
              <a:buNone/>
            </a:pPr>
            <a:endParaRPr lang="en-US" sz="2000" dirty="0" smtClean="0"/>
          </a:p>
          <a:p>
            <a:pPr lvl="1"/>
            <a:r>
              <a:rPr lang="en-US" sz="2000" dirty="0" smtClean="0"/>
              <a:t>Start ASAP</a:t>
            </a:r>
          </a:p>
          <a:p>
            <a:pPr lvl="1"/>
            <a:r>
              <a:rPr lang="en-US" sz="2000" dirty="0" smtClean="0"/>
              <a:t>Update on rolling basis  </a:t>
            </a:r>
          </a:p>
          <a:p>
            <a:pPr lvl="1"/>
            <a:r>
              <a:rPr lang="en-US" sz="2000" dirty="0" smtClean="0"/>
              <a:t>Ideally consent determination within 24 hours </a:t>
            </a:r>
          </a:p>
          <a:p>
            <a:pPr lvl="1"/>
            <a:endParaRPr lang="en-US" sz="1800" dirty="0" smtClean="0"/>
          </a:p>
          <a:p>
            <a:pPr marL="76200" indent="0">
              <a:buNone/>
            </a:pPr>
            <a:r>
              <a:rPr lang="en-US" sz="2200" dirty="0" smtClean="0"/>
              <a:t>Rare: no consent determination (no LAR identified, LAR not available, patient identification is unknown, patient expires prior to consent, etc. </a:t>
            </a:r>
          </a:p>
          <a:p>
            <a:pPr lvl="1"/>
            <a:r>
              <a:rPr lang="en-US" sz="2200" dirty="0"/>
              <a:t>Final outcome will be discussed </a:t>
            </a:r>
            <a:r>
              <a:rPr lang="en-US" sz="2200" dirty="0" smtClean="0"/>
              <a:t>with study team and </a:t>
            </a:r>
            <a:r>
              <a:rPr lang="en-US" sz="2200" dirty="0"/>
              <a:t>approved by HOBIT leadership on the SIREN Operations </a:t>
            </a:r>
            <a:r>
              <a:rPr lang="en-US" sz="2200" dirty="0" smtClean="0"/>
              <a:t>Committee</a:t>
            </a:r>
          </a:p>
          <a:p>
            <a:pPr lvl="1"/>
            <a:endParaRPr lang="en-US" sz="2000" dirty="0" smtClean="0"/>
          </a:p>
          <a:p>
            <a:pPr marL="50800" indent="0">
              <a:buNone/>
            </a:pPr>
            <a:r>
              <a:rPr lang="en-US" altLang="en-US" sz="2400" dirty="0" smtClean="0"/>
              <a:t>*Use this form once approved to enroll with EFIC </a:t>
            </a:r>
            <a:endParaRPr lang="en-US" altLang="en-US" sz="2400" dirty="0"/>
          </a:p>
          <a:p>
            <a:pPr marL="76200" indent="0">
              <a:buNone/>
            </a:pPr>
            <a:endParaRPr lang="en-US" sz="1600" dirty="0" smtClean="0"/>
          </a:p>
          <a:p>
            <a:endParaRPr lang="en-US" sz="100"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564870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Informed Consent Log </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pic>
        <p:nvPicPr>
          <p:cNvPr id="7" name="Picture 6"/>
          <p:cNvPicPr>
            <a:picLocks noChangeAspect="1"/>
          </p:cNvPicPr>
          <p:nvPr/>
        </p:nvPicPr>
        <p:blipFill rotWithShape="1">
          <a:blip r:embed="rId4"/>
          <a:srcRect t="10070" r="1205" b="17991"/>
          <a:stretch/>
        </p:blipFill>
        <p:spPr>
          <a:xfrm>
            <a:off x="308043" y="1589535"/>
            <a:ext cx="10877219" cy="4455268"/>
          </a:xfrm>
          <a:prstGeom prst="rect">
            <a:avLst/>
          </a:prstGeom>
        </p:spPr>
      </p:pic>
    </p:spTree>
    <p:extLst>
      <p:ext uri="{BB962C8B-B14F-4D97-AF65-F5344CB8AC3E}">
        <p14:creationId xmlns:p14="http://schemas.microsoft.com/office/powerpoint/2010/main" val="3238002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EFIC &amp; Informed Consent Log  </a:t>
            </a:r>
            <a:endParaRPr lang="en-US" b="1" dirty="0"/>
          </a:p>
        </p:txBody>
      </p:sp>
      <p:sp>
        <p:nvSpPr>
          <p:cNvPr id="3" name="Content Placeholder 2"/>
          <p:cNvSpPr>
            <a:spLocks noGrp="1"/>
          </p:cNvSpPr>
          <p:nvPr>
            <p:ph idx="1"/>
          </p:nvPr>
        </p:nvSpPr>
        <p:spPr>
          <a:xfrm>
            <a:off x="838200" y="1825624"/>
            <a:ext cx="10515600" cy="4809637"/>
          </a:xfrm>
        </p:spPr>
        <p:txBody>
          <a:bodyPr/>
          <a:lstStyle/>
          <a:p>
            <a:pPr marL="50800" indent="0" algn="ctr">
              <a:buNone/>
            </a:pPr>
            <a:endParaRPr lang="en-US" sz="6000" dirty="0" smtClean="0"/>
          </a:p>
          <a:p>
            <a:pPr marL="50800" indent="0" algn="ctr">
              <a:buNone/>
            </a:pPr>
            <a:r>
              <a:rPr lang="en-US" sz="6000" dirty="0" smtClean="0"/>
              <a:t>Questions?</a:t>
            </a:r>
            <a:endParaRPr lang="en-US" altLang="en-US" sz="1600" dirty="0">
              <a:latin typeface="Arial" panose="020B0604020202020204" pitchFamily="34" charset="0"/>
              <a:cs typeface="Arial" panose="020B0604020202020204" pitchFamily="34" charset="0"/>
            </a:endParaRPr>
          </a:p>
          <a:p>
            <a:endParaRPr lang="en-US" sz="100"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403348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smtClean="0"/>
              <a:t>Chamber Reminders</a:t>
            </a:r>
            <a:endParaRPr lang="en-US" b="1" i="1" dirty="0"/>
          </a:p>
        </p:txBody>
      </p:sp>
      <p:sp>
        <p:nvSpPr>
          <p:cNvPr id="3" name="Subtitle 2"/>
          <p:cNvSpPr>
            <a:spLocks noGrp="1"/>
          </p:cNvSpPr>
          <p:nvPr>
            <p:ph type="subTitle" idx="1"/>
          </p:nvPr>
        </p:nvSpPr>
        <p:spPr/>
        <p:txBody>
          <a:bodyPr/>
          <a:lstStyle/>
          <a:p>
            <a:r>
              <a:rPr lang="en-US" dirty="0" smtClean="0"/>
              <a:t>Bill Gossett</a:t>
            </a:r>
          </a:p>
        </p:txBody>
      </p:sp>
    </p:spTree>
    <p:extLst>
      <p:ext uri="{BB962C8B-B14F-4D97-AF65-F5344CB8AC3E}">
        <p14:creationId xmlns:p14="http://schemas.microsoft.com/office/powerpoint/2010/main" val="3511305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375" y="374074"/>
            <a:ext cx="9144000" cy="1156146"/>
          </a:xfrm>
        </p:spPr>
        <p:txBody>
          <a:bodyPr>
            <a:normAutofit fontScale="90000"/>
            <a:scene3d>
              <a:camera prst="orthographicFront"/>
              <a:lightRig rig="threePt" dir="t"/>
            </a:scene3d>
            <a:sp3d extrusionH="57150">
              <a:bevelT w="38100" h="38100"/>
            </a:sp3d>
          </a:bodyPr>
          <a:lstStyle/>
          <a:p>
            <a:pPr>
              <a:spcBef>
                <a:spcPts val="3600"/>
              </a:spcBef>
              <a:spcAft>
                <a:spcPts val="3000"/>
              </a:spcAft>
            </a:pPr>
            <a:r>
              <a:rPr lang="en-US" dirty="0" smtClean="0"/>
              <a:t/>
            </a:r>
            <a:br>
              <a:rPr lang="en-US" dirty="0" smtClean="0"/>
            </a:br>
            <a:r>
              <a:rPr lang="en-US" dirty="0"/>
              <a:t/>
            </a:r>
            <a:br>
              <a:rPr lang="en-US" dirty="0"/>
            </a:br>
            <a:r>
              <a:rPr lang="en-US" b="1"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Chamber Reminders</a:t>
            </a:r>
            <a:endParaRPr lang="en-US"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89" y="2329730"/>
            <a:ext cx="5012574" cy="280523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887" y="2341716"/>
            <a:ext cx="5009802" cy="2793246"/>
          </a:xfrm>
          <a:prstGeom prst="rect">
            <a:avLst/>
          </a:prstGeom>
        </p:spPr>
      </p:pic>
      <p:sp>
        <p:nvSpPr>
          <p:cNvPr id="8" name="TextBox 7"/>
          <p:cNvSpPr txBox="1"/>
          <p:nvPr/>
        </p:nvSpPr>
        <p:spPr>
          <a:xfrm>
            <a:off x="2038696" y="5346891"/>
            <a:ext cx="2880360" cy="461665"/>
          </a:xfrm>
          <a:prstGeom prst="rect">
            <a:avLst/>
          </a:prstGeom>
          <a:noFill/>
        </p:spPr>
        <p:txBody>
          <a:bodyPr wrap="square" rtlCol="0">
            <a:spAutoFit/>
          </a:bodyPr>
          <a:lstStyle/>
          <a:p>
            <a:r>
              <a:rPr lang="en-US" sz="2400" dirty="0" smtClean="0"/>
              <a:t>Monoplace Chamber</a:t>
            </a:r>
            <a:endParaRPr lang="en-US" sz="2400" dirty="0"/>
          </a:p>
        </p:txBody>
      </p:sp>
      <p:sp>
        <p:nvSpPr>
          <p:cNvPr id="9" name="TextBox 8"/>
          <p:cNvSpPr txBox="1"/>
          <p:nvPr/>
        </p:nvSpPr>
        <p:spPr>
          <a:xfrm>
            <a:off x="7476608" y="5346891"/>
            <a:ext cx="2880360" cy="461665"/>
          </a:xfrm>
          <a:prstGeom prst="rect">
            <a:avLst/>
          </a:prstGeom>
          <a:noFill/>
        </p:spPr>
        <p:txBody>
          <a:bodyPr wrap="square" rtlCol="0">
            <a:spAutoFit/>
          </a:bodyPr>
          <a:lstStyle/>
          <a:p>
            <a:r>
              <a:rPr lang="en-US" sz="2400" dirty="0" smtClean="0"/>
              <a:t>Multiplace Chamber</a:t>
            </a:r>
            <a:endParaRPr lang="en-US" sz="2400" dirty="0"/>
          </a:p>
        </p:txBody>
      </p:sp>
      <p:sp>
        <p:nvSpPr>
          <p:cNvPr id="3" name="Slide Number Placeholder 2"/>
          <p:cNvSpPr>
            <a:spLocks noGrp="1"/>
          </p:cNvSpPr>
          <p:nvPr>
            <p:ph type="sldNum" sz="quarter" idx="12"/>
          </p:nvPr>
        </p:nvSpPr>
        <p:spPr/>
        <p:txBody>
          <a:bodyPr/>
          <a:lstStyle/>
          <a:p>
            <a:fld id="{24C6E82A-D43A-44C0-9920-8D872EAA415C}" type="slidenum">
              <a:rPr lang="en-US" smtClean="0"/>
              <a:t>24</a:t>
            </a:fld>
            <a:endParaRPr lang="en-US"/>
          </a:p>
        </p:txBody>
      </p:sp>
      <p:sp>
        <p:nvSpPr>
          <p:cNvPr id="10"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11" name="Google Shape;348;p38"/>
          <p:cNvPicPr preferRelativeResize="0"/>
          <p:nvPr/>
        </p:nvPicPr>
        <p:blipFill rotWithShape="1">
          <a:blip r:embed="rId4">
            <a:alphaModFix/>
          </a:blip>
          <a:srcRect/>
          <a:stretch/>
        </p:blipFill>
        <p:spPr>
          <a:xfrm>
            <a:off x="10471484" y="6128460"/>
            <a:ext cx="1683669" cy="813260"/>
          </a:xfrm>
          <a:prstGeom prst="rect">
            <a:avLst/>
          </a:prstGeom>
          <a:noFill/>
          <a:ln>
            <a:noFill/>
          </a:ln>
        </p:spPr>
      </p:pic>
      <p:pic>
        <p:nvPicPr>
          <p:cNvPr id="12" name="Google Shape;349;p38"/>
          <p:cNvPicPr preferRelativeResize="0"/>
          <p:nvPr/>
        </p:nvPicPr>
        <p:blipFill rotWithShape="1">
          <a:blip r:embed="rId5">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1783892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5454535" cy="956599"/>
          </a:xfrm>
        </p:spPr>
        <p:txBody>
          <a:bodyPr>
            <a:noAutofit/>
          </a:bodyPr>
          <a:lstStyle/>
          <a:p>
            <a:r>
              <a:rPr lang="en-US" sz="5400"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Refresher Training</a:t>
            </a:r>
          </a:p>
        </p:txBody>
      </p:sp>
      <p:sp>
        <p:nvSpPr>
          <p:cNvPr id="3" name="TextBox 2"/>
          <p:cNvSpPr txBox="1"/>
          <p:nvPr/>
        </p:nvSpPr>
        <p:spPr>
          <a:xfrm>
            <a:off x="307571" y="1479734"/>
            <a:ext cx="6849688" cy="4478149"/>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2000" b="1" dirty="0" smtClean="0"/>
              <a:t>Simulation </a:t>
            </a:r>
            <a:r>
              <a:rPr lang="en-US" sz="2000" b="1" dirty="0"/>
              <a:t>training </a:t>
            </a:r>
            <a:r>
              <a:rPr lang="en-US" sz="2000" dirty="0" smtClean="0"/>
              <a:t>to </a:t>
            </a:r>
            <a:r>
              <a:rPr lang="en-US" sz="2000" u="sng" dirty="0" smtClean="0"/>
              <a:t>identify gaps</a:t>
            </a:r>
            <a:r>
              <a:rPr lang="en-US" sz="2000" dirty="0" smtClean="0"/>
              <a:t> and problems. </a:t>
            </a:r>
          </a:p>
          <a:p>
            <a:pPr marL="800100" lvl="1" indent="-342900">
              <a:spcBef>
                <a:spcPts val="1800"/>
              </a:spcBef>
              <a:buFont typeface="Wingdings" panose="05000000000000000000" pitchFamily="2" charset="2"/>
              <a:buChar char="ü"/>
            </a:pPr>
            <a:r>
              <a:rPr lang="en-US" sz="2000" b="1" dirty="0" smtClean="0"/>
              <a:t>Time gaps</a:t>
            </a:r>
            <a:r>
              <a:rPr lang="en-US" sz="2000" dirty="0" smtClean="0"/>
              <a:t>: unnecessary delays, prioritizing, after hours call-in’s</a:t>
            </a:r>
          </a:p>
          <a:p>
            <a:pPr marL="800100" lvl="1" indent="-342900">
              <a:spcBef>
                <a:spcPts val="1800"/>
              </a:spcBef>
              <a:buFont typeface="Wingdings" panose="05000000000000000000" pitchFamily="2" charset="2"/>
              <a:buChar char="ü"/>
            </a:pPr>
            <a:r>
              <a:rPr lang="en-US" sz="2000" b="1" dirty="0" smtClean="0"/>
              <a:t>Knowledge gaps</a:t>
            </a:r>
            <a:r>
              <a:rPr lang="en-US" sz="2000" dirty="0" smtClean="0"/>
              <a:t>: protocol and equipment</a:t>
            </a:r>
          </a:p>
          <a:p>
            <a:pPr marL="800100" lvl="1" indent="-342900">
              <a:spcBef>
                <a:spcPts val="1800"/>
              </a:spcBef>
              <a:buFont typeface="Wingdings" panose="05000000000000000000" pitchFamily="2" charset="2"/>
              <a:buChar char="ü"/>
            </a:pPr>
            <a:r>
              <a:rPr lang="en-US" sz="2000" b="1" dirty="0"/>
              <a:t>C</a:t>
            </a:r>
            <a:r>
              <a:rPr lang="en-US" sz="2000" b="1" dirty="0" smtClean="0"/>
              <a:t>ommunication gaps</a:t>
            </a:r>
            <a:r>
              <a:rPr lang="en-US" sz="2000" dirty="0" smtClean="0"/>
              <a:t>: individuals</a:t>
            </a:r>
            <a:r>
              <a:rPr lang="en-US" sz="2000" dirty="0"/>
              <a:t> </a:t>
            </a:r>
            <a:r>
              <a:rPr lang="en-US" sz="2000" dirty="0" smtClean="0"/>
              <a:t>and departments</a:t>
            </a:r>
          </a:p>
          <a:p>
            <a:pPr marL="800100" lvl="1" indent="-342900">
              <a:spcBef>
                <a:spcPts val="1800"/>
              </a:spcBef>
              <a:buFont typeface="Wingdings" panose="05000000000000000000" pitchFamily="2" charset="2"/>
              <a:buChar char="ü"/>
            </a:pPr>
            <a:r>
              <a:rPr lang="en-US" sz="2000" b="1" dirty="0" smtClean="0"/>
              <a:t>Equipment gaps</a:t>
            </a:r>
            <a:r>
              <a:rPr lang="en-US" sz="2000" dirty="0" smtClean="0"/>
              <a:t>: missing or not available</a:t>
            </a:r>
          </a:p>
          <a:p>
            <a:pPr marL="285750" indent="-285750">
              <a:spcBef>
                <a:spcPts val="1800"/>
              </a:spcBef>
              <a:buFont typeface="Arial" panose="020B0604020202020204" pitchFamily="34" charset="0"/>
              <a:buChar char="•"/>
            </a:pPr>
            <a:r>
              <a:rPr lang="en-US" sz="2000" b="1" dirty="0" smtClean="0"/>
              <a:t>HOBIT Checklist </a:t>
            </a:r>
            <a:r>
              <a:rPr lang="en-US" sz="2000" dirty="0" smtClean="0"/>
              <a:t>- guide for simulation training  (Toolbox)</a:t>
            </a:r>
          </a:p>
          <a:p>
            <a:pPr marL="285750" indent="-285750">
              <a:spcBef>
                <a:spcPts val="1800"/>
              </a:spcBef>
              <a:buFont typeface="Arial" panose="020B0604020202020204" pitchFamily="34" charset="0"/>
              <a:buChar char="•"/>
            </a:pPr>
            <a:r>
              <a:rPr lang="en-US" sz="2000" b="1" dirty="0" smtClean="0"/>
              <a:t>Practice</a:t>
            </a:r>
            <a:r>
              <a:rPr lang="en-US" sz="2000" dirty="0" smtClean="0"/>
              <a:t> in ED, ICU, RT’s, and HBO</a:t>
            </a:r>
          </a:p>
          <a:p>
            <a:pPr marL="285750" indent="-285750">
              <a:spcBef>
                <a:spcPts val="1800"/>
              </a:spcBef>
              <a:buFont typeface="Arial" panose="020B0604020202020204" pitchFamily="34" charset="0"/>
              <a:buChar char="•"/>
            </a:pPr>
            <a:r>
              <a:rPr lang="en-US" sz="2000" b="1" dirty="0" smtClean="0"/>
              <a:t>First treatment</a:t>
            </a:r>
            <a:r>
              <a:rPr lang="en-US" sz="2000" dirty="0" smtClean="0"/>
              <a:t> TIME WINDOW</a:t>
            </a:r>
          </a:p>
        </p:txBody>
      </p:sp>
      <p:pic>
        <p:nvPicPr>
          <p:cNvPr id="4" name="Picture 3"/>
          <p:cNvPicPr>
            <a:picLocks noChangeAspect="1"/>
          </p:cNvPicPr>
          <p:nvPr/>
        </p:nvPicPr>
        <p:blipFill>
          <a:blip r:embed="rId2"/>
          <a:stretch>
            <a:fillRect/>
          </a:stretch>
        </p:blipFill>
        <p:spPr>
          <a:xfrm>
            <a:off x="7257011" y="473825"/>
            <a:ext cx="4592118" cy="5882525"/>
          </a:xfrm>
          <a:prstGeom prst="rect">
            <a:avLst/>
          </a:prstGeom>
        </p:spPr>
      </p:pic>
      <p:sp>
        <p:nvSpPr>
          <p:cNvPr id="5" name="Slide Number Placeholder 4"/>
          <p:cNvSpPr>
            <a:spLocks noGrp="1"/>
          </p:cNvSpPr>
          <p:nvPr>
            <p:ph type="sldNum" sz="quarter" idx="12"/>
          </p:nvPr>
        </p:nvSpPr>
        <p:spPr/>
        <p:txBody>
          <a:bodyPr/>
          <a:lstStyle/>
          <a:p>
            <a:fld id="{24C6E82A-D43A-44C0-9920-8D872EAA415C}" type="slidenum">
              <a:rPr lang="en-US" smtClean="0"/>
              <a:t>25</a:t>
            </a:fld>
            <a:endParaRPr lang="en-US"/>
          </a:p>
        </p:txBody>
      </p:sp>
    </p:spTree>
    <p:extLst>
      <p:ext uri="{BB962C8B-B14F-4D97-AF65-F5344CB8AC3E}">
        <p14:creationId xmlns:p14="http://schemas.microsoft.com/office/powerpoint/2010/main" val="1499622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89" y="539692"/>
            <a:ext cx="10515600" cy="1325563"/>
          </a:xfrm>
        </p:spPr>
        <p:txBody>
          <a:bodyPr>
            <a:noAutofit/>
          </a:bodyPr>
          <a:lstStyle/>
          <a:p>
            <a:r>
              <a:rPr lang="en-US" sz="5400"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Importance of Reviewing </a:t>
            </a:r>
            <a:r>
              <a:rPr lang="en-US" sz="5400" b="1"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r>
            <a:br>
              <a:rPr lang="en-US" sz="5400" b="1"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br>
            <a:r>
              <a:rPr lang="en-US" sz="5400" b="1" u="sng"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HYCEP</a:t>
            </a:r>
            <a:r>
              <a:rPr lang="en-US" sz="5400" b="1"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lang="en-US" sz="5400"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Maneuver</a:t>
            </a:r>
          </a:p>
        </p:txBody>
      </p:sp>
      <p:sp>
        <p:nvSpPr>
          <p:cNvPr id="3" name="TextBox 2"/>
          <p:cNvSpPr txBox="1"/>
          <p:nvPr/>
        </p:nvSpPr>
        <p:spPr>
          <a:xfrm>
            <a:off x="513834" y="2165980"/>
            <a:ext cx="8578735" cy="2031325"/>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2400" dirty="0" smtClean="0"/>
              <a:t>Extremely important to use a safe procedure when changing the ET tube cuff from air to water or NS. </a:t>
            </a:r>
          </a:p>
          <a:p>
            <a:pPr marL="285750" indent="-285750">
              <a:spcBef>
                <a:spcPts val="1800"/>
              </a:spcBef>
              <a:buFont typeface="Arial" panose="020B0604020202020204" pitchFamily="34" charset="0"/>
              <a:buChar char="•"/>
            </a:pPr>
            <a:r>
              <a:rPr lang="en-US" sz="2400" dirty="0" smtClean="0"/>
              <a:t>HYCEP is an acronym for “Hyperbaric Cuff Exchange Procedure”.</a:t>
            </a:r>
          </a:p>
          <a:p>
            <a:pPr marL="285750" indent="-285750">
              <a:spcBef>
                <a:spcPts val="1800"/>
              </a:spcBef>
              <a:buFont typeface="Arial" panose="020B0604020202020204" pitchFamily="34" charset="0"/>
              <a:buChar char="•"/>
            </a:pPr>
            <a:r>
              <a:rPr lang="en-US" sz="2400" dirty="0" smtClean="0"/>
              <a:t>Videos and training guides are in the HOBIT Toolbox</a:t>
            </a:r>
            <a:endParaRPr lang="en-US" sz="2400" dirty="0"/>
          </a:p>
        </p:txBody>
      </p:sp>
      <p:pic>
        <p:nvPicPr>
          <p:cNvPr id="5" name="Picture 4"/>
          <p:cNvPicPr>
            <a:picLocks noChangeAspect="1"/>
          </p:cNvPicPr>
          <p:nvPr/>
        </p:nvPicPr>
        <p:blipFill>
          <a:blip r:embed="rId2"/>
          <a:stretch>
            <a:fillRect/>
          </a:stretch>
        </p:blipFill>
        <p:spPr>
          <a:xfrm>
            <a:off x="8086530" y="918943"/>
            <a:ext cx="4105470" cy="2494073"/>
          </a:xfrm>
          <a:prstGeom prst="rect">
            <a:avLst/>
          </a:prstGeom>
        </p:spPr>
      </p:pic>
      <p:pic>
        <p:nvPicPr>
          <p:cNvPr id="6" name="Picture 5"/>
          <p:cNvPicPr>
            <a:picLocks noChangeAspect="1"/>
          </p:cNvPicPr>
          <p:nvPr/>
        </p:nvPicPr>
        <p:blipFill>
          <a:blip r:embed="rId3"/>
          <a:stretch>
            <a:fillRect/>
          </a:stretch>
        </p:blipFill>
        <p:spPr>
          <a:xfrm>
            <a:off x="8920128" y="3682622"/>
            <a:ext cx="2124144" cy="2251934"/>
          </a:xfrm>
          <a:prstGeom prst="rect">
            <a:avLst/>
          </a:prstGeom>
        </p:spPr>
      </p:pic>
      <p:sp>
        <p:nvSpPr>
          <p:cNvPr id="4" name="Slide Number Placeholder 3"/>
          <p:cNvSpPr>
            <a:spLocks noGrp="1"/>
          </p:cNvSpPr>
          <p:nvPr>
            <p:ph type="sldNum" sz="quarter" idx="12"/>
          </p:nvPr>
        </p:nvSpPr>
        <p:spPr/>
        <p:txBody>
          <a:bodyPr/>
          <a:lstStyle/>
          <a:p>
            <a:fld id="{24C6E82A-D43A-44C0-9920-8D872EAA415C}" type="slidenum">
              <a:rPr lang="en-US" smtClean="0"/>
              <a:t>26</a:t>
            </a:fld>
            <a:endParaRPr lang="en-US"/>
          </a:p>
        </p:txBody>
      </p:sp>
      <p:sp>
        <p:nvSpPr>
          <p:cNvPr id="7"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8" name="Google Shape;348;p38"/>
          <p:cNvPicPr preferRelativeResize="0"/>
          <p:nvPr/>
        </p:nvPicPr>
        <p:blipFill rotWithShape="1">
          <a:blip r:embed="rId4">
            <a:alphaModFix/>
          </a:blip>
          <a:srcRect/>
          <a:stretch/>
        </p:blipFill>
        <p:spPr>
          <a:xfrm>
            <a:off x="10471484" y="6128460"/>
            <a:ext cx="1683669" cy="813260"/>
          </a:xfrm>
          <a:prstGeom prst="rect">
            <a:avLst/>
          </a:prstGeom>
          <a:noFill/>
          <a:ln>
            <a:noFill/>
          </a:ln>
        </p:spPr>
      </p:pic>
      <p:pic>
        <p:nvPicPr>
          <p:cNvPr id="9" name="Google Shape;349;p38"/>
          <p:cNvPicPr preferRelativeResize="0"/>
          <p:nvPr/>
        </p:nvPicPr>
        <p:blipFill rotWithShape="1">
          <a:blip r:embed="rId5">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2255205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034" y="710289"/>
            <a:ext cx="6342611" cy="1031413"/>
          </a:xfrm>
        </p:spPr>
        <p:txBody>
          <a:bodyPr>
            <a:normAutofit fontScale="90000"/>
          </a:bodyPr>
          <a:lstStyle/>
          <a:p>
            <a:r>
              <a:rPr lang="en-US" sz="5400" b="1" u="sng"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In</a:t>
            </a:r>
            <a:r>
              <a:rPr lang="en-US" sz="5400" b="1"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the Hyperbaric </a:t>
            </a:r>
            <a:r>
              <a:rPr lang="en-US" sz="5400"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Unit</a:t>
            </a:r>
          </a:p>
        </p:txBody>
      </p:sp>
      <p:pic>
        <p:nvPicPr>
          <p:cNvPr id="3" name="Picture 2"/>
          <p:cNvPicPr>
            <a:picLocks noChangeAspect="1"/>
          </p:cNvPicPr>
          <p:nvPr/>
        </p:nvPicPr>
        <p:blipFill>
          <a:blip r:embed="rId2"/>
          <a:stretch>
            <a:fillRect/>
          </a:stretch>
        </p:blipFill>
        <p:spPr>
          <a:xfrm>
            <a:off x="689716" y="2299198"/>
            <a:ext cx="1469861" cy="1433217"/>
          </a:xfrm>
          <a:prstGeom prst="rect">
            <a:avLst/>
          </a:prstGeom>
        </p:spPr>
      </p:pic>
      <p:pic>
        <p:nvPicPr>
          <p:cNvPr id="4" name="Picture 3"/>
          <p:cNvPicPr>
            <a:picLocks noChangeAspect="1"/>
          </p:cNvPicPr>
          <p:nvPr/>
        </p:nvPicPr>
        <p:blipFill>
          <a:blip r:embed="rId3"/>
          <a:stretch>
            <a:fillRect/>
          </a:stretch>
        </p:blipFill>
        <p:spPr>
          <a:xfrm>
            <a:off x="720074" y="3917311"/>
            <a:ext cx="1467650" cy="1818471"/>
          </a:xfrm>
          <a:prstGeom prst="rect">
            <a:avLst/>
          </a:prstGeom>
        </p:spPr>
      </p:pic>
      <p:sp>
        <p:nvSpPr>
          <p:cNvPr id="6" name="TextBox 5"/>
          <p:cNvSpPr txBox="1"/>
          <p:nvPr/>
        </p:nvSpPr>
        <p:spPr>
          <a:xfrm>
            <a:off x="2393720" y="3275213"/>
            <a:ext cx="656706" cy="1107996"/>
          </a:xfrm>
          <a:prstGeom prst="rect">
            <a:avLst/>
          </a:prstGeom>
          <a:noFill/>
        </p:spPr>
        <p:txBody>
          <a:bodyPr wrap="square" rtlCol="0">
            <a:spAutoFit/>
          </a:bodyPr>
          <a:lstStyle/>
          <a:p>
            <a:r>
              <a:rPr lang="en-US" sz="6600" dirty="0" smtClean="0"/>
              <a:t>+</a:t>
            </a:r>
            <a:endParaRPr lang="en-US" sz="6600" dirty="0"/>
          </a:p>
        </p:txBody>
      </p:sp>
      <p:sp>
        <p:nvSpPr>
          <p:cNvPr id="7" name="TextBox 6"/>
          <p:cNvSpPr txBox="1"/>
          <p:nvPr/>
        </p:nvSpPr>
        <p:spPr>
          <a:xfrm>
            <a:off x="2838582" y="3220340"/>
            <a:ext cx="1964575" cy="1077218"/>
          </a:xfrm>
          <a:prstGeom prst="rect">
            <a:avLst/>
          </a:prstGeom>
          <a:noFill/>
        </p:spPr>
        <p:txBody>
          <a:bodyPr wrap="square" rtlCol="0">
            <a:spAutoFit/>
          </a:bodyPr>
          <a:lstStyle/>
          <a:p>
            <a:pPr algn="ctr"/>
            <a:r>
              <a:rPr lang="en-US" sz="3200" dirty="0" smtClean="0"/>
              <a:t>Baseline </a:t>
            </a:r>
          </a:p>
          <a:p>
            <a:pPr algn="ctr"/>
            <a:r>
              <a:rPr lang="en-US" sz="3200" dirty="0" smtClean="0"/>
              <a:t>FiO2</a:t>
            </a:r>
            <a:endParaRPr lang="en-US" sz="3200" dirty="0"/>
          </a:p>
        </p:txBody>
      </p:sp>
      <p:sp>
        <p:nvSpPr>
          <p:cNvPr id="8" name="TextBox 7"/>
          <p:cNvSpPr txBox="1"/>
          <p:nvPr/>
        </p:nvSpPr>
        <p:spPr>
          <a:xfrm>
            <a:off x="381000" y="1571622"/>
            <a:ext cx="2902527" cy="461665"/>
          </a:xfrm>
          <a:prstGeom prst="rect">
            <a:avLst/>
          </a:prstGeom>
          <a:noFill/>
        </p:spPr>
        <p:txBody>
          <a:bodyPr wrap="square" rtlCol="0">
            <a:spAutoFit/>
          </a:bodyPr>
          <a:lstStyle/>
          <a:p>
            <a:r>
              <a:rPr lang="en-US" sz="2400" dirty="0" smtClean="0"/>
              <a:t>Hyperbaric Ventilator</a:t>
            </a:r>
            <a:endParaRPr lang="en-US" sz="2400" dirty="0"/>
          </a:p>
        </p:txBody>
      </p:sp>
      <p:sp>
        <p:nvSpPr>
          <p:cNvPr id="9" name="TextBox 8"/>
          <p:cNvSpPr txBox="1"/>
          <p:nvPr/>
        </p:nvSpPr>
        <p:spPr>
          <a:xfrm>
            <a:off x="4672286" y="3275213"/>
            <a:ext cx="656706" cy="1107996"/>
          </a:xfrm>
          <a:prstGeom prst="rect">
            <a:avLst/>
          </a:prstGeom>
          <a:noFill/>
        </p:spPr>
        <p:txBody>
          <a:bodyPr wrap="square" rtlCol="0">
            <a:spAutoFit/>
          </a:bodyPr>
          <a:lstStyle/>
          <a:p>
            <a:r>
              <a:rPr lang="en-US" sz="6600" dirty="0"/>
              <a:t>+</a:t>
            </a:r>
          </a:p>
        </p:txBody>
      </p:sp>
      <p:sp>
        <p:nvSpPr>
          <p:cNvPr id="10" name="TextBox 9"/>
          <p:cNvSpPr txBox="1"/>
          <p:nvPr/>
        </p:nvSpPr>
        <p:spPr>
          <a:xfrm>
            <a:off x="5428399" y="3413712"/>
            <a:ext cx="1570917" cy="830997"/>
          </a:xfrm>
          <a:prstGeom prst="rect">
            <a:avLst/>
          </a:prstGeom>
          <a:noFill/>
        </p:spPr>
        <p:txBody>
          <a:bodyPr wrap="square" rtlCol="0">
            <a:spAutoFit/>
          </a:bodyPr>
          <a:lstStyle/>
          <a:p>
            <a:r>
              <a:rPr lang="en-US" sz="4800" dirty="0"/>
              <a:t>ABG</a:t>
            </a:r>
          </a:p>
        </p:txBody>
      </p:sp>
      <p:sp>
        <p:nvSpPr>
          <p:cNvPr id="12" name="TextBox 11"/>
          <p:cNvSpPr txBox="1"/>
          <p:nvPr/>
        </p:nvSpPr>
        <p:spPr>
          <a:xfrm>
            <a:off x="8731827" y="3290601"/>
            <a:ext cx="2257330" cy="1077218"/>
          </a:xfrm>
          <a:prstGeom prst="rect">
            <a:avLst/>
          </a:prstGeom>
          <a:noFill/>
          <a:ln w="15875">
            <a:solidFill>
              <a:srgbClr val="FF0000"/>
            </a:solidFill>
          </a:ln>
        </p:spPr>
        <p:txBody>
          <a:bodyPr wrap="square" rtlCol="0">
            <a:spAutoFit/>
          </a:bodyPr>
          <a:lstStyle/>
          <a:p>
            <a:pPr algn="ctr"/>
            <a:r>
              <a:rPr lang="en-US" sz="3200" dirty="0" smtClean="0"/>
              <a:t>Before HBO </a:t>
            </a:r>
          </a:p>
          <a:p>
            <a:pPr algn="ctr"/>
            <a:r>
              <a:rPr lang="en-US" sz="3200" dirty="0" smtClean="0"/>
              <a:t>Treatment</a:t>
            </a:r>
            <a:endParaRPr lang="en-US" sz="3200" dirty="0"/>
          </a:p>
        </p:txBody>
      </p:sp>
      <p:cxnSp>
        <p:nvCxnSpPr>
          <p:cNvPr id="14" name="Straight Arrow Connector 13"/>
          <p:cNvCxnSpPr/>
          <p:nvPr/>
        </p:nvCxnSpPr>
        <p:spPr>
          <a:xfrm>
            <a:off x="6999316" y="3807229"/>
            <a:ext cx="1323590" cy="0"/>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4C6E82A-D43A-44C0-9920-8D872EAA415C}" type="slidenum">
              <a:rPr lang="en-US" smtClean="0"/>
              <a:t>27</a:t>
            </a:fld>
            <a:endParaRPr lang="en-US"/>
          </a:p>
        </p:txBody>
      </p:sp>
      <p:sp>
        <p:nvSpPr>
          <p:cNvPr id="13"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15" name="Google Shape;348;p38"/>
          <p:cNvPicPr preferRelativeResize="0"/>
          <p:nvPr/>
        </p:nvPicPr>
        <p:blipFill rotWithShape="1">
          <a:blip r:embed="rId4">
            <a:alphaModFix/>
          </a:blip>
          <a:srcRect/>
          <a:stretch/>
        </p:blipFill>
        <p:spPr>
          <a:xfrm>
            <a:off x="10471484" y="6128460"/>
            <a:ext cx="1683669" cy="813260"/>
          </a:xfrm>
          <a:prstGeom prst="rect">
            <a:avLst/>
          </a:prstGeom>
          <a:noFill/>
          <a:ln>
            <a:noFill/>
          </a:ln>
        </p:spPr>
      </p:pic>
      <p:pic>
        <p:nvPicPr>
          <p:cNvPr id="16" name="Google Shape;349;p38"/>
          <p:cNvPicPr preferRelativeResize="0"/>
          <p:nvPr/>
        </p:nvPicPr>
        <p:blipFill rotWithShape="1">
          <a:blip r:embed="rId5">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3692374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46" y="1148895"/>
            <a:ext cx="6026020" cy="1325563"/>
          </a:xfrm>
        </p:spPr>
        <p:txBody>
          <a:bodyPr>
            <a:normAutofit fontScale="90000"/>
          </a:bodyPr>
          <a:lstStyle/>
          <a:p>
            <a:pPr algn="ctr"/>
            <a:r>
              <a:rPr lang="en-US" sz="4900" b="1" dirty="0" smtClean="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Chamber </a:t>
            </a:r>
            <a:r>
              <a:rPr lang="en-US" sz="4900"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and Subject Log</a:t>
            </a:r>
          </a:p>
        </p:txBody>
      </p:sp>
      <p:grpSp>
        <p:nvGrpSpPr>
          <p:cNvPr id="5" name="Group 4"/>
          <p:cNvGrpSpPr/>
          <p:nvPr/>
        </p:nvGrpSpPr>
        <p:grpSpPr>
          <a:xfrm>
            <a:off x="6780913" y="172394"/>
            <a:ext cx="4686313" cy="5955471"/>
            <a:chOff x="6771677" y="172394"/>
            <a:chExt cx="4686313" cy="5955471"/>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1677" y="172394"/>
              <a:ext cx="4686313" cy="5955471"/>
            </a:xfrm>
            <a:prstGeom prst="rect">
              <a:avLst/>
            </a:prstGeom>
          </p:spPr>
        </p:pic>
        <p:sp>
          <p:nvSpPr>
            <p:cNvPr id="7" name="Rectangle 6"/>
            <p:cNvSpPr/>
            <p:nvPr/>
          </p:nvSpPr>
          <p:spPr>
            <a:xfrm>
              <a:off x="7716416" y="531534"/>
              <a:ext cx="466531" cy="17728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843384" y="519824"/>
              <a:ext cx="475529" cy="188992"/>
            </a:xfrm>
            <a:prstGeom prst="rect">
              <a:avLst/>
            </a:prstGeom>
          </p:spPr>
        </p:pic>
        <p:pic>
          <p:nvPicPr>
            <p:cNvPr id="9" name="Picture 8"/>
            <p:cNvPicPr>
              <a:picLocks noChangeAspect="1"/>
            </p:cNvPicPr>
            <p:nvPr/>
          </p:nvPicPr>
          <p:blipFill>
            <a:blip r:embed="rId3"/>
            <a:stretch>
              <a:fillRect/>
            </a:stretch>
          </p:blipFill>
          <p:spPr>
            <a:xfrm>
              <a:off x="10308937" y="221226"/>
              <a:ext cx="701185" cy="226332"/>
            </a:xfrm>
            <a:prstGeom prst="rect">
              <a:avLst/>
            </a:prstGeom>
          </p:spPr>
        </p:pic>
        <p:pic>
          <p:nvPicPr>
            <p:cNvPr id="11" name="Picture 10"/>
            <p:cNvPicPr>
              <a:picLocks noChangeAspect="1"/>
            </p:cNvPicPr>
            <p:nvPr/>
          </p:nvPicPr>
          <p:blipFill>
            <a:blip r:embed="rId4"/>
            <a:stretch>
              <a:fillRect/>
            </a:stretch>
          </p:blipFill>
          <p:spPr>
            <a:xfrm>
              <a:off x="7716416" y="5537168"/>
              <a:ext cx="1162315" cy="225572"/>
            </a:xfrm>
            <a:prstGeom prst="rect">
              <a:avLst/>
            </a:prstGeom>
          </p:spPr>
        </p:pic>
      </p:grpSp>
      <p:sp>
        <p:nvSpPr>
          <p:cNvPr id="12" name="TextBox 11"/>
          <p:cNvSpPr txBox="1"/>
          <p:nvPr/>
        </p:nvSpPr>
        <p:spPr>
          <a:xfrm>
            <a:off x="590204" y="2474458"/>
            <a:ext cx="5777162" cy="3093154"/>
          </a:xfrm>
          <a:prstGeom prst="rect">
            <a:avLst/>
          </a:prstGeom>
          <a:noFill/>
        </p:spPr>
        <p:txBody>
          <a:bodyPr wrap="square" rtlCol="0">
            <a:spAutoFit/>
          </a:bodyPr>
          <a:lstStyle/>
          <a:p>
            <a:pPr>
              <a:spcBef>
                <a:spcPts val="1800"/>
              </a:spcBef>
            </a:pPr>
            <a:r>
              <a:rPr lang="en-US" sz="2000" b="1" dirty="0" smtClean="0"/>
              <a:t>Logs are uploaded to WebDCU and reviewed.</a:t>
            </a:r>
          </a:p>
          <a:p>
            <a:pPr marL="285750" indent="-285750">
              <a:spcBef>
                <a:spcPts val="1800"/>
              </a:spcBef>
              <a:buFont typeface="Arial" panose="020B0604020202020204" pitchFamily="34" charset="0"/>
              <a:buChar char="•"/>
            </a:pPr>
            <a:r>
              <a:rPr lang="en-US" sz="2000" dirty="0" smtClean="0"/>
              <a:t>Subject on Hyperbaric ventilator during prep time</a:t>
            </a:r>
          </a:p>
          <a:p>
            <a:pPr marL="285750" indent="-285750">
              <a:spcBef>
                <a:spcPts val="1800"/>
              </a:spcBef>
              <a:buFont typeface="Arial" panose="020B0604020202020204" pitchFamily="34" charset="0"/>
              <a:buChar char="•"/>
            </a:pPr>
            <a:r>
              <a:rPr lang="en-US" sz="2000" dirty="0" smtClean="0"/>
              <a:t>ABG’s on baseline FiO2 after 15 min.</a:t>
            </a:r>
          </a:p>
          <a:p>
            <a:pPr marL="285750" indent="-285750">
              <a:spcBef>
                <a:spcPts val="1800"/>
              </a:spcBef>
              <a:buFont typeface="Arial" panose="020B0604020202020204" pitchFamily="34" charset="0"/>
              <a:buChar char="•"/>
            </a:pPr>
            <a:r>
              <a:rPr lang="en-US" sz="2000" dirty="0" smtClean="0"/>
              <a:t>Measuring minute ventilation (MV)</a:t>
            </a:r>
          </a:p>
          <a:p>
            <a:pPr marL="285750" indent="-285750">
              <a:spcBef>
                <a:spcPts val="1800"/>
              </a:spcBef>
              <a:buFont typeface="Arial" panose="020B0604020202020204" pitchFamily="34" charset="0"/>
              <a:buChar char="•"/>
            </a:pPr>
            <a:r>
              <a:rPr lang="en-US" sz="2000" dirty="0" smtClean="0"/>
              <a:t>Peak Inspiratory Pressures (PIP)</a:t>
            </a:r>
          </a:p>
          <a:p>
            <a:pPr marL="285750" indent="-285750">
              <a:spcBef>
                <a:spcPts val="1800"/>
              </a:spcBef>
              <a:buFont typeface="Arial" panose="020B0604020202020204" pitchFamily="34" charset="0"/>
              <a:buChar char="•"/>
            </a:pPr>
            <a:r>
              <a:rPr lang="en-US" sz="2000" dirty="0" smtClean="0"/>
              <a:t>Chamber dive times</a:t>
            </a:r>
            <a:endParaRPr lang="en-US" sz="2000" dirty="0"/>
          </a:p>
        </p:txBody>
      </p:sp>
      <p:sp>
        <p:nvSpPr>
          <p:cNvPr id="3" name="Slide Number Placeholder 2"/>
          <p:cNvSpPr>
            <a:spLocks noGrp="1"/>
          </p:cNvSpPr>
          <p:nvPr>
            <p:ph type="sldNum" sz="quarter" idx="12"/>
          </p:nvPr>
        </p:nvSpPr>
        <p:spPr/>
        <p:txBody>
          <a:bodyPr/>
          <a:lstStyle/>
          <a:p>
            <a:fld id="{24C6E82A-D43A-44C0-9920-8D872EAA415C}" type="slidenum">
              <a:rPr lang="en-US" smtClean="0"/>
              <a:t>28</a:t>
            </a:fld>
            <a:endParaRPr lang="en-US"/>
          </a:p>
        </p:txBody>
      </p:sp>
      <p:sp>
        <p:nvSpPr>
          <p:cNvPr id="10"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13" name="Google Shape;348;p38"/>
          <p:cNvPicPr preferRelativeResize="0"/>
          <p:nvPr/>
        </p:nvPicPr>
        <p:blipFill rotWithShape="1">
          <a:blip r:embed="rId5">
            <a:alphaModFix/>
          </a:blip>
          <a:srcRect/>
          <a:stretch/>
        </p:blipFill>
        <p:spPr>
          <a:xfrm>
            <a:off x="10471484" y="6128460"/>
            <a:ext cx="1683669" cy="813260"/>
          </a:xfrm>
          <a:prstGeom prst="rect">
            <a:avLst/>
          </a:prstGeom>
          <a:noFill/>
          <a:ln>
            <a:noFill/>
          </a:ln>
        </p:spPr>
      </p:pic>
      <p:pic>
        <p:nvPicPr>
          <p:cNvPr id="14" name="Google Shape;349;p38"/>
          <p:cNvPicPr preferRelativeResize="0"/>
          <p:nvPr/>
        </p:nvPicPr>
        <p:blipFill rotWithShape="1">
          <a:blip r:embed="rId6">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3050302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854" y="315202"/>
            <a:ext cx="5466184" cy="1325563"/>
          </a:xfrm>
        </p:spPr>
        <p:txBody>
          <a:bodyPr>
            <a:normAutofit fontScale="90000"/>
          </a:bodyPr>
          <a:lstStyle/>
          <a:p>
            <a:pPr algn="ctr"/>
            <a:r>
              <a:rPr lang="en-US" sz="4900" b="1" dirty="0">
                <a:ln w="9525">
                  <a:solidFill>
                    <a:schemeClr val="bg1">
                      <a:lumMod val="65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Most Recent Chamber and Subject Log</a:t>
            </a:r>
          </a:p>
        </p:txBody>
      </p:sp>
      <p:pic>
        <p:nvPicPr>
          <p:cNvPr id="6" name="Picture 5"/>
          <p:cNvPicPr>
            <a:picLocks noChangeAspect="1"/>
          </p:cNvPicPr>
          <p:nvPr/>
        </p:nvPicPr>
        <p:blipFill>
          <a:blip r:embed="rId2"/>
          <a:stretch>
            <a:fillRect/>
          </a:stretch>
        </p:blipFill>
        <p:spPr>
          <a:xfrm>
            <a:off x="6850152" y="312420"/>
            <a:ext cx="4275835" cy="5481017"/>
          </a:xfrm>
          <a:prstGeom prst="rect">
            <a:avLst/>
          </a:prstGeom>
        </p:spPr>
      </p:pic>
      <p:sp>
        <p:nvSpPr>
          <p:cNvPr id="8" name="TextBox 7"/>
          <p:cNvSpPr txBox="1"/>
          <p:nvPr/>
        </p:nvSpPr>
        <p:spPr>
          <a:xfrm>
            <a:off x="869692" y="1698171"/>
            <a:ext cx="5007406" cy="4385816"/>
          </a:xfrm>
          <a:prstGeom prst="rect">
            <a:avLst/>
          </a:prstGeom>
          <a:noFill/>
        </p:spPr>
        <p:txBody>
          <a:bodyPr wrap="square" rtlCol="0">
            <a:spAutoFit/>
          </a:bodyPr>
          <a:lstStyle/>
          <a:p>
            <a:pPr>
              <a:spcBef>
                <a:spcPts val="1800"/>
              </a:spcBef>
            </a:pPr>
            <a:r>
              <a:rPr lang="en-US" sz="2400" b="1" u="sng" dirty="0" smtClean="0"/>
              <a:t>HOBIT Toolbox (Chamber Resources)</a:t>
            </a:r>
          </a:p>
          <a:p>
            <a:pPr marL="285750" indent="-285750">
              <a:spcBef>
                <a:spcPts val="1800"/>
              </a:spcBef>
              <a:buFont typeface="Arial" panose="020B0604020202020204" pitchFamily="34" charset="0"/>
              <a:buChar char="•"/>
            </a:pPr>
            <a:r>
              <a:rPr lang="en-US" sz="1800" dirty="0" smtClean="0"/>
              <a:t>Subject section</a:t>
            </a:r>
          </a:p>
          <a:p>
            <a:pPr marL="285750" indent="-285750">
              <a:spcBef>
                <a:spcPts val="1800"/>
              </a:spcBef>
              <a:buFont typeface="Arial" panose="020B0604020202020204" pitchFamily="34" charset="0"/>
              <a:buChar char="•"/>
            </a:pPr>
            <a:r>
              <a:rPr lang="en-US" sz="1800" dirty="0" smtClean="0"/>
              <a:t>Ventilator and ABG section</a:t>
            </a:r>
          </a:p>
          <a:p>
            <a:pPr marL="285750" indent="-285750">
              <a:spcBef>
                <a:spcPts val="1800"/>
              </a:spcBef>
              <a:buFont typeface="Arial" panose="020B0604020202020204" pitchFamily="34" charset="0"/>
              <a:buChar char="•"/>
            </a:pPr>
            <a:r>
              <a:rPr lang="en-US" sz="1800" dirty="0" smtClean="0"/>
              <a:t>Chamber “dive” section</a:t>
            </a:r>
          </a:p>
          <a:p>
            <a:pPr marL="285750" indent="-285750">
              <a:spcBef>
                <a:spcPts val="1800"/>
              </a:spcBef>
              <a:buFont typeface="Arial" panose="020B0604020202020204" pitchFamily="34" charset="0"/>
              <a:buChar char="•"/>
            </a:pPr>
            <a:r>
              <a:rPr lang="en-US" sz="1800" dirty="0" smtClean="0"/>
              <a:t>Data section</a:t>
            </a:r>
          </a:p>
          <a:p>
            <a:pPr marL="285750" indent="-285750">
              <a:spcBef>
                <a:spcPts val="1800"/>
              </a:spcBef>
              <a:buFont typeface="Arial" panose="020B0604020202020204" pitchFamily="34" charset="0"/>
              <a:buChar char="•"/>
            </a:pPr>
            <a:r>
              <a:rPr lang="en-US" sz="1800" dirty="0" smtClean="0"/>
              <a:t>Recording when on 100% FiO2</a:t>
            </a:r>
          </a:p>
          <a:p>
            <a:pPr marL="285750" indent="-285750">
              <a:spcBef>
                <a:spcPts val="1800"/>
              </a:spcBef>
              <a:buFont typeface="Arial" panose="020B0604020202020204" pitchFamily="34" charset="0"/>
              <a:buChar char="•"/>
            </a:pPr>
            <a:r>
              <a:rPr lang="en-US" sz="1800" dirty="0" smtClean="0"/>
              <a:t>Highest ICP</a:t>
            </a:r>
          </a:p>
          <a:p>
            <a:pPr marL="285750" indent="-285750">
              <a:spcBef>
                <a:spcPts val="1800"/>
              </a:spcBef>
              <a:buFont typeface="Arial" panose="020B0604020202020204" pitchFamily="34" charset="0"/>
              <a:buChar char="•"/>
            </a:pPr>
            <a:r>
              <a:rPr lang="en-US" sz="1800" dirty="0" smtClean="0"/>
              <a:t>Signature</a:t>
            </a:r>
            <a:endParaRPr lang="en-US" sz="1800" dirty="0"/>
          </a:p>
        </p:txBody>
      </p:sp>
      <p:sp>
        <p:nvSpPr>
          <p:cNvPr id="3" name="Slide Number Placeholder 2"/>
          <p:cNvSpPr>
            <a:spLocks noGrp="1"/>
          </p:cNvSpPr>
          <p:nvPr>
            <p:ph type="sldNum" sz="quarter" idx="12"/>
          </p:nvPr>
        </p:nvSpPr>
        <p:spPr/>
        <p:txBody>
          <a:bodyPr/>
          <a:lstStyle/>
          <a:p>
            <a:fld id="{24C6E82A-D43A-44C0-9920-8D872EAA415C}" type="slidenum">
              <a:rPr lang="en-US" smtClean="0"/>
              <a:t>29</a:t>
            </a:fld>
            <a:endParaRPr lang="en-US"/>
          </a:p>
        </p:txBody>
      </p:sp>
      <p:sp>
        <p:nvSpPr>
          <p:cNvPr id="11"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12" name="Google Shape;348;p38"/>
          <p:cNvPicPr preferRelativeResize="0"/>
          <p:nvPr/>
        </p:nvPicPr>
        <p:blipFill rotWithShape="1">
          <a:blip r:embed="rId3">
            <a:alphaModFix/>
          </a:blip>
          <a:srcRect/>
          <a:stretch/>
        </p:blipFill>
        <p:spPr>
          <a:xfrm>
            <a:off x="10471484" y="6128460"/>
            <a:ext cx="1683669" cy="813260"/>
          </a:xfrm>
          <a:prstGeom prst="rect">
            <a:avLst/>
          </a:prstGeom>
          <a:noFill/>
          <a:ln>
            <a:noFill/>
          </a:ln>
        </p:spPr>
      </p:pic>
      <p:pic>
        <p:nvPicPr>
          <p:cNvPr id="13" name="Google Shape;349;p38"/>
          <p:cNvPicPr preferRelativeResize="0"/>
          <p:nvPr/>
        </p:nvPicPr>
        <p:blipFill rotWithShape="1">
          <a:blip r:embed="rId4">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3539894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6"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7"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sp>
        <p:nvSpPr>
          <p:cNvPr id="9" name="Title 1"/>
          <p:cNvSpPr txBox="1">
            <a:spLocks/>
          </p:cNvSpPr>
          <p:nvPr/>
        </p:nvSpPr>
        <p:spPr>
          <a:xfrm>
            <a:off x="753820" y="265719"/>
            <a:ext cx="9479662" cy="132556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smtClean="0"/>
              <a:t>Agenda &amp; Welcome  </a:t>
            </a:r>
            <a:endParaRPr lang="en-US" b="1" dirty="0"/>
          </a:p>
        </p:txBody>
      </p:sp>
      <p:graphicFrame>
        <p:nvGraphicFramePr>
          <p:cNvPr id="17" name="Table 16"/>
          <p:cNvGraphicFramePr>
            <a:graphicFrameLocks noGrp="1"/>
          </p:cNvGraphicFramePr>
          <p:nvPr>
            <p:extLst>
              <p:ext uri="{D42A27DB-BD31-4B8C-83A1-F6EECF244321}">
                <p14:modId xmlns:p14="http://schemas.microsoft.com/office/powerpoint/2010/main" val="307632186"/>
              </p:ext>
            </p:extLst>
          </p:nvPr>
        </p:nvGraphicFramePr>
        <p:xfrm>
          <a:off x="2976563" y="1492250"/>
          <a:ext cx="4928868" cy="4462851"/>
        </p:xfrm>
        <a:graphic>
          <a:graphicData uri="http://schemas.openxmlformats.org/drawingml/2006/table">
            <a:tbl>
              <a:tblPr/>
              <a:tblGrid>
                <a:gridCol w="2885682">
                  <a:extLst>
                    <a:ext uri="{9D8B030D-6E8A-4147-A177-3AD203B41FA5}">
                      <a16:colId xmlns:a16="http://schemas.microsoft.com/office/drawing/2014/main" val="267980938"/>
                    </a:ext>
                  </a:extLst>
                </a:gridCol>
                <a:gridCol w="2043186">
                  <a:extLst>
                    <a:ext uri="{9D8B030D-6E8A-4147-A177-3AD203B41FA5}">
                      <a16:colId xmlns:a16="http://schemas.microsoft.com/office/drawing/2014/main" val="3804999063"/>
                    </a:ext>
                  </a:extLst>
                </a:gridCol>
              </a:tblGrid>
              <a:tr h="238908">
                <a:tc>
                  <a:txBody>
                    <a:bodyPr/>
                    <a:lstStyle/>
                    <a:p>
                      <a:pPr rtl="0" fontAlgn="t">
                        <a:spcBef>
                          <a:spcPts val="0"/>
                        </a:spcBef>
                        <a:spcAft>
                          <a:spcPts val="0"/>
                        </a:spcAft>
                      </a:pPr>
                      <a:r>
                        <a:rPr lang="en-US" sz="950" b="1" i="0" u="none" strike="noStrike" dirty="0">
                          <a:solidFill>
                            <a:srgbClr val="000000"/>
                          </a:solidFill>
                          <a:effectLst/>
                          <a:latin typeface="Arial" panose="020B0604020202020204" pitchFamily="34" charset="0"/>
                        </a:rPr>
                        <a:t>Item</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1" i="0" u="none" strike="noStrike">
                          <a:solidFill>
                            <a:srgbClr val="000000"/>
                          </a:solidFill>
                          <a:effectLst/>
                          <a:latin typeface="Arial" panose="020B0604020202020204" pitchFamily="34" charset="0"/>
                        </a:rPr>
                        <a:t>Presenter</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3731"/>
                  </a:ext>
                </a:extLst>
              </a:tr>
              <a:tr h="385483">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Welcome</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de-DE" sz="950" b="0" i="0" u="none" strike="noStrike">
                          <a:solidFill>
                            <a:srgbClr val="000000"/>
                          </a:solidFill>
                          <a:effectLst/>
                          <a:latin typeface="Arial" panose="020B0604020202020204" pitchFamily="34" charset="0"/>
                        </a:rPr>
                        <a:t>Natalie Fisher </a:t>
                      </a:r>
                      <a:endParaRPr lang="de-DE" sz="950">
                        <a:effectLst/>
                      </a:endParaRPr>
                    </a:p>
                    <a:p>
                      <a:pPr rtl="0" fontAlgn="t">
                        <a:spcBef>
                          <a:spcPts val="0"/>
                        </a:spcBef>
                        <a:spcAft>
                          <a:spcPts val="0"/>
                        </a:spcAft>
                      </a:pPr>
                      <a:r>
                        <a:rPr lang="de-DE" sz="950" b="0" i="0" u="none" strike="noStrike">
                          <a:solidFill>
                            <a:srgbClr val="000000"/>
                          </a:solidFill>
                          <a:effectLst/>
                          <a:latin typeface="Arial" panose="020B0604020202020204" pitchFamily="34" charset="0"/>
                        </a:rPr>
                        <a:t>Gaylan Rockswold, MD, PhD</a:t>
                      </a:r>
                      <a:endParaRPr lang="de-DE"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860694"/>
                  </a:ext>
                </a:extLst>
              </a:tr>
              <a:tr h="238908">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Study Enrollment Update (COVID effect)</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Bill Barsan, MD</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350101"/>
                  </a:ext>
                </a:extLst>
              </a:tr>
              <a:tr h="269614">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Important Study Reminders </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Gaylan Rockswold, MD, PhD</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318439"/>
                  </a:ext>
                </a:extLst>
              </a:tr>
              <a:tr h="238908">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EFIC Updates</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Natalie Fisher</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572331"/>
                  </a:ext>
                </a:extLst>
              </a:tr>
              <a:tr h="238908">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Chamber Reminders </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Bill Gossett</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9300564"/>
                  </a:ext>
                </a:extLst>
              </a:tr>
              <a:tr h="238908">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Questions and Answers</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Bill Barsan, MD</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020422"/>
                  </a:ext>
                </a:extLst>
              </a:tr>
              <a:tr h="269614">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BioHOBIT scientific rationale </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Frederick Korley, MD, PhD</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39718"/>
                  </a:ext>
                </a:extLst>
              </a:tr>
              <a:tr h="1118354">
                <a:tc>
                  <a:txBody>
                    <a:bodyPr/>
                    <a:lstStyle/>
                    <a:p>
                      <a:pPr rtl="0" fontAlgn="t">
                        <a:spcBef>
                          <a:spcPts val="0"/>
                        </a:spcBef>
                        <a:spcAft>
                          <a:spcPts val="0"/>
                        </a:spcAft>
                      </a:pPr>
                      <a:r>
                        <a:rPr lang="en-US" sz="950" b="0" i="0" u="none" strike="noStrike" dirty="0" err="1">
                          <a:solidFill>
                            <a:srgbClr val="000000"/>
                          </a:solidFill>
                          <a:effectLst/>
                          <a:latin typeface="Arial" panose="020B0604020202020204" pitchFamily="34" charset="0"/>
                        </a:rPr>
                        <a:t>BioSEND</a:t>
                      </a:r>
                      <a:r>
                        <a:rPr lang="en-US" sz="950" b="0" i="0" u="none" strike="noStrike" dirty="0">
                          <a:solidFill>
                            <a:srgbClr val="000000"/>
                          </a:solidFill>
                          <a:effectLst/>
                          <a:latin typeface="Arial" panose="020B0604020202020204" pitchFamily="34" charset="0"/>
                        </a:rPr>
                        <a:t> Introduction &amp; Training</a:t>
                      </a:r>
                      <a:endParaRPr lang="en-US" sz="950" dirty="0">
                        <a:effectLst/>
                      </a:endParaRPr>
                    </a:p>
                    <a:p>
                      <a:pPr rtl="0" fontAlgn="base">
                        <a:spcBef>
                          <a:spcPts val="0"/>
                        </a:spcBef>
                        <a:spcAft>
                          <a:spcPts val="0"/>
                        </a:spcAft>
                        <a:buFont typeface="Arial" panose="020B0604020202020204" pitchFamily="34" charset="0"/>
                        <a:buChar char="•"/>
                      </a:pPr>
                      <a:r>
                        <a:rPr lang="en-US" sz="950" b="0" i="0" u="none" strike="noStrike" dirty="0">
                          <a:solidFill>
                            <a:srgbClr val="000000"/>
                          </a:solidFill>
                          <a:effectLst/>
                          <a:latin typeface="Arial" panose="020B0604020202020204" pitchFamily="34" charset="0"/>
                        </a:rPr>
                        <a:t>Site Equipment </a:t>
                      </a:r>
                    </a:p>
                    <a:p>
                      <a:pPr rtl="0" fontAlgn="base">
                        <a:spcBef>
                          <a:spcPts val="0"/>
                        </a:spcBef>
                        <a:spcAft>
                          <a:spcPts val="0"/>
                        </a:spcAft>
                        <a:buFont typeface="Arial" panose="020B0604020202020204" pitchFamily="34" charset="0"/>
                        <a:buChar char="•"/>
                      </a:pPr>
                      <a:r>
                        <a:rPr lang="en-US" sz="950" b="0" i="0" u="none" strike="noStrike" dirty="0">
                          <a:solidFill>
                            <a:srgbClr val="000000"/>
                          </a:solidFill>
                          <a:effectLst/>
                          <a:latin typeface="Arial" panose="020B0604020202020204" pitchFamily="34" charset="0"/>
                        </a:rPr>
                        <a:t>Review of </a:t>
                      </a:r>
                      <a:r>
                        <a:rPr lang="en-US" sz="950" b="0" i="0" u="none" strike="noStrike" dirty="0" err="1">
                          <a:solidFill>
                            <a:srgbClr val="000000"/>
                          </a:solidFill>
                          <a:effectLst/>
                          <a:latin typeface="Arial" panose="020B0604020202020204" pitchFamily="34" charset="0"/>
                        </a:rPr>
                        <a:t>Biospecimen</a:t>
                      </a:r>
                      <a:r>
                        <a:rPr lang="en-US" sz="950" b="0" i="0" u="none" strike="noStrike" dirty="0">
                          <a:solidFill>
                            <a:srgbClr val="000000"/>
                          </a:solidFill>
                          <a:effectLst/>
                          <a:latin typeface="Arial" panose="020B0604020202020204" pitchFamily="34" charset="0"/>
                        </a:rPr>
                        <a:t> Collection Protocol </a:t>
                      </a:r>
                    </a:p>
                    <a:p>
                      <a:pPr rtl="0" fontAlgn="base">
                        <a:spcBef>
                          <a:spcPts val="0"/>
                        </a:spcBef>
                        <a:spcAft>
                          <a:spcPts val="0"/>
                        </a:spcAft>
                        <a:buFont typeface="Arial" panose="020B0604020202020204" pitchFamily="34" charset="0"/>
                        <a:buChar char="•"/>
                      </a:pPr>
                      <a:r>
                        <a:rPr lang="en-US" sz="950" b="0" i="0" u="none" strike="noStrike" dirty="0" err="1">
                          <a:solidFill>
                            <a:srgbClr val="000000"/>
                          </a:solidFill>
                          <a:effectLst/>
                          <a:latin typeface="Arial" panose="020B0604020202020204" pitchFamily="34" charset="0"/>
                        </a:rPr>
                        <a:t>BioSend</a:t>
                      </a:r>
                      <a:r>
                        <a:rPr lang="en-US" sz="950" b="0" i="0" u="none" strike="noStrike" dirty="0">
                          <a:solidFill>
                            <a:srgbClr val="000000"/>
                          </a:solidFill>
                          <a:effectLst/>
                          <a:latin typeface="Arial" panose="020B0604020202020204" pitchFamily="34" charset="0"/>
                        </a:rPr>
                        <a:t> Kits </a:t>
                      </a:r>
                    </a:p>
                    <a:p>
                      <a:pPr rtl="0" fontAlgn="base">
                        <a:spcBef>
                          <a:spcPts val="0"/>
                        </a:spcBef>
                        <a:spcAft>
                          <a:spcPts val="0"/>
                        </a:spcAft>
                        <a:buFont typeface="Arial" panose="020B0604020202020204" pitchFamily="34" charset="0"/>
                        <a:buChar char="•"/>
                      </a:pPr>
                      <a:r>
                        <a:rPr lang="en-US" sz="950" b="0" i="0" u="none" strike="noStrike" dirty="0">
                          <a:solidFill>
                            <a:srgbClr val="000000"/>
                          </a:solidFill>
                          <a:effectLst/>
                          <a:latin typeface="Arial" panose="020B0604020202020204" pitchFamily="34" charset="0"/>
                        </a:rPr>
                        <a:t>Processing Guidelines</a:t>
                      </a:r>
                    </a:p>
                    <a:p>
                      <a:pPr rtl="0" fontAlgn="base">
                        <a:spcBef>
                          <a:spcPts val="0"/>
                        </a:spcBef>
                        <a:spcAft>
                          <a:spcPts val="0"/>
                        </a:spcAft>
                        <a:buFont typeface="Arial" panose="020B0604020202020204" pitchFamily="34" charset="0"/>
                        <a:buChar char="•"/>
                      </a:pPr>
                      <a:r>
                        <a:rPr lang="en-US" sz="950" b="0" i="0" u="none" strike="noStrike" dirty="0">
                          <a:solidFill>
                            <a:srgbClr val="000000"/>
                          </a:solidFill>
                          <a:effectLst/>
                          <a:latin typeface="Arial" panose="020B0604020202020204" pitchFamily="34" charset="0"/>
                        </a:rPr>
                        <a:t>Shipping Instructions </a:t>
                      </a:r>
                    </a:p>
                    <a:p>
                      <a:pPr rtl="0" fontAlgn="base">
                        <a:spcBef>
                          <a:spcPts val="0"/>
                        </a:spcBef>
                        <a:spcAft>
                          <a:spcPts val="0"/>
                        </a:spcAft>
                        <a:buFont typeface="Arial" panose="020B0604020202020204" pitchFamily="34" charset="0"/>
                        <a:buChar char="•"/>
                      </a:pPr>
                      <a:r>
                        <a:rPr lang="en-US" sz="950" b="0" i="0" u="none" strike="noStrike" dirty="0">
                          <a:solidFill>
                            <a:srgbClr val="000000"/>
                          </a:solidFill>
                          <a:effectLst/>
                          <a:latin typeface="Arial" panose="020B0604020202020204" pitchFamily="34" charset="0"/>
                        </a:rPr>
                        <a:t>General </a:t>
                      </a:r>
                      <a:r>
                        <a:rPr lang="en-US" sz="950" b="0" i="0" u="none" strike="noStrike" dirty="0" err="1">
                          <a:solidFill>
                            <a:srgbClr val="000000"/>
                          </a:solidFill>
                          <a:effectLst/>
                          <a:latin typeface="Arial" panose="020B0604020202020204" pitchFamily="34" charset="0"/>
                        </a:rPr>
                        <a:t>BioSend</a:t>
                      </a:r>
                      <a:r>
                        <a:rPr lang="en-US" sz="950" b="0" i="0" u="none" strike="noStrike" dirty="0">
                          <a:solidFill>
                            <a:srgbClr val="000000"/>
                          </a:solidFill>
                          <a:effectLst/>
                          <a:latin typeface="Arial" panose="020B0604020202020204" pitchFamily="34" charset="0"/>
                        </a:rPr>
                        <a:t> Info</a:t>
                      </a: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Carolyn Dunifon </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147963"/>
                  </a:ext>
                </a:extLst>
              </a:tr>
              <a:tr h="238908">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Data Coordinating Center Show and Tell</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Kyle Hatcher</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738768"/>
                  </a:ext>
                </a:extLst>
              </a:tr>
              <a:tr h="238908">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Contracts and Payments</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Valerie Stevenson</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0016909"/>
                  </a:ext>
                </a:extLst>
              </a:tr>
              <a:tr h="238908">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HOBIT Clinical Quality Improvement Group (CQIG) </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Nick Mohr, MD</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38507"/>
                  </a:ext>
                </a:extLst>
              </a:tr>
              <a:tr h="238908">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Educational Video </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Carol VanHuysen</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143684"/>
                  </a:ext>
                </a:extLst>
              </a:tr>
              <a:tr h="269614">
                <a:tc>
                  <a:txBody>
                    <a:bodyPr/>
                    <a:lstStyle/>
                    <a:p>
                      <a:pPr rtl="0" fontAlgn="t">
                        <a:spcBef>
                          <a:spcPts val="0"/>
                        </a:spcBef>
                        <a:spcAft>
                          <a:spcPts val="0"/>
                        </a:spcAft>
                      </a:pPr>
                      <a:r>
                        <a:rPr lang="en-US" sz="950" b="0" i="0" u="none" strike="noStrike">
                          <a:solidFill>
                            <a:srgbClr val="000000"/>
                          </a:solidFill>
                          <a:effectLst/>
                          <a:latin typeface="Arial" panose="020B0604020202020204" pitchFamily="34" charset="0"/>
                        </a:rPr>
                        <a:t>Questions and Closing Remarks</a:t>
                      </a:r>
                      <a:endParaRPr lang="en-US" sz="95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950" b="0" i="0" u="none" strike="noStrike" dirty="0">
                          <a:solidFill>
                            <a:srgbClr val="000000"/>
                          </a:solidFill>
                          <a:effectLst/>
                          <a:latin typeface="Arial" panose="020B0604020202020204" pitchFamily="34" charset="0"/>
                        </a:rPr>
                        <a:t>Gaylan Rockswold, MD, PhD</a:t>
                      </a:r>
                      <a:endParaRPr lang="en-US" sz="950" dirty="0">
                        <a:effectLst/>
                      </a:endParaRPr>
                    </a:p>
                  </a:txBody>
                  <a:tcPr marL="46167" marR="46167" marT="46167" marB="4616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4525754"/>
                  </a:ext>
                </a:extLst>
              </a:tr>
            </a:tbl>
          </a:graphicData>
        </a:graphic>
      </p:graphicFrame>
    </p:spTree>
    <p:extLst>
      <p:ext uri="{BB962C8B-B14F-4D97-AF65-F5344CB8AC3E}">
        <p14:creationId xmlns:p14="http://schemas.microsoft.com/office/powerpoint/2010/main" val="2321276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smtClean="0"/>
              <a:t>BioHOBIT</a:t>
            </a:r>
            <a:r>
              <a:rPr lang="en-US" b="1" dirty="0" smtClean="0"/>
              <a:t> </a:t>
            </a:r>
            <a:br>
              <a:rPr lang="en-US" b="1" dirty="0" smtClean="0"/>
            </a:br>
            <a:r>
              <a:rPr lang="en-US" b="1" dirty="0" smtClean="0"/>
              <a:t>The Scientific Premise</a:t>
            </a:r>
            <a:endParaRPr lang="en-US" b="1" dirty="0"/>
          </a:p>
        </p:txBody>
      </p:sp>
      <p:sp>
        <p:nvSpPr>
          <p:cNvPr id="3" name="Subtitle 2"/>
          <p:cNvSpPr>
            <a:spLocks noGrp="1"/>
          </p:cNvSpPr>
          <p:nvPr>
            <p:ph type="subTitle" idx="1"/>
          </p:nvPr>
        </p:nvSpPr>
        <p:spPr/>
        <p:txBody>
          <a:bodyPr/>
          <a:lstStyle/>
          <a:p>
            <a:r>
              <a:rPr lang="en-US" dirty="0" smtClean="0"/>
              <a:t>Frederick Korley, M.D., Ph.D.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712" y="5026657"/>
            <a:ext cx="4023359" cy="1716938"/>
          </a:xfrm>
          <a:prstGeom prst="rect">
            <a:avLst/>
          </a:prstGeom>
        </p:spPr>
      </p:pic>
    </p:spTree>
    <p:extLst>
      <p:ext uri="{BB962C8B-B14F-4D97-AF65-F5344CB8AC3E}">
        <p14:creationId xmlns:p14="http://schemas.microsoft.com/office/powerpoint/2010/main" val="1274543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Funding</a:t>
            </a:r>
            <a:endParaRPr lang="en-US" b="1" dirty="0"/>
          </a:p>
        </p:txBody>
      </p:sp>
      <p:sp>
        <p:nvSpPr>
          <p:cNvPr id="3" name="Content Placeholder 2"/>
          <p:cNvSpPr>
            <a:spLocks noGrp="1"/>
          </p:cNvSpPr>
          <p:nvPr>
            <p:ph idx="1"/>
          </p:nvPr>
        </p:nvSpPr>
        <p:spPr/>
        <p:txBody>
          <a:bodyPr/>
          <a:lstStyle/>
          <a:p>
            <a:r>
              <a:rPr lang="en-US" dirty="0" smtClean="0"/>
              <a:t>NINDS R01NS114251</a:t>
            </a:r>
            <a:endParaRPr lang="en-US" dirty="0"/>
          </a:p>
        </p:txBody>
      </p:sp>
    </p:spTree>
    <p:extLst>
      <p:ext uri="{BB962C8B-B14F-4D97-AF65-F5344CB8AC3E}">
        <p14:creationId xmlns:p14="http://schemas.microsoft.com/office/powerpoint/2010/main" val="946654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Overall Objectives</a:t>
            </a:r>
            <a:endParaRPr lang="en-US" sz="6000" b="1" dirty="0"/>
          </a:p>
        </p:txBody>
      </p:sp>
      <p:sp>
        <p:nvSpPr>
          <p:cNvPr id="3" name="Content Placeholder 2"/>
          <p:cNvSpPr>
            <a:spLocks noGrp="1"/>
          </p:cNvSpPr>
          <p:nvPr>
            <p:ph idx="1"/>
          </p:nvPr>
        </p:nvSpPr>
        <p:spPr/>
        <p:txBody>
          <a:bodyPr>
            <a:normAutofit/>
          </a:bodyPr>
          <a:lstStyle/>
          <a:p>
            <a:pPr lvl="1">
              <a:spcAft>
                <a:spcPts val="1200"/>
              </a:spcAft>
            </a:pPr>
            <a:r>
              <a:rPr lang="en-US" sz="3600" dirty="0" smtClean="0"/>
              <a:t>Validate candidate </a:t>
            </a:r>
            <a:r>
              <a:rPr lang="en-US" sz="3600" dirty="0" smtClean="0">
                <a:solidFill>
                  <a:srgbClr val="C00000"/>
                </a:solidFill>
              </a:rPr>
              <a:t>monitoring</a:t>
            </a:r>
            <a:r>
              <a:rPr lang="en-US" sz="3600" dirty="0" smtClean="0"/>
              <a:t> </a:t>
            </a:r>
            <a:r>
              <a:rPr lang="en-US" sz="3600" dirty="0"/>
              <a:t>b</a:t>
            </a:r>
            <a:r>
              <a:rPr lang="en-US" sz="3600" dirty="0" smtClean="0"/>
              <a:t>iomarkers for monitoring patient response to neuroprotective therapy in severe TBI.</a:t>
            </a:r>
          </a:p>
          <a:p>
            <a:pPr lvl="1"/>
            <a:r>
              <a:rPr lang="en-US" sz="3600" dirty="0" smtClean="0"/>
              <a:t>Validate candidate </a:t>
            </a:r>
            <a:r>
              <a:rPr lang="en-US" sz="3600" dirty="0" smtClean="0">
                <a:solidFill>
                  <a:srgbClr val="C00000"/>
                </a:solidFill>
              </a:rPr>
              <a:t>predictive</a:t>
            </a:r>
            <a:r>
              <a:rPr lang="en-US" sz="3600" dirty="0" smtClean="0"/>
              <a:t> biomarkers for identifying patients most likely to respond favorably to HBO treatment</a:t>
            </a:r>
          </a:p>
        </p:txBody>
      </p:sp>
    </p:spTree>
    <p:extLst>
      <p:ext uri="{BB962C8B-B14F-4D97-AF65-F5344CB8AC3E}">
        <p14:creationId xmlns:p14="http://schemas.microsoft.com/office/powerpoint/2010/main" val="7727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759342" y="101155"/>
            <a:ext cx="10515600" cy="1325563"/>
          </a:xfrm>
        </p:spPr>
        <p:txBody>
          <a:bodyPr/>
          <a:lstStyle/>
          <a:p>
            <a:r>
              <a:rPr lang="en-US" b="1" dirty="0" smtClean="0"/>
              <a:t>Study Overview</a:t>
            </a:r>
            <a:endParaRPr lang="en-US" b="1" dirty="0"/>
          </a:p>
        </p:txBody>
      </p:sp>
      <p:sp>
        <p:nvSpPr>
          <p:cNvPr id="21" name="Rectangle 20"/>
          <p:cNvSpPr/>
          <p:nvPr/>
        </p:nvSpPr>
        <p:spPr>
          <a:xfrm>
            <a:off x="680484" y="1690688"/>
            <a:ext cx="10673316" cy="15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232312" y="949117"/>
            <a:ext cx="9569659" cy="5377255"/>
            <a:chOff x="1254245" y="1703940"/>
            <a:chExt cx="9569659" cy="5377255"/>
          </a:xfrm>
        </p:grpSpPr>
        <p:sp>
          <p:nvSpPr>
            <p:cNvPr id="7" name="Oval 6"/>
            <p:cNvSpPr/>
            <p:nvPr/>
          </p:nvSpPr>
          <p:spPr>
            <a:xfrm>
              <a:off x="3620072" y="1703940"/>
              <a:ext cx="4899258" cy="2878808"/>
            </a:xfrm>
            <a:prstGeom prst="ellipse">
              <a:avLst/>
            </a:prstGeom>
            <a:noFill/>
            <a:ln w="444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254245" y="5488878"/>
              <a:ext cx="9494338" cy="159231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solidFill>
                    <a:srgbClr val="FFFF00"/>
                  </a:solidFill>
                </a:rPr>
                <a:t>Impact</a:t>
              </a:r>
            </a:p>
            <a:p>
              <a:pPr marL="285750" indent="-285750">
                <a:buFont typeface="Arial" panose="020B0604020202020204" pitchFamily="34" charset="0"/>
                <a:buChar char="•"/>
              </a:pPr>
              <a:r>
                <a:rPr lang="en-US" sz="2400" dirty="0" smtClean="0"/>
                <a:t>Inform a go/no-go decision regarding phase III trial for HBOT</a:t>
              </a:r>
            </a:p>
            <a:p>
              <a:pPr marL="285750" indent="-285750">
                <a:buFont typeface="Arial" panose="020B0604020202020204" pitchFamily="34" charset="0"/>
                <a:buChar char="•"/>
              </a:pPr>
              <a:r>
                <a:rPr lang="en-US" sz="2400" dirty="0" smtClean="0"/>
                <a:t>Validate the first severe TBI candidate monitoring biomarkers</a:t>
              </a:r>
            </a:p>
            <a:p>
              <a:pPr marL="285750" indent="-285750">
                <a:buFont typeface="Arial" panose="020B0604020202020204" pitchFamily="34" charset="0"/>
                <a:buChar char="•"/>
              </a:pPr>
              <a:r>
                <a:rPr lang="en-US" sz="2400" dirty="0" smtClean="0"/>
                <a:t>Identify the severe TBI subgroup most likely to benefit from HBOT</a:t>
              </a:r>
              <a:endParaRPr lang="en-US" sz="2400" dirty="0"/>
            </a:p>
          </p:txBody>
        </p:sp>
        <p:sp>
          <p:nvSpPr>
            <p:cNvPr id="11" name="Right Arrow 10"/>
            <p:cNvSpPr/>
            <p:nvPr/>
          </p:nvSpPr>
          <p:spPr>
            <a:xfrm rot="5400000">
              <a:off x="5698921" y="4999219"/>
              <a:ext cx="340462" cy="6604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20071" y="1719499"/>
              <a:ext cx="4888697" cy="2844673"/>
            </a:xfrm>
            <a:prstGeom prst="ellipse">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418120" y="2016253"/>
              <a:ext cx="4493172" cy="1509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rPr>
                <a:t>Aim 1: </a:t>
              </a:r>
            </a:p>
            <a:p>
              <a:r>
                <a:rPr lang="en-US" sz="2400" dirty="0"/>
                <a:t>Quantify </a:t>
              </a:r>
              <a:r>
                <a:rPr lang="en-US" sz="2400" dirty="0" err="1" smtClean="0"/>
                <a:t>NfL’s</a:t>
              </a:r>
              <a:r>
                <a:rPr lang="en-US" sz="2400" dirty="0" smtClean="0"/>
                <a:t> </a:t>
              </a:r>
              <a:r>
                <a:rPr lang="en-US" sz="2400" dirty="0"/>
                <a:t>stroke risk prediction ability in </a:t>
              </a:r>
              <a:r>
                <a:rPr lang="en-US" sz="2400" dirty="0" smtClean="0"/>
                <a:t>a population-based </a:t>
              </a:r>
              <a:r>
                <a:rPr lang="en-US" sz="2400" dirty="0"/>
                <a:t>cohort</a:t>
              </a:r>
              <a:r>
                <a:rPr lang="en-US" dirty="0"/>
                <a:t>.</a:t>
              </a:r>
            </a:p>
          </p:txBody>
        </p:sp>
        <p:sp>
          <p:nvSpPr>
            <p:cNvPr id="14" name="Rounded Rectangle 13"/>
            <p:cNvSpPr/>
            <p:nvPr/>
          </p:nvSpPr>
          <p:spPr>
            <a:xfrm>
              <a:off x="1423812" y="2390044"/>
              <a:ext cx="4498041" cy="11561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Validate the accuracy of candidate </a:t>
              </a:r>
              <a:r>
                <a:rPr lang="en-US" sz="2200" dirty="0" smtClean="0">
                  <a:solidFill>
                    <a:schemeClr val="tx1"/>
                  </a:solidFill>
                </a:rPr>
                <a:t>monitoring biomarkers for </a:t>
              </a:r>
              <a:r>
                <a:rPr lang="en-US" sz="2200" dirty="0">
                  <a:solidFill>
                    <a:schemeClr val="tx1"/>
                  </a:solidFill>
                </a:rPr>
                <a:t>predicting a clinical </a:t>
              </a:r>
              <a:r>
                <a:rPr lang="en-US" sz="2200" dirty="0" smtClean="0">
                  <a:solidFill>
                    <a:schemeClr val="tx1"/>
                  </a:solidFill>
                </a:rPr>
                <a:t>outcome </a:t>
              </a:r>
              <a:r>
                <a:rPr lang="en-US" sz="2200" dirty="0">
                  <a:solidFill>
                    <a:schemeClr val="tx1"/>
                  </a:solidFill>
                </a:rPr>
                <a:t>in severe TBI</a:t>
              </a:r>
            </a:p>
          </p:txBody>
        </p:sp>
        <p:sp>
          <p:nvSpPr>
            <p:cNvPr id="15" name="Rounded Rectangle 14"/>
            <p:cNvSpPr/>
            <p:nvPr/>
          </p:nvSpPr>
          <p:spPr>
            <a:xfrm>
              <a:off x="6217548" y="2045881"/>
              <a:ext cx="4606356" cy="1509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rPr>
                <a:t>Aim 2: </a:t>
              </a:r>
            </a:p>
            <a:p>
              <a:r>
                <a:rPr lang="en-US" sz="2400" dirty="0"/>
                <a:t>Investigate the determinants and prognostic accuracy </a:t>
              </a:r>
              <a:r>
                <a:rPr lang="en-US" sz="2400" dirty="0" smtClean="0"/>
                <a:t>of temporal </a:t>
              </a:r>
              <a:r>
                <a:rPr lang="en-US" sz="2400" dirty="0"/>
                <a:t>changes in </a:t>
              </a:r>
              <a:r>
                <a:rPr lang="en-US" sz="2400" dirty="0" err="1"/>
                <a:t>NfL</a:t>
              </a:r>
              <a:r>
                <a:rPr lang="en-US" sz="2400" dirty="0"/>
                <a:t> levels </a:t>
              </a:r>
            </a:p>
          </p:txBody>
        </p:sp>
        <p:sp>
          <p:nvSpPr>
            <p:cNvPr id="16" name="Rounded Rectangle 15"/>
            <p:cNvSpPr/>
            <p:nvPr/>
          </p:nvSpPr>
          <p:spPr>
            <a:xfrm>
              <a:off x="6217548" y="2405615"/>
              <a:ext cx="4606356" cy="11561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2200" dirty="0">
                  <a:solidFill>
                    <a:schemeClr val="tx1"/>
                  </a:solidFill>
                </a:rPr>
                <a:t>Determine the treatment effect of different doses of HBOT </a:t>
              </a:r>
              <a:r>
                <a:rPr lang="en-US" sz="2200" dirty="0" smtClean="0">
                  <a:solidFill>
                    <a:schemeClr val="tx1"/>
                  </a:solidFill>
                </a:rPr>
                <a:t>on monitoring biomarkers </a:t>
              </a:r>
              <a:r>
                <a:rPr lang="en-US" sz="2200" dirty="0">
                  <a:solidFill>
                    <a:schemeClr val="tx1"/>
                  </a:solidFill>
                </a:rPr>
                <a:t>and clinical </a:t>
              </a:r>
              <a:r>
                <a:rPr lang="en-US" sz="2200" dirty="0" smtClean="0">
                  <a:solidFill>
                    <a:schemeClr val="tx1"/>
                  </a:solidFill>
                </a:rPr>
                <a:t>outcome. </a:t>
              </a:r>
              <a:endParaRPr lang="en-US" sz="2200" dirty="0">
                <a:solidFill>
                  <a:schemeClr val="tx1"/>
                </a:solidFill>
              </a:endParaRPr>
            </a:p>
          </p:txBody>
        </p:sp>
        <p:sp>
          <p:nvSpPr>
            <p:cNvPr id="17" name="Rounded Rectangle 16"/>
            <p:cNvSpPr/>
            <p:nvPr/>
          </p:nvSpPr>
          <p:spPr>
            <a:xfrm>
              <a:off x="3849767" y="3727369"/>
              <a:ext cx="4506833" cy="1418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rPr>
                <a:t>Aim 3: </a:t>
              </a:r>
            </a:p>
            <a:p>
              <a:r>
                <a:rPr lang="en-US" sz="2400" dirty="0"/>
                <a:t>Determine the extent to which </a:t>
              </a:r>
              <a:r>
                <a:rPr lang="en-US" sz="2400" dirty="0" err="1"/>
                <a:t>NfL</a:t>
              </a:r>
              <a:r>
                <a:rPr lang="en-US" sz="2400" dirty="0"/>
                <a:t> levels can be </a:t>
              </a:r>
              <a:r>
                <a:rPr lang="en-US" sz="2400" dirty="0" smtClean="0"/>
                <a:t>modified </a:t>
              </a:r>
              <a:r>
                <a:rPr lang="en-US" sz="2400" dirty="0"/>
                <a:t>by targeted CVD risk factor control.</a:t>
              </a:r>
            </a:p>
          </p:txBody>
        </p:sp>
        <p:sp>
          <p:nvSpPr>
            <p:cNvPr id="18" name="Rounded Rectangle 17"/>
            <p:cNvSpPr/>
            <p:nvPr/>
          </p:nvSpPr>
          <p:spPr>
            <a:xfrm>
              <a:off x="3849767" y="4081914"/>
              <a:ext cx="4506833" cy="114299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Determine whether there is a biomarker defined subset of severe TBI that responds favorably to HBOT.</a:t>
              </a:r>
            </a:p>
          </p:txBody>
        </p:sp>
      </p:grpSp>
    </p:spTree>
    <p:extLst>
      <p:ext uri="{BB962C8B-B14F-4D97-AF65-F5344CB8AC3E}">
        <p14:creationId xmlns:p14="http://schemas.microsoft.com/office/powerpoint/2010/main" val="3103168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Monitoring Biomarkers</a:t>
            </a:r>
            <a:endParaRPr lang="en-US" dirty="0"/>
          </a:p>
        </p:txBody>
      </p:sp>
      <p:sp>
        <p:nvSpPr>
          <p:cNvPr id="3" name="Content Placeholder 2"/>
          <p:cNvSpPr>
            <a:spLocks noGrp="1"/>
          </p:cNvSpPr>
          <p:nvPr>
            <p:ph idx="1"/>
          </p:nvPr>
        </p:nvSpPr>
        <p:spPr/>
        <p:txBody>
          <a:bodyPr/>
          <a:lstStyle/>
          <a:p>
            <a:r>
              <a:rPr lang="en-US" smtClean="0"/>
              <a:t>Assessed serially over time to measure presence, status, or extent of a disease or to provide evidence of an intervention effect. Examples: HIV viral load, lactic acid</a:t>
            </a:r>
            <a:endParaRPr lang="en-US" dirty="0" smtClean="0"/>
          </a:p>
        </p:txBody>
      </p:sp>
      <p:sp>
        <p:nvSpPr>
          <p:cNvPr id="5" name="TextBox 4"/>
          <p:cNvSpPr txBox="1"/>
          <p:nvPr/>
        </p:nvSpPr>
        <p:spPr>
          <a:xfrm>
            <a:off x="4099064" y="4605604"/>
            <a:ext cx="3243836" cy="461665"/>
          </a:xfrm>
          <a:prstGeom prst="rect">
            <a:avLst/>
          </a:prstGeom>
          <a:noFill/>
        </p:spPr>
        <p:txBody>
          <a:bodyPr wrap="square" rtlCol="0">
            <a:spAutoFit/>
          </a:bodyPr>
          <a:lstStyle/>
          <a:p>
            <a:r>
              <a:rPr lang="en-US" sz="2400" b="1" dirty="0" smtClean="0"/>
              <a:t>Monitoring Biomarker</a:t>
            </a:r>
            <a:endParaRPr lang="en-US" sz="2400" b="1" dirty="0"/>
          </a:p>
        </p:txBody>
      </p:sp>
      <p:sp>
        <p:nvSpPr>
          <p:cNvPr id="6" name="TextBox 5"/>
          <p:cNvSpPr txBox="1"/>
          <p:nvPr/>
        </p:nvSpPr>
        <p:spPr>
          <a:xfrm>
            <a:off x="7519831" y="4605602"/>
            <a:ext cx="2340544" cy="461665"/>
          </a:xfrm>
          <a:prstGeom prst="rect">
            <a:avLst/>
          </a:prstGeom>
          <a:noFill/>
        </p:spPr>
        <p:txBody>
          <a:bodyPr wrap="square" rtlCol="0">
            <a:spAutoFit/>
          </a:bodyPr>
          <a:lstStyle/>
          <a:p>
            <a:r>
              <a:rPr lang="en-US" sz="2400" b="1" dirty="0" smtClean="0"/>
              <a:t>Clinical Outcome</a:t>
            </a:r>
            <a:endParaRPr lang="en-US" sz="2400" b="1" dirty="0"/>
          </a:p>
        </p:txBody>
      </p:sp>
      <p:sp>
        <p:nvSpPr>
          <p:cNvPr id="7" name="TextBox 6"/>
          <p:cNvSpPr txBox="1"/>
          <p:nvPr/>
        </p:nvSpPr>
        <p:spPr>
          <a:xfrm>
            <a:off x="1886020" y="4605603"/>
            <a:ext cx="1232565" cy="461665"/>
          </a:xfrm>
          <a:prstGeom prst="rect">
            <a:avLst/>
          </a:prstGeom>
          <a:noFill/>
          <a:ln w="28575">
            <a:solidFill>
              <a:schemeClr val="tx1"/>
            </a:solidFill>
          </a:ln>
        </p:spPr>
        <p:txBody>
          <a:bodyPr wrap="square" rtlCol="0">
            <a:spAutoFit/>
          </a:bodyPr>
          <a:lstStyle/>
          <a:p>
            <a:r>
              <a:rPr lang="en-US" sz="2400" dirty="0" smtClean="0"/>
              <a:t>Disease</a:t>
            </a:r>
            <a:endParaRPr lang="en-US" sz="2400" dirty="0"/>
          </a:p>
        </p:txBody>
      </p:sp>
      <p:cxnSp>
        <p:nvCxnSpPr>
          <p:cNvPr id="8" name="Straight Arrow Connector 7"/>
          <p:cNvCxnSpPr>
            <a:stCxn id="7" idx="3"/>
            <a:endCxn id="5" idx="1"/>
          </p:cNvCxnSpPr>
          <p:nvPr/>
        </p:nvCxnSpPr>
        <p:spPr>
          <a:xfrm>
            <a:off x="3118585" y="4836436"/>
            <a:ext cx="98047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512192" y="3397718"/>
            <a:ext cx="2468827" cy="7411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Intervention</a:t>
            </a:r>
            <a:endParaRPr lang="en-US" sz="2400" dirty="0">
              <a:solidFill>
                <a:schemeClr val="tx1"/>
              </a:solidFill>
            </a:endParaRPr>
          </a:p>
        </p:txBody>
      </p:sp>
      <p:cxnSp>
        <p:nvCxnSpPr>
          <p:cNvPr id="10" name="Straight Arrow Connector 9"/>
          <p:cNvCxnSpPr>
            <a:endCxn id="6" idx="1"/>
          </p:cNvCxnSpPr>
          <p:nvPr/>
        </p:nvCxnSpPr>
        <p:spPr>
          <a:xfrm>
            <a:off x="7040172" y="4836434"/>
            <a:ext cx="47965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15351" y="4259094"/>
            <a:ext cx="0" cy="481263"/>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7" idx="2"/>
          </p:cNvCxnSpPr>
          <p:nvPr/>
        </p:nvCxnSpPr>
        <p:spPr>
          <a:xfrm rot="16200000" flipH="1">
            <a:off x="4133743" y="3435827"/>
            <a:ext cx="606740" cy="3869621"/>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371924" y="4990440"/>
            <a:ext cx="1415034" cy="6835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90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Predictive Biomarkers</a:t>
            </a:r>
            <a:endParaRPr lang="en-US" b="1" dirty="0"/>
          </a:p>
        </p:txBody>
      </p:sp>
      <p:sp>
        <p:nvSpPr>
          <p:cNvPr id="3" name="Content Placeholder 2"/>
          <p:cNvSpPr>
            <a:spLocks noGrp="1"/>
          </p:cNvSpPr>
          <p:nvPr>
            <p:ph idx="1"/>
          </p:nvPr>
        </p:nvSpPr>
        <p:spPr>
          <a:xfrm>
            <a:off x="838200" y="1825625"/>
            <a:ext cx="10515600" cy="869449"/>
          </a:xfrm>
        </p:spPr>
        <p:txBody>
          <a:bodyPr/>
          <a:lstStyle/>
          <a:p>
            <a:r>
              <a:rPr lang="en-US" dirty="0" smtClean="0"/>
              <a:t>Identifies </a:t>
            </a:r>
            <a:r>
              <a:rPr lang="en-US" dirty="0"/>
              <a:t>individuals who are more likely to respond to exposure to a </a:t>
            </a:r>
            <a:r>
              <a:rPr lang="en-US" dirty="0" smtClean="0"/>
              <a:t>therapeutic agent.</a:t>
            </a:r>
            <a:endParaRPr lang="en-US" dirty="0"/>
          </a:p>
        </p:txBody>
      </p:sp>
      <p:sp>
        <p:nvSpPr>
          <p:cNvPr id="9" name="TextBox 8"/>
          <p:cNvSpPr txBox="1"/>
          <p:nvPr/>
        </p:nvSpPr>
        <p:spPr>
          <a:xfrm>
            <a:off x="2000369" y="2747896"/>
            <a:ext cx="2385068" cy="461665"/>
          </a:xfrm>
          <a:prstGeom prst="rect">
            <a:avLst/>
          </a:prstGeom>
          <a:noFill/>
        </p:spPr>
        <p:txBody>
          <a:bodyPr wrap="none" rtlCol="0">
            <a:spAutoFit/>
          </a:bodyPr>
          <a:lstStyle/>
          <a:p>
            <a:r>
              <a:rPr lang="en-US" sz="2400" b="1" dirty="0" smtClean="0"/>
              <a:t>Enrichment Phase</a:t>
            </a:r>
            <a:endParaRPr lang="en-US" sz="2400" b="1" dirty="0"/>
          </a:p>
        </p:txBody>
      </p:sp>
      <p:sp>
        <p:nvSpPr>
          <p:cNvPr id="10" name="TextBox 9"/>
          <p:cNvSpPr txBox="1"/>
          <p:nvPr/>
        </p:nvSpPr>
        <p:spPr>
          <a:xfrm>
            <a:off x="5659977" y="2696147"/>
            <a:ext cx="3999594" cy="461665"/>
          </a:xfrm>
          <a:prstGeom prst="rect">
            <a:avLst/>
          </a:prstGeom>
          <a:noFill/>
        </p:spPr>
        <p:txBody>
          <a:bodyPr wrap="none" rtlCol="0">
            <a:spAutoFit/>
          </a:bodyPr>
          <a:lstStyle/>
          <a:p>
            <a:r>
              <a:rPr lang="en-US" sz="2400" b="1" dirty="0" smtClean="0"/>
              <a:t>Randomized control trial phase</a:t>
            </a:r>
            <a:endParaRPr lang="en-US" sz="2400" b="1" dirty="0"/>
          </a:p>
        </p:txBody>
      </p:sp>
      <p:cxnSp>
        <p:nvCxnSpPr>
          <p:cNvPr id="11" name="Straight Connector 10"/>
          <p:cNvCxnSpPr/>
          <p:nvPr/>
        </p:nvCxnSpPr>
        <p:spPr>
          <a:xfrm>
            <a:off x="5629533" y="2725651"/>
            <a:ext cx="0" cy="328813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71427" y="3862490"/>
            <a:ext cx="1153101" cy="1200329"/>
          </a:xfrm>
          <a:prstGeom prst="rect">
            <a:avLst/>
          </a:prstGeom>
          <a:noFill/>
        </p:spPr>
        <p:txBody>
          <a:bodyPr wrap="none" rtlCol="0">
            <a:spAutoFit/>
          </a:bodyPr>
          <a:lstStyle/>
          <a:p>
            <a:pPr algn="ctr"/>
            <a:r>
              <a:rPr lang="en-US" sz="2400" dirty="0" smtClean="0"/>
              <a:t>All</a:t>
            </a:r>
          </a:p>
          <a:p>
            <a:pPr algn="ctr"/>
            <a:r>
              <a:rPr lang="en-US" sz="2400" dirty="0" smtClean="0"/>
              <a:t>Eligible </a:t>
            </a:r>
          </a:p>
          <a:p>
            <a:pPr algn="ctr"/>
            <a:r>
              <a:rPr lang="en-US" sz="2400" dirty="0" smtClean="0"/>
              <a:t>patients</a:t>
            </a:r>
            <a:endParaRPr lang="en-US" sz="2400" dirty="0"/>
          </a:p>
        </p:txBody>
      </p:sp>
      <p:cxnSp>
        <p:nvCxnSpPr>
          <p:cNvPr id="13" name="Straight Connector 12"/>
          <p:cNvCxnSpPr/>
          <p:nvPr/>
        </p:nvCxnSpPr>
        <p:spPr>
          <a:xfrm>
            <a:off x="2238689" y="4462655"/>
            <a:ext cx="14123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08937" y="4000989"/>
            <a:ext cx="1350389" cy="461665"/>
          </a:xfrm>
          <a:prstGeom prst="rect">
            <a:avLst/>
          </a:prstGeom>
          <a:noFill/>
        </p:spPr>
        <p:txBody>
          <a:bodyPr wrap="none" rtlCol="0">
            <a:spAutoFit/>
          </a:bodyPr>
          <a:lstStyle/>
          <a:p>
            <a:r>
              <a:rPr lang="en-US" sz="2400" dirty="0" smtClean="0"/>
              <a:t>Screening</a:t>
            </a:r>
            <a:endParaRPr lang="en-US" sz="2400" dirty="0"/>
          </a:p>
        </p:txBody>
      </p:sp>
      <p:cxnSp>
        <p:nvCxnSpPr>
          <p:cNvPr id="15" name="Straight Arrow Connector 14"/>
          <p:cNvCxnSpPr/>
          <p:nvPr/>
        </p:nvCxnSpPr>
        <p:spPr>
          <a:xfrm flipV="1">
            <a:off x="3651050" y="4020867"/>
            <a:ext cx="603626" cy="441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51050" y="4462655"/>
            <a:ext cx="603626" cy="5393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70503" y="3189869"/>
            <a:ext cx="1483351" cy="1200329"/>
          </a:xfrm>
          <a:prstGeom prst="rect">
            <a:avLst/>
          </a:prstGeom>
          <a:noFill/>
        </p:spPr>
        <p:txBody>
          <a:bodyPr wrap="none" rtlCol="0">
            <a:spAutoFit/>
          </a:bodyPr>
          <a:lstStyle/>
          <a:p>
            <a:r>
              <a:rPr lang="en-US" sz="2400" dirty="0" smtClean="0"/>
              <a:t>Predictive</a:t>
            </a:r>
            <a:br>
              <a:rPr lang="en-US" sz="2400" dirty="0" smtClean="0"/>
            </a:br>
            <a:r>
              <a:rPr lang="en-US" sz="2400" dirty="0" smtClean="0"/>
              <a:t>Biomarker </a:t>
            </a:r>
          </a:p>
          <a:p>
            <a:r>
              <a:rPr lang="en-US" sz="2400" dirty="0"/>
              <a:t>p</a:t>
            </a:r>
            <a:r>
              <a:rPr lang="en-US" sz="2400" dirty="0" smtClean="0"/>
              <a:t>ositive</a:t>
            </a:r>
            <a:endParaRPr lang="en-US" sz="2400" dirty="0"/>
          </a:p>
        </p:txBody>
      </p:sp>
      <p:sp>
        <p:nvSpPr>
          <p:cNvPr id="18" name="TextBox 17"/>
          <p:cNvSpPr txBox="1"/>
          <p:nvPr/>
        </p:nvSpPr>
        <p:spPr>
          <a:xfrm>
            <a:off x="4180375" y="4430305"/>
            <a:ext cx="1483351" cy="1200329"/>
          </a:xfrm>
          <a:prstGeom prst="rect">
            <a:avLst/>
          </a:prstGeom>
          <a:noFill/>
        </p:spPr>
        <p:txBody>
          <a:bodyPr wrap="none" rtlCol="0">
            <a:spAutoFit/>
          </a:bodyPr>
          <a:lstStyle/>
          <a:p>
            <a:r>
              <a:rPr lang="en-US" sz="2400" dirty="0" smtClean="0"/>
              <a:t>Predictive</a:t>
            </a:r>
          </a:p>
          <a:p>
            <a:r>
              <a:rPr lang="en-US" sz="2400" dirty="0" smtClean="0"/>
              <a:t>Biomarker </a:t>
            </a:r>
          </a:p>
          <a:p>
            <a:r>
              <a:rPr lang="en-US" sz="2400" dirty="0" smtClean="0"/>
              <a:t>negative</a:t>
            </a:r>
            <a:endParaRPr lang="en-US" sz="2400" dirty="0"/>
          </a:p>
        </p:txBody>
      </p:sp>
      <p:sp>
        <p:nvSpPr>
          <p:cNvPr id="19" name="TextBox 18"/>
          <p:cNvSpPr txBox="1"/>
          <p:nvPr/>
        </p:nvSpPr>
        <p:spPr>
          <a:xfrm>
            <a:off x="4151067" y="5781505"/>
            <a:ext cx="1250575" cy="461665"/>
          </a:xfrm>
          <a:prstGeom prst="rect">
            <a:avLst/>
          </a:prstGeom>
          <a:noFill/>
        </p:spPr>
        <p:txBody>
          <a:bodyPr wrap="none" rtlCol="0">
            <a:spAutoFit/>
          </a:bodyPr>
          <a:lstStyle/>
          <a:p>
            <a:r>
              <a:rPr lang="en-US" sz="2400" dirty="0" smtClean="0"/>
              <a:t>Excluded</a:t>
            </a:r>
            <a:endParaRPr lang="en-US" sz="2400" dirty="0"/>
          </a:p>
        </p:txBody>
      </p:sp>
      <p:cxnSp>
        <p:nvCxnSpPr>
          <p:cNvPr id="20" name="Straight Arrow Connector 19"/>
          <p:cNvCxnSpPr/>
          <p:nvPr/>
        </p:nvCxnSpPr>
        <p:spPr>
          <a:xfrm flipH="1">
            <a:off x="4781258" y="5630634"/>
            <a:ext cx="2579" cy="2414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01642" y="3974700"/>
            <a:ext cx="1656840"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59977" y="3346382"/>
            <a:ext cx="1507812" cy="461665"/>
          </a:xfrm>
          <a:prstGeom prst="rect">
            <a:avLst/>
          </a:prstGeom>
          <a:noFill/>
        </p:spPr>
        <p:txBody>
          <a:bodyPr wrap="none" rtlCol="0">
            <a:spAutoFit/>
          </a:bodyPr>
          <a:lstStyle/>
          <a:p>
            <a:r>
              <a:rPr lang="en-US" sz="2400" dirty="0" smtClean="0"/>
              <a:t>Randomize</a:t>
            </a:r>
            <a:endParaRPr lang="en-US" sz="2400" dirty="0"/>
          </a:p>
        </p:txBody>
      </p:sp>
      <p:cxnSp>
        <p:nvCxnSpPr>
          <p:cNvPr id="23" name="Straight Arrow Connector 22"/>
          <p:cNvCxnSpPr/>
          <p:nvPr/>
        </p:nvCxnSpPr>
        <p:spPr>
          <a:xfrm>
            <a:off x="7058482" y="3974700"/>
            <a:ext cx="502475" cy="4154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058482" y="3536118"/>
            <a:ext cx="502475" cy="4385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560957" y="3335553"/>
            <a:ext cx="1662708" cy="461665"/>
          </a:xfrm>
          <a:prstGeom prst="rect">
            <a:avLst/>
          </a:prstGeom>
          <a:noFill/>
        </p:spPr>
        <p:txBody>
          <a:bodyPr wrap="none" rtlCol="0">
            <a:spAutoFit/>
          </a:bodyPr>
          <a:lstStyle/>
          <a:p>
            <a:r>
              <a:rPr lang="en-US" sz="2400" dirty="0" smtClean="0"/>
              <a:t>Intervention</a:t>
            </a:r>
            <a:endParaRPr lang="en-US" sz="2400" dirty="0"/>
          </a:p>
        </p:txBody>
      </p:sp>
      <p:sp>
        <p:nvSpPr>
          <p:cNvPr id="26" name="TextBox 25"/>
          <p:cNvSpPr txBox="1"/>
          <p:nvPr/>
        </p:nvSpPr>
        <p:spPr>
          <a:xfrm>
            <a:off x="7560957" y="4175265"/>
            <a:ext cx="1123219" cy="461665"/>
          </a:xfrm>
          <a:prstGeom prst="rect">
            <a:avLst/>
          </a:prstGeom>
          <a:noFill/>
        </p:spPr>
        <p:txBody>
          <a:bodyPr wrap="none" rtlCol="0">
            <a:spAutoFit/>
          </a:bodyPr>
          <a:lstStyle/>
          <a:p>
            <a:r>
              <a:rPr lang="en-US" sz="2400" dirty="0" smtClean="0"/>
              <a:t>Placebo</a:t>
            </a:r>
            <a:endParaRPr lang="en-US" sz="2400" dirty="0"/>
          </a:p>
        </p:txBody>
      </p:sp>
      <p:sp>
        <p:nvSpPr>
          <p:cNvPr id="27" name="TextBox 26"/>
          <p:cNvSpPr txBox="1"/>
          <p:nvPr/>
        </p:nvSpPr>
        <p:spPr>
          <a:xfrm>
            <a:off x="923858" y="6198450"/>
            <a:ext cx="10569938" cy="461665"/>
          </a:xfrm>
          <a:prstGeom prst="rect">
            <a:avLst/>
          </a:prstGeom>
          <a:noFill/>
        </p:spPr>
        <p:txBody>
          <a:bodyPr wrap="square" rtlCol="0">
            <a:spAutoFit/>
          </a:bodyPr>
          <a:lstStyle/>
          <a:p>
            <a:r>
              <a:rPr lang="en-US" sz="2400" dirty="0" smtClean="0"/>
              <a:t>The role of predictive biomarker in a future enrichment design trial</a:t>
            </a:r>
            <a:endParaRPr lang="en-US" sz="2400" dirty="0"/>
          </a:p>
        </p:txBody>
      </p:sp>
      <p:cxnSp>
        <p:nvCxnSpPr>
          <p:cNvPr id="7" name="Straight Connector 6"/>
          <p:cNvCxnSpPr/>
          <p:nvPr/>
        </p:nvCxnSpPr>
        <p:spPr>
          <a:xfrm>
            <a:off x="1263293" y="3209561"/>
            <a:ext cx="39815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67955" y="3208201"/>
            <a:ext cx="39815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01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2" grpId="0"/>
      <p:bldP spid="14" grpId="0"/>
      <p:bldP spid="17" grpId="0"/>
      <p:bldP spid="18" grpId="0"/>
      <p:bldP spid="19" grpId="0"/>
      <p:bldP spid="22"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Candidate Biomarkers</a:t>
            </a:r>
            <a:endParaRPr lang="en-US" b="1" dirty="0"/>
          </a:p>
        </p:txBody>
      </p:sp>
      <p:sp>
        <p:nvSpPr>
          <p:cNvPr id="3" name="Content Placeholder 2"/>
          <p:cNvSpPr>
            <a:spLocks noGrp="1"/>
          </p:cNvSpPr>
          <p:nvPr>
            <p:ph idx="1"/>
          </p:nvPr>
        </p:nvSpPr>
        <p:spPr/>
        <p:txBody>
          <a:bodyPr>
            <a:normAutofit/>
          </a:bodyPr>
          <a:lstStyle/>
          <a:p>
            <a:pPr marL="0" indent="0">
              <a:buNone/>
            </a:pPr>
            <a:r>
              <a:rPr lang="en-US" b="1" dirty="0" smtClean="0">
                <a:solidFill>
                  <a:schemeClr val="accent1">
                    <a:lumMod val="75000"/>
                  </a:schemeClr>
                </a:solidFill>
              </a:rPr>
              <a:t>Glial Cells</a:t>
            </a:r>
          </a:p>
          <a:p>
            <a:r>
              <a:rPr lang="en-US" dirty="0" smtClean="0"/>
              <a:t>Glial fibrillary acidic protein (GFAP)</a:t>
            </a:r>
          </a:p>
          <a:p>
            <a:pPr marL="0" indent="0">
              <a:buNone/>
            </a:pPr>
            <a:r>
              <a:rPr lang="en-US" b="1" dirty="0" smtClean="0">
                <a:solidFill>
                  <a:schemeClr val="accent1">
                    <a:lumMod val="75000"/>
                  </a:schemeClr>
                </a:solidFill>
              </a:rPr>
              <a:t>Neurons</a:t>
            </a:r>
          </a:p>
          <a:p>
            <a:pPr marL="0" indent="0">
              <a:buNone/>
            </a:pPr>
            <a:r>
              <a:rPr lang="en-US" dirty="0" err="1" smtClean="0"/>
              <a:t>Neurofilament</a:t>
            </a:r>
            <a:r>
              <a:rPr lang="en-US" dirty="0" smtClean="0"/>
              <a:t> light chain (NF-L)</a:t>
            </a:r>
          </a:p>
          <a:p>
            <a:pPr marL="0" indent="0">
              <a:buNone/>
            </a:pPr>
            <a:r>
              <a:rPr lang="en-US" b="1" dirty="0" smtClean="0">
                <a:solidFill>
                  <a:schemeClr val="accent1">
                    <a:lumMod val="75000"/>
                  </a:schemeClr>
                </a:solidFill>
              </a:rPr>
              <a:t>Inflammatory</a:t>
            </a:r>
            <a:endParaRPr lang="en-US" b="1" dirty="0">
              <a:solidFill>
                <a:schemeClr val="accent1">
                  <a:lumMod val="75000"/>
                </a:schemeClr>
              </a:solidFill>
            </a:endParaRPr>
          </a:p>
          <a:p>
            <a:r>
              <a:rPr lang="en-US" dirty="0" smtClean="0"/>
              <a:t>High Sensitivity CRP</a:t>
            </a: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9124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Time course of biomarker levels</a:t>
            </a:r>
            <a:endParaRPr lang="en-US" b="1" dirty="0"/>
          </a:p>
        </p:txBody>
      </p:sp>
      <p:pic>
        <p:nvPicPr>
          <p:cNvPr id="4" name="Picture 3"/>
          <p:cNvPicPr>
            <a:picLocks noChangeAspect="1"/>
          </p:cNvPicPr>
          <p:nvPr/>
        </p:nvPicPr>
        <p:blipFill>
          <a:blip r:embed="rId2"/>
          <a:stretch>
            <a:fillRect/>
          </a:stretch>
        </p:blipFill>
        <p:spPr>
          <a:xfrm>
            <a:off x="962526" y="1825625"/>
            <a:ext cx="8368464" cy="4410617"/>
          </a:xfrm>
          <a:prstGeom prst="rect">
            <a:avLst/>
          </a:prstGeom>
        </p:spPr>
      </p:pic>
    </p:spTree>
    <p:extLst>
      <p:ext uri="{BB962C8B-B14F-4D97-AF65-F5344CB8AC3E}">
        <p14:creationId xmlns:p14="http://schemas.microsoft.com/office/powerpoint/2010/main" val="30466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 of ongoing brain injury </a:t>
            </a:r>
            <a:endParaRPr lang="en-US" b="1" dirty="0"/>
          </a:p>
        </p:txBody>
      </p:sp>
      <p:pic>
        <p:nvPicPr>
          <p:cNvPr id="4" name="Picture 3"/>
          <p:cNvPicPr>
            <a:picLocks noChangeAspect="1"/>
          </p:cNvPicPr>
          <p:nvPr/>
        </p:nvPicPr>
        <p:blipFill>
          <a:blip r:embed="rId2"/>
          <a:stretch>
            <a:fillRect/>
          </a:stretch>
        </p:blipFill>
        <p:spPr>
          <a:xfrm>
            <a:off x="977485" y="1825625"/>
            <a:ext cx="8273476" cy="4399967"/>
          </a:xfrm>
          <a:prstGeom prst="rect">
            <a:avLst/>
          </a:prstGeom>
        </p:spPr>
      </p:pic>
    </p:spTree>
    <p:extLst>
      <p:ext uri="{BB962C8B-B14F-4D97-AF65-F5344CB8AC3E}">
        <p14:creationId xmlns:p14="http://schemas.microsoft.com/office/powerpoint/2010/main" val="105744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43122" cy="1325563"/>
          </a:xfrm>
        </p:spPr>
        <p:txBody>
          <a:bodyPr/>
          <a:lstStyle/>
          <a:p>
            <a:r>
              <a:rPr lang="en-US" b="1" dirty="0" smtClean="0"/>
              <a:t>Hypothesized effect of HBO Treatment</a:t>
            </a:r>
            <a:endParaRPr lang="en-US" b="1" dirty="0"/>
          </a:p>
        </p:txBody>
      </p:sp>
      <p:sp>
        <p:nvSpPr>
          <p:cNvPr id="7" name="TextBox 6"/>
          <p:cNvSpPr txBox="1"/>
          <p:nvPr/>
        </p:nvSpPr>
        <p:spPr>
          <a:xfrm>
            <a:off x="6211129" y="4045772"/>
            <a:ext cx="1029903" cy="36933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9710286" y="3030354"/>
            <a:ext cx="1029903" cy="369332"/>
          </a:xfrm>
          <a:prstGeom prst="rect">
            <a:avLst/>
          </a:prstGeom>
          <a:solidFill>
            <a:schemeClr val="bg1"/>
          </a:solidFill>
        </p:spPr>
        <p:txBody>
          <a:bodyPr wrap="square" rtlCol="0">
            <a:spAutoFit/>
          </a:bodyPr>
          <a:lstStyle/>
          <a:p>
            <a:r>
              <a:rPr lang="en-US" dirty="0" smtClean="0"/>
              <a:t>Control</a:t>
            </a:r>
            <a:endParaRPr lang="en-US" dirty="0"/>
          </a:p>
        </p:txBody>
      </p:sp>
      <p:sp>
        <p:nvSpPr>
          <p:cNvPr id="9" name="TextBox 8"/>
          <p:cNvSpPr txBox="1"/>
          <p:nvPr/>
        </p:nvSpPr>
        <p:spPr>
          <a:xfrm flipH="1">
            <a:off x="9827394" y="3869356"/>
            <a:ext cx="346508" cy="369332"/>
          </a:xfrm>
          <a:prstGeom prst="rect">
            <a:avLst/>
          </a:prstGeom>
          <a:solidFill>
            <a:schemeClr val="bg1"/>
          </a:solidFill>
        </p:spPr>
        <p:txBody>
          <a:bodyPr wrap="square" rtlCol="0">
            <a:spAutoFit/>
          </a:bodyPr>
          <a:lstStyle/>
          <a:p>
            <a:r>
              <a:rPr lang="en-US" dirty="0" smtClean="0"/>
              <a:t> </a:t>
            </a:r>
            <a:endParaRPr lang="en-US" dirty="0"/>
          </a:p>
        </p:txBody>
      </p:sp>
      <p:pic>
        <p:nvPicPr>
          <p:cNvPr id="10" name="Picture 9"/>
          <p:cNvPicPr>
            <a:picLocks noChangeAspect="1"/>
          </p:cNvPicPr>
          <p:nvPr/>
        </p:nvPicPr>
        <p:blipFill>
          <a:blip r:embed="rId2"/>
          <a:stretch>
            <a:fillRect/>
          </a:stretch>
        </p:blipFill>
        <p:spPr>
          <a:xfrm>
            <a:off x="838200" y="2893043"/>
            <a:ext cx="9791700" cy="1952625"/>
          </a:xfrm>
          <a:prstGeom prst="rect">
            <a:avLst/>
          </a:prstGeom>
        </p:spPr>
      </p:pic>
      <p:sp>
        <p:nvSpPr>
          <p:cNvPr id="5" name="TextBox 4"/>
          <p:cNvSpPr txBox="1"/>
          <p:nvPr/>
        </p:nvSpPr>
        <p:spPr>
          <a:xfrm>
            <a:off x="2252311" y="2859019"/>
            <a:ext cx="1029903" cy="369332"/>
          </a:xfrm>
          <a:prstGeom prst="rect">
            <a:avLst/>
          </a:prstGeom>
          <a:solidFill>
            <a:schemeClr val="bg1"/>
          </a:solidFill>
        </p:spPr>
        <p:txBody>
          <a:bodyPr wrap="square" rtlCol="0">
            <a:spAutoFit/>
          </a:bodyPr>
          <a:lstStyle/>
          <a:p>
            <a:r>
              <a:rPr lang="en-US" dirty="0" smtClean="0"/>
              <a:t>Control</a:t>
            </a:r>
            <a:endParaRPr lang="en-US" dirty="0"/>
          </a:p>
        </p:txBody>
      </p:sp>
      <p:sp>
        <p:nvSpPr>
          <p:cNvPr id="6" name="TextBox 5"/>
          <p:cNvSpPr txBox="1"/>
          <p:nvPr/>
        </p:nvSpPr>
        <p:spPr>
          <a:xfrm>
            <a:off x="5175785" y="3215020"/>
            <a:ext cx="1465021" cy="369332"/>
          </a:xfrm>
          <a:prstGeom prst="rect">
            <a:avLst/>
          </a:prstGeom>
          <a:solidFill>
            <a:schemeClr val="bg1"/>
          </a:solidFill>
        </p:spPr>
        <p:txBody>
          <a:bodyPr wrap="square" rtlCol="0">
            <a:spAutoFit/>
          </a:bodyPr>
          <a:lstStyle/>
          <a:p>
            <a:r>
              <a:rPr lang="en-US" dirty="0" smtClean="0"/>
              <a:t>HBO dose 1</a:t>
            </a:r>
            <a:endParaRPr lang="en-US" dirty="0"/>
          </a:p>
        </p:txBody>
      </p:sp>
      <p:sp>
        <p:nvSpPr>
          <p:cNvPr id="12" name="TextBox 11"/>
          <p:cNvSpPr txBox="1"/>
          <p:nvPr/>
        </p:nvSpPr>
        <p:spPr>
          <a:xfrm>
            <a:off x="8970745" y="2893043"/>
            <a:ext cx="1029903" cy="369332"/>
          </a:xfrm>
          <a:prstGeom prst="rect">
            <a:avLst/>
          </a:prstGeom>
          <a:solidFill>
            <a:schemeClr val="bg1"/>
          </a:solidFill>
        </p:spPr>
        <p:txBody>
          <a:bodyPr wrap="square" rtlCol="0">
            <a:spAutoFit/>
          </a:bodyPr>
          <a:lstStyle/>
          <a:p>
            <a:r>
              <a:rPr lang="en-US" dirty="0" smtClean="0"/>
              <a:t>Control</a:t>
            </a:r>
            <a:endParaRPr lang="en-US" dirty="0"/>
          </a:p>
        </p:txBody>
      </p:sp>
      <p:sp>
        <p:nvSpPr>
          <p:cNvPr id="13" name="TextBox 12"/>
          <p:cNvSpPr txBox="1"/>
          <p:nvPr/>
        </p:nvSpPr>
        <p:spPr>
          <a:xfrm>
            <a:off x="8975807" y="4080006"/>
            <a:ext cx="2337229" cy="369332"/>
          </a:xfrm>
          <a:prstGeom prst="rect">
            <a:avLst/>
          </a:prstGeom>
          <a:noFill/>
        </p:spPr>
        <p:txBody>
          <a:bodyPr wrap="square" rtlCol="0">
            <a:spAutoFit/>
          </a:bodyPr>
          <a:lstStyle/>
          <a:p>
            <a:r>
              <a:rPr lang="en-US" dirty="0" smtClean="0"/>
              <a:t>HBO dose 1</a:t>
            </a:r>
            <a:endParaRPr lang="en-US" dirty="0"/>
          </a:p>
        </p:txBody>
      </p:sp>
    </p:spTree>
    <p:extLst>
      <p:ext uri="{BB962C8B-B14F-4D97-AF65-F5344CB8AC3E}">
        <p14:creationId xmlns:p14="http://schemas.microsoft.com/office/powerpoint/2010/main" val="1992030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a:t>Study Enrollment Update (COVID </a:t>
            </a:r>
            <a:r>
              <a:rPr lang="en-US" b="1" i="1" dirty="0" smtClean="0"/>
              <a:t>Effect</a:t>
            </a:r>
            <a:r>
              <a:rPr lang="en-US" b="1" i="1" dirty="0"/>
              <a:t>)</a:t>
            </a:r>
          </a:p>
        </p:txBody>
      </p:sp>
      <p:sp>
        <p:nvSpPr>
          <p:cNvPr id="3" name="Subtitle 2"/>
          <p:cNvSpPr>
            <a:spLocks noGrp="1"/>
          </p:cNvSpPr>
          <p:nvPr>
            <p:ph type="subTitle" idx="1"/>
          </p:nvPr>
        </p:nvSpPr>
        <p:spPr/>
        <p:txBody>
          <a:bodyPr/>
          <a:lstStyle/>
          <a:p>
            <a:r>
              <a:rPr lang="en-US" dirty="0"/>
              <a:t>Bill Barsan, </a:t>
            </a:r>
            <a:r>
              <a:rPr lang="en-US" dirty="0" smtClean="0"/>
              <a:t>MD</a:t>
            </a:r>
          </a:p>
        </p:txBody>
      </p:sp>
      <p:sp>
        <p:nvSpPr>
          <p:cNvPr id="5" name="Rectangle 4"/>
          <p:cNvSpPr/>
          <p:nvPr/>
        </p:nvSpPr>
        <p:spPr>
          <a:xfrm>
            <a:off x="5978820" y="32751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445635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Preliminary evidence – Animal Model Study</a:t>
            </a:r>
            <a:endParaRPr lang="en-US" b="1" dirty="0"/>
          </a:p>
        </p:txBody>
      </p:sp>
      <p:pic>
        <p:nvPicPr>
          <p:cNvPr id="4" name="image.png" descr="image.png"/>
          <p:cNvPicPr>
            <a:picLocks noChangeAspect="1"/>
          </p:cNvPicPr>
          <p:nvPr/>
        </p:nvPicPr>
        <p:blipFill>
          <a:blip r:embed="rId2">
            <a:extLst/>
          </a:blip>
          <a:stretch>
            <a:fillRect/>
          </a:stretch>
        </p:blipFill>
        <p:spPr>
          <a:xfrm>
            <a:off x="838200" y="2194165"/>
            <a:ext cx="10168417" cy="3827971"/>
          </a:xfrm>
          <a:prstGeom prst="rect">
            <a:avLst/>
          </a:prstGeom>
          <a:ln w="12700">
            <a:miter lim="400000"/>
          </a:ln>
        </p:spPr>
      </p:pic>
      <p:sp>
        <p:nvSpPr>
          <p:cNvPr id="5" name="Korley et al. J Neurotrauma. 2018 May 15;35(10):1185-1191"/>
          <p:cNvSpPr txBox="1"/>
          <p:nvPr/>
        </p:nvSpPr>
        <p:spPr>
          <a:xfrm>
            <a:off x="5741581" y="6335817"/>
            <a:ext cx="5932967"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dirty="0"/>
              <a:t>Korley et al. J </a:t>
            </a:r>
            <a:r>
              <a:rPr dirty="0" err="1"/>
              <a:t>Neurotrauma</a:t>
            </a:r>
            <a:r>
              <a:rPr dirty="0"/>
              <a:t>. 2018 May 15;35(10):1185-1191 </a:t>
            </a:r>
          </a:p>
        </p:txBody>
      </p:sp>
    </p:spTree>
    <p:extLst>
      <p:ext uri="{BB962C8B-B14F-4D97-AF65-F5344CB8AC3E}">
        <p14:creationId xmlns:p14="http://schemas.microsoft.com/office/powerpoint/2010/main" val="165559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50" y="393452"/>
            <a:ext cx="10515600" cy="1325563"/>
          </a:xfrm>
        </p:spPr>
        <p:txBody>
          <a:bodyPr/>
          <a:lstStyle/>
          <a:p>
            <a:r>
              <a:rPr lang="en-US" b="1" dirty="0" smtClean="0"/>
              <a:t>Prognostic ability of biomarkers</a:t>
            </a:r>
            <a:endParaRPr lang="en-US" b="1" dirty="0"/>
          </a:p>
        </p:txBody>
      </p:sp>
      <p:grpSp>
        <p:nvGrpSpPr>
          <p:cNvPr id="5" name="Group 4"/>
          <p:cNvGrpSpPr/>
          <p:nvPr/>
        </p:nvGrpSpPr>
        <p:grpSpPr>
          <a:xfrm>
            <a:off x="1911223" y="5427244"/>
            <a:ext cx="6798344" cy="558078"/>
            <a:chOff x="1602879" y="5913155"/>
            <a:chExt cx="7572926" cy="633744"/>
          </a:xfrm>
        </p:grpSpPr>
        <p:grpSp>
          <p:nvGrpSpPr>
            <p:cNvPr id="7" name="Group 6"/>
            <p:cNvGrpSpPr/>
            <p:nvPr/>
          </p:nvGrpSpPr>
          <p:grpSpPr>
            <a:xfrm>
              <a:off x="2079057" y="5913155"/>
              <a:ext cx="7096748" cy="369332"/>
              <a:chOff x="2079057" y="5913155"/>
              <a:chExt cx="7096748" cy="369332"/>
            </a:xfrm>
          </p:grpSpPr>
          <p:sp>
            <p:nvSpPr>
              <p:cNvPr id="9" name="Oval 8"/>
              <p:cNvSpPr/>
              <p:nvPr/>
            </p:nvSpPr>
            <p:spPr>
              <a:xfrm>
                <a:off x="2079057" y="5996962"/>
                <a:ext cx="240631" cy="211756"/>
              </a:xfrm>
              <a:prstGeom prst="ellipse">
                <a:avLst/>
              </a:prstGeom>
              <a:solidFill>
                <a:srgbClr val="F63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319688" y="6114927"/>
                <a:ext cx="6273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878425" y="5991943"/>
                <a:ext cx="240631" cy="211756"/>
              </a:xfrm>
              <a:prstGeom prst="ellipse">
                <a:avLst/>
              </a:prstGeom>
              <a:solidFill>
                <a:srgbClr val="2256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119056" y="6109908"/>
                <a:ext cx="62732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47008" y="5913155"/>
                <a:ext cx="2194560" cy="369332"/>
              </a:xfrm>
              <a:prstGeom prst="rect">
                <a:avLst/>
              </a:prstGeom>
              <a:noFill/>
            </p:spPr>
            <p:txBody>
              <a:bodyPr wrap="square" rtlCol="0">
                <a:spAutoFit/>
              </a:bodyPr>
              <a:lstStyle/>
              <a:p>
                <a:r>
                  <a:rPr lang="en-US" dirty="0" smtClean="0"/>
                  <a:t>Favorable Outcome</a:t>
                </a:r>
                <a:endParaRPr lang="en-US" dirty="0"/>
              </a:p>
            </p:txBody>
          </p:sp>
          <p:sp>
            <p:nvSpPr>
              <p:cNvPr id="14" name="TextBox 13"/>
              <p:cNvSpPr txBox="1"/>
              <p:nvPr/>
            </p:nvSpPr>
            <p:spPr>
              <a:xfrm>
                <a:off x="6702861" y="5913155"/>
                <a:ext cx="2472944" cy="369332"/>
              </a:xfrm>
              <a:prstGeom prst="rect">
                <a:avLst/>
              </a:prstGeom>
              <a:noFill/>
            </p:spPr>
            <p:txBody>
              <a:bodyPr wrap="square" rtlCol="0">
                <a:spAutoFit/>
              </a:bodyPr>
              <a:lstStyle/>
              <a:p>
                <a:r>
                  <a:rPr lang="en-US" dirty="0" smtClean="0"/>
                  <a:t>Unfavorable Outcome</a:t>
                </a:r>
                <a:endParaRPr lang="en-US" dirty="0"/>
              </a:p>
            </p:txBody>
          </p:sp>
        </p:grpSp>
        <p:sp>
          <p:nvSpPr>
            <p:cNvPr id="8" name="TextBox 7"/>
            <p:cNvSpPr txBox="1"/>
            <p:nvPr/>
          </p:nvSpPr>
          <p:spPr>
            <a:xfrm>
              <a:off x="1602879" y="6127492"/>
              <a:ext cx="205779" cy="419407"/>
            </a:xfrm>
            <a:prstGeom prst="rect">
              <a:avLst/>
            </a:prstGeom>
            <a:noFill/>
          </p:spPr>
          <p:txBody>
            <a:bodyPr wrap="none" rtlCol="0">
              <a:spAutoFit/>
            </a:bodyPr>
            <a:lstStyle/>
            <a:p>
              <a:endParaRPr lang="en-US" dirty="0"/>
            </a:p>
          </p:txBody>
        </p:sp>
      </p:grpSp>
      <p:pic>
        <p:nvPicPr>
          <p:cNvPr id="16" name="Picture 15"/>
          <p:cNvPicPr>
            <a:picLocks noChangeAspect="1"/>
          </p:cNvPicPr>
          <p:nvPr/>
        </p:nvPicPr>
        <p:blipFill>
          <a:blip r:embed="rId2"/>
          <a:stretch>
            <a:fillRect/>
          </a:stretch>
        </p:blipFill>
        <p:spPr>
          <a:xfrm>
            <a:off x="884865" y="1959388"/>
            <a:ext cx="8406198" cy="2878426"/>
          </a:xfrm>
          <a:prstGeom prst="rect">
            <a:avLst/>
          </a:prstGeom>
        </p:spPr>
      </p:pic>
      <p:pic>
        <p:nvPicPr>
          <p:cNvPr id="3" name="Picture 2"/>
          <p:cNvPicPr>
            <a:picLocks noChangeAspect="1"/>
          </p:cNvPicPr>
          <p:nvPr/>
        </p:nvPicPr>
        <p:blipFill>
          <a:blip r:embed="rId3"/>
          <a:stretch>
            <a:fillRect/>
          </a:stretch>
        </p:blipFill>
        <p:spPr>
          <a:xfrm>
            <a:off x="5087964" y="1957073"/>
            <a:ext cx="4342191" cy="2880741"/>
          </a:xfrm>
          <a:prstGeom prst="rect">
            <a:avLst/>
          </a:prstGeom>
        </p:spPr>
      </p:pic>
    </p:spTree>
    <p:extLst>
      <p:ext uri="{BB962C8B-B14F-4D97-AF65-F5344CB8AC3E}">
        <p14:creationId xmlns:p14="http://schemas.microsoft.com/office/powerpoint/2010/main" val="11930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Sample Collection Schedule</a:t>
            </a:r>
            <a:endParaRPr lang="en-US" b="1" dirty="0"/>
          </a:p>
        </p:txBody>
      </p:sp>
      <p:graphicFrame>
        <p:nvGraphicFramePr>
          <p:cNvPr id="15" name="Table 14"/>
          <p:cNvGraphicFramePr>
            <a:graphicFrameLocks noGrp="1"/>
          </p:cNvGraphicFramePr>
          <p:nvPr>
            <p:extLst/>
          </p:nvPr>
        </p:nvGraphicFramePr>
        <p:xfrm>
          <a:off x="944526" y="2062827"/>
          <a:ext cx="10515600" cy="4845749"/>
        </p:xfrm>
        <a:graphic>
          <a:graphicData uri="http://schemas.openxmlformats.org/drawingml/2006/table">
            <a:tbl>
              <a:tblPr firstRow="1" firstCol="1" bandRow="1"/>
              <a:tblGrid>
                <a:gridCol w="1298944">
                  <a:extLst>
                    <a:ext uri="{9D8B030D-6E8A-4147-A177-3AD203B41FA5}">
                      <a16:colId xmlns:a16="http://schemas.microsoft.com/office/drawing/2014/main" val="2077904221"/>
                    </a:ext>
                  </a:extLst>
                </a:gridCol>
                <a:gridCol w="804176">
                  <a:extLst>
                    <a:ext uri="{9D8B030D-6E8A-4147-A177-3AD203B41FA5}">
                      <a16:colId xmlns:a16="http://schemas.microsoft.com/office/drawing/2014/main" val="2763498296"/>
                    </a:ext>
                  </a:extLst>
                </a:gridCol>
                <a:gridCol w="1051560">
                  <a:extLst>
                    <a:ext uri="{9D8B030D-6E8A-4147-A177-3AD203B41FA5}">
                      <a16:colId xmlns:a16="http://schemas.microsoft.com/office/drawing/2014/main" val="1439329191"/>
                    </a:ext>
                  </a:extLst>
                </a:gridCol>
                <a:gridCol w="1051560">
                  <a:extLst>
                    <a:ext uri="{9D8B030D-6E8A-4147-A177-3AD203B41FA5}">
                      <a16:colId xmlns:a16="http://schemas.microsoft.com/office/drawing/2014/main" val="48704912"/>
                    </a:ext>
                  </a:extLst>
                </a:gridCol>
                <a:gridCol w="1051560">
                  <a:extLst>
                    <a:ext uri="{9D8B030D-6E8A-4147-A177-3AD203B41FA5}">
                      <a16:colId xmlns:a16="http://schemas.microsoft.com/office/drawing/2014/main" val="3713266000"/>
                    </a:ext>
                  </a:extLst>
                </a:gridCol>
                <a:gridCol w="1051560">
                  <a:extLst>
                    <a:ext uri="{9D8B030D-6E8A-4147-A177-3AD203B41FA5}">
                      <a16:colId xmlns:a16="http://schemas.microsoft.com/office/drawing/2014/main" val="2542046937"/>
                    </a:ext>
                  </a:extLst>
                </a:gridCol>
                <a:gridCol w="1051560">
                  <a:extLst>
                    <a:ext uri="{9D8B030D-6E8A-4147-A177-3AD203B41FA5}">
                      <a16:colId xmlns:a16="http://schemas.microsoft.com/office/drawing/2014/main" val="343689758"/>
                    </a:ext>
                  </a:extLst>
                </a:gridCol>
                <a:gridCol w="1051560">
                  <a:extLst>
                    <a:ext uri="{9D8B030D-6E8A-4147-A177-3AD203B41FA5}">
                      <a16:colId xmlns:a16="http://schemas.microsoft.com/office/drawing/2014/main" val="3108726274"/>
                    </a:ext>
                  </a:extLst>
                </a:gridCol>
                <a:gridCol w="1051560">
                  <a:extLst>
                    <a:ext uri="{9D8B030D-6E8A-4147-A177-3AD203B41FA5}">
                      <a16:colId xmlns:a16="http://schemas.microsoft.com/office/drawing/2014/main" val="2712035797"/>
                    </a:ext>
                  </a:extLst>
                </a:gridCol>
                <a:gridCol w="1051560">
                  <a:extLst>
                    <a:ext uri="{9D8B030D-6E8A-4147-A177-3AD203B41FA5}">
                      <a16:colId xmlns:a16="http://schemas.microsoft.com/office/drawing/2014/main" val="2580528624"/>
                    </a:ext>
                  </a:extLst>
                </a:gridCol>
              </a:tblGrid>
              <a:tr h="526415">
                <a:tc>
                  <a:txBody>
                    <a:bodyPr/>
                    <a:lstStyle/>
                    <a:p>
                      <a:pPr marL="3175" marR="0" algn="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 marR="0" algn="ctr">
                        <a:lnSpc>
                          <a:spcPct val="107000"/>
                        </a:lnSpc>
                        <a:spcBef>
                          <a:spcPts val="0"/>
                        </a:spcBef>
                        <a:spcAft>
                          <a:spcPts val="0"/>
                        </a:spcAft>
                      </a:pPr>
                      <a:r>
                        <a:rPr lang="en-US" sz="20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0hr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81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8hr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445" marR="0" algn="ctr">
                        <a:lnSpc>
                          <a:spcPct val="107000"/>
                        </a:lnSpc>
                        <a:spcBef>
                          <a:spcPts val="0"/>
                        </a:spcBef>
                        <a:spcAft>
                          <a:spcPts val="0"/>
                        </a:spcAft>
                      </a:pPr>
                      <a:r>
                        <a:rPr lang="en-US" sz="2000" b="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24hr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Post-HBO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6350" marR="0" algn="ctr">
                        <a:lnSpc>
                          <a:spcPct val="107000"/>
                        </a:lnSpc>
                        <a:spcBef>
                          <a:spcPts val="0"/>
                        </a:spcBef>
                        <a:spcAft>
                          <a:spcPts val="0"/>
                        </a:spcAft>
                      </a:pPr>
                      <a:r>
                        <a:rPr lang="en-US" sz="20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(once</a:t>
                      </a:r>
                      <a:r>
                        <a:rPr lang="en-US" sz="2000" b="1"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D2-D5)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445"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81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81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D180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0332898"/>
                  </a:ext>
                </a:extLst>
              </a:tr>
              <a:tr h="167640">
                <a:tc>
                  <a:txBody>
                    <a:bodyPr/>
                    <a:lstStyle/>
                    <a:p>
                      <a:pPr marL="0" marR="0">
                        <a:lnSpc>
                          <a:spcPct val="107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Plasma</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70119623"/>
                  </a:ext>
                </a:extLst>
              </a:tr>
              <a:tr h="165100">
                <a:tc>
                  <a:txBody>
                    <a:bodyPr/>
                    <a:lstStyle/>
                    <a:p>
                      <a:pPr marL="0" marR="0">
                        <a:lnSpc>
                          <a:spcPct val="107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Serum</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54835851"/>
                  </a:ext>
                </a:extLst>
              </a:tr>
              <a:tr h="170815">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Buffy Coat </a:t>
                      </a:r>
                      <a:endPar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3238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444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6350"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6350"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33020"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3810"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3238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444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37510939"/>
                  </a:ext>
                </a:extLst>
              </a:tr>
              <a:tr h="170815">
                <a:tc>
                  <a:txBody>
                    <a:bodyPr/>
                    <a:lstStyle/>
                    <a:p>
                      <a:pPr marL="0" marR="0">
                        <a:lnSpc>
                          <a:spcPct val="107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CSF</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571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3810"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marR="0" algn="ctr">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837785"/>
                  </a:ext>
                </a:extLst>
              </a:tr>
            </a:tbl>
          </a:graphicData>
        </a:graphic>
      </p:graphicFrame>
    </p:spTree>
    <p:extLst>
      <p:ext uri="{BB962C8B-B14F-4D97-AF65-F5344CB8AC3E}">
        <p14:creationId xmlns:p14="http://schemas.microsoft.com/office/powerpoint/2010/main" val="41613436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Consent</a:t>
            </a:r>
            <a:endParaRPr lang="en-US" dirty="0"/>
          </a:p>
        </p:txBody>
      </p:sp>
      <p:sp>
        <p:nvSpPr>
          <p:cNvPr id="3" name="Content Placeholder 2"/>
          <p:cNvSpPr>
            <a:spLocks noGrp="1"/>
          </p:cNvSpPr>
          <p:nvPr>
            <p:ph idx="1"/>
          </p:nvPr>
        </p:nvSpPr>
        <p:spPr/>
        <p:txBody>
          <a:bodyPr/>
          <a:lstStyle/>
          <a:p>
            <a:r>
              <a:rPr lang="en-US" dirty="0" smtClean="0"/>
              <a:t>Consent for HOBIT = Consent for </a:t>
            </a:r>
            <a:r>
              <a:rPr lang="en-US" dirty="0" err="1" smtClean="0"/>
              <a:t>BioHOBIT</a:t>
            </a:r>
            <a:endParaRPr lang="en-US" smtClean="0"/>
          </a:p>
          <a:p>
            <a:pPr marL="0" indent="0">
              <a:buNone/>
            </a:pPr>
            <a:endParaRPr lang="en-US" dirty="0"/>
          </a:p>
        </p:txBody>
      </p:sp>
    </p:spTree>
    <p:extLst>
      <p:ext uri="{BB962C8B-B14F-4D97-AF65-F5344CB8AC3E}">
        <p14:creationId xmlns:p14="http://schemas.microsoft.com/office/powerpoint/2010/main" val="112800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97280" y="5137265"/>
            <a:ext cx="10058400" cy="1143000"/>
          </a:xfrm>
        </p:spPr>
        <p:txBody>
          <a:bodyPr vert="horz" lIns="91440" tIns="45720" rIns="91440" bIns="45720" rtlCol="0" anchor="t">
            <a:normAutofit/>
          </a:bodyPr>
          <a:lstStyle/>
          <a:p>
            <a:pPr algn="ctr"/>
            <a:r>
              <a:rPr lang="en-US"/>
              <a:t>Biospecimen collection &amp; processing</a:t>
            </a:r>
          </a:p>
        </p:txBody>
      </p:sp>
      <p:sp>
        <p:nvSpPr>
          <p:cNvPr id="4" name="TextBox 3"/>
          <p:cNvSpPr txBox="1"/>
          <p:nvPr/>
        </p:nvSpPr>
        <p:spPr>
          <a:xfrm>
            <a:off x="1097280" y="3054858"/>
            <a:ext cx="9864437" cy="1077218"/>
          </a:xfrm>
          <a:prstGeom prst="rect">
            <a:avLst/>
          </a:prstGeom>
          <a:noFill/>
        </p:spPr>
        <p:txBody>
          <a:bodyPr wrap="square" rtlCol="0">
            <a:spAutoFit/>
          </a:bodyPr>
          <a:lstStyle/>
          <a:p>
            <a:pPr algn="ctr"/>
            <a:r>
              <a:rPr lang="en-US" sz="3200" b="1" dirty="0"/>
              <a:t>The Biomarkers in the Hyperbaric Oxygen Brain Injury Treatment Trial (</a:t>
            </a:r>
            <a:r>
              <a:rPr lang="en-US" sz="3200" b="1" dirty="0" err="1"/>
              <a:t>BioHOBIT</a:t>
            </a:r>
            <a:r>
              <a:rPr lang="en-US" sz="3200" b="1" dirty="0"/>
              <a:t>) </a:t>
            </a:r>
          </a:p>
        </p:txBody>
      </p:sp>
      <p:pic>
        <p:nvPicPr>
          <p:cNvPr id="1026" name="Picture 2" descr="https://biosend.org/img/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400" y="1469835"/>
            <a:ext cx="508635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54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sp>
        <p:nvSpPr>
          <p:cNvPr id="3" name="Content Placeholder 2"/>
          <p:cNvSpPr>
            <a:spLocks noGrp="1"/>
          </p:cNvSpPr>
          <p:nvPr>
            <p:ph idx="1"/>
          </p:nvPr>
        </p:nvSpPr>
        <p:spPr>
          <a:xfrm>
            <a:off x="1097280" y="1759020"/>
            <a:ext cx="10309072" cy="4405295"/>
          </a:xfrm>
        </p:spPr>
        <p:txBody>
          <a:bodyPr>
            <a:normAutofit fontScale="92500" lnSpcReduction="20000"/>
          </a:bodyPr>
          <a:lstStyle/>
          <a:p>
            <a:pPr marL="914400" lvl="1" indent="-457200">
              <a:lnSpc>
                <a:spcPct val="150000"/>
              </a:lnSpc>
              <a:buFont typeface="+mj-lt"/>
              <a:buAutoNum type="arabicPeriod"/>
            </a:pPr>
            <a:r>
              <a:rPr lang="en-GB" sz="2400" dirty="0" smtClean="0">
                <a:ea typeface="Verdana" pitchFamily="34" charset="0"/>
                <a:cs typeface="Verdana" pitchFamily="34" charset="0"/>
              </a:rPr>
              <a:t>Specimen </a:t>
            </a:r>
            <a:r>
              <a:rPr lang="en-GB" sz="2400" dirty="0">
                <a:ea typeface="Verdana" pitchFamily="34" charset="0"/>
                <a:cs typeface="Verdana" pitchFamily="34" charset="0"/>
              </a:rPr>
              <a:t>uniformity and quality</a:t>
            </a:r>
          </a:p>
          <a:p>
            <a:pPr marL="914400" lvl="1" indent="-457200">
              <a:lnSpc>
                <a:spcPct val="150000"/>
              </a:lnSpc>
              <a:buFont typeface="+mj-lt"/>
              <a:buAutoNum type="arabicPeriod"/>
            </a:pPr>
            <a:r>
              <a:rPr lang="en-GB" sz="2400" dirty="0">
                <a:ea typeface="Verdana" pitchFamily="34" charset="0"/>
                <a:cs typeface="Verdana" pitchFamily="34" charset="0"/>
              </a:rPr>
              <a:t>Site Equipment</a:t>
            </a:r>
          </a:p>
          <a:p>
            <a:pPr marL="914400" lvl="1" indent="-457200">
              <a:lnSpc>
                <a:spcPct val="150000"/>
              </a:lnSpc>
              <a:buFont typeface="+mj-lt"/>
              <a:buAutoNum type="arabicPeriod"/>
            </a:pPr>
            <a:r>
              <a:rPr lang="en-GB" sz="2400" dirty="0">
                <a:ea typeface="Verdana" pitchFamily="34" charset="0"/>
                <a:cs typeface="Verdana" pitchFamily="34" charset="0"/>
              </a:rPr>
              <a:t>Procedures</a:t>
            </a:r>
          </a:p>
          <a:p>
            <a:pPr marL="1257300" lvl="2" indent="-342900">
              <a:lnSpc>
                <a:spcPct val="150000"/>
              </a:lnSpc>
              <a:buFont typeface="Arial" pitchFamily="34" charset="0"/>
              <a:buChar char="•"/>
            </a:pPr>
            <a:r>
              <a:rPr lang="en-GB" sz="2000" dirty="0">
                <a:ea typeface="Verdana" pitchFamily="34" charset="0"/>
                <a:cs typeface="Verdana" pitchFamily="34" charset="0"/>
              </a:rPr>
              <a:t>Kit Contents </a:t>
            </a:r>
          </a:p>
          <a:p>
            <a:pPr marL="1257300" lvl="2" indent="-342900">
              <a:lnSpc>
                <a:spcPct val="150000"/>
              </a:lnSpc>
              <a:buFont typeface="Arial" pitchFamily="34" charset="0"/>
              <a:buChar char="•"/>
            </a:pPr>
            <a:r>
              <a:rPr lang="en-GB" sz="2000" dirty="0" smtClean="0">
                <a:ea typeface="Verdana" pitchFamily="34" charset="0"/>
                <a:cs typeface="Verdana" pitchFamily="34" charset="0"/>
              </a:rPr>
              <a:t>Sample </a:t>
            </a:r>
            <a:r>
              <a:rPr lang="en-GB" sz="2000" dirty="0">
                <a:ea typeface="Verdana" pitchFamily="34" charset="0"/>
                <a:cs typeface="Verdana" pitchFamily="34" charset="0"/>
              </a:rPr>
              <a:t>Labelling</a:t>
            </a:r>
          </a:p>
          <a:p>
            <a:pPr marL="1257300" lvl="2" indent="-342900">
              <a:lnSpc>
                <a:spcPct val="150000"/>
              </a:lnSpc>
              <a:buFont typeface="Arial" pitchFamily="34" charset="0"/>
              <a:buChar char="•"/>
            </a:pPr>
            <a:r>
              <a:rPr lang="en-GB" sz="2000" dirty="0">
                <a:ea typeface="Verdana" pitchFamily="34" charset="0"/>
                <a:cs typeface="Verdana" pitchFamily="34" charset="0"/>
              </a:rPr>
              <a:t>Sample Collection and Processing</a:t>
            </a:r>
          </a:p>
          <a:p>
            <a:pPr marL="1257300" lvl="2" indent="-342900">
              <a:lnSpc>
                <a:spcPct val="150000"/>
              </a:lnSpc>
              <a:buFont typeface="Arial" pitchFamily="34" charset="0"/>
              <a:buChar char="•"/>
            </a:pPr>
            <a:r>
              <a:rPr lang="en-GB" sz="2000" dirty="0">
                <a:ea typeface="Verdana" pitchFamily="34" charset="0"/>
                <a:cs typeface="Verdana" pitchFamily="34" charset="0"/>
              </a:rPr>
              <a:t>Shipping Samples</a:t>
            </a:r>
          </a:p>
          <a:p>
            <a:pPr marL="1257300" lvl="2" indent="-342900">
              <a:lnSpc>
                <a:spcPct val="150000"/>
              </a:lnSpc>
              <a:buFont typeface="Arial" pitchFamily="34" charset="0"/>
              <a:buChar char="•"/>
            </a:pPr>
            <a:r>
              <a:rPr lang="en-GB" sz="2000" dirty="0">
                <a:ea typeface="Verdana" pitchFamily="34" charset="0"/>
                <a:cs typeface="Verdana" pitchFamily="34" charset="0"/>
              </a:rPr>
              <a:t>Non-Conformance</a:t>
            </a:r>
          </a:p>
          <a:p>
            <a:pPr marL="914400" lvl="1" indent="-457200">
              <a:lnSpc>
                <a:spcPct val="150000"/>
              </a:lnSpc>
              <a:buFont typeface="+mj-lt"/>
              <a:buAutoNum type="arabicPeriod"/>
            </a:pPr>
            <a:r>
              <a:rPr lang="en-GB" sz="2400" dirty="0">
                <a:ea typeface="Verdana" pitchFamily="34" charset="0"/>
                <a:cs typeface="Verdana" pitchFamily="34" charset="0"/>
              </a:rPr>
              <a:t>Contact Information</a:t>
            </a:r>
          </a:p>
          <a:p>
            <a:endParaRPr lang="en-US" dirty="0"/>
          </a:p>
        </p:txBody>
      </p:sp>
    </p:spTree>
    <p:extLst>
      <p:ext uri="{BB962C8B-B14F-4D97-AF65-F5344CB8AC3E}">
        <p14:creationId xmlns:p14="http://schemas.microsoft.com/office/powerpoint/2010/main" val="827732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Specimen Uniformity and Quality</a:t>
            </a:r>
          </a:p>
        </p:txBody>
      </p:sp>
      <p:sp>
        <p:nvSpPr>
          <p:cNvPr id="3" name="Text Placeholder 2"/>
          <p:cNvSpPr>
            <a:spLocks noGrp="1"/>
          </p:cNvSpPr>
          <p:nvPr>
            <p:ph type="body" idx="1"/>
          </p:nvPr>
        </p:nvSpPr>
        <p:spPr/>
        <p:txBody>
          <a:bodyPr>
            <a:normAutofit/>
          </a:bodyPr>
          <a:lstStyle/>
          <a:p>
            <a:r>
              <a:rPr lang="en-US" sz="2200" dirty="0" smtClean="0"/>
              <a:t>General Reminders</a:t>
            </a:r>
            <a:endParaRPr lang="en-US" sz="2200" dirty="0"/>
          </a:p>
        </p:txBody>
      </p:sp>
    </p:spTree>
    <p:extLst>
      <p:ext uri="{BB962C8B-B14F-4D97-AF65-F5344CB8AC3E}">
        <p14:creationId xmlns:p14="http://schemas.microsoft.com/office/powerpoint/2010/main" val="3162901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Uniformity and Quality</a:t>
            </a:r>
          </a:p>
        </p:txBody>
      </p:sp>
      <p:sp>
        <p:nvSpPr>
          <p:cNvPr id="3" name="Content Placeholder 2"/>
          <p:cNvSpPr>
            <a:spLocks noGrp="1"/>
          </p:cNvSpPr>
          <p:nvPr>
            <p:ph idx="1"/>
          </p:nvPr>
        </p:nvSpPr>
        <p:spPr/>
        <p:txBody>
          <a:bodyPr>
            <a:normAutofit lnSpcReduction="10000"/>
          </a:bodyPr>
          <a:lstStyle/>
          <a:p>
            <a:r>
              <a:rPr lang="en-US" dirty="0">
                <a:solidFill>
                  <a:schemeClr val="accent1">
                    <a:lumMod val="75000"/>
                    <a:lumOff val="25000"/>
                  </a:schemeClr>
                </a:solidFill>
              </a:rPr>
              <a:t>Most biomarkers are sensitive to </a:t>
            </a:r>
            <a:r>
              <a:rPr lang="en-US" b="1" i="1" dirty="0">
                <a:solidFill>
                  <a:schemeClr val="accent1">
                    <a:lumMod val="75000"/>
                    <a:lumOff val="25000"/>
                  </a:schemeClr>
                </a:solidFill>
              </a:rPr>
              <a:t>time</a:t>
            </a:r>
            <a:r>
              <a:rPr lang="en-US" dirty="0">
                <a:solidFill>
                  <a:schemeClr val="accent1">
                    <a:lumMod val="75000"/>
                    <a:lumOff val="25000"/>
                  </a:schemeClr>
                </a:solidFill>
              </a:rPr>
              <a:t> and </a:t>
            </a:r>
            <a:r>
              <a:rPr lang="en-US" b="1" i="1" dirty="0">
                <a:solidFill>
                  <a:schemeClr val="accent1">
                    <a:lumMod val="75000"/>
                    <a:lumOff val="25000"/>
                  </a:schemeClr>
                </a:solidFill>
              </a:rPr>
              <a:t>temperature</a:t>
            </a:r>
          </a:p>
          <a:p>
            <a:pPr lvl="1">
              <a:spcBef>
                <a:spcPts val="1200"/>
              </a:spcBef>
              <a:spcAft>
                <a:spcPts val="600"/>
              </a:spcAft>
            </a:pPr>
            <a:r>
              <a:rPr lang="en-US" dirty="0" smtClean="0"/>
              <a:t>Standardization </a:t>
            </a:r>
            <a:r>
              <a:rPr lang="en-US" dirty="0"/>
              <a:t>of processing across sites is key</a:t>
            </a:r>
          </a:p>
          <a:p>
            <a:pPr lvl="1">
              <a:spcBef>
                <a:spcPts val="1200"/>
              </a:spcBef>
              <a:spcAft>
                <a:spcPts val="600"/>
              </a:spcAft>
            </a:pPr>
            <a:r>
              <a:rPr lang="en-US" dirty="0"/>
              <a:t>Specimens must be processed within 2 hours of collection</a:t>
            </a:r>
          </a:p>
          <a:p>
            <a:pPr lvl="1">
              <a:spcBef>
                <a:spcPts val="1200"/>
              </a:spcBef>
              <a:spcAft>
                <a:spcPts val="600"/>
              </a:spcAft>
            </a:pPr>
            <a:r>
              <a:rPr lang="en-US" dirty="0"/>
              <a:t>Reference the </a:t>
            </a:r>
            <a:r>
              <a:rPr lang="en-US" i="1" dirty="0" smtClean="0"/>
              <a:t>BioSEND Specimen </a:t>
            </a:r>
            <a:r>
              <a:rPr lang="en-US" i="1" dirty="0"/>
              <a:t>Collection, Processing, and Shipment Manual </a:t>
            </a:r>
            <a:r>
              <a:rPr lang="en-US" dirty="0"/>
              <a:t>as needed</a:t>
            </a:r>
          </a:p>
          <a:p>
            <a:pPr lvl="1">
              <a:spcBef>
                <a:spcPts val="1200"/>
              </a:spcBef>
              <a:spcAft>
                <a:spcPts val="600"/>
              </a:spcAft>
            </a:pPr>
            <a:r>
              <a:rPr lang="en-US" dirty="0"/>
              <a:t>Do not replace or supplement any kit components without first receiving approval from </a:t>
            </a:r>
            <a:r>
              <a:rPr lang="en-US" dirty="0" err="1" smtClean="0"/>
              <a:t>BioSEND</a:t>
            </a:r>
            <a:r>
              <a:rPr lang="en-US" dirty="0" smtClean="0"/>
              <a:t>/NINDS</a:t>
            </a:r>
            <a:endParaRPr lang="en-US" dirty="0"/>
          </a:p>
          <a:p>
            <a:pPr marL="201168" lvl="1" indent="0">
              <a:buNone/>
            </a:pPr>
            <a:endParaRPr lang="en-US" dirty="0"/>
          </a:p>
          <a:p>
            <a:pPr marL="201168" lvl="1" indent="0">
              <a:buNone/>
            </a:pPr>
            <a:endParaRPr lang="en-US" dirty="0"/>
          </a:p>
          <a:p>
            <a:pPr marL="201168" lvl="1" indent="0">
              <a:buNone/>
            </a:pPr>
            <a:r>
              <a:rPr lang="en-US" sz="2000" dirty="0"/>
              <a:t>Questions? Email </a:t>
            </a:r>
            <a:r>
              <a:rPr lang="en-US" sz="2000" dirty="0" smtClean="0">
                <a:hlinkClick r:id="rId2"/>
              </a:rPr>
              <a:t>biosend@iu.edu</a:t>
            </a:r>
            <a:r>
              <a:rPr lang="en-US" sz="2000" dirty="0" smtClean="0"/>
              <a:t> </a:t>
            </a:r>
            <a:endParaRPr lang="en-US" sz="2000" dirty="0"/>
          </a:p>
          <a:p>
            <a:pPr marL="201168" lvl="1" indent="0">
              <a:buNone/>
            </a:pPr>
            <a:endParaRPr lang="en-US" dirty="0"/>
          </a:p>
        </p:txBody>
      </p:sp>
    </p:spTree>
    <p:extLst>
      <p:ext uri="{BB962C8B-B14F-4D97-AF65-F5344CB8AC3E}">
        <p14:creationId xmlns:p14="http://schemas.microsoft.com/office/powerpoint/2010/main" val="36190740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Equipment</a:t>
            </a:r>
          </a:p>
        </p:txBody>
      </p:sp>
      <p:sp>
        <p:nvSpPr>
          <p:cNvPr id="3" name="Content Placeholder 2"/>
          <p:cNvSpPr>
            <a:spLocks noGrp="1"/>
          </p:cNvSpPr>
          <p:nvPr>
            <p:ph sz="half" idx="1"/>
          </p:nvPr>
        </p:nvSpPr>
        <p:spPr>
          <a:xfrm>
            <a:off x="1206062" y="2420011"/>
            <a:ext cx="4828976" cy="3583094"/>
          </a:xfrm>
        </p:spPr>
        <p:txBody>
          <a:bodyPr/>
          <a:lstStyle/>
          <a:p>
            <a:pPr marL="228600" indent="-228600">
              <a:buFont typeface="Arial" panose="020B0604020202020204" pitchFamily="34" charset="0"/>
              <a:buChar char="•"/>
            </a:pPr>
            <a:r>
              <a:rPr lang="en-US" dirty="0"/>
              <a:t>Gloves</a:t>
            </a:r>
          </a:p>
          <a:p>
            <a:pPr marL="228600" indent="-228600">
              <a:buFont typeface="Arial" panose="020B0604020202020204" pitchFamily="34" charset="0"/>
              <a:buChar char="•"/>
            </a:pPr>
            <a:r>
              <a:rPr lang="en-US" dirty="0"/>
              <a:t>Alcohol wipes</a:t>
            </a:r>
          </a:p>
          <a:p>
            <a:pPr marL="228600" indent="-228600">
              <a:buFont typeface="Arial" panose="020B0604020202020204" pitchFamily="34" charset="0"/>
              <a:buChar char="•"/>
            </a:pPr>
            <a:r>
              <a:rPr lang="en-US" dirty="0"/>
              <a:t>Butterfly needles</a:t>
            </a:r>
          </a:p>
          <a:p>
            <a:pPr marL="228600" indent="-228600">
              <a:buFont typeface="Arial" panose="020B0604020202020204" pitchFamily="34" charset="0"/>
              <a:buChar char="•"/>
            </a:pPr>
            <a:r>
              <a:rPr lang="en-US" dirty="0"/>
              <a:t>Tourniquet</a:t>
            </a:r>
          </a:p>
          <a:p>
            <a:pPr marL="228600" indent="-228600">
              <a:buFont typeface="Arial" panose="020B0604020202020204" pitchFamily="34" charset="0"/>
              <a:buChar char="•"/>
            </a:pPr>
            <a:r>
              <a:rPr lang="en-US" dirty="0"/>
              <a:t>Gauze pads</a:t>
            </a:r>
          </a:p>
          <a:p>
            <a:pPr marL="228600" indent="-228600">
              <a:buFont typeface="Arial" panose="020B0604020202020204" pitchFamily="34" charset="0"/>
              <a:buChar char="•"/>
            </a:pPr>
            <a:r>
              <a:rPr lang="en-US" dirty="0"/>
              <a:t>Bandages</a:t>
            </a:r>
          </a:p>
          <a:p>
            <a:pPr marL="228600" indent="-228600">
              <a:buFont typeface="Arial" panose="020B0604020202020204" pitchFamily="34" charset="0"/>
              <a:buChar char="•"/>
            </a:pPr>
            <a:r>
              <a:rPr lang="en-US" dirty="0" err="1"/>
              <a:t>Microcentrifuge</a:t>
            </a:r>
            <a:r>
              <a:rPr lang="en-US" dirty="0"/>
              <a:t> tube rack</a:t>
            </a:r>
          </a:p>
          <a:p>
            <a:pPr marL="228600" indent="-228600">
              <a:buFont typeface="Arial" panose="020B0604020202020204" pitchFamily="34" charset="0"/>
              <a:buChar char="•"/>
            </a:pPr>
            <a:r>
              <a:rPr lang="en-US" dirty="0"/>
              <a:t>Sharps bin and lid</a:t>
            </a:r>
          </a:p>
          <a:p>
            <a:endParaRPr lang="en-US" dirty="0"/>
          </a:p>
        </p:txBody>
      </p:sp>
      <p:sp>
        <p:nvSpPr>
          <p:cNvPr id="4" name="Content Placeholder 3"/>
          <p:cNvSpPr>
            <a:spLocks noGrp="1"/>
          </p:cNvSpPr>
          <p:nvPr>
            <p:ph sz="half" idx="2"/>
          </p:nvPr>
        </p:nvSpPr>
        <p:spPr>
          <a:xfrm>
            <a:off x="6217920" y="2420010"/>
            <a:ext cx="4937760" cy="3583095"/>
          </a:xfrm>
        </p:spPr>
        <p:txBody>
          <a:bodyPr/>
          <a:lstStyle/>
          <a:p>
            <a:pPr marL="228600" indent="-228600">
              <a:buFont typeface="Arial" panose="020B0604020202020204" pitchFamily="34" charset="0"/>
              <a:buChar char="•"/>
            </a:pPr>
            <a:r>
              <a:rPr lang="en-US" dirty="0"/>
              <a:t>Crushed ice</a:t>
            </a:r>
          </a:p>
          <a:p>
            <a:pPr marL="228600" indent="-228600">
              <a:buFont typeface="Arial" panose="020B0604020202020204" pitchFamily="34" charset="0"/>
              <a:buChar char="•"/>
            </a:pPr>
            <a:r>
              <a:rPr lang="en-US" dirty="0"/>
              <a:t>Pipettes and pipette tips</a:t>
            </a:r>
          </a:p>
          <a:p>
            <a:pPr marL="228600" indent="-228600">
              <a:buFont typeface="Arial" panose="020B0604020202020204" pitchFamily="34" charset="0"/>
              <a:buChar char="•"/>
            </a:pPr>
            <a:r>
              <a:rPr lang="en-US" dirty="0"/>
              <a:t>Centrifuge capable of maintaining 4°C</a:t>
            </a:r>
          </a:p>
          <a:p>
            <a:pPr marL="228600" indent="-228600">
              <a:buFont typeface="Arial" panose="020B0604020202020204" pitchFamily="34" charset="0"/>
              <a:buChar char="•"/>
            </a:pPr>
            <a:r>
              <a:rPr lang="en-US" dirty="0"/>
              <a:t>-80°C </a:t>
            </a:r>
            <a:r>
              <a:rPr lang="en-US" dirty="0" smtClean="0"/>
              <a:t>Freezer</a:t>
            </a:r>
          </a:p>
          <a:p>
            <a:pPr marL="228600" indent="-228600">
              <a:buFont typeface="Arial" panose="020B0604020202020204" pitchFamily="34" charset="0"/>
              <a:buChar char="•"/>
            </a:pPr>
            <a:r>
              <a:rPr lang="en-US" dirty="0" smtClean="0"/>
              <a:t>Dry ice</a:t>
            </a:r>
          </a:p>
          <a:p>
            <a:endParaRPr lang="en-US" dirty="0"/>
          </a:p>
        </p:txBody>
      </p:sp>
      <p:sp>
        <p:nvSpPr>
          <p:cNvPr id="7" name="Content Placeholder 2"/>
          <p:cNvSpPr txBox="1">
            <a:spLocks/>
          </p:cNvSpPr>
          <p:nvPr/>
        </p:nvSpPr>
        <p:spPr>
          <a:xfrm>
            <a:off x="1206062" y="1868214"/>
            <a:ext cx="9949618" cy="4177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i="1"/>
              <a:t>Sites will need to supply the following items:</a:t>
            </a:r>
          </a:p>
          <a:p>
            <a:pPr marL="228600" indent="-228600">
              <a:buFont typeface="Arial" panose="020B0604020202020204" pitchFamily="34" charset="0"/>
              <a:buChar char="•"/>
            </a:pPr>
            <a:endParaRPr lang="en-US" sz="2200" i="1"/>
          </a:p>
          <a:p>
            <a:endParaRPr lang="en-US" sz="2200" i="1"/>
          </a:p>
        </p:txBody>
      </p:sp>
    </p:spTree>
    <p:extLst>
      <p:ext uri="{BB962C8B-B14F-4D97-AF65-F5344CB8AC3E}">
        <p14:creationId xmlns:p14="http://schemas.microsoft.com/office/powerpoint/2010/main" val="38122134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a:t>
            </a:r>
          </a:p>
        </p:txBody>
      </p:sp>
      <p:sp>
        <p:nvSpPr>
          <p:cNvPr id="3" name="Text Placeholder 2"/>
          <p:cNvSpPr>
            <a:spLocks noGrp="1"/>
          </p:cNvSpPr>
          <p:nvPr>
            <p:ph type="body" idx="1"/>
          </p:nvPr>
        </p:nvSpPr>
        <p:spPr/>
        <p:txBody>
          <a:bodyPr/>
          <a:lstStyle/>
          <a:p>
            <a:r>
              <a:rPr lang="en-US"/>
              <a:t>Maintaining specimen uniformity and quality</a:t>
            </a:r>
          </a:p>
        </p:txBody>
      </p:sp>
    </p:spTree>
    <p:extLst>
      <p:ext uri="{BB962C8B-B14F-4D97-AF65-F5344CB8AC3E}">
        <p14:creationId xmlns:p14="http://schemas.microsoft.com/office/powerpoint/2010/main" val="4051836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COVID-19 </a:t>
            </a:r>
            <a:r>
              <a:rPr lang="en-US" b="1" dirty="0"/>
              <a:t>Impact </a:t>
            </a:r>
          </a:p>
        </p:txBody>
      </p:sp>
      <p:sp>
        <p:nvSpPr>
          <p:cNvPr id="3" name="Content Placeholder 2"/>
          <p:cNvSpPr>
            <a:spLocks noGrp="1"/>
          </p:cNvSpPr>
          <p:nvPr>
            <p:ph idx="1"/>
          </p:nvPr>
        </p:nvSpPr>
        <p:spPr/>
        <p:txBody>
          <a:bodyPr/>
          <a:lstStyle/>
          <a:p>
            <a:pPr fontAlgn="base"/>
            <a:r>
              <a:rPr lang="en-US" b="1" dirty="0"/>
              <a:t>March 2020</a:t>
            </a:r>
            <a:r>
              <a:rPr lang="en-US" dirty="0"/>
              <a:t>: Non-COVID research placed on hold at all sites. </a:t>
            </a:r>
          </a:p>
          <a:p>
            <a:pPr fontAlgn="base"/>
            <a:r>
              <a:rPr lang="en-US" b="1" dirty="0"/>
              <a:t>Currently</a:t>
            </a:r>
            <a:r>
              <a:rPr lang="en-US" dirty="0"/>
              <a:t>: 8 sites open to enrollment</a:t>
            </a:r>
          </a:p>
          <a:p>
            <a:pPr lvl="1" fontAlgn="base"/>
            <a:r>
              <a:rPr lang="en-US" b="1" dirty="0"/>
              <a:t>April</a:t>
            </a:r>
            <a:r>
              <a:rPr lang="en-US" dirty="0"/>
              <a:t>: Duke</a:t>
            </a:r>
          </a:p>
          <a:p>
            <a:pPr lvl="1" fontAlgn="base"/>
            <a:r>
              <a:rPr lang="en-US" b="1" dirty="0"/>
              <a:t>May</a:t>
            </a:r>
            <a:r>
              <a:rPr lang="en-US" dirty="0"/>
              <a:t>: Iowa and Ohio State</a:t>
            </a:r>
          </a:p>
          <a:p>
            <a:pPr lvl="1" fontAlgn="base"/>
            <a:r>
              <a:rPr lang="en-US" b="1" dirty="0"/>
              <a:t>July</a:t>
            </a:r>
            <a:r>
              <a:rPr lang="en-US" dirty="0"/>
              <a:t>: Hennepin County, UCSD</a:t>
            </a:r>
          </a:p>
          <a:p>
            <a:pPr lvl="1" fontAlgn="base"/>
            <a:r>
              <a:rPr lang="en-US" b="1" dirty="0"/>
              <a:t>August</a:t>
            </a:r>
            <a:r>
              <a:rPr lang="en-US" dirty="0"/>
              <a:t>: Detroit Receiving</a:t>
            </a:r>
          </a:p>
          <a:p>
            <a:pPr lvl="1" fontAlgn="base"/>
            <a:r>
              <a:rPr lang="en-US" b="1" dirty="0"/>
              <a:t>September</a:t>
            </a:r>
            <a:r>
              <a:rPr lang="en-US" dirty="0"/>
              <a:t>: Maryland</a:t>
            </a:r>
          </a:p>
          <a:p>
            <a:pPr lvl="1" fontAlgn="base"/>
            <a:r>
              <a:rPr lang="en-US" b="1" dirty="0"/>
              <a:t>October</a:t>
            </a:r>
            <a:r>
              <a:rPr lang="en-US" dirty="0"/>
              <a:t>: Kentucky</a:t>
            </a:r>
          </a:p>
          <a:p>
            <a:pPr fontAlgn="base"/>
            <a:r>
              <a:rPr lang="en-US" b="1" dirty="0"/>
              <a:t>Sites still on hold</a:t>
            </a:r>
            <a:r>
              <a:rPr lang="en-US" dirty="0"/>
              <a:t>: Honor Health, Hamilton, Spectrum, Nebraska </a:t>
            </a:r>
          </a:p>
          <a:p>
            <a:pPr marL="50800" indent="0">
              <a:buNone/>
            </a:pPr>
            <a:endParaRPr lang="en-US" sz="2400"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1504484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 Protocol</a:t>
            </a:r>
            <a:endParaRPr lang="en-US" dirty="0"/>
          </a:p>
        </p:txBody>
      </p:sp>
      <p:sp>
        <p:nvSpPr>
          <p:cNvPr id="5" name="Rectangle 1"/>
          <p:cNvSpPr>
            <a:spLocks noChangeArrowheads="1"/>
          </p:cNvSpPr>
          <p:nvPr/>
        </p:nvSpPr>
        <p:spPr bwMode="auto">
          <a:xfrm>
            <a:off x="-6325680" y="2483795"/>
            <a:ext cx="25216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7" name="Table 6"/>
          <p:cNvGraphicFramePr>
            <a:graphicFrameLocks noGrp="1"/>
          </p:cNvGraphicFramePr>
          <p:nvPr>
            <p:extLst/>
          </p:nvPr>
        </p:nvGraphicFramePr>
        <p:xfrm>
          <a:off x="757800" y="2019902"/>
          <a:ext cx="10737360" cy="3906520"/>
        </p:xfrm>
        <a:graphic>
          <a:graphicData uri="http://schemas.openxmlformats.org/drawingml/2006/table">
            <a:tbl>
              <a:tblPr firstRow="1" bandRow="1">
                <a:tableStyleId>{5C22544A-7EE6-4342-B048-85BDC9FD1C3A}</a:tableStyleId>
              </a:tblPr>
              <a:tblGrid>
                <a:gridCol w="1073736">
                  <a:extLst>
                    <a:ext uri="{9D8B030D-6E8A-4147-A177-3AD203B41FA5}">
                      <a16:colId xmlns:a16="http://schemas.microsoft.com/office/drawing/2014/main" val="1580440132"/>
                    </a:ext>
                  </a:extLst>
                </a:gridCol>
                <a:gridCol w="1073736">
                  <a:extLst>
                    <a:ext uri="{9D8B030D-6E8A-4147-A177-3AD203B41FA5}">
                      <a16:colId xmlns:a16="http://schemas.microsoft.com/office/drawing/2014/main" val="3887385165"/>
                    </a:ext>
                  </a:extLst>
                </a:gridCol>
                <a:gridCol w="1073736">
                  <a:extLst>
                    <a:ext uri="{9D8B030D-6E8A-4147-A177-3AD203B41FA5}">
                      <a16:colId xmlns:a16="http://schemas.microsoft.com/office/drawing/2014/main" val="3201252987"/>
                    </a:ext>
                  </a:extLst>
                </a:gridCol>
                <a:gridCol w="1073736">
                  <a:extLst>
                    <a:ext uri="{9D8B030D-6E8A-4147-A177-3AD203B41FA5}">
                      <a16:colId xmlns:a16="http://schemas.microsoft.com/office/drawing/2014/main" val="2383225636"/>
                    </a:ext>
                  </a:extLst>
                </a:gridCol>
                <a:gridCol w="1073736">
                  <a:extLst>
                    <a:ext uri="{9D8B030D-6E8A-4147-A177-3AD203B41FA5}">
                      <a16:colId xmlns:a16="http://schemas.microsoft.com/office/drawing/2014/main" val="695654562"/>
                    </a:ext>
                  </a:extLst>
                </a:gridCol>
                <a:gridCol w="1073736">
                  <a:extLst>
                    <a:ext uri="{9D8B030D-6E8A-4147-A177-3AD203B41FA5}">
                      <a16:colId xmlns:a16="http://schemas.microsoft.com/office/drawing/2014/main" val="2484637833"/>
                    </a:ext>
                  </a:extLst>
                </a:gridCol>
                <a:gridCol w="1073736">
                  <a:extLst>
                    <a:ext uri="{9D8B030D-6E8A-4147-A177-3AD203B41FA5}">
                      <a16:colId xmlns:a16="http://schemas.microsoft.com/office/drawing/2014/main" val="3188536094"/>
                    </a:ext>
                  </a:extLst>
                </a:gridCol>
                <a:gridCol w="1073736">
                  <a:extLst>
                    <a:ext uri="{9D8B030D-6E8A-4147-A177-3AD203B41FA5}">
                      <a16:colId xmlns:a16="http://schemas.microsoft.com/office/drawing/2014/main" val="54988002"/>
                    </a:ext>
                  </a:extLst>
                </a:gridCol>
                <a:gridCol w="1073736">
                  <a:extLst>
                    <a:ext uri="{9D8B030D-6E8A-4147-A177-3AD203B41FA5}">
                      <a16:colId xmlns:a16="http://schemas.microsoft.com/office/drawing/2014/main" val="1691621407"/>
                    </a:ext>
                  </a:extLst>
                </a:gridCol>
                <a:gridCol w="1073736">
                  <a:extLst>
                    <a:ext uri="{9D8B030D-6E8A-4147-A177-3AD203B41FA5}">
                      <a16:colId xmlns:a16="http://schemas.microsoft.com/office/drawing/2014/main" val="2145147525"/>
                    </a:ext>
                  </a:extLst>
                </a:gridCol>
              </a:tblGrid>
              <a:tr h="370840">
                <a:tc>
                  <a:txBody>
                    <a:bodyPr/>
                    <a:lstStyle/>
                    <a:p>
                      <a:r>
                        <a:rPr lang="en-US" sz="1600" dirty="0" smtClean="0"/>
                        <a:t>Visit &amp; Sample Type</a:t>
                      </a:r>
                      <a:endParaRPr lang="en-US" sz="1600" dirty="0"/>
                    </a:p>
                  </a:txBody>
                  <a:tcPr/>
                </a:tc>
                <a:tc>
                  <a:txBody>
                    <a:bodyPr/>
                    <a:lstStyle/>
                    <a:p>
                      <a:pPr algn="ctr"/>
                      <a:r>
                        <a:rPr lang="en-US" sz="1600" dirty="0" smtClean="0"/>
                        <a:t>0hr/BL</a:t>
                      </a:r>
                      <a:endParaRPr lang="en-US" sz="1600" dirty="0"/>
                    </a:p>
                  </a:txBody>
                  <a:tcPr/>
                </a:tc>
                <a:tc>
                  <a:txBody>
                    <a:bodyPr/>
                    <a:lstStyle/>
                    <a:p>
                      <a:pPr algn="ctr"/>
                      <a:r>
                        <a:rPr lang="en-US" sz="1600" dirty="0" smtClean="0"/>
                        <a:t>8hr</a:t>
                      </a:r>
                      <a:endParaRPr lang="en-US" sz="1600" dirty="0"/>
                    </a:p>
                  </a:txBody>
                  <a:tcPr/>
                </a:tc>
                <a:tc>
                  <a:txBody>
                    <a:bodyPr/>
                    <a:lstStyle/>
                    <a:p>
                      <a:pPr algn="ctr"/>
                      <a:r>
                        <a:rPr lang="en-US" sz="1600" dirty="0" smtClean="0"/>
                        <a:t>24hr/D1</a:t>
                      </a:r>
                      <a:endParaRPr lang="en-US" sz="1600" dirty="0"/>
                    </a:p>
                  </a:txBody>
                  <a:tcPr/>
                </a:tc>
                <a:tc>
                  <a:txBody>
                    <a:bodyPr/>
                    <a:lstStyle/>
                    <a:p>
                      <a:pPr algn="ctr"/>
                      <a:r>
                        <a:rPr lang="en-US" sz="1600" dirty="0" smtClean="0"/>
                        <a:t>Post-HBO</a:t>
                      </a:r>
                      <a:r>
                        <a:rPr lang="en-US" sz="1600" baseline="0" dirty="0" smtClean="0"/>
                        <a:t> (one time between D2-D5)</a:t>
                      </a:r>
                      <a:endParaRPr lang="en-US" sz="1600" dirty="0"/>
                    </a:p>
                  </a:txBody>
                  <a:tcPr/>
                </a:tc>
                <a:tc>
                  <a:txBody>
                    <a:bodyPr/>
                    <a:lstStyle/>
                    <a:p>
                      <a:pPr algn="ctr"/>
                      <a:r>
                        <a:rPr lang="en-US" sz="1600" dirty="0" smtClean="0"/>
                        <a:t>D3</a:t>
                      </a:r>
                      <a:endParaRPr lang="en-US" sz="1600" dirty="0"/>
                    </a:p>
                  </a:txBody>
                  <a:tcPr/>
                </a:tc>
                <a:tc>
                  <a:txBody>
                    <a:bodyPr/>
                    <a:lstStyle/>
                    <a:p>
                      <a:pPr algn="ctr"/>
                      <a:r>
                        <a:rPr lang="en-US" sz="1600" dirty="0" smtClean="0"/>
                        <a:t>D5</a:t>
                      </a:r>
                      <a:endParaRPr lang="en-US" sz="1600" dirty="0"/>
                    </a:p>
                  </a:txBody>
                  <a:tcPr/>
                </a:tc>
                <a:tc>
                  <a:txBody>
                    <a:bodyPr/>
                    <a:lstStyle/>
                    <a:p>
                      <a:pPr algn="ctr"/>
                      <a:r>
                        <a:rPr lang="en-US" sz="1600" dirty="0" smtClean="0"/>
                        <a:t>D7</a:t>
                      </a:r>
                      <a:endParaRPr lang="en-US" sz="1600" dirty="0"/>
                    </a:p>
                  </a:txBody>
                  <a:tcPr/>
                </a:tc>
                <a:tc>
                  <a:txBody>
                    <a:bodyPr/>
                    <a:lstStyle/>
                    <a:p>
                      <a:pPr algn="ctr"/>
                      <a:r>
                        <a:rPr lang="en-US" sz="1600" dirty="0" smtClean="0"/>
                        <a:t>D14</a:t>
                      </a:r>
                      <a:endParaRPr lang="en-US" sz="1600" dirty="0"/>
                    </a:p>
                  </a:txBody>
                  <a:tcPr/>
                </a:tc>
                <a:tc>
                  <a:txBody>
                    <a:bodyPr/>
                    <a:lstStyle/>
                    <a:p>
                      <a:pPr algn="ctr"/>
                      <a:r>
                        <a:rPr lang="en-US" sz="1600" dirty="0" smtClean="0"/>
                        <a:t>D180</a:t>
                      </a:r>
                      <a:endParaRPr lang="en-US" sz="1600" dirty="0"/>
                    </a:p>
                  </a:txBody>
                  <a:tcPr/>
                </a:tc>
                <a:extLst>
                  <a:ext uri="{0D108BD9-81ED-4DB2-BD59-A6C34878D82A}">
                    <a16:rowId xmlns:a16="http://schemas.microsoft.com/office/drawing/2014/main" val="1297416984"/>
                  </a:ext>
                </a:extLst>
              </a:tr>
              <a:tr h="370840">
                <a:tc>
                  <a:txBody>
                    <a:bodyPr/>
                    <a:lstStyle/>
                    <a:p>
                      <a:r>
                        <a:rPr lang="en-US" sz="1600" dirty="0" smtClean="0"/>
                        <a:t>Plasma aliquots, 1500ul</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extLst>
                  <a:ext uri="{0D108BD9-81ED-4DB2-BD59-A6C34878D82A}">
                    <a16:rowId xmlns:a16="http://schemas.microsoft.com/office/drawing/2014/main" val="1133212644"/>
                  </a:ext>
                </a:extLst>
              </a:tr>
              <a:tr h="370840">
                <a:tc>
                  <a:txBody>
                    <a:bodyPr/>
                    <a:lstStyle/>
                    <a:p>
                      <a:r>
                        <a:rPr lang="en-US" sz="1600" dirty="0" smtClean="0"/>
                        <a:t>Serum aliquots,</a:t>
                      </a:r>
                      <a:r>
                        <a:rPr lang="en-US" sz="1600" baseline="0" dirty="0" smtClean="0"/>
                        <a:t> 1500ul</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extLst>
                  <a:ext uri="{0D108BD9-81ED-4DB2-BD59-A6C34878D82A}">
                    <a16:rowId xmlns:a16="http://schemas.microsoft.com/office/drawing/2014/main" val="987948752"/>
                  </a:ext>
                </a:extLst>
              </a:tr>
              <a:tr h="370840">
                <a:tc>
                  <a:txBody>
                    <a:bodyPr/>
                    <a:lstStyle/>
                    <a:p>
                      <a:pPr algn="l"/>
                      <a:r>
                        <a:rPr lang="en-US" sz="1600" dirty="0" smtClean="0"/>
                        <a:t>Buffy Coat</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tc>
                  <a:txBody>
                    <a:bodyPr/>
                    <a:lstStyle/>
                    <a:p>
                      <a:pPr algn="ctr"/>
                      <a:r>
                        <a:rPr lang="en-US" sz="1600" dirty="0" smtClean="0"/>
                        <a:t>1</a:t>
                      </a:r>
                      <a:endParaRPr lang="en-US" sz="1600" dirty="0"/>
                    </a:p>
                  </a:txBody>
                  <a:tcPr/>
                </a:tc>
                <a:extLst>
                  <a:ext uri="{0D108BD9-81ED-4DB2-BD59-A6C34878D82A}">
                    <a16:rowId xmlns:a16="http://schemas.microsoft.com/office/drawing/2014/main" val="323645272"/>
                  </a:ext>
                </a:extLst>
              </a:tr>
              <a:tr h="370840">
                <a:tc>
                  <a:txBody>
                    <a:bodyPr/>
                    <a:lstStyle/>
                    <a:p>
                      <a:pPr algn="l"/>
                      <a:r>
                        <a:rPr lang="en-US" sz="1600" dirty="0" smtClean="0"/>
                        <a:t>CSF aliquots, 1500ul</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0</a:t>
                      </a:r>
                      <a:endParaRPr lang="en-US" sz="1600" dirty="0"/>
                    </a:p>
                  </a:txBody>
                  <a:tcPr/>
                </a:tc>
                <a:tc>
                  <a:txBody>
                    <a:bodyPr/>
                    <a:lstStyle/>
                    <a:p>
                      <a:pPr algn="ctr"/>
                      <a:r>
                        <a:rPr lang="en-US" sz="1600" dirty="0" smtClean="0"/>
                        <a:t>0</a:t>
                      </a:r>
                      <a:endParaRPr lang="en-US" sz="1600" dirty="0"/>
                    </a:p>
                  </a:txBody>
                  <a:tcPr/>
                </a:tc>
                <a:tc>
                  <a:txBody>
                    <a:bodyPr/>
                    <a:lstStyle/>
                    <a:p>
                      <a:pPr algn="ctr"/>
                      <a:r>
                        <a:rPr lang="en-US" sz="1600" dirty="0" smtClean="0"/>
                        <a:t>0</a:t>
                      </a:r>
                      <a:endParaRPr lang="en-US" sz="1600" dirty="0"/>
                    </a:p>
                  </a:txBody>
                  <a:tcPr/>
                </a:tc>
                <a:extLst>
                  <a:ext uri="{0D108BD9-81ED-4DB2-BD59-A6C34878D82A}">
                    <a16:rowId xmlns:a16="http://schemas.microsoft.com/office/drawing/2014/main" val="1232126420"/>
                  </a:ext>
                </a:extLst>
              </a:tr>
            </a:tbl>
          </a:graphicData>
        </a:graphic>
      </p:graphicFrame>
    </p:spTree>
    <p:extLst>
      <p:ext uri="{BB962C8B-B14F-4D97-AF65-F5344CB8AC3E}">
        <p14:creationId xmlns:p14="http://schemas.microsoft.com/office/powerpoint/2010/main" val="39405482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 Contents and Ordering</a:t>
            </a:r>
          </a:p>
        </p:txBody>
      </p:sp>
      <p:sp>
        <p:nvSpPr>
          <p:cNvPr id="3" name="Content Placeholder 2"/>
          <p:cNvSpPr>
            <a:spLocks noGrp="1"/>
          </p:cNvSpPr>
          <p:nvPr>
            <p:ph idx="1"/>
          </p:nvPr>
        </p:nvSpPr>
        <p:spPr/>
        <p:txBody>
          <a:bodyPr>
            <a:normAutofit/>
          </a:bodyPr>
          <a:lstStyle/>
          <a:p>
            <a:pPr marL="457200" indent="-228600">
              <a:buFont typeface="Arial" panose="020B0604020202020204" pitchFamily="34" charset="0"/>
              <a:buChar char="•"/>
            </a:pPr>
            <a:r>
              <a:rPr lang="en-US" sz="2400" dirty="0" smtClean="0"/>
              <a:t>Kit and supply ordering will be through </a:t>
            </a:r>
            <a:r>
              <a:rPr lang="en-US" sz="2400" dirty="0" err="1" smtClean="0"/>
              <a:t>WebDCU</a:t>
            </a:r>
            <a:endParaRPr lang="en-US" sz="2400" dirty="0" smtClean="0"/>
          </a:p>
          <a:p>
            <a:pPr marL="228600" indent="0">
              <a:buNone/>
            </a:pPr>
            <a:endParaRPr lang="en-US" sz="2400" dirty="0" smtClean="0"/>
          </a:p>
          <a:p>
            <a:pPr marL="457200" indent="-228600">
              <a:buFont typeface="Arial" panose="020B0604020202020204" pitchFamily="34" charset="0"/>
              <a:buChar char="•"/>
            </a:pPr>
            <a:r>
              <a:rPr lang="en-US" sz="2400" dirty="0" smtClean="0"/>
              <a:t>Sites will be sent an initial shipment of 24 visit kits </a:t>
            </a:r>
            <a:endParaRPr lang="en-US" sz="2000" dirty="0"/>
          </a:p>
          <a:p>
            <a:pPr marL="640080" lvl="2" indent="-228600">
              <a:buSzPct val="66000"/>
              <a:buFont typeface="Courier New" panose="02070309020205020404" pitchFamily="49" charset="0"/>
              <a:buChar char="o"/>
            </a:pPr>
            <a:endParaRPr lang="en-US" sz="2000" dirty="0"/>
          </a:p>
          <a:p>
            <a:pPr marL="457200" lvl="1" indent="-228600">
              <a:buFont typeface="Courier New" panose="02070309020205020404" pitchFamily="49" charset="0"/>
              <a:buChar char="o"/>
            </a:pPr>
            <a:endParaRPr lang="en-US" sz="2000" dirty="0"/>
          </a:p>
          <a:p>
            <a:pPr marL="228600" lvl="1" indent="0">
              <a:buNone/>
            </a:pPr>
            <a:endParaRPr lang="en-US" sz="2000" dirty="0"/>
          </a:p>
        </p:txBody>
      </p:sp>
    </p:spTree>
    <p:extLst>
      <p:ext uri="{BB962C8B-B14F-4D97-AF65-F5344CB8AC3E}">
        <p14:creationId xmlns:p14="http://schemas.microsoft.com/office/powerpoint/2010/main" val="27650395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Kit Contents and Ordering</a:t>
            </a:r>
          </a:p>
        </p:txBody>
      </p:sp>
      <p:sp>
        <p:nvSpPr>
          <p:cNvPr id="3" name="Content Placeholder 2"/>
          <p:cNvSpPr>
            <a:spLocks noGrp="1"/>
          </p:cNvSpPr>
          <p:nvPr>
            <p:ph sz="half" idx="1"/>
          </p:nvPr>
        </p:nvSpPr>
        <p:spPr/>
        <p:txBody>
          <a:bodyPr>
            <a:normAutofit/>
          </a:bodyPr>
          <a:lstStyle/>
          <a:p>
            <a:pPr marL="292608" lvl="1" indent="0">
              <a:buNone/>
            </a:pPr>
            <a:r>
              <a:rPr lang="en-US" sz="2000" dirty="0" smtClean="0"/>
              <a:t>Standard Kit: </a:t>
            </a:r>
          </a:p>
          <a:p>
            <a:pPr marL="635508" lvl="1" indent="-342900"/>
            <a:r>
              <a:rPr lang="en-US" sz="2000" dirty="0" smtClean="0"/>
              <a:t>Contains supplies for blood and CSF </a:t>
            </a:r>
          </a:p>
          <a:p>
            <a:pPr marL="635508" lvl="1" indent="-342900"/>
            <a:r>
              <a:rPr lang="en-US" sz="2000" dirty="0" smtClean="0"/>
              <a:t>Can be used for any time point</a:t>
            </a:r>
          </a:p>
          <a:p>
            <a:pPr marL="635508" lvl="1" indent="-342900"/>
            <a:endParaRPr lang="en-US" sz="2000" dirty="0" smtClean="0"/>
          </a:p>
          <a:p>
            <a:pPr marL="635508" lvl="1" indent="-342900"/>
            <a:endParaRPr lang="en-US" sz="2000" dirty="0"/>
          </a:p>
          <a:p>
            <a:pPr marL="292608" lvl="1" indent="0">
              <a:buNone/>
            </a:pPr>
            <a:endParaRPr lang="en-US" sz="2000" dirty="0"/>
          </a:p>
        </p:txBody>
      </p:sp>
      <p:pic>
        <p:nvPicPr>
          <p:cNvPr id="8" name="Picture 7"/>
          <p:cNvPicPr>
            <a:picLocks noChangeAspect="1"/>
          </p:cNvPicPr>
          <p:nvPr/>
        </p:nvPicPr>
        <p:blipFill>
          <a:blip r:embed="rId2"/>
          <a:stretch>
            <a:fillRect/>
          </a:stretch>
        </p:blipFill>
        <p:spPr>
          <a:xfrm>
            <a:off x="5957289" y="1916224"/>
            <a:ext cx="3960206" cy="4290223"/>
          </a:xfrm>
          <a:prstGeom prst="rect">
            <a:avLst/>
          </a:prstGeom>
        </p:spPr>
      </p:pic>
    </p:spTree>
    <p:extLst>
      <p:ext uri="{BB962C8B-B14F-4D97-AF65-F5344CB8AC3E}">
        <p14:creationId xmlns:p14="http://schemas.microsoft.com/office/powerpoint/2010/main" val="27353665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 Contents and Ordering</a:t>
            </a:r>
          </a:p>
        </p:txBody>
      </p:sp>
      <p:sp>
        <p:nvSpPr>
          <p:cNvPr id="5" name="Content Placeholder 4"/>
          <p:cNvSpPr>
            <a:spLocks noGrp="1"/>
          </p:cNvSpPr>
          <p:nvPr>
            <p:ph sz="half" idx="1"/>
          </p:nvPr>
        </p:nvSpPr>
        <p:spPr>
          <a:xfrm>
            <a:off x="1097280" y="1845734"/>
            <a:ext cx="4361743" cy="4023359"/>
          </a:xfrm>
        </p:spPr>
        <p:txBody>
          <a:bodyPr/>
          <a:lstStyle/>
          <a:p>
            <a:r>
              <a:rPr lang="en-US" dirty="0" smtClean="0"/>
              <a:t>   Shipping Kit:</a:t>
            </a:r>
          </a:p>
          <a:p>
            <a:endParaRPr lang="en-US" dirty="0" smtClean="0"/>
          </a:p>
          <a:p>
            <a:pPr marL="0" indent="0">
              <a:buNone/>
            </a:pPr>
            <a:endParaRPr lang="en-US" dirty="0"/>
          </a:p>
          <a:p>
            <a:endParaRPr lang="en-US" dirty="0"/>
          </a:p>
          <a:p>
            <a:endParaRPr lang="en-US" dirty="0"/>
          </a:p>
          <a:p>
            <a:endParaRPr lang="en-US" dirty="0"/>
          </a:p>
        </p:txBody>
      </p:sp>
      <p:pic>
        <p:nvPicPr>
          <p:cNvPr id="7" name="Picture 6"/>
          <p:cNvPicPr>
            <a:picLocks noChangeAspect="1"/>
          </p:cNvPicPr>
          <p:nvPr/>
        </p:nvPicPr>
        <p:blipFill>
          <a:blip r:embed="rId2"/>
          <a:stretch>
            <a:fillRect/>
          </a:stretch>
        </p:blipFill>
        <p:spPr>
          <a:xfrm>
            <a:off x="4126052" y="1845734"/>
            <a:ext cx="2665942" cy="4324629"/>
          </a:xfrm>
          <a:prstGeom prst="rect">
            <a:avLst/>
          </a:prstGeom>
        </p:spPr>
      </p:pic>
    </p:spTree>
    <p:extLst>
      <p:ext uri="{BB962C8B-B14F-4D97-AF65-F5344CB8AC3E}">
        <p14:creationId xmlns:p14="http://schemas.microsoft.com/office/powerpoint/2010/main" val="827411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Labelling</a:t>
            </a:r>
          </a:p>
        </p:txBody>
      </p:sp>
      <p:sp>
        <p:nvSpPr>
          <p:cNvPr id="3" name="Content Placeholder 2"/>
          <p:cNvSpPr>
            <a:spLocks noGrp="1"/>
          </p:cNvSpPr>
          <p:nvPr>
            <p:ph idx="1"/>
          </p:nvPr>
        </p:nvSpPr>
        <p:spPr/>
        <p:txBody>
          <a:bodyPr/>
          <a:lstStyle/>
          <a:p>
            <a:pPr marL="292608" lvl="1" indent="0">
              <a:buNone/>
            </a:pPr>
            <a:r>
              <a:rPr lang="en-US" b="1" dirty="0"/>
              <a:t>Labels are provided by Indiana University</a:t>
            </a:r>
          </a:p>
          <a:p>
            <a:pPr marL="578358" lvl="1" indent="-285750"/>
            <a:r>
              <a:rPr lang="en-US" dirty="0"/>
              <a:t>Please check that all samples are properly labelled to ensure correct identification by IU</a:t>
            </a:r>
          </a:p>
          <a:p>
            <a:pPr marL="578358" lvl="1" indent="-285750"/>
            <a:r>
              <a:rPr lang="en-US" dirty="0"/>
              <a:t>If do not have enough labels to complete a visit, please contact IU </a:t>
            </a:r>
            <a:r>
              <a:rPr lang="en-US" i="1" dirty="0"/>
              <a:t>immediately</a:t>
            </a:r>
          </a:p>
          <a:p>
            <a:pPr marL="578358" lvl="1" indent="-285750"/>
            <a:r>
              <a:rPr lang="en-US" dirty="0"/>
              <a:t>Labelling the tubes during processing prevents sample mix-ups</a:t>
            </a:r>
          </a:p>
        </p:txBody>
      </p:sp>
      <p:grpSp>
        <p:nvGrpSpPr>
          <p:cNvPr id="2048" name="Group 2047"/>
          <p:cNvGrpSpPr/>
          <p:nvPr/>
        </p:nvGrpSpPr>
        <p:grpSpPr>
          <a:xfrm>
            <a:off x="3037278" y="3585107"/>
            <a:ext cx="2058060" cy="2004181"/>
            <a:chOff x="5481637" y="2825750"/>
            <a:chExt cx="1228725" cy="1206500"/>
          </a:xfrm>
        </p:grpSpPr>
        <p:sp>
          <p:nvSpPr>
            <p:cNvPr id="33" name="Rectangle 32"/>
            <p:cNvSpPr/>
            <p:nvPr/>
          </p:nvSpPr>
          <p:spPr>
            <a:xfrm>
              <a:off x="5481637" y="2825750"/>
              <a:ext cx="1228725" cy="12065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algn="ctr">
                <a:lnSpc>
                  <a:spcPct val="115000"/>
                </a:lnSpc>
                <a:spcBef>
                  <a:spcPts val="0"/>
                </a:spcBef>
                <a:spcAft>
                  <a:spcPts val="0"/>
                </a:spcAft>
              </a:pPr>
              <a:r>
                <a:rPr lang="en-US" sz="3200">
                  <a:solidFill>
                    <a:srgbClr val="000000"/>
                  </a:solidFill>
                  <a:effectLst/>
                  <a:latin typeface="Calibri" panose="020F0502020204030204" pitchFamily="34" charset="0"/>
                  <a:ea typeface="Calibri" panose="020F0502020204030204" pitchFamily="34" charset="0"/>
                </a:rPr>
                <a:t>Kit ID</a:t>
              </a:r>
              <a:endParaRPr lang="en-US">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a:effectLst/>
                  <a:latin typeface="Calibri" panose="020F0502020204030204" pitchFamily="34" charset="0"/>
                  <a:ea typeface="Calibri" panose="020F0502020204030204" pitchFamily="34" charset="0"/>
                </a:rPr>
                <a:t> </a:t>
              </a:r>
            </a:p>
            <a:p>
              <a:pPr marL="0" marR="0" algn="ctr">
                <a:lnSpc>
                  <a:spcPct val="115000"/>
                </a:lnSpc>
                <a:spcBef>
                  <a:spcPts val="0"/>
                </a:spcBef>
                <a:spcAft>
                  <a:spcPts val="0"/>
                </a:spcAft>
              </a:pPr>
              <a:r>
                <a:rPr lang="en-US">
                  <a:effectLst/>
                  <a:latin typeface="Calibri" panose="020F0502020204030204" pitchFamily="34" charset="0"/>
                  <a:ea typeface="Calibri" panose="020F0502020204030204" pitchFamily="34" charset="0"/>
                </a:rPr>
                <a:t> </a:t>
              </a:r>
            </a:p>
            <a:p>
              <a:pPr marL="0" marR="0" algn="ctr">
                <a:lnSpc>
                  <a:spcPct val="115000"/>
                </a:lnSpc>
                <a:spcBef>
                  <a:spcPts val="0"/>
                </a:spcBef>
                <a:spcAft>
                  <a:spcPts val="0"/>
                </a:spcAft>
              </a:pPr>
              <a:r>
                <a:rPr lang="en-US" sz="3200">
                  <a:solidFill>
                    <a:srgbClr val="000000"/>
                  </a:solidFill>
                  <a:effectLst/>
                  <a:latin typeface="Calibri" panose="020F0502020204030204" pitchFamily="34" charset="0"/>
                  <a:ea typeface="Calibri" panose="020F0502020204030204" pitchFamily="34" charset="0"/>
                </a:rPr>
                <a:t>987654</a:t>
              </a:r>
              <a:endParaRPr lang="en-US">
                <a:effectLst/>
                <a:latin typeface="Calibri" panose="020F0502020204030204" pitchFamily="34" charset="0"/>
                <a:ea typeface="Calibri" panose="020F0502020204030204" pitchFamily="34" charset="0"/>
              </a:endParaRPr>
            </a:p>
          </p:txBody>
        </p:sp>
        <p:grpSp>
          <p:nvGrpSpPr>
            <p:cNvPr id="34" name="Group 33"/>
            <p:cNvGrpSpPr/>
            <p:nvPr/>
          </p:nvGrpSpPr>
          <p:grpSpPr>
            <a:xfrm>
              <a:off x="5481637" y="2825750"/>
              <a:ext cx="1228725" cy="1206500"/>
              <a:chOff x="4731523" y="3176496"/>
              <a:chExt cx="1228954" cy="1207008"/>
            </a:xfrm>
          </p:grpSpPr>
          <p:grpSp>
            <p:nvGrpSpPr>
              <p:cNvPr id="35" name="Group 34"/>
              <p:cNvGrpSpPr/>
              <p:nvPr/>
            </p:nvGrpSpPr>
            <p:grpSpPr>
              <a:xfrm>
                <a:off x="4731523" y="3176496"/>
                <a:ext cx="1228954" cy="1207008"/>
                <a:chOff x="0" y="0"/>
                <a:chExt cx="1228954" cy="1207008"/>
              </a:xfrm>
            </p:grpSpPr>
            <p:sp>
              <p:nvSpPr>
                <p:cNvPr id="36" name="Rectangle 35"/>
                <p:cNvSpPr/>
                <p:nvPr/>
              </p:nvSpPr>
              <p:spPr>
                <a:xfrm>
                  <a:off x="0" y="0"/>
                  <a:ext cx="1228950" cy="1207000"/>
                </a:xfrm>
                <a:prstGeom prst="rect">
                  <a:avLst/>
                </a:prstGeom>
                <a:noFill/>
                <a:ln>
                  <a:noFill/>
                </a:ln>
              </p:spPr>
              <p:txBody>
                <a:bodyPr spcFirstLastPara="1" wrap="square" lIns="91425" tIns="91425" rIns="91425" bIns="91425" anchor="ctr" anchorCtr="0">
                  <a:noAutofit/>
                </a:bodyPr>
                <a:lstStyle/>
                <a:p>
                  <a:pPr marL="0" marR="0">
                    <a:lnSpc>
                      <a:spcPct val="115000"/>
                    </a:lnSpc>
                    <a:spcBef>
                      <a:spcPts val="0"/>
                    </a:spcBef>
                    <a:spcAft>
                      <a:spcPts val="0"/>
                    </a:spcAft>
                  </a:pPr>
                  <a:r>
                    <a:rPr lang="en-US">
                      <a:effectLst/>
                      <a:latin typeface="Calibri" panose="020F0502020204030204" pitchFamily="34" charset="0"/>
                      <a:ea typeface="Calibri" panose="020F0502020204030204" pitchFamily="34" charset="0"/>
                    </a:rPr>
                    <a:t> </a:t>
                  </a:r>
                </a:p>
              </p:txBody>
            </p:sp>
            <p:sp>
              <p:nvSpPr>
                <p:cNvPr id="37" name="Rectangle 36"/>
                <p:cNvSpPr/>
                <p:nvPr/>
              </p:nvSpPr>
              <p:spPr>
                <a:xfrm>
                  <a:off x="0" y="0"/>
                  <a:ext cx="1228954" cy="120700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algn="ctr">
                    <a:lnSpc>
                      <a:spcPct val="115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rPr>
                    <a:t>Kit ID</a:t>
                  </a:r>
                  <a:endParaRPr lang="en-US"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dirty="0">
                      <a:effectLst/>
                      <a:latin typeface="Calibri" panose="020F0502020204030204" pitchFamily="34" charset="0"/>
                      <a:ea typeface="Calibri" panose="020F0502020204030204" pitchFamily="34" charset="0"/>
                    </a:rPr>
                    <a:t> </a:t>
                  </a:r>
                </a:p>
                <a:p>
                  <a:pPr marL="0" marR="0" algn="ctr">
                    <a:lnSpc>
                      <a:spcPct val="115000"/>
                    </a:lnSpc>
                    <a:spcBef>
                      <a:spcPts val="0"/>
                    </a:spcBef>
                    <a:spcAft>
                      <a:spcPts val="0"/>
                    </a:spcAft>
                  </a:pPr>
                  <a:r>
                    <a:rPr lang="en-US" dirty="0">
                      <a:effectLst/>
                      <a:latin typeface="Calibri" panose="020F0502020204030204" pitchFamily="34" charset="0"/>
                      <a:ea typeface="Calibri" panose="020F0502020204030204" pitchFamily="34" charset="0"/>
                    </a:rPr>
                    <a:t> </a:t>
                  </a:r>
                </a:p>
                <a:p>
                  <a:pPr marL="0" marR="0" algn="ctr">
                    <a:lnSpc>
                      <a:spcPct val="115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rPr>
                    <a:t>987654</a:t>
                  </a:r>
                  <a:endParaRPr lang="en-US" dirty="0">
                    <a:effectLst/>
                    <a:latin typeface="Calibri" panose="020F0502020204030204" pitchFamily="34" charset="0"/>
                    <a:ea typeface="Calibri" panose="020F0502020204030204" pitchFamily="34" charset="0"/>
                  </a:endParaRPr>
                </a:p>
              </p:txBody>
            </p:sp>
            <p:pic>
              <p:nvPicPr>
                <p:cNvPr id="38" name="Shape 11"/>
                <p:cNvPicPr preferRelativeResize="0"/>
                <p:nvPr/>
              </p:nvPicPr>
              <p:blipFill rotWithShape="1">
                <a:blip r:embed="rId3">
                  <a:alphaModFix/>
                </a:blip>
                <a:srcRect/>
                <a:stretch/>
              </p:blipFill>
              <p:spPr>
                <a:xfrm>
                  <a:off x="423710" y="409205"/>
                  <a:ext cx="381533" cy="388598"/>
                </a:xfrm>
                <a:prstGeom prst="rect">
                  <a:avLst/>
                </a:prstGeom>
                <a:noFill/>
                <a:ln>
                  <a:noFill/>
                </a:ln>
              </p:spPr>
            </p:pic>
          </p:grpSp>
        </p:grpSp>
      </p:grpSp>
      <p:pic>
        <p:nvPicPr>
          <p:cNvPr id="5122" name="Picture 2" descr="https://lh5.googleusercontent.com/euXdJnm7y6EpOCxIpMCUvYXprYQQAoxEsavm9dqr6rYlP64AOJTwylROXHksMgFI8hAby8tqQ4w_7SzwGK6AootCDjPuIq5_8EGgZ7LbNnIIrs6BXeKviFimsGBagXmQJxZRL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752" y="3585107"/>
            <a:ext cx="2023654" cy="202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836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Labelling</a:t>
            </a:r>
          </a:p>
        </p:txBody>
      </p:sp>
      <p:sp>
        <p:nvSpPr>
          <p:cNvPr id="3" name="Content Placeholder 2"/>
          <p:cNvSpPr>
            <a:spLocks noGrp="1"/>
          </p:cNvSpPr>
          <p:nvPr>
            <p:ph idx="1"/>
          </p:nvPr>
        </p:nvSpPr>
        <p:spPr/>
        <p:txBody>
          <a:bodyPr/>
          <a:lstStyle/>
          <a:p>
            <a:pPr marL="292608" lvl="1" indent="0">
              <a:buNone/>
            </a:pPr>
            <a:r>
              <a:rPr lang="en-US" b="1" dirty="0" smtClean="0"/>
              <a:t>Kit labels are placed on packaging material</a:t>
            </a:r>
            <a:endParaRPr lang="en-US" b="1" dirty="0"/>
          </a:p>
        </p:txBody>
      </p:sp>
      <p:pic>
        <p:nvPicPr>
          <p:cNvPr id="12" name="ymail_attachmentId9071" descr="cid:085c9456-987b-44ac-9cb0-aa4fbae899fd"/>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l="26291" t="6024" b="4191"/>
          <a:stretch/>
        </p:blipFill>
        <p:spPr bwMode="auto">
          <a:xfrm rot="5400000">
            <a:off x="2418293" y="2774613"/>
            <a:ext cx="2743200" cy="2506115"/>
          </a:xfrm>
          <a:prstGeom prst="rect">
            <a:avLst/>
          </a:prstGeom>
          <a:noFill/>
          <a:extLst>
            <a:ext uri="{909E8E84-426E-40DD-AFC4-6F175D3DCCD1}">
              <a14:hiddenFill xmlns:a14="http://schemas.microsoft.com/office/drawing/2010/main">
                <a:solidFill>
                  <a:srgbClr val="FFFFFF"/>
                </a:solidFill>
              </a14:hiddenFill>
            </a:ext>
          </a:extLst>
        </p:spPr>
      </p:pic>
      <p:pic>
        <p:nvPicPr>
          <p:cNvPr id="13" name="ymail_attachmentId9070" descr="5ece9b71-49dd-415b-b589-4b4871e1c52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97" t="6422" r="864" b="8641"/>
          <a:stretch/>
        </p:blipFill>
        <p:spPr bwMode="auto">
          <a:xfrm>
            <a:off x="6290992" y="2753998"/>
            <a:ext cx="2800899" cy="22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4115853" y="2516295"/>
            <a:ext cx="693003" cy="772358"/>
          </a:xfrm>
          <a:prstGeom prst="ellipse">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Oval 14"/>
          <p:cNvSpPr/>
          <p:nvPr/>
        </p:nvSpPr>
        <p:spPr>
          <a:xfrm>
            <a:off x="7968416" y="3894085"/>
            <a:ext cx="886260" cy="987745"/>
          </a:xfrm>
          <a:prstGeom prst="ellipse">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0182894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Labelling</a:t>
            </a:r>
          </a:p>
        </p:txBody>
      </p:sp>
      <p:sp>
        <p:nvSpPr>
          <p:cNvPr id="3" name="Content Placeholder 2"/>
          <p:cNvSpPr>
            <a:spLocks noGrp="1"/>
          </p:cNvSpPr>
          <p:nvPr>
            <p:ph sz="half" idx="1"/>
          </p:nvPr>
        </p:nvSpPr>
        <p:spPr/>
        <p:txBody>
          <a:bodyPr>
            <a:normAutofit fontScale="85000" lnSpcReduction="20000"/>
          </a:bodyPr>
          <a:lstStyle/>
          <a:p>
            <a:r>
              <a:rPr lang="en-US" dirty="0"/>
              <a:t>Please...</a:t>
            </a:r>
          </a:p>
          <a:p>
            <a:pPr marL="173038" indent="-173038">
              <a:buFont typeface="Arial" panose="020B0604020202020204" pitchFamily="34" charset="0"/>
              <a:buChar char="•"/>
            </a:pPr>
            <a:r>
              <a:rPr lang="en-US" dirty="0"/>
              <a:t>Label all collection and aliquot tubes before cooling, collecting, processing, or freezing samples</a:t>
            </a:r>
          </a:p>
          <a:p>
            <a:pPr marL="173038" indent="-173038">
              <a:buFont typeface="Arial" panose="020B0604020202020204" pitchFamily="34" charset="0"/>
              <a:buChar char="•"/>
            </a:pPr>
            <a:r>
              <a:rPr lang="en-US" dirty="0"/>
              <a:t>Label only 1 </a:t>
            </a:r>
            <a:r>
              <a:rPr lang="en-US" dirty="0" err="1" smtClean="0"/>
              <a:t>visits’s</a:t>
            </a:r>
            <a:r>
              <a:rPr lang="en-US" dirty="0" smtClean="0"/>
              <a:t> </a:t>
            </a:r>
            <a:r>
              <a:rPr lang="en-US" dirty="0"/>
              <a:t>tubes at a time to avoid mix-ups</a:t>
            </a:r>
          </a:p>
          <a:p>
            <a:pPr marL="173038" indent="-173038">
              <a:buFont typeface="Arial" panose="020B0604020202020204" pitchFamily="34" charset="0"/>
              <a:buChar char="•"/>
            </a:pPr>
            <a:r>
              <a:rPr lang="en-US" dirty="0"/>
              <a:t>Wrap the label around the tube horizontally -  label position is important for all tube types</a:t>
            </a:r>
          </a:p>
          <a:p>
            <a:pPr marL="173038" indent="-173038">
              <a:buFont typeface="Arial" panose="020B0604020202020204" pitchFamily="34" charset="0"/>
              <a:buChar char="•"/>
            </a:pPr>
            <a:r>
              <a:rPr lang="en-US" dirty="0"/>
              <a:t>Make sure the label is completely adhered by rolling between your fingers</a:t>
            </a:r>
          </a:p>
          <a:p>
            <a:endParaRPr lang="en-US" dirty="0"/>
          </a:p>
        </p:txBody>
      </p:sp>
      <p:grpSp>
        <p:nvGrpSpPr>
          <p:cNvPr id="7" name="Group 6"/>
          <p:cNvGrpSpPr/>
          <p:nvPr/>
        </p:nvGrpSpPr>
        <p:grpSpPr>
          <a:xfrm>
            <a:off x="7259783" y="2503055"/>
            <a:ext cx="2881744" cy="2854035"/>
            <a:chOff x="0" y="0"/>
            <a:chExt cx="2475187" cy="2453180"/>
          </a:xfrm>
        </p:grpSpPr>
        <p:sp>
          <p:nvSpPr>
            <p:cNvPr id="8" name="Rectangle 7"/>
            <p:cNvSpPr/>
            <p:nvPr/>
          </p:nvSpPr>
          <p:spPr>
            <a:xfrm>
              <a:off x="0" y="0"/>
              <a:ext cx="2475175" cy="2453175"/>
            </a:xfrm>
            <a:prstGeom prst="rect">
              <a:avLst/>
            </a:prstGeom>
            <a:noFill/>
            <a:ln>
              <a:noFill/>
            </a:ln>
          </p:spPr>
          <p:txBody>
            <a:bodyPr spcFirstLastPara="1" wrap="square" lIns="91425" tIns="91425" rIns="91425" bIns="91425" anchor="ctr" anchorCtr="0">
              <a:no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rPr>
                <a:t> </a:t>
              </a:r>
            </a:p>
          </p:txBody>
        </p:sp>
        <p:grpSp>
          <p:nvGrpSpPr>
            <p:cNvPr id="9" name="Group 8"/>
            <p:cNvGrpSpPr/>
            <p:nvPr/>
          </p:nvGrpSpPr>
          <p:grpSpPr>
            <a:xfrm>
              <a:off x="0" y="0"/>
              <a:ext cx="2475187" cy="2368769"/>
              <a:chOff x="0" y="0"/>
              <a:chExt cx="2990341" cy="2942857"/>
            </a:xfrm>
          </p:grpSpPr>
          <p:pic>
            <p:nvPicPr>
              <p:cNvPr id="12" name="Shape 16"/>
              <p:cNvPicPr preferRelativeResize="0"/>
              <p:nvPr/>
            </p:nvPicPr>
            <p:blipFill rotWithShape="1">
              <a:blip r:embed="rId2">
                <a:alphaModFix/>
              </a:blip>
              <a:srcRect/>
              <a:stretch/>
            </p:blipFill>
            <p:spPr>
              <a:xfrm>
                <a:off x="1718938" y="0"/>
                <a:ext cx="1271403" cy="2942857"/>
              </a:xfrm>
              <a:prstGeom prst="rect">
                <a:avLst/>
              </a:prstGeom>
              <a:noFill/>
              <a:ln>
                <a:noFill/>
              </a:ln>
            </p:spPr>
          </p:pic>
          <p:sp>
            <p:nvSpPr>
              <p:cNvPr id="13" name="Rectangle 12"/>
              <p:cNvSpPr/>
              <p:nvPr/>
            </p:nvSpPr>
            <p:spPr>
              <a:xfrm>
                <a:off x="1951594" y="1029066"/>
                <a:ext cx="673768" cy="861774"/>
              </a:xfrm>
              <a:prstGeom prst="rect">
                <a:avLst/>
              </a:prstGeom>
              <a:solidFill>
                <a:schemeClr val="lt1"/>
              </a:solidFill>
              <a:ln>
                <a:noFill/>
              </a:ln>
            </p:spPr>
            <p:txBody>
              <a:bodyPr spcFirstLastPara="1" wrap="square" lIns="91425" tIns="91425" rIns="91425" bIns="91425" anchor="ctr" anchorCtr="0">
                <a:no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rPr>
                  <a:t> </a:t>
                </a:r>
              </a:p>
            </p:txBody>
          </p:sp>
          <p:sp>
            <p:nvSpPr>
              <p:cNvPr id="14" name="Rectangle 13"/>
              <p:cNvSpPr/>
              <p:nvPr/>
            </p:nvSpPr>
            <p:spPr>
              <a:xfrm>
                <a:off x="1862536" y="1017842"/>
                <a:ext cx="868680" cy="866775"/>
              </a:xfrm>
              <a:prstGeom prst="rect">
                <a:avLst/>
              </a:prstGeom>
              <a:noFill/>
              <a:ln>
                <a:noFill/>
              </a:ln>
            </p:spPr>
            <p:txBody>
              <a:bodyPr spcFirstLastPara="1" wrap="square" lIns="91425" tIns="45700" rIns="91425" bIns="45700" anchor="t" anchorCtr="0">
                <a:noAutofit/>
              </a:bodyPr>
              <a:lstStyle/>
              <a:p>
                <a:pPr marL="0" marR="0" algn="ctr">
                  <a:lnSpc>
                    <a:spcPct val="115000"/>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rPr>
                  <a:t>0001234567</a:t>
                </a:r>
                <a:endParaRPr lang="en-US" sz="11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800" dirty="0" smtClean="0">
                    <a:solidFill>
                      <a:srgbClr val="000000"/>
                    </a:solidFill>
                    <a:effectLst/>
                    <a:latin typeface="Calibri" panose="020F0502020204030204" pitchFamily="34" charset="0"/>
                    <a:ea typeface="Calibri" panose="020F0502020204030204" pitchFamily="34" charset="0"/>
                  </a:rPr>
                  <a:t>BioSEND</a:t>
                </a:r>
                <a:endParaRPr lang="en-US" sz="11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rPr>
                  <a:t>987654</a:t>
                </a:r>
                <a:endParaRPr lang="en-US" sz="11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800" dirty="0" smtClean="0">
                    <a:solidFill>
                      <a:srgbClr val="000000"/>
                    </a:solidFill>
                    <a:effectLst/>
                    <a:latin typeface="Calibri" panose="020F0502020204030204" pitchFamily="34" charset="0"/>
                    <a:ea typeface="Calibri" panose="020F0502020204030204" pitchFamily="34" charset="0"/>
                  </a:rPr>
                  <a:t>PLASMA</a:t>
                </a:r>
                <a:endParaRPr lang="en-US" sz="1100" dirty="0">
                  <a:effectLst/>
                  <a:latin typeface="Calibri" panose="020F0502020204030204" pitchFamily="34" charset="0"/>
                  <a:ea typeface="Calibri" panose="020F0502020204030204" pitchFamily="34" charset="0"/>
                </a:endParaRPr>
              </a:p>
            </p:txBody>
          </p:sp>
          <p:pic>
            <p:nvPicPr>
              <p:cNvPr id="15" name="Shape 19"/>
              <p:cNvPicPr preferRelativeResize="0"/>
              <p:nvPr/>
            </p:nvPicPr>
            <p:blipFill rotWithShape="1">
              <a:blip r:embed="rId2">
                <a:alphaModFix/>
              </a:blip>
              <a:srcRect/>
              <a:stretch/>
            </p:blipFill>
            <p:spPr>
              <a:xfrm>
                <a:off x="0" y="0"/>
                <a:ext cx="1271403" cy="2942857"/>
              </a:xfrm>
              <a:prstGeom prst="rect">
                <a:avLst/>
              </a:prstGeom>
              <a:noFill/>
              <a:ln>
                <a:noFill/>
              </a:ln>
            </p:spPr>
          </p:pic>
          <p:sp>
            <p:nvSpPr>
              <p:cNvPr id="16" name="Rectangle 15"/>
              <p:cNvSpPr/>
              <p:nvPr/>
            </p:nvSpPr>
            <p:spPr>
              <a:xfrm>
                <a:off x="232656" y="1051277"/>
                <a:ext cx="673768" cy="861774"/>
              </a:xfrm>
              <a:prstGeom prst="rect">
                <a:avLst/>
              </a:prstGeom>
              <a:solidFill>
                <a:schemeClr val="lt1"/>
              </a:solidFill>
              <a:ln>
                <a:noFill/>
              </a:ln>
            </p:spPr>
            <p:txBody>
              <a:bodyPr spcFirstLastPara="1" wrap="square" lIns="91425" tIns="91425" rIns="91425" bIns="91425" anchor="ctr" anchorCtr="0">
                <a:no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rPr>
                  <a:t> </a:t>
                </a:r>
              </a:p>
            </p:txBody>
          </p:sp>
          <p:sp>
            <p:nvSpPr>
              <p:cNvPr id="17" name="Rectangle 16"/>
              <p:cNvSpPr/>
              <p:nvPr/>
            </p:nvSpPr>
            <p:spPr>
              <a:xfrm rot="5400000">
                <a:off x="69685" y="1051157"/>
                <a:ext cx="868680" cy="866775"/>
              </a:xfrm>
              <a:prstGeom prst="rect">
                <a:avLst/>
              </a:prstGeom>
              <a:noFill/>
              <a:ln>
                <a:noFill/>
              </a:ln>
            </p:spPr>
            <p:txBody>
              <a:bodyPr spcFirstLastPara="1" wrap="square" lIns="91425" tIns="45700" rIns="91425" bIns="45700" anchor="t" anchorCtr="0">
                <a:noAutofit/>
              </a:bodyPr>
              <a:lstStyle/>
              <a:p>
                <a:pPr marL="0" marR="0" algn="ctr">
                  <a:lnSpc>
                    <a:spcPct val="115000"/>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rPr>
                  <a:t>0001234567</a:t>
                </a:r>
                <a:endParaRPr lang="en-US" sz="11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800" dirty="0" smtClean="0">
                    <a:solidFill>
                      <a:srgbClr val="000000"/>
                    </a:solidFill>
                    <a:latin typeface="Calibri" panose="020F0502020204030204" pitchFamily="34" charset="0"/>
                    <a:ea typeface="Calibri" panose="020F0502020204030204" pitchFamily="34" charset="0"/>
                  </a:rPr>
                  <a:t>BioSEND</a:t>
                </a:r>
                <a:endParaRPr lang="en-US" sz="11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rPr>
                  <a:t>987654</a:t>
                </a:r>
                <a:endParaRPr lang="en-US" sz="11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800" dirty="0" smtClean="0">
                    <a:solidFill>
                      <a:srgbClr val="000000"/>
                    </a:solidFill>
                    <a:effectLst/>
                    <a:latin typeface="Calibri" panose="020F0502020204030204" pitchFamily="34" charset="0"/>
                    <a:ea typeface="Calibri" panose="020F0502020204030204" pitchFamily="34" charset="0"/>
                  </a:rPr>
                  <a:t>PLASMA</a:t>
                </a:r>
                <a:endParaRPr lang="en-US" sz="1100" dirty="0">
                  <a:effectLst/>
                  <a:latin typeface="Calibri" panose="020F0502020204030204" pitchFamily="34" charset="0"/>
                  <a:ea typeface="Calibri" panose="020F0502020204030204" pitchFamily="34" charset="0"/>
                </a:endParaRPr>
              </a:p>
            </p:txBody>
          </p:sp>
        </p:grpSp>
        <p:sp>
          <p:nvSpPr>
            <p:cNvPr id="10" name="Rectangle 9"/>
            <p:cNvSpPr/>
            <p:nvPr/>
          </p:nvSpPr>
          <p:spPr>
            <a:xfrm>
              <a:off x="204952" y="2100755"/>
              <a:ext cx="581025" cy="352425"/>
            </a:xfrm>
            <a:prstGeom prst="rect">
              <a:avLst/>
            </a:prstGeom>
            <a:noFill/>
            <a:ln>
              <a:noFill/>
            </a:ln>
          </p:spPr>
          <p:txBody>
            <a:bodyPr spcFirstLastPara="1" wrap="square" lIns="91425" tIns="45700" rIns="91425" bIns="45700" anchor="t" anchorCtr="0">
              <a:noAutofit/>
            </a:bodyPr>
            <a:lstStyle/>
            <a:p>
              <a:pPr marL="0" marR="0" algn="ctr">
                <a:lnSpc>
                  <a:spcPct val="114000"/>
                </a:lnSpc>
                <a:spcBef>
                  <a:spcPts val="0"/>
                </a:spcBef>
                <a:spcAft>
                  <a:spcPts val="1000"/>
                </a:spcAft>
              </a:pPr>
              <a:r>
                <a:rPr lang="en-US" sz="2000" b="1">
                  <a:solidFill>
                    <a:srgbClr val="538135"/>
                  </a:solidFill>
                  <a:effectLst/>
                  <a:latin typeface="Calibri" panose="020F0502020204030204" pitchFamily="34" charset="0"/>
                  <a:ea typeface="Calibri" panose="020F0502020204030204" pitchFamily="34" charset="0"/>
                </a:rPr>
                <a:t>YES</a:t>
              </a:r>
              <a:endParaRPr lang="en-US" sz="1100">
                <a:effectLst/>
                <a:latin typeface="Calibri" panose="020F0502020204030204" pitchFamily="34" charset="0"/>
                <a:ea typeface="Calibri" panose="020F0502020204030204" pitchFamily="34" charset="0"/>
              </a:endParaRPr>
            </a:p>
          </p:txBody>
        </p:sp>
        <p:sp>
          <p:nvSpPr>
            <p:cNvPr id="11" name="Rectangle 10"/>
            <p:cNvSpPr/>
            <p:nvPr/>
          </p:nvSpPr>
          <p:spPr>
            <a:xfrm>
              <a:off x="1600200" y="2100755"/>
              <a:ext cx="581025" cy="352425"/>
            </a:xfrm>
            <a:prstGeom prst="rect">
              <a:avLst/>
            </a:prstGeom>
            <a:noFill/>
            <a:ln>
              <a:noFill/>
            </a:ln>
          </p:spPr>
          <p:txBody>
            <a:bodyPr spcFirstLastPara="1" wrap="square" lIns="91425" tIns="45700" rIns="91425" bIns="45700" anchor="t" anchorCtr="0">
              <a:noAutofit/>
            </a:bodyPr>
            <a:lstStyle/>
            <a:p>
              <a:pPr marL="0" marR="0" algn="ctr">
                <a:lnSpc>
                  <a:spcPct val="114000"/>
                </a:lnSpc>
                <a:spcBef>
                  <a:spcPts val="0"/>
                </a:spcBef>
                <a:spcAft>
                  <a:spcPts val="1000"/>
                </a:spcAft>
              </a:pPr>
              <a:r>
                <a:rPr lang="en-US" sz="2000" b="1">
                  <a:solidFill>
                    <a:srgbClr val="C00000"/>
                  </a:solidFill>
                  <a:effectLst/>
                  <a:latin typeface="Calibri" panose="020F0502020204030204" pitchFamily="34" charset="0"/>
                  <a:ea typeface="Calibri" panose="020F0502020204030204" pitchFamily="34" charset="0"/>
                </a:rPr>
                <a:t>NO</a:t>
              </a:r>
              <a:endParaRPr lang="en-US" sz="110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32673501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Collection and Processing</a:t>
            </a:r>
          </a:p>
        </p:txBody>
      </p:sp>
      <p:sp>
        <p:nvSpPr>
          <p:cNvPr id="5" name="Text Placeholder 4"/>
          <p:cNvSpPr>
            <a:spLocks noGrp="1"/>
          </p:cNvSpPr>
          <p:nvPr>
            <p:ph type="body" sz="half" idx="2"/>
          </p:nvPr>
        </p:nvSpPr>
        <p:spPr/>
        <p:txBody>
          <a:bodyPr/>
          <a:lstStyle/>
          <a:p>
            <a:r>
              <a:rPr lang="en-US" dirty="0" smtClean="0"/>
              <a:t>Blood Tube Draw Order</a:t>
            </a:r>
            <a:endParaRPr lang="en-US" dirty="0"/>
          </a:p>
        </p:txBody>
      </p:sp>
      <p:pic>
        <p:nvPicPr>
          <p:cNvPr id="51" name="Picture 50"/>
          <p:cNvPicPr>
            <a:picLocks noChangeAspect="1"/>
          </p:cNvPicPr>
          <p:nvPr/>
        </p:nvPicPr>
        <p:blipFill>
          <a:blip r:embed="rId2"/>
          <a:stretch>
            <a:fillRect/>
          </a:stretch>
        </p:blipFill>
        <p:spPr>
          <a:xfrm>
            <a:off x="7260441" y="1985337"/>
            <a:ext cx="524968" cy="3031359"/>
          </a:xfrm>
          <a:prstGeom prst="rect">
            <a:avLst/>
          </a:prstGeom>
        </p:spPr>
      </p:pic>
      <p:pic>
        <p:nvPicPr>
          <p:cNvPr id="54" name="Picture 53"/>
          <p:cNvPicPr>
            <a:picLocks noChangeAspect="1"/>
          </p:cNvPicPr>
          <p:nvPr/>
        </p:nvPicPr>
        <p:blipFill rotWithShape="1">
          <a:blip r:embed="rId3"/>
          <a:srcRect r="52472" b="-344"/>
          <a:stretch/>
        </p:blipFill>
        <p:spPr>
          <a:xfrm>
            <a:off x="8872023" y="1985337"/>
            <a:ext cx="593570" cy="3031360"/>
          </a:xfrm>
          <a:prstGeom prst="rect">
            <a:avLst/>
          </a:prstGeom>
        </p:spPr>
      </p:pic>
      <p:sp>
        <p:nvSpPr>
          <p:cNvPr id="59" name="TextBox 58"/>
          <p:cNvSpPr txBox="1"/>
          <p:nvPr/>
        </p:nvSpPr>
        <p:spPr>
          <a:xfrm>
            <a:off x="7403729" y="5097872"/>
            <a:ext cx="453663" cy="369332"/>
          </a:xfrm>
          <a:prstGeom prst="rect">
            <a:avLst/>
          </a:prstGeom>
          <a:noFill/>
        </p:spPr>
        <p:txBody>
          <a:bodyPr wrap="square" rtlCol="0">
            <a:spAutoFit/>
          </a:bodyPr>
          <a:lstStyle/>
          <a:p>
            <a:pPr algn="ctr"/>
            <a:r>
              <a:rPr lang="en-US" b="1" dirty="0"/>
              <a:t>1</a:t>
            </a:r>
          </a:p>
        </p:txBody>
      </p:sp>
      <p:sp>
        <p:nvSpPr>
          <p:cNvPr id="60" name="TextBox 59"/>
          <p:cNvSpPr txBox="1"/>
          <p:nvPr/>
        </p:nvSpPr>
        <p:spPr>
          <a:xfrm>
            <a:off x="8890875" y="5097872"/>
            <a:ext cx="453663" cy="369332"/>
          </a:xfrm>
          <a:prstGeom prst="rect">
            <a:avLst/>
          </a:prstGeom>
          <a:noFill/>
        </p:spPr>
        <p:txBody>
          <a:bodyPr wrap="square" rtlCol="0">
            <a:spAutoFit/>
          </a:bodyPr>
          <a:lstStyle/>
          <a:p>
            <a:pPr algn="ctr"/>
            <a:r>
              <a:rPr lang="en-US" b="1" dirty="0"/>
              <a:t>2</a:t>
            </a:r>
          </a:p>
        </p:txBody>
      </p:sp>
      <p:sp>
        <p:nvSpPr>
          <p:cNvPr id="64" name="TextBox 63"/>
          <p:cNvSpPr txBox="1"/>
          <p:nvPr/>
        </p:nvSpPr>
        <p:spPr>
          <a:xfrm>
            <a:off x="6833783" y="1483084"/>
            <a:ext cx="1378284" cy="307777"/>
          </a:xfrm>
          <a:prstGeom prst="rect">
            <a:avLst/>
          </a:prstGeom>
          <a:noFill/>
        </p:spPr>
        <p:txBody>
          <a:bodyPr wrap="square" rtlCol="0">
            <a:spAutoFit/>
          </a:bodyPr>
          <a:lstStyle/>
          <a:p>
            <a:pPr algn="ctr"/>
            <a:r>
              <a:rPr lang="en-US" sz="1400" dirty="0" smtClean="0"/>
              <a:t>7ml Serum</a:t>
            </a:r>
            <a:endParaRPr lang="en-US" sz="1400" dirty="0"/>
          </a:p>
        </p:txBody>
      </p:sp>
      <p:sp>
        <p:nvSpPr>
          <p:cNvPr id="65" name="TextBox 64"/>
          <p:cNvSpPr txBox="1"/>
          <p:nvPr/>
        </p:nvSpPr>
        <p:spPr>
          <a:xfrm>
            <a:off x="8586740" y="1483084"/>
            <a:ext cx="1164135" cy="307777"/>
          </a:xfrm>
          <a:prstGeom prst="rect">
            <a:avLst/>
          </a:prstGeom>
          <a:noFill/>
        </p:spPr>
        <p:txBody>
          <a:bodyPr wrap="square" rtlCol="0">
            <a:spAutoFit/>
          </a:bodyPr>
          <a:lstStyle/>
          <a:p>
            <a:pPr algn="ctr"/>
            <a:r>
              <a:rPr lang="en-US" sz="1400" dirty="0" smtClean="0"/>
              <a:t>7ml EDTA</a:t>
            </a:r>
          </a:p>
        </p:txBody>
      </p:sp>
    </p:spTree>
    <p:extLst>
      <p:ext uri="{BB962C8B-B14F-4D97-AF65-F5344CB8AC3E}">
        <p14:creationId xmlns:p14="http://schemas.microsoft.com/office/powerpoint/2010/main" val="25654218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7280" y="428497"/>
            <a:ext cx="10058400" cy="77067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t>Sample Collection and Processing: Serum</a:t>
            </a:r>
          </a:p>
        </p:txBody>
      </p:sp>
      <p:sp>
        <p:nvSpPr>
          <p:cNvPr id="4" name="Content Placeholder 2"/>
          <p:cNvSpPr txBox="1">
            <a:spLocks/>
          </p:cNvSpPr>
          <p:nvPr/>
        </p:nvSpPr>
        <p:spPr>
          <a:xfrm>
            <a:off x="1097280" y="1095703"/>
            <a:ext cx="10058400" cy="477339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a:p>
            <a:endParaRPr lang="en-US"/>
          </a:p>
          <a:p>
            <a:endParaRPr lang="en-US"/>
          </a:p>
          <a:p>
            <a:endParaRPr lang="en-US"/>
          </a:p>
          <a:p>
            <a:endParaRPr lang="en-US"/>
          </a:p>
          <a:p>
            <a:endParaRPr lang="en-US"/>
          </a:p>
          <a:p>
            <a:endParaRPr lang="en-US"/>
          </a:p>
        </p:txBody>
      </p:sp>
      <p:cxnSp>
        <p:nvCxnSpPr>
          <p:cNvPr id="49" name="Straight Connector 48"/>
          <p:cNvCxnSpPr/>
          <p:nvPr/>
        </p:nvCxnSpPr>
        <p:spPr>
          <a:xfrm>
            <a:off x="1097280" y="1064303"/>
            <a:ext cx="100584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890418" y="1212845"/>
            <a:ext cx="10695632" cy="4950876"/>
            <a:chOff x="74576" y="1869021"/>
            <a:chExt cx="9138896" cy="4230282"/>
          </a:xfrm>
        </p:grpSpPr>
        <p:cxnSp>
          <p:nvCxnSpPr>
            <p:cNvPr id="94" name="Straight Connector 93"/>
            <p:cNvCxnSpPr/>
            <p:nvPr/>
          </p:nvCxnSpPr>
          <p:spPr>
            <a:xfrm flipV="1">
              <a:off x="6745533" y="2591575"/>
              <a:ext cx="871129" cy="40847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74576" y="1915585"/>
              <a:ext cx="9138896" cy="4183718"/>
              <a:chOff x="-6678" y="1914627"/>
              <a:chExt cx="9138896" cy="4183718"/>
            </a:xfrm>
          </p:grpSpPr>
          <p:sp>
            <p:nvSpPr>
              <p:cNvPr id="116" name="TextBox 115"/>
              <p:cNvSpPr txBox="1"/>
              <p:nvPr/>
            </p:nvSpPr>
            <p:spPr>
              <a:xfrm>
                <a:off x="105776" y="1914627"/>
                <a:ext cx="872952" cy="300082"/>
              </a:xfrm>
              <a:prstGeom prst="rect">
                <a:avLst/>
              </a:prstGeom>
              <a:noFill/>
            </p:spPr>
            <p:txBody>
              <a:bodyPr wrap="square" rtlCol="0">
                <a:spAutoFit/>
              </a:bodyPr>
              <a:lstStyle/>
              <a:p>
                <a:r>
                  <a:rPr lang="en-US" sz="1350" b="1" dirty="0"/>
                  <a:t>Step One</a:t>
                </a:r>
              </a:p>
            </p:txBody>
          </p:sp>
          <p:sp>
            <p:nvSpPr>
              <p:cNvPr id="117" name="TextBox 116"/>
              <p:cNvSpPr txBox="1"/>
              <p:nvPr/>
            </p:nvSpPr>
            <p:spPr>
              <a:xfrm>
                <a:off x="1352170" y="1923307"/>
                <a:ext cx="897674" cy="300082"/>
              </a:xfrm>
              <a:prstGeom prst="rect">
                <a:avLst/>
              </a:prstGeom>
              <a:noFill/>
            </p:spPr>
            <p:txBody>
              <a:bodyPr wrap="square" rtlCol="0">
                <a:spAutoFit/>
              </a:bodyPr>
              <a:lstStyle/>
              <a:p>
                <a:r>
                  <a:rPr lang="en-US" sz="1350" b="1" dirty="0"/>
                  <a:t>Step Two</a:t>
                </a:r>
              </a:p>
            </p:txBody>
          </p:sp>
          <p:sp>
            <p:nvSpPr>
              <p:cNvPr id="118" name="TextBox 117"/>
              <p:cNvSpPr txBox="1"/>
              <p:nvPr/>
            </p:nvSpPr>
            <p:spPr>
              <a:xfrm>
                <a:off x="3692628" y="1916035"/>
                <a:ext cx="1095074" cy="300082"/>
              </a:xfrm>
              <a:prstGeom prst="rect">
                <a:avLst/>
              </a:prstGeom>
              <a:noFill/>
            </p:spPr>
            <p:txBody>
              <a:bodyPr wrap="square" rtlCol="0">
                <a:spAutoFit/>
              </a:bodyPr>
              <a:lstStyle/>
              <a:p>
                <a:r>
                  <a:rPr lang="en-US" sz="1350" b="1" dirty="0"/>
                  <a:t>Step </a:t>
                </a:r>
                <a:r>
                  <a:rPr lang="en-US" sz="1350" b="1" dirty="0" smtClean="0"/>
                  <a:t>Four</a:t>
                </a:r>
                <a:endParaRPr lang="en-US" sz="1350" b="1" dirty="0"/>
              </a:p>
            </p:txBody>
          </p:sp>
          <p:sp>
            <p:nvSpPr>
              <p:cNvPr id="119" name="TextBox 118"/>
              <p:cNvSpPr txBox="1"/>
              <p:nvPr/>
            </p:nvSpPr>
            <p:spPr>
              <a:xfrm>
                <a:off x="5065360" y="1925195"/>
                <a:ext cx="865774" cy="300082"/>
              </a:xfrm>
              <a:prstGeom prst="rect">
                <a:avLst/>
              </a:prstGeom>
              <a:noFill/>
            </p:spPr>
            <p:txBody>
              <a:bodyPr wrap="square" rtlCol="0">
                <a:spAutoFit/>
              </a:bodyPr>
              <a:lstStyle/>
              <a:p>
                <a:r>
                  <a:rPr lang="en-US" sz="1350" b="1" dirty="0"/>
                  <a:t>Step </a:t>
                </a:r>
                <a:r>
                  <a:rPr lang="en-US" sz="1350" b="1" dirty="0" smtClean="0"/>
                  <a:t>Five</a:t>
                </a:r>
                <a:endParaRPr lang="en-US" sz="1350" b="1" dirty="0"/>
              </a:p>
            </p:txBody>
          </p:sp>
          <p:sp>
            <p:nvSpPr>
              <p:cNvPr id="120" name="TextBox 119"/>
              <p:cNvSpPr txBox="1"/>
              <p:nvPr/>
            </p:nvSpPr>
            <p:spPr>
              <a:xfrm>
                <a:off x="2315529" y="3985404"/>
                <a:ext cx="1247952" cy="1169551"/>
              </a:xfrm>
              <a:prstGeom prst="rect">
                <a:avLst/>
              </a:prstGeom>
              <a:noFill/>
            </p:spPr>
            <p:txBody>
              <a:bodyPr wrap="square" rtlCol="0">
                <a:spAutoFit/>
              </a:bodyPr>
              <a:lstStyle/>
              <a:p>
                <a:pPr marL="96441" indent="-96441">
                  <a:buFont typeface="Arial" panose="020B0604020202020204" pitchFamily="34" charset="0"/>
                  <a:buChar char="•"/>
                </a:pPr>
                <a:r>
                  <a:rPr lang="en-US" sz="1000" dirty="0"/>
                  <a:t>Collect blood in </a:t>
                </a:r>
                <a:r>
                  <a:rPr lang="en-US" sz="1000" dirty="0" smtClean="0"/>
                  <a:t>serum tube, </a:t>
                </a:r>
                <a:r>
                  <a:rPr lang="en-US" sz="1000" dirty="0"/>
                  <a:t>allowing blood to flow for 10 seconds and ensuring blood flow has stopped.</a:t>
                </a:r>
              </a:p>
            </p:txBody>
          </p:sp>
          <p:sp>
            <p:nvSpPr>
              <p:cNvPr id="121" name="TextBox 120"/>
              <p:cNvSpPr txBox="1"/>
              <p:nvPr/>
            </p:nvSpPr>
            <p:spPr>
              <a:xfrm>
                <a:off x="3495447" y="3988625"/>
                <a:ext cx="1495179" cy="604854"/>
              </a:xfrm>
              <a:prstGeom prst="rect">
                <a:avLst/>
              </a:prstGeom>
              <a:noFill/>
            </p:spPr>
            <p:txBody>
              <a:bodyPr wrap="square" rtlCol="0">
                <a:spAutoFit/>
              </a:bodyPr>
              <a:lstStyle/>
              <a:p>
                <a:pPr marL="96441" indent="-96441">
                  <a:buFont typeface="Arial" panose="020B0604020202020204" pitchFamily="34" charset="0"/>
                  <a:buChar char="•"/>
                </a:pPr>
                <a:r>
                  <a:rPr lang="en-US" sz="1000" dirty="0"/>
                  <a:t>Immediately after blood draw, invert </a:t>
                </a:r>
                <a:r>
                  <a:rPr lang="en-US" sz="1000" dirty="0" smtClean="0"/>
                  <a:t>tube </a:t>
                </a:r>
              </a:p>
              <a:p>
                <a:r>
                  <a:rPr lang="en-US" sz="1000" dirty="0"/>
                  <a:t> </a:t>
                </a:r>
                <a:r>
                  <a:rPr lang="en-US" sz="1000" dirty="0" smtClean="0"/>
                  <a:t>   8-10 </a:t>
                </a:r>
                <a:r>
                  <a:rPr lang="en-US" sz="1000" dirty="0"/>
                  <a:t>times </a:t>
                </a:r>
                <a:r>
                  <a:rPr lang="en-US" sz="1000" dirty="0" smtClean="0"/>
                  <a:t>to  </a:t>
                </a:r>
              </a:p>
              <a:p>
                <a:r>
                  <a:rPr lang="en-US" sz="1000" dirty="0"/>
                  <a:t> </a:t>
                </a:r>
                <a:r>
                  <a:rPr lang="en-US" sz="1000" dirty="0" smtClean="0"/>
                  <a:t>   mix </a:t>
                </a:r>
                <a:r>
                  <a:rPr lang="en-US" sz="1000" dirty="0"/>
                  <a:t>samples.</a:t>
                </a:r>
              </a:p>
            </p:txBody>
          </p:sp>
          <p:cxnSp>
            <p:nvCxnSpPr>
              <p:cNvPr id="122" name="Straight Connector 121"/>
              <p:cNvCxnSpPr/>
              <p:nvPr/>
            </p:nvCxnSpPr>
            <p:spPr>
              <a:xfrm>
                <a:off x="1182579" y="2042363"/>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23" name="Right Arrow 122"/>
              <p:cNvSpPr/>
              <p:nvPr/>
            </p:nvSpPr>
            <p:spPr>
              <a:xfrm>
                <a:off x="1078107" y="3089396"/>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24" name="TextBox 123"/>
              <p:cNvSpPr txBox="1"/>
              <p:nvPr/>
            </p:nvSpPr>
            <p:spPr>
              <a:xfrm>
                <a:off x="-6678" y="3974687"/>
                <a:ext cx="1209306" cy="2123658"/>
              </a:xfrm>
              <a:prstGeom prst="rect">
                <a:avLst/>
              </a:prstGeom>
              <a:noFill/>
            </p:spPr>
            <p:txBody>
              <a:bodyPr wrap="square" rtlCol="0">
                <a:spAutoFit/>
              </a:bodyPr>
              <a:lstStyle/>
              <a:p>
                <a:pPr marL="72331" indent="-72331" defTabSz="514350">
                  <a:buFont typeface="Arial" panose="020B0604020202020204" pitchFamily="34" charset="0"/>
                  <a:buChar char="•"/>
                  <a:defRPr/>
                </a:pPr>
                <a:r>
                  <a:rPr lang="en-US" sz="1000" kern="0" dirty="0">
                    <a:solidFill>
                      <a:prstClr val="black"/>
                    </a:solidFill>
                  </a:rPr>
                  <a:t>Store tubes at room temperature.</a:t>
                </a:r>
              </a:p>
              <a:p>
                <a:pPr defTabSz="514350">
                  <a:defRPr/>
                </a:pPr>
                <a:endParaRPr lang="en-US" sz="1000" kern="0" dirty="0">
                  <a:solidFill>
                    <a:prstClr val="black"/>
                  </a:solidFill>
                </a:endParaRPr>
              </a:p>
              <a:p>
                <a:pPr marL="72331" indent="-72331" defTabSz="514350">
                  <a:buFont typeface="Arial" panose="020B0604020202020204" pitchFamily="34" charset="0"/>
                  <a:buChar char="•"/>
                  <a:defRPr/>
                </a:pPr>
                <a:r>
                  <a:rPr lang="en-US" sz="1000" kern="0" dirty="0">
                    <a:solidFill>
                      <a:prstClr val="black"/>
                    </a:solidFill>
                  </a:rPr>
                  <a:t>Label </a:t>
                </a:r>
                <a:r>
                  <a:rPr lang="en-US" sz="1000" kern="0" dirty="0" smtClean="0">
                    <a:solidFill>
                      <a:prstClr val="black"/>
                    </a:solidFill>
                  </a:rPr>
                  <a:t>collection tubes and cryotubes with </a:t>
                </a:r>
                <a:r>
                  <a:rPr lang="en-US" sz="1000" dirty="0" smtClean="0"/>
                  <a:t>serum </a:t>
                </a:r>
                <a:r>
                  <a:rPr lang="en-US" sz="1000" kern="0" dirty="0" smtClean="0">
                    <a:solidFill>
                      <a:prstClr val="black"/>
                    </a:solidFill>
                  </a:rPr>
                  <a:t>labels </a:t>
                </a:r>
                <a:r>
                  <a:rPr lang="en-US" sz="1000" kern="0" dirty="0">
                    <a:solidFill>
                      <a:prstClr val="black"/>
                    </a:solidFill>
                  </a:rPr>
                  <a:t>prior to blood draw</a:t>
                </a:r>
                <a:r>
                  <a:rPr lang="en-US" sz="1000" kern="0" dirty="0" smtClean="0">
                    <a:solidFill>
                      <a:prstClr val="black"/>
                    </a:solidFill>
                  </a:rPr>
                  <a:t>. Prepare 4 cryotubes for serum.</a:t>
                </a:r>
                <a:endParaRPr lang="en-US" sz="1000" kern="0" dirty="0">
                  <a:solidFill>
                    <a:prstClr val="black"/>
                  </a:solidFill>
                </a:endParaRPr>
              </a:p>
              <a:p>
                <a:pPr marL="120551" indent="-120551" defTabSz="514350">
                  <a:buFont typeface="Arial" panose="020B0604020202020204" pitchFamily="34" charset="0"/>
                  <a:buChar char="•"/>
                  <a:defRPr/>
                </a:pPr>
                <a:endParaRPr lang="en-US" sz="1200" kern="0" dirty="0">
                  <a:solidFill>
                    <a:prstClr val="black"/>
                  </a:solidFill>
                </a:endParaRPr>
              </a:p>
            </p:txBody>
          </p:sp>
          <p:grpSp>
            <p:nvGrpSpPr>
              <p:cNvPr id="125" name="Group 124"/>
              <p:cNvGrpSpPr/>
              <p:nvPr/>
            </p:nvGrpSpPr>
            <p:grpSpPr>
              <a:xfrm>
                <a:off x="4001929" y="2525562"/>
                <a:ext cx="375912" cy="1152080"/>
                <a:chOff x="4795679" y="2545232"/>
                <a:chExt cx="375912" cy="1152080"/>
              </a:xfrm>
              <a:solidFill>
                <a:schemeClr val="bg1">
                  <a:lumMod val="65000"/>
                </a:schemeClr>
              </a:solidFill>
            </p:grpSpPr>
            <p:sp>
              <p:nvSpPr>
                <p:cNvPr id="135" name="Curved Up Arrow 134"/>
                <p:cNvSpPr/>
                <p:nvPr/>
              </p:nvSpPr>
              <p:spPr>
                <a:xfrm rot="1367220">
                  <a:off x="4795679" y="3520951"/>
                  <a:ext cx="356093" cy="176361"/>
                </a:xfrm>
                <a:prstGeom prst="curvedUpArrow">
                  <a:avLst>
                    <a:gd name="adj1" fmla="val 23945"/>
                    <a:gd name="adj2" fmla="val 67656"/>
                    <a:gd name="adj3" fmla="val 600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136" name="Curved Up Arrow 135"/>
                <p:cNvSpPr/>
                <p:nvPr/>
              </p:nvSpPr>
              <p:spPr>
                <a:xfrm rot="12208189">
                  <a:off x="4815498" y="2545232"/>
                  <a:ext cx="356093" cy="176361"/>
                </a:xfrm>
                <a:prstGeom prst="curvedUpArrow">
                  <a:avLst>
                    <a:gd name="adj1" fmla="val 23945"/>
                    <a:gd name="adj2" fmla="val 67656"/>
                    <a:gd name="adj3" fmla="val 600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grpSp>
          <p:cxnSp>
            <p:nvCxnSpPr>
              <p:cNvPr id="126" name="Straight Connector 125"/>
              <p:cNvCxnSpPr/>
              <p:nvPr/>
            </p:nvCxnSpPr>
            <p:spPr>
              <a:xfrm>
                <a:off x="3483625" y="2032546"/>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27" name="Right Arrow 126"/>
              <p:cNvSpPr/>
              <p:nvPr/>
            </p:nvSpPr>
            <p:spPr>
              <a:xfrm>
                <a:off x="3377476" y="3066709"/>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cxnSp>
            <p:nvCxnSpPr>
              <p:cNvPr id="128" name="Straight Connector 127"/>
              <p:cNvCxnSpPr/>
              <p:nvPr/>
            </p:nvCxnSpPr>
            <p:spPr>
              <a:xfrm>
                <a:off x="4839789" y="2032546"/>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29" name="Right Arrow 128"/>
              <p:cNvSpPr/>
              <p:nvPr/>
            </p:nvSpPr>
            <p:spPr>
              <a:xfrm>
                <a:off x="4735317" y="3079579"/>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0" name="TextBox 129"/>
              <p:cNvSpPr txBox="1"/>
              <p:nvPr/>
            </p:nvSpPr>
            <p:spPr>
              <a:xfrm>
                <a:off x="4879466" y="4021736"/>
                <a:ext cx="1360070" cy="1262305"/>
              </a:xfrm>
              <a:prstGeom prst="rect">
                <a:avLst/>
              </a:prstGeom>
              <a:noFill/>
            </p:spPr>
            <p:txBody>
              <a:bodyPr wrap="square" rtlCol="0">
                <a:spAutoFit/>
              </a:bodyPr>
              <a:lstStyle/>
              <a:p>
                <a:pPr marL="171450" indent="-171450">
                  <a:buFont typeface="Arial" panose="020B0604020202020204" pitchFamily="34" charset="0"/>
                  <a:buChar char="•"/>
                </a:pPr>
                <a:r>
                  <a:rPr lang="en-US" sz="1000" dirty="0" smtClean="0"/>
                  <a:t>Allow blood to clot at room temperature for 30 minutes.</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smtClean="0"/>
                  <a:t>After incubation, centrifuge sample at </a:t>
                </a:r>
                <a:r>
                  <a:rPr lang="en-US" sz="1000" u="sng" dirty="0" smtClean="0"/>
                  <a:t>1500 x g at 4°C </a:t>
                </a:r>
                <a:r>
                  <a:rPr lang="en-US" sz="1000" dirty="0" smtClean="0"/>
                  <a:t>for </a:t>
                </a:r>
                <a:r>
                  <a:rPr lang="en-US" sz="1000" u="sng" dirty="0" smtClean="0"/>
                  <a:t>15 minutes</a:t>
                </a:r>
                <a:r>
                  <a:rPr lang="en-US" sz="1000" dirty="0" smtClean="0"/>
                  <a:t>.</a:t>
                </a:r>
              </a:p>
              <a:p>
                <a:pPr marL="171450" indent="-171450">
                  <a:buFont typeface="Arial" panose="020B0604020202020204" pitchFamily="34" charset="0"/>
                  <a:buChar char="•"/>
                </a:pPr>
                <a:endParaRPr lang="en-US" sz="1000" dirty="0"/>
              </a:p>
            </p:txBody>
          </p:sp>
          <p:cxnSp>
            <p:nvCxnSpPr>
              <p:cNvPr id="131" name="Straight Connector 130"/>
              <p:cNvCxnSpPr/>
              <p:nvPr/>
            </p:nvCxnSpPr>
            <p:spPr>
              <a:xfrm>
                <a:off x="6201526" y="2064668"/>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32" name="Right Arrow 131"/>
              <p:cNvSpPr/>
              <p:nvPr/>
            </p:nvSpPr>
            <p:spPr>
              <a:xfrm>
                <a:off x="6097054" y="3111701"/>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3" name="TextBox 132"/>
              <p:cNvSpPr txBox="1"/>
              <p:nvPr/>
            </p:nvSpPr>
            <p:spPr>
              <a:xfrm>
                <a:off x="7033206" y="1931013"/>
                <a:ext cx="865774" cy="300082"/>
              </a:xfrm>
              <a:prstGeom prst="rect">
                <a:avLst/>
              </a:prstGeom>
              <a:noFill/>
            </p:spPr>
            <p:txBody>
              <a:bodyPr wrap="square" rtlCol="0">
                <a:spAutoFit/>
              </a:bodyPr>
              <a:lstStyle/>
              <a:p>
                <a:r>
                  <a:rPr lang="en-US" sz="1350" b="1" dirty="0"/>
                  <a:t>Step </a:t>
                </a:r>
                <a:r>
                  <a:rPr lang="en-US" sz="1350" b="1" dirty="0" smtClean="0"/>
                  <a:t>Six</a:t>
                </a:r>
                <a:endParaRPr lang="en-US" sz="1350" b="1" dirty="0"/>
              </a:p>
            </p:txBody>
          </p:sp>
          <p:sp>
            <p:nvSpPr>
              <p:cNvPr id="134" name="TextBox 133"/>
              <p:cNvSpPr txBox="1"/>
              <p:nvPr/>
            </p:nvSpPr>
            <p:spPr>
              <a:xfrm>
                <a:off x="7564229" y="3057398"/>
                <a:ext cx="1567989" cy="1722519"/>
              </a:xfrm>
              <a:prstGeom prst="rect">
                <a:avLst/>
              </a:prstGeom>
              <a:noFill/>
            </p:spPr>
            <p:txBody>
              <a:bodyPr wrap="square" rtlCol="0">
                <a:spAutoFit/>
              </a:bodyPr>
              <a:lstStyle/>
              <a:p>
                <a:pPr marL="96441" indent="-96441">
                  <a:spcBef>
                    <a:spcPts val="600"/>
                  </a:spcBef>
                  <a:buFont typeface="Arial" panose="020B0604020202020204" pitchFamily="34" charset="0"/>
                  <a:buChar char="•"/>
                </a:pPr>
                <a:r>
                  <a:rPr lang="en-US" sz="1000" dirty="0" smtClean="0"/>
                  <a:t>Using a clean transfer pipet, aliquot 1.5 ml serum into each clear-capped cryotube.</a:t>
                </a:r>
              </a:p>
              <a:p>
                <a:pPr marL="96441" indent="-96441">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If a residual aliquot (&lt;1.5 ml) is created, place a </a:t>
                </a:r>
                <a:r>
                  <a:rPr lang="en-US" sz="1000" dirty="0">
                    <a:solidFill>
                      <a:schemeClr val="accent1">
                        <a:lumMod val="75000"/>
                      </a:schemeClr>
                    </a:solidFill>
                    <a:latin typeface="Calibri" panose="020F0502020204030204" pitchFamily="34" charset="0"/>
                    <a:ea typeface="Calibri" panose="020F0502020204030204" pitchFamily="34" charset="0"/>
                  </a:rPr>
                  <a:t>blue</a:t>
                </a:r>
                <a:r>
                  <a:rPr lang="en-US" sz="1000" dirty="0">
                    <a:latin typeface="Calibri" panose="020F0502020204030204" pitchFamily="34" charset="0"/>
                    <a:ea typeface="Calibri" panose="020F0502020204030204" pitchFamily="34" charset="0"/>
                  </a:rPr>
                  <a:t> cap on this aliquot</a:t>
                </a:r>
                <a:r>
                  <a:rPr lang="en-US" sz="1000" dirty="0" smtClean="0">
                    <a:latin typeface="Calibri" panose="020F0502020204030204" pitchFamily="34" charset="0"/>
                    <a:ea typeface="Calibri" panose="020F0502020204030204" pitchFamily="34" charset="0"/>
                  </a:rPr>
                  <a:t>.</a:t>
                </a:r>
              </a:p>
              <a:p>
                <a:pPr marL="96441" indent="-96441">
                  <a:spcBef>
                    <a:spcPts val="600"/>
                  </a:spcBef>
                  <a:buFont typeface="Arial" panose="020B0604020202020204" pitchFamily="34" charset="0"/>
                  <a:buChar char="•"/>
                </a:pPr>
                <a:r>
                  <a:rPr lang="en-US" sz="1000" dirty="0"/>
                  <a:t>Samples must be processed and stored </a:t>
                </a:r>
                <a:r>
                  <a:rPr lang="en-US" sz="1000" u="sng" dirty="0"/>
                  <a:t>within 2 hours of collection</a:t>
                </a:r>
                <a:r>
                  <a:rPr lang="en-US" sz="1000" u="sng" dirty="0" smtClean="0"/>
                  <a:t>.</a:t>
                </a:r>
                <a:endParaRPr lang="en-US" sz="1000" dirty="0" smtClean="0"/>
              </a:p>
              <a:p>
                <a:pPr marL="96441" indent="-96441">
                  <a:spcBef>
                    <a:spcPts val="600"/>
                  </a:spcBef>
                  <a:buFont typeface="Arial" panose="020B0604020202020204" pitchFamily="34" charset="0"/>
                  <a:buChar char="•"/>
                </a:pPr>
                <a:r>
                  <a:rPr lang="en-US" sz="1000" dirty="0" smtClean="0"/>
                  <a:t>Store serum aliquots </a:t>
                </a:r>
                <a:r>
                  <a:rPr lang="en-US" sz="1000" u="sng" dirty="0" smtClean="0"/>
                  <a:t>upright</a:t>
                </a:r>
                <a:r>
                  <a:rPr lang="en-US" sz="1000" dirty="0" smtClean="0"/>
                  <a:t> at -80°C until shipment.</a:t>
                </a:r>
                <a:endParaRPr lang="en-US" sz="1000" dirty="0"/>
              </a:p>
            </p:txBody>
          </p:sp>
        </p:grpSp>
        <p:sp>
          <p:nvSpPr>
            <p:cNvPr id="96" name="TextBox 95"/>
            <p:cNvSpPr txBox="1"/>
            <p:nvPr/>
          </p:nvSpPr>
          <p:spPr>
            <a:xfrm>
              <a:off x="1248219" y="3805115"/>
              <a:ext cx="1247952" cy="707886"/>
            </a:xfrm>
            <a:prstGeom prst="rect">
              <a:avLst/>
            </a:prstGeom>
            <a:noFill/>
          </p:spPr>
          <p:txBody>
            <a:bodyPr wrap="square" rtlCol="0">
              <a:spAutoFit/>
            </a:bodyPr>
            <a:lstStyle/>
            <a:p>
              <a:endParaRPr lang="en-US" sz="1000" dirty="0" smtClean="0"/>
            </a:p>
            <a:p>
              <a:pPr marL="96441" indent="-96441">
                <a:buFont typeface="Arial" panose="020B0604020202020204" pitchFamily="34" charset="0"/>
                <a:buChar char="•"/>
              </a:pPr>
              <a:r>
                <a:rPr lang="en-US" sz="1000" dirty="0" smtClean="0"/>
                <a:t>Pre-chill cryotubes on wet ice for at least 5 minutes.</a:t>
              </a:r>
            </a:p>
          </p:txBody>
        </p:sp>
        <p:cxnSp>
          <p:nvCxnSpPr>
            <p:cNvPr id="97" name="Straight Connector 96"/>
            <p:cNvCxnSpPr/>
            <p:nvPr/>
          </p:nvCxnSpPr>
          <p:spPr>
            <a:xfrm>
              <a:off x="2411358" y="2021048"/>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98" name="Right Arrow 97"/>
            <p:cNvSpPr/>
            <p:nvPr/>
          </p:nvSpPr>
          <p:spPr>
            <a:xfrm>
              <a:off x="2305209" y="3055210"/>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99" name="TextBox 98"/>
            <p:cNvSpPr txBox="1"/>
            <p:nvPr/>
          </p:nvSpPr>
          <p:spPr>
            <a:xfrm>
              <a:off x="2621363" y="1869021"/>
              <a:ext cx="1095074" cy="300082"/>
            </a:xfrm>
            <a:prstGeom prst="rect">
              <a:avLst/>
            </a:prstGeom>
            <a:noFill/>
          </p:spPr>
          <p:txBody>
            <a:bodyPr wrap="square" rtlCol="0">
              <a:spAutoFit/>
            </a:bodyPr>
            <a:lstStyle/>
            <a:p>
              <a:r>
                <a:rPr lang="en-US" sz="1350" b="1" dirty="0"/>
                <a:t>Step Three</a:t>
              </a:r>
            </a:p>
          </p:txBody>
        </p:sp>
        <p:cxnSp>
          <p:nvCxnSpPr>
            <p:cNvPr id="100" name="Straight Connector 99"/>
            <p:cNvCxnSpPr/>
            <p:nvPr/>
          </p:nvCxnSpPr>
          <p:spPr>
            <a:xfrm>
              <a:off x="6740797" y="3000048"/>
              <a:ext cx="875865" cy="178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761893" y="3054580"/>
              <a:ext cx="569205" cy="369332"/>
            </a:xfrm>
            <a:prstGeom prst="rect">
              <a:avLst/>
            </a:prstGeom>
            <a:noFill/>
          </p:spPr>
          <p:txBody>
            <a:bodyPr wrap="square" rtlCol="0">
              <a:spAutoFit/>
            </a:bodyPr>
            <a:lstStyle/>
            <a:p>
              <a:r>
                <a:rPr lang="en-US" dirty="0" smtClean="0"/>
                <a:t>X 4</a:t>
              </a:r>
              <a:endParaRPr lang="en-US" dirty="0"/>
            </a:p>
          </p:txBody>
        </p:sp>
        <p:pic>
          <p:nvPicPr>
            <p:cNvPr id="102" name="Picture 101"/>
            <p:cNvPicPr>
              <a:picLocks noChangeAspect="1"/>
            </p:cNvPicPr>
            <p:nvPr/>
          </p:nvPicPr>
          <p:blipFill>
            <a:blip r:embed="rId3"/>
            <a:stretch>
              <a:fillRect/>
            </a:stretch>
          </p:blipFill>
          <p:spPr>
            <a:xfrm>
              <a:off x="453038" y="2224347"/>
              <a:ext cx="313460" cy="1703748"/>
            </a:xfrm>
            <a:prstGeom prst="rect">
              <a:avLst/>
            </a:prstGeom>
          </p:spPr>
        </p:pic>
        <p:sp>
          <p:nvSpPr>
            <p:cNvPr id="103" name="TextBox 102"/>
            <p:cNvSpPr txBox="1"/>
            <p:nvPr/>
          </p:nvSpPr>
          <p:spPr>
            <a:xfrm rot="16200000">
              <a:off x="205582" y="2940185"/>
              <a:ext cx="822661" cy="253916"/>
            </a:xfrm>
            <a:prstGeom prst="rect">
              <a:avLst/>
            </a:prstGeom>
            <a:noFill/>
          </p:spPr>
          <p:txBody>
            <a:bodyPr wrap="none" rtlCol="0">
              <a:spAutoFit/>
            </a:bodyPr>
            <a:lstStyle/>
            <a:p>
              <a:r>
                <a:rPr lang="en-US" sz="1050" dirty="0"/>
                <a:t>Serum tube</a:t>
              </a:r>
            </a:p>
          </p:txBody>
        </p:sp>
        <p:pic>
          <p:nvPicPr>
            <p:cNvPr id="104" name="Picture 103"/>
            <p:cNvPicPr>
              <a:picLocks noChangeAspect="1"/>
            </p:cNvPicPr>
            <p:nvPr/>
          </p:nvPicPr>
          <p:blipFill>
            <a:blip r:embed="rId4"/>
            <a:stretch>
              <a:fillRect/>
            </a:stretch>
          </p:blipFill>
          <p:spPr>
            <a:xfrm>
              <a:off x="5388629" y="2286052"/>
              <a:ext cx="270475" cy="1730298"/>
            </a:xfrm>
            <a:prstGeom prst="rect">
              <a:avLst/>
            </a:prstGeom>
          </p:spPr>
        </p:pic>
        <p:sp>
          <p:nvSpPr>
            <p:cNvPr id="105" name="TextBox 104"/>
            <p:cNvSpPr txBox="1"/>
            <p:nvPr/>
          </p:nvSpPr>
          <p:spPr>
            <a:xfrm rot="16200000">
              <a:off x="5302276" y="2716399"/>
              <a:ext cx="453970" cy="215444"/>
            </a:xfrm>
            <a:prstGeom prst="rect">
              <a:avLst/>
            </a:prstGeom>
            <a:noFill/>
          </p:spPr>
          <p:txBody>
            <a:bodyPr wrap="none" rtlCol="0">
              <a:spAutoFit/>
            </a:bodyPr>
            <a:lstStyle/>
            <a:p>
              <a:r>
                <a:rPr lang="en-US" sz="800" dirty="0"/>
                <a:t>S</a:t>
              </a:r>
              <a:r>
                <a:rPr lang="en-US" sz="800" dirty="0" smtClean="0"/>
                <a:t>erum</a:t>
              </a:r>
              <a:endParaRPr lang="en-US" sz="800" dirty="0"/>
            </a:p>
          </p:txBody>
        </p:sp>
        <p:pic>
          <p:nvPicPr>
            <p:cNvPr id="106" name="Picture 105"/>
            <p:cNvPicPr>
              <a:picLocks noChangeAspect="1"/>
            </p:cNvPicPr>
            <p:nvPr/>
          </p:nvPicPr>
          <p:blipFill>
            <a:blip r:embed="rId4"/>
            <a:stretch>
              <a:fillRect/>
            </a:stretch>
          </p:blipFill>
          <p:spPr>
            <a:xfrm>
              <a:off x="6456243" y="2286052"/>
              <a:ext cx="270475" cy="1730298"/>
            </a:xfrm>
            <a:prstGeom prst="rect">
              <a:avLst/>
            </a:prstGeom>
          </p:spPr>
        </p:pic>
        <p:sp>
          <p:nvSpPr>
            <p:cNvPr id="107" name="TextBox 106"/>
            <p:cNvSpPr txBox="1"/>
            <p:nvPr/>
          </p:nvSpPr>
          <p:spPr>
            <a:xfrm rot="16200000">
              <a:off x="6369890" y="2716399"/>
              <a:ext cx="453970" cy="215444"/>
            </a:xfrm>
            <a:prstGeom prst="rect">
              <a:avLst/>
            </a:prstGeom>
            <a:noFill/>
          </p:spPr>
          <p:txBody>
            <a:bodyPr wrap="none" rtlCol="0">
              <a:spAutoFit/>
            </a:bodyPr>
            <a:lstStyle/>
            <a:p>
              <a:r>
                <a:rPr lang="en-US" sz="800" dirty="0"/>
                <a:t>S</a:t>
              </a:r>
              <a:r>
                <a:rPr lang="en-US" sz="800" dirty="0" smtClean="0"/>
                <a:t>erum</a:t>
              </a:r>
              <a:endParaRPr lang="en-US" sz="800" dirty="0"/>
            </a:p>
          </p:txBody>
        </p:sp>
        <p:pic>
          <p:nvPicPr>
            <p:cNvPr id="108" name="Picture 107"/>
            <p:cNvPicPr>
              <a:picLocks noChangeAspect="1"/>
            </p:cNvPicPr>
            <p:nvPr/>
          </p:nvPicPr>
          <p:blipFill>
            <a:blip r:embed="rId5"/>
            <a:stretch>
              <a:fillRect/>
            </a:stretch>
          </p:blipFill>
          <p:spPr>
            <a:xfrm>
              <a:off x="2854147" y="2232053"/>
              <a:ext cx="271134" cy="1703748"/>
            </a:xfrm>
            <a:prstGeom prst="rect">
              <a:avLst/>
            </a:prstGeom>
          </p:spPr>
        </p:pic>
        <p:pic>
          <p:nvPicPr>
            <p:cNvPr id="109" name="Picture 108"/>
            <p:cNvPicPr>
              <a:picLocks noChangeAspect="1"/>
            </p:cNvPicPr>
            <p:nvPr/>
          </p:nvPicPr>
          <p:blipFill>
            <a:blip r:embed="rId5"/>
            <a:stretch>
              <a:fillRect/>
            </a:stretch>
          </p:blipFill>
          <p:spPr>
            <a:xfrm>
              <a:off x="3785290" y="2232053"/>
              <a:ext cx="271134" cy="1703748"/>
            </a:xfrm>
            <a:prstGeom prst="rect">
              <a:avLst/>
            </a:prstGeom>
          </p:spPr>
        </p:pic>
        <p:pic>
          <p:nvPicPr>
            <p:cNvPr id="110" name="Picture 109"/>
            <p:cNvPicPr>
              <a:picLocks noChangeAspect="1"/>
            </p:cNvPicPr>
            <p:nvPr/>
          </p:nvPicPr>
          <p:blipFill>
            <a:blip r:embed="rId5"/>
            <a:stretch>
              <a:fillRect/>
            </a:stretch>
          </p:blipFill>
          <p:spPr>
            <a:xfrm rot="10800000">
              <a:off x="4465579" y="2232053"/>
              <a:ext cx="271134" cy="1703748"/>
            </a:xfrm>
            <a:prstGeom prst="rect">
              <a:avLst/>
            </a:prstGeom>
          </p:spPr>
        </p:pic>
        <p:pic>
          <p:nvPicPr>
            <p:cNvPr id="111" name="Picture 110"/>
            <p:cNvPicPr>
              <a:picLocks noChangeAspect="1"/>
            </p:cNvPicPr>
            <p:nvPr/>
          </p:nvPicPr>
          <p:blipFill>
            <a:blip r:embed="rId6"/>
            <a:stretch>
              <a:fillRect/>
            </a:stretch>
          </p:blipFill>
          <p:spPr>
            <a:xfrm>
              <a:off x="7796583" y="2209149"/>
              <a:ext cx="181502" cy="695068"/>
            </a:xfrm>
            <a:prstGeom prst="rect">
              <a:avLst/>
            </a:prstGeom>
          </p:spPr>
        </p:pic>
        <p:pic>
          <p:nvPicPr>
            <p:cNvPr id="112" name="Picture 111"/>
            <p:cNvPicPr>
              <a:picLocks noChangeAspect="1"/>
            </p:cNvPicPr>
            <p:nvPr/>
          </p:nvPicPr>
          <p:blipFill>
            <a:blip r:embed="rId7"/>
            <a:stretch>
              <a:fillRect/>
            </a:stretch>
          </p:blipFill>
          <p:spPr>
            <a:xfrm flipH="1">
              <a:off x="8401731" y="2214898"/>
              <a:ext cx="160578" cy="712289"/>
            </a:xfrm>
            <a:prstGeom prst="rect">
              <a:avLst/>
            </a:prstGeom>
          </p:spPr>
        </p:pic>
        <p:pic>
          <p:nvPicPr>
            <p:cNvPr id="113" name="Picture 112"/>
            <p:cNvPicPr>
              <a:picLocks noChangeAspect="1"/>
            </p:cNvPicPr>
            <p:nvPr/>
          </p:nvPicPr>
          <p:blipFill>
            <a:blip r:embed="rId6"/>
            <a:stretch>
              <a:fillRect/>
            </a:stretch>
          </p:blipFill>
          <p:spPr>
            <a:xfrm>
              <a:off x="7994320" y="2211471"/>
              <a:ext cx="181502" cy="695068"/>
            </a:xfrm>
            <a:prstGeom prst="rect">
              <a:avLst/>
            </a:prstGeom>
          </p:spPr>
        </p:pic>
        <p:pic>
          <p:nvPicPr>
            <p:cNvPr id="114" name="Picture 113"/>
            <p:cNvPicPr>
              <a:picLocks noChangeAspect="1"/>
            </p:cNvPicPr>
            <p:nvPr/>
          </p:nvPicPr>
          <p:blipFill>
            <a:blip r:embed="rId6"/>
            <a:stretch>
              <a:fillRect/>
            </a:stretch>
          </p:blipFill>
          <p:spPr>
            <a:xfrm>
              <a:off x="8192058" y="2217886"/>
              <a:ext cx="181502" cy="695068"/>
            </a:xfrm>
            <a:prstGeom prst="rect">
              <a:avLst/>
            </a:prstGeom>
          </p:spPr>
        </p:pic>
        <p:pic>
          <p:nvPicPr>
            <p:cNvPr id="115" name="Picture 114"/>
            <p:cNvPicPr>
              <a:picLocks noChangeAspect="1"/>
            </p:cNvPicPr>
            <p:nvPr/>
          </p:nvPicPr>
          <p:blipFill>
            <a:blip r:embed="rId8"/>
            <a:stretch>
              <a:fillRect/>
            </a:stretch>
          </p:blipFill>
          <p:spPr>
            <a:xfrm>
              <a:off x="1514017" y="2904217"/>
              <a:ext cx="241374" cy="826766"/>
            </a:xfrm>
            <a:prstGeom prst="rect">
              <a:avLst/>
            </a:prstGeom>
          </p:spPr>
        </p:pic>
      </p:grpSp>
    </p:spTree>
    <p:extLst>
      <p:ext uri="{BB962C8B-B14F-4D97-AF65-F5344CB8AC3E}">
        <p14:creationId xmlns:p14="http://schemas.microsoft.com/office/powerpoint/2010/main" val="21569613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7280" y="428498"/>
            <a:ext cx="10058400" cy="77067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t>Sample Collection and Processing: </a:t>
            </a:r>
            <a:r>
              <a:rPr lang="en-US" sz="3600" dirty="0" smtClean="0"/>
              <a:t>Plasma &amp; Buffy Coat</a:t>
            </a:r>
            <a:endParaRPr lang="en-US" sz="3600" dirty="0"/>
          </a:p>
        </p:txBody>
      </p:sp>
      <p:sp>
        <p:nvSpPr>
          <p:cNvPr id="4" name="Content Placeholder 2"/>
          <p:cNvSpPr txBox="1">
            <a:spLocks/>
          </p:cNvSpPr>
          <p:nvPr/>
        </p:nvSpPr>
        <p:spPr>
          <a:xfrm>
            <a:off x="1097280" y="1071325"/>
            <a:ext cx="10058400" cy="4876599"/>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a:p>
            <a:endParaRPr lang="en-US"/>
          </a:p>
          <a:p>
            <a:endParaRPr lang="en-US"/>
          </a:p>
          <a:p>
            <a:endParaRPr lang="en-US"/>
          </a:p>
          <a:p>
            <a:endParaRPr lang="en-US"/>
          </a:p>
          <a:p>
            <a:endParaRPr lang="en-US"/>
          </a:p>
          <a:p>
            <a:endParaRPr lang="en-US"/>
          </a:p>
          <a:p>
            <a:endParaRPr lang="en-US"/>
          </a:p>
        </p:txBody>
      </p:sp>
      <p:cxnSp>
        <p:nvCxnSpPr>
          <p:cNvPr id="49" name="Straight Connector 48"/>
          <p:cNvCxnSpPr/>
          <p:nvPr/>
        </p:nvCxnSpPr>
        <p:spPr>
          <a:xfrm>
            <a:off x="1097280" y="1064303"/>
            <a:ext cx="100584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2" name="Picture 121"/>
          <p:cNvPicPr>
            <a:picLocks noChangeAspect="1"/>
          </p:cNvPicPr>
          <p:nvPr/>
        </p:nvPicPr>
        <p:blipFill>
          <a:blip r:embed="rId3"/>
          <a:stretch>
            <a:fillRect/>
          </a:stretch>
        </p:blipFill>
        <p:spPr>
          <a:xfrm>
            <a:off x="8232000" y="1614120"/>
            <a:ext cx="326587" cy="1938590"/>
          </a:xfrm>
          <a:prstGeom prst="rect">
            <a:avLst/>
          </a:prstGeom>
        </p:spPr>
      </p:pic>
      <p:sp>
        <p:nvSpPr>
          <p:cNvPr id="123" name="TextBox 122"/>
          <p:cNvSpPr txBox="1"/>
          <p:nvPr/>
        </p:nvSpPr>
        <p:spPr>
          <a:xfrm rot="16200000">
            <a:off x="8087655" y="2131044"/>
            <a:ext cx="575618" cy="256463"/>
          </a:xfrm>
          <a:prstGeom prst="rect">
            <a:avLst/>
          </a:prstGeom>
          <a:noFill/>
        </p:spPr>
        <p:txBody>
          <a:bodyPr wrap="none" rtlCol="0">
            <a:spAutoFit/>
          </a:bodyPr>
          <a:lstStyle/>
          <a:p>
            <a:r>
              <a:rPr lang="en-US" sz="900" dirty="0" smtClean="0"/>
              <a:t>Plasma</a:t>
            </a:r>
            <a:endParaRPr lang="en-US" sz="900" dirty="0"/>
          </a:p>
        </p:txBody>
      </p:sp>
      <p:cxnSp>
        <p:nvCxnSpPr>
          <p:cNvPr id="124" name="Straight Connector 123"/>
          <p:cNvCxnSpPr/>
          <p:nvPr/>
        </p:nvCxnSpPr>
        <p:spPr>
          <a:xfrm flipV="1">
            <a:off x="8508958" y="2008981"/>
            <a:ext cx="967856" cy="4538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1097280" y="1240576"/>
            <a:ext cx="10058400" cy="4665619"/>
            <a:chOff x="-6678" y="1899006"/>
            <a:chExt cx="9053166" cy="4199339"/>
          </a:xfrm>
        </p:grpSpPr>
        <p:sp>
          <p:nvSpPr>
            <p:cNvPr id="142" name="TextBox 141"/>
            <p:cNvSpPr txBox="1"/>
            <p:nvPr/>
          </p:nvSpPr>
          <p:spPr>
            <a:xfrm>
              <a:off x="105776" y="1914627"/>
              <a:ext cx="872952" cy="300082"/>
            </a:xfrm>
            <a:prstGeom prst="rect">
              <a:avLst/>
            </a:prstGeom>
            <a:noFill/>
          </p:spPr>
          <p:txBody>
            <a:bodyPr wrap="square" rtlCol="0">
              <a:spAutoFit/>
            </a:bodyPr>
            <a:lstStyle/>
            <a:p>
              <a:r>
                <a:rPr lang="en-US" sz="1350" b="1" dirty="0"/>
                <a:t>Step One</a:t>
              </a:r>
            </a:p>
          </p:txBody>
        </p:sp>
        <p:sp>
          <p:nvSpPr>
            <p:cNvPr id="143" name="TextBox 142"/>
            <p:cNvSpPr txBox="1"/>
            <p:nvPr/>
          </p:nvSpPr>
          <p:spPr>
            <a:xfrm>
              <a:off x="1352170" y="1923307"/>
              <a:ext cx="897674" cy="300082"/>
            </a:xfrm>
            <a:prstGeom prst="rect">
              <a:avLst/>
            </a:prstGeom>
            <a:noFill/>
          </p:spPr>
          <p:txBody>
            <a:bodyPr wrap="square" rtlCol="0">
              <a:spAutoFit/>
            </a:bodyPr>
            <a:lstStyle/>
            <a:p>
              <a:r>
                <a:rPr lang="en-US" sz="1350" b="1" dirty="0"/>
                <a:t>Step Two</a:t>
              </a:r>
            </a:p>
          </p:txBody>
        </p:sp>
        <p:sp>
          <p:nvSpPr>
            <p:cNvPr id="144" name="TextBox 143"/>
            <p:cNvSpPr txBox="1"/>
            <p:nvPr/>
          </p:nvSpPr>
          <p:spPr>
            <a:xfrm>
              <a:off x="3692628" y="1916035"/>
              <a:ext cx="1095074" cy="300082"/>
            </a:xfrm>
            <a:prstGeom prst="rect">
              <a:avLst/>
            </a:prstGeom>
            <a:noFill/>
          </p:spPr>
          <p:txBody>
            <a:bodyPr wrap="square" rtlCol="0">
              <a:spAutoFit/>
            </a:bodyPr>
            <a:lstStyle/>
            <a:p>
              <a:r>
                <a:rPr lang="en-US" sz="1350" b="1" dirty="0"/>
                <a:t>Step </a:t>
              </a:r>
              <a:r>
                <a:rPr lang="en-US" sz="1350" b="1" dirty="0" smtClean="0"/>
                <a:t>Four</a:t>
              </a:r>
              <a:endParaRPr lang="en-US" sz="1350" b="1" dirty="0"/>
            </a:p>
          </p:txBody>
        </p:sp>
        <p:sp>
          <p:nvSpPr>
            <p:cNvPr id="165" name="TextBox 164"/>
            <p:cNvSpPr txBox="1"/>
            <p:nvPr/>
          </p:nvSpPr>
          <p:spPr>
            <a:xfrm>
              <a:off x="5065360" y="1925195"/>
              <a:ext cx="865774" cy="300082"/>
            </a:xfrm>
            <a:prstGeom prst="rect">
              <a:avLst/>
            </a:prstGeom>
            <a:noFill/>
          </p:spPr>
          <p:txBody>
            <a:bodyPr wrap="square" rtlCol="0">
              <a:spAutoFit/>
            </a:bodyPr>
            <a:lstStyle/>
            <a:p>
              <a:r>
                <a:rPr lang="en-US" sz="1350" b="1" dirty="0"/>
                <a:t>Step </a:t>
              </a:r>
              <a:r>
                <a:rPr lang="en-US" sz="1350" b="1" dirty="0" smtClean="0"/>
                <a:t>Five</a:t>
              </a:r>
              <a:endParaRPr lang="en-US" sz="1350" b="1" dirty="0"/>
            </a:p>
          </p:txBody>
        </p:sp>
        <p:sp>
          <p:nvSpPr>
            <p:cNvPr id="166" name="TextBox 165"/>
            <p:cNvSpPr txBox="1"/>
            <p:nvPr/>
          </p:nvSpPr>
          <p:spPr>
            <a:xfrm>
              <a:off x="2348264" y="3976629"/>
              <a:ext cx="1247952" cy="914158"/>
            </a:xfrm>
            <a:prstGeom prst="rect">
              <a:avLst/>
            </a:prstGeom>
            <a:noFill/>
          </p:spPr>
          <p:txBody>
            <a:bodyPr wrap="square" rtlCol="0">
              <a:spAutoFit/>
            </a:bodyPr>
            <a:lstStyle/>
            <a:p>
              <a:pPr marL="96441" indent="-96441">
                <a:buFont typeface="Arial" panose="020B0604020202020204" pitchFamily="34" charset="0"/>
                <a:buChar char="•"/>
              </a:pPr>
              <a:r>
                <a:rPr lang="en-US" sz="1000" dirty="0"/>
                <a:t>Collect blood in </a:t>
              </a:r>
              <a:endParaRPr lang="en-US" sz="1000" dirty="0" smtClean="0"/>
            </a:p>
            <a:p>
              <a:pPr marL="96441" indent="-96441">
                <a:buFont typeface="Arial" panose="020B0604020202020204" pitchFamily="34" charset="0"/>
                <a:buChar char="•"/>
              </a:pPr>
              <a:r>
                <a:rPr lang="en-US" sz="1000" dirty="0" smtClean="0"/>
                <a:t>EDTA tube, </a:t>
              </a:r>
              <a:r>
                <a:rPr lang="en-US" sz="1000" dirty="0"/>
                <a:t>allowing blood to flow for 10 seconds and ensuring blood flow has stopped.</a:t>
              </a:r>
            </a:p>
          </p:txBody>
        </p:sp>
        <p:sp>
          <p:nvSpPr>
            <p:cNvPr id="167" name="TextBox 166"/>
            <p:cNvSpPr txBox="1"/>
            <p:nvPr/>
          </p:nvSpPr>
          <p:spPr>
            <a:xfrm>
              <a:off x="3504418" y="3999966"/>
              <a:ext cx="1495179" cy="707886"/>
            </a:xfrm>
            <a:prstGeom prst="rect">
              <a:avLst/>
            </a:prstGeom>
            <a:noFill/>
          </p:spPr>
          <p:txBody>
            <a:bodyPr wrap="square" rtlCol="0">
              <a:spAutoFit/>
            </a:bodyPr>
            <a:lstStyle/>
            <a:p>
              <a:pPr marL="96441" indent="-96441">
                <a:buFont typeface="Arial" panose="020B0604020202020204" pitchFamily="34" charset="0"/>
                <a:buChar char="•"/>
              </a:pPr>
              <a:r>
                <a:rPr lang="en-US" sz="1000" dirty="0"/>
                <a:t>Immediately after blood draw, invert </a:t>
              </a:r>
              <a:r>
                <a:rPr lang="en-US" sz="1000" dirty="0" smtClean="0"/>
                <a:t>tube </a:t>
              </a:r>
              <a:r>
                <a:rPr lang="en-US" sz="1000" dirty="0"/>
                <a:t>8-10 times </a:t>
              </a:r>
              <a:r>
                <a:rPr lang="en-US" sz="1000" dirty="0" smtClean="0"/>
                <a:t>to</a:t>
              </a:r>
            </a:p>
            <a:p>
              <a:r>
                <a:rPr lang="en-US" sz="1000" dirty="0"/>
                <a:t> </a:t>
              </a:r>
              <a:r>
                <a:rPr lang="en-US" sz="1000" dirty="0" smtClean="0"/>
                <a:t>   </a:t>
              </a:r>
              <a:r>
                <a:rPr lang="en-US" sz="1000" dirty="0"/>
                <a:t>mix samples.</a:t>
              </a:r>
            </a:p>
          </p:txBody>
        </p:sp>
        <p:cxnSp>
          <p:nvCxnSpPr>
            <p:cNvPr id="168" name="Straight Connector 167"/>
            <p:cNvCxnSpPr/>
            <p:nvPr/>
          </p:nvCxnSpPr>
          <p:spPr>
            <a:xfrm>
              <a:off x="1182579" y="2042363"/>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69" name="Right Arrow 168"/>
            <p:cNvSpPr/>
            <p:nvPr/>
          </p:nvSpPr>
          <p:spPr>
            <a:xfrm>
              <a:off x="1078107" y="3089396"/>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70" name="TextBox 169"/>
            <p:cNvSpPr txBox="1"/>
            <p:nvPr/>
          </p:nvSpPr>
          <p:spPr>
            <a:xfrm>
              <a:off x="-6678" y="3974687"/>
              <a:ext cx="1209306" cy="2123658"/>
            </a:xfrm>
            <a:prstGeom prst="rect">
              <a:avLst/>
            </a:prstGeom>
            <a:noFill/>
          </p:spPr>
          <p:txBody>
            <a:bodyPr wrap="square" rtlCol="0">
              <a:spAutoFit/>
            </a:bodyPr>
            <a:lstStyle/>
            <a:p>
              <a:pPr marL="72331" indent="-72331" defTabSz="514350">
                <a:buFont typeface="Arial" panose="020B0604020202020204" pitchFamily="34" charset="0"/>
                <a:buChar char="•"/>
                <a:defRPr/>
              </a:pPr>
              <a:r>
                <a:rPr lang="en-US" sz="1000" kern="0" dirty="0">
                  <a:solidFill>
                    <a:prstClr val="black"/>
                  </a:solidFill>
                </a:rPr>
                <a:t>Store tubes at room temperature.</a:t>
              </a:r>
            </a:p>
            <a:p>
              <a:pPr defTabSz="514350">
                <a:defRPr/>
              </a:pPr>
              <a:endParaRPr lang="en-US" sz="1000" kern="0" dirty="0">
                <a:solidFill>
                  <a:prstClr val="black"/>
                </a:solidFill>
              </a:endParaRPr>
            </a:p>
            <a:p>
              <a:pPr marL="72331" indent="-72331" defTabSz="514350">
                <a:buFont typeface="Arial" panose="020B0604020202020204" pitchFamily="34" charset="0"/>
                <a:buChar char="•"/>
                <a:defRPr/>
              </a:pPr>
              <a:r>
                <a:rPr lang="en-US" sz="1000" kern="0" dirty="0">
                  <a:solidFill>
                    <a:prstClr val="black"/>
                  </a:solidFill>
                </a:rPr>
                <a:t>Label </a:t>
              </a:r>
              <a:r>
                <a:rPr lang="en-US" sz="1000" kern="0" dirty="0" smtClean="0">
                  <a:solidFill>
                    <a:prstClr val="black"/>
                  </a:solidFill>
                </a:rPr>
                <a:t>collection tubes and cryotubes with prior </a:t>
              </a:r>
              <a:r>
                <a:rPr lang="en-US" sz="1000" kern="0" dirty="0">
                  <a:solidFill>
                    <a:prstClr val="black"/>
                  </a:solidFill>
                </a:rPr>
                <a:t>to blood draw</a:t>
              </a:r>
              <a:r>
                <a:rPr lang="en-US" sz="1000" kern="0" dirty="0" smtClean="0">
                  <a:solidFill>
                    <a:prstClr val="black"/>
                  </a:solidFill>
                </a:rPr>
                <a:t>. Prepare 4 cryotubes for plasma and 1 for buffy coat.</a:t>
              </a:r>
              <a:endParaRPr lang="en-US" sz="1000" kern="0" dirty="0">
                <a:solidFill>
                  <a:prstClr val="black"/>
                </a:solidFill>
              </a:endParaRPr>
            </a:p>
            <a:p>
              <a:pPr marL="120551" indent="-120551" defTabSz="514350">
                <a:buFont typeface="Arial" panose="020B0604020202020204" pitchFamily="34" charset="0"/>
                <a:buChar char="•"/>
                <a:defRPr/>
              </a:pPr>
              <a:endParaRPr lang="en-US" sz="1200" kern="0" dirty="0">
                <a:solidFill>
                  <a:prstClr val="black"/>
                </a:solidFill>
              </a:endParaRPr>
            </a:p>
          </p:txBody>
        </p:sp>
        <p:grpSp>
          <p:nvGrpSpPr>
            <p:cNvPr id="171" name="Group 170"/>
            <p:cNvGrpSpPr/>
            <p:nvPr/>
          </p:nvGrpSpPr>
          <p:grpSpPr>
            <a:xfrm>
              <a:off x="4001929" y="2525562"/>
              <a:ext cx="375912" cy="1152080"/>
              <a:chOff x="4795679" y="2545232"/>
              <a:chExt cx="375912" cy="1152080"/>
            </a:xfrm>
            <a:solidFill>
              <a:schemeClr val="bg1">
                <a:lumMod val="65000"/>
              </a:schemeClr>
            </a:solidFill>
          </p:grpSpPr>
          <p:sp>
            <p:nvSpPr>
              <p:cNvPr id="189" name="Curved Up Arrow 188"/>
              <p:cNvSpPr/>
              <p:nvPr/>
            </p:nvSpPr>
            <p:spPr>
              <a:xfrm rot="1367220">
                <a:off x="4795679" y="3520951"/>
                <a:ext cx="356093" cy="176361"/>
              </a:xfrm>
              <a:prstGeom prst="curvedUpArrow">
                <a:avLst>
                  <a:gd name="adj1" fmla="val 23945"/>
                  <a:gd name="adj2" fmla="val 67656"/>
                  <a:gd name="adj3" fmla="val 600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190" name="Curved Up Arrow 189"/>
              <p:cNvSpPr/>
              <p:nvPr/>
            </p:nvSpPr>
            <p:spPr>
              <a:xfrm rot="12208189">
                <a:off x="4815498" y="2545232"/>
                <a:ext cx="356093" cy="176361"/>
              </a:xfrm>
              <a:prstGeom prst="curvedUpArrow">
                <a:avLst>
                  <a:gd name="adj1" fmla="val 23945"/>
                  <a:gd name="adj2" fmla="val 67656"/>
                  <a:gd name="adj3" fmla="val 600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grpSp>
        <p:cxnSp>
          <p:nvCxnSpPr>
            <p:cNvPr id="172" name="Straight Connector 171"/>
            <p:cNvCxnSpPr/>
            <p:nvPr/>
          </p:nvCxnSpPr>
          <p:spPr>
            <a:xfrm>
              <a:off x="3483625" y="2032546"/>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73" name="Right Arrow 172"/>
            <p:cNvSpPr/>
            <p:nvPr/>
          </p:nvSpPr>
          <p:spPr>
            <a:xfrm>
              <a:off x="3377476" y="3066709"/>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cxnSp>
          <p:nvCxnSpPr>
            <p:cNvPr id="174" name="Straight Connector 173"/>
            <p:cNvCxnSpPr/>
            <p:nvPr/>
          </p:nvCxnSpPr>
          <p:spPr>
            <a:xfrm>
              <a:off x="4839789" y="2032546"/>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75" name="Right Arrow 174"/>
            <p:cNvSpPr/>
            <p:nvPr/>
          </p:nvSpPr>
          <p:spPr>
            <a:xfrm>
              <a:off x="4735317" y="3079579"/>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76" name="TextBox 175"/>
            <p:cNvSpPr txBox="1"/>
            <p:nvPr/>
          </p:nvSpPr>
          <p:spPr>
            <a:xfrm>
              <a:off x="4879466" y="4021736"/>
              <a:ext cx="1360070" cy="637140"/>
            </a:xfrm>
            <a:prstGeom prst="rect">
              <a:avLst/>
            </a:prstGeom>
            <a:noFill/>
          </p:spPr>
          <p:txBody>
            <a:bodyPr wrap="square" rtlCol="0">
              <a:spAutoFit/>
            </a:bodyPr>
            <a:lstStyle/>
            <a:p>
              <a:pPr marL="96441" indent="-96441">
                <a:buFont typeface="Arial" panose="020B0604020202020204" pitchFamily="34" charset="0"/>
                <a:buChar char="•"/>
              </a:pPr>
              <a:r>
                <a:rPr lang="en-US" sz="1000" dirty="0" smtClean="0"/>
                <a:t>Centrifuge sample at </a:t>
              </a:r>
              <a:r>
                <a:rPr lang="en-US" sz="1000" u="sng" dirty="0" smtClean="0"/>
                <a:t>1500 x g at 4°C </a:t>
              </a:r>
              <a:r>
                <a:rPr lang="en-US" sz="1000" dirty="0" smtClean="0"/>
                <a:t>for </a:t>
              </a:r>
              <a:r>
                <a:rPr lang="en-US" sz="1000" u="sng" dirty="0" smtClean="0"/>
                <a:t>15 minutes</a:t>
              </a:r>
              <a:r>
                <a:rPr lang="en-US" sz="1000" dirty="0" smtClean="0"/>
                <a:t>.</a:t>
              </a:r>
            </a:p>
            <a:p>
              <a:pPr marL="96441" indent="-96441">
                <a:buFont typeface="Arial" panose="020B0604020202020204" pitchFamily="34" charset="0"/>
                <a:buChar char="•"/>
              </a:pPr>
              <a:endParaRPr lang="en-US" sz="1000" dirty="0"/>
            </a:p>
          </p:txBody>
        </p:sp>
        <p:cxnSp>
          <p:nvCxnSpPr>
            <p:cNvPr id="177" name="Straight Connector 176"/>
            <p:cNvCxnSpPr/>
            <p:nvPr/>
          </p:nvCxnSpPr>
          <p:spPr>
            <a:xfrm>
              <a:off x="6201526" y="2064668"/>
              <a:ext cx="11822" cy="2850122"/>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78" name="Right Arrow 177"/>
            <p:cNvSpPr/>
            <p:nvPr/>
          </p:nvSpPr>
          <p:spPr>
            <a:xfrm>
              <a:off x="6097054" y="3111701"/>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pic>
          <p:nvPicPr>
            <p:cNvPr id="179" name="Picture 178"/>
            <p:cNvPicPr>
              <a:picLocks noChangeAspect="1"/>
            </p:cNvPicPr>
            <p:nvPr/>
          </p:nvPicPr>
          <p:blipFill>
            <a:blip r:embed="rId4"/>
            <a:stretch>
              <a:fillRect/>
            </a:stretch>
          </p:blipFill>
          <p:spPr>
            <a:xfrm>
              <a:off x="3701629" y="2227540"/>
              <a:ext cx="291500" cy="1730312"/>
            </a:xfrm>
            <a:prstGeom prst="rect">
              <a:avLst/>
            </a:prstGeom>
          </p:spPr>
        </p:pic>
        <p:pic>
          <p:nvPicPr>
            <p:cNvPr id="180" name="Picture 179"/>
            <p:cNvPicPr>
              <a:picLocks noChangeAspect="1"/>
            </p:cNvPicPr>
            <p:nvPr/>
          </p:nvPicPr>
          <p:blipFill>
            <a:blip r:embed="rId4"/>
            <a:stretch>
              <a:fillRect/>
            </a:stretch>
          </p:blipFill>
          <p:spPr>
            <a:xfrm rot="10800000">
              <a:off x="4405141" y="2232620"/>
              <a:ext cx="291500" cy="1730312"/>
            </a:xfrm>
            <a:prstGeom prst="rect">
              <a:avLst/>
            </a:prstGeom>
          </p:spPr>
        </p:pic>
        <p:pic>
          <p:nvPicPr>
            <p:cNvPr id="181" name="Picture 180"/>
            <p:cNvPicPr>
              <a:picLocks noChangeAspect="1"/>
            </p:cNvPicPr>
            <p:nvPr/>
          </p:nvPicPr>
          <p:blipFill>
            <a:blip r:embed="rId3"/>
            <a:stretch>
              <a:fillRect/>
            </a:stretch>
          </p:blipFill>
          <p:spPr>
            <a:xfrm>
              <a:off x="5372156" y="2240391"/>
              <a:ext cx="293948" cy="1744848"/>
            </a:xfrm>
            <a:prstGeom prst="rect">
              <a:avLst/>
            </a:prstGeom>
          </p:spPr>
        </p:pic>
        <p:sp>
          <p:nvSpPr>
            <p:cNvPr id="182" name="TextBox 181"/>
            <p:cNvSpPr txBox="1"/>
            <p:nvPr/>
          </p:nvSpPr>
          <p:spPr>
            <a:xfrm rot="16200000">
              <a:off x="5231353" y="2745119"/>
              <a:ext cx="518091" cy="230832"/>
            </a:xfrm>
            <a:prstGeom prst="rect">
              <a:avLst/>
            </a:prstGeom>
            <a:noFill/>
          </p:spPr>
          <p:txBody>
            <a:bodyPr wrap="none" rtlCol="0">
              <a:spAutoFit/>
            </a:bodyPr>
            <a:lstStyle/>
            <a:p>
              <a:r>
                <a:rPr lang="en-US" sz="900" dirty="0" smtClean="0"/>
                <a:t>Plasma</a:t>
              </a:r>
              <a:endParaRPr lang="en-US" sz="900" dirty="0"/>
            </a:p>
          </p:txBody>
        </p:sp>
        <p:sp>
          <p:nvSpPr>
            <p:cNvPr id="183" name="TextBox 182"/>
            <p:cNvSpPr txBox="1"/>
            <p:nvPr/>
          </p:nvSpPr>
          <p:spPr>
            <a:xfrm>
              <a:off x="6945774" y="1899006"/>
              <a:ext cx="865774" cy="300082"/>
            </a:xfrm>
            <a:prstGeom prst="rect">
              <a:avLst/>
            </a:prstGeom>
            <a:noFill/>
          </p:spPr>
          <p:txBody>
            <a:bodyPr wrap="square" rtlCol="0">
              <a:spAutoFit/>
            </a:bodyPr>
            <a:lstStyle/>
            <a:p>
              <a:r>
                <a:rPr lang="en-US" sz="1350" b="1" dirty="0"/>
                <a:t>Step </a:t>
              </a:r>
              <a:r>
                <a:rPr lang="en-US" sz="1350" b="1" dirty="0" smtClean="0"/>
                <a:t>Six</a:t>
              </a:r>
              <a:endParaRPr lang="en-US" sz="1350" b="1" dirty="0"/>
            </a:p>
          </p:txBody>
        </p:sp>
        <p:pic>
          <p:nvPicPr>
            <p:cNvPr id="184" name="Picture 183"/>
            <p:cNvPicPr>
              <a:picLocks noChangeAspect="1"/>
            </p:cNvPicPr>
            <p:nvPr/>
          </p:nvPicPr>
          <p:blipFill>
            <a:blip r:embed="rId4"/>
            <a:stretch>
              <a:fillRect/>
            </a:stretch>
          </p:blipFill>
          <p:spPr>
            <a:xfrm>
              <a:off x="2826928" y="2207231"/>
              <a:ext cx="291500" cy="1730312"/>
            </a:xfrm>
            <a:prstGeom prst="rect">
              <a:avLst/>
            </a:prstGeom>
          </p:spPr>
        </p:pic>
        <p:grpSp>
          <p:nvGrpSpPr>
            <p:cNvPr id="185" name="Group 184"/>
            <p:cNvGrpSpPr/>
            <p:nvPr/>
          </p:nvGrpSpPr>
          <p:grpSpPr>
            <a:xfrm>
              <a:off x="408335" y="2230109"/>
              <a:ext cx="273688" cy="1679112"/>
              <a:chOff x="528021" y="1772381"/>
              <a:chExt cx="273688" cy="1679112"/>
            </a:xfrm>
          </p:grpSpPr>
          <p:pic>
            <p:nvPicPr>
              <p:cNvPr id="187" name="Picture 186"/>
              <p:cNvPicPr>
                <a:picLocks noChangeAspect="1"/>
              </p:cNvPicPr>
              <p:nvPr/>
            </p:nvPicPr>
            <p:blipFill>
              <a:blip r:embed="rId5"/>
              <a:stretch>
                <a:fillRect/>
              </a:stretch>
            </p:blipFill>
            <p:spPr>
              <a:xfrm>
                <a:off x="528021" y="1772381"/>
                <a:ext cx="273688" cy="1679112"/>
              </a:xfrm>
              <a:prstGeom prst="rect">
                <a:avLst/>
              </a:prstGeom>
            </p:spPr>
          </p:pic>
          <p:sp>
            <p:nvSpPr>
              <p:cNvPr id="188" name="TextBox 187"/>
              <p:cNvSpPr txBox="1"/>
              <p:nvPr/>
            </p:nvSpPr>
            <p:spPr>
              <a:xfrm rot="16200000">
                <a:off x="283274" y="2501865"/>
                <a:ext cx="761747" cy="253916"/>
              </a:xfrm>
              <a:prstGeom prst="rect">
                <a:avLst/>
              </a:prstGeom>
              <a:noFill/>
            </p:spPr>
            <p:txBody>
              <a:bodyPr wrap="none" rtlCol="0">
                <a:spAutoFit/>
              </a:bodyPr>
              <a:lstStyle/>
              <a:p>
                <a:r>
                  <a:rPr lang="en-US" sz="1050" dirty="0" smtClean="0"/>
                  <a:t>EDTA tube</a:t>
                </a:r>
                <a:endParaRPr lang="en-US" sz="1050" dirty="0"/>
              </a:p>
            </p:txBody>
          </p:sp>
        </p:grpSp>
        <p:sp>
          <p:nvSpPr>
            <p:cNvPr id="186" name="TextBox 185"/>
            <p:cNvSpPr txBox="1"/>
            <p:nvPr/>
          </p:nvSpPr>
          <p:spPr>
            <a:xfrm>
              <a:off x="7478499" y="2915595"/>
              <a:ext cx="1567989" cy="1952974"/>
            </a:xfrm>
            <a:prstGeom prst="rect">
              <a:avLst/>
            </a:prstGeom>
            <a:noFill/>
          </p:spPr>
          <p:txBody>
            <a:bodyPr wrap="square" rtlCol="0">
              <a:spAutoFit/>
            </a:bodyPr>
            <a:lstStyle/>
            <a:p>
              <a:pPr marL="96441" indent="-96441">
                <a:spcBef>
                  <a:spcPts val="600"/>
                </a:spcBef>
                <a:buFont typeface="Arial" panose="020B0604020202020204" pitchFamily="34" charset="0"/>
                <a:buChar char="•"/>
              </a:pPr>
              <a:r>
                <a:rPr lang="en-US" sz="1000" dirty="0" smtClean="0"/>
                <a:t>Using a clean transfer pipet, aliquot 1.5 ml plasma into each clear-capped cryotube.</a:t>
              </a:r>
            </a:p>
            <a:p>
              <a:pPr marL="96441" indent="-96441">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If a residual aliquot (&lt;1.5 ml) is created, place a </a:t>
              </a:r>
              <a:r>
                <a:rPr lang="en-US" sz="1000" dirty="0">
                  <a:solidFill>
                    <a:schemeClr val="accent1">
                      <a:lumMod val="75000"/>
                    </a:schemeClr>
                  </a:solidFill>
                  <a:latin typeface="Calibri" panose="020F0502020204030204" pitchFamily="34" charset="0"/>
                  <a:ea typeface="Calibri" panose="020F0502020204030204" pitchFamily="34" charset="0"/>
                </a:rPr>
                <a:t>blue</a:t>
              </a:r>
              <a:r>
                <a:rPr lang="en-US" sz="1000" dirty="0">
                  <a:latin typeface="Calibri" panose="020F0502020204030204" pitchFamily="34" charset="0"/>
                  <a:ea typeface="Calibri" panose="020F0502020204030204" pitchFamily="34" charset="0"/>
                </a:rPr>
                <a:t> cap on this aliquot</a:t>
              </a:r>
              <a:r>
                <a:rPr lang="en-US" sz="1000" dirty="0" smtClean="0">
                  <a:latin typeface="Calibri" panose="020F0502020204030204" pitchFamily="34" charset="0"/>
                  <a:ea typeface="Calibri" panose="020F0502020204030204" pitchFamily="34" charset="0"/>
                </a:rPr>
                <a:t>.</a:t>
              </a:r>
            </a:p>
            <a:p>
              <a:pPr marL="96441" indent="-96441">
                <a:spcBef>
                  <a:spcPts val="600"/>
                </a:spcBef>
                <a:buFont typeface="Arial" panose="020B0604020202020204" pitchFamily="34" charset="0"/>
                <a:buChar char="•"/>
              </a:pPr>
              <a:r>
                <a:rPr lang="en-US" sz="1000" dirty="0"/>
                <a:t>Samples must be processed and stored </a:t>
              </a:r>
              <a:r>
                <a:rPr lang="en-US" sz="1000" u="sng" dirty="0"/>
                <a:t>within 2 hours of collection</a:t>
              </a:r>
              <a:r>
                <a:rPr lang="en-US" sz="1000" u="sng" dirty="0" smtClean="0"/>
                <a:t>.</a:t>
              </a:r>
              <a:endParaRPr lang="en-US" sz="1000" dirty="0" smtClean="0"/>
            </a:p>
            <a:p>
              <a:pPr marL="96441" indent="-96441">
                <a:spcBef>
                  <a:spcPts val="600"/>
                </a:spcBef>
                <a:buFont typeface="Arial" panose="020B0604020202020204" pitchFamily="34" charset="0"/>
                <a:buChar char="•"/>
              </a:pPr>
              <a:r>
                <a:rPr lang="en-US" sz="1000" dirty="0" smtClean="0"/>
                <a:t>Store plasma aliquots </a:t>
              </a:r>
              <a:r>
                <a:rPr lang="en-US" sz="1000" u="sng" dirty="0" smtClean="0"/>
                <a:t>upright</a:t>
              </a:r>
              <a:r>
                <a:rPr lang="en-US" sz="1000" dirty="0" smtClean="0"/>
                <a:t> at -80°C until shipment.</a:t>
              </a:r>
              <a:endParaRPr lang="en-US" sz="1000" dirty="0"/>
            </a:p>
          </p:txBody>
        </p:sp>
      </p:grpSp>
      <p:sp>
        <p:nvSpPr>
          <p:cNvPr id="126" name="TextBox 125"/>
          <p:cNvSpPr txBox="1"/>
          <p:nvPr/>
        </p:nvSpPr>
        <p:spPr>
          <a:xfrm>
            <a:off x="2401240" y="3357268"/>
            <a:ext cx="1386521" cy="786487"/>
          </a:xfrm>
          <a:prstGeom prst="rect">
            <a:avLst/>
          </a:prstGeom>
          <a:noFill/>
        </p:spPr>
        <p:txBody>
          <a:bodyPr wrap="square" rtlCol="0">
            <a:spAutoFit/>
          </a:bodyPr>
          <a:lstStyle/>
          <a:p>
            <a:endParaRPr lang="en-US" sz="1000" dirty="0" smtClean="0"/>
          </a:p>
          <a:p>
            <a:pPr marL="96441" indent="-96441">
              <a:buFont typeface="Arial" panose="020B0604020202020204" pitchFamily="34" charset="0"/>
              <a:buChar char="•"/>
            </a:pPr>
            <a:r>
              <a:rPr lang="en-US" sz="1000" dirty="0" smtClean="0"/>
              <a:t>Pre-chill cryotubes on wet ice for at least 5 minutes.</a:t>
            </a:r>
          </a:p>
        </p:txBody>
      </p:sp>
      <p:cxnSp>
        <p:nvCxnSpPr>
          <p:cNvPr id="127" name="Straight Connector 126"/>
          <p:cNvCxnSpPr/>
          <p:nvPr/>
        </p:nvCxnSpPr>
        <p:spPr>
          <a:xfrm>
            <a:off x="3686194" y="1348116"/>
            <a:ext cx="13135" cy="3166590"/>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28" name="Right Arrow 127"/>
          <p:cNvSpPr/>
          <p:nvPr/>
        </p:nvSpPr>
        <p:spPr>
          <a:xfrm>
            <a:off x="3568258" y="2497109"/>
            <a:ext cx="251704" cy="78510"/>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29" name="TextBox 128"/>
          <p:cNvSpPr txBox="1"/>
          <p:nvPr/>
        </p:nvSpPr>
        <p:spPr>
          <a:xfrm>
            <a:off x="3926854" y="1206197"/>
            <a:ext cx="1216667" cy="333402"/>
          </a:xfrm>
          <a:prstGeom prst="rect">
            <a:avLst/>
          </a:prstGeom>
          <a:noFill/>
        </p:spPr>
        <p:txBody>
          <a:bodyPr wrap="square" rtlCol="0">
            <a:spAutoFit/>
          </a:bodyPr>
          <a:lstStyle/>
          <a:p>
            <a:r>
              <a:rPr lang="en-US" sz="1350" b="1" dirty="0"/>
              <a:t>Step Three</a:t>
            </a:r>
          </a:p>
        </p:txBody>
      </p:sp>
      <p:cxnSp>
        <p:nvCxnSpPr>
          <p:cNvPr id="130" name="Elbow Connector 129"/>
          <p:cNvCxnSpPr/>
          <p:nvPr/>
        </p:nvCxnSpPr>
        <p:spPr>
          <a:xfrm rot="16200000" flipH="1">
            <a:off x="8154267" y="3411656"/>
            <a:ext cx="1431785" cy="558444"/>
          </a:xfrm>
          <a:prstGeom prst="bentConnector3">
            <a:avLst>
              <a:gd name="adj1" fmla="val 50000"/>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503696" y="2462809"/>
            <a:ext cx="973118" cy="1981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991523" y="2462809"/>
            <a:ext cx="632408" cy="410341"/>
          </a:xfrm>
          <a:prstGeom prst="rect">
            <a:avLst/>
          </a:prstGeom>
          <a:noFill/>
        </p:spPr>
        <p:txBody>
          <a:bodyPr wrap="square" rtlCol="0">
            <a:spAutoFit/>
          </a:bodyPr>
          <a:lstStyle/>
          <a:p>
            <a:r>
              <a:rPr lang="en-US" dirty="0" smtClean="0"/>
              <a:t>X </a:t>
            </a:r>
            <a:r>
              <a:rPr lang="en-US" dirty="0"/>
              <a:t>5</a:t>
            </a:r>
          </a:p>
        </p:txBody>
      </p:sp>
      <p:pic>
        <p:nvPicPr>
          <p:cNvPr id="133" name="Picture 132"/>
          <p:cNvPicPr>
            <a:picLocks noChangeAspect="1"/>
          </p:cNvPicPr>
          <p:nvPr/>
        </p:nvPicPr>
        <p:blipFill>
          <a:blip r:embed="rId6"/>
          <a:stretch>
            <a:fillRect/>
          </a:stretch>
        </p:blipFill>
        <p:spPr>
          <a:xfrm>
            <a:off x="2742114" y="2154012"/>
            <a:ext cx="268175" cy="918567"/>
          </a:xfrm>
          <a:prstGeom prst="rect">
            <a:avLst/>
          </a:prstGeom>
        </p:spPr>
      </p:pic>
      <p:pic>
        <p:nvPicPr>
          <p:cNvPr id="134" name="Picture 133"/>
          <p:cNvPicPr>
            <a:picLocks noChangeAspect="1"/>
          </p:cNvPicPr>
          <p:nvPr/>
        </p:nvPicPr>
        <p:blipFill>
          <a:blip r:embed="rId7"/>
          <a:stretch>
            <a:fillRect/>
          </a:stretch>
        </p:blipFill>
        <p:spPr>
          <a:xfrm>
            <a:off x="9523088" y="1564271"/>
            <a:ext cx="201655" cy="772246"/>
          </a:xfrm>
          <a:prstGeom prst="rect">
            <a:avLst/>
          </a:prstGeom>
        </p:spPr>
      </p:pic>
      <p:pic>
        <p:nvPicPr>
          <p:cNvPr id="135" name="Picture 134"/>
          <p:cNvPicPr>
            <a:picLocks noChangeAspect="1"/>
          </p:cNvPicPr>
          <p:nvPr/>
        </p:nvPicPr>
        <p:blipFill>
          <a:blip r:embed="rId8"/>
          <a:stretch>
            <a:fillRect/>
          </a:stretch>
        </p:blipFill>
        <p:spPr>
          <a:xfrm flipH="1">
            <a:off x="10195430" y="1570658"/>
            <a:ext cx="178408" cy="791379"/>
          </a:xfrm>
          <a:prstGeom prst="rect">
            <a:avLst/>
          </a:prstGeom>
        </p:spPr>
      </p:pic>
      <p:pic>
        <p:nvPicPr>
          <p:cNvPr id="136" name="Picture 135"/>
          <p:cNvPicPr>
            <a:picLocks noChangeAspect="1"/>
          </p:cNvPicPr>
          <p:nvPr/>
        </p:nvPicPr>
        <p:blipFill>
          <a:blip r:embed="rId7"/>
          <a:stretch>
            <a:fillRect/>
          </a:stretch>
        </p:blipFill>
        <p:spPr>
          <a:xfrm>
            <a:off x="9742781" y="1566851"/>
            <a:ext cx="201655" cy="772246"/>
          </a:xfrm>
          <a:prstGeom prst="rect">
            <a:avLst/>
          </a:prstGeom>
        </p:spPr>
      </p:pic>
      <p:pic>
        <p:nvPicPr>
          <p:cNvPr id="137" name="Picture 136"/>
          <p:cNvPicPr>
            <a:picLocks noChangeAspect="1"/>
          </p:cNvPicPr>
          <p:nvPr/>
        </p:nvPicPr>
        <p:blipFill>
          <a:blip r:embed="rId7"/>
          <a:stretch>
            <a:fillRect/>
          </a:stretch>
        </p:blipFill>
        <p:spPr>
          <a:xfrm>
            <a:off x="9962475" y="1573978"/>
            <a:ext cx="201655" cy="772246"/>
          </a:xfrm>
          <a:prstGeom prst="rect">
            <a:avLst/>
          </a:prstGeom>
        </p:spPr>
      </p:pic>
      <p:sp>
        <p:nvSpPr>
          <p:cNvPr id="138" name="TextBox 137"/>
          <p:cNvSpPr txBox="1"/>
          <p:nvPr/>
        </p:nvSpPr>
        <p:spPr>
          <a:xfrm>
            <a:off x="8645799" y="4425563"/>
            <a:ext cx="1313728" cy="333402"/>
          </a:xfrm>
          <a:prstGeom prst="rect">
            <a:avLst/>
          </a:prstGeom>
          <a:noFill/>
        </p:spPr>
        <p:txBody>
          <a:bodyPr wrap="square" rtlCol="0">
            <a:spAutoFit/>
          </a:bodyPr>
          <a:lstStyle/>
          <a:p>
            <a:r>
              <a:rPr lang="en-US" sz="1350" b="1" dirty="0"/>
              <a:t>Step </a:t>
            </a:r>
            <a:r>
              <a:rPr lang="en-US" sz="1350" b="1" dirty="0" smtClean="0"/>
              <a:t>Seven</a:t>
            </a:r>
            <a:endParaRPr lang="en-US" sz="1350" b="1" dirty="0"/>
          </a:p>
        </p:txBody>
      </p:sp>
      <p:sp>
        <p:nvSpPr>
          <p:cNvPr id="139" name="TextBox 138"/>
          <p:cNvSpPr txBox="1"/>
          <p:nvPr/>
        </p:nvSpPr>
        <p:spPr>
          <a:xfrm>
            <a:off x="8558587" y="4713621"/>
            <a:ext cx="2506497" cy="1323439"/>
          </a:xfrm>
          <a:prstGeom prst="rect">
            <a:avLst/>
          </a:prstGeom>
          <a:noFill/>
        </p:spPr>
        <p:txBody>
          <a:bodyPr wrap="square" rtlCol="0">
            <a:spAutoFit/>
          </a:bodyPr>
          <a:lstStyle/>
          <a:p>
            <a:pPr marL="96441" indent="-96441">
              <a:spcBef>
                <a:spcPts val="600"/>
              </a:spcBef>
              <a:buFont typeface="Arial" panose="020B0604020202020204" pitchFamily="34" charset="0"/>
              <a:buChar char="•"/>
            </a:pPr>
            <a:r>
              <a:rPr lang="en-US" sz="1000" dirty="0" smtClean="0"/>
              <a:t>Using a clean transfer pipet, collect the buffy coat (will include residual plasma and some red blood cells).</a:t>
            </a:r>
          </a:p>
          <a:p>
            <a:pPr marL="96441" indent="-96441">
              <a:spcBef>
                <a:spcPts val="600"/>
              </a:spcBef>
              <a:buFont typeface="Arial" panose="020B0604020202020204" pitchFamily="34" charset="0"/>
              <a:buChar char="•"/>
            </a:pPr>
            <a:r>
              <a:rPr lang="en-US" sz="1000" dirty="0" smtClean="0"/>
              <a:t>Transfer the buffy coat to clear-capped </a:t>
            </a:r>
            <a:r>
              <a:rPr lang="en-US" sz="1000" dirty="0" err="1" smtClean="0"/>
              <a:t>cryotube</a:t>
            </a:r>
            <a:r>
              <a:rPr lang="en-US" sz="1000" dirty="0" smtClean="0"/>
              <a:t>.</a:t>
            </a:r>
          </a:p>
          <a:p>
            <a:pPr marL="96441" indent="-96441">
              <a:spcBef>
                <a:spcPts val="600"/>
              </a:spcBef>
              <a:buFont typeface="Arial" panose="020B0604020202020204" pitchFamily="34" charset="0"/>
              <a:buChar char="•"/>
            </a:pPr>
            <a:r>
              <a:rPr lang="en-US" sz="1000" dirty="0" smtClean="0"/>
              <a:t>Store plasma and buffy coat aliquots </a:t>
            </a:r>
            <a:r>
              <a:rPr lang="en-US" sz="1000" u="sng" dirty="0" smtClean="0"/>
              <a:t>upright</a:t>
            </a:r>
            <a:r>
              <a:rPr lang="en-US" sz="1000" dirty="0" smtClean="0"/>
              <a:t> at -80°C until shipment.</a:t>
            </a:r>
            <a:endParaRPr lang="en-US" sz="1000" dirty="0"/>
          </a:p>
        </p:txBody>
      </p:sp>
      <p:pic>
        <p:nvPicPr>
          <p:cNvPr id="141" name="Picture 140"/>
          <p:cNvPicPr>
            <a:picLocks noChangeAspect="1"/>
          </p:cNvPicPr>
          <p:nvPr/>
        </p:nvPicPr>
        <p:blipFill>
          <a:blip r:embed="rId9"/>
          <a:stretch>
            <a:fillRect/>
          </a:stretch>
        </p:blipFill>
        <p:spPr>
          <a:xfrm>
            <a:off x="8354901" y="4755177"/>
            <a:ext cx="203686" cy="863385"/>
          </a:xfrm>
          <a:prstGeom prst="rect">
            <a:avLst/>
          </a:prstGeom>
        </p:spPr>
      </p:pic>
    </p:spTree>
    <p:extLst>
      <p:ext uri="{BB962C8B-B14F-4D97-AF65-F5344CB8AC3E}">
        <p14:creationId xmlns:p14="http://schemas.microsoft.com/office/powerpoint/2010/main" val="127356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Enrollment Update</a:t>
            </a:r>
            <a:endParaRPr lang="en-US" b="1"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pic>
        <p:nvPicPr>
          <p:cNvPr id="2056" name="Picture 8" descr="https://lh4.googleusercontent.com/KFAswfiUuX5115NP1i4UeugBbjSVrm8uh1ED0lbFDAqggoUWSYoDVMkjPPtSkvIujlPgBqzOY4x1W7X6LSYQB5ngZkK-WRXJiuSEGT5IC0JJlv3dOoVdAkaiCNymsgf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526" y="2823769"/>
            <a:ext cx="3876675" cy="319087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s://lh5.googleusercontent.com/PmqEbE_ScvZQluP-JJM1G8DBvI6NiKzw36TWRlTpobz63aX3mPPLKJPfocRScULreaQDUC9ejDMms2aBAwTHWrxSrpc4REbvzGU0Qj_cdrynZGK0iMq-zQOoIscS6jT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7528" y="3395269"/>
            <a:ext cx="385762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6.googleusercontent.com/npbztZA-4CQ0_c3k-iV0eHi3Ex70uSCWkiXlvxytZKU7jZqMBqKhY46Ndf9EqUUW8QLRr5UGvlhDTHUOmJOAvAutv_S3DfiXvKM9AvTe2H8GmTVQNXF9GboTDfRIuIj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3423845"/>
            <a:ext cx="385762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lh5.googleusercontent.com/7pyzjizwhezuJi0ngiXYP9qrMmEadjKYHvA2bz_qTgaAjW0P7Y2jNtWoy9OIWijHguEGq3ju3AcaFxQdoGLPz4-DQgWwNcNHi1GcMK2k_1AZDjAWtgkDJDWCtejoMbT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2998" y="709415"/>
            <a:ext cx="183832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9533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7280" y="286604"/>
            <a:ext cx="10058400" cy="5848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t>Sample </a:t>
            </a:r>
            <a:r>
              <a:rPr lang="en-US" sz="4000" dirty="0" smtClean="0"/>
              <a:t>Processing</a:t>
            </a:r>
            <a:r>
              <a:rPr lang="en-US" sz="4000" dirty="0"/>
              <a:t>: CSF</a:t>
            </a:r>
          </a:p>
        </p:txBody>
      </p:sp>
      <p:cxnSp>
        <p:nvCxnSpPr>
          <p:cNvPr id="49" name="Straight Connector 48"/>
          <p:cNvCxnSpPr/>
          <p:nvPr/>
        </p:nvCxnSpPr>
        <p:spPr>
          <a:xfrm>
            <a:off x="1097280" y="953944"/>
            <a:ext cx="100584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422362" y="1307942"/>
            <a:ext cx="1061507" cy="345735"/>
          </a:xfrm>
          <a:prstGeom prst="rect">
            <a:avLst/>
          </a:prstGeom>
          <a:noFill/>
        </p:spPr>
        <p:txBody>
          <a:bodyPr wrap="square" rtlCol="0">
            <a:spAutoFit/>
          </a:bodyPr>
          <a:lstStyle/>
          <a:p>
            <a:pPr algn="ctr"/>
            <a:r>
              <a:rPr lang="en-US" sz="1350" b="1" dirty="0"/>
              <a:t>Step One</a:t>
            </a:r>
          </a:p>
        </p:txBody>
      </p:sp>
      <p:sp>
        <p:nvSpPr>
          <p:cNvPr id="98" name="TextBox 97"/>
          <p:cNvSpPr txBox="1"/>
          <p:nvPr/>
        </p:nvSpPr>
        <p:spPr>
          <a:xfrm>
            <a:off x="2922357" y="1315669"/>
            <a:ext cx="1070889" cy="345735"/>
          </a:xfrm>
          <a:prstGeom prst="rect">
            <a:avLst/>
          </a:prstGeom>
          <a:noFill/>
        </p:spPr>
        <p:txBody>
          <a:bodyPr wrap="square" rtlCol="0">
            <a:spAutoFit/>
          </a:bodyPr>
          <a:lstStyle/>
          <a:p>
            <a:pPr algn="ctr"/>
            <a:r>
              <a:rPr lang="en-US" sz="1350" b="1" dirty="0"/>
              <a:t>Step Two</a:t>
            </a:r>
          </a:p>
        </p:txBody>
      </p:sp>
      <p:sp>
        <p:nvSpPr>
          <p:cNvPr id="99" name="TextBox 98"/>
          <p:cNvSpPr txBox="1"/>
          <p:nvPr/>
        </p:nvSpPr>
        <p:spPr>
          <a:xfrm>
            <a:off x="4879187" y="1240724"/>
            <a:ext cx="1157439" cy="345735"/>
          </a:xfrm>
          <a:prstGeom prst="rect">
            <a:avLst/>
          </a:prstGeom>
          <a:noFill/>
        </p:spPr>
        <p:txBody>
          <a:bodyPr wrap="square" rtlCol="0">
            <a:spAutoFit/>
          </a:bodyPr>
          <a:lstStyle/>
          <a:p>
            <a:pPr algn="ctr"/>
            <a:r>
              <a:rPr lang="en-US" sz="1350" b="1" dirty="0"/>
              <a:t>Step Three</a:t>
            </a:r>
          </a:p>
        </p:txBody>
      </p:sp>
      <p:sp>
        <p:nvSpPr>
          <p:cNvPr id="100" name="TextBox 99"/>
          <p:cNvSpPr txBox="1"/>
          <p:nvPr/>
        </p:nvSpPr>
        <p:spPr>
          <a:xfrm>
            <a:off x="1237451" y="4218260"/>
            <a:ext cx="1540388" cy="1081531"/>
          </a:xfrm>
          <a:prstGeom prst="rect">
            <a:avLst/>
          </a:prstGeom>
          <a:noFill/>
        </p:spPr>
        <p:txBody>
          <a:bodyPr wrap="square" rtlCol="0">
            <a:spAutoFit/>
          </a:bodyPr>
          <a:lstStyle/>
          <a:p>
            <a:pPr marL="111125" indent="-111125">
              <a:spcBef>
                <a:spcPts val="600"/>
              </a:spcBef>
              <a:buFont typeface="Arial" panose="020B0604020202020204" pitchFamily="34" charset="0"/>
              <a:buChar char="•"/>
            </a:pPr>
            <a:r>
              <a:rPr lang="en-US" sz="1000" dirty="0" smtClean="0"/>
              <a:t>Prepare four cryotubes with CSF labels.</a:t>
            </a:r>
            <a:endParaRPr lang="en-US" sz="1000" dirty="0"/>
          </a:p>
          <a:p>
            <a:pPr marL="111125" indent="-111125">
              <a:spcBef>
                <a:spcPts val="600"/>
              </a:spcBef>
              <a:buFont typeface="Arial" panose="020B0604020202020204" pitchFamily="34" charset="0"/>
              <a:buChar char="•"/>
            </a:pPr>
            <a:r>
              <a:rPr lang="en-US" sz="1000" dirty="0" smtClean="0"/>
              <a:t>Do </a:t>
            </a:r>
            <a:r>
              <a:rPr lang="en-US" sz="1000" u="sng" dirty="0" smtClean="0"/>
              <a:t>NOT</a:t>
            </a:r>
            <a:r>
              <a:rPr lang="en-US" sz="1000" dirty="0" smtClean="0"/>
              <a:t> pre-chill cryotubes for CSF.</a:t>
            </a:r>
            <a:endParaRPr lang="en-US" sz="1000" dirty="0"/>
          </a:p>
        </p:txBody>
      </p:sp>
      <p:sp>
        <p:nvSpPr>
          <p:cNvPr id="101" name="TextBox 100"/>
          <p:cNvSpPr txBox="1"/>
          <p:nvPr/>
        </p:nvSpPr>
        <p:spPr>
          <a:xfrm>
            <a:off x="6922567" y="1279053"/>
            <a:ext cx="1044083" cy="345735"/>
          </a:xfrm>
          <a:prstGeom prst="rect">
            <a:avLst/>
          </a:prstGeom>
          <a:noFill/>
        </p:spPr>
        <p:txBody>
          <a:bodyPr wrap="square" rtlCol="0">
            <a:spAutoFit/>
          </a:bodyPr>
          <a:lstStyle/>
          <a:p>
            <a:pPr algn="ctr"/>
            <a:r>
              <a:rPr lang="en-US" sz="1350" b="1" dirty="0"/>
              <a:t>Step Four</a:t>
            </a:r>
          </a:p>
        </p:txBody>
      </p:sp>
      <p:sp>
        <p:nvSpPr>
          <p:cNvPr id="113" name="TextBox 112"/>
          <p:cNvSpPr txBox="1"/>
          <p:nvPr/>
        </p:nvSpPr>
        <p:spPr>
          <a:xfrm>
            <a:off x="4338996" y="4252251"/>
            <a:ext cx="1750045" cy="992880"/>
          </a:xfrm>
          <a:prstGeom prst="rect">
            <a:avLst/>
          </a:prstGeom>
          <a:noFill/>
        </p:spPr>
        <p:txBody>
          <a:bodyPr wrap="square" rtlCol="0">
            <a:spAutoFit/>
          </a:bodyPr>
          <a:lstStyle/>
          <a:p>
            <a:pPr marL="111125" indent="-111125">
              <a:buFont typeface="Arial" panose="020B0604020202020204" pitchFamily="34" charset="0"/>
              <a:buChar char="•"/>
            </a:pPr>
            <a:r>
              <a:rPr lang="en-US" sz="1000" dirty="0"/>
              <a:t>Immediately after collection, gently invert the </a:t>
            </a:r>
            <a:r>
              <a:rPr lang="en-US" sz="1000" dirty="0" smtClean="0"/>
              <a:t>15 ml </a:t>
            </a:r>
            <a:r>
              <a:rPr lang="en-US" sz="1000" dirty="0"/>
              <a:t>conical tube 3-4 times to mix the sample.</a:t>
            </a:r>
          </a:p>
        </p:txBody>
      </p:sp>
      <p:sp>
        <p:nvSpPr>
          <p:cNvPr id="115" name="TextBox 114"/>
          <p:cNvSpPr txBox="1"/>
          <p:nvPr/>
        </p:nvSpPr>
        <p:spPr>
          <a:xfrm>
            <a:off x="9073325" y="1288583"/>
            <a:ext cx="1044083" cy="345735"/>
          </a:xfrm>
          <a:prstGeom prst="rect">
            <a:avLst/>
          </a:prstGeom>
          <a:noFill/>
        </p:spPr>
        <p:txBody>
          <a:bodyPr wrap="square" rtlCol="0">
            <a:spAutoFit/>
          </a:bodyPr>
          <a:lstStyle/>
          <a:p>
            <a:pPr algn="ctr"/>
            <a:r>
              <a:rPr lang="en-US" sz="1350" b="1" dirty="0"/>
              <a:t>Step Five</a:t>
            </a:r>
          </a:p>
        </p:txBody>
      </p:sp>
      <p:sp>
        <p:nvSpPr>
          <p:cNvPr id="116" name="TextBox 115"/>
          <p:cNvSpPr txBox="1"/>
          <p:nvPr/>
        </p:nvSpPr>
        <p:spPr>
          <a:xfrm>
            <a:off x="2629187" y="4254246"/>
            <a:ext cx="1657228" cy="460981"/>
          </a:xfrm>
          <a:prstGeom prst="rect">
            <a:avLst/>
          </a:prstGeom>
          <a:noFill/>
        </p:spPr>
        <p:txBody>
          <a:bodyPr wrap="square" rtlCol="0">
            <a:spAutoFit/>
          </a:bodyPr>
          <a:lstStyle/>
          <a:p>
            <a:pPr marL="111125" indent="-111125">
              <a:spcBef>
                <a:spcPts val="600"/>
              </a:spcBef>
              <a:buFont typeface="Arial" panose="020B0604020202020204" pitchFamily="34" charset="0"/>
              <a:buChar char="•"/>
            </a:pPr>
            <a:r>
              <a:rPr lang="en-US" sz="1000" dirty="0" smtClean="0"/>
              <a:t>Collect </a:t>
            </a:r>
            <a:r>
              <a:rPr lang="en-US" sz="1000" dirty="0"/>
              <a:t>CSF into </a:t>
            </a:r>
            <a:r>
              <a:rPr lang="en-US" sz="1000" dirty="0" smtClean="0"/>
              <a:t>15 </a:t>
            </a:r>
            <a:r>
              <a:rPr lang="en-US" sz="1000" dirty="0"/>
              <a:t>ml conical </a:t>
            </a:r>
            <a:r>
              <a:rPr lang="en-US" sz="1000" dirty="0" smtClean="0"/>
              <a:t>tube.</a:t>
            </a:r>
            <a:endParaRPr lang="en-US" sz="1000" dirty="0"/>
          </a:p>
        </p:txBody>
      </p:sp>
      <p:sp>
        <p:nvSpPr>
          <p:cNvPr id="117" name="TextBox 116"/>
          <p:cNvSpPr txBox="1"/>
          <p:nvPr/>
        </p:nvSpPr>
        <p:spPr>
          <a:xfrm>
            <a:off x="9021256" y="3557084"/>
            <a:ext cx="2059504" cy="2015936"/>
          </a:xfrm>
          <a:prstGeom prst="rect">
            <a:avLst/>
          </a:prstGeom>
          <a:noFill/>
        </p:spPr>
        <p:txBody>
          <a:bodyPr wrap="square" rtlCol="0">
            <a:spAutoFit/>
          </a:bodyPr>
          <a:lstStyle/>
          <a:p>
            <a:pPr marL="96441" indent="-96441">
              <a:spcBef>
                <a:spcPts val="600"/>
              </a:spcBef>
              <a:buFont typeface="Arial" panose="020B0604020202020204" pitchFamily="34" charset="0"/>
              <a:buChar char="•"/>
            </a:pPr>
            <a:r>
              <a:rPr lang="en-US" sz="1000" dirty="0"/>
              <a:t>Using a clean transfer pipet, aliquot 1.5 ml </a:t>
            </a:r>
            <a:r>
              <a:rPr lang="en-US" sz="1000" dirty="0" smtClean="0"/>
              <a:t>CSF </a:t>
            </a:r>
            <a:r>
              <a:rPr lang="en-US" sz="1000" dirty="0"/>
              <a:t>into each cryotube.</a:t>
            </a:r>
          </a:p>
          <a:p>
            <a:pPr marL="96441" indent="-96441">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If a residual aliquot (&lt;1.5 ml) is created, place a </a:t>
            </a:r>
            <a:r>
              <a:rPr lang="en-US" sz="1000" dirty="0">
                <a:solidFill>
                  <a:schemeClr val="accent1">
                    <a:lumMod val="75000"/>
                  </a:schemeClr>
                </a:solidFill>
                <a:latin typeface="Calibri" panose="020F0502020204030204" pitchFamily="34" charset="0"/>
                <a:ea typeface="Calibri" panose="020F0502020204030204" pitchFamily="34" charset="0"/>
              </a:rPr>
              <a:t>blue</a:t>
            </a:r>
            <a:r>
              <a:rPr lang="en-US" sz="1000" dirty="0">
                <a:latin typeface="Calibri" panose="020F0502020204030204" pitchFamily="34" charset="0"/>
                <a:ea typeface="Calibri" panose="020F0502020204030204" pitchFamily="34" charset="0"/>
              </a:rPr>
              <a:t> cap on this aliquot</a:t>
            </a:r>
            <a:r>
              <a:rPr lang="en-US" sz="1000" dirty="0" smtClean="0">
                <a:latin typeface="Calibri" panose="020F0502020204030204" pitchFamily="34" charset="0"/>
                <a:ea typeface="Calibri" panose="020F0502020204030204" pitchFamily="34" charset="0"/>
              </a:rPr>
              <a:t>.</a:t>
            </a:r>
          </a:p>
          <a:p>
            <a:pPr marL="96441" indent="-96441">
              <a:spcBef>
                <a:spcPts val="600"/>
              </a:spcBef>
              <a:buFont typeface="Arial" panose="020B0604020202020204" pitchFamily="34" charset="0"/>
              <a:buChar char="•"/>
            </a:pPr>
            <a:r>
              <a:rPr lang="en-US" sz="1000" dirty="0"/>
              <a:t>Samples must be processed and stored </a:t>
            </a:r>
            <a:r>
              <a:rPr lang="en-US" sz="1000" u="sng" dirty="0"/>
              <a:t>within 2 hours of collection</a:t>
            </a:r>
            <a:r>
              <a:rPr lang="en-US" sz="1000" u="sng" dirty="0" smtClean="0"/>
              <a:t>.</a:t>
            </a:r>
            <a:endParaRPr lang="en-US" sz="1000" dirty="0"/>
          </a:p>
          <a:p>
            <a:pPr marL="96441" indent="-96441">
              <a:spcBef>
                <a:spcPts val="600"/>
              </a:spcBef>
              <a:buFont typeface="Arial" panose="020B0604020202020204" pitchFamily="34" charset="0"/>
              <a:buChar char="•"/>
            </a:pPr>
            <a:r>
              <a:rPr lang="en-US" sz="1000" dirty="0"/>
              <a:t>Store </a:t>
            </a:r>
            <a:r>
              <a:rPr lang="en-US" sz="1000" dirty="0" smtClean="0"/>
              <a:t>CSF </a:t>
            </a:r>
            <a:r>
              <a:rPr lang="en-US" sz="1000" dirty="0"/>
              <a:t>aliquots </a:t>
            </a:r>
            <a:r>
              <a:rPr lang="en-US" sz="1000" u="sng" dirty="0"/>
              <a:t>upright</a:t>
            </a:r>
            <a:r>
              <a:rPr lang="en-US" sz="1000" dirty="0"/>
              <a:t> at -80°C until shipment.</a:t>
            </a:r>
          </a:p>
        </p:txBody>
      </p:sp>
      <p:grpSp>
        <p:nvGrpSpPr>
          <p:cNvPr id="118" name="Group 117"/>
          <p:cNvGrpSpPr/>
          <p:nvPr/>
        </p:nvGrpSpPr>
        <p:grpSpPr>
          <a:xfrm>
            <a:off x="5070855" y="2235025"/>
            <a:ext cx="433101" cy="1327352"/>
            <a:chOff x="3644565" y="2550312"/>
            <a:chExt cx="375912" cy="1152080"/>
          </a:xfrm>
          <a:solidFill>
            <a:schemeClr val="bg1">
              <a:lumMod val="65000"/>
            </a:schemeClr>
          </a:solidFill>
        </p:grpSpPr>
        <p:sp>
          <p:nvSpPr>
            <p:cNvPr id="119" name="Curved Up Arrow 118"/>
            <p:cNvSpPr/>
            <p:nvPr/>
          </p:nvSpPr>
          <p:spPr>
            <a:xfrm rot="1367220">
              <a:off x="3644565" y="3526031"/>
              <a:ext cx="356093" cy="176361"/>
            </a:xfrm>
            <a:prstGeom prst="curvedUpArrow">
              <a:avLst>
                <a:gd name="adj1" fmla="val 23945"/>
                <a:gd name="adj2" fmla="val 67656"/>
                <a:gd name="adj3" fmla="val 600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120" name="Curved Up Arrow 119"/>
            <p:cNvSpPr/>
            <p:nvPr/>
          </p:nvSpPr>
          <p:spPr>
            <a:xfrm rot="12208189">
              <a:off x="3664384" y="2550312"/>
              <a:ext cx="356093" cy="176361"/>
            </a:xfrm>
            <a:prstGeom prst="curvedUpArrow">
              <a:avLst>
                <a:gd name="adj1" fmla="val 23945"/>
                <a:gd name="adj2" fmla="val 67656"/>
                <a:gd name="adj3" fmla="val 600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grpSp>
      <p:pic>
        <p:nvPicPr>
          <p:cNvPr id="121" name="Picture 120"/>
          <p:cNvPicPr>
            <a:picLocks noChangeAspect="1"/>
          </p:cNvPicPr>
          <p:nvPr/>
        </p:nvPicPr>
        <p:blipFill>
          <a:blip r:embed="rId3"/>
          <a:stretch>
            <a:fillRect/>
          </a:stretch>
        </p:blipFill>
        <p:spPr>
          <a:xfrm flipH="1">
            <a:off x="3209586" y="2052144"/>
            <a:ext cx="379229" cy="2178204"/>
          </a:xfrm>
          <a:prstGeom prst="rect">
            <a:avLst/>
          </a:prstGeom>
        </p:spPr>
      </p:pic>
      <p:pic>
        <p:nvPicPr>
          <p:cNvPr id="122" name="Picture 121"/>
          <p:cNvPicPr>
            <a:picLocks noChangeAspect="1"/>
          </p:cNvPicPr>
          <p:nvPr/>
        </p:nvPicPr>
        <p:blipFill>
          <a:blip r:embed="rId3"/>
          <a:stretch>
            <a:fillRect/>
          </a:stretch>
        </p:blipFill>
        <p:spPr>
          <a:xfrm flipH="1">
            <a:off x="8086992" y="2136013"/>
            <a:ext cx="312048" cy="1792331"/>
          </a:xfrm>
          <a:prstGeom prst="rect">
            <a:avLst/>
          </a:prstGeom>
        </p:spPr>
      </p:pic>
      <p:pic>
        <p:nvPicPr>
          <p:cNvPr id="123" name="Picture 122"/>
          <p:cNvPicPr>
            <a:picLocks noChangeAspect="1"/>
          </p:cNvPicPr>
          <p:nvPr/>
        </p:nvPicPr>
        <p:blipFill>
          <a:blip r:embed="rId3"/>
          <a:stretch>
            <a:fillRect/>
          </a:stretch>
        </p:blipFill>
        <p:spPr>
          <a:xfrm flipH="1">
            <a:off x="6835972" y="2047934"/>
            <a:ext cx="379229" cy="2178204"/>
          </a:xfrm>
          <a:prstGeom prst="rect">
            <a:avLst/>
          </a:prstGeom>
        </p:spPr>
      </p:pic>
      <p:grpSp>
        <p:nvGrpSpPr>
          <p:cNvPr id="124" name="Group 123"/>
          <p:cNvGrpSpPr/>
          <p:nvPr/>
        </p:nvGrpSpPr>
        <p:grpSpPr>
          <a:xfrm>
            <a:off x="2573966" y="1744557"/>
            <a:ext cx="261015" cy="4139266"/>
            <a:chOff x="2725931" y="2327340"/>
            <a:chExt cx="226549" cy="2584816"/>
          </a:xfrm>
        </p:grpSpPr>
        <p:cxnSp>
          <p:nvCxnSpPr>
            <p:cNvPr id="125" name="Straight Connector 124"/>
            <p:cNvCxnSpPr/>
            <p:nvPr/>
          </p:nvCxnSpPr>
          <p:spPr>
            <a:xfrm>
              <a:off x="2822987" y="2327340"/>
              <a:ext cx="0" cy="2584816"/>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26" name="Right Arrow 125"/>
            <p:cNvSpPr/>
            <p:nvPr/>
          </p:nvSpPr>
          <p:spPr>
            <a:xfrm>
              <a:off x="2725931" y="3121307"/>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grpSp>
      <p:grpSp>
        <p:nvGrpSpPr>
          <p:cNvPr id="127" name="Group 126"/>
          <p:cNvGrpSpPr/>
          <p:nvPr/>
        </p:nvGrpSpPr>
        <p:grpSpPr>
          <a:xfrm>
            <a:off x="4135124" y="1744559"/>
            <a:ext cx="261015" cy="4139265"/>
            <a:chOff x="2725931" y="2327340"/>
            <a:chExt cx="226549" cy="2584816"/>
          </a:xfrm>
        </p:grpSpPr>
        <p:cxnSp>
          <p:nvCxnSpPr>
            <p:cNvPr id="128" name="Straight Connector 127"/>
            <p:cNvCxnSpPr/>
            <p:nvPr/>
          </p:nvCxnSpPr>
          <p:spPr>
            <a:xfrm>
              <a:off x="2822987" y="2327340"/>
              <a:ext cx="0" cy="2584816"/>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29" name="Right Arrow 128"/>
            <p:cNvSpPr/>
            <p:nvPr/>
          </p:nvSpPr>
          <p:spPr>
            <a:xfrm>
              <a:off x="2725931" y="3121307"/>
              <a:ext cx="226549" cy="70664"/>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grpSp>
      <p:cxnSp>
        <p:nvCxnSpPr>
          <p:cNvPr id="130" name="Straight Connector 129"/>
          <p:cNvCxnSpPr/>
          <p:nvPr/>
        </p:nvCxnSpPr>
        <p:spPr>
          <a:xfrm>
            <a:off x="6262431" y="1748791"/>
            <a:ext cx="0" cy="4139265"/>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31" name="Right Arrow 130"/>
          <p:cNvSpPr/>
          <p:nvPr/>
        </p:nvSpPr>
        <p:spPr>
          <a:xfrm>
            <a:off x="6157210" y="3021060"/>
            <a:ext cx="261015" cy="113159"/>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cxnSp>
        <p:nvCxnSpPr>
          <p:cNvPr id="132" name="Straight Connector 131"/>
          <p:cNvCxnSpPr/>
          <p:nvPr/>
        </p:nvCxnSpPr>
        <p:spPr>
          <a:xfrm>
            <a:off x="7873333" y="1778210"/>
            <a:ext cx="26710" cy="4182816"/>
          </a:xfrm>
          <a:prstGeom prst="line">
            <a:avLst/>
          </a:prstGeom>
          <a:ln>
            <a:solidFill>
              <a:schemeClr val="accent3">
                <a:lumMod val="20000"/>
                <a:lumOff val="80000"/>
              </a:schemeClr>
            </a:solidFill>
          </a:ln>
          <a:effectLst/>
        </p:spPr>
        <p:style>
          <a:lnRef idx="2">
            <a:schemeClr val="accent3"/>
          </a:lnRef>
          <a:fillRef idx="0">
            <a:schemeClr val="accent3"/>
          </a:fillRef>
          <a:effectRef idx="1">
            <a:schemeClr val="accent3"/>
          </a:effectRef>
          <a:fontRef idx="minor">
            <a:schemeClr val="tx1"/>
          </a:fontRef>
        </p:style>
      </p:cxnSp>
      <p:sp>
        <p:nvSpPr>
          <p:cNvPr id="133" name="Right Arrow 132"/>
          <p:cNvSpPr/>
          <p:nvPr/>
        </p:nvSpPr>
        <p:spPr>
          <a:xfrm>
            <a:off x="7752067" y="2998002"/>
            <a:ext cx="261015" cy="113159"/>
          </a:xfrm>
          <a:prstGeom prst="rightArrow">
            <a:avLst/>
          </a:prstGeom>
          <a:solidFill>
            <a:schemeClr val="accent3">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pic>
        <p:nvPicPr>
          <p:cNvPr id="134" name="Picture 133"/>
          <p:cNvPicPr>
            <a:picLocks noChangeAspect="1"/>
          </p:cNvPicPr>
          <p:nvPr/>
        </p:nvPicPr>
        <p:blipFill>
          <a:blip r:embed="rId4"/>
          <a:stretch>
            <a:fillRect/>
          </a:stretch>
        </p:blipFill>
        <p:spPr>
          <a:xfrm>
            <a:off x="1567443" y="2684862"/>
            <a:ext cx="278095" cy="952546"/>
          </a:xfrm>
          <a:prstGeom prst="rect">
            <a:avLst/>
          </a:prstGeom>
        </p:spPr>
      </p:pic>
      <p:sp>
        <p:nvSpPr>
          <p:cNvPr id="135" name="TextBox 134"/>
          <p:cNvSpPr txBox="1"/>
          <p:nvPr/>
        </p:nvSpPr>
        <p:spPr>
          <a:xfrm>
            <a:off x="1860752" y="2976252"/>
            <a:ext cx="655801" cy="425520"/>
          </a:xfrm>
          <a:prstGeom prst="rect">
            <a:avLst/>
          </a:prstGeom>
          <a:noFill/>
        </p:spPr>
        <p:txBody>
          <a:bodyPr wrap="square" rtlCol="0">
            <a:spAutoFit/>
          </a:bodyPr>
          <a:lstStyle/>
          <a:p>
            <a:r>
              <a:rPr lang="en-US" dirty="0" smtClean="0"/>
              <a:t>X </a:t>
            </a:r>
            <a:r>
              <a:rPr lang="en-US" dirty="0"/>
              <a:t>4</a:t>
            </a:r>
          </a:p>
        </p:txBody>
      </p:sp>
      <p:sp>
        <p:nvSpPr>
          <p:cNvPr id="136" name="TextBox 135"/>
          <p:cNvSpPr txBox="1"/>
          <p:nvPr/>
        </p:nvSpPr>
        <p:spPr>
          <a:xfrm>
            <a:off x="6239269" y="4252251"/>
            <a:ext cx="1657228" cy="553998"/>
          </a:xfrm>
          <a:prstGeom prst="rect">
            <a:avLst/>
          </a:prstGeom>
          <a:noFill/>
        </p:spPr>
        <p:txBody>
          <a:bodyPr wrap="square" rtlCol="0">
            <a:spAutoFit/>
          </a:bodyPr>
          <a:lstStyle/>
          <a:p>
            <a:pPr marL="111125" indent="-111125">
              <a:spcBef>
                <a:spcPts val="600"/>
              </a:spcBef>
              <a:buFont typeface="Arial" panose="020B0604020202020204" pitchFamily="34" charset="0"/>
              <a:buChar char="•"/>
            </a:pPr>
            <a:r>
              <a:rPr lang="en-US" sz="1000" dirty="0" smtClean="0"/>
              <a:t>Centrifuge samples </a:t>
            </a:r>
            <a:r>
              <a:rPr lang="en-US" sz="1000" dirty="0"/>
              <a:t>at room temperature at </a:t>
            </a:r>
            <a:r>
              <a:rPr lang="en-US" sz="1000" u="sng" dirty="0"/>
              <a:t>2000 x g </a:t>
            </a:r>
            <a:r>
              <a:rPr lang="en-US" sz="1000" dirty="0"/>
              <a:t>for </a:t>
            </a:r>
            <a:r>
              <a:rPr lang="en-US" sz="1000" u="sng" dirty="0"/>
              <a:t>10 minutes</a:t>
            </a:r>
            <a:r>
              <a:rPr lang="en-US" sz="1000" dirty="0"/>
              <a:t>.</a:t>
            </a:r>
          </a:p>
        </p:txBody>
      </p:sp>
      <p:pic>
        <p:nvPicPr>
          <p:cNvPr id="137" name="Picture 136"/>
          <p:cNvPicPr>
            <a:picLocks noChangeAspect="1"/>
          </p:cNvPicPr>
          <p:nvPr/>
        </p:nvPicPr>
        <p:blipFill>
          <a:blip r:embed="rId3"/>
          <a:stretch>
            <a:fillRect/>
          </a:stretch>
        </p:blipFill>
        <p:spPr>
          <a:xfrm flipH="1">
            <a:off x="4525602" y="2045061"/>
            <a:ext cx="379229" cy="2178204"/>
          </a:xfrm>
          <a:prstGeom prst="rect">
            <a:avLst/>
          </a:prstGeom>
        </p:spPr>
      </p:pic>
      <p:pic>
        <p:nvPicPr>
          <p:cNvPr id="138" name="Picture 137"/>
          <p:cNvPicPr>
            <a:picLocks noChangeAspect="1"/>
          </p:cNvPicPr>
          <p:nvPr/>
        </p:nvPicPr>
        <p:blipFill>
          <a:blip r:embed="rId3"/>
          <a:stretch>
            <a:fillRect/>
          </a:stretch>
        </p:blipFill>
        <p:spPr>
          <a:xfrm rot="10800000" flipH="1">
            <a:off x="5591878" y="2045061"/>
            <a:ext cx="379229" cy="2178204"/>
          </a:xfrm>
          <a:prstGeom prst="rect">
            <a:avLst/>
          </a:prstGeom>
        </p:spPr>
      </p:pic>
      <p:cxnSp>
        <p:nvCxnSpPr>
          <p:cNvPr id="139" name="Straight Connector 138"/>
          <p:cNvCxnSpPr/>
          <p:nvPr/>
        </p:nvCxnSpPr>
        <p:spPr>
          <a:xfrm flipV="1">
            <a:off x="8439166" y="2746816"/>
            <a:ext cx="1003658" cy="4706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433710" y="3217432"/>
            <a:ext cx="494454" cy="44415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1" name="Picture 140"/>
          <p:cNvPicPr>
            <a:picLocks noChangeAspect="1"/>
          </p:cNvPicPr>
          <p:nvPr/>
        </p:nvPicPr>
        <p:blipFill>
          <a:blip r:embed="rId5"/>
          <a:stretch>
            <a:fillRect/>
          </a:stretch>
        </p:blipFill>
        <p:spPr>
          <a:xfrm>
            <a:off x="9490810" y="2285655"/>
            <a:ext cx="209115" cy="800812"/>
          </a:xfrm>
          <a:prstGeom prst="rect">
            <a:avLst/>
          </a:prstGeom>
        </p:spPr>
      </p:pic>
      <p:pic>
        <p:nvPicPr>
          <p:cNvPr id="142" name="Picture 141"/>
          <p:cNvPicPr>
            <a:picLocks noChangeAspect="1"/>
          </p:cNvPicPr>
          <p:nvPr/>
        </p:nvPicPr>
        <p:blipFill>
          <a:blip r:embed="rId6"/>
          <a:stretch>
            <a:fillRect/>
          </a:stretch>
        </p:blipFill>
        <p:spPr>
          <a:xfrm flipH="1">
            <a:off x="10188022" y="2292279"/>
            <a:ext cx="185008" cy="820653"/>
          </a:xfrm>
          <a:prstGeom prst="rect">
            <a:avLst/>
          </a:prstGeom>
        </p:spPr>
      </p:pic>
      <p:pic>
        <p:nvPicPr>
          <p:cNvPr id="143" name="Picture 142"/>
          <p:cNvPicPr>
            <a:picLocks noChangeAspect="1"/>
          </p:cNvPicPr>
          <p:nvPr/>
        </p:nvPicPr>
        <p:blipFill>
          <a:blip r:embed="rId5"/>
          <a:stretch>
            <a:fillRect/>
          </a:stretch>
        </p:blipFill>
        <p:spPr>
          <a:xfrm>
            <a:off x="9718630" y="2288331"/>
            <a:ext cx="209115" cy="800812"/>
          </a:xfrm>
          <a:prstGeom prst="rect">
            <a:avLst/>
          </a:prstGeom>
        </p:spPr>
      </p:pic>
      <p:pic>
        <p:nvPicPr>
          <p:cNvPr id="144" name="Picture 143"/>
          <p:cNvPicPr>
            <a:picLocks noChangeAspect="1"/>
          </p:cNvPicPr>
          <p:nvPr/>
        </p:nvPicPr>
        <p:blipFill>
          <a:blip r:embed="rId5"/>
          <a:stretch>
            <a:fillRect/>
          </a:stretch>
        </p:blipFill>
        <p:spPr>
          <a:xfrm>
            <a:off x="9946451" y="2295722"/>
            <a:ext cx="209115" cy="800812"/>
          </a:xfrm>
          <a:prstGeom prst="rect">
            <a:avLst/>
          </a:prstGeom>
        </p:spPr>
      </p:pic>
    </p:spTree>
    <p:extLst>
      <p:ext uri="{BB962C8B-B14F-4D97-AF65-F5344CB8AC3E}">
        <p14:creationId xmlns:p14="http://schemas.microsoft.com/office/powerpoint/2010/main" val="31096357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34432" y="1941923"/>
            <a:ext cx="4321247" cy="347849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dirty="0"/>
              <a:t>Sample Collection and Processing: Aliquots</a:t>
            </a:r>
          </a:p>
        </p:txBody>
      </p:sp>
      <p:sp>
        <p:nvSpPr>
          <p:cNvPr id="3" name="Content Placeholder 2"/>
          <p:cNvSpPr>
            <a:spLocks noGrp="1"/>
          </p:cNvSpPr>
          <p:nvPr>
            <p:ph sz="half" idx="1"/>
          </p:nvPr>
        </p:nvSpPr>
        <p:spPr/>
        <p:txBody>
          <a:bodyPr>
            <a:normAutofit fontScale="85000" lnSpcReduction="20000"/>
          </a:bodyPr>
          <a:lstStyle/>
          <a:p>
            <a:r>
              <a:rPr lang="en-US" dirty="0"/>
              <a:t>Filling biomarker serum, plasma, and CSF aliquots:</a:t>
            </a:r>
          </a:p>
          <a:p>
            <a:pPr marL="228600" indent="-228600">
              <a:buFont typeface="Arial" panose="020B0604020202020204" pitchFamily="34" charset="0"/>
              <a:buChar char="•"/>
            </a:pPr>
            <a:r>
              <a:rPr lang="en-US" dirty="0"/>
              <a:t>Ensure that you are using the correct vials</a:t>
            </a:r>
          </a:p>
          <a:p>
            <a:pPr marL="578358" lvl="1" indent="-285750">
              <a:buFont typeface="Courier New" panose="02070309020205020404" pitchFamily="49" charset="0"/>
              <a:buChar char="o"/>
            </a:pPr>
            <a:r>
              <a:rPr lang="en-US" dirty="0" smtClean="0"/>
              <a:t>Clear </a:t>
            </a:r>
            <a:r>
              <a:rPr lang="en-US" dirty="0"/>
              <a:t>cap = CSF and buffy coat </a:t>
            </a:r>
            <a:endParaRPr lang="en-US" dirty="0" smtClean="0"/>
          </a:p>
          <a:p>
            <a:pPr marL="578358" lvl="1" indent="-285750">
              <a:buFont typeface="Courier New" panose="02070309020205020404" pitchFamily="49" charset="0"/>
              <a:buChar char="o"/>
            </a:pPr>
            <a:r>
              <a:rPr lang="en-US" dirty="0" smtClean="0"/>
              <a:t>Blue cap = residuals</a:t>
            </a:r>
          </a:p>
          <a:p>
            <a:pPr marL="228600" indent="-228600">
              <a:buFont typeface="Arial" panose="020B0604020202020204" pitchFamily="34" charset="0"/>
              <a:buChar char="•"/>
            </a:pPr>
            <a:r>
              <a:rPr lang="en-US" dirty="0" smtClean="0"/>
              <a:t>Fill as many </a:t>
            </a:r>
            <a:r>
              <a:rPr lang="en-US" dirty="0" err="1" smtClean="0"/>
              <a:t>cryovials</a:t>
            </a:r>
            <a:r>
              <a:rPr lang="en-US" dirty="0" smtClean="0"/>
              <a:t> as possible to 1.5 ml </a:t>
            </a:r>
          </a:p>
          <a:p>
            <a:pPr marL="228600" indent="-228600">
              <a:buFont typeface="Arial" panose="020B0604020202020204" pitchFamily="34" charset="0"/>
              <a:buChar char="•"/>
            </a:pPr>
            <a:r>
              <a:rPr lang="en-US" dirty="0" smtClean="0"/>
              <a:t>Over-filled </a:t>
            </a:r>
            <a:r>
              <a:rPr lang="en-US" dirty="0"/>
              <a:t>vials may burst in freezer!</a:t>
            </a:r>
          </a:p>
          <a:p>
            <a:pPr marL="228600" indent="-228600">
              <a:buFont typeface="Arial" panose="020B0604020202020204" pitchFamily="34" charset="0"/>
              <a:buChar char="•"/>
            </a:pPr>
            <a:r>
              <a:rPr lang="en-US" dirty="0"/>
              <a:t>Ship ALL material to IU, even if final vial is less than </a:t>
            </a:r>
            <a:r>
              <a:rPr lang="en-US" dirty="0" smtClean="0"/>
              <a:t>standard volume</a:t>
            </a:r>
            <a:endParaRPr lang="en-US" dirty="0"/>
          </a:p>
        </p:txBody>
      </p:sp>
      <p:sp>
        <p:nvSpPr>
          <p:cNvPr id="4" name="Content Placeholder 3"/>
          <p:cNvSpPr>
            <a:spLocks noGrp="1"/>
          </p:cNvSpPr>
          <p:nvPr>
            <p:ph sz="half" idx="2"/>
          </p:nvPr>
        </p:nvSpPr>
        <p:spPr>
          <a:xfrm>
            <a:off x="6523348" y="1845735"/>
            <a:ext cx="4632332" cy="4023360"/>
          </a:xfrm>
        </p:spPr>
        <p:txBody>
          <a:bodyPr>
            <a:normAutofit fontScale="85000" lnSpcReduction="20000"/>
          </a:bodyPr>
          <a:lstStyle/>
          <a:p>
            <a:endParaRPr lang="en-US" i="1" dirty="0"/>
          </a:p>
          <a:p>
            <a:endParaRPr lang="en-US" i="1" dirty="0"/>
          </a:p>
          <a:p>
            <a:endParaRPr lang="en-US" i="1" dirty="0"/>
          </a:p>
          <a:p>
            <a:endParaRPr lang="en-US" i="1" dirty="0"/>
          </a:p>
          <a:p>
            <a:endParaRPr lang="en-US" i="1" dirty="0"/>
          </a:p>
          <a:p>
            <a:endParaRPr lang="en-US" i="1" dirty="0"/>
          </a:p>
        </p:txBody>
      </p:sp>
      <p:grpSp>
        <p:nvGrpSpPr>
          <p:cNvPr id="24" name="Group 23"/>
          <p:cNvGrpSpPr/>
          <p:nvPr/>
        </p:nvGrpSpPr>
        <p:grpSpPr>
          <a:xfrm>
            <a:off x="7389458" y="2913560"/>
            <a:ext cx="2900111" cy="1237374"/>
            <a:chOff x="4946016" y="2970570"/>
            <a:chExt cx="2900111" cy="1237374"/>
          </a:xfrm>
        </p:grpSpPr>
        <p:pic>
          <p:nvPicPr>
            <p:cNvPr id="25" name="Picture 24"/>
            <p:cNvPicPr>
              <a:picLocks noChangeAspect="1"/>
            </p:cNvPicPr>
            <p:nvPr/>
          </p:nvPicPr>
          <p:blipFill>
            <a:blip r:embed="rId2"/>
            <a:stretch>
              <a:fillRect/>
            </a:stretch>
          </p:blipFill>
          <p:spPr>
            <a:xfrm flipH="1">
              <a:off x="7257791" y="2970570"/>
              <a:ext cx="272621" cy="1209288"/>
            </a:xfrm>
            <a:prstGeom prst="rect">
              <a:avLst/>
            </a:prstGeom>
          </p:spPr>
        </p:pic>
        <p:grpSp>
          <p:nvGrpSpPr>
            <p:cNvPr id="26" name="Group 25"/>
            <p:cNvGrpSpPr/>
            <p:nvPr/>
          </p:nvGrpSpPr>
          <p:grpSpPr>
            <a:xfrm>
              <a:off x="4946016" y="2970570"/>
              <a:ext cx="2900111" cy="1237374"/>
              <a:chOff x="4946016" y="2970570"/>
              <a:chExt cx="2900111" cy="1237374"/>
            </a:xfrm>
          </p:grpSpPr>
          <p:pic>
            <p:nvPicPr>
              <p:cNvPr id="27" name="Picture 26"/>
              <p:cNvPicPr>
                <a:picLocks noChangeAspect="1"/>
              </p:cNvPicPr>
              <p:nvPr/>
            </p:nvPicPr>
            <p:blipFill>
              <a:blip r:embed="rId2"/>
              <a:stretch>
                <a:fillRect/>
              </a:stretch>
            </p:blipFill>
            <p:spPr>
              <a:xfrm flipH="1">
                <a:off x="5588137" y="2998656"/>
                <a:ext cx="272621" cy="1209288"/>
              </a:xfrm>
              <a:prstGeom prst="rect">
                <a:avLst/>
              </a:prstGeom>
            </p:spPr>
          </p:pic>
          <p:pic>
            <p:nvPicPr>
              <p:cNvPr id="28" name="Picture 27"/>
              <p:cNvPicPr>
                <a:picLocks noChangeAspect="1"/>
              </p:cNvPicPr>
              <p:nvPr/>
            </p:nvPicPr>
            <p:blipFill>
              <a:blip r:embed="rId3"/>
              <a:stretch>
                <a:fillRect/>
              </a:stretch>
            </p:blipFill>
            <p:spPr>
              <a:xfrm>
                <a:off x="4946016" y="2986204"/>
                <a:ext cx="319031" cy="1221740"/>
              </a:xfrm>
              <a:prstGeom prst="rect">
                <a:avLst/>
              </a:prstGeom>
            </p:spPr>
          </p:pic>
          <p:pic>
            <p:nvPicPr>
              <p:cNvPr id="29" name="Picture 28"/>
              <p:cNvPicPr>
                <a:picLocks noChangeAspect="1"/>
              </p:cNvPicPr>
              <p:nvPr/>
            </p:nvPicPr>
            <p:blipFill>
              <a:blip r:embed="rId3"/>
              <a:stretch>
                <a:fillRect/>
              </a:stretch>
            </p:blipFill>
            <p:spPr>
              <a:xfrm>
                <a:off x="5256813" y="2986204"/>
                <a:ext cx="319031" cy="1221740"/>
              </a:xfrm>
              <a:prstGeom prst="rect">
                <a:avLst/>
              </a:prstGeom>
            </p:spPr>
          </p:pic>
          <p:pic>
            <p:nvPicPr>
              <p:cNvPr id="30" name="Picture 29"/>
              <p:cNvPicPr>
                <a:picLocks noChangeAspect="1"/>
              </p:cNvPicPr>
              <p:nvPr/>
            </p:nvPicPr>
            <p:blipFill>
              <a:blip r:embed="rId2"/>
              <a:stretch>
                <a:fillRect/>
              </a:stretch>
            </p:blipFill>
            <p:spPr>
              <a:xfrm flipH="1">
                <a:off x="7573506" y="2970570"/>
                <a:ext cx="272621" cy="1209288"/>
              </a:xfrm>
              <a:prstGeom prst="rect">
                <a:avLst/>
              </a:prstGeom>
            </p:spPr>
          </p:pic>
          <p:sp>
            <p:nvSpPr>
              <p:cNvPr id="31" name="Rectangle 30"/>
              <p:cNvSpPr/>
              <p:nvPr/>
            </p:nvSpPr>
            <p:spPr>
              <a:xfrm>
                <a:off x="7573506" y="2970570"/>
                <a:ext cx="272621" cy="182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2"/>
              <a:stretch>
                <a:fillRect/>
              </a:stretch>
            </p:blipFill>
            <p:spPr>
              <a:xfrm flipH="1">
                <a:off x="6941351" y="2970570"/>
                <a:ext cx="272621" cy="1209288"/>
              </a:xfrm>
              <a:prstGeom prst="rect">
                <a:avLst/>
              </a:prstGeom>
            </p:spPr>
          </p:pic>
          <p:sp>
            <p:nvSpPr>
              <p:cNvPr id="33" name="Rectangle 32"/>
              <p:cNvSpPr/>
              <p:nvPr/>
            </p:nvSpPr>
            <p:spPr>
              <a:xfrm>
                <a:off x="6941351" y="2970570"/>
                <a:ext cx="272621" cy="182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57791" y="2970570"/>
                <a:ext cx="272621" cy="182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a:off x="7656464" y="4157956"/>
            <a:ext cx="428274" cy="259800"/>
          </a:xfrm>
          <a:prstGeom prst="rect">
            <a:avLst/>
          </a:prstGeom>
          <a:solidFill>
            <a:srgbClr val="FFFFFF"/>
          </a:solidFill>
          <a:ln>
            <a:noFill/>
          </a:ln>
        </p:spPr>
        <p:txBody>
          <a:bodyPr spcFirstLastPara="1" wrap="square" lIns="68569" tIns="34275" rIns="68569" bIns="34275" anchor="t" anchorCtr="0">
            <a:noAutofit/>
          </a:bodyPr>
          <a:lstStyle/>
          <a:p>
            <a:pPr algn="ctr">
              <a:lnSpc>
                <a:spcPct val="114000"/>
              </a:lnSpc>
              <a:spcAft>
                <a:spcPts val="750"/>
              </a:spcAft>
            </a:pPr>
            <a:r>
              <a:rPr lang="en-US" sz="1500" b="1" dirty="0">
                <a:solidFill>
                  <a:srgbClr val="538135"/>
                </a:solidFill>
                <a:latin typeface="Calibri" panose="020F0502020204030204" pitchFamily="34" charset="0"/>
                <a:ea typeface="Calibri" panose="020F0502020204030204" pitchFamily="34" charset="0"/>
              </a:rPr>
              <a:t>YES</a:t>
            </a:r>
            <a:endParaRPr lang="en-US" sz="825" dirty="0">
              <a:latin typeface="Calibri" panose="020F0502020204030204" pitchFamily="34" charset="0"/>
              <a:ea typeface="Calibri" panose="020F0502020204030204" pitchFamily="34" charset="0"/>
            </a:endParaRPr>
          </a:p>
        </p:txBody>
      </p:sp>
      <p:sp>
        <p:nvSpPr>
          <p:cNvPr id="36" name="Rectangle 35"/>
          <p:cNvSpPr/>
          <p:nvPr/>
        </p:nvSpPr>
        <p:spPr>
          <a:xfrm>
            <a:off x="9657414" y="4150934"/>
            <a:ext cx="428274" cy="259800"/>
          </a:xfrm>
          <a:prstGeom prst="rect">
            <a:avLst/>
          </a:prstGeom>
          <a:solidFill>
            <a:srgbClr val="FFFFFF"/>
          </a:solidFill>
          <a:ln>
            <a:noFill/>
          </a:ln>
        </p:spPr>
        <p:txBody>
          <a:bodyPr spcFirstLastPara="1" wrap="square" lIns="68569" tIns="34275" rIns="68569" bIns="34275" anchor="t" anchorCtr="0">
            <a:noAutofit/>
          </a:bodyPr>
          <a:lstStyle/>
          <a:p>
            <a:pPr algn="ctr">
              <a:lnSpc>
                <a:spcPct val="114000"/>
              </a:lnSpc>
              <a:spcAft>
                <a:spcPts val="750"/>
              </a:spcAft>
            </a:pPr>
            <a:r>
              <a:rPr lang="en-US" sz="1500" b="1" dirty="0">
                <a:solidFill>
                  <a:srgbClr val="C00000"/>
                </a:solidFill>
                <a:latin typeface="Calibri" panose="020F0502020204030204" pitchFamily="34" charset="0"/>
                <a:ea typeface="Calibri" panose="020F0502020204030204" pitchFamily="34" charset="0"/>
              </a:rPr>
              <a:t>NO</a:t>
            </a:r>
            <a:endParaRPr lang="en-US" sz="825"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687073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Collection and Processing</a:t>
            </a:r>
          </a:p>
        </p:txBody>
      </p:sp>
      <p:sp>
        <p:nvSpPr>
          <p:cNvPr id="3" name="Content Placeholder 2"/>
          <p:cNvSpPr>
            <a:spLocks noGrp="1"/>
          </p:cNvSpPr>
          <p:nvPr>
            <p:ph idx="1"/>
          </p:nvPr>
        </p:nvSpPr>
        <p:spPr/>
        <p:txBody>
          <a:bodyPr>
            <a:normAutofit/>
          </a:bodyPr>
          <a:lstStyle/>
          <a:p>
            <a:pPr marL="292608" lvl="1" indent="0">
              <a:buNone/>
            </a:pPr>
            <a:r>
              <a:rPr lang="en-US" sz="2000" b="1" dirty="0"/>
              <a:t>Troubleshooting Blood Collection</a:t>
            </a:r>
          </a:p>
          <a:p>
            <a:pPr marL="292608" lvl="1" indent="0">
              <a:buNone/>
            </a:pPr>
            <a:endParaRPr lang="en-US" sz="2000" dirty="0"/>
          </a:p>
          <a:p>
            <a:pPr marL="292608" lvl="1" indent="0">
              <a:buNone/>
            </a:pPr>
            <a:r>
              <a:rPr lang="en-US" sz="2000" dirty="0">
                <a:solidFill>
                  <a:schemeClr val="accent2"/>
                </a:solidFill>
              </a:rPr>
              <a:t>Issue #1: Tube with little/no vacuum</a:t>
            </a:r>
          </a:p>
          <a:p>
            <a:pPr marL="635508" lvl="1" indent="-342900">
              <a:spcBef>
                <a:spcPts val="600"/>
              </a:spcBef>
            </a:pPr>
            <a:r>
              <a:rPr lang="en-US" sz="2000" dirty="0"/>
              <a:t>Always check expiration date on the tube before beginning blood draw and discard expired tubes</a:t>
            </a:r>
          </a:p>
          <a:p>
            <a:pPr marL="635508" lvl="1" indent="-342900">
              <a:spcBef>
                <a:spcPts val="600"/>
              </a:spcBef>
            </a:pPr>
            <a:r>
              <a:rPr lang="en-US" sz="2000" dirty="0"/>
              <a:t>Store tubes at “room temperature” – extreme temperature can affect vacuum</a:t>
            </a:r>
          </a:p>
          <a:p>
            <a:pPr marL="635508" lvl="1" indent="-342900">
              <a:spcBef>
                <a:spcPts val="600"/>
              </a:spcBef>
            </a:pPr>
            <a:r>
              <a:rPr lang="en-US" sz="2000" dirty="0"/>
              <a:t>Keep extra </a:t>
            </a:r>
            <a:r>
              <a:rPr lang="en-US" sz="2000" dirty="0" smtClean="0"/>
              <a:t>collection </a:t>
            </a:r>
            <a:r>
              <a:rPr lang="en-US" sz="2000" dirty="0"/>
              <a:t>tubes from supplemental kit nearby during blood draw to replace “bad” tubes</a:t>
            </a:r>
          </a:p>
          <a:p>
            <a:pPr marL="635508" lvl="1" indent="-342900">
              <a:spcBef>
                <a:spcPts val="600"/>
              </a:spcBef>
            </a:pPr>
            <a:r>
              <a:rPr lang="en-US" sz="2000" dirty="0"/>
              <a:t>If this is a frequent occurrence, report tube type and lot number to IU.</a:t>
            </a:r>
          </a:p>
        </p:txBody>
      </p:sp>
    </p:spTree>
    <p:extLst>
      <p:ext uri="{BB962C8B-B14F-4D97-AF65-F5344CB8AC3E}">
        <p14:creationId xmlns:p14="http://schemas.microsoft.com/office/powerpoint/2010/main" val="2443200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Collection and Processing</a:t>
            </a:r>
          </a:p>
        </p:txBody>
      </p:sp>
      <p:sp>
        <p:nvSpPr>
          <p:cNvPr id="3" name="Content Placeholder 2"/>
          <p:cNvSpPr>
            <a:spLocks noGrp="1"/>
          </p:cNvSpPr>
          <p:nvPr>
            <p:ph idx="1"/>
          </p:nvPr>
        </p:nvSpPr>
        <p:spPr/>
        <p:txBody>
          <a:bodyPr>
            <a:normAutofit/>
          </a:bodyPr>
          <a:lstStyle/>
          <a:p>
            <a:pPr marL="292608" lvl="1" indent="0">
              <a:buNone/>
            </a:pPr>
            <a:r>
              <a:rPr lang="en-US" sz="2000" b="1"/>
              <a:t>Troubleshooting Blood Collection</a:t>
            </a:r>
          </a:p>
          <a:p>
            <a:pPr marL="292608" lvl="1" indent="0">
              <a:buNone/>
            </a:pPr>
            <a:r>
              <a:rPr lang="en-US" sz="2000">
                <a:solidFill>
                  <a:schemeClr val="accent2"/>
                </a:solidFill>
              </a:rPr>
              <a:t>Issue #2: </a:t>
            </a:r>
            <a:r>
              <a:rPr lang="en-US" sz="2000" err="1">
                <a:solidFill>
                  <a:schemeClr val="accent2"/>
                </a:solidFill>
              </a:rPr>
              <a:t>Hemolyzed</a:t>
            </a:r>
            <a:r>
              <a:rPr lang="en-US" sz="2000">
                <a:solidFill>
                  <a:schemeClr val="accent2"/>
                </a:solidFill>
              </a:rPr>
              <a:t> serum and/or plasma caused by incorrect collection</a:t>
            </a:r>
          </a:p>
          <a:p>
            <a:pPr marL="292608" lvl="1" indent="0">
              <a:buNone/>
            </a:pPr>
            <a:endParaRPr lang="en-US" sz="2000">
              <a:solidFill>
                <a:schemeClr val="accent2"/>
              </a:solidFill>
            </a:endParaRPr>
          </a:p>
        </p:txBody>
      </p:sp>
      <p:sp>
        <p:nvSpPr>
          <p:cNvPr id="7" name="TextBox 6"/>
          <p:cNvSpPr txBox="1"/>
          <p:nvPr/>
        </p:nvSpPr>
        <p:spPr>
          <a:xfrm>
            <a:off x="1402644" y="6065359"/>
            <a:ext cx="7857729" cy="307777"/>
          </a:xfrm>
          <a:prstGeom prst="rect">
            <a:avLst/>
          </a:prstGeom>
          <a:noFill/>
        </p:spPr>
        <p:txBody>
          <a:bodyPr wrap="none" rtlCol="0">
            <a:spAutoFit/>
          </a:bodyPr>
          <a:lstStyle/>
          <a:p>
            <a:r>
              <a:rPr lang="en-US" sz="1400"/>
              <a:t>For more information, visit: http://www.bd.com/vacutainer/pdfs/techtalk/TechTalk_Jan2004_VS7167.pdf</a:t>
            </a:r>
          </a:p>
        </p:txBody>
      </p:sp>
      <p:pic>
        <p:nvPicPr>
          <p:cNvPr id="8" name="Picture 7"/>
          <p:cNvPicPr>
            <a:picLocks noChangeAspect="1"/>
          </p:cNvPicPr>
          <p:nvPr/>
        </p:nvPicPr>
        <p:blipFill>
          <a:blip r:embed="rId3"/>
          <a:stretch>
            <a:fillRect/>
          </a:stretch>
        </p:blipFill>
        <p:spPr>
          <a:xfrm>
            <a:off x="1386878" y="2533621"/>
            <a:ext cx="7857729" cy="3504416"/>
          </a:xfrm>
          <a:prstGeom prst="rect">
            <a:avLst/>
          </a:prstGeom>
        </p:spPr>
      </p:pic>
    </p:spTree>
    <p:extLst>
      <p:ext uri="{BB962C8B-B14F-4D97-AF65-F5344CB8AC3E}">
        <p14:creationId xmlns:p14="http://schemas.microsoft.com/office/powerpoint/2010/main" val="561863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Collection and Processing</a:t>
            </a:r>
          </a:p>
        </p:txBody>
      </p:sp>
      <p:sp>
        <p:nvSpPr>
          <p:cNvPr id="3" name="Content Placeholder 2"/>
          <p:cNvSpPr>
            <a:spLocks noGrp="1"/>
          </p:cNvSpPr>
          <p:nvPr>
            <p:ph idx="1"/>
          </p:nvPr>
        </p:nvSpPr>
        <p:spPr/>
        <p:txBody>
          <a:bodyPr>
            <a:normAutofit/>
          </a:bodyPr>
          <a:lstStyle/>
          <a:p>
            <a:pPr marL="292608" lvl="1" indent="0">
              <a:buNone/>
            </a:pPr>
            <a:r>
              <a:rPr lang="en-US" sz="2000" b="1"/>
              <a:t>Troubleshooting Blood Collection</a:t>
            </a:r>
          </a:p>
          <a:p>
            <a:pPr marL="292608" lvl="1" indent="0">
              <a:buNone/>
            </a:pPr>
            <a:r>
              <a:rPr lang="en-US" sz="2000">
                <a:solidFill>
                  <a:schemeClr val="accent2"/>
                </a:solidFill>
              </a:rPr>
              <a:t>Issue #2: </a:t>
            </a:r>
            <a:r>
              <a:rPr lang="en-US" sz="2000" err="1">
                <a:solidFill>
                  <a:schemeClr val="accent2"/>
                </a:solidFill>
              </a:rPr>
              <a:t>Hemolyzed</a:t>
            </a:r>
            <a:r>
              <a:rPr lang="en-US" sz="2000">
                <a:solidFill>
                  <a:schemeClr val="accent2"/>
                </a:solidFill>
              </a:rPr>
              <a:t> serum and/or plasma caused by incorrect processing</a:t>
            </a:r>
          </a:p>
          <a:p>
            <a:pPr marL="292608" lvl="1" indent="0">
              <a:buNone/>
            </a:pPr>
            <a:endParaRPr lang="en-US" sz="2000">
              <a:solidFill>
                <a:schemeClr val="accent2"/>
              </a:solidFill>
            </a:endParaRPr>
          </a:p>
        </p:txBody>
      </p:sp>
      <p:pic>
        <p:nvPicPr>
          <p:cNvPr id="6" name="Picture 5"/>
          <p:cNvPicPr>
            <a:picLocks noChangeAspect="1"/>
          </p:cNvPicPr>
          <p:nvPr/>
        </p:nvPicPr>
        <p:blipFill>
          <a:blip r:embed="rId3"/>
          <a:stretch>
            <a:fillRect/>
          </a:stretch>
        </p:blipFill>
        <p:spPr>
          <a:xfrm>
            <a:off x="1378782" y="2563412"/>
            <a:ext cx="8199757" cy="3151588"/>
          </a:xfrm>
          <a:prstGeom prst="rect">
            <a:avLst/>
          </a:prstGeom>
        </p:spPr>
      </p:pic>
      <p:sp>
        <p:nvSpPr>
          <p:cNvPr id="7" name="TextBox 6"/>
          <p:cNvSpPr txBox="1"/>
          <p:nvPr/>
        </p:nvSpPr>
        <p:spPr>
          <a:xfrm>
            <a:off x="1402644" y="6065359"/>
            <a:ext cx="7857729" cy="307777"/>
          </a:xfrm>
          <a:prstGeom prst="rect">
            <a:avLst/>
          </a:prstGeom>
          <a:noFill/>
        </p:spPr>
        <p:txBody>
          <a:bodyPr wrap="none" rtlCol="0">
            <a:spAutoFit/>
          </a:bodyPr>
          <a:lstStyle/>
          <a:p>
            <a:r>
              <a:rPr lang="en-US" sz="1400"/>
              <a:t>For more information, visit: http://www.bd.com/vacutainer/pdfs/techtalk/TechTalk_Jan2004_VS7167.pdf</a:t>
            </a:r>
          </a:p>
        </p:txBody>
      </p:sp>
    </p:spTree>
    <p:extLst>
      <p:ext uri="{BB962C8B-B14F-4D97-AF65-F5344CB8AC3E}">
        <p14:creationId xmlns:p14="http://schemas.microsoft.com/office/powerpoint/2010/main" val="31772042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Shipping Samples: Frozen</a:t>
            </a:r>
          </a:p>
        </p:txBody>
      </p:sp>
      <p:sp>
        <p:nvSpPr>
          <p:cNvPr id="3" name="Content Placeholder 2"/>
          <p:cNvSpPr>
            <a:spLocks noGrp="1"/>
          </p:cNvSpPr>
          <p:nvPr>
            <p:ph idx="1"/>
          </p:nvPr>
        </p:nvSpPr>
        <p:spPr>
          <a:xfrm>
            <a:off x="1097280" y="1845733"/>
            <a:ext cx="8036635" cy="4662071"/>
          </a:xfrm>
        </p:spPr>
        <p:txBody>
          <a:bodyPr>
            <a:normAutofit/>
          </a:bodyPr>
          <a:lstStyle/>
          <a:p>
            <a:pPr marL="292608" lvl="1" indent="0">
              <a:buNone/>
            </a:pPr>
            <a:r>
              <a:rPr lang="en-US" sz="2400" dirty="0"/>
              <a:t>Packing and Shipping Frozen Samples</a:t>
            </a:r>
          </a:p>
          <a:p>
            <a:pPr marL="635508" lvl="1" indent="-342900">
              <a:lnSpc>
                <a:spcPct val="150000"/>
              </a:lnSpc>
            </a:pPr>
            <a:r>
              <a:rPr lang="en-US" sz="2000" dirty="0" smtClean="0"/>
              <a:t>All </a:t>
            </a:r>
            <a:r>
              <a:rPr lang="en-US" sz="2000" dirty="0" err="1" smtClean="0"/>
              <a:t>BioHOBIT</a:t>
            </a:r>
            <a:r>
              <a:rPr lang="en-US" sz="2000" dirty="0" smtClean="0"/>
              <a:t> samples ship frozen</a:t>
            </a:r>
            <a:endParaRPr lang="en-US" sz="2000" dirty="0"/>
          </a:p>
          <a:p>
            <a:pPr marL="635508" lvl="1" indent="-342900">
              <a:lnSpc>
                <a:spcPct val="150000"/>
              </a:lnSpc>
            </a:pPr>
            <a:r>
              <a:rPr lang="en-US" sz="2000" dirty="0"/>
              <a:t>Ship frozen samples on dry ice</a:t>
            </a:r>
          </a:p>
          <a:p>
            <a:pPr marL="635508" lvl="1" indent="-342900">
              <a:lnSpc>
                <a:spcPct val="150000"/>
              </a:lnSpc>
            </a:pPr>
            <a:r>
              <a:rPr lang="en-US" sz="2000" dirty="0"/>
              <a:t>Frozen samples should be shipped </a:t>
            </a:r>
            <a:r>
              <a:rPr lang="en-US" sz="2000" b="1" i="1" dirty="0"/>
              <a:t>only</a:t>
            </a:r>
            <a:r>
              <a:rPr lang="en-US" sz="2000" i="1" dirty="0"/>
              <a:t> </a:t>
            </a:r>
            <a:r>
              <a:rPr lang="en-US" sz="2000" dirty="0"/>
              <a:t>Monday through Wednesday</a:t>
            </a:r>
          </a:p>
          <a:p>
            <a:pPr marL="635508" lvl="1" indent="-342900">
              <a:lnSpc>
                <a:spcPct val="150000"/>
              </a:lnSpc>
            </a:pPr>
            <a:r>
              <a:rPr lang="en-US" sz="2000" dirty="0" smtClean="0"/>
              <a:t>Always </a:t>
            </a:r>
            <a:r>
              <a:rPr lang="en-US" sz="2000" dirty="0"/>
              <a:t>fill carton to </a:t>
            </a:r>
            <a:r>
              <a:rPr lang="en-US" sz="2000" b="1" dirty="0"/>
              <a:t>top</a:t>
            </a:r>
            <a:r>
              <a:rPr lang="en-US" sz="2000" dirty="0"/>
              <a:t> with dry ice</a:t>
            </a:r>
          </a:p>
          <a:p>
            <a:pPr marL="635508" lvl="1" indent="-342900">
              <a:lnSpc>
                <a:spcPct val="150000"/>
              </a:lnSpc>
            </a:pPr>
            <a:r>
              <a:rPr lang="en-US" sz="2000" dirty="0"/>
              <a:t>Do not pack shipment until the day of </a:t>
            </a:r>
            <a:r>
              <a:rPr lang="en-US" sz="2000" dirty="0" smtClean="0"/>
              <a:t>pickup</a:t>
            </a:r>
          </a:p>
          <a:p>
            <a:pPr marL="292608" lvl="1" indent="0">
              <a:lnSpc>
                <a:spcPct val="150000"/>
              </a:lnSpc>
              <a:buNone/>
            </a:pPr>
            <a:endParaRPr lang="en-US" sz="1900"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3915" y="2824203"/>
            <a:ext cx="2615684" cy="3153265"/>
          </a:xfrm>
          <a:prstGeom prst="rect">
            <a:avLst/>
          </a:prstGeom>
        </p:spPr>
      </p:pic>
    </p:spTree>
    <p:extLst>
      <p:ext uri="{BB962C8B-B14F-4D97-AF65-F5344CB8AC3E}">
        <p14:creationId xmlns:p14="http://schemas.microsoft.com/office/powerpoint/2010/main" val="15068136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Shipping Samples: Frozen</a:t>
            </a:r>
          </a:p>
        </p:txBody>
      </p:sp>
      <p:pic>
        <p:nvPicPr>
          <p:cNvPr id="18" name="Content Placeholder 17"/>
          <p:cNvPicPr>
            <a:picLocks noGrp="1" noChangeAspect="1"/>
          </p:cNvPicPr>
          <p:nvPr>
            <p:ph sz="half" idx="4294967295"/>
          </p:nvPr>
        </p:nvPicPr>
        <p:blipFill>
          <a:blip r:embed="rId2"/>
          <a:stretch>
            <a:fillRect/>
          </a:stretch>
        </p:blipFill>
        <p:spPr>
          <a:xfrm rot="16200000">
            <a:off x="8549842" y="2918095"/>
            <a:ext cx="3402012" cy="2547938"/>
          </a:xfrm>
          <a:prstGeom prst="rect">
            <a:avLst/>
          </a:prstGeom>
          <a:effectLst>
            <a:outerShdw blurRad="50800" dist="38100" dir="16200000" rotWithShape="0">
              <a:prstClr val="black">
                <a:alpha val="40000"/>
              </a:prstClr>
            </a:outerShdw>
          </a:effectLst>
        </p:spPr>
      </p:pic>
      <p:pic>
        <p:nvPicPr>
          <p:cNvPr id="8" name="Picture 7"/>
          <p:cNvPicPr>
            <a:picLocks noChangeAspect="1"/>
          </p:cNvPicPr>
          <p:nvPr/>
        </p:nvPicPr>
        <p:blipFill>
          <a:blip r:embed="rId3"/>
          <a:stretch>
            <a:fillRect/>
          </a:stretch>
        </p:blipFill>
        <p:spPr>
          <a:xfrm>
            <a:off x="6585977" y="2447253"/>
            <a:ext cx="2328054" cy="3512503"/>
          </a:xfrm>
          <a:prstGeom prst="rect">
            <a:avLst/>
          </a:prstGeom>
        </p:spPr>
      </p:pic>
      <p:sp>
        <p:nvSpPr>
          <p:cNvPr id="12" name="Content Placeholder 2"/>
          <p:cNvSpPr>
            <a:spLocks noGrp="1"/>
          </p:cNvSpPr>
          <p:nvPr>
            <p:ph idx="1"/>
          </p:nvPr>
        </p:nvSpPr>
        <p:spPr>
          <a:xfrm>
            <a:off x="1097280" y="1861027"/>
            <a:ext cx="8036635" cy="4662071"/>
          </a:xfrm>
        </p:spPr>
        <p:txBody>
          <a:bodyPr>
            <a:normAutofit/>
          </a:bodyPr>
          <a:lstStyle/>
          <a:p>
            <a:pPr marL="292608" lvl="1" indent="0">
              <a:buNone/>
            </a:pPr>
            <a:r>
              <a:rPr lang="en-US" sz="2400" dirty="0"/>
              <a:t>Packing and Shipping Frozen Samples</a:t>
            </a:r>
          </a:p>
          <a:p>
            <a:pPr marL="635508" lvl="1" indent="-342900">
              <a:lnSpc>
                <a:spcPct val="150000"/>
              </a:lnSpc>
            </a:pPr>
            <a:r>
              <a:rPr lang="en-US" sz="2000" dirty="0" smtClean="0"/>
              <a:t>Shippers use approx. 10lbs of dry ice</a:t>
            </a:r>
          </a:p>
          <a:p>
            <a:pPr marL="635508" lvl="1" indent="-342900">
              <a:lnSpc>
                <a:spcPct val="150000"/>
              </a:lnSpc>
            </a:pPr>
            <a:r>
              <a:rPr lang="en-US" sz="2000" dirty="0" smtClean="0"/>
              <a:t>Place layer of dry ice in between </a:t>
            </a:r>
            <a:r>
              <a:rPr lang="en-US" sz="2000" dirty="0" err="1" smtClean="0"/>
              <a:t>cryoboxes</a:t>
            </a:r>
            <a:endParaRPr lang="en-US" sz="2000" dirty="0" smtClean="0"/>
          </a:p>
          <a:p>
            <a:pPr marL="292608" lvl="1" indent="0">
              <a:lnSpc>
                <a:spcPct val="150000"/>
              </a:lnSpc>
              <a:buNone/>
            </a:pPr>
            <a:endParaRPr lang="en-US" sz="1900" i="1" dirty="0"/>
          </a:p>
        </p:txBody>
      </p:sp>
    </p:spTree>
    <p:extLst>
      <p:ext uri="{BB962C8B-B14F-4D97-AF65-F5344CB8AC3E}">
        <p14:creationId xmlns:p14="http://schemas.microsoft.com/office/powerpoint/2010/main" val="5653635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Shipping Samples</a:t>
            </a:r>
          </a:p>
        </p:txBody>
      </p:sp>
      <p:sp>
        <p:nvSpPr>
          <p:cNvPr id="3" name="Content Placeholder 2"/>
          <p:cNvSpPr>
            <a:spLocks noGrp="1"/>
          </p:cNvSpPr>
          <p:nvPr>
            <p:ph idx="1"/>
          </p:nvPr>
        </p:nvSpPr>
        <p:spPr>
          <a:xfrm>
            <a:off x="4800600" y="395926"/>
            <a:ext cx="6492240" cy="5593394"/>
          </a:xfrm>
        </p:spPr>
        <p:txBody>
          <a:bodyPr>
            <a:normAutofit/>
          </a:bodyPr>
          <a:lstStyle/>
          <a:p>
            <a:pPr marL="292608" lvl="1" indent="0">
              <a:buNone/>
            </a:pPr>
            <a:r>
              <a:rPr lang="en-US" sz="2000" dirty="0"/>
              <a:t>Class 9 Dry Ice Label should not be covered with other stickers and must be completed, or </a:t>
            </a:r>
            <a:r>
              <a:rPr lang="en-US" sz="2000" dirty="0" smtClean="0"/>
              <a:t>FedEx </a:t>
            </a:r>
            <a:r>
              <a:rPr lang="en-US" sz="2000" dirty="0"/>
              <a:t>will reject/return your package!</a:t>
            </a:r>
          </a:p>
        </p:txBody>
      </p:sp>
      <p:sp>
        <p:nvSpPr>
          <p:cNvPr id="17" name="Text Placeholder 16"/>
          <p:cNvSpPr>
            <a:spLocks noGrp="1"/>
          </p:cNvSpPr>
          <p:nvPr>
            <p:ph type="body" sz="half" idx="2"/>
          </p:nvPr>
        </p:nvSpPr>
        <p:spPr/>
        <p:txBody>
          <a:bodyPr/>
          <a:lstStyle/>
          <a:p>
            <a:r>
              <a:rPr lang="en-US" sz="1600"/>
              <a:t>Packing and Shipping Frozen Samples</a:t>
            </a:r>
          </a:p>
        </p:txBody>
      </p:sp>
      <p:pic>
        <p:nvPicPr>
          <p:cNvPr id="5" name="Picture 4" descr="class 9 dry ice label blank scanned.jpg"/>
          <p:cNvPicPr>
            <a:picLocks noChangeAspect="1"/>
          </p:cNvPicPr>
          <p:nvPr/>
        </p:nvPicPr>
        <p:blipFill>
          <a:blip r:embed="rId2" cstate="print"/>
          <a:srcRect l="2281" t="1092" r="1499" b="35556"/>
          <a:stretch>
            <a:fillRect/>
          </a:stretch>
        </p:blipFill>
        <p:spPr>
          <a:xfrm>
            <a:off x="6002594" y="1569720"/>
            <a:ext cx="4343400" cy="4419600"/>
          </a:xfrm>
          <a:prstGeom prst="rect">
            <a:avLst/>
          </a:prstGeom>
          <a:ln>
            <a:noFill/>
          </a:ln>
        </p:spPr>
      </p:pic>
      <p:pic>
        <p:nvPicPr>
          <p:cNvPr id="6" name="Picture 2" descr="C:\Users\johnathan\Downloads\image.jpeg"/>
          <p:cNvPicPr>
            <a:picLocks noChangeAspect="1" noChangeArrowheads="1"/>
          </p:cNvPicPr>
          <p:nvPr/>
        </p:nvPicPr>
        <p:blipFill>
          <a:blip r:embed="rId3" cstate="print">
            <a:biLevel thresh="50000"/>
          </a:blip>
          <a:srcRect/>
          <a:stretch>
            <a:fillRect/>
          </a:stretch>
        </p:blipFill>
        <p:spPr bwMode="auto">
          <a:xfrm>
            <a:off x="5850194" y="1417320"/>
            <a:ext cx="4648200" cy="4572000"/>
          </a:xfrm>
          <a:prstGeom prst="diamond">
            <a:avLst/>
          </a:prstGeom>
          <a:noFill/>
        </p:spPr>
      </p:pic>
      <p:sp>
        <p:nvSpPr>
          <p:cNvPr id="7" name="Rectangle 6"/>
          <p:cNvSpPr/>
          <p:nvPr/>
        </p:nvSpPr>
        <p:spPr>
          <a:xfrm>
            <a:off x="6002594" y="5074920"/>
            <a:ext cx="1524000" cy="76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Verdana" pitchFamily="34" charset="0"/>
              <a:ea typeface="Verdana" pitchFamily="34" charset="0"/>
              <a:cs typeface="Verdana" pitchFamily="34" charset="0"/>
            </a:endParaRPr>
          </a:p>
        </p:txBody>
      </p:sp>
      <p:sp>
        <p:nvSpPr>
          <p:cNvPr id="8" name="TextBox 7"/>
          <p:cNvSpPr txBox="1"/>
          <p:nvPr/>
        </p:nvSpPr>
        <p:spPr>
          <a:xfrm>
            <a:off x="4698591" y="4754666"/>
            <a:ext cx="1160206" cy="584775"/>
          </a:xfrm>
          <a:prstGeom prst="rect">
            <a:avLst/>
          </a:prstGeom>
          <a:noFill/>
        </p:spPr>
        <p:txBody>
          <a:bodyPr wrap="square" rtlCol="0">
            <a:spAutoFit/>
          </a:bodyPr>
          <a:lstStyle/>
          <a:p>
            <a:pPr algn="ctr"/>
            <a:r>
              <a:rPr lang="en-US" sz="1600">
                <a:solidFill>
                  <a:srgbClr val="C00000"/>
                </a:solidFill>
                <a:ea typeface="Verdana" panose="020B0604030504040204" pitchFamily="34" charset="0"/>
                <a:cs typeface="Verdana" panose="020B0604030504040204" pitchFamily="34" charset="0"/>
              </a:rPr>
              <a:t>Your name  &amp; address</a:t>
            </a:r>
          </a:p>
        </p:txBody>
      </p:sp>
      <p:cxnSp>
        <p:nvCxnSpPr>
          <p:cNvPr id="9" name="Straight Arrow Connector 8"/>
          <p:cNvCxnSpPr/>
          <p:nvPr/>
        </p:nvCxnSpPr>
        <p:spPr>
          <a:xfrm>
            <a:off x="5332033" y="5358010"/>
            <a:ext cx="564864" cy="15318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98194" y="5042964"/>
            <a:ext cx="1447800" cy="8701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Verdana" pitchFamily="34" charset="0"/>
              <a:ea typeface="Verdana" pitchFamily="34" charset="0"/>
              <a:cs typeface="Verdana" pitchFamily="34" charset="0"/>
            </a:endParaRPr>
          </a:p>
        </p:txBody>
      </p:sp>
      <p:sp>
        <p:nvSpPr>
          <p:cNvPr id="11" name="TextBox 10"/>
          <p:cNvSpPr txBox="1"/>
          <p:nvPr/>
        </p:nvSpPr>
        <p:spPr>
          <a:xfrm>
            <a:off x="10458979" y="4615642"/>
            <a:ext cx="1485231" cy="584775"/>
          </a:xfrm>
          <a:prstGeom prst="rect">
            <a:avLst/>
          </a:prstGeom>
          <a:noFill/>
        </p:spPr>
        <p:txBody>
          <a:bodyPr wrap="square" rtlCol="0">
            <a:spAutoFit/>
          </a:bodyPr>
          <a:lstStyle/>
          <a:p>
            <a:r>
              <a:rPr lang="en-US" sz="1600">
                <a:solidFill>
                  <a:srgbClr val="C00000"/>
                </a:solidFill>
                <a:ea typeface="Verdana" pitchFamily="34" charset="0"/>
                <a:cs typeface="Verdana" pitchFamily="34" charset="0"/>
              </a:rPr>
              <a:t>IU information and address</a:t>
            </a:r>
          </a:p>
        </p:txBody>
      </p:sp>
      <p:cxnSp>
        <p:nvCxnSpPr>
          <p:cNvPr id="12" name="Straight Arrow Connector 11"/>
          <p:cNvCxnSpPr>
            <a:endCxn id="10" idx="3"/>
          </p:cNvCxnSpPr>
          <p:nvPr/>
        </p:nvCxnSpPr>
        <p:spPr>
          <a:xfrm flipH="1">
            <a:off x="10345994" y="5190628"/>
            <a:ext cx="714682" cy="287414"/>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973097" y="4465320"/>
            <a:ext cx="1096297"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Verdana" pitchFamily="34" charset="0"/>
              <a:ea typeface="Verdana" pitchFamily="34" charset="0"/>
              <a:cs typeface="Verdana" pitchFamily="34" charset="0"/>
            </a:endParaRPr>
          </a:p>
        </p:txBody>
      </p:sp>
      <p:sp>
        <p:nvSpPr>
          <p:cNvPr id="14" name="TextBox 13"/>
          <p:cNvSpPr txBox="1"/>
          <p:nvPr/>
        </p:nvSpPr>
        <p:spPr>
          <a:xfrm>
            <a:off x="4766188" y="3454057"/>
            <a:ext cx="1160206" cy="830997"/>
          </a:xfrm>
          <a:prstGeom prst="rect">
            <a:avLst/>
          </a:prstGeom>
          <a:noFill/>
        </p:spPr>
        <p:txBody>
          <a:bodyPr wrap="square" rtlCol="0">
            <a:spAutoFit/>
          </a:bodyPr>
          <a:lstStyle/>
          <a:p>
            <a:r>
              <a:rPr lang="en-US" sz="1600">
                <a:solidFill>
                  <a:srgbClr val="C00000"/>
                </a:solidFill>
                <a:ea typeface="Verdana" panose="020B0604030504040204" pitchFamily="34" charset="0"/>
                <a:cs typeface="Verdana" panose="020B0604030504040204" pitchFamily="34" charset="0"/>
              </a:rPr>
              <a:t>Net weight of dry ice in </a:t>
            </a:r>
            <a:r>
              <a:rPr lang="en-US" sz="1600" b="1">
                <a:solidFill>
                  <a:srgbClr val="C00000"/>
                </a:solidFill>
                <a:ea typeface="Verdana" panose="020B0604030504040204" pitchFamily="34" charset="0"/>
                <a:cs typeface="Verdana" panose="020B0604030504040204" pitchFamily="34" charset="0"/>
              </a:rPr>
              <a:t>kg</a:t>
            </a:r>
          </a:p>
        </p:txBody>
      </p:sp>
      <p:cxnSp>
        <p:nvCxnSpPr>
          <p:cNvPr id="15" name="Straight Arrow Connector 14"/>
          <p:cNvCxnSpPr/>
          <p:nvPr/>
        </p:nvCxnSpPr>
        <p:spPr>
          <a:xfrm>
            <a:off x="5304503" y="4120929"/>
            <a:ext cx="592394" cy="344391"/>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926394" y="1493520"/>
            <a:ext cx="4495800" cy="449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0443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 Samples</a:t>
            </a:r>
            <a:endParaRPr lang="en-US" dirty="0"/>
          </a:p>
        </p:txBody>
      </p:sp>
      <p:sp>
        <p:nvSpPr>
          <p:cNvPr id="4" name="Text Placeholder 3"/>
          <p:cNvSpPr>
            <a:spLocks noGrp="1"/>
          </p:cNvSpPr>
          <p:nvPr>
            <p:ph type="body" sz="half" idx="2"/>
          </p:nvPr>
        </p:nvSpPr>
        <p:spPr/>
        <p:txBody>
          <a:bodyPr/>
          <a:lstStyle/>
          <a:p>
            <a:r>
              <a:rPr lang="en-US" dirty="0" smtClean="0"/>
              <a:t>FedEx</a:t>
            </a:r>
            <a:endParaRPr lang="en-US" dirty="0"/>
          </a:p>
        </p:txBody>
      </p:sp>
      <p:sp>
        <p:nvSpPr>
          <p:cNvPr id="6" name="TextBox 5"/>
          <p:cNvSpPr txBox="1"/>
          <p:nvPr/>
        </p:nvSpPr>
        <p:spPr>
          <a:xfrm>
            <a:off x="4289898" y="1595336"/>
            <a:ext cx="3486696"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Complete “From” portion of FedEx </a:t>
            </a:r>
            <a:r>
              <a:rPr lang="en-US" sz="2000" dirty="0" err="1" smtClean="0"/>
              <a:t>airbill</a:t>
            </a:r>
            <a:endParaRPr lang="en-US" sz="2000" dirty="0" smtClean="0"/>
          </a:p>
          <a:p>
            <a:endParaRPr lang="en-US" sz="2000" dirty="0" smtClean="0"/>
          </a:p>
        </p:txBody>
      </p:sp>
      <p:pic>
        <p:nvPicPr>
          <p:cNvPr id="7" name="Picture 6"/>
          <p:cNvPicPr>
            <a:picLocks noChangeAspect="1"/>
          </p:cNvPicPr>
          <p:nvPr/>
        </p:nvPicPr>
        <p:blipFill>
          <a:blip r:embed="rId2">
            <a:lum contrast="36000"/>
          </a:blip>
          <a:stretch>
            <a:fillRect/>
          </a:stretch>
        </p:blipFill>
        <p:spPr>
          <a:xfrm>
            <a:off x="5829425" y="2447526"/>
            <a:ext cx="5698324" cy="3524489"/>
          </a:xfrm>
          <a:prstGeom prst="rect">
            <a:avLst/>
          </a:prstGeom>
          <a:ln w="38100" cmpd="sng">
            <a:solidFill>
              <a:srgbClr val="A5A5A5"/>
            </a:solidFill>
          </a:ln>
          <a:effectLst>
            <a:outerShdw blurRad="63500" sx="102000" sy="102000" algn="ctr" rotWithShape="0">
              <a:prstClr val="black">
                <a:alpha val="40000"/>
              </a:prstClr>
            </a:outerShdw>
          </a:effectLst>
        </p:spPr>
      </p:pic>
      <p:sp>
        <p:nvSpPr>
          <p:cNvPr id="8" name="Oval 7"/>
          <p:cNvSpPr/>
          <p:nvPr/>
        </p:nvSpPr>
        <p:spPr>
          <a:xfrm>
            <a:off x="5946494" y="2540431"/>
            <a:ext cx="2962062" cy="16693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34086618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Shipping Samples: </a:t>
            </a:r>
            <a:r>
              <a:rPr lang="en-US" dirty="0" smtClean="0"/>
              <a:t>Closures</a:t>
            </a:r>
            <a:endParaRPr lang="en-US" dirty="0"/>
          </a:p>
        </p:txBody>
      </p:sp>
      <p:graphicFrame>
        <p:nvGraphicFramePr>
          <p:cNvPr id="3" name="Table 2"/>
          <p:cNvGraphicFramePr>
            <a:graphicFrameLocks noGrp="1"/>
          </p:cNvGraphicFramePr>
          <p:nvPr>
            <p:extLst/>
          </p:nvPr>
        </p:nvGraphicFramePr>
        <p:xfrm>
          <a:off x="1097280" y="1944741"/>
          <a:ext cx="10058400" cy="2897514"/>
        </p:xfrm>
        <a:graphic>
          <a:graphicData uri="http://schemas.openxmlformats.org/drawingml/2006/table">
            <a:tbl>
              <a:tblPr/>
              <a:tblGrid>
                <a:gridCol w="5029200">
                  <a:extLst>
                    <a:ext uri="{9D8B030D-6E8A-4147-A177-3AD203B41FA5}">
                      <a16:colId xmlns:a16="http://schemas.microsoft.com/office/drawing/2014/main" val="4095470859"/>
                    </a:ext>
                  </a:extLst>
                </a:gridCol>
                <a:gridCol w="5029200">
                  <a:extLst>
                    <a:ext uri="{9D8B030D-6E8A-4147-A177-3AD203B41FA5}">
                      <a16:colId xmlns:a16="http://schemas.microsoft.com/office/drawing/2014/main" val="2179495351"/>
                    </a:ext>
                  </a:extLst>
                </a:gridCol>
              </a:tblGrid>
              <a:tr h="0">
                <a:tc>
                  <a:txBody>
                    <a:bodyPr/>
                    <a:lstStyle/>
                    <a:p>
                      <a:pPr algn="l" fontAlgn="b"/>
                      <a:r>
                        <a:rPr lang="en-US" b="1">
                          <a:effectLst/>
                        </a:rPr>
                        <a:t>Date</a:t>
                      </a:r>
                    </a:p>
                  </a:txBody>
                  <a:tcPr marL="23813" marR="23813" marT="23813" marB="23813" anchor="b">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a:noFill/>
                    </a:lnT>
                    <a:lnB w="4763" cap="flat" cmpd="sng" algn="ctr">
                      <a:solidFill>
                        <a:srgbClr val="DDDDDD"/>
                      </a:solidFill>
                      <a:prstDash val="solid"/>
                      <a:round/>
                      <a:headEnd type="none" w="med" len="med"/>
                      <a:tailEnd type="none" w="med" len="med"/>
                    </a:lnB>
                    <a:solidFill>
                      <a:schemeClr val="accent1">
                        <a:lumMod val="20000"/>
                        <a:lumOff val="80000"/>
                      </a:schemeClr>
                    </a:solidFill>
                  </a:tcPr>
                </a:tc>
                <a:tc>
                  <a:txBody>
                    <a:bodyPr/>
                    <a:lstStyle/>
                    <a:p>
                      <a:pPr algn="l" fontAlgn="b"/>
                      <a:r>
                        <a:rPr lang="en-US" b="1" dirty="0">
                          <a:effectLst/>
                        </a:rPr>
                        <a:t>Holiday</a:t>
                      </a:r>
                    </a:p>
                  </a:txBody>
                  <a:tcPr marL="23813" marR="23813" marT="23813" marB="23813" anchor="b">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a:noFill/>
                    </a:lnT>
                    <a:lnB w="4763" cap="flat" cmpd="sng" algn="ctr">
                      <a:solidFill>
                        <a:srgbClr val="DDDDD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0642379"/>
                  </a:ext>
                </a:extLst>
              </a:tr>
              <a:tr h="0">
                <a:tc>
                  <a:txBody>
                    <a:bodyPr/>
                    <a:lstStyle/>
                    <a:p>
                      <a:pPr fontAlgn="t"/>
                      <a:r>
                        <a:rPr lang="en-US">
                          <a:effectLst/>
                        </a:rPr>
                        <a:t>January 1</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tc>
                  <a:txBody>
                    <a:bodyPr/>
                    <a:lstStyle/>
                    <a:p>
                      <a:pPr fontAlgn="t"/>
                      <a:r>
                        <a:rPr lang="en-US">
                          <a:effectLst/>
                        </a:rPr>
                        <a:t>New Year's Day</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249358842"/>
                  </a:ext>
                </a:extLst>
              </a:tr>
              <a:tr h="0">
                <a:tc>
                  <a:txBody>
                    <a:bodyPr/>
                    <a:lstStyle/>
                    <a:p>
                      <a:pPr fontAlgn="t"/>
                      <a:r>
                        <a:rPr lang="en-US">
                          <a:effectLst/>
                        </a:rPr>
                        <a:t>3</a:t>
                      </a:r>
                      <a:r>
                        <a:rPr lang="en-US" baseline="30000">
                          <a:effectLst/>
                        </a:rPr>
                        <a:t>rd</a:t>
                      </a:r>
                      <a:r>
                        <a:rPr lang="en-US">
                          <a:effectLst/>
                        </a:rPr>
                        <a:t> Monday in January</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tc>
                  <a:txBody>
                    <a:bodyPr/>
                    <a:lstStyle/>
                    <a:p>
                      <a:pPr fontAlgn="t"/>
                      <a:r>
                        <a:rPr lang="en-US" dirty="0">
                          <a:effectLst/>
                        </a:rPr>
                        <a:t>Martin Luther King, Jr Day</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53964323"/>
                  </a:ext>
                </a:extLst>
              </a:tr>
              <a:tr h="0">
                <a:tc>
                  <a:txBody>
                    <a:bodyPr/>
                    <a:lstStyle/>
                    <a:p>
                      <a:pPr fontAlgn="t"/>
                      <a:r>
                        <a:rPr lang="en-US" dirty="0">
                          <a:effectLst/>
                        </a:rPr>
                        <a:t>4</a:t>
                      </a:r>
                      <a:r>
                        <a:rPr lang="en-US" baseline="30000" dirty="0">
                          <a:effectLst/>
                        </a:rPr>
                        <a:t>th</a:t>
                      </a:r>
                      <a:r>
                        <a:rPr lang="en-US" dirty="0">
                          <a:effectLst/>
                        </a:rPr>
                        <a:t> Monday in May</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tc>
                  <a:txBody>
                    <a:bodyPr/>
                    <a:lstStyle/>
                    <a:p>
                      <a:pPr fontAlgn="t"/>
                      <a:r>
                        <a:rPr lang="en-US">
                          <a:effectLst/>
                        </a:rPr>
                        <a:t>Memorial Day</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78653149"/>
                  </a:ext>
                </a:extLst>
              </a:tr>
              <a:tr h="0">
                <a:tc>
                  <a:txBody>
                    <a:bodyPr/>
                    <a:lstStyle/>
                    <a:p>
                      <a:pPr fontAlgn="t"/>
                      <a:r>
                        <a:rPr lang="en-US">
                          <a:effectLst/>
                        </a:rPr>
                        <a:t>July 4</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tc>
                  <a:txBody>
                    <a:bodyPr/>
                    <a:lstStyle/>
                    <a:p>
                      <a:pPr fontAlgn="t"/>
                      <a:r>
                        <a:rPr lang="en-US" dirty="0">
                          <a:effectLst/>
                        </a:rPr>
                        <a:t>Independence Day (observed)</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75365443"/>
                  </a:ext>
                </a:extLst>
              </a:tr>
              <a:tr h="0">
                <a:tc>
                  <a:txBody>
                    <a:bodyPr/>
                    <a:lstStyle/>
                    <a:p>
                      <a:pPr fontAlgn="t"/>
                      <a:r>
                        <a:rPr lang="en-US">
                          <a:effectLst/>
                        </a:rPr>
                        <a:t>1</a:t>
                      </a:r>
                      <a:r>
                        <a:rPr lang="en-US" baseline="30000">
                          <a:effectLst/>
                        </a:rPr>
                        <a:t>st</a:t>
                      </a:r>
                      <a:r>
                        <a:rPr lang="en-US">
                          <a:effectLst/>
                        </a:rPr>
                        <a:t> Monday in September</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tc>
                  <a:txBody>
                    <a:bodyPr/>
                    <a:lstStyle/>
                    <a:p>
                      <a:pPr fontAlgn="t"/>
                      <a:r>
                        <a:rPr lang="en-US" dirty="0">
                          <a:effectLst/>
                        </a:rPr>
                        <a:t>Labor Day</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86754128"/>
                  </a:ext>
                </a:extLst>
              </a:tr>
              <a:tr h="0">
                <a:tc>
                  <a:txBody>
                    <a:bodyPr/>
                    <a:lstStyle/>
                    <a:p>
                      <a:pPr fontAlgn="t"/>
                      <a:r>
                        <a:rPr lang="en-US">
                          <a:effectLst/>
                        </a:rPr>
                        <a:t>4</a:t>
                      </a:r>
                      <a:r>
                        <a:rPr lang="en-US" baseline="30000">
                          <a:effectLst/>
                        </a:rPr>
                        <a:t>th</a:t>
                      </a:r>
                      <a:r>
                        <a:rPr lang="en-US">
                          <a:effectLst/>
                        </a:rPr>
                        <a:t> Thursday in November</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tc>
                  <a:txBody>
                    <a:bodyPr/>
                    <a:lstStyle/>
                    <a:p>
                      <a:pPr fontAlgn="t"/>
                      <a:r>
                        <a:rPr lang="en-US" dirty="0">
                          <a:effectLst/>
                        </a:rPr>
                        <a:t>Thanksgiving</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3093816"/>
                  </a:ext>
                </a:extLst>
              </a:tr>
              <a:tr h="0">
                <a:tc>
                  <a:txBody>
                    <a:bodyPr/>
                    <a:lstStyle/>
                    <a:p>
                      <a:pPr fontAlgn="t"/>
                      <a:r>
                        <a:rPr lang="en-US">
                          <a:effectLst/>
                        </a:rPr>
                        <a:t>4</a:t>
                      </a:r>
                      <a:r>
                        <a:rPr lang="en-US" baseline="30000">
                          <a:effectLst/>
                        </a:rPr>
                        <a:t>th</a:t>
                      </a:r>
                      <a:r>
                        <a:rPr lang="en-US">
                          <a:effectLst/>
                        </a:rPr>
                        <a:t> Friday in November</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tc>
                  <a:txBody>
                    <a:bodyPr/>
                    <a:lstStyle/>
                    <a:p>
                      <a:pPr fontAlgn="t"/>
                      <a:r>
                        <a:rPr lang="en-US" dirty="0">
                          <a:effectLst/>
                        </a:rPr>
                        <a:t>Friday after Thanksgiving</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597382453"/>
                  </a:ext>
                </a:extLst>
              </a:tr>
              <a:tr h="0">
                <a:tc>
                  <a:txBody>
                    <a:bodyPr/>
                    <a:lstStyle/>
                    <a:p>
                      <a:pPr fontAlgn="t"/>
                      <a:r>
                        <a:rPr lang="en-US">
                          <a:effectLst/>
                        </a:rPr>
                        <a:t>December 25</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tc>
                  <a:txBody>
                    <a:bodyPr/>
                    <a:lstStyle/>
                    <a:p>
                      <a:pPr fontAlgn="t"/>
                      <a:r>
                        <a:rPr lang="en-US" dirty="0">
                          <a:effectLst/>
                        </a:rPr>
                        <a:t>Christmas</a:t>
                      </a:r>
                    </a:p>
                  </a:txBody>
                  <a:tcPr marL="23813" marR="23813" marT="23813" marB="23813">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5678977"/>
                  </a:ext>
                </a:extLst>
              </a:tr>
            </a:tbl>
          </a:graphicData>
        </a:graphic>
      </p:graphicFrame>
      <p:sp>
        <p:nvSpPr>
          <p:cNvPr id="9" name="Content Placeholder 2"/>
          <p:cNvSpPr>
            <a:spLocks noGrp="1"/>
          </p:cNvSpPr>
          <p:nvPr>
            <p:ph idx="1"/>
          </p:nvPr>
        </p:nvSpPr>
        <p:spPr>
          <a:xfrm>
            <a:off x="1154083" y="4925291"/>
            <a:ext cx="9944793" cy="595745"/>
          </a:xfrm>
        </p:spPr>
        <p:txBody>
          <a:bodyPr>
            <a:normAutofit/>
          </a:bodyPr>
          <a:lstStyle/>
          <a:p>
            <a:pPr marL="292608" lvl="1" indent="0">
              <a:buNone/>
            </a:pPr>
            <a:r>
              <a:rPr lang="en-US" sz="2400" i="1" dirty="0" smtClean="0"/>
              <a:t>IU will be closed for shipments the week of Thanksgiving (11/23-11/27)</a:t>
            </a:r>
            <a:endParaRPr lang="en-US" sz="2400" i="1" dirty="0"/>
          </a:p>
          <a:p>
            <a:pPr marL="292608" lvl="1" indent="0">
              <a:lnSpc>
                <a:spcPct val="150000"/>
              </a:lnSpc>
              <a:buNone/>
            </a:pPr>
            <a:endParaRPr lang="en-US" sz="1900" i="1" dirty="0"/>
          </a:p>
        </p:txBody>
      </p:sp>
    </p:spTree>
    <p:extLst>
      <p:ext uri="{BB962C8B-B14F-4D97-AF65-F5344CB8AC3E}">
        <p14:creationId xmlns:p14="http://schemas.microsoft.com/office/powerpoint/2010/main" val="3740801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Important </a:t>
            </a:r>
            <a:r>
              <a:rPr lang="en-US" b="1" i="1" dirty="0"/>
              <a:t>Study Reminders</a:t>
            </a:r>
          </a:p>
        </p:txBody>
      </p:sp>
      <p:sp>
        <p:nvSpPr>
          <p:cNvPr id="3" name="Subtitle 2"/>
          <p:cNvSpPr>
            <a:spLocks noGrp="1"/>
          </p:cNvSpPr>
          <p:nvPr>
            <p:ph type="subTitle" idx="1"/>
          </p:nvPr>
        </p:nvSpPr>
        <p:spPr/>
        <p:txBody>
          <a:bodyPr/>
          <a:lstStyle/>
          <a:p>
            <a:r>
              <a:rPr lang="en-US" dirty="0"/>
              <a:t>Gaylan Rockswold, MD, </a:t>
            </a:r>
            <a:r>
              <a:rPr lang="en-US" dirty="0" smtClean="0"/>
              <a:t>PhD</a:t>
            </a:r>
          </a:p>
        </p:txBody>
      </p:sp>
    </p:spTree>
    <p:extLst>
      <p:ext uri="{BB962C8B-B14F-4D97-AF65-F5344CB8AC3E}">
        <p14:creationId xmlns:p14="http://schemas.microsoft.com/office/powerpoint/2010/main" val="19489322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Non-Conformance</a:t>
            </a:r>
          </a:p>
        </p:txBody>
      </p:sp>
      <p:sp>
        <p:nvSpPr>
          <p:cNvPr id="3" name="Content Placeholder 2"/>
          <p:cNvSpPr>
            <a:spLocks noGrp="1"/>
          </p:cNvSpPr>
          <p:nvPr>
            <p:ph idx="1"/>
          </p:nvPr>
        </p:nvSpPr>
        <p:spPr/>
        <p:txBody>
          <a:bodyPr>
            <a:normAutofit/>
          </a:bodyPr>
          <a:lstStyle/>
          <a:p>
            <a:pPr marL="292608" lvl="1" indent="0">
              <a:buNone/>
            </a:pPr>
            <a:r>
              <a:rPr lang="en-US" sz="2000" dirty="0"/>
              <a:t>Non-conformance to standard procedures may reduce the utility of the </a:t>
            </a:r>
            <a:r>
              <a:rPr lang="en-US" sz="2000" dirty="0" err="1"/>
              <a:t>biospecimens</a:t>
            </a:r>
            <a:r>
              <a:rPr lang="en-US" sz="2000" dirty="0"/>
              <a:t>:</a:t>
            </a:r>
          </a:p>
          <a:p>
            <a:pPr marL="635508" lvl="1" indent="-342900">
              <a:lnSpc>
                <a:spcPct val="150000"/>
              </a:lnSpc>
            </a:pPr>
            <a:r>
              <a:rPr lang="en-US" sz="2000" dirty="0"/>
              <a:t>Not processing serum/plasma within 2 hours of collection allows for breakdown of certain proteins and small molecules</a:t>
            </a:r>
          </a:p>
          <a:p>
            <a:pPr marL="635508" lvl="1" indent="-342900">
              <a:lnSpc>
                <a:spcPct val="150000"/>
              </a:lnSpc>
            </a:pPr>
            <a:r>
              <a:rPr lang="en-US" sz="2000" dirty="0" smtClean="0"/>
              <a:t>Over/under </a:t>
            </a:r>
            <a:r>
              <a:rPr lang="en-US" sz="2000" dirty="0"/>
              <a:t>centrifuging changes plasma, serum, CSF composition</a:t>
            </a:r>
          </a:p>
        </p:txBody>
      </p:sp>
      <p:pic>
        <p:nvPicPr>
          <p:cNvPr id="5" name="Picture 4"/>
          <p:cNvPicPr>
            <a:picLocks noChangeAspect="1"/>
          </p:cNvPicPr>
          <p:nvPr/>
        </p:nvPicPr>
        <p:blipFill>
          <a:blip r:embed="rId2"/>
          <a:stretch>
            <a:fillRect/>
          </a:stretch>
        </p:blipFill>
        <p:spPr>
          <a:xfrm>
            <a:off x="8459758" y="4211744"/>
            <a:ext cx="2752725" cy="1657350"/>
          </a:xfrm>
          <a:prstGeom prst="rect">
            <a:avLst/>
          </a:prstGeom>
        </p:spPr>
      </p:pic>
    </p:spTree>
    <p:extLst>
      <p:ext uri="{BB962C8B-B14F-4D97-AF65-F5344CB8AC3E}">
        <p14:creationId xmlns:p14="http://schemas.microsoft.com/office/powerpoint/2010/main" val="16934549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Non-Conformance Reporting</a:t>
            </a:r>
          </a:p>
        </p:txBody>
      </p:sp>
      <p:sp>
        <p:nvSpPr>
          <p:cNvPr id="3" name="Content Placeholder 2"/>
          <p:cNvSpPr>
            <a:spLocks noGrp="1"/>
          </p:cNvSpPr>
          <p:nvPr>
            <p:ph idx="1"/>
          </p:nvPr>
        </p:nvSpPr>
        <p:spPr/>
        <p:txBody>
          <a:bodyPr>
            <a:normAutofit/>
          </a:bodyPr>
          <a:lstStyle/>
          <a:p>
            <a:pPr marL="292608" lvl="1" indent="0">
              <a:buNone/>
            </a:pPr>
            <a:r>
              <a:rPr lang="en-US" sz="2000" dirty="0"/>
              <a:t>Most common non-conformance issues:</a:t>
            </a:r>
          </a:p>
          <a:p>
            <a:pPr marL="635508" lvl="1" indent="-342900">
              <a:lnSpc>
                <a:spcPct val="150000"/>
              </a:lnSpc>
            </a:pPr>
            <a:r>
              <a:rPr lang="en-US" sz="2000" dirty="0" smtClean="0"/>
              <a:t>Samples </a:t>
            </a:r>
            <a:r>
              <a:rPr lang="en-US" sz="2000" dirty="0"/>
              <a:t>shipped for weekend/holiday delivery</a:t>
            </a:r>
          </a:p>
          <a:p>
            <a:pPr marL="635508" lvl="1" indent="-342900">
              <a:lnSpc>
                <a:spcPct val="150000"/>
              </a:lnSpc>
            </a:pPr>
            <a:r>
              <a:rPr lang="en-US" sz="2000" dirty="0"/>
              <a:t>Sample form incomplete/inaccurate</a:t>
            </a:r>
          </a:p>
          <a:p>
            <a:pPr marL="635508" lvl="1" indent="-342900">
              <a:lnSpc>
                <a:spcPct val="150000"/>
              </a:lnSpc>
            </a:pPr>
            <a:r>
              <a:rPr lang="en-US" sz="2000" dirty="0" smtClean="0"/>
              <a:t>Unlabeled </a:t>
            </a:r>
            <a:r>
              <a:rPr lang="en-US" sz="2000" dirty="0"/>
              <a:t>or mislabeled tube(s)</a:t>
            </a:r>
          </a:p>
          <a:p>
            <a:pPr marL="635508" lvl="1" indent="-342900">
              <a:lnSpc>
                <a:spcPct val="150000"/>
              </a:lnSpc>
            </a:pPr>
            <a:r>
              <a:rPr lang="en-US" sz="2000" dirty="0"/>
              <a:t>Sample hemolysis</a:t>
            </a:r>
          </a:p>
        </p:txBody>
      </p:sp>
      <p:pic>
        <p:nvPicPr>
          <p:cNvPr id="5" name="Picture 4"/>
          <p:cNvPicPr>
            <a:picLocks noChangeAspect="1"/>
          </p:cNvPicPr>
          <p:nvPr/>
        </p:nvPicPr>
        <p:blipFill>
          <a:blip r:embed="rId2"/>
          <a:stretch>
            <a:fillRect/>
          </a:stretch>
        </p:blipFill>
        <p:spPr>
          <a:xfrm>
            <a:off x="8459758" y="4211744"/>
            <a:ext cx="2752725" cy="1657350"/>
          </a:xfrm>
          <a:prstGeom prst="rect">
            <a:avLst/>
          </a:prstGeom>
        </p:spPr>
      </p:pic>
    </p:spTree>
    <p:extLst>
      <p:ext uri="{BB962C8B-B14F-4D97-AF65-F5344CB8AC3E}">
        <p14:creationId xmlns:p14="http://schemas.microsoft.com/office/powerpoint/2010/main" val="28928271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Contacts</a:t>
            </a:r>
          </a:p>
        </p:txBody>
      </p:sp>
      <p:sp>
        <p:nvSpPr>
          <p:cNvPr id="3" name="Content Placeholder 2"/>
          <p:cNvSpPr>
            <a:spLocks noGrp="1"/>
          </p:cNvSpPr>
          <p:nvPr>
            <p:ph sz="half" idx="1"/>
          </p:nvPr>
        </p:nvSpPr>
        <p:spPr/>
        <p:txBody>
          <a:bodyPr>
            <a:normAutofit/>
          </a:bodyPr>
          <a:lstStyle/>
          <a:p>
            <a:pPr marL="0" lvl="1" indent="0" algn="ctr">
              <a:lnSpc>
                <a:spcPct val="100000"/>
              </a:lnSpc>
              <a:buNone/>
            </a:pPr>
            <a:r>
              <a:rPr lang="en-US" sz="2400" u="sng" dirty="0"/>
              <a:t>Indiana University</a:t>
            </a:r>
          </a:p>
          <a:p>
            <a:pPr marL="0" lvl="1" indent="0" algn="ctr">
              <a:lnSpc>
                <a:spcPct val="100000"/>
              </a:lnSpc>
              <a:buNone/>
            </a:pPr>
            <a:r>
              <a:rPr lang="en-US" sz="2000" dirty="0"/>
              <a:t>General </a:t>
            </a:r>
            <a:r>
              <a:rPr lang="en-US" sz="2000" dirty="0" smtClean="0"/>
              <a:t>Questions:</a:t>
            </a:r>
            <a:endParaRPr lang="en-US" sz="2000" dirty="0"/>
          </a:p>
          <a:p>
            <a:pPr marL="0" lvl="1" indent="0" algn="ctr">
              <a:lnSpc>
                <a:spcPct val="100000"/>
              </a:lnSpc>
              <a:buNone/>
            </a:pPr>
            <a:r>
              <a:rPr lang="en-US" sz="2000" dirty="0" smtClean="0">
                <a:hlinkClick r:id="rId2"/>
              </a:rPr>
              <a:t>biosend@iu.edu</a:t>
            </a:r>
            <a:r>
              <a:rPr lang="en-US" sz="2000" dirty="0" smtClean="0"/>
              <a:t> </a:t>
            </a:r>
            <a:endParaRPr lang="en-US" sz="2000" dirty="0"/>
          </a:p>
          <a:p>
            <a:pPr marL="0" lvl="1" indent="0" algn="ctr">
              <a:lnSpc>
                <a:spcPct val="100000"/>
              </a:lnSpc>
              <a:buNone/>
            </a:pPr>
            <a:endParaRPr lang="en-US" sz="2000" dirty="0"/>
          </a:p>
          <a:p>
            <a:pPr marL="0" lvl="1" indent="0" algn="ctr">
              <a:lnSpc>
                <a:spcPct val="100000"/>
              </a:lnSpc>
              <a:buNone/>
            </a:pPr>
            <a:endParaRPr lang="en-US" sz="2000" dirty="0"/>
          </a:p>
          <a:p>
            <a:pPr marL="0" lvl="1" indent="0" algn="ctr">
              <a:lnSpc>
                <a:spcPct val="100000"/>
              </a:lnSpc>
              <a:buNone/>
            </a:pPr>
            <a:r>
              <a:rPr lang="en-US" sz="2000" dirty="0"/>
              <a:t>Biorepository Project Manager:</a:t>
            </a:r>
          </a:p>
          <a:p>
            <a:pPr marL="0" lvl="1" indent="0" algn="ctr">
              <a:lnSpc>
                <a:spcPct val="100000"/>
              </a:lnSpc>
              <a:buNone/>
            </a:pPr>
            <a:r>
              <a:rPr lang="en-US" sz="2000" dirty="0"/>
              <a:t>Claire </a:t>
            </a:r>
            <a:r>
              <a:rPr lang="en-US" sz="2000" dirty="0" smtClean="0"/>
              <a:t>Wegel</a:t>
            </a:r>
          </a:p>
          <a:p>
            <a:pPr marL="0" lvl="1" indent="0" algn="ctr">
              <a:lnSpc>
                <a:spcPct val="100000"/>
              </a:lnSpc>
              <a:buNone/>
            </a:pPr>
            <a:r>
              <a:rPr lang="en-US" sz="2000" dirty="0" smtClean="0">
                <a:hlinkClick r:id="rId3"/>
              </a:rPr>
              <a:t>cwegel@iu.edu</a:t>
            </a:r>
            <a:r>
              <a:rPr lang="en-US" sz="2000" dirty="0" smtClean="0"/>
              <a:t> </a:t>
            </a:r>
            <a:endParaRPr lang="en-US" sz="2000" dirty="0"/>
          </a:p>
          <a:p>
            <a:pPr marL="0" lvl="1" indent="0" algn="ctr">
              <a:lnSpc>
                <a:spcPct val="100000"/>
              </a:lnSpc>
              <a:buNone/>
            </a:pPr>
            <a:r>
              <a:rPr lang="en-US" sz="2000" dirty="0"/>
              <a:t>Tel: 317.278.6158</a:t>
            </a:r>
          </a:p>
          <a:p>
            <a:pPr marL="0" lvl="1" indent="0" algn="ctr">
              <a:lnSpc>
                <a:spcPct val="100000"/>
              </a:lnSpc>
              <a:buNone/>
            </a:pPr>
            <a:endParaRPr lang="en-US" sz="2000" dirty="0"/>
          </a:p>
        </p:txBody>
      </p:sp>
      <p:sp>
        <p:nvSpPr>
          <p:cNvPr id="5" name="Content Placeholder 4"/>
          <p:cNvSpPr>
            <a:spLocks noGrp="1"/>
          </p:cNvSpPr>
          <p:nvPr>
            <p:ph sz="half" idx="2"/>
          </p:nvPr>
        </p:nvSpPr>
        <p:spPr>
          <a:xfrm>
            <a:off x="6217920" y="2184704"/>
            <a:ext cx="4937760" cy="3684390"/>
          </a:xfrm>
        </p:spPr>
        <p:txBody>
          <a:bodyPr/>
          <a:lstStyle/>
          <a:p>
            <a:pPr marL="0" indent="0" algn="ctr">
              <a:lnSpc>
                <a:spcPct val="100000"/>
              </a:lnSpc>
              <a:spcBef>
                <a:spcPts val="600"/>
              </a:spcBef>
              <a:buNone/>
            </a:pPr>
            <a:endParaRPr lang="en-US" dirty="0"/>
          </a:p>
          <a:p>
            <a:pPr>
              <a:lnSpc>
                <a:spcPct val="100000"/>
              </a:lnSpc>
              <a:spcBef>
                <a:spcPts val="600"/>
              </a:spcBef>
            </a:pPr>
            <a:endParaRPr lang="en-US" dirty="0" smtClean="0"/>
          </a:p>
          <a:p>
            <a:pPr marL="0" indent="0">
              <a:lnSpc>
                <a:spcPct val="100000"/>
              </a:lnSpc>
              <a:spcBef>
                <a:spcPts val="600"/>
              </a:spcBef>
              <a:buNone/>
            </a:pPr>
            <a:endParaRPr lang="en-US" dirty="0" smtClean="0"/>
          </a:p>
          <a:p>
            <a:pPr>
              <a:lnSpc>
                <a:spcPct val="100000"/>
              </a:lnSpc>
              <a:spcBef>
                <a:spcPts val="600"/>
              </a:spcBef>
            </a:pPr>
            <a:endParaRPr lang="en-US" dirty="0"/>
          </a:p>
          <a:p>
            <a:pPr algn="ctr">
              <a:lnSpc>
                <a:spcPct val="100000"/>
              </a:lnSpc>
              <a:spcBef>
                <a:spcPts val="600"/>
              </a:spcBef>
            </a:pPr>
            <a:r>
              <a:rPr lang="en-US" dirty="0" smtClean="0"/>
              <a:t>Biorepository Clinical Research Coordinator:</a:t>
            </a:r>
          </a:p>
          <a:p>
            <a:pPr algn="ctr">
              <a:lnSpc>
                <a:spcPct val="100000"/>
              </a:lnSpc>
              <a:spcBef>
                <a:spcPts val="600"/>
              </a:spcBef>
            </a:pPr>
            <a:r>
              <a:rPr lang="en-US" dirty="0" smtClean="0"/>
              <a:t>Carolyn </a:t>
            </a:r>
            <a:r>
              <a:rPr lang="en-US" dirty="0" err="1" smtClean="0"/>
              <a:t>Dunifon</a:t>
            </a:r>
            <a:endParaRPr lang="en-US" dirty="0" smtClean="0"/>
          </a:p>
          <a:p>
            <a:pPr algn="ctr">
              <a:lnSpc>
                <a:spcPct val="100000"/>
              </a:lnSpc>
              <a:spcBef>
                <a:spcPts val="600"/>
              </a:spcBef>
            </a:pPr>
            <a:r>
              <a:rPr lang="en-US" dirty="0" smtClean="0">
                <a:hlinkClick r:id="rId4"/>
              </a:rPr>
              <a:t>cdunifon@iu.edu</a:t>
            </a:r>
            <a:r>
              <a:rPr lang="en-US" dirty="0" smtClean="0"/>
              <a:t> </a:t>
            </a:r>
          </a:p>
          <a:p>
            <a:pPr algn="ctr">
              <a:lnSpc>
                <a:spcPct val="100000"/>
              </a:lnSpc>
              <a:spcBef>
                <a:spcPts val="600"/>
              </a:spcBef>
            </a:pPr>
            <a:r>
              <a:rPr lang="en-US" dirty="0" smtClean="0"/>
              <a:t>Tel: 317.274.5751</a:t>
            </a:r>
            <a:endParaRPr lang="en-US" dirty="0"/>
          </a:p>
          <a:p>
            <a:pPr>
              <a:lnSpc>
                <a:spcPct val="100000"/>
              </a:lnSpc>
              <a:spcBef>
                <a:spcPts val="600"/>
              </a:spcBef>
            </a:pPr>
            <a:endParaRPr lang="en-US" dirty="0"/>
          </a:p>
        </p:txBody>
      </p:sp>
    </p:spTree>
    <p:extLst>
      <p:ext uri="{BB962C8B-B14F-4D97-AF65-F5344CB8AC3E}">
        <p14:creationId xmlns:p14="http://schemas.microsoft.com/office/powerpoint/2010/main" val="16732037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smtClean="0"/>
              <a:t/>
            </a:r>
            <a:br>
              <a:rPr lang="en-US" b="1" i="1" dirty="0" smtClean="0"/>
            </a:br>
            <a:r>
              <a:rPr lang="en-US" b="1" i="1" dirty="0" smtClean="0"/>
              <a:t/>
            </a:r>
            <a:br>
              <a:rPr lang="en-US" b="1" i="1" dirty="0" smtClean="0"/>
            </a:br>
            <a:r>
              <a:rPr lang="en-US" b="1" i="1" dirty="0" smtClean="0"/>
              <a:t>DCC Show and Tell</a:t>
            </a:r>
            <a:endParaRPr lang="en-US" b="1" i="1" dirty="0"/>
          </a:p>
        </p:txBody>
      </p:sp>
      <p:sp>
        <p:nvSpPr>
          <p:cNvPr id="3" name="Subtitle 2"/>
          <p:cNvSpPr>
            <a:spLocks noGrp="1"/>
          </p:cNvSpPr>
          <p:nvPr>
            <p:ph type="subTitle" idx="1"/>
          </p:nvPr>
        </p:nvSpPr>
        <p:spPr/>
        <p:txBody>
          <a:bodyPr/>
          <a:lstStyle/>
          <a:p>
            <a:r>
              <a:rPr lang="en-US" dirty="0" smtClean="0"/>
              <a:t>Kyle Hatcher </a:t>
            </a:r>
          </a:p>
        </p:txBody>
      </p:sp>
    </p:spTree>
    <p:extLst>
      <p:ext uri="{BB962C8B-B14F-4D97-AF65-F5344CB8AC3E}">
        <p14:creationId xmlns:p14="http://schemas.microsoft.com/office/powerpoint/2010/main" val="6556917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smtClean="0"/>
              <a:t/>
            </a:r>
            <a:br>
              <a:rPr lang="en-US" b="1" i="1" dirty="0" smtClean="0"/>
            </a:br>
            <a:r>
              <a:rPr lang="en-US" b="1" i="1" dirty="0" smtClean="0"/>
              <a:t/>
            </a:r>
            <a:br>
              <a:rPr lang="en-US" b="1" i="1" dirty="0" smtClean="0"/>
            </a:br>
            <a:r>
              <a:rPr lang="en-US" b="1" i="1" dirty="0" smtClean="0"/>
              <a:t>Contracts and Payments</a:t>
            </a:r>
            <a:endParaRPr lang="en-US" b="1" i="1" dirty="0"/>
          </a:p>
        </p:txBody>
      </p:sp>
      <p:sp>
        <p:nvSpPr>
          <p:cNvPr id="3" name="Subtitle 2"/>
          <p:cNvSpPr>
            <a:spLocks noGrp="1"/>
          </p:cNvSpPr>
          <p:nvPr>
            <p:ph type="subTitle" idx="1"/>
          </p:nvPr>
        </p:nvSpPr>
        <p:spPr/>
        <p:txBody>
          <a:bodyPr/>
          <a:lstStyle/>
          <a:p>
            <a:r>
              <a:rPr lang="en-US" dirty="0" smtClean="0"/>
              <a:t>Valerie Stevenson</a:t>
            </a:r>
          </a:p>
        </p:txBody>
      </p:sp>
    </p:spTree>
    <p:extLst>
      <p:ext uri="{BB962C8B-B14F-4D97-AF65-F5344CB8AC3E}">
        <p14:creationId xmlns:p14="http://schemas.microsoft.com/office/powerpoint/2010/main" val="38172868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Contracts</a:t>
            </a:r>
            <a:endParaRPr lang="en-US" dirty="0"/>
          </a:p>
        </p:txBody>
      </p:sp>
      <p:sp>
        <p:nvSpPr>
          <p:cNvPr id="3" name="Content Placeholder 2"/>
          <p:cNvSpPr>
            <a:spLocks noGrp="1"/>
          </p:cNvSpPr>
          <p:nvPr>
            <p:ph idx="1"/>
          </p:nvPr>
        </p:nvSpPr>
        <p:spPr/>
        <p:txBody>
          <a:bodyPr/>
          <a:lstStyle/>
          <a:p>
            <a:r>
              <a:rPr lang="en-US" dirty="0" smtClean="0"/>
              <a:t>Complete </a:t>
            </a:r>
            <a:r>
              <a:rPr lang="en-US" dirty="0" err="1" smtClean="0"/>
              <a:t>subrecipient</a:t>
            </a:r>
            <a:r>
              <a:rPr lang="en-US" dirty="0" smtClean="0"/>
              <a:t> form </a:t>
            </a:r>
          </a:p>
          <a:p>
            <a:endParaRPr lang="en-US" dirty="0" smtClean="0"/>
          </a:p>
          <a:p>
            <a:endParaRPr lang="en-US" dirty="0"/>
          </a:p>
          <a:p>
            <a:r>
              <a:rPr lang="en-US" dirty="0" smtClean="0"/>
              <a:t>Execute study-specific trial rider</a:t>
            </a:r>
            <a:endParaRPr lang="en-US" dirty="0"/>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5203" y="216069"/>
            <a:ext cx="5172687" cy="6531094"/>
          </a:xfrm>
          <a:prstGeom prst="rect">
            <a:avLst/>
          </a:prstGeom>
        </p:spPr>
      </p:pic>
      <p:sp>
        <p:nvSpPr>
          <p:cNvPr id="11" name="Right Arrow 10"/>
          <p:cNvSpPr/>
          <p:nvPr/>
        </p:nvSpPr>
        <p:spPr>
          <a:xfrm>
            <a:off x="5606796" y="18256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5842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BioHOBIT</a:t>
            </a:r>
            <a:r>
              <a:rPr lang="en-US" dirty="0" smtClean="0"/>
              <a:t> Payments</a:t>
            </a:r>
            <a:endParaRPr lang="en-US" dirty="0"/>
          </a:p>
        </p:txBody>
      </p:sp>
      <p:sp>
        <p:nvSpPr>
          <p:cNvPr id="3" name="Content Placeholder 2"/>
          <p:cNvSpPr>
            <a:spLocks noGrp="1"/>
          </p:cNvSpPr>
          <p:nvPr>
            <p:ph idx="1"/>
          </p:nvPr>
        </p:nvSpPr>
        <p:spPr/>
        <p:txBody>
          <a:bodyPr/>
          <a:lstStyle/>
          <a:p>
            <a:r>
              <a:rPr lang="en-US" dirty="0" smtClean="0"/>
              <a:t>Complete activities listed</a:t>
            </a:r>
          </a:p>
          <a:p>
            <a:pPr marL="0" indent="0">
              <a:buNone/>
            </a:pPr>
            <a:r>
              <a:rPr lang="en-US" dirty="0"/>
              <a:t> </a:t>
            </a:r>
            <a:r>
              <a:rPr lang="en-US" dirty="0" smtClean="0"/>
              <a:t> within Milestone Document</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2988" y="0"/>
            <a:ext cx="5834985" cy="7551157"/>
          </a:xfrm>
          <a:prstGeom prst="rect">
            <a:avLst/>
          </a:prstGeom>
        </p:spPr>
      </p:pic>
      <p:sp>
        <p:nvSpPr>
          <p:cNvPr id="5" name="Right Arrow 4"/>
          <p:cNvSpPr/>
          <p:nvPr/>
        </p:nvSpPr>
        <p:spPr>
          <a:xfrm>
            <a:off x="5606796" y="20135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3828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BioHOBIT</a:t>
            </a:r>
            <a:r>
              <a:rPr lang="en-US" dirty="0" smtClean="0"/>
              <a:t> Payments</a:t>
            </a:r>
            <a:endParaRPr lang="en-US" dirty="0"/>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3997"/>
          <a:stretch/>
        </p:blipFill>
        <p:spPr>
          <a:xfrm>
            <a:off x="1874982" y="1815191"/>
            <a:ext cx="7860145" cy="4585609"/>
          </a:xfrm>
        </p:spPr>
      </p:pic>
      <p:pic>
        <p:nvPicPr>
          <p:cNvPr id="1025" name="Picture 1" descr="U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7348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BioHOBIT</a:t>
            </a:r>
            <a:r>
              <a:rPr lang="en-US" dirty="0" smtClean="0"/>
              <a:t> Payments</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5627"/>
          <a:stretch/>
        </p:blipFill>
        <p:spPr>
          <a:xfrm>
            <a:off x="391946" y="1821493"/>
            <a:ext cx="6030613" cy="424340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755" y="234321"/>
            <a:ext cx="5118299" cy="6623679"/>
          </a:xfrm>
          <a:prstGeom prst="rect">
            <a:avLst/>
          </a:prstGeom>
        </p:spPr>
      </p:pic>
      <p:pic>
        <p:nvPicPr>
          <p:cNvPr id="2050" name="Picture 1" descr="U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187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BioHOBIT</a:t>
            </a:r>
            <a:r>
              <a:rPr lang="en-US" dirty="0" smtClean="0"/>
              <a:t> Payments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9" b="35827"/>
          <a:stretch/>
        </p:blipFill>
        <p:spPr>
          <a:xfrm>
            <a:off x="2733964" y="1950097"/>
            <a:ext cx="5966690" cy="4730619"/>
          </a:xfrm>
        </p:spPr>
      </p:pic>
    </p:spTree>
    <p:extLst>
      <p:ext uri="{BB962C8B-B14F-4D97-AF65-F5344CB8AC3E}">
        <p14:creationId xmlns:p14="http://schemas.microsoft.com/office/powerpoint/2010/main" val="2441275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Study Reminders</a:t>
            </a:r>
            <a:endParaRPr lang="en-US" dirty="0"/>
          </a:p>
        </p:txBody>
      </p:sp>
      <p:sp>
        <p:nvSpPr>
          <p:cNvPr id="3" name="Content Placeholder 2"/>
          <p:cNvSpPr>
            <a:spLocks noGrp="1"/>
          </p:cNvSpPr>
          <p:nvPr>
            <p:ph idx="1"/>
          </p:nvPr>
        </p:nvSpPr>
        <p:spPr/>
        <p:txBody>
          <a:bodyPr>
            <a:normAutofit/>
          </a:bodyPr>
          <a:lstStyle/>
          <a:p>
            <a:r>
              <a:rPr lang="en-US" dirty="0" smtClean="0"/>
              <a:t>Getting every possible patient enrolled</a:t>
            </a:r>
          </a:p>
          <a:p>
            <a:pPr lvl="1"/>
            <a:r>
              <a:rPr lang="en-US" dirty="0" smtClean="0"/>
              <a:t>Have a system of communication from the ED to research personnel.</a:t>
            </a:r>
          </a:p>
          <a:p>
            <a:pPr lvl="1"/>
            <a:r>
              <a:rPr lang="en-US" dirty="0" smtClean="0"/>
              <a:t>Periodic reminders (meetings, electronic notifications, etc.) to neurosurgery, trauma, and ED faculty and residents about the study.</a:t>
            </a:r>
          </a:p>
          <a:p>
            <a:pPr lvl="1"/>
            <a:r>
              <a:rPr lang="en-US" dirty="0" smtClean="0"/>
              <a:t>Daily review of trauma/neuro ICU patient list to see if patients have been missed.</a:t>
            </a:r>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15663430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47635"/>
            <a:ext cx="10515600" cy="3729327"/>
          </a:xfrm>
        </p:spPr>
        <p:txBody>
          <a:bodyPr>
            <a:normAutofit/>
          </a:bodyPr>
          <a:lstStyle/>
          <a:p>
            <a:pPr marL="0" indent="0" algn="ctr">
              <a:buNone/>
            </a:pPr>
            <a:r>
              <a:rPr lang="en-US" sz="5400" dirty="0" smtClean="0"/>
              <a:t>Questions?</a:t>
            </a:r>
            <a:endParaRPr lang="en-US" sz="5400" dirty="0"/>
          </a:p>
        </p:txBody>
      </p:sp>
    </p:spTree>
    <p:extLst>
      <p:ext uri="{BB962C8B-B14F-4D97-AF65-F5344CB8AC3E}">
        <p14:creationId xmlns:p14="http://schemas.microsoft.com/office/powerpoint/2010/main" val="19893199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1676400" y="762001"/>
            <a:ext cx="8686800" cy="1470025"/>
          </a:xfrm>
        </p:spPr>
        <p:txBody>
          <a:bodyPr/>
          <a:lstStyle/>
          <a:p>
            <a:pPr eaLnBrk="1" hangingPunct="1"/>
            <a:r>
              <a:rPr lang="en-US" sz="3500" dirty="0"/>
              <a:t>HOBIT Clinical Quality Improvement Group (CQIG)</a:t>
            </a:r>
          </a:p>
        </p:txBody>
      </p:sp>
      <p:sp>
        <p:nvSpPr>
          <p:cNvPr id="4099" name="Rectangle 5"/>
          <p:cNvSpPr>
            <a:spLocks noGrp="1" noChangeArrowheads="1"/>
          </p:cNvSpPr>
          <p:nvPr>
            <p:ph type="subTitle" idx="1"/>
          </p:nvPr>
        </p:nvSpPr>
        <p:spPr>
          <a:xfrm>
            <a:off x="1714500" y="4625974"/>
            <a:ext cx="8610600" cy="1828800"/>
          </a:xfrm>
        </p:spPr>
        <p:txBody>
          <a:bodyPr/>
          <a:lstStyle/>
          <a:p>
            <a:pPr eaLnBrk="1" hangingPunct="1"/>
            <a:r>
              <a:rPr lang="en-US" sz="2000" dirty="0"/>
              <a:t>Nicholas Mohr, MD, MS</a:t>
            </a:r>
            <a:endParaRPr lang="en-US" sz="2000" baseline="30000" dirty="0"/>
          </a:p>
          <a:p>
            <a:pPr eaLnBrk="1" hangingPunct="1"/>
            <a:r>
              <a:rPr lang="en-US" sz="1600" dirty="0"/>
              <a:t>Professor of Emergency Medicine, Anesthesia Critical Care and Epidemiology</a:t>
            </a:r>
          </a:p>
          <a:p>
            <a:pPr eaLnBrk="1" hangingPunct="1"/>
            <a:r>
              <a:rPr lang="en-US" sz="1600" dirty="0"/>
              <a:t>University of Iowa Carver College of Medicine and College of Public Health</a:t>
            </a:r>
          </a:p>
          <a:p>
            <a:pPr eaLnBrk="1" hangingPunct="1"/>
            <a:r>
              <a:rPr lang="en-US" sz="1600" b="1" i="1" dirty="0">
                <a:solidFill>
                  <a:srgbClr val="FFFF00"/>
                </a:solidFill>
              </a:rPr>
              <a:t>nicholas-mohr@uiowa.edu</a:t>
            </a:r>
          </a:p>
        </p:txBody>
      </p:sp>
      <p:pic>
        <p:nvPicPr>
          <p:cNvPr id="5"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19433" b="20425"/>
          <a:stretch/>
        </p:blipFill>
        <p:spPr bwMode="auto">
          <a:xfrm>
            <a:off x="4724401" y="2693988"/>
            <a:ext cx="2444263" cy="147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436728"/>
      </p:ext>
    </p:extLst>
  </p:cSld>
  <p:clrMapOvr>
    <a:masterClrMapping/>
  </p:clrMapOvr>
  <mc:AlternateContent xmlns:mc="http://schemas.openxmlformats.org/markup-compatibility/2006" xmlns:p14="http://schemas.microsoft.com/office/powerpoint/2010/main">
    <mc:Choice Requires="p14">
      <p:transition spd="slow" p14:dur="2000" advTm="10631"/>
    </mc:Choice>
    <mc:Fallback xmlns="">
      <p:transition spd="slow" advTm="10631"/>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z="3600" dirty="0">
                <a:solidFill>
                  <a:srgbClr val="FFFF00"/>
                </a:solidFill>
              </a:rPr>
              <a:t>Objectives</a:t>
            </a:r>
          </a:p>
        </p:txBody>
      </p:sp>
      <p:sp>
        <p:nvSpPr>
          <p:cNvPr id="11267" name="Rectangle 3"/>
          <p:cNvSpPr>
            <a:spLocks noGrp="1"/>
          </p:cNvSpPr>
          <p:nvPr>
            <p:ph type="body" idx="1"/>
          </p:nvPr>
        </p:nvSpPr>
        <p:spPr/>
        <p:txBody>
          <a:bodyPr/>
          <a:lstStyle/>
          <a:p>
            <a:pPr>
              <a:spcBef>
                <a:spcPts val="1800"/>
              </a:spcBef>
            </a:pPr>
            <a:r>
              <a:rPr lang="en-US" sz="3000" dirty="0"/>
              <a:t>To discuss the goals of the HOBIT Clinical Quality Improvement Program</a:t>
            </a:r>
          </a:p>
          <a:p>
            <a:pPr>
              <a:spcBef>
                <a:spcPts val="1800"/>
              </a:spcBef>
            </a:pPr>
            <a:r>
              <a:rPr lang="en-US" sz="3000" dirty="0"/>
              <a:t>To identify problems highlighted by HOBIT sites</a:t>
            </a:r>
          </a:p>
          <a:p>
            <a:pPr>
              <a:spcBef>
                <a:spcPts val="1800"/>
              </a:spcBef>
            </a:pPr>
            <a:r>
              <a:rPr lang="en-US" sz="3000" dirty="0"/>
              <a:t>To review some draft HOBIT “best practices”</a:t>
            </a:r>
          </a:p>
        </p:txBody>
      </p:sp>
      <p:cxnSp>
        <p:nvCxnSpPr>
          <p:cNvPr id="8" name="Straight Connector 7"/>
          <p:cNvCxnSpPr/>
          <p:nvPr/>
        </p:nvCxnSpPr>
        <p:spPr>
          <a:xfrm rot="10800000">
            <a:off x="1828800" y="6019800"/>
            <a:ext cx="853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0556" b="26285"/>
          <a:stretch/>
        </p:blipFill>
        <p:spPr bwMode="auto">
          <a:xfrm>
            <a:off x="8991600" y="6126164"/>
            <a:ext cx="1447800" cy="6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561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z="3600" dirty="0"/>
              <a:t>Clinical Quality Improvement Group</a:t>
            </a:r>
            <a:endParaRPr lang="en-US" sz="3600" dirty="0">
              <a:solidFill>
                <a:srgbClr val="FFFF00"/>
              </a:solidFill>
            </a:endParaRPr>
          </a:p>
        </p:txBody>
      </p:sp>
      <p:sp>
        <p:nvSpPr>
          <p:cNvPr id="11267" name="Rectangle 3"/>
          <p:cNvSpPr>
            <a:spLocks noGrp="1"/>
          </p:cNvSpPr>
          <p:nvPr>
            <p:ph type="body" idx="1"/>
          </p:nvPr>
        </p:nvSpPr>
        <p:spPr/>
        <p:txBody>
          <a:bodyPr/>
          <a:lstStyle/>
          <a:p>
            <a:pPr>
              <a:spcBef>
                <a:spcPts val="1800"/>
              </a:spcBef>
            </a:pPr>
            <a:r>
              <a:rPr lang="en-US" sz="3000" dirty="0"/>
              <a:t>Goal: To improve efficiency, standardization, and conduct of HOBIT trial</a:t>
            </a:r>
          </a:p>
          <a:p>
            <a:pPr>
              <a:spcBef>
                <a:spcPts val="1800"/>
              </a:spcBef>
            </a:pPr>
            <a:r>
              <a:rPr lang="en-US" sz="3000" dirty="0"/>
              <a:t>Composition: All HOBIT site PIs</a:t>
            </a:r>
          </a:p>
          <a:p>
            <a:pPr>
              <a:spcBef>
                <a:spcPts val="1800"/>
              </a:spcBef>
            </a:pPr>
            <a:r>
              <a:rPr lang="en-US" sz="3000" dirty="0"/>
              <a:t>Meetings: Monthly teleconferences (Nov 9, noon CST)</a:t>
            </a:r>
          </a:p>
        </p:txBody>
      </p:sp>
      <p:cxnSp>
        <p:nvCxnSpPr>
          <p:cNvPr id="8" name="Straight Connector 7"/>
          <p:cNvCxnSpPr/>
          <p:nvPr/>
        </p:nvCxnSpPr>
        <p:spPr>
          <a:xfrm rot="10800000">
            <a:off x="1828800" y="6019800"/>
            <a:ext cx="853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0556" b="26285"/>
          <a:stretch/>
        </p:blipFill>
        <p:spPr bwMode="auto">
          <a:xfrm>
            <a:off x="8991600" y="6126164"/>
            <a:ext cx="1447800" cy="6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7937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z="3600" dirty="0"/>
              <a:t>Site PI Survey</a:t>
            </a:r>
            <a:endParaRPr lang="en-US" sz="3600" dirty="0">
              <a:solidFill>
                <a:srgbClr val="FFFF00"/>
              </a:solidFill>
            </a:endParaRPr>
          </a:p>
        </p:txBody>
      </p:sp>
      <p:sp>
        <p:nvSpPr>
          <p:cNvPr id="11267" name="Rectangle 3"/>
          <p:cNvSpPr>
            <a:spLocks noGrp="1"/>
          </p:cNvSpPr>
          <p:nvPr>
            <p:ph type="body" idx="1"/>
          </p:nvPr>
        </p:nvSpPr>
        <p:spPr/>
        <p:txBody>
          <a:bodyPr/>
          <a:lstStyle/>
          <a:p>
            <a:pPr marL="0" indent="0">
              <a:buNone/>
            </a:pPr>
            <a:r>
              <a:rPr lang="en-US" sz="3000" dirty="0"/>
              <a:t>How is the HOBIT trial </a:t>
            </a:r>
            <a:r>
              <a:rPr lang="en-US" sz="3000" dirty="0" smtClean="0"/>
              <a:t>going </a:t>
            </a:r>
            <a:r>
              <a:rPr lang="en-US" sz="3000" dirty="0"/>
              <a:t>at your site?</a:t>
            </a:r>
          </a:p>
        </p:txBody>
      </p:sp>
      <p:cxnSp>
        <p:nvCxnSpPr>
          <p:cNvPr id="8" name="Straight Connector 7"/>
          <p:cNvCxnSpPr/>
          <p:nvPr/>
        </p:nvCxnSpPr>
        <p:spPr>
          <a:xfrm rot="10800000">
            <a:off x="1828800" y="6019800"/>
            <a:ext cx="853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0556" b="26285"/>
          <a:stretch/>
        </p:blipFill>
        <p:spPr bwMode="auto">
          <a:xfrm>
            <a:off x="8991600" y="6126164"/>
            <a:ext cx="1447800" cy="6248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E80CEAC4-E70B-405A-AF11-F5E4FE4DAFED}"/>
              </a:ext>
            </a:extLst>
          </p:cNvPr>
          <p:cNvGraphicFramePr/>
          <p:nvPr>
            <p:extLst/>
          </p:nvPr>
        </p:nvGraphicFramePr>
        <p:xfrm>
          <a:off x="2590800" y="2311924"/>
          <a:ext cx="6096000" cy="3174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3989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z="3600" dirty="0"/>
              <a:t>Site PI Survey</a:t>
            </a:r>
            <a:endParaRPr lang="en-US" sz="3600" dirty="0">
              <a:solidFill>
                <a:srgbClr val="FFFF00"/>
              </a:solidFill>
            </a:endParaRPr>
          </a:p>
        </p:txBody>
      </p:sp>
      <p:sp>
        <p:nvSpPr>
          <p:cNvPr id="11267" name="Rectangle 3"/>
          <p:cNvSpPr>
            <a:spLocks noGrp="1"/>
          </p:cNvSpPr>
          <p:nvPr>
            <p:ph type="body" idx="1"/>
          </p:nvPr>
        </p:nvSpPr>
        <p:spPr/>
        <p:txBody>
          <a:bodyPr/>
          <a:lstStyle/>
          <a:p>
            <a:pPr marL="0" indent="0">
              <a:buNone/>
            </a:pPr>
            <a:r>
              <a:rPr lang="en-US" sz="3000" dirty="0"/>
              <a:t>How many of the eligible patients do you capture at your site?</a:t>
            </a:r>
          </a:p>
        </p:txBody>
      </p:sp>
      <p:cxnSp>
        <p:nvCxnSpPr>
          <p:cNvPr id="8" name="Straight Connector 7"/>
          <p:cNvCxnSpPr/>
          <p:nvPr/>
        </p:nvCxnSpPr>
        <p:spPr>
          <a:xfrm rot="10800000">
            <a:off x="1828800" y="6019800"/>
            <a:ext cx="853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0556" b="26285"/>
          <a:stretch/>
        </p:blipFill>
        <p:spPr bwMode="auto">
          <a:xfrm>
            <a:off x="8991600" y="6126164"/>
            <a:ext cx="1447800" cy="6248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E80CEAC4-E70B-405A-AF11-F5E4FE4DAFED}"/>
              </a:ext>
            </a:extLst>
          </p:cNvPr>
          <p:cNvGraphicFramePr/>
          <p:nvPr>
            <p:extLst/>
          </p:nvPr>
        </p:nvGraphicFramePr>
        <p:xfrm>
          <a:off x="2590800" y="2738440"/>
          <a:ext cx="6096000" cy="3174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16073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z="3600" dirty="0"/>
              <a:t>Focus Areas</a:t>
            </a:r>
            <a:endParaRPr lang="en-US" sz="3600" dirty="0">
              <a:solidFill>
                <a:srgbClr val="FFFF00"/>
              </a:solidFill>
            </a:endParaRPr>
          </a:p>
        </p:txBody>
      </p:sp>
      <p:sp>
        <p:nvSpPr>
          <p:cNvPr id="11267" name="Rectangle 3"/>
          <p:cNvSpPr>
            <a:spLocks noGrp="1"/>
          </p:cNvSpPr>
          <p:nvPr>
            <p:ph type="body" idx="1"/>
          </p:nvPr>
        </p:nvSpPr>
        <p:spPr/>
        <p:txBody>
          <a:bodyPr/>
          <a:lstStyle/>
          <a:p>
            <a:r>
              <a:rPr lang="en-US" dirty="0"/>
              <a:t>Early study subject recognition and timely enrollment</a:t>
            </a:r>
            <a:endParaRPr lang="en-US" sz="2800" dirty="0"/>
          </a:p>
          <a:p>
            <a:r>
              <a:rPr lang="en-US" dirty="0"/>
              <a:t>Coordination of care between multiple clinical teams</a:t>
            </a:r>
            <a:endParaRPr lang="en-US" sz="2800" dirty="0"/>
          </a:p>
          <a:p>
            <a:r>
              <a:rPr lang="en-US" dirty="0"/>
              <a:t>Delays in ICP monitor placement</a:t>
            </a:r>
            <a:endParaRPr lang="en-US" sz="3000" dirty="0"/>
          </a:p>
        </p:txBody>
      </p:sp>
      <p:cxnSp>
        <p:nvCxnSpPr>
          <p:cNvPr id="8" name="Straight Connector 7"/>
          <p:cNvCxnSpPr/>
          <p:nvPr/>
        </p:nvCxnSpPr>
        <p:spPr>
          <a:xfrm rot="10800000">
            <a:off x="1828800" y="6019800"/>
            <a:ext cx="853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0556" b="26285"/>
          <a:stretch/>
        </p:blipFill>
        <p:spPr bwMode="auto">
          <a:xfrm>
            <a:off x="8991600" y="6126164"/>
            <a:ext cx="1447800" cy="6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623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z="3600" dirty="0">
                <a:solidFill>
                  <a:srgbClr val="FFFF00"/>
                </a:solidFill>
              </a:rPr>
              <a:t>“Best Practices”</a:t>
            </a:r>
          </a:p>
        </p:txBody>
      </p:sp>
      <p:sp>
        <p:nvSpPr>
          <p:cNvPr id="11267" name="Rectangle 3"/>
          <p:cNvSpPr>
            <a:spLocks noGrp="1"/>
          </p:cNvSpPr>
          <p:nvPr>
            <p:ph type="body" idx="1"/>
          </p:nvPr>
        </p:nvSpPr>
        <p:spPr/>
        <p:txBody>
          <a:bodyPr/>
          <a:lstStyle/>
          <a:p>
            <a:r>
              <a:rPr lang="en-US" sz="2800" dirty="0"/>
              <a:t>ED-based research assistants</a:t>
            </a:r>
          </a:p>
          <a:p>
            <a:r>
              <a:rPr lang="en-US" dirty="0"/>
              <a:t>Standard screening worksheet</a:t>
            </a:r>
            <a:endParaRPr lang="en-US" sz="2800" dirty="0"/>
          </a:p>
          <a:p>
            <a:r>
              <a:rPr lang="en-US" dirty="0"/>
              <a:t>Involvement of site PI within 1 hour</a:t>
            </a:r>
            <a:endParaRPr lang="en-US" sz="2800" dirty="0"/>
          </a:p>
          <a:p>
            <a:r>
              <a:rPr lang="en-US" dirty="0"/>
              <a:t>Group communication tool (group text)</a:t>
            </a:r>
          </a:p>
          <a:p>
            <a:r>
              <a:rPr lang="en-US" dirty="0"/>
              <a:t>Ongoing involvement from neurosurgery</a:t>
            </a:r>
          </a:p>
          <a:p>
            <a:r>
              <a:rPr lang="en-US" dirty="0"/>
              <a:t>Formal timeline with thresholds for notification</a:t>
            </a:r>
          </a:p>
          <a:p>
            <a:r>
              <a:rPr lang="en-US" sz="2800" dirty="0"/>
              <a:t>Ongoing clinical trial education (stakeholders)</a:t>
            </a:r>
          </a:p>
        </p:txBody>
      </p:sp>
      <p:cxnSp>
        <p:nvCxnSpPr>
          <p:cNvPr id="8" name="Straight Connector 7"/>
          <p:cNvCxnSpPr/>
          <p:nvPr/>
        </p:nvCxnSpPr>
        <p:spPr>
          <a:xfrm rot="10800000">
            <a:off x="1828800" y="6019800"/>
            <a:ext cx="853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0556" b="26285"/>
          <a:stretch/>
        </p:blipFill>
        <p:spPr bwMode="auto">
          <a:xfrm>
            <a:off x="8991600" y="6126164"/>
            <a:ext cx="1447800" cy="6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850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1676400" y="762001"/>
            <a:ext cx="8686800" cy="1470025"/>
          </a:xfrm>
        </p:spPr>
        <p:txBody>
          <a:bodyPr/>
          <a:lstStyle/>
          <a:p>
            <a:pPr eaLnBrk="1" hangingPunct="1"/>
            <a:r>
              <a:rPr lang="en-US" sz="3500" dirty="0"/>
              <a:t>HOBIT Clinical Quality Improvement Group (CQIG)</a:t>
            </a:r>
          </a:p>
        </p:txBody>
      </p:sp>
      <p:sp>
        <p:nvSpPr>
          <p:cNvPr id="4099" name="Rectangle 5"/>
          <p:cNvSpPr>
            <a:spLocks noGrp="1" noChangeArrowheads="1"/>
          </p:cNvSpPr>
          <p:nvPr>
            <p:ph type="subTitle" idx="1"/>
          </p:nvPr>
        </p:nvSpPr>
        <p:spPr>
          <a:xfrm>
            <a:off x="1714500" y="4625974"/>
            <a:ext cx="8610600" cy="1828800"/>
          </a:xfrm>
        </p:spPr>
        <p:txBody>
          <a:bodyPr/>
          <a:lstStyle/>
          <a:p>
            <a:pPr eaLnBrk="1" hangingPunct="1"/>
            <a:r>
              <a:rPr lang="en-US" sz="2000" dirty="0"/>
              <a:t>Nicholas Mohr, MD, MS</a:t>
            </a:r>
            <a:endParaRPr lang="en-US" sz="2000" baseline="30000" dirty="0"/>
          </a:p>
          <a:p>
            <a:pPr eaLnBrk="1" hangingPunct="1"/>
            <a:r>
              <a:rPr lang="en-US" sz="1600" dirty="0"/>
              <a:t>Professor of Emergency Medicine, Anesthesia Critical Care and Epidemiology</a:t>
            </a:r>
          </a:p>
          <a:p>
            <a:pPr eaLnBrk="1" hangingPunct="1"/>
            <a:r>
              <a:rPr lang="en-US" sz="1600" dirty="0"/>
              <a:t>University of Iowa Carver College of Medicine and College of Public Health</a:t>
            </a:r>
          </a:p>
          <a:p>
            <a:pPr eaLnBrk="1" hangingPunct="1"/>
            <a:r>
              <a:rPr lang="en-US" sz="1600" b="1" i="1" dirty="0">
                <a:solidFill>
                  <a:srgbClr val="FFFF00"/>
                </a:solidFill>
              </a:rPr>
              <a:t>nicholas-mohr@uiowa.edu</a:t>
            </a:r>
          </a:p>
        </p:txBody>
      </p:sp>
      <p:pic>
        <p:nvPicPr>
          <p:cNvPr id="5" name="Picture 8" descr="Related image"/>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19433" b="20425"/>
          <a:stretch/>
        </p:blipFill>
        <p:spPr bwMode="auto">
          <a:xfrm>
            <a:off x="4724401" y="2693988"/>
            <a:ext cx="2444263" cy="147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4099"/>
      </p:ext>
    </p:extLst>
  </p:cSld>
  <p:clrMapOvr>
    <a:masterClrMapping/>
  </p:clrMapOvr>
  <mc:AlternateContent xmlns:mc="http://schemas.openxmlformats.org/markup-compatibility/2006" xmlns:p14="http://schemas.microsoft.com/office/powerpoint/2010/main">
    <mc:Choice Requires="p14">
      <p:transition spd="slow" p14:dur="2000" advTm="10631"/>
    </mc:Choice>
    <mc:Fallback xmlns="">
      <p:transition spd="slow" advTm="10631"/>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smtClean="0"/>
              <a:t/>
            </a:r>
            <a:br>
              <a:rPr lang="en-US" b="1" i="1" dirty="0" smtClean="0"/>
            </a:br>
            <a:r>
              <a:rPr lang="en-US" b="1" i="1" dirty="0" smtClean="0"/>
              <a:t/>
            </a:r>
            <a:br>
              <a:rPr lang="en-US" b="1" i="1" dirty="0" smtClean="0"/>
            </a:br>
            <a:r>
              <a:rPr lang="en-US" b="1" i="1" dirty="0" smtClean="0"/>
              <a:t>Educational Video</a:t>
            </a:r>
            <a:endParaRPr lang="en-US" b="1" i="1" dirty="0"/>
          </a:p>
        </p:txBody>
      </p:sp>
      <p:sp>
        <p:nvSpPr>
          <p:cNvPr id="3" name="Subtitle 2"/>
          <p:cNvSpPr>
            <a:spLocks noGrp="1"/>
          </p:cNvSpPr>
          <p:nvPr>
            <p:ph type="subTitle" idx="1"/>
          </p:nvPr>
        </p:nvSpPr>
        <p:spPr/>
        <p:txBody>
          <a:bodyPr/>
          <a:lstStyle/>
          <a:p>
            <a:r>
              <a:rPr lang="en-US" dirty="0" smtClean="0"/>
              <a:t>Carol VanHuysen </a:t>
            </a:r>
          </a:p>
        </p:txBody>
      </p:sp>
    </p:spTree>
    <p:extLst>
      <p:ext uri="{BB962C8B-B14F-4D97-AF65-F5344CB8AC3E}">
        <p14:creationId xmlns:p14="http://schemas.microsoft.com/office/powerpoint/2010/main" val="1835962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Study Reminders</a:t>
            </a:r>
            <a:endParaRPr lang="en-US" dirty="0"/>
          </a:p>
        </p:txBody>
      </p:sp>
      <p:sp>
        <p:nvSpPr>
          <p:cNvPr id="3" name="Content Placeholder 2"/>
          <p:cNvSpPr>
            <a:spLocks noGrp="1"/>
          </p:cNvSpPr>
          <p:nvPr>
            <p:ph idx="1"/>
          </p:nvPr>
        </p:nvSpPr>
        <p:spPr/>
        <p:txBody>
          <a:bodyPr>
            <a:normAutofit/>
          </a:bodyPr>
          <a:lstStyle/>
          <a:p>
            <a:r>
              <a:rPr lang="en-US" dirty="0" smtClean="0"/>
              <a:t>Initial evaluation of the patient</a:t>
            </a:r>
          </a:p>
          <a:p>
            <a:pPr lvl="1"/>
            <a:r>
              <a:rPr lang="en-US" dirty="0" smtClean="0"/>
              <a:t>The </a:t>
            </a:r>
            <a:r>
              <a:rPr lang="en-US" dirty="0" err="1" smtClean="0"/>
              <a:t>iGCS</a:t>
            </a:r>
            <a:r>
              <a:rPr lang="en-US" dirty="0" smtClean="0"/>
              <a:t> should be done just prior to enrollment after stabilization/off sedatives and paralytics.</a:t>
            </a:r>
          </a:p>
          <a:p>
            <a:pPr lvl="1"/>
            <a:r>
              <a:rPr lang="en-US" dirty="0" smtClean="0"/>
              <a:t>Severe TBI patients have the greatest potential to improve or deteriorate in the first hours after injury.</a:t>
            </a:r>
          </a:p>
          <a:p>
            <a:pPr lvl="1"/>
            <a:r>
              <a:rPr lang="en-US" dirty="0" smtClean="0"/>
              <a:t>Be sure mental status depression is due to TBI primarily and not due to </a:t>
            </a:r>
            <a:r>
              <a:rPr lang="en-US" dirty="0" err="1" smtClean="0"/>
              <a:t>EtOH</a:t>
            </a:r>
            <a:r>
              <a:rPr lang="en-US" dirty="0" smtClean="0"/>
              <a:t>/drugs.</a:t>
            </a:r>
          </a:p>
          <a:p>
            <a:pPr lvl="1"/>
            <a:r>
              <a:rPr lang="en-US" dirty="0" smtClean="0"/>
              <a:t>Head CT abnormal secondary to TBI when GCS 7-8 or when </a:t>
            </a:r>
            <a:r>
              <a:rPr lang="en-US" dirty="0" err="1" smtClean="0"/>
              <a:t>EtOH</a:t>
            </a:r>
            <a:r>
              <a:rPr lang="en-US" dirty="0" smtClean="0"/>
              <a:t> &gt; 0.2.</a:t>
            </a:r>
          </a:p>
          <a:p>
            <a:pPr lvl="1"/>
            <a:r>
              <a:rPr lang="en-US" dirty="0" smtClean="0"/>
              <a:t>Evaluate early for lung injury, aspiration, history of COPD, etc.  If present, treat lungs and get a p/f ratio before enrollment.  </a:t>
            </a:r>
          </a:p>
          <a:p>
            <a:endParaRPr lang="en-US" dirty="0"/>
          </a:p>
        </p:txBody>
      </p:sp>
      <p:sp>
        <p:nvSpPr>
          <p:cNvPr id="4" name="Google Shape;346;p38"/>
          <p:cNvSpPr/>
          <p:nvPr/>
        </p:nvSpPr>
        <p:spPr>
          <a:xfrm>
            <a:off x="0" y="6196263"/>
            <a:ext cx="12192000" cy="661800"/>
          </a:xfrm>
          <a:prstGeom prst="rect">
            <a:avLst/>
          </a:prstGeom>
          <a:solidFill>
            <a:srgbClr val="D8D8D8"/>
          </a:solidFill>
          <a:ln>
            <a:noFill/>
          </a:ln>
        </p:spPr>
        <p:txBody>
          <a:bodyPr spcFirstLastPara="1" wrap="square" lIns="91425" tIns="45700" rIns="91425" bIns="45700" anchor="ctr" anchorCtr="0">
            <a:noAutofit/>
          </a:bodyPr>
          <a:lstStyle/>
          <a:p>
            <a:pPr lvl="0" algn="ctr"/>
            <a:r>
              <a:rPr lang="en-US" sz="1800" dirty="0">
                <a:solidFill>
                  <a:srgbClr val="595959"/>
                </a:solidFill>
                <a:latin typeface="Calibri"/>
                <a:ea typeface="Calibri"/>
                <a:cs typeface="Calibri"/>
                <a:sym typeface="Calibri"/>
              </a:rPr>
              <a:t>HOBIT / </a:t>
            </a:r>
            <a:r>
              <a:rPr lang="en-US" sz="1800" dirty="0" err="1">
                <a:solidFill>
                  <a:srgbClr val="595959"/>
                </a:solidFill>
                <a:latin typeface="Calibri"/>
                <a:ea typeface="Calibri"/>
                <a:cs typeface="Calibri"/>
                <a:sym typeface="Calibri"/>
              </a:rPr>
              <a:t>BioHOBIT</a:t>
            </a:r>
            <a:r>
              <a:rPr lang="en-US" sz="1800" dirty="0">
                <a:solidFill>
                  <a:srgbClr val="595959"/>
                </a:solidFill>
                <a:latin typeface="Calibri"/>
                <a:ea typeface="Calibri"/>
                <a:cs typeface="Calibri"/>
                <a:sym typeface="Calibri"/>
              </a:rPr>
              <a:t> Virtual Investigator Meeting</a:t>
            </a:r>
          </a:p>
          <a:p>
            <a:pPr lvl="0" algn="ctr"/>
            <a:r>
              <a:rPr lang="en-US" sz="1800" dirty="0">
                <a:solidFill>
                  <a:srgbClr val="595959"/>
                </a:solidFill>
                <a:latin typeface="Calibri"/>
                <a:ea typeface="Calibri"/>
                <a:cs typeface="Calibri"/>
                <a:sym typeface="Calibri"/>
              </a:rPr>
              <a:t>November 9</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&amp; 12</a:t>
            </a:r>
            <a:r>
              <a:rPr lang="en-US" sz="1800" baseline="30000" dirty="0">
                <a:solidFill>
                  <a:srgbClr val="595959"/>
                </a:solidFill>
                <a:latin typeface="Calibri"/>
                <a:ea typeface="Calibri"/>
                <a:cs typeface="Calibri"/>
                <a:sym typeface="Calibri"/>
              </a:rPr>
              <a:t>th</a:t>
            </a:r>
            <a:r>
              <a:rPr lang="en-US" sz="1800" dirty="0">
                <a:solidFill>
                  <a:srgbClr val="595959"/>
                </a:solidFill>
                <a:latin typeface="Calibri"/>
                <a:ea typeface="Calibri"/>
                <a:cs typeface="Calibri"/>
                <a:sym typeface="Calibri"/>
              </a:rPr>
              <a:t>, 2020</a:t>
            </a:r>
          </a:p>
        </p:txBody>
      </p:sp>
      <p:pic>
        <p:nvPicPr>
          <p:cNvPr id="5" name="Google Shape;348;p38"/>
          <p:cNvPicPr preferRelativeResize="0"/>
          <p:nvPr/>
        </p:nvPicPr>
        <p:blipFill rotWithShape="1">
          <a:blip r:embed="rId2">
            <a:alphaModFix/>
          </a:blip>
          <a:srcRect/>
          <a:stretch/>
        </p:blipFill>
        <p:spPr>
          <a:xfrm>
            <a:off x="10471484" y="6128460"/>
            <a:ext cx="1683669" cy="813260"/>
          </a:xfrm>
          <a:prstGeom prst="rect">
            <a:avLst/>
          </a:prstGeom>
          <a:noFill/>
          <a:ln>
            <a:noFill/>
          </a:ln>
        </p:spPr>
      </p:pic>
      <p:pic>
        <p:nvPicPr>
          <p:cNvPr id="6" name="Google Shape;349;p38"/>
          <p:cNvPicPr preferRelativeResize="0"/>
          <p:nvPr/>
        </p:nvPicPr>
        <p:blipFill rotWithShape="1">
          <a:blip r:embed="rId3">
            <a:alphaModFix/>
          </a:blip>
          <a:srcRect t="23201" b="24019"/>
          <a:stretch/>
        </p:blipFill>
        <p:spPr>
          <a:xfrm>
            <a:off x="-1" y="6195255"/>
            <a:ext cx="1255395" cy="662596"/>
          </a:xfrm>
          <a:prstGeom prst="rect">
            <a:avLst/>
          </a:prstGeom>
          <a:noFill/>
          <a:ln>
            <a:noFill/>
          </a:ln>
        </p:spPr>
      </p:pic>
    </p:spTree>
    <p:extLst>
      <p:ext uri="{BB962C8B-B14F-4D97-AF65-F5344CB8AC3E}">
        <p14:creationId xmlns:p14="http://schemas.microsoft.com/office/powerpoint/2010/main" val="3088456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t/>
            </a:r>
            <a:br>
              <a:rPr lang="en-US" b="1" i="1" dirty="0" smtClean="0"/>
            </a:br>
            <a:r>
              <a:rPr lang="en-US" b="1" i="1" dirty="0" smtClean="0"/>
              <a:t/>
            </a:r>
            <a:br>
              <a:rPr lang="en-US" b="1" i="1" dirty="0" smtClean="0"/>
            </a:br>
            <a:r>
              <a:rPr lang="en-US" b="1" i="1" dirty="0" smtClean="0"/>
              <a:t/>
            </a:r>
            <a:br>
              <a:rPr lang="en-US" b="1" i="1" dirty="0" smtClean="0"/>
            </a:br>
            <a:r>
              <a:rPr lang="en-US" b="1" i="1" dirty="0" smtClean="0"/>
              <a:t>Questions and Closing Remarks</a:t>
            </a:r>
            <a:endParaRPr lang="en-US" b="1" i="1" dirty="0"/>
          </a:p>
        </p:txBody>
      </p:sp>
      <p:sp>
        <p:nvSpPr>
          <p:cNvPr id="3" name="Subtitle 2"/>
          <p:cNvSpPr>
            <a:spLocks noGrp="1"/>
          </p:cNvSpPr>
          <p:nvPr>
            <p:ph type="subTitle" idx="1"/>
          </p:nvPr>
        </p:nvSpPr>
        <p:spPr/>
        <p:txBody>
          <a:bodyPr/>
          <a:lstStyle/>
          <a:p>
            <a:r>
              <a:rPr lang="en-US" dirty="0" smtClean="0"/>
              <a:t>Gaylan Rockswold, MD, PhD </a:t>
            </a:r>
          </a:p>
        </p:txBody>
      </p:sp>
    </p:spTree>
    <p:extLst>
      <p:ext uri="{BB962C8B-B14F-4D97-AF65-F5344CB8AC3E}">
        <p14:creationId xmlns:p14="http://schemas.microsoft.com/office/powerpoint/2010/main" val="699691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3">
      <a:dk1>
        <a:srgbClr val="B2B2B2"/>
      </a:dk1>
      <a:lt1>
        <a:srgbClr val="FFFFFF"/>
      </a:lt1>
      <a:dk2>
        <a:srgbClr val="000000"/>
      </a:dk2>
      <a:lt2>
        <a:srgbClr val="FFFF00"/>
      </a:lt2>
      <a:accent1>
        <a:srgbClr val="BBE0E3"/>
      </a:accent1>
      <a:accent2>
        <a:srgbClr val="FF9933"/>
      </a:accent2>
      <a:accent3>
        <a:srgbClr val="AAAAAA"/>
      </a:accent3>
      <a:accent4>
        <a:srgbClr val="DADADA"/>
      </a:accent4>
      <a:accent5>
        <a:srgbClr val="DAEDEF"/>
      </a:accent5>
      <a:accent6>
        <a:srgbClr val="E78A2D"/>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noFill/>
        <a:ln w="25400" cap="flat" cmpd="sng" algn="ctr">
          <a:solidFill>
            <a:schemeClr val="tx1"/>
          </a:solidFill>
          <a:prstDash val="solid"/>
          <a:round/>
          <a:headEnd type="none" w="med" len="med"/>
          <a:tailEnd type="arrow"/>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B2B2B2"/>
        </a:dk1>
        <a:lt1>
          <a:srgbClr val="FFFFFF"/>
        </a:lt1>
        <a:dk2>
          <a:srgbClr val="000000"/>
        </a:dk2>
        <a:lt2>
          <a:srgbClr val="FFFF00"/>
        </a:lt2>
        <a:accent1>
          <a:srgbClr val="BBE0E3"/>
        </a:accent1>
        <a:accent2>
          <a:srgbClr val="FF9933"/>
        </a:accent2>
        <a:accent3>
          <a:srgbClr val="AAAAAA"/>
        </a:accent3>
        <a:accent4>
          <a:srgbClr val="DADADA"/>
        </a:accent4>
        <a:accent5>
          <a:srgbClr val="DAEDEF"/>
        </a:accent5>
        <a:accent6>
          <a:srgbClr val="E78A2D"/>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40090</TotalTime>
  <Words>5178</Words>
  <Application>Microsoft Office PowerPoint</Application>
  <PresentationFormat>Widescreen</PresentationFormat>
  <Paragraphs>819</Paragraphs>
  <Slides>90</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90</vt:i4>
      </vt:variant>
    </vt:vector>
  </HeadingPairs>
  <TitlesOfParts>
    <vt:vector size="100" baseType="lpstr">
      <vt:lpstr>Arial</vt:lpstr>
      <vt:lpstr>Bahnschrift Light</vt:lpstr>
      <vt:lpstr>Calibri</vt:lpstr>
      <vt:lpstr>Courier New</vt:lpstr>
      <vt:lpstr>Open Sans</vt:lpstr>
      <vt:lpstr>Times New Roman</vt:lpstr>
      <vt:lpstr>Verdana</vt:lpstr>
      <vt:lpstr>Wingdings</vt:lpstr>
      <vt:lpstr>Office Theme</vt:lpstr>
      <vt:lpstr>Default Design</vt:lpstr>
      <vt:lpstr>Hyperbaric Oxygen Brain Injury Treatment Trial:  A Multicenter Phase II Adaptive Clinical Trial</vt:lpstr>
      <vt:lpstr>PowerPoint Presentation</vt:lpstr>
      <vt:lpstr>PowerPoint Presentation</vt:lpstr>
      <vt:lpstr> Study Enrollment Update (COVID Effect)</vt:lpstr>
      <vt:lpstr>COVID-19 Impact </vt:lpstr>
      <vt:lpstr>Enrollment Update</vt:lpstr>
      <vt:lpstr>Important Study Reminders</vt:lpstr>
      <vt:lpstr>Important Study Reminders</vt:lpstr>
      <vt:lpstr>Important Study Reminders</vt:lpstr>
      <vt:lpstr>Important Study Reminders</vt:lpstr>
      <vt:lpstr> EFIC Update</vt:lpstr>
      <vt:lpstr>EFIC Site Status </vt:lpstr>
      <vt:lpstr>EFIC Requirements</vt:lpstr>
      <vt:lpstr>EFIC Requirements</vt:lpstr>
      <vt:lpstr>CC EFIC Ideas (COVID) </vt:lpstr>
      <vt:lpstr>Next Steps: Once CC &amp; PD Events Complete </vt:lpstr>
      <vt:lpstr>EFIC Process:  Begins Upon Arrival of Potentially Eligible Subject </vt:lpstr>
      <vt:lpstr> EFIC Process</vt:lpstr>
      <vt:lpstr>Enrolling under EFIC </vt:lpstr>
      <vt:lpstr>Informed Consent Log </vt:lpstr>
      <vt:lpstr>Informed Consent Log </vt:lpstr>
      <vt:lpstr>EFIC &amp; Informed Consent Log  </vt:lpstr>
      <vt:lpstr> Chamber Reminders</vt:lpstr>
      <vt:lpstr>  Chamber Reminders</vt:lpstr>
      <vt:lpstr>Refresher Training</vt:lpstr>
      <vt:lpstr>Importance of Reviewing  HYCEP Maneuver</vt:lpstr>
      <vt:lpstr>In the Hyperbaric Unit</vt:lpstr>
      <vt:lpstr>Chamber and Subject Log</vt:lpstr>
      <vt:lpstr>Most Recent Chamber and Subject Log</vt:lpstr>
      <vt:lpstr>BioHOBIT  The Scientific Premise</vt:lpstr>
      <vt:lpstr>Funding</vt:lpstr>
      <vt:lpstr>Overall Objectives</vt:lpstr>
      <vt:lpstr>Study Overview</vt:lpstr>
      <vt:lpstr>Monitoring Biomarkers</vt:lpstr>
      <vt:lpstr>Predictive Biomarkers</vt:lpstr>
      <vt:lpstr>Candidate Biomarkers</vt:lpstr>
      <vt:lpstr>Time course of biomarker levels</vt:lpstr>
      <vt:lpstr>Effect of ongoing brain injury </vt:lpstr>
      <vt:lpstr>Hypothesized effect of HBO Treatment</vt:lpstr>
      <vt:lpstr>Preliminary evidence – Animal Model Study</vt:lpstr>
      <vt:lpstr>Prognostic ability of biomarkers</vt:lpstr>
      <vt:lpstr>Sample Collection Schedule</vt:lpstr>
      <vt:lpstr>Consent</vt:lpstr>
      <vt:lpstr>PowerPoint Presentation</vt:lpstr>
      <vt:lpstr>Overview</vt:lpstr>
      <vt:lpstr>Specimen Uniformity and Quality</vt:lpstr>
      <vt:lpstr>Specimen Uniformity and Quality</vt:lpstr>
      <vt:lpstr>Site Equipment</vt:lpstr>
      <vt:lpstr>Procedures</vt:lpstr>
      <vt:lpstr>Collection Protocol</vt:lpstr>
      <vt:lpstr>Kit Contents and Ordering</vt:lpstr>
      <vt:lpstr>Kit Contents and Ordering</vt:lpstr>
      <vt:lpstr>Kit Contents and Ordering</vt:lpstr>
      <vt:lpstr>Sample Labelling</vt:lpstr>
      <vt:lpstr>Sample Labelling</vt:lpstr>
      <vt:lpstr>Sample Labelling</vt:lpstr>
      <vt:lpstr>Sample Collection and Processing</vt:lpstr>
      <vt:lpstr>PowerPoint Presentation</vt:lpstr>
      <vt:lpstr>PowerPoint Presentation</vt:lpstr>
      <vt:lpstr>PowerPoint Presentation</vt:lpstr>
      <vt:lpstr>Sample Collection and Processing: Aliquots</vt:lpstr>
      <vt:lpstr>Sample Collection and Processing</vt:lpstr>
      <vt:lpstr>Sample Collection and Processing</vt:lpstr>
      <vt:lpstr>Sample Collection and Processing</vt:lpstr>
      <vt:lpstr>Shipping Samples: Frozen</vt:lpstr>
      <vt:lpstr>Shipping Samples: Frozen</vt:lpstr>
      <vt:lpstr>Shipping Samples</vt:lpstr>
      <vt:lpstr>Shipping Samples</vt:lpstr>
      <vt:lpstr>Shipping Samples: Closures</vt:lpstr>
      <vt:lpstr>Non-Conformance</vt:lpstr>
      <vt:lpstr>Non-Conformance Reporting</vt:lpstr>
      <vt:lpstr>Contacts</vt:lpstr>
      <vt:lpstr>   DCC Show and Tell</vt:lpstr>
      <vt:lpstr>   Contracts and Payments</vt:lpstr>
      <vt:lpstr>Contracts</vt:lpstr>
      <vt:lpstr>BioHOBIT Payments</vt:lpstr>
      <vt:lpstr>BioHOBIT Payments</vt:lpstr>
      <vt:lpstr>BioHOBIT Payments</vt:lpstr>
      <vt:lpstr>BioHOBIT Payments</vt:lpstr>
      <vt:lpstr>PowerPoint Presentation</vt:lpstr>
      <vt:lpstr>HOBIT Clinical Quality Improvement Group (CQIG)</vt:lpstr>
      <vt:lpstr>Objectives</vt:lpstr>
      <vt:lpstr>Clinical Quality Improvement Group</vt:lpstr>
      <vt:lpstr>Site PI Survey</vt:lpstr>
      <vt:lpstr>Site PI Survey</vt:lpstr>
      <vt:lpstr>Focus Areas</vt:lpstr>
      <vt:lpstr>“Best Practices”</vt:lpstr>
      <vt:lpstr>HOBIT Clinical Quality Improvement Group (CQIG)</vt:lpstr>
      <vt:lpstr>   Educational Video</vt:lpstr>
      <vt:lpstr>   Questions and 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Barsan, William (Bill)</dc:creator>
  <cp:lastModifiedBy>Fisher, Natalie</cp:lastModifiedBy>
  <cp:revision>292</cp:revision>
  <dcterms:modified xsi:type="dcterms:W3CDTF">2020-11-16T18:27:55Z</dcterms:modified>
</cp:coreProperties>
</file>