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77" r:id="rId2"/>
    <p:sldId id="278" r:id="rId3"/>
    <p:sldId id="283" r:id="rId4"/>
    <p:sldId id="284" r:id="rId5"/>
    <p:sldId id="281" r:id="rId6"/>
    <p:sldId id="257" r:id="rId7"/>
    <p:sldId id="259" r:id="rId8"/>
    <p:sldId id="260" r:id="rId9"/>
    <p:sldId id="261" r:id="rId10"/>
    <p:sldId id="262" r:id="rId11"/>
    <p:sldId id="263" r:id="rId12"/>
    <p:sldId id="264" r:id="rId13"/>
    <p:sldId id="265" r:id="rId14"/>
    <p:sldId id="266" r:id="rId15"/>
    <p:sldId id="267" r:id="rId16"/>
    <p:sldId id="268" r:id="rId17"/>
    <p:sldId id="279" r:id="rId18"/>
    <p:sldId id="269" r:id="rId19"/>
    <p:sldId id="270" r:id="rId20"/>
    <p:sldId id="271"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3FE5C-9621-41BF-A043-B2194C0D32E9}"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DCE3A-CFE9-4068-B548-96E75A4B3C42}" type="slidenum">
              <a:rPr lang="en-US" smtClean="0"/>
              <a:t>‹#›</a:t>
            </a:fld>
            <a:endParaRPr lang="en-US"/>
          </a:p>
        </p:txBody>
      </p:sp>
    </p:spTree>
    <p:extLst>
      <p:ext uri="{BB962C8B-B14F-4D97-AF65-F5344CB8AC3E}">
        <p14:creationId xmlns:p14="http://schemas.microsoft.com/office/powerpoint/2010/main" val="23198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When can either the subject of the LAR be interviewed exclusively
https://www.polleverywhere.com/multiple_choice_polls/IKtq5WMbZaGDvH9dSxzP0</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2351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You have diligently (and separately) interviewed both the study participant and his spouse. They disagree on several points. What do you do?
https://www.polleverywhere.com/multiple_choice_polls/P0oiMKvg14i3ngVIUDlzf</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4261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When you are interviewing a study participant and she says she cannot do something (e.g., cannot shop), your next question should be:
https://www.polleverywhere.com/multiple_choice_polls/O6SgzHo1thIYkILWTamCL</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2035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What's point of asking "why" when you ask about something that someone cannot do?
https://www.polleverywhere.com/multiple_choice_polls/vNHzN1T9wg6Mw3xjzgQfH</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16</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581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A study participant is believed (by all accounts) to be able to (and has an interest in) participating in all baseline S&amp;L activities, but has done less than half of what she did before due to weather related issues, you should score item Q06 as:
https://www.polleverywhere.com/multiple_choice_polls/J9CbK5LB9tYwuXZccxMev</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4893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Lack of interest can be a brain injury related reason for not doing things (e.g., traveling, working, S&amp;L):
https://www.polleverywhere.com/multiple_choice_polls/ClWJROrgr5E7Dlp2D4KJx</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97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a person has constant and intolerable anxiety that does not strain or disrupt relationships with family and/or friends, the answer to Q07a should be:
https://www.polleverywhere.com/multiple_choice_polls/7BQB79uHYYNMShrP8XVKC</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560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The study participant you're interviewing has daily anxiety that is disruptive to her relationship with her spouse, however, both agree this is not intolerable. You score Q07a as YES and item Q07B as:
https://www.polleverywhere.com/multiple_choice_polls/rL8cXn0A7OIOddHCCGF5g</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20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2524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a person is talking to you, do you need to ask Q01?
https://www.polleverywhere.com/multiple_choice_polls/fkAy3RWuC1BUbqYCapYQx</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6</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22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someone is vegetative, you do not need to do the rest of the GOSE.
https://www.polleverywhere.com/multiple_choice_polls/iD1iFZOwSlQkVdMF3qiph</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5171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someone cannot be left alone for 24 hours, you do not need to do the rest of the GOSE.
https://www.polleverywhere.com/multiple_choice_polls/6MP16jNhZTRBt0w1iMYjP</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3856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The GOSE is:
https://www.polleverywhere.com/multiple_choice_polls/dHDTxTVCPye5cwhfSZAFE</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4617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If someone has cognitively recovered, but is currently working at reduced capacity (only) due to a broken leg sustained in the same accident as the head injury, the answer to question Q05a is:
https://www.polleverywhere.com/multiple_choice_polls/EwRXXfpyaAToOf2SBHAOj</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448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What is the recommended way to start asking Q07, regarding social and leisure activities?
https://www.polleverywhere.com/multiple_choice_polls/nlcvSJQcmRzigEX31Zltd</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11</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0715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 If you believe that a person could return to work (from a cognitive standpoint), but has not done so because of waiting for clearance from a medical doctor (or for insurance or disability payment or other financial reasons etc…), score item 5a as:
https://www.polleverywhere.com/multiple_choice_polls/iM3n9q4jZiKaSvmKBnIhf</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5648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the family member you're interviewing states that the study participant could not be left alone for 8 hours, but you are convinced (based on all info) that the family is being overly cautious and she could be left alone for 8, but not 24 hours, Q02b as
https://www.polleverywhere.com/multiple_choice_polls/O4OxAzzw5LNkatYywcgHh</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6714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41769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02926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112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32902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349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40907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37573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40976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6950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0849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2340BE-9F86-4860-9622-8F8655CD80DF}"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88246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2340BE-9F86-4860-9622-8F8655CD80DF}"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7626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2340BE-9F86-4860-9622-8F8655CD80DF}"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90868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340BE-9F86-4860-9622-8F8655CD80DF}"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67611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2340BE-9F86-4860-9622-8F8655CD80DF}"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0941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
        <p:nvSpPr>
          <p:cNvPr id="5" name="Date Placeholder 4"/>
          <p:cNvSpPr>
            <a:spLocks noGrp="1"/>
          </p:cNvSpPr>
          <p:nvPr>
            <p:ph type="dt" sz="half" idx="10"/>
          </p:nvPr>
        </p:nvSpPr>
        <p:spPr/>
        <p:txBody>
          <a:bodyPr/>
          <a:lstStyle/>
          <a:p>
            <a:fld id="{142340BE-9F86-4860-9622-8F8655CD80DF}" type="datetimeFigureOut">
              <a:rPr lang="en-US" smtClean="0"/>
              <a:t>12/11/2019</a:t>
            </a:fld>
            <a:endParaRPr lang="en-US"/>
          </a:p>
        </p:txBody>
      </p:sp>
    </p:spTree>
    <p:extLst>
      <p:ext uri="{BB962C8B-B14F-4D97-AF65-F5344CB8AC3E}">
        <p14:creationId xmlns:p14="http://schemas.microsoft.com/office/powerpoint/2010/main" val="37833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340BE-9F86-4860-9622-8F8655CD80DF}" type="datetimeFigureOut">
              <a:rPr lang="en-US" smtClean="0"/>
              <a:t>12/11/2019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C74BFF-B4FC-44A2-994F-2CBA5B1C50C8}" type="slidenum">
              <a:rPr lang="en-US" smtClean="0"/>
              <a:t>‹#›</a:t>
            </a:fld>
            <a:endParaRPr lang="en-US"/>
          </a:p>
        </p:txBody>
      </p:sp>
    </p:spTree>
    <p:extLst>
      <p:ext uri="{BB962C8B-B14F-4D97-AF65-F5344CB8AC3E}">
        <p14:creationId xmlns:p14="http://schemas.microsoft.com/office/powerpoint/2010/main" val="38376075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HOBIT </a:t>
            </a:r>
            <a:br>
              <a:rPr lang="en-US" dirty="0" smtClean="0"/>
            </a:br>
            <a:r>
              <a:rPr lang="en-US" dirty="0" smtClean="0"/>
              <a:t>GOSE Quarterly Meeting </a:t>
            </a:r>
            <a:endParaRPr lang="en-US" dirty="0"/>
          </a:p>
        </p:txBody>
      </p:sp>
      <p:sp>
        <p:nvSpPr>
          <p:cNvPr id="3" name="Subtitle 2"/>
          <p:cNvSpPr>
            <a:spLocks noGrp="1"/>
          </p:cNvSpPr>
          <p:nvPr>
            <p:ph type="subTitle" idx="1"/>
          </p:nvPr>
        </p:nvSpPr>
        <p:spPr/>
        <p:txBody>
          <a:bodyPr/>
          <a:lstStyle/>
          <a:p>
            <a:r>
              <a:rPr lang="en-US" dirty="0" smtClean="0"/>
              <a:t>December 2019 </a:t>
            </a:r>
            <a:endParaRPr lang="en-US" dirty="0"/>
          </a:p>
        </p:txBody>
      </p:sp>
    </p:spTree>
    <p:extLst>
      <p:ext uri="{BB962C8B-B14F-4D97-AF65-F5344CB8AC3E}">
        <p14:creationId xmlns:p14="http://schemas.microsoft.com/office/powerpoint/2010/main" val="170108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205338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28459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216854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7628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850076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55331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52246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908061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138862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53681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Meeting </a:t>
            </a:r>
            <a:r>
              <a:rPr lang="en-US" b="1" u="sng" dirty="0" err="1" smtClean="0"/>
              <a:t>Ettique</a:t>
            </a:r>
            <a:r>
              <a:rPr lang="en-US" b="1" u="sng" dirty="0" smtClean="0"/>
              <a:t> </a:t>
            </a:r>
            <a:endParaRPr lang="en-US" dirty="0"/>
          </a:p>
        </p:txBody>
      </p:sp>
      <p:sp>
        <p:nvSpPr>
          <p:cNvPr id="3" name="Content Placeholder 2"/>
          <p:cNvSpPr>
            <a:spLocks noGrp="1"/>
          </p:cNvSpPr>
          <p:nvPr>
            <p:ph idx="1"/>
          </p:nvPr>
        </p:nvSpPr>
        <p:spPr>
          <a:xfrm>
            <a:off x="-46276" y="1930400"/>
            <a:ext cx="10043887" cy="3904343"/>
          </a:xfrm>
        </p:spPr>
        <p:txBody>
          <a:bodyPr>
            <a:normAutofit/>
          </a:bodyPr>
          <a:lstStyle/>
          <a:p>
            <a:pPr lvl="0"/>
            <a:r>
              <a:rPr lang="en-US" sz="3000" dirty="0" smtClean="0"/>
              <a:t>Please mute while not speaking or presenting </a:t>
            </a:r>
            <a:endParaRPr lang="en-US" sz="3000" dirty="0"/>
          </a:p>
          <a:p>
            <a:pPr lvl="0"/>
            <a:r>
              <a:rPr lang="en-US" sz="3000" dirty="0" smtClean="0"/>
              <a:t>Use audio from either phone or computer, not both</a:t>
            </a:r>
          </a:p>
          <a:p>
            <a:pPr lvl="0"/>
            <a:r>
              <a:rPr lang="en-US" sz="3000" dirty="0" smtClean="0"/>
              <a:t>Do not place the call on hold – hang up and dial back in</a:t>
            </a:r>
          </a:p>
          <a:p>
            <a:pPr lvl="0"/>
            <a:r>
              <a:rPr lang="en-US" sz="3000" dirty="0" smtClean="0"/>
              <a:t>Please ask questions throughout the meeting or use the chat box (top right) </a:t>
            </a:r>
            <a:endParaRPr lang="en-US" sz="3000" dirty="0"/>
          </a:p>
          <a:p>
            <a:endParaRPr lang="en-US" dirty="0"/>
          </a:p>
        </p:txBody>
      </p:sp>
    </p:spTree>
    <p:extLst>
      <p:ext uri="{BB962C8B-B14F-4D97-AF65-F5344CB8AC3E}">
        <p14:creationId xmlns:p14="http://schemas.microsoft.com/office/powerpoint/2010/main" val="204928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24986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009" y="2531165"/>
            <a:ext cx="7275444" cy="923330"/>
          </a:xfrm>
          <a:prstGeom prst="rect">
            <a:avLst/>
          </a:prstGeom>
          <a:noFill/>
        </p:spPr>
        <p:txBody>
          <a:bodyPr wrap="square" rtlCol="0">
            <a:spAutoFit/>
          </a:bodyPr>
          <a:lstStyle/>
          <a:p>
            <a:r>
              <a:rPr lang="en-US" sz="5400" dirty="0" smtClean="0"/>
              <a:t>Questions/Comments </a:t>
            </a:r>
            <a:endParaRPr lang="en-US" sz="5400" dirty="0"/>
          </a:p>
        </p:txBody>
      </p:sp>
    </p:spTree>
    <p:extLst>
      <p:ext uri="{BB962C8B-B14F-4D97-AF65-F5344CB8AC3E}">
        <p14:creationId xmlns:p14="http://schemas.microsoft.com/office/powerpoint/2010/main" val="6227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HOBIT Newsletter </a:t>
            </a:r>
            <a:endParaRPr lang="en-US" dirty="0"/>
          </a:p>
        </p:txBody>
      </p:sp>
      <p:sp>
        <p:nvSpPr>
          <p:cNvPr id="3" name="Content Placeholder 2"/>
          <p:cNvSpPr>
            <a:spLocks noGrp="1"/>
          </p:cNvSpPr>
          <p:nvPr>
            <p:ph idx="1"/>
          </p:nvPr>
        </p:nvSpPr>
        <p:spPr>
          <a:xfrm>
            <a:off x="677334" y="2160589"/>
            <a:ext cx="8596668" cy="1579307"/>
          </a:xfrm>
        </p:spPr>
        <p:txBody>
          <a:bodyPr>
            <a:normAutofit/>
          </a:bodyPr>
          <a:lstStyle/>
          <a:p>
            <a:r>
              <a:rPr lang="en-US" sz="3200" dirty="0" smtClean="0"/>
              <a:t>When there are updates related to the GOSE, you will receive a copy of the newsletter </a:t>
            </a:r>
            <a:endParaRPr lang="en-US" sz="3200" dirty="0"/>
          </a:p>
        </p:txBody>
      </p:sp>
    </p:spTree>
    <p:extLst>
      <p:ext uri="{BB962C8B-B14F-4D97-AF65-F5344CB8AC3E}">
        <p14:creationId xmlns:p14="http://schemas.microsoft.com/office/powerpoint/2010/main" val="107936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Access to GOSE </a:t>
            </a:r>
            <a:r>
              <a:rPr lang="en-US" b="1" u="sng" dirty="0" smtClean="0"/>
              <a:t>Quiz</a:t>
            </a:r>
            <a:endParaRPr lang="en-US" dirty="0"/>
          </a:p>
        </p:txBody>
      </p:sp>
      <p:sp>
        <p:nvSpPr>
          <p:cNvPr id="3" name="Content Placeholder 2"/>
          <p:cNvSpPr>
            <a:spLocks noGrp="1"/>
          </p:cNvSpPr>
          <p:nvPr>
            <p:ph idx="1"/>
          </p:nvPr>
        </p:nvSpPr>
        <p:spPr>
          <a:xfrm>
            <a:off x="677334" y="2160589"/>
            <a:ext cx="8596668" cy="1579307"/>
          </a:xfrm>
        </p:spPr>
        <p:txBody>
          <a:bodyPr/>
          <a:lstStyle/>
          <a:p>
            <a:pPr lvl="0"/>
            <a:r>
              <a:rPr lang="en-US" sz="2800" dirty="0" smtClean="0"/>
              <a:t>Go </a:t>
            </a:r>
            <a:r>
              <a:rPr lang="en-US" sz="2800" dirty="0"/>
              <a:t>to pollev.com/nataliefishe198</a:t>
            </a:r>
          </a:p>
          <a:p>
            <a:pPr lvl="0"/>
            <a:r>
              <a:rPr lang="en-US" sz="2800" dirty="0"/>
              <a:t>Have the GOSE CRF readily available (</a:t>
            </a:r>
            <a:r>
              <a:rPr lang="en-US" sz="2800" dirty="0" smtClean="0"/>
              <a:t>attached in meeting invite) </a:t>
            </a:r>
            <a:endParaRPr lang="en-US" sz="2800" dirty="0"/>
          </a:p>
          <a:p>
            <a:endParaRPr lang="en-US" dirty="0"/>
          </a:p>
        </p:txBody>
      </p:sp>
    </p:spTree>
    <p:extLst>
      <p:ext uri="{BB962C8B-B14F-4D97-AF65-F5344CB8AC3E}">
        <p14:creationId xmlns:p14="http://schemas.microsoft.com/office/powerpoint/2010/main" val="4253381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1832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18967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833765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36191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14539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e9a37ad9-eb86-4ff5-82f5-07e565d3c94d"/>
</p:tagLst>
</file>

<file path=ppt/tags/tag10.xml><?xml version="1.0" encoding="utf-8"?>
<p:tagLst xmlns:a="http://schemas.openxmlformats.org/drawingml/2006/main" xmlns:r="http://schemas.openxmlformats.org/officeDocument/2006/relationships" xmlns:p="http://schemas.openxmlformats.org/presentationml/2006/main">
  <p:tag name="__PE_POLL_EMBED_ID" val="95ed2a20-2214-4a45-a5ef-df7cffd1c6d5"/>
</p:tagLst>
</file>

<file path=ppt/tags/tag11.xml><?xml version="1.0" encoding="utf-8"?>
<p:tagLst xmlns:a="http://schemas.openxmlformats.org/drawingml/2006/main" xmlns:r="http://schemas.openxmlformats.org/officeDocument/2006/relationships" xmlns:p="http://schemas.openxmlformats.org/presentationml/2006/main">
  <p:tag name="__PE_POLL_EMBED_ID" val="7b1e7ec8-473f-4563-9388-78dfd5ba7540"/>
</p:tagLst>
</file>

<file path=ppt/tags/tag12.xml><?xml version="1.0" encoding="utf-8"?>
<p:tagLst xmlns:a="http://schemas.openxmlformats.org/drawingml/2006/main" xmlns:r="http://schemas.openxmlformats.org/officeDocument/2006/relationships" xmlns:p="http://schemas.openxmlformats.org/presentationml/2006/main">
  <p:tag name="__PE_POLL_EMBED_ID" val="9841cea0-bcfe-4efc-91a7-a3e3e3d88cbb"/>
</p:tagLst>
</file>

<file path=ppt/tags/tag13.xml><?xml version="1.0" encoding="utf-8"?>
<p:tagLst xmlns:a="http://schemas.openxmlformats.org/drawingml/2006/main" xmlns:r="http://schemas.openxmlformats.org/officeDocument/2006/relationships" xmlns:p="http://schemas.openxmlformats.org/presentationml/2006/main">
  <p:tag name="__PE_POLL_EMBED_ID" val="07a5db05-3814-4fbd-8e14-d7db4f22eaa0"/>
</p:tagLst>
</file>

<file path=ppt/tags/tag14.xml><?xml version="1.0" encoding="utf-8"?>
<p:tagLst xmlns:a="http://schemas.openxmlformats.org/drawingml/2006/main" xmlns:r="http://schemas.openxmlformats.org/officeDocument/2006/relationships" xmlns:p="http://schemas.openxmlformats.org/presentationml/2006/main">
  <p:tag name="__PE_POLL_EMBED_ID" val="b82dfe1b-92c9-4187-a39c-e6dacbde57d8"/>
</p:tagLst>
</file>

<file path=ppt/tags/tag15.xml><?xml version="1.0" encoding="utf-8"?>
<p:tagLst xmlns:a="http://schemas.openxmlformats.org/drawingml/2006/main" xmlns:r="http://schemas.openxmlformats.org/officeDocument/2006/relationships" xmlns:p="http://schemas.openxmlformats.org/presentationml/2006/main">
  <p:tag name="__PE_POLL_EMBED_ID" val="27c9f2d2-01e2-4476-9bcd-d7cc81413592"/>
</p:tagLst>
</file>

<file path=ppt/tags/tag16.xml><?xml version="1.0" encoding="utf-8"?>
<p:tagLst xmlns:a="http://schemas.openxmlformats.org/drawingml/2006/main" xmlns:r="http://schemas.openxmlformats.org/officeDocument/2006/relationships" xmlns:p="http://schemas.openxmlformats.org/presentationml/2006/main">
  <p:tag name="__PE_POLL_EMBED_ID" val="b7d63c68-95cb-4723-9393-4955e8685b01"/>
</p:tagLst>
</file>

<file path=ppt/tags/tag2.xml><?xml version="1.0" encoding="utf-8"?>
<p:tagLst xmlns:a="http://schemas.openxmlformats.org/drawingml/2006/main" xmlns:r="http://schemas.openxmlformats.org/officeDocument/2006/relationships" xmlns:p="http://schemas.openxmlformats.org/presentationml/2006/main">
  <p:tag name="__PE_POLL_EMBED_ID" val="cf714bfa-82f7-4d13-9c5a-eabeeff30aa0"/>
</p:tagLst>
</file>

<file path=ppt/tags/tag3.xml><?xml version="1.0" encoding="utf-8"?>
<p:tagLst xmlns:a="http://schemas.openxmlformats.org/drawingml/2006/main" xmlns:r="http://schemas.openxmlformats.org/officeDocument/2006/relationships" xmlns:p="http://schemas.openxmlformats.org/presentationml/2006/main">
  <p:tag name="__PE_POLL_EMBED_ID" val="4ed2941c-8f35-4691-9fe8-6dbb0d2ee058"/>
</p:tagLst>
</file>

<file path=ppt/tags/tag4.xml><?xml version="1.0" encoding="utf-8"?>
<p:tagLst xmlns:a="http://schemas.openxmlformats.org/drawingml/2006/main" xmlns:r="http://schemas.openxmlformats.org/officeDocument/2006/relationships" xmlns:p="http://schemas.openxmlformats.org/presentationml/2006/main">
  <p:tag name="__PE_POLL_EMBED_ID" val="523f503b-cfff-47ad-8de4-1060e19e4570"/>
</p:tagLst>
</file>

<file path=ppt/tags/tag5.xml><?xml version="1.0" encoding="utf-8"?>
<p:tagLst xmlns:a="http://schemas.openxmlformats.org/drawingml/2006/main" xmlns:r="http://schemas.openxmlformats.org/officeDocument/2006/relationships" xmlns:p="http://schemas.openxmlformats.org/presentationml/2006/main">
  <p:tag name="__PE_POLL_EMBED_ID" val="0530648a-d9e4-483a-ab21-db22c8360472"/>
</p:tagLst>
</file>

<file path=ppt/tags/tag6.xml><?xml version="1.0" encoding="utf-8"?>
<p:tagLst xmlns:a="http://schemas.openxmlformats.org/drawingml/2006/main" xmlns:r="http://schemas.openxmlformats.org/officeDocument/2006/relationships" xmlns:p="http://schemas.openxmlformats.org/presentationml/2006/main">
  <p:tag name="__PE_POLL_EMBED_ID" val="6d891df5-b033-4f3c-85ab-3d3b3aea6b54"/>
</p:tagLst>
</file>

<file path=ppt/tags/tag7.xml><?xml version="1.0" encoding="utf-8"?>
<p:tagLst xmlns:a="http://schemas.openxmlformats.org/drawingml/2006/main" xmlns:r="http://schemas.openxmlformats.org/officeDocument/2006/relationships" xmlns:p="http://schemas.openxmlformats.org/presentationml/2006/main">
  <p:tag name="__PE_POLL_EMBED_ID" val="f9ed697d-6424-427e-a646-263af3f2c31a"/>
</p:tagLst>
</file>

<file path=ppt/tags/tag8.xml><?xml version="1.0" encoding="utf-8"?>
<p:tagLst xmlns:a="http://schemas.openxmlformats.org/drawingml/2006/main" xmlns:r="http://schemas.openxmlformats.org/officeDocument/2006/relationships" xmlns:p="http://schemas.openxmlformats.org/presentationml/2006/main">
  <p:tag name="__PE_POLL_EMBED_ID" val="f1817a14-11e3-44b5-a5c2-c5377e314d26"/>
</p:tagLst>
</file>

<file path=ppt/tags/tag9.xml><?xml version="1.0" encoding="utf-8"?>
<p:tagLst xmlns:a="http://schemas.openxmlformats.org/drawingml/2006/main" xmlns:r="http://schemas.openxmlformats.org/officeDocument/2006/relationships" xmlns:p="http://schemas.openxmlformats.org/presentationml/2006/main">
  <p:tag name="__PE_POLL_EMBED_ID" val="228a2212-8222-40f1-8dc5-f8a46035247f"/>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6159</TotalTime>
  <Words>106</Words>
  <Application>Microsoft Office PowerPoint</Application>
  <PresentationFormat>Widescreen</PresentationFormat>
  <Paragraphs>45</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HOBIT  GOSE Quarterly Meeting </vt:lpstr>
      <vt:lpstr>Meeting Ettique </vt:lpstr>
      <vt:lpstr>HOBIT Newsletter </vt:lpstr>
      <vt:lpstr>Access to GOSE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Natalie</dc:creator>
  <cp:lastModifiedBy>Fisher, Natalie</cp:lastModifiedBy>
  <cp:revision>26</cp:revision>
  <dcterms:created xsi:type="dcterms:W3CDTF">2019-12-05T14:44:12Z</dcterms:created>
  <dcterms:modified xsi:type="dcterms:W3CDTF">2019-12-11T17:40:24Z</dcterms:modified>
</cp:coreProperties>
</file>