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77" r:id="rId2"/>
    <p:sldId id="278" r:id="rId3"/>
    <p:sldId id="283" r:id="rId4"/>
    <p:sldId id="285" r:id="rId5"/>
    <p:sldId id="293" r:id="rId6"/>
    <p:sldId id="304" r:id="rId7"/>
    <p:sldId id="298" r:id="rId8"/>
    <p:sldId id="294" r:id="rId9"/>
    <p:sldId id="295" r:id="rId10"/>
    <p:sldId id="296" r:id="rId11"/>
    <p:sldId id="297" r:id="rId12"/>
    <p:sldId id="299" r:id="rId13"/>
    <p:sldId id="300" r:id="rId14"/>
    <p:sldId id="301" r:id="rId15"/>
    <p:sldId id="302" r:id="rId16"/>
    <p:sldId id="303" r:id="rId17"/>
    <p:sldId id="280" r:id="rId1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8" d="100"/>
          <a:sy n="88" d="100"/>
        </p:scale>
        <p:origin x="40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303FE5C-9621-41BF-A043-B2194C0D32E9}" type="datetimeFigureOut">
              <a:rPr lang="en-US" smtClean="0"/>
              <a:t>9/9/2020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08DCE3A-CFE9-4068-B548-96E75A4B3C42}" type="slidenum">
              <a:rPr lang="en-US" smtClean="0"/>
              <a:t>‹#›</a:t>
            </a:fld>
            <a:endParaRPr lang="en-US"/>
          </a:p>
        </p:txBody>
      </p:sp>
    </p:spTree>
    <p:extLst>
      <p:ext uri="{BB962C8B-B14F-4D97-AF65-F5344CB8AC3E}">
        <p14:creationId xmlns:p14="http://schemas.microsoft.com/office/powerpoint/2010/main" val="23198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After collecting all the information from all available sources, the assessor should:
https://www.polleverywhere.com/multiple_choice_polls/0wY5qIm7X9hcyUFb6NyVi</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5</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321703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An assessor should expect the study coordinator to:
https://www.polleverywhere.com/multiple_choice_polls/pO5OEhVZRrJPV9nEtIRkB</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14</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313827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If the assessor becomes unblinded, what should happen:
https://www.polleverywhere.com/multiple_choice_polls/wMOJKvXxTUWYcOBWszYmi</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15</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19135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There is relationship disruption between the caretaker and the subject because of severe cognitive deficits and burn out. The answer to Q07a is:
https://www.polleverywhere.com/multiple_choice_polls/ynsasVH1dMYTM18Xx3Lql</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16</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238096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When 2 individuals (e.g., participant and caregiver) are interviewed separately for the GOSE, how many GOSE forms should be filled out?
https://www.polleverywhere.com/multiple_choice_polls/RokCm0briJ1t170OZp7TS</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6</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95302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What question MUST be asked any time a subject and/or informant says that a subject is unable to do something?
https://www.polleverywhere.com/multiple_choice_polls/YSNXCIyOWesPcmGit8Kov</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7</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364309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Why is asking "why" so important?
https://www.polleverywhere.com/multiple_choice_polls/w7sON4tHJ7BY6pEmYL3W5</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8</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273461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18. From a TBI standpoint, a person could resume her normal work or school schedule and full responsibilities, but has been unable to do so because of COVID-19 restrictions, the assessor should score Q05a as:
https://www.polleverywhere.com/multiple_choice_polls/LyDqIRE1BMinTCde5II3z</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9</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370410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19. If a person's only social and leisure activity before the TBI was bowling, but has been unable to bowl since the TBI because the bowling alley has been shut down, the assessor should next:
https://www.polleverywhere.com/multiple_choice_polls/Lwz2KvMdbuwF8ANjtCzqj</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10</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397738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A participant suffers from severe anxiety that is new since the TBI. She has no other psychological issues. The participant and the informant state that this anxiety happens nearly daily, but that it does not affect any of her relationships. Item Q07a is
https://www.polleverywhere.com/multiple_choice_polls/yDXNerfoy0obJ0oRoaSzy</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11</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42955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The GOSE assessment is hierarchical, so once a question is asked, the assessor cannot go back and repeat it again:
https://www.polleverywhere.com/multiple_choice_polls/rckKjds0xODdEGWFim9um</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12</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415770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Poll Title: 2. If a caretaker states that a subject cannot be left alone for 8 hours but then states that they can shop and travel, should you:
https://www.polleverywhere.com/multiple_choice_polls/r8RL7lqaOVPltWz4xhxSP</a:t>
            </a:r>
            <a:endParaRPr lang="en-US"/>
          </a:p>
        </p:txBody>
      </p:sp>
      <p:sp>
        <p:nvSpPr>
          <p:cNvPr id="4" name="Slide Number Placeholder 3"/>
          <p:cNvSpPr>
            <a:spLocks noGrp="1"/>
          </p:cNvSpPr>
          <p:nvPr>
            <p:ph type="sldNum" sz="quarter" idx="10"/>
          </p:nvPr>
        </p:nvSpPr>
        <p:spPr/>
        <p:txBody>
          <a:bodyPr/>
          <a:lstStyle/>
          <a:p>
            <a:fld id="{108DCE3A-CFE9-4068-B548-96E75A4B3C42}" type="slidenum">
              <a:rPr lang="en-US" smtClean="0"/>
              <a:t>13</a:t>
            </a:fld>
            <a:endParaRPr lang="en-US"/>
          </a:p>
        </p:txBody>
      </p:sp>
      <p:sp>
        <p:nvSpPr>
          <p:cNvPr id="5" name="TextBox 4"/>
          <p:cNvSpPr txBox="1"/>
          <p:nvPr/>
        </p:nvSpPr>
        <p:spPr>
          <a:xfrm>
            <a:off x="0" y="0"/>
            <a:ext cx="4064000" cy="374605"/>
          </a:xfrm>
          <a:prstGeom prst="rect">
            <a:avLst/>
          </a:prstGeom>
          <a:noFill/>
        </p:spPr>
        <p:txBody>
          <a:bodyPr vert="horz" lIns="96661" tIns="48331" rIns="96661" bIns="48331" rtlCol="0">
            <a:spAutoFit/>
          </a:bodyPr>
          <a:lstStyle/>
          <a:p>
            <a:endParaRPr lang="en-US"/>
          </a:p>
        </p:txBody>
      </p:sp>
    </p:spTree>
    <p:extLst>
      <p:ext uri="{BB962C8B-B14F-4D97-AF65-F5344CB8AC3E}">
        <p14:creationId xmlns:p14="http://schemas.microsoft.com/office/powerpoint/2010/main" val="80235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417691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02926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1127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32902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349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409072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37573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40976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69508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2340BE-9F86-4860-9622-8F8655CD80DF}"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08496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2340BE-9F86-4860-9622-8F8655CD80DF}"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882462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2340BE-9F86-4860-9622-8F8655CD80DF}"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7626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2340BE-9F86-4860-9622-8F8655CD80DF}"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290868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340BE-9F86-4860-9622-8F8655CD80DF}"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67611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2340BE-9F86-4860-9622-8F8655CD80DF}"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Tree>
    <p:extLst>
      <p:ext uri="{BB962C8B-B14F-4D97-AF65-F5344CB8AC3E}">
        <p14:creationId xmlns:p14="http://schemas.microsoft.com/office/powerpoint/2010/main" val="10941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C74BFF-B4FC-44A2-994F-2CBA5B1C50C8}" type="slidenum">
              <a:rPr lang="en-US" smtClean="0"/>
              <a:t>‹#›</a:t>
            </a:fld>
            <a:endParaRPr lang="en-US"/>
          </a:p>
        </p:txBody>
      </p:sp>
      <p:sp>
        <p:nvSpPr>
          <p:cNvPr id="5" name="Date Placeholder 4"/>
          <p:cNvSpPr>
            <a:spLocks noGrp="1"/>
          </p:cNvSpPr>
          <p:nvPr>
            <p:ph type="dt" sz="half" idx="10"/>
          </p:nvPr>
        </p:nvSpPr>
        <p:spPr/>
        <p:txBody>
          <a:bodyPr/>
          <a:lstStyle/>
          <a:p>
            <a:fld id="{142340BE-9F86-4860-9622-8F8655CD80DF}" type="datetimeFigureOut">
              <a:rPr lang="en-US" smtClean="0"/>
              <a:t>9/9/2020</a:t>
            </a:fld>
            <a:endParaRPr lang="en-US"/>
          </a:p>
        </p:txBody>
      </p:sp>
    </p:spTree>
    <p:extLst>
      <p:ext uri="{BB962C8B-B14F-4D97-AF65-F5344CB8AC3E}">
        <p14:creationId xmlns:p14="http://schemas.microsoft.com/office/powerpoint/2010/main" val="37833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2340BE-9F86-4860-9622-8F8655CD80DF}" type="datetimeFigureOut">
              <a:rPr lang="en-US" smtClean="0"/>
              <a:t>9/9/2020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C74BFF-B4FC-44A2-994F-2CBA5B1C50C8}" type="slidenum">
              <a:rPr lang="en-US" smtClean="0"/>
              <a:t>‹#›</a:t>
            </a:fld>
            <a:endParaRPr lang="en-US"/>
          </a:p>
        </p:txBody>
      </p:sp>
    </p:spTree>
    <p:extLst>
      <p:ext uri="{BB962C8B-B14F-4D97-AF65-F5344CB8AC3E}">
        <p14:creationId xmlns:p14="http://schemas.microsoft.com/office/powerpoint/2010/main" val="38376075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HOBIT </a:t>
            </a:r>
            <a:br>
              <a:rPr lang="en-US" dirty="0" smtClean="0"/>
            </a:br>
            <a:r>
              <a:rPr lang="en-US" dirty="0" smtClean="0"/>
              <a:t>GOSE Quarterly Meeting </a:t>
            </a:r>
            <a:endParaRPr lang="en-US" dirty="0"/>
          </a:p>
        </p:txBody>
      </p:sp>
      <p:sp>
        <p:nvSpPr>
          <p:cNvPr id="3" name="Subtitle 2"/>
          <p:cNvSpPr>
            <a:spLocks noGrp="1"/>
          </p:cNvSpPr>
          <p:nvPr>
            <p:ph type="subTitle" idx="1"/>
          </p:nvPr>
        </p:nvSpPr>
        <p:spPr/>
        <p:txBody>
          <a:bodyPr/>
          <a:lstStyle/>
          <a:p>
            <a:r>
              <a:rPr lang="en-US" dirty="0" smtClean="0"/>
              <a:t>September 2020 </a:t>
            </a:r>
            <a:endParaRPr lang="en-US" dirty="0"/>
          </a:p>
        </p:txBody>
      </p:sp>
    </p:spTree>
    <p:extLst>
      <p:ext uri="{BB962C8B-B14F-4D97-AF65-F5344CB8AC3E}">
        <p14:creationId xmlns:p14="http://schemas.microsoft.com/office/powerpoint/2010/main" val="170108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36810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889811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471740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891598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273551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2444566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697690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7009" y="2531165"/>
            <a:ext cx="7275444" cy="923330"/>
          </a:xfrm>
          <a:prstGeom prst="rect">
            <a:avLst/>
          </a:prstGeom>
          <a:noFill/>
        </p:spPr>
        <p:txBody>
          <a:bodyPr wrap="square" rtlCol="0">
            <a:spAutoFit/>
          </a:bodyPr>
          <a:lstStyle/>
          <a:p>
            <a:r>
              <a:rPr lang="en-US" sz="5400" dirty="0" smtClean="0"/>
              <a:t>Questions/Comments </a:t>
            </a:r>
            <a:endParaRPr lang="en-US" sz="5400" dirty="0"/>
          </a:p>
        </p:txBody>
      </p:sp>
    </p:spTree>
    <p:extLst>
      <p:ext uri="{BB962C8B-B14F-4D97-AF65-F5344CB8AC3E}">
        <p14:creationId xmlns:p14="http://schemas.microsoft.com/office/powerpoint/2010/main" val="62273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Meeting Etiquette </a:t>
            </a:r>
            <a:endParaRPr lang="en-US" dirty="0"/>
          </a:p>
        </p:txBody>
      </p:sp>
      <p:sp>
        <p:nvSpPr>
          <p:cNvPr id="3" name="Content Placeholder 2"/>
          <p:cNvSpPr>
            <a:spLocks noGrp="1"/>
          </p:cNvSpPr>
          <p:nvPr>
            <p:ph idx="1"/>
          </p:nvPr>
        </p:nvSpPr>
        <p:spPr>
          <a:xfrm>
            <a:off x="-46276" y="1930400"/>
            <a:ext cx="10043887" cy="3904343"/>
          </a:xfrm>
        </p:spPr>
        <p:txBody>
          <a:bodyPr>
            <a:normAutofit/>
          </a:bodyPr>
          <a:lstStyle/>
          <a:p>
            <a:pPr lvl="0"/>
            <a:r>
              <a:rPr lang="en-US" sz="3000" dirty="0" smtClean="0"/>
              <a:t>Please mute while not speaking or presenting </a:t>
            </a:r>
            <a:endParaRPr lang="en-US" sz="3000" dirty="0"/>
          </a:p>
          <a:p>
            <a:pPr lvl="0"/>
            <a:r>
              <a:rPr lang="en-US" sz="3000" dirty="0" smtClean="0"/>
              <a:t>Use audio from either phone or computer, not both</a:t>
            </a:r>
          </a:p>
          <a:p>
            <a:pPr lvl="0"/>
            <a:r>
              <a:rPr lang="en-US" sz="3000" dirty="0" smtClean="0"/>
              <a:t>Do not place the call on hold – hang up and dial back in</a:t>
            </a:r>
          </a:p>
          <a:p>
            <a:pPr lvl="0"/>
            <a:r>
              <a:rPr lang="en-US" sz="3000" dirty="0" smtClean="0"/>
              <a:t>Please ask questions throughout the meeting or use the chat box (top right) </a:t>
            </a:r>
            <a:endParaRPr lang="en-US" sz="3000" dirty="0"/>
          </a:p>
          <a:p>
            <a:endParaRPr lang="en-US" dirty="0"/>
          </a:p>
        </p:txBody>
      </p:sp>
    </p:spTree>
    <p:extLst>
      <p:ext uri="{BB962C8B-B14F-4D97-AF65-F5344CB8AC3E}">
        <p14:creationId xmlns:p14="http://schemas.microsoft.com/office/powerpoint/2010/main" val="2049281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HOBIT Newsletter </a:t>
            </a:r>
            <a:endParaRPr lang="en-US" dirty="0"/>
          </a:p>
        </p:txBody>
      </p:sp>
      <p:sp>
        <p:nvSpPr>
          <p:cNvPr id="3" name="Content Placeholder 2"/>
          <p:cNvSpPr>
            <a:spLocks noGrp="1"/>
          </p:cNvSpPr>
          <p:nvPr>
            <p:ph idx="1"/>
          </p:nvPr>
        </p:nvSpPr>
        <p:spPr>
          <a:xfrm>
            <a:off x="677334" y="2160589"/>
            <a:ext cx="8596668" cy="1579307"/>
          </a:xfrm>
        </p:spPr>
        <p:txBody>
          <a:bodyPr>
            <a:normAutofit/>
          </a:bodyPr>
          <a:lstStyle/>
          <a:p>
            <a:r>
              <a:rPr lang="en-US" sz="3200" dirty="0" smtClean="0"/>
              <a:t>When there are updates related to the GOSE, you will receive a copy of the newsletter </a:t>
            </a:r>
            <a:endParaRPr lang="en-US" sz="3200" dirty="0"/>
          </a:p>
        </p:txBody>
      </p:sp>
    </p:spTree>
    <p:extLst>
      <p:ext uri="{BB962C8B-B14F-4D97-AF65-F5344CB8AC3E}">
        <p14:creationId xmlns:p14="http://schemas.microsoft.com/office/powerpoint/2010/main" val="107936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Access to GOSE </a:t>
            </a:r>
            <a:r>
              <a:rPr lang="en-US" b="1" u="sng" dirty="0" smtClean="0"/>
              <a:t>Quiz</a:t>
            </a:r>
            <a:endParaRPr lang="en-US" dirty="0"/>
          </a:p>
        </p:txBody>
      </p:sp>
      <p:sp>
        <p:nvSpPr>
          <p:cNvPr id="3" name="Content Placeholder 2"/>
          <p:cNvSpPr>
            <a:spLocks noGrp="1"/>
          </p:cNvSpPr>
          <p:nvPr>
            <p:ph idx="1"/>
          </p:nvPr>
        </p:nvSpPr>
        <p:spPr>
          <a:xfrm>
            <a:off x="677334" y="2160589"/>
            <a:ext cx="8596668" cy="1579307"/>
          </a:xfrm>
        </p:spPr>
        <p:txBody>
          <a:bodyPr/>
          <a:lstStyle/>
          <a:p>
            <a:pPr lvl="0"/>
            <a:r>
              <a:rPr lang="en-US" sz="2800" dirty="0" smtClean="0"/>
              <a:t>Go </a:t>
            </a:r>
            <a:r>
              <a:rPr lang="en-US" sz="2800" dirty="0"/>
              <a:t>to pollev.com/nataliefishe198</a:t>
            </a:r>
          </a:p>
          <a:p>
            <a:pPr lvl="0"/>
            <a:r>
              <a:rPr lang="en-US" sz="2800" dirty="0"/>
              <a:t>Have the GOSE CRF readily available (</a:t>
            </a:r>
            <a:r>
              <a:rPr lang="en-US" sz="2800" dirty="0" smtClean="0"/>
              <a:t>attached in meeting invite) </a:t>
            </a:r>
            <a:endParaRPr lang="en-US" sz="2800" dirty="0"/>
          </a:p>
          <a:p>
            <a:endParaRPr lang="en-US" dirty="0"/>
          </a:p>
        </p:txBody>
      </p:sp>
    </p:spTree>
    <p:extLst>
      <p:ext uri="{BB962C8B-B14F-4D97-AF65-F5344CB8AC3E}">
        <p14:creationId xmlns:p14="http://schemas.microsoft.com/office/powerpoint/2010/main" val="1506346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44559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33304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3010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67222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5256136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df4571c4-7ad4-4d30-9240-6f1f1462b036"/>
</p:tagLst>
</file>

<file path=ppt/tags/tag10.xml><?xml version="1.0" encoding="utf-8"?>
<p:tagLst xmlns:a="http://schemas.openxmlformats.org/drawingml/2006/main" xmlns:r="http://schemas.openxmlformats.org/officeDocument/2006/relationships" xmlns:p="http://schemas.openxmlformats.org/presentationml/2006/main">
  <p:tag name="__PE_POLL_EMBED_ID" val="732fad17-4144-49dc-93aa-0f2a75813d85"/>
</p:tagLst>
</file>

<file path=ppt/tags/tag11.xml><?xml version="1.0" encoding="utf-8"?>
<p:tagLst xmlns:a="http://schemas.openxmlformats.org/drawingml/2006/main" xmlns:r="http://schemas.openxmlformats.org/officeDocument/2006/relationships" xmlns:p="http://schemas.openxmlformats.org/presentationml/2006/main">
  <p:tag name="__PE_POLL_EMBED_ID" val="d335c89c-3599-4d7f-af57-b133fe9901aa"/>
</p:tagLst>
</file>

<file path=ppt/tags/tag12.xml><?xml version="1.0" encoding="utf-8"?>
<p:tagLst xmlns:a="http://schemas.openxmlformats.org/drawingml/2006/main" xmlns:r="http://schemas.openxmlformats.org/officeDocument/2006/relationships" xmlns:p="http://schemas.openxmlformats.org/presentationml/2006/main">
  <p:tag name="__PE_POLL_EMBED_ID" val="eb26a965-2891-424e-9e56-9cbd2a474fdb"/>
</p:tagLst>
</file>

<file path=ppt/tags/tag2.xml><?xml version="1.0" encoding="utf-8"?>
<p:tagLst xmlns:a="http://schemas.openxmlformats.org/drawingml/2006/main" xmlns:r="http://schemas.openxmlformats.org/officeDocument/2006/relationships" xmlns:p="http://schemas.openxmlformats.org/presentationml/2006/main">
  <p:tag name="__PE_POLL_EMBED_ID" val="61f86b2c-016e-42ca-9f8d-48516d231415"/>
</p:tagLst>
</file>

<file path=ppt/tags/tag3.xml><?xml version="1.0" encoding="utf-8"?>
<p:tagLst xmlns:a="http://schemas.openxmlformats.org/drawingml/2006/main" xmlns:r="http://schemas.openxmlformats.org/officeDocument/2006/relationships" xmlns:p="http://schemas.openxmlformats.org/presentationml/2006/main">
  <p:tag name="__PE_POLL_EMBED_ID" val="4a16509f-120c-432e-a6bc-b429f2d5017c"/>
</p:tagLst>
</file>

<file path=ppt/tags/tag4.xml><?xml version="1.0" encoding="utf-8"?>
<p:tagLst xmlns:a="http://schemas.openxmlformats.org/drawingml/2006/main" xmlns:r="http://schemas.openxmlformats.org/officeDocument/2006/relationships" xmlns:p="http://schemas.openxmlformats.org/presentationml/2006/main">
  <p:tag name="__PE_POLL_EMBED_ID" val="e556978f-81d0-45db-9c0f-f9c925a70a81"/>
</p:tagLst>
</file>

<file path=ppt/tags/tag5.xml><?xml version="1.0" encoding="utf-8"?>
<p:tagLst xmlns:a="http://schemas.openxmlformats.org/drawingml/2006/main" xmlns:r="http://schemas.openxmlformats.org/officeDocument/2006/relationships" xmlns:p="http://schemas.openxmlformats.org/presentationml/2006/main">
  <p:tag name="__PE_POLL_EMBED_ID" val="ff21147b-d173-40ee-8acc-c2c7fbdc733f"/>
</p:tagLst>
</file>

<file path=ppt/tags/tag6.xml><?xml version="1.0" encoding="utf-8"?>
<p:tagLst xmlns:a="http://schemas.openxmlformats.org/drawingml/2006/main" xmlns:r="http://schemas.openxmlformats.org/officeDocument/2006/relationships" xmlns:p="http://schemas.openxmlformats.org/presentationml/2006/main">
  <p:tag name="__PE_POLL_EMBED_ID" val="49d50fb9-3463-4ade-b063-209b98f46715"/>
</p:tagLst>
</file>

<file path=ppt/tags/tag7.xml><?xml version="1.0" encoding="utf-8"?>
<p:tagLst xmlns:a="http://schemas.openxmlformats.org/drawingml/2006/main" xmlns:r="http://schemas.openxmlformats.org/officeDocument/2006/relationships" xmlns:p="http://schemas.openxmlformats.org/presentationml/2006/main">
  <p:tag name="__PE_POLL_EMBED_ID" val="bc443e28-b642-4cc4-a109-4a7333332a6a"/>
</p:tagLst>
</file>

<file path=ppt/tags/tag8.xml><?xml version="1.0" encoding="utf-8"?>
<p:tagLst xmlns:a="http://schemas.openxmlformats.org/drawingml/2006/main" xmlns:r="http://schemas.openxmlformats.org/officeDocument/2006/relationships" xmlns:p="http://schemas.openxmlformats.org/presentationml/2006/main">
  <p:tag name="__PE_POLL_EMBED_ID" val="ca48d87e-8156-42de-8a04-3a96bb5e0d20"/>
</p:tagLst>
</file>

<file path=ppt/tags/tag9.xml><?xml version="1.0" encoding="utf-8"?>
<p:tagLst xmlns:a="http://schemas.openxmlformats.org/drawingml/2006/main" xmlns:r="http://schemas.openxmlformats.org/officeDocument/2006/relationships" xmlns:p="http://schemas.openxmlformats.org/presentationml/2006/main">
  <p:tag name="__PE_POLL_EMBED_ID" val="0cd42e63-e7f1-4262-8509-d1cc8325620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17891</TotalTime>
  <Words>494</Words>
  <Application>Microsoft Office PowerPoint</Application>
  <PresentationFormat>Widescreen</PresentationFormat>
  <Paragraphs>37</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Trebuchet MS</vt:lpstr>
      <vt:lpstr>Wingdings 3</vt:lpstr>
      <vt:lpstr>Facet</vt:lpstr>
      <vt:lpstr>HOBIT  GOSE Quarterly Meeting </vt:lpstr>
      <vt:lpstr>Meeting Etiquette </vt:lpstr>
      <vt:lpstr>HOBIT Newsletter </vt:lpstr>
      <vt:lpstr>Access to GOSE Quiz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Michigan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Fisher, Natalie</dc:creator>
  <cp:lastModifiedBy>Fisher, Natalie</cp:lastModifiedBy>
  <cp:revision>40</cp:revision>
  <cp:lastPrinted>2020-08-25T16:22:58Z</cp:lastPrinted>
  <dcterms:created xsi:type="dcterms:W3CDTF">2019-12-05T14:44:12Z</dcterms:created>
  <dcterms:modified xsi:type="dcterms:W3CDTF">2020-09-09T16:30:48Z</dcterms:modified>
</cp:coreProperties>
</file>