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20"/>
  </p:notesMasterIdLst>
  <p:sldIdLst>
    <p:sldId id="297" r:id="rId2"/>
    <p:sldId id="289" r:id="rId3"/>
    <p:sldId id="316" r:id="rId4"/>
    <p:sldId id="301" r:id="rId5"/>
    <p:sldId id="302" r:id="rId6"/>
    <p:sldId id="303" r:id="rId7"/>
    <p:sldId id="304" r:id="rId8"/>
    <p:sldId id="315" r:id="rId9"/>
    <p:sldId id="306" r:id="rId10"/>
    <p:sldId id="305" r:id="rId11"/>
    <p:sldId id="311" r:id="rId12"/>
    <p:sldId id="313" r:id="rId13"/>
    <p:sldId id="307" r:id="rId14"/>
    <p:sldId id="308" r:id="rId15"/>
    <p:sldId id="309" r:id="rId16"/>
    <p:sldId id="310" r:id="rId17"/>
    <p:sldId id="314" r:id="rId18"/>
    <p:sldId id="298" r:id="rId19"/>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98A54C-F2B9-45AC-AE22-9F0DDA02C701}" v="278" dt="2025-01-13T17:57:48.9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206" autoAdjust="0"/>
  </p:normalViewPr>
  <p:slideViewPr>
    <p:cSldViewPr snapToGrid="0">
      <p:cViewPr varScale="1">
        <p:scale>
          <a:sx n="47" d="100"/>
          <a:sy n="47" d="100"/>
        </p:scale>
        <p:origin x="1392"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ber, Moni" userId="05268a29-353b-404e-9161-4a46aa5804c1" providerId="ADAL" clId="{1698A54C-F2B9-45AC-AE22-9F0DDA02C701}"/>
    <pc:docChg chg="undo custSel addSld delSld modSld">
      <pc:chgData name="Weber, Moni" userId="05268a29-353b-404e-9161-4a46aa5804c1" providerId="ADAL" clId="{1698A54C-F2B9-45AC-AE22-9F0DDA02C701}" dt="2025-01-14T15:49:12.192" v="1350" actId="2696"/>
      <pc:docMkLst>
        <pc:docMk/>
      </pc:docMkLst>
      <pc:sldChg chg="modSp modAnim modNotesTx">
        <pc:chgData name="Weber, Moni" userId="05268a29-353b-404e-9161-4a46aa5804c1" providerId="ADAL" clId="{1698A54C-F2B9-45AC-AE22-9F0DDA02C701}" dt="2025-01-07T16:22:04.891" v="295"/>
        <pc:sldMkLst>
          <pc:docMk/>
          <pc:sldMk cId="346924712" sldId="289"/>
        </pc:sldMkLst>
        <pc:spChg chg="mod">
          <ac:chgData name="Weber, Moni" userId="05268a29-353b-404e-9161-4a46aa5804c1" providerId="ADAL" clId="{1698A54C-F2B9-45AC-AE22-9F0DDA02C701}" dt="2025-01-06T15:41:29.077" v="199" actId="20577"/>
          <ac:spMkLst>
            <pc:docMk/>
            <pc:sldMk cId="346924712" sldId="289"/>
            <ac:spMk id="4" creationId="{753DB0E0-09A0-4F39-8B84-87A1D52414EC}"/>
          </ac:spMkLst>
        </pc:spChg>
      </pc:sldChg>
      <pc:sldChg chg="modSp modAnim modNotesTx">
        <pc:chgData name="Weber, Moni" userId="05268a29-353b-404e-9161-4a46aa5804c1" providerId="ADAL" clId="{1698A54C-F2B9-45AC-AE22-9F0DDA02C701}" dt="2025-01-07T16:26:12.825" v="742" actId="20577"/>
        <pc:sldMkLst>
          <pc:docMk/>
          <pc:sldMk cId="3748779262" sldId="301"/>
        </pc:sldMkLst>
        <pc:spChg chg="mod">
          <ac:chgData name="Weber, Moni" userId="05268a29-353b-404e-9161-4a46aa5804c1" providerId="ADAL" clId="{1698A54C-F2B9-45AC-AE22-9F0DDA02C701}" dt="2025-01-07T16:26:12.825" v="742" actId="20577"/>
          <ac:spMkLst>
            <pc:docMk/>
            <pc:sldMk cId="3748779262" sldId="301"/>
            <ac:spMk id="4" creationId="{753DB0E0-09A0-4F39-8B84-87A1D52414EC}"/>
          </ac:spMkLst>
        </pc:spChg>
      </pc:sldChg>
      <pc:sldChg chg="del">
        <pc:chgData name="Weber, Moni" userId="05268a29-353b-404e-9161-4a46aa5804c1" providerId="ADAL" clId="{1698A54C-F2B9-45AC-AE22-9F0DDA02C701}" dt="2025-01-14T15:49:12.192" v="1350" actId="2696"/>
        <pc:sldMkLst>
          <pc:docMk/>
          <pc:sldMk cId="306925878" sldId="312"/>
        </pc:sldMkLst>
      </pc:sldChg>
      <pc:sldChg chg="modNotesTx">
        <pc:chgData name="Weber, Moni" userId="05268a29-353b-404e-9161-4a46aa5804c1" providerId="ADAL" clId="{1698A54C-F2B9-45AC-AE22-9F0DDA02C701}" dt="2025-01-02T13:37:31.519" v="38" actId="20577"/>
        <pc:sldMkLst>
          <pc:docMk/>
          <pc:sldMk cId="3534258165" sldId="315"/>
        </pc:sldMkLst>
      </pc:sldChg>
      <pc:sldChg chg="addSp delSp modSp new mod modClrScheme modAnim chgLayout modNotesTx">
        <pc:chgData name="Weber, Moni" userId="05268a29-353b-404e-9161-4a46aa5804c1" providerId="ADAL" clId="{1698A54C-F2B9-45AC-AE22-9F0DDA02C701}" dt="2025-01-13T17:57:48.985" v="1349" actId="20577"/>
        <pc:sldMkLst>
          <pc:docMk/>
          <pc:sldMk cId="2903188964" sldId="316"/>
        </pc:sldMkLst>
        <pc:spChg chg="del">
          <ac:chgData name="Weber, Moni" userId="05268a29-353b-404e-9161-4a46aa5804c1" providerId="ADAL" clId="{1698A54C-F2B9-45AC-AE22-9F0DDA02C701}" dt="2025-01-13T16:53:21.602" v="744" actId="700"/>
          <ac:spMkLst>
            <pc:docMk/>
            <pc:sldMk cId="2903188964" sldId="316"/>
            <ac:spMk id="2" creationId="{DFFEF76C-99EC-BE7F-EA8A-510E2CB3F28F}"/>
          </ac:spMkLst>
        </pc:spChg>
        <pc:spChg chg="del mod ord">
          <ac:chgData name="Weber, Moni" userId="05268a29-353b-404e-9161-4a46aa5804c1" providerId="ADAL" clId="{1698A54C-F2B9-45AC-AE22-9F0DDA02C701}" dt="2025-01-13T16:53:21.602" v="744" actId="700"/>
          <ac:spMkLst>
            <pc:docMk/>
            <pc:sldMk cId="2903188964" sldId="316"/>
            <ac:spMk id="3" creationId="{DBB1B204-B677-43C2-9EE6-78EE8383E2D2}"/>
          </ac:spMkLst>
        </pc:spChg>
        <pc:spChg chg="del">
          <ac:chgData name="Weber, Moni" userId="05268a29-353b-404e-9161-4a46aa5804c1" providerId="ADAL" clId="{1698A54C-F2B9-45AC-AE22-9F0DDA02C701}" dt="2025-01-13T16:53:21.602" v="744" actId="700"/>
          <ac:spMkLst>
            <pc:docMk/>
            <pc:sldMk cId="2903188964" sldId="316"/>
            <ac:spMk id="4" creationId="{A8477C7C-B1CF-4ED6-1D08-52A34BB6AA39}"/>
          </ac:spMkLst>
        </pc:spChg>
        <pc:spChg chg="mod ord">
          <ac:chgData name="Weber, Moni" userId="05268a29-353b-404e-9161-4a46aa5804c1" providerId="ADAL" clId="{1698A54C-F2B9-45AC-AE22-9F0DDA02C701}" dt="2025-01-13T16:53:21.602" v="744" actId="700"/>
          <ac:spMkLst>
            <pc:docMk/>
            <pc:sldMk cId="2903188964" sldId="316"/>
            <ac:spMk id="5" creationId="{0329E8B3-78B4-FCAA-F0F0-23BD8033E676}"/>
          </ac:spMkLst>
        </pc:spChg>
        <pc:spChg chg="add mod ord">
          <ac:chgData name="Weber, Moni" userId="05268a29-353b-404e-9161-4a46aa5804c1" providerId="ADAL" clId="{1698A54C-F2B9-45AC-AE22-9F0DDA02C701}" dt="2025-01-13T17:57:48.985" v="1349" actId="20577"/>
          <ac:spMkLst>
            <pc:docMk/>
            <pc:sldMk cId="2903188964" sldId="316"/>
            <ac:spMk id="6" creationId="{63926E28-8835-F153-288D-FBB15E75FA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7739" cy="469424"/>
          </a:xfrm>
          <a:prstGeom prst="rect">
            <a:avLst/>
          </a:prstGeom>
          <a:noFill/>
          <a:ln>
            <a:noFill/>
          </a:ln>
        </p:spPr>
        <p:txBody>
          <a:bodyPr spcFirstLastPara="1" wrap="square" lIns="94213" tIns="47094" rIns="94213" bIns="47094"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092" y="0"/>
            <a:ext cx="3077739" cy="469424"/>
          </a:xfrm>
          <a:prstGeom prst="rect">
            <a:avLst/>
          </a:prstGeom>
          <a:noFill/>
          <a:ln>
            <a:noFill/>
          </a:ln>
        </p:spPr>
        <p:txBody>
          <a:bodyPr spcFirstLastPara="1" wrap="square" lIns="94213" tIns="47094" rIns="94213" bIns="47094"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7422"/>
            <a:ext cx="3077739" cy="469424"/>
          </a:xfrm>
          <a:prstGeom prst="rect">
            <a:avLst/>
          </a:prstGeom>
          <a:noFill/>
          <a:ln>
            <a:noFill/>
          </a:ln>
        </p:spPr>
        <p:txBody>
          <a:bodyPr spcFirstLastPara="1" wrap="square" lIns="94213" tIns="47094" rIns="94213" bIns="47094"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RC Zoom from … about study finances if you need a refresher</a:t>
            </a:r>
          </a:p>
          <a:p>
            <a:r>
              <a:rPr lang="en-US" dirty="0"/>
              <a:t>KKI has lots of suggestions about making contacts. Please always treat as time-sensitive and urgent. This is related to our </a:t>
            </a:r>
            <a:r>
              <a:rPr lang="en-US"/>
              <a:t>primary outcome.</a:t>
            </a:r>
            <a:endParaRPr lang="en-US" dirty="0"/>
          </a:p>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80766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 (or </a:t>
            </a:r>
            <a:r>
              <a:rPr lang="en-US" dirty="0" err="1"/>
              <a:t>SubI</a:t>
            </a:r>
            <a:r>
              <a:rPr lang="en-US" dirty="0"/>
              <a:t>) must make this determination. They sometimes like to eyeball relatedness, but please give them this table to review. </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11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51709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–this means we do not want you to look for adverse events based on this list.  </a:t>
            </a:r>
          </a:p>
          <a:p>
            <a:r>
              <a:rPr lang="en-US" dirty="0"/>
              <a:t>For example – your PI would have to have told you that they wanted to report Hypokalemia as an adverse event to begin with. (</a:t>
            </a:r>
            <a:r>
              <a:rPr lang="en-US" dirty="0" err="1"/>
              <a:t>ie</a:t>
            </a:r>
            <a:r>
              <a:rPr lang="en-US" dirty="0"/>
              <a:t>, don’t go through the EMR looking for low potassium values)</a:t>
            </a:r>
          </a:p>
          <a:p>
            <a:r>
              <a:rPr lang="en-US" dirty="0"/>
              <a:t>For example – your PI tells you to record pneumonia as an adverse event. You get to question 12 and look at the definition in the MOP and this pneumonia does not meet the definition – then you select ‘other adverse event’ for Q 12.</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12</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34768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Use the medical record or medical history to complete this baseline assessment</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16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6627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17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2828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receive an automated reminder from WEBDCU  </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99584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AutoNum type="arabicPeriod"/>
            </a:pPr>
            <a:r>
              <a:rPr lang="en-US" dirty="0"/>
              <a:t>This includes subjects that have &lt;2 mins compressions and are not even admitted to PICU. Include those not approached because of non-availability of needed team members</a:t>
            </a:r>
          </a:p>
          <a:p>
            <a:pPr>
              <a:buAutoNum type="arabicPeriod"/>
            </a:pPr>
            <a:r>
              <a:rPr lang="en-US" dirty="0"/>
              <a:t>2</a:t>
            </a:r>
          </a:p>
          <a:p>
            <a:pPr>
              <a:buAutoNum type="arabicPeriod"/>
            </a:pPr>
            <a:r>
              <a:rPr lang="en-US" dirty="0"/>
              <a:t>Tempting to just say no to all exclusion criteria, since you already said no one was available… It will look like you are missing eligible subjects. I will reach out to you if I see a SF like that. I am just trying to make you all look good!</a:t>
            </a:r>
          </a:p>
          <a:p>
            <a:pPr marL="228600" indent="0">
              <a:buNone/>
            </a:pPr>
            <a:r>
              <a:rPr lang="en-US" dirty="0"/>
              <a:t>If you DO miss an eligible subject for a site operation issue (like you weren’t notified, or no study staff available) then select A! I know this is ‘new’ information and if I see you have selected A for a screen failure, I may reach out to make sure it was an eligible subject. </a:t>
            </a:r>
          </a:p>
          <a:p>
            <a:pPr>
              <a:buAutoNum type="arabicPeriod"/>
            </a:pPr>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4</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92900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AutoNum type="arabicPeriod"/>
            </a:pPr>
            <a:r>
              <a:rPr lang="en-US" dirty="0"/>
              <a:t>Declines: If you select D for B01, you will not be paid. Declines are eligible for $100 payment (Meet inclusion criteria and screened within 6 hours)</a:t>
            </a:r>
          </a:p>
          <a:p>
            <a:pPr>
              <a:buAutoNum type="arabicPeriod"/>
            </a:pPr>
            <a:r>
              <a:rPr lang="en-US" dirty="0"/>
              <a:t>If the CA did not show up within the window/time is too short to enroll,  - you will answer NO to Q16 “possible to randomize within 6 </a:t>
            </a:r>
            <a:r>
              <a:rPr lang="en-US" dirty="0" err="1"/>
              <a:t>hrs</a:t>
            </a:r>
            <a:r>
              <a:rPr lang="en-US" dirty="0"/>
              <a:t> from ROSC”). You should select C if you were not notified in time, and you will still complete the inclusion/exclusion criteria.</a:t>
            </a:r>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smtClean="0">
                <a:ln>
                  <a:noFill/>
                </a:ln>
                <a:solidFill>
                  <a:srgbClr val="000000"/>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lang="en-US" sz="1200" b="0" i="0" u="none" strike="noStrike" kern="0" cap="none" spc="0" normalizeH="0" baseline="0" noProof="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150067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DCR that the DCC posts frequently. Quoting Liz “This is a big one”</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25686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you enter all temps for a day, review Q11 and make sure there are no temps out of range.</a:t>
            </a:r>
          </a:p>
          <a:p>
            <a:endParaRPr lang="en-US" dirty="0"/>
          </a:p>
          <a:p>
            <a:r>
              <a:rPr lang="en-US" dirty="0"/>
              <a:t>Clinically significant only refers to the temperature required by the study. A temp of 31.7 in a cooled patient isn’t clinically significant in the traditional sense. </a:t>
            </a:r>
          </a:p>
          <a:p>
            <a:r>
              <a:rPr lang="en-US" dirty="0"/>
              <a:t>If your subject is randomized to hypothermia, you must answer the “Clinically significant temperature excursions” question as YES if you have a temp outside the 32.0-34.0 range. </a:t>
            </a:r>
          </a:p>
          <a:p>
            <a:r>
              <a:rPr lang="en-US" dirty="0"/>
              <a:t>If your subject is randomized to normothermia, you must answer the “Clinically significant temperature excursions” question as YES if you have a temp outside the 35.8-37.8 range. </a:t>
            </a:r>
          </a:p>
          <a:p>
            <a:endParaRPr lang="en-US" dirty="0"/>
          </a:p>
          <a:p>
            <a:r>
              <a:rPr lang="en-US" dirty="0"/>
              <a:t>If you know why the temp was out of range, enter an explanation. If, after EMR review you cannot explain the excursion, note that in Q12. </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8034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initial target temperature is set to 33 and maintained, then Q01 and Q02 AND Q04 and Q05 should be the same date/times. If the temperature was not maintained then make a note in the general comments to avoid a DCR </a:t>
            </a:r>
            <a:r>
              <a:rPr lang="en-US" dirty="0">
                <a:sym typeface="Wingdings" panose="05000000000000000000" pitchFamily="2" charset="2"/>
              </a:rPr>
              <a:t></a:t>
            </a:r>
          </a:p>
          <a:p>
            <a:endParaRPr lang="en-US" dirty="0">
              <a:sym typeface="Wingdings" panose="05000000000000000000" pitchFamily="2" charset="2"/>
            </a:endParaRPr>
          </a:p>
          <a:p>
            <a:r>
              <a:rPr lang="en-US" sz="1200" b="0" i="0" u="sng" dirty="0">
                <a:solidFill>
                  <a:srgbClr val="FF0000"/>
                </a:solidFill>
                <a:effectLst/>
                <a:latin typeface="Calibri" panose="020F0502020204030204" pitchFamily="34" charset="0"/>
              </a:rPr>
              <a:t>Per CRF </a:t>
            </a:r>
            <a:r>
              <a:rPr lang="en-US" sz="1200" b="0" i="0" u="sng">
                <a:solidFill>
                  <a:srgbClr val="FF0000"/>
                </a:solidFill>
                <a:effectLst/>
                <a:latin typeface="Calibri" panose="020F0502020204030204" pitchFamily="34" charset="0"/>
              </a:rPr>
              <a:t>completion guidelines - IMPORTANT</a:t>
            </a:r>
            <a:r>
              <a:rPr lang="en-US" sz="1200" b="0" i="0" u="sng" dirty="0">
                <a:solidFill>
                  <a:srgbClr val="FF0000"/>
                </a:solidFill>
                <a:effectLst/>
                <a:latin typeface="Calibri" panose="020F0502020204030204" pitchFamily="34" charset="0"/>
              </a:rPr>
              <a:t>: ***For Q04 and Q05, if the device is set to a target temperature between 32 and 34 before randomization </a:t>
            </a:r>
            <a:r>
              <a:rPr lang="en-US" sz="1200" b="0" i="1" u="sng" dirty="0">
                <a:solidFill>
                  <a:srgbClr val="FF0000"/>
                </a:solidFill>
                <a:effectLst/>
                <a:latin typeface="Calibri" panose="020F0502020204030204" pitchFamily="34" charset="0"/>
              </a:rPr>
              <a:t>and maintained</a:t>
            </a:r>
            <a:r>
              <a:rPr lang="en-US" sz="1200" b="0" i="0" u="sng" dirty="0">
                <a:solidFill>
                  <a:srgbClr val="FF0000"/>
                </a:solidFill>
                <a:effectLst/>
                <a:latin typeface="Calibri" panose="020F0502020204030204" pitchFamily="34" charset="0"/>
              </a:rPr>
              <a:t>, please enter the device initiation in Q04 and Q05. </a:t>
            </a:r>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8</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5859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AE’s prior to device initiation unless the event </a:t>
            </a:r>
            <a:r>
              <a:rPr lang="en-US" dirty="0" err="1"/>
              <a:t>worsenned</a:t>
            </a:r>
            <a:endParaRPr lang="en-US" dirty="0"/>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9</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65404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AutoNum type="arabicPeriod"/>
            </a:pPr>
            <a:r>
              <a:rPr lang="en-US" dirty="0"/>
              <a:t>This means ALL SAEs until 1 year or death, whichever comes first must be reported. </a:t>
            </a:r>
          </a:p>
          <a:p>
            <a:pPr>
              <a:buAutoNum type="arabicPeriod"/>
            </a:pPr>
            <a:r>
              <a:rPr lang="en-US" dirty="0"/>
              <a:t>This means you must keep an eye out for readmissions for your study patients who survive to discharge.</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10</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43163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ntent" type="objOnly">
  <p:cSld name="OBJECT_ONLY">
    <p:spTree>
      <p:nvGrpSpPr>
        <p:cNvPr id="1" name="Shape 31"/>
        <p:cNvGrpSpPr/>
        <p:nvPr/>
      </p:nvGrpSpPr>
      <p:grpSpPr>
        <a:xfrm>
          <a:off x="0" y="0"/>
          <a:ext cx="0" cy="0"/>
          <a:chOff x="0" y="0"/>
          <a:chExt cx="0" cy="0"/>
        </a:xfrm>
      </p:grpSpPr>
      <p:sp>
        <p:nvSpPr>
          <p:cNvPr id="32" name="Google Shape;32;p5"/>
          <p:cNvSpPr txBox="1">
            <a:spLocks noGrp="1"/>
          </p:cNvSpPr>
          <p:nvPr>
            <p:ph type="body" idx="1"/>
          </p:nvPr>
        </p:nvSpPr>
        <p:spPr>
          <a:xfrm>
            <a:off x="609600" y="274639"/>
            <a:ext cx="10972800" cy="58515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609600" y="6245225"/>
            <a:ext cx="2844800" cy="4762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165600" y="6245225"/>
            <a:ext cx="3860800" cy="4762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737600" y="6245225"/>
            <a:ext cx="2844800" cy="47625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4" name="Google Shape;44;p7"/>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5" name="Google Shape;45;p7"/>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8"/>
        <p:cNvGrpSpPr/>
        <p:nvPr/>
      </p:nvGrpSpPr>
      <p:grpSpPr>
        <a:xfrm>
          <a:off x="0" y="0"/>
          <a:ext cx="0" cy="0"/>
          <a:chOff x="0" y="0"/>
          <a:chExt cx="0" cy="0"/>
        </a:xfrm>
      </p:grpSpPr>
      <p:sp>
        <p:nvSpPr>
          <p:cNvPr id="49" name="Google Shape;49;p8"/>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8"/>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51" name="Google Shape;51;p8"/>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7" name="Google Shape;57;p9"/>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8" name="Google Shape;58;p9"/>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9" name="Google Shape;59;p9"/>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0" name="Google Shape;60;p9"/>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9"/>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10"/>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6" name="Google Shape;66;p10"/>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7" name="Google Shape;67;p10"/>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0"/>
        <p:cNvGrpSpPr/>
        <p:nvPr/>
      </p:nvGrpSpPr>
      <p:grpSpPr>
        <a:xfrm>
          <a:off x="0" y="0"/>
          <a:ext cx="0" cy="0"/>
          <a:chOff x="0" y="0"/>
          <a:chExt cx="0" cy="0"/>
        </a:xfrm>
      </p:grpSpPr>
      <p:sp>
        <p:nvSpPr>
          <p:cNvPr id="71" name="Google Shape;71;p11"/>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3" name="Google Shape;73;p11"/>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4" name="Google Shape;74;p11"/>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7"/>
        <p:cNvGrpSpPr/>
        <p:nvPr/>
      </p:nvGrpSpPr>
      <p:grpSpPr>
        <a:xfrm>
          <a:off x="0" y="0"/>
          <a:ext cx="0" cy="0"/>
          <a:chOff x="0" y="0"/>
          <a:chExt cx="0" cy="0"/>
        </a:xfrm>
      </p:grpSpPr>
      <p:sp>
        <p:nvSpPr>
          <p:cNvPr id="78" name="Google Shape;78;p12"/>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12"/>
          <p:cNvSpPr txBox="1">
            <a:spLocks noGrp="1"/>
          </p:cNvSpPr>
          <p:nvPr>
            <p:ph type="body" idx="1"/>
          </p:nvPr>
        </p:nvSpPr>
        <p:spPr>
          <a:xfrm rot="5400000">
            <a:off x="3833019" y="-1623217"/>
            <a:ext cx="4525963" cy="10972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0" name="Google Shape;80;p12"/>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3"/>
        <p:cNvGrpSpPr/>
        <p:nvPr/>
      </p:nvGrpSpPr>
      <p:grpSpPr>
        <a:xfrm>
          <a:off x="0" y="0"/>
          <a:ext cx="0" cy="0"/>
          <a:chOff x="0" y="0"/>
          <a:chExt cx="0" cy="0"/>
        </a:xfrm>
      </p:grpSpPr>
      <p:sp>
        <p:nvSpPr>
          <p:cNvPr id="84" name="Google Shape;84;p13"/>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13"/>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6" name="Google Shape;86;p13"/>
          <p:cNvSpPr txBox="1">
            <a:spLocks noGrp="1"/>
          </p:cNvSpPr>
          <p:nvPr>
            <p:ph type="dt" idx="10"/>
          </p:nvPr>
        </p:nvSpPr>
        <p:spPr>
          <a:xfrm>
            <a:off x="1752600" y="6356351"/>
            <a:ext cx="17018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3"/>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09600" y="1600201"/>
            <a:ext cx="109728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7427725" y="6450864"/>
            <a:ext cx="28449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1" i="0" u="none" strike="noStrike" cap="none">
                <a:solidFill>
                  <a:srgbClr val="888888"/>
                </a:solidFill>
                <a:latin typeface="Calibri"/>
                <a:ea typeface="Calibri"/>
                <a:cs typeface="Calibri"/>
                <a:sym typeface="Calibri"/>
              </a:defRPr>
            </a:lvl1pPr>
            <a:lvl2pPr marL="0" marR="0" lvl="1" indent="0" algn="r" rtl="0">
              <a:spcBef>
                <a:spcPts val="0"/>
              </a:spcBef>
              <a:buNone/>
              <a:defRPr sz="1600" b="1" i="0" u="none" strike="noStrike" cap="none">
                <a:solidFill>
                  <a:srgbClr val="888888"/>
                </a:solidFill>
                <a:latin typeface="Calibri"/>
                <a:ea typeface="Calibri"/>
                <a:cs typeface="Calibri"/>
                <a:sym typeface="Calibri"/>
              </a:defRPr>
            </a:lvl2pPr>
            <a:lvl3pPr marL="0" marR="0" lvl="2" indent="0" algn="r" rtl="0">
              <a:spcBef>
                <a:spcPts val="0"/>
              </a:spcBef>
              <a:buNone/>
              <a:defRPr sz="1600" b="1" i="0" u="none" strike="noStrike" cap="none">
                <a:solidFill>
                  <a:srgbClr val="888888"/>
                </a:solidFill>
                <a:latin typeface="Calibri"/>
                <a:ea typeface="Calibri"/>
                <a:cs typeface="Calibri"/>
                <a:sym typeface="Calibri"/>
              </a:defRPr>
            </a:lvl3pPr>
            <a:lvl4pPr marL="0" marR="0" lvl="3" indent="0" algn="r" rtl="0">
              <a:spcBef>
                <a:spcPts val="0"/>
              </a:spcBef>
              <a:buNone/>
              <a:defRPr sz="1600" b="1" i="0" u="none" strike="noStrike" cap="none">
                <a:solidFill>
                  <a:srgbClr val="888888"/>
                </a:solidFill>
                <a:latin typeface="Calibri"/>
                <a:ea typeface="Calibri"/>
                <a:cs typeface="Calibri"/>
                <a:sym typeface="Calibri"/>
              </a:defRPr>
            </a:lvl4pPr>
            <a:lvl5pPr marL="0" marR="0" lvl="4" indent="0" algn="r" rtl="0">
              <a:spcBef>
                <a:spcPts val="0"/>
              </a:spcBef>
              <a:buNone/>
              <a:defRPr sz="1600" b="1" i="0" u="none" strike="noStrike" cap="none">
                <a:solidFill>
                  <a:srgbClr val="888888"/>
                </a:solidFill>
                <a:latin typeface="Calibri"/>
                <a:ea typeface="Calibri"/>
                <a:cs typeface="Calibri"/>
                <a:sym typeface="Calibri"/>
              </a:defRPr>
            </a:lvl5pPr>
            <a:lvl6pPr marL="0" marR="0" lvl="5" indent="0" algn="r" rtl="0">
              <a:spcBef>
                <a:spcPts val="0"/>
              </a:spcBef>
              <a:buNone/>
              <a:defRPr sz="1600" b="1" i="0" u="none" strike="noStrike" cap="none">
                <a:solidFill>
                  <a:srgbClr val="888888"/>
                </a:solidFill>
                <a:latin typeface="Calibri"/>
                <a:ea typeface="Calibri"/>
                <a:cs typeface="Calibri"/>
                <a:sym typeface="Calibri"/>
              </a:defRPr>
            </a:lvl6pPr>
            <a:lvl7pPr marL="0" marR="0" lvl="6" indent="0" algn="r" rtl="0">
              <a:spcBef>
                <a:spcPts val="0"/>
              </a:spcBef>
              <a:buNone/>
              <a:defRPr sz="1600" b="1" i="0" u="none" strike="noStrike" cap="none">
                <a:solidFill>
                  <a:srgbClr val="888888"/>
                </a:solidFill>
                <a:latin typeface="Calibri"/>
                <a:ea typeface="Calibri"/>
                <a:cs typeface="Calibri"/>
                <a:sym typeface="Calibri"/>
              </a:defRPr>
            </a:lvl7pPr>
            <a:lvl8pPr marL="0" marR="0" lvl="7" indent="0" algn="r" rtl="0">
              <a:spcBef>
                <a:spcPts val="0"/>
              </a:spcBef>
              <a:buNone/>
              <a:defRPr sz="1600" b="1" i="0" u="none" strike="noStrike" cap="none">
                <a:solidFill>
                  <a:srgbClr val="888888"/>
                </a:solidFill>
                <a:latin typeface="Calibri"/>
                <a:ea typeface="Calibri"/>
                <a:cs typeface="Calibri"/>
                <a:sym typeface="Calibri"/>
              </a:defRPr>
            </a:lvl8pPr>
            <a:lvl9pPr marL="0" marR="0" lvl="8" indent="0" algn="r" rtl="0">
              <a:spcBef>
                <a:spcPts val="0"/>
              </a:spcBef>
              <a:buNone/>
              <a:defRPr sz="1600" b="1"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3" name="Google Shape;13;p1"/>
          <p:cNvSpPr txBox="1"/>
          <p:nvPr/>
        </p:nvSpPr>
        <p:spPr>
          <a:xfrm>
            <a:off x="4751375" y="6261863"/>
            <a:ext cx="3000000" cy="554100"/>
          </a:xfrm>
          <a:prstGeom prst="rect">
            <a:avLst/>
          </a:prstGeom>
          <a:noFill/>
          <a:ln>
            <a:noFill/>
          </a:ln>
        </p:spPr>
        <p:txBody>
          <a:bodyPr spcFirstLastPara="1" wrap="square" lIns="91425" tIns="91425" rIns="91425" bIns="91425" anchor="ctr" anchorCtr="0">
            <a:spAutoFit/>
          </a:bodyPr>
          <a:lstStyle/>
          <a:p>
            <a:pPr marL="0" lvl="0" indent="0" algn="ctr" rtl="0">
              <a:spcBef>
                <a:spcPts val="0"/>
              </a:spcBef>
              <a:spcAft>
                <a:spcPts val="0"/>
              </a:spcAft>
              <a:buNone/>
            </a:pPr>
            <a:r>
              <a:rPr lang="en-US" sz="1200">
                <a:solidFill>
                  <a:srgbClr val="888888"/>
                </a:solidFill>
                <a:latin typeface="Calibri"/>
                <a:ea typeface="Calibri"/>
                <a:cs typeface="Calibri"/>
                <a:sym typeface="Calibri"/>
              </a:rPr>
              <a:t>NHLBI UG3HL159134, U24HL159132   </a:t>
            </a:r>
            <a:endParaRPr sz="1200">
              <a:solidFill>
                <a:srgbClr val="888888"/>
              </a:solidFill>
              <a:latin typeface="Calibri"/>
              <a:ea typeface="Calibri"/>
              <a:cs typeface="Calibri"/>
              <a:sym typeface="Calibri"/>
            </a:endParaRPr>
          </a:p>
          <a:p>
            <a:pPr marL="0" lvl="0" indent="0" algn="ctr" rtl="0">
              <a:spcBef>
                <a:spcPts val="0"/>
              </a:spcBef>
              <a:spcAft>
                <a:spcPts val="0"/>
              </a:spcAft>
              <a:buNone/>
            </a:pPr>
            <a:r>
              <a:rPr lang="en-US" sz="1200">
                <a:solidFill>
                  <a:srgbClr val="888888"/>
                </a:solidFill>
                <a:latin typeface="Calibri"/>
                <a:ea typeface="Calibri"/>
                <a:cs typeface="Calibri"/>
                <a:sym typeface="Calibri"/>
              </a:rPr>
              <a:t>NINDS U24NS100659, U24NS100655</a:t>
            </a:r>
            <a:endParaRPr/>
          </a:p>
        </p:txBody>
      </p:sp>
      <p:pic>
        <p:nvPicPr>
          <p:cNvPr id="14" name="Google Shape;14;p1"/>
          <p:cNvPicPr preferRelativeResize="0"/>
          <p:nvPr/>
        </p:nvPicPr>
        <p:blipFill>
          <a:blip r:embed="rId11">
            <a:alphaModFix/>
          </a:blip>
          <a:stretch>
            <a:fillRect/>
          </a:stretch>
        </p:blipFill>
        <p:spPr>
          <a:xfrm>
            <a:off x="69098" y="5564448"/>
            <a:ext cx="1089900" cy="1293550"/>
          </a:xfrm>
          <a:prstGeom prst="rect">
            <a:avLst/>
          </a:prstGeom>
          <a:noFill/>
          <a:ln>
            <a:noFill/>
          </a:ln>
        </p:spPr>
      </p:pic>
      <p:sp>
        <p:nvSpPr>
          <p:cNvPr id="15" name="Google Shape;15;p1"/>
          <p:cNvSpPr txBox="1"/>
          <p:nvPr/>
        </p:nvSpPr>
        <p:spPr>
          <a:xfrm>
            <a:off x="304800" y="304800"/>
            <a:ext cx="3000000" cy="3000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6" name="Google Shape;16;p1"/>
          <p:cNvPicPr preferRelativeResize="0"/>
          <p:nvPr/>
        </p:nvPicPr>
        <p:blipFill>
          <a:blip r:embed="rId12">
            <a:alphaModFix/>
          </a:blip>
          <a:stretch>
            <a:fillRect/>
          </a:stretch>
        </p:blipFill>
        <p:spPr>
          <a:xfrm>
            <a:off x="10348825" y="5994166"/>
            <a:ext cx="1789826" cy="81323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viajarpelaleitura.blogspot.com/2013/11/momentos-nonsense-5.html" TargetMode="External"/><Relationship Id="rId7" Type="http://schemas.openxmlformats.org/officeDocument/2006/relationships/hyperlink" Target="https://nycoveragecounsel.blogspot.com/2010/11/knowing-i-dont-know.html" TargetMode="External"/><Relationship Id="rId2" Type="http://schemas.openxmlformats.org/officeDocument/2006/relationships/image" Target="../media/image9.jpg"/><Relationship Id="rId1" Type="http://schemas.openxmlformats.org/officeDocument/2006/relationships/slideLayout" Target="../slideLayouts/slideLayout2.xml"/><Relationship Id="rId6" Type="http://schemas.openxmlformats.org/officeDocument/2006/relationships/image" Target="../media/image11.jpg"/><Relationship Id="rId5" Type="http://schemas.openxmlformats.org/officeDocument/2006/relationships/hyperlink" Target="https://educatormusing.blogspot.com/2012/05/parent-revolutions-two-petition.html" TargetMode="Externa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mailto:picecap@kennedykrieger.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EA6645-09AE-9F2D-93BF-DA4F9F5CB1E6}"/>
              </a:ext>
            </a:extLst>
          </p:cNvPr>
          <p:cNvSpPr>
            <a:spLocks noGrp="1"/>
          </p:cNvSpPr>
          <p:nvPr>
            <p:ph type="body" idx="1"/>
          </p:nvPr>
        </p:nvSpPr>
        <p:spPr/>
        <p:txBody>
          <a:bodyPr/>
          <a:lstStyle/>
          <a:p>
            <a:pPr marL="114300" indent="0" algn="ctr">
              <a:buNone/>
            </a:pPr>
            <a:endParaRPr lang="en-US" dirty="0"/>
          </a:p>
          <a:p>
            <a:pPr marL="114300" indent="0" algn="ctr">
              <a:buNone/>
            </a:pPr>
            <a:r>
              <a:rPr lang="en-US" sz="4800" dirty="0"/>
              <a:t>Common Data Pitfalls</a:t>
            </a:r>
          </a:p>
          <a:p>
            <a:pPr marL="114300" indent="0" algn="ctr">
              <a:buNone/>
            </a:pPr>
            <a:endParaRPr lang="en-US" sz="4800" dirty="0"/>
          </a:p>
          <a:p>
            <a:pPr marL="114300" indent="0">
              <a:buNone/>
            </a:pPr>
            <a:endParaRPr lang="en-US" sz="4800" dirty="0"/>
          </a:p>
        </p:txBody>
      </p:sp>
      <p:pic>
        <p:nvPicPr>
          <p:cNvPr id="5" name="Picture 4" descr="A cartoon of a person running away from a danger sign">
            <a:extLst>
              <a:ext uri="{FF2B5EF4-FFF2-40B4-BE49-F238E27FC236}">
                <a16:creationId xmlns:a16="http://schemas.microsoft.com/office/drawing/2014/main" id="{4C62779F-A022-D0D3-5D4F-127BD756302F}"/>
              </a:ext>
            </a:extLst>
          </p:cNvPr>
          <p:cNvPicPr>
            <a:picLocks noChangeAspect="1"/>
          </p:cNvPicPr>
          <p:nvPr/>
        </p:nvPicPr>
        <p:blipFill>
          <a:blip r:embed="rId2"/>
          <a:stretch>
            <a:fillRect/>
          </a:stretch>
        </p:blipFill>
        <p:spPr>
          <a:xfrm>
            <a:off x="3357140" y="1746812"/>
            <a:ext cx="5208125" cy="3968095"/>
          </a:xfrm>
          <a:prstGeom prst="rect">
            <a:avLst/>
          </a:prstGeom>
        </p:spPr>
      </p:pic>
    </p:spTree>
    <p:extLst>
      <p:ext uri="{BB962C8B-B14F-4D97-AF65-F5344CB8AC3E}">
        <p14:creationId xmlns:p14="http://schemas.microsoft.com/office/powerpoint/2010/main" val="1250715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1A7F0B6-0B01-6FD1-2281-8A32E080E6A2}"/>
              </a:ext>
            </a:extLst>
          </p:cNvPr>
          <p:cNvSpPr>
            <a:spLocks noGrp="1"/>
          </p:cNvSpPr>
          <p:nvPr>
            <p:ph type="body" idx="1"/>
          </p:nvPr>
        </p:nvSpPr>
        <p:spPr/>
        <p:txBody>
          <a:bodyPr/>
          <a:lstStyle/>
          <a:p>
            <a:pPr marL="114300" indent="0">
              <a:buNone/>
            </a:pPr>
            <a:endParaRPr lang="en-US" dirty="0"/>
          </a:p>
          <a:p>
            <a:pPr marL="114300" indent="0">
              <a:buNone/>
            </a:pPr>
            <a:endParaRPr lang="en-US" dirty="0"/>
          </a:p>
          <a:p>
            <a:pPr>
              <a:buAutoNum type="arabicPeriod"/>
            </a:pPr>
            <a:r>
              <a:rPr lang="en-US" sz="1800" b="0" i="0" u="none" strike="noStrike" dirty="0">
                <a:solidFill>
                  <a:srgbClr val="000000"/>
                </a:solidFill>
                <a:effectLst/>
                <a:latin typeface="Calibri" panose="020F0502020204030204" pitchFamily="34" charset="0"/>
              </a:rPr>
              <a:t>CRF Completion guidelines: </a:t>
            </a:r>
          </a:p>
          <a:p>
            <a:pPr marL="114300" indent="0">
              <a:buNone/>
            </a:pPr>
            <a:endParaRPr lang="en-US" sz="1800" b="0" i="0" u="none" strike="noStrike" dirty="0">
              <a:solidFill>
                <a:srgbClr val="000000"/>
              </a:solidFill>
              <a:effectLst/>
              <a:latin typeface="Calibri" panose="020F0502020204030204" pitchFamily="34" charset="0"/>
            </a:endParaRPr>
          </a:p>
          <a:p>
            <a:r>
              <a:rPr lang="en-US" sz="1800" b="0" i="1" u="none" strike="noStrike" dirty="0">
                <a:solidFill>
                  <a:srgbClr val="000000"/>
                </a:solidFill>
                <a:effectLst/>
                <a:latin typeface="Calibri" panose="020F0502020204030204" pitchFamily="34" charset="0"/>
              </a:rPr>
              <a:t>	Serious adverse events (SAEs) occurring at any time between randomization and subject’s end of study are 	to be reported. </a:t>
            </a:r>
          </a:p>
          <a:p>
            <a:pPr marL="114300" indent="0">
              <a:buNone/>
            </a:pPr>
            <a:endParaRPr lang="en-US" sz="1800" b="0" i="1" u="none" strike="noStrike" dirty="0">
              <a:solidFill>
                <a:srgbClr val="000000"/>
              </a:solidFill>
              <a:effectLst/>
              <a:latin typeface="Calibri" panose="020F0502020204030204" pitchFamily="34" charset="0"/>
            </a:endParaRPr>
          </a:p>
          <a:p>
            <a:r>
              <a:rPr lang="en-US" sz="1800" i="1" dirty="0">
                <a:solidFill>
                  <a:srgbClr val="000000"/>
                </a:solidFill>
                <a:latin typeface="Calibri" panose="020F0502020204030204" pitchFamily="34" charset="0"/>
              </a:rPr>
              <a:t>	This includes re-hospitalizations before day 365 for any reason. (admitted for norovirus, needing IV 	hydration and observation?  - SAE!)</a:t>
            </a:r>
          </a:p>
          <a:p>
            <a:pPr marL="114300" indent="0">
              <a:buNone/>
            </a:pPr>
            <a:endParaRPr lang="en-US" sz="1800" i="1" dirty="0">
              <a:solidFill>
                <a:srgbClr val="000000"/>
              </a:solidFill>
              <a:latin typeface="Calibri" panose="020F0502020204030204" pitchFamily="34" charset="0"/>
            </a:endParaRPr>
          </a:p>
          <a:p>
            <a:r>
              <a:rPr lang="en-US" sz="1800" i="1" dirty="0">
                <a:solidFill>
                  <a:srgbClr val="000000"/>
                </a:solidFill>
                <a:latin typeface="Calibri" panose="020F0502020204030204" pitchFamily="34" charset="0"/>
              </a:rPr>
              <a:t>	If a subject dies before day 365, you must report the terminal SAE.  (hint: “death” is not an SAE, it is a 	result of the SAE)</a:t>
            </a:r>
          </a:p>
          <a:p>
            <a:pPr marL="114300" indent="0">
              <a:buNone/>
            </a:pPr>
            <a:endParaRPr lang="en-US" i="1" dirty="0"/>
          </a:p>
          <a:p>
            <a:r>
              <a:rPr lang="en-US" sz="1800" i="1" dirty="0">
                <a:solidFill>
                  <a:srgbClr val="FF0000"/>
                </a:solidFill>
                <a:latin typeface="Calibri" panose="020F0502020204030204" pitchFamily="34" charset="0"/>
              </a:rPr>
              <a:t>When completing your first SAE, read through the CRF Completion Guidelines about Form 104 Adverse Event and the MOP section 7.1. </a:t>
            </a:r>
            <a:r>
              <a:rPr lang="en-US" sz="1800" i="1" u="sng" dirty="0">
                <a:solidFill>
                  <a:srgbClr val="FF0000"/>
                </a:solidFill>
                <a:latin typeface="Calibri" panose="020F0502020204030204" pitchFamily="34" charset="0"/>
              </a:rPr>
              <a:t>Have your PI do this as well </a:t>
            </a:r>
            <a:r>
              <a:rPr lang="en-US" sz="1800" i="1" dirty="0">
                <a:solidFill>
                  <a:srgbClr val="FF0000"/>
                </a:solidFill>
                <a:latin typeface="Calibri" panose="020F0502020204030204" pitchFamily="34" charset="0"/>
              </a:rPr>
              <a:t>– it will save you time and DCRs!</a:t>
            </a:r>
          </a:p>
        </p:txBody>
      </p:sp>
      <p:sp>
        <p:nvSpPr>
          <p:cNvPr id="3" name="Slide Number Placeholder 2">
            <a:extLst>
              <a:ext uri="{FF2B5EF4-FFF2-40B4-BE49-F238E27FC236}">
                <a16:creationId xmlns:a16="http://schemas.microsoft.com/office/drawing/2014/main" id="{F16DCA7E-BA29-411B-64D5-A83A01E42D5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2" name="Title 1">
            <a:extLst>
              <a:ext uri="{FF2B5EF4-FFF2-40B4-BE49-F238E27FC236}">
                <a16:creationId xmlns:a16="http://schemas.microsoft.com/office/drawing/2014/main" id="{19516437-DD77-B042-0DE7-A191DEB5A5AB}"/>
              </a:ext>
            </a:extLst>
          </p:cNvPr>
          <p:cNvSpPr>
            <a:spLocks noGrp="1"/>
          </p:cNvSpPr>
          <p:nvPr>
            <p:ph type="title" idx="4294967295"/>
          </p:nvPr>
        </p:nvSpPr>
        <p:spPr>
          <a:xfrm>
            <a:off x="0" y="274638"/>
            <a:ext cx="10972800" cy="1143000"/>
          </a:xfrm>
        </p:spPr>
        <p:txBody>
          <a:bodyPr/>
          <a:lstStyle/>
          <a:p>
            <a:pPr algn="ctr"/>
            <a:r>
              <a:rPr lang="en-US" dirty="0"/>
              <a:t>SAE Nuggets</a:t>
            </a:r>
          </a:p>
        </p:txBody>
      </p:sp>
    </p:spTree>
    <p:extLst>
      <p:ext uri="{BB962C8B-B14F-4D97-AF65-F5344CB8AC3E}">
        <p14:creationId xmlns:p14="http://schemas.microsoft.com/office/powerpoint/2010/main" val="402375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FC947E8-7A84-58DA-4A09-F7AF641CFD6F}"/>
              </a:ext>
            </a:extLst>
          </p:cNvPr>
          <p:cNvSpPr>
            <a:spLocks noGrp="1"/>
          </p:cNvSpPr>
          <p:nvPr>
            <p:ph type="body" idx="1"/>
          </p:nvPr>
        </p:nvSpPr>
        <p:spPr/>
        <p:txBody>
          <a:bodyPr/>
          <a:lstStyle/>
          <a:p>
            <a:endParaRPr lang="en-US" dirty="0"/>
          </a:p>
          <a:p>
            <a:pPr marL="114300" indent="0">
              <a:buNone/>
            </a:pPr>
            <a:r>
              <a:rPr lang="en-US" sz="2400" dirty="0"/>
              <a:t>Q04 Relatedness to Study Intervention</a:t>
            </a:r>
          </a:p>
          <a:p>
            <a:pPr lvl="1"/>
            <a:r>
              <a:rPr lang="en-US" sz="2000" dirty="0"/>
              <a:t>Remember, the intervention is </a:t>
            </a:r>
            <a:r>
              <a:rPr lang="en-US" sz="2000" dirty="0">
                <a:solidFill>
                  <a:srgbClr val="FF0000"/>
                </a:solidFill>
              </a:rPr>
              <a:t>DURATION</a:t>
            </a:r>
            <a:r>
              <a:rPr lang="en-US" sz="2000" dirty="0"/>
              <a:t> (not cooling)</a:t>
            </a:r>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lvl="1"/>
            <a:endParaRPr lang="en-US" sz="2000" dirty="0"/>
          </a:p>
          <a:p>
            <a:pPr marL="1028700" lvl="2" indent="0">
              <a:buNone/>
            </a:pPr>
            <a:r>
              <a:rPr lang="en-US" sz="1600" dirty="0"/>
              <a:t>								</a:t>
            </a:r>
            <a:r>
              <a:rPr lang="en-US" sz="1400" dirty="0"/>
              <a:t>(CRF completion guidelines </a:t>
            </a:r>
            <a:r>
              <a:rPr lang="en-US" sz="1400" dirty="0" err="1"/>
              <a:t>pg</a:t>
            </a:r>
            <a:r>
              <a:rPr lang="en-US" sz="1400" dirty="0"/>
              <a:t> 15)</a:t>
            </a:r>
            <a:endParaRPr lang="en-US" sz="1600" dirty="0"/>
          </a:p>
        </p:txBody>
      </p:sp>
      <p:sp>
        <p:nvSpPr>
          <p:cNvPr id="3" name="Slide Number Placeholder 2">
            <a:extLst>
              <a:ext uri="{FF2B5EF4-FFF2-40B4-BE49-F238E27FC236}">
                <a16:creationId xmlns:a16="http://schemas.microsoft.com/office/drawing/2014/main" id="{3139D5B3-5BBF-AC3A-6391-12E5C230808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2" name="Title 1">
            <a:extLst>
              <a:ext uri="{FF2B5EF4-FFF2-40B4-BE49-F238E27FC236}">
                <a16:creationId xmlns:a16="http://schemas.microsoft.com/office/drawing/2014/main" id="{C601F9D3-B338-C861-593B-D939DD514BDF}"/>
              </a:ext>
            </a:extLst>
          </p:cNvPr>
          <p:cNvSpPr>
            <a:spLocks noGrp="1"/>
          </p:cNvSpPr>
          <p:nvPr>
            <p:ph type="title" idx="4294967295"/>
          </p:nvPr>
        </p:nvSpPr>
        <p:spPr>
          <a:xfrm>
            <a:off x="0" y="136526"/>
            <a:ext cx="10972800" cy="772088"/>
          </a:xfrm>
        </p:spPr>
        <p:txBody>
          <a:bodyPr/>
          <a:lstStyle/>
          <a:p>
            <a:pPr algn="ctr"/>
            <a:r>
              <a:rPr lang="en-US" dirty="0"/>
              <a:t>More SAE Nuggets</a:t>
            </a:r>
          </a:p>
        </p:txBody>
      </p:sp>
      <p:graphicFrame>
        <p:nvGraphicFramePr>
          <p:cNvPr id="7" name="Table 6">
            <a:extLst>
              <a:ext uri="{FF2B5EF4-FFF2-40B4-BE49-F238E27FC236}">
                <a16:creationId xmlns:a16="http://schemas.microsoft.com/office/drawing/2014/main" id="{172B5203-3C2A-D4CA-9A77-570D11B8295F}"/>
              </a:ext>
            </a:extLst>
          </p:cNvPr>
          <p:cNvGraphicFramePr>
            <a:graphicFrameLocks noGrp="1"/>
          </p:cNvGraphicFramePr>
          <p:nvPr>
            <p:extLst>
              <p:ext uri="{D42A27DB-BD31-4B8C-83A1-F6EECF244321}">
                <p14:modId xmlns:p14="http://schemas.microsoft.com/office/powerpoint/2010/main" val="718674425"/>
              </p:ext>
            </p:extLst>
          </p:nvPr>
        </p:nvGraphicFramePr>
        <p:xfrm>
          <a:off x="2581154" y="1729629"/>
          <a:ext cx="5822811" cy="4637496"/>
        </p:xfrm>
        <a:graphic>
          <a:graphicData uri="http://schemas.openxmlformats.org/drawingml/2006/table">
            <a:tbl>
              <a:tblPr/>
              <a:tblGrid>
                <a:gridCol w="1335016">
                  <a:extLst>
                    <a:ext uri="{9D8B030D-6E8A-4147-A177-3AD203B41FA5}">
                      <a16:colId xmlns:a16="http://schemas.microsoft.com/office/drawing/2014/main" val="2844433354"/>
                    </a:ext>
                  </a:extLst>
                </a:gridCol>
                <a:gridCol w="4487795">
                  <a:extLst>
                    <a:ext uri="{9D8B030D-6E8A-4147-A177-3AD203B41FA5}">
                      <a16:colId xmlns:a16="http://schemas.microsoft.com/office/drawing/2014/main" val="3903664940"/>
                    </a:ext>
                  </a:extLst>
                </a:gridCol>
              </a:tblGrid>
              <a:tr h="270868">
                <a:tc gridSpan="2">
                  <a:txBody>
                    <a:bodyPr/>
                    <a:lstStyle/>
                    <a:p>
                      <a:pPr rtl="0" fontAlgn="t">
                        <a:spcBef>
                          <a:spcPts val="0"/>
                        </a:spcBef>
                        <a:spcAft>
                          <a:spcPts val="0"/>
                        </a:spcAft>
                      </a:pPr>
                      <a:r>
                        <a:rPr lang="en-US" sz="1000" b="0" i="0" u="none" strike="noStrike">
                          <a:solidFill>
                            <a:srgbClr val="FFFFFF"/>
                          </a:solidFill>
                          <a:effectLst/>
                          <a:latin typeface="Calibri" panose="020F0502020204030204" pitchFamily="34" charset="0"/>
                        </a:rPr>
                        <a:t>Algorithm to Determine Relatedness of Adverse Event to Study Intervention</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extLst>
                  <a:ext uri="{0D108BD9-81ED-4DB2-BD59-A6C34878D82A}">
                    <a16:rowId xmlns:a16="http://schemas.microsoft.com/office/drawing/2014/main" val="1206832419"/>
                  </a:ext>
                </a:extLst>
              </a:tr>
              <a:tr h="684558">
                <a:tc>
                  <a:txBody>
                    <a:bodyPr/>
                    <a:lstStyle/>
                    <a:p>
                      <a:pPr rtl="0" fontAlgn="t">
                        <a:spcBef>
                          <a:spcPts val="0"/>
                        </a:spcBef>
                        <a:spcAft>
                          <a:spcPts val="0"/>
                        </a:spcAft>
                      </a:pPr>
                      <a:br>
                        <a:rPr lang="en-US" sz="1400" dirty="0">
                          <a:effectLst/>
                        </a:rPr>
                      </a:br>
                      <a:br>
                        <a:rPr lang="en-US" sz="1400" dirty="0">
                          <a:effectLst/>
                        </a:rPr>
                      </a:br>
                      <a:r>
                        <a:rPr lang="en-US" sz="1000" b="1" i="0" u="none" strike="noStrike" dirty="0">
                          <a:solidFill>
                            <a:srgbClr val="000000"/>
                          </a:solidFill>
                          <a:effectLst/>
                          <a:latin typeface="Calibri" panose="020F0502020204030204" pitchFamily="34" charset="0"/>
                        </a:rPr>
                        <a:t>Unrelated</a:t>
                      </a:r>
                      <a:endParaRPr lang="en-US" sz="1400" dirty="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1000"/>
                        </a:spcAft>
                      </a:pPr>
                      <a:r>
                        <a:rPr lang="en-US" sz="1000" b="0" i="0" u="none" strike="noStrike">
                          <a:solidFill>
                            <a:srgbClr val="000000"/>
                          </a:solidFill>
                          <a:effectLst/>
                          <a:latin typeface="Calibri" panose="020F0502020204030204" pitchFamily="34" charset="0"/>
                        </a:rPr>
                        <a:t>The temporal relationship between treatment exposure and the adverse event is unreasonable or incompatible and/or adverse event is clearly due to extraneous causes (e.g., underlying disease, environment)</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33142307"/>
                  </a:ext>
                </a:extLst>
              </a:tr>
              <a:tr h="418615">
                <a:tc rowSpan="2">
                  <a:txBody>
                    <a:bodyPr/>
                    <a:lstStyle/>
                    <a:p>
                      <a:pPr rtl="0" fontAlgn="t">
                        <a:spcBef>
                          <a:spcPts val="0"/>
                        </a:spcBef>
                        <a:spcAft>
                          <a:spcPts val="0"/>
                        </a:spcAft>
                      </a:pPr>
                      <a:br>
                        <a:rPr lang="en-US" sz="1400">
                          <a:effectLst/>
                        </a:rPr>
                      </a:br>
                      <a:r>
                        <a:rPr lang="en-US" sz="1000" b="1" i="0" u="none" strike="noStrike">
                          <a:solidFill>
                            <a:srgbClr val="000000"/>
                          </a:solidFill>
                          <a:effectLst/>
                          <a:latin typeface="Calibri" panose="020F0502020204030204" pitchFamily="34" charset="0"/>
                        </a:rPr>
                        <a:t>Unlikely</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1000"/>
                        </a:spcAft>
                      </a:pPr>
                      <a:r>
                        <a:rPr lang="en-US" sz="1000" b="1" i="0" u="none" strike="noStrike">
                          <a:solidFill>
                            <a:srgbClr val="000000"/>
                          </a:solidFill>
                          <a:effectLst/>
                          <a:latin typeface="Calibri" panose="020F0502020204030204" pitchFamily="34" charset="0"/>
                        </a:rPr>
                        <a:t>Must have both of the following</a:t>
                      </a:r>
                      <a:r>
                        <a:rPr lang="en-US" sz="1000" b="0" i="0" u="none" strike="noStrike">
                          <a:solidFill>
                            <a:srgbClr val="000000"/>
                          </a:solidFill>
                          <a:effectLst/>
                          <a:latin typeface="Calibri" panose="020F0502020204030204" pitchFamily="34" charset="0"/>
                        </a:rPr>
                        <a:t> 2 conditions, but may have reasonable or only tenuous temporal relationship to intervention.</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6114589"/>
                  </a:ext>
                </a:extLst>
              </a:tr>
              <a:tr h="689483">
                <a:tc vMerge="1">
                  <a:txBody>
                    <a:bodyPr/>
                    <a:lstStyle/>
                    <a:p>
                      <a:endParaRPr lang="en-US"/>
                    </a:p>
                  </a:txBody>
                  <a:tcPr/>
                </a:tc>
                <a:tc>
                  <a:txBody>
                    <a:bodyPr/>
                    <a:lstStyle/>
                    <a:p>
                      <a:pPr marL="47625" indent="-171450" rtl="0" fontAlgn="t">
                        <a:spcBef>
                          <a:spcPts val="0"/>
                        </a:spcBef>
                        <a:spcAft>
                          <a:spcPts val="1000"/>
                        </a:spcAft>
                      </a:pPr>
                      <a:r>
                        <a:rPr lang="en-US" sz="1000" b="0" i="0" u="none" strike="noStrike">
                          <a:solidFill>
                            <a:srgbClr val="000000"/>
                          </a:solidFill>
                          <a:effectLst/>
                          <a:latin typeface="Calibri" panose="020F0502020204030204" pitchFamily="34" charset="0"/>
                        </a:rPr>
                        <a:t>1. Could readily have been produced by the subject’s clinical state, or environmental or other interventions.</a:t>
                      </a:r>
                      <a:endParaRPr lang="en-US" sz="1400">
                        <a:effectLst/>
                      </a:endParaRPr>
                    </a:p>
                    <a:p>
                      <a:pPr marL="47625" indent="-171450" rtl="0" fontAlgn="t">
                        <a:spcBef>
                          <a:spcPts val="0"/>
                        </a:spcBef>
                        <a:spcAft>
                          <a:spcPts val="1000"/>
                        </a:spcAft>
                      </a:pPr>
                      <a:r>
                        <a:rPr lang="en-US" sz="1000" b="0" i="0" u="none" strike="noStrike">
                          <a:solidFill>
                            <a:srgbClr val="000000"/>
                          </a:solidFill>
                          <a:effectLst/>
                          <a:latin typeface="Calibri" panose="020F0502020204030204" pitchFamily="34" charset="0"/>
                        </a:rPr>
                        <a:t>2. Does not follow a known pattern of response to intervention.</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5645916"/>
                  </a:ext>
                </a:extLst>
              </a:tr>
              <a:tr h="270868">
                <a:tc rowSpan="2">
                  <a:txBody>
                    <a:bodyPr/>
                    <a:lstStyle/>
                    <a:p>
                      <a:pPr rtl="0" fontAlgn="t">
                        <a:spcBef>
                          <a:spcPts val="0"/>
                        </a:spcBef>
                        <a:spcAft>
                          <a:spcPts val="0"/>
                        </a:spcAft>
                      </a:pPr>
                      <a:br>
                        <a:rPr lang="en-US" sz="1400">
                          <a:effectLst/>
                        </a:rPr>
                      </a:br>
                      <a:r>
                        <a:rPr lang="en-US" sz="1000" b="1" i="0" u="none" strike="noStrike">
                          <a:solidFill>
                            <a:srgbClr val="000000"/>
                          </a:solidFill>
                          <a:effectLst/>
                          <a:latin typeface="Calibri" panose="020F0502020204030204" pitchFamily="34" charset="0"/>
                        </a:rPr>
                        <a:t>Reasonable Possibility</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1000"/>
                        </a:spcAft>
                      </a:pPr>
                      <a:r>
                        <a:rPr lang="en-US" sz="1000" b="1" i="0" u="none" strike="noStrike">
                          <a:solidFill>
                            <a:srgbClr val="000000"/>
                          </a:solidFill>
                          <a:effectLst/>
                          <a:latin typeface="Calibri" panose="020F0502020204030204" pitchFamily="34" charset="0"/>
                        </a:rPr>
                        <a:t>Must have at least 2</a:t>
                      </a:r>
                      <a:r>
                        <a:rPr lang="en-US" sz="1000" b="0" i="0" u="none" strike="noStrike">
                          <a:solidFill>
                            <a:srgbClr val="000000"/>
                          </a:solidFill>
                          <a:effectLst/>
                          <a:latin typeface="Calibri" panose="020F0502020204030204" pitchFamily="34" charset="0"/>
                        </a:rPr>
                        <a:t> of the following 3 conditions</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6427187"/>
                  </a:ext>
                </a:extLst>
              </a:tr>
              <a:tr h="960351">
                <a:tc vMerge="1">
                  <a:txBody>
                    <a:bodyPr/>
                    <a:lstStyle/>
                    <a:p>
                      <a:endParaRPr lang="en-US"/>
                    </a:p>
                  </a:txBody>
                  <a:tcPr/>
                </a:tc>
                <a:tc>
                  <a:txBody>
                    <a:bodyPr/>
                    <a:lstStyle/>
                    <a:p>
                      <a:pPr marL="47625" indent="-171450" rtl="0" fontAlgn="t">
                        <a:spcBef>
                          <a:spcPts val="0"/>
                        </a:spcBef>
                        <a:spcAft>
                          <a:spcPts val="1000"/>
                        </a:spcAft>
                      </a:pPr>
                      <a:r>
                        <a:rPr lang="en-US" sz="1000" b="0" i="0" u="none" strike="noStrike">
                          <a:solidFill>
                            <a:srgbClr val="000000"/>
                          </a:solidFill>
                          <a:effectLst/>
                          <a:latin typeface="Calibri" panose="020F0502020204030204" pitchFamily="34" charset="0"/>
                        </a:rPr>
                        <a:t>1. Has a reasonable temporal relationship to intervention.</a:t>
                      </a:r>
                      <a:endParaRPr lang="en-US" sz="1400">
                        <a:effectLst/>
                      </a:endParaRPr>
                    </a:p>
                    <a:p>
                      <a:pPr marL="47625" indent="-171450" rtl="0" fontAlgn="t">
                        <a:spcBef>
                          <a:spcPts val="0"/>
                        </a:spcBef>
                        <a:spcAft>
                          <a:spcPts val="1000"/>
                        </a:spcAft>
                      </a:pPr>
                      <a:r>
                        <a:rPr lang="en-US" sz="1000" b="0" i="0" u="none" strike="noStrike">
                          <a:solidFill>
                            <a:srgbClr val="000000"/>
                          </a:solidFill>
                          <a:effectLst/>
                          <a:latin typeface="Calibri" panose="020F0502020204030204" pitchFamily="34" charset="0"/>
                        </a:rPr>
                        <a:t>2. Could not readily have been produced by the subject’s clinical state or environmental or other interventions.</a:t>
                      </a:r>
                      <a:endParaRPr lang="en-US" sz="1400">
                        <a:effectLst/>
                      </a:endParaRPr>
                    </a:p>
                    <a:p>
                      <a:pPr marL="47625" indent="-171450" rtl="0" fontAlgn="t">
                        <a:spcBef>
                          <a:spcPts val="0"/>
                        </a:spcBef>
                        <a:spcAft>
                          <a:spcPts val="1000"/>
                        </a:spcAft>
                      </a:pPr>
                      <a:r>
                        <a:rPr lang="en-US" sz="1000" b="0" i="0" u="none" strike="noStrike">
                          <a:solidFill>
                            <a:srgbClr val="000000"/>
                          </a:solidFill>
                          <a:effectLst/>
                          <a:latin typeface="Calibri" panose="020F0502020204030204" pitchFamily="34" charset="0"/>
                        </a:rPr>
                        <a:t>3. Follows a known pattern of response to intervention.</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6058499"/>
                  </a:ext>
                </a:extLst>
              </a:tr>
              <a:tr h="270868">
                <a:tc rowSpan="2">
                  <a:txBody>
                    <a:bodyPr/>
                    <a:lstStyle/>
                    <a:p>
                      <a:pPr rtl="0" fontAlgn="t">
                        <a:spcBef>
                          <a:spcPts val="0"/>
                        </a:spcBef>
                        <a:spcAft>
                          <a:spcPts val="0"/>
                        </a:spcAft>
                      </a:pPr>
                      <a:br>
                        <a:rPr lang="en-US" sz="1400">
                          <a:effectLst/>
                        </a:rPr>
                      </a:br>
                      <a:r>
                        <a:rPr lang="en-US" sz="1000" b="1" i="0" u="none" strike="noStrike">
                          <a:solidFill>
                            <a:srgbClr val="000000"/>
                          </a:solidFill>
                          <a:effectLst/>
                          <a:latin typeface="Calibri" panose="020F0502020204030204" pitchFamily="34" charset="0"/>
                        </a:rPr>
                        <a:t>Definitely </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rtl="0" fontAlgn="t">
                        <a:spcBef>
                          <a:spcPts val="0"/>
                        </a:spcBef>
                        <a:spcAft>
                          <a:spcPts val="1000"/>
                        </a:spcAft>
                      </a:pPr>
                      <a:r>
                        <a:rPr lang="en-US" sz="1000" b="1" i="0" u="none" strike="noStrike">
                          <a:solidFill>
                            <a:srgbClr val="000000"/>
                          </a:solidFill>
                          <a:effectLst/>
                          <a:latin typeface="Calibri" panose="020F0502020204030204" pitchFamily="34" charset="0"/>
                        </a:rPr>
                        <a:t>Must have all 3 </a:t>
                      </a:r>
                      <a:r>
                        <a:rPr lang="en-US" sz="1000" b="0" i="0" u="none" strike="noStrike">
                          <a:solidFill>
                            <a:srgbClr val="000000"/>
                          </a:solidFill>
                          <a:effectLst/>
                          <a:latin typeface="Calibri" panose="020F0502020204030204" pitchFamily="34" charset="0"/>
                        </a:rPr>
                        <a:t>of the following conditions</a:t>
                      </a:r>
                      <a:endParaRPr lang="en-US" sz="140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9911277"/>
                  </a:ext>
                </a:extLst>
              </a:tr>
              <a:tr h="960351">
                <a:tc vMerge="1">
                  <a:txBody>
                    <a:bodyPr/>
                    <a:lstStyle/>
                    <a:p>
                      <a:endParaRPr lang="en-US"/>
                    </a:p>
                  </a:txBody>
                  <a:tcPr/>
                </a:tc>
                <a:tc>
                  <a:txBody>
                    <a:bodyPr/>
                    <a:lstStyle/>
                    <a:p>
                      <a:pPr marL="47625" indent="-171450" rtl="0" fontAlgn="t">
                        <a:spcBef>
                          <a:spcPts val="0"/>
                        </a:spcBef>
                        <a:spcAft>
                          <a:spcPts val="1000"/>
                        </a:spcAft>
                      </a:pPr>
                      <a:r>
                        <a:rPr lang="en-US" sz="1000" b="0" i="0" u="none" strike="noStrike" dirty="0">
                          <a:solidFill>
                            <a:srgbClr val="000000"/>
                          </a:solidFill>
                          <a:effectLst/>
                          <a:latin typeface="Calibri" panose="020F0502020204030204" pitchFamily="34" charset="0"/>
                        </a:rPr>
                        <a:t>1. Has a reasonable temporal relationship to intervention.</a:t>
                      </a:r>
                      <a:endParaRPr lang="en-US" sz="1400" dirty="0">
                        <a:effectLst/>
                      </a:endParaRPr>
                    </a:p>
                    <a:p>
                      <a:pPr marL="47625" indent="-171450" rtl="0" fontAlgn="t">
                        <a:spcBef>
                          <a:spcPts val="0"/>
                        </a:spcBef>
                        <a:spcAft>
                          <a:spcPts val="1000"/>
                        </a:spcAft>
                      </a:pPr>
                      <a:r>
                        <a:rPr lang="en-US" sz="1000" b="0" i="0" u="none" strike="noStrike" dirty="0">
                          <a:solidFill>
                            <a:srgbClr val="000000"/>
                          </a:solidFill>
                          <a:effectLst/>
                          <a:latin typeface="Calibri" panose="020F0502020204030204" pitchFamily="34" charset="0"/>
                        </a:rPr>
                        <a:t>2. Could not possibly have been produced by the subject’s clinical state or have been due to environmental or other interventions.</a:t>
                      </a:r>
                      <a:endParaRPr lang="en-US" sz="1400" dirty="0">
                        <a:effectLst/>
                      </a:endParaRPr>
                    </a:p>
                    <a:p>
                      <a:pPr marL="47625" indent="-171450" rtl="0" fontAlgn="t">
                        <a:spcBef>
                          <a:spcPts val="0"/>
                        </a:spcBef>
                        <a:spcAft>
                          <a:spcPts val="1000"/>
                        </a:spcAft>
                      </a:pPr>
                      <a:r>
                        <a:rPr lang="en-US" sz="1000" b="0" i="0" u="none" strike="noStrike" dirty="0">
                          <a:solidFill>
                            <a:srgbClr val="000000"/>
                          </a:solidFill>
                          <a:effectLst/>
                          <a:latin typeface="Calibri" panose="020F0502020204030204" pitchFamily="34" charset="0"/>
                        </a:rPr>
                        <a:t>3. Follows a known pattern of response to intervention.</a:t>
                      </a:r>
                      <a:endParaRPr lang="en-US" sz="1400" dirty="0">
                        <a:effectLst/>
                      </a:endParaRPr>
                    </a:p>
                  </a:txBody>
                  <a:tcPr marL="61561" marR="61561" marT="61561" marB="615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336920"/>
                  </a:ext>
                </a:extLst>
              </a:tr>
            </a:tbl>
          </a:graphicData>
        </a:graphic>
      </p:graphicFrame>
      <p:sp>
        <p:nvSpPr>
          <p:cNvPr id="8" name="Rectangle 1">
            <a:extLst>
              <a:ext uri="{FF2B5EF4-FFF2-40B4-BE49-F238E27FC236}">
                <a16:creationId xmlns:a16="http://schemas.microsoft.com/office/drawing/2014/main" id="{EA803B47-8BBD-5049-C513-9E754B5C2C04}"/>
              </a:ext>
            </a:extLst>
          </p:cNvPr>
          <p:cNvSpPr>
            <a:spLocks noChangeArrowheads="1"/>
          </p:cNvSpPr>
          <p:nvPr/>
        </p:nvSpPr>
        <p:spPr bwMode="auto">
          <a:xfrm>
            <a:off x="2641600" y="172983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18792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C90A1AF-071E-C1CC-9346-E37DC1ECB3FE}"/>
              </a:ext>
            </a:extLst>
          </p:cNvPr>
          <p:cNvSpPr>
            <a:spLocks noGrp="1"/>
          </p:cNvSpPr>
          <p:nvPr>
            <p:ph type="body" idx="1"/>
          </p:nvPr>
        </p:nvSpPr>
        <p:spPr/>
        <p:txBody>
          <a:bodyPr/>
          <a:lstStyle/>
          <a:p>
            <a:pPr marL="114300" indent="0" algn="ctr">
              <a:buNone/>
            </a:pPr>
            <a:r>
              <a:rPr lang="en-US" dirty="0"/>
              <a:t>Yet more SAE nuggets</a:t>
            </a:r>
          </a:p>
          <a:p>
            <a:r>
              <a:rPr lang="en-US" dirty="0"/>
              <a:t>Q12</a:t>
            </a:r>
          </a:p>
          <a:p>
            <a:endParaRPr lang="en-US" dirty="0"/>
          </a:p>
          <a:p>
            <a:endParaRPr lang="en-US" dirty="0"/>
          </a:p>
          <a:p>
            <a:endParaRPr lang="en-US" dirty="0"/>
          </a:p>
          <a:p>
            <a:endParaRPr lang="en-US" dirty="0"/>
          </a:p>
          <a:p>
            <a:pPr marL="571500" indent="-457200">
              <a:buFont typeface="+mj-lt"/>
              <a:buAutoNum type="arabicPeriod"/>
            </a:pPr>
            <a:r>
              <a:rPr lang="en-US" sz="2000" dirty="0"/>
              <a:t>This is a subset of events that PICECAP is interested in.</a:t>
            </a:r>
          </a:p>
          <a:p>
            <a:pPr marL="571500" indent="-457200">
              <a:buFont typeface="+mj-lt"/>
              <a:buAutoNum type="arabicPeriod"/>
            </a:pPr>
            <a:r>
              <a:rPr lang="en-US" sz="2000" dirty="0"/>
              <a:t>To complete Q12, you must consult section 7.7 of the MOP for definitions.</a:t>
            </a:r>
          </a:p>
          <a:p>
            <a:pPr>
              <a:buFont typeface="+mj-lt"/>
              <a:buAutoNum type="arabicPeriod"/>
            </a:pPr>
            <a:r>
              <a:rPr lang="en-US" sz="1800" b="0" i="1" u="none" strike="noStrike" dirty="0">
                <a:solidFill>
                  <a:srgbClr val="000000"/>
                </a:solidFill>
                <a:effectLst/>
                <a:latin typeface="Calibri" panose="020F0502020204030204" pitchFamily="34" charset="0"/>
              </a:rPr>
              <a:t>“All definitions in this section already presuppose an event that meets the criteria for AE reporting in this trial.”</a:t>
            </a:r>
            <a:endParaRPr lang="en-US" sz="2000" i="1" dirty="0"/>
          </a:p>
          <a:p>
            <a:endParaRPr lang="en-US" i="1" dirty="0"/>
          </a:p>
          <a:p>
            <a:endParaRPr lang="en-US" dirty="0"/>
          </a:p>
        </p:txBody>
      </p:sp>
      <p:sp>
        <p:nvSpPr>
          <p:cNvPr id="3" name="Slide Number Placeholder 2">
            <a:extLst>
              <a:ext uri="{FF2B5EF4-FFF2-40B4-BE49-F238E27FC236}">
                <a16:creationId xmlns:a16="http://schemas.microsoft.com/office/drawing/2014/main" id="{4A0BD11C-9902-7634-936C-688F2EDB1FA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pic>
        <p:nvPicPr>
          <p:cNvPr id="6" name="Picture 5" descr="A white background with black text&#10;&#10;Description automatically generated">
            <a:extLst>
              <a:ext uri="{FF2B5EF4-FFF2-40B4-BE49-F238E27FC236}">
                <a16:creationId xmlns:a16="http://schemas.microsoft.com/office/drawing/2014/main" id="{34EDE00F-FFF1-FB4B-617A-2940F32C32BD}"/>
              </a:ext>
            </a:extLst>
          </p:cNvPr>
          <p:cNvPicPr>
            <a:picLocks noChangeAspect="1"/>
          </p:cNvPicPr>
          <p:nvPr/>
        </p:nvPicPr>
        <p:blipFill>
          <a:blip r:embed="rId3"/>
          <a:stretch>
            <a:fillRect/>
          </a:stretch>
        </p:blipFill>
        <p:spPr>
          <a:xfrm>
            <a:off x="2025570" y="995423"/>
            <a:ext cx="8310621" cy="2538232"/>
          </a:xfrm>
          <a:prstGeom prst="rect">
            <a:avLst/>
          </a:prstGeom>
        </p:spPr>
      </p:pic>
    </p:spTree>
    <p:extLst>
      <p:ext uri="{BB962C8B-B14F-4D97-AF65-F5344CB8AC3E}">
        <p14:creationId xmlns:p14="http://schemas.microsoft.com/office/powerpoint/2010/main" val="631847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11F9B93-EB7B-FE99-60E6-5F590420F6D1}"/>
              </a:ext>
            </a:extLst>
          </p:cNvPr>
          <p:cNvSpPr>
            <a:spLocks noGrp="1"/>
          </p:cNvSpPr>
          <p:nvPr>
            <p:ph type="body" idx="1"/>
          </p:nvPr>
        </p:nvSpPr>
        <p:spPr/>
        <p:txBody>
          <a:bodyPr/>
          <a:lstStyle/>
          <a:p>
            <a:endParaRPr lang="en-US" dirty="0"/>
          </a:p>
          <a:p>
            <a:endParaRPr lang="en-US" dirty="0"/>
          </a:p>
          <a:p>
            <a:pPr marL="114300" indent="0">
              <a:buNone/>
            </a:pPr>
            <a:r>
              <a:rPr lang="en-US" dirty="0"/>
              <a:t>An outside medical monitor reviews all SAEs so the event description must be comprehensive but concise: </a:t>
            </a:r>
          </a:p>
          <a:p>
            <a:pPr marL="114300" indent="0">
              <a:buNone/>
            </a:pPr>
            <a:endParaRPr lang="en-US" dirty="0"/>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Provide age, gender, most pertinent history and time/date of randomization.</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highlight>
                  <a:srgbClr val="FFFF00"/>
                </a:highlight>
                <a:latin typeface="Calibri" panose="020F0502020204030204" pitchFamily="34" charset="0"/>
              </a:rPr>
              <a:t>Include dates and times for the enrolling event and relevant procedures/clinical assessments</a:t>
            </a:r>
            <a:r>
              <a:rPr lang="en-US" sz="1800" b="0" i="0" u="none" strike="noStrike" dirty="0">
                <a:solidFill>
                  <a:srgbClr val="000000"/>
                </a:solidFill>
                <a:effectLst/>
                <a:latin typeface="Calibri" panose="020F0502020204030204" pitchFamily="34" charset="0"/>
              </a:rPr>
              <a:t>.</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Include a description of what happened. Include only relevant clinical information (medical status prior to the event, signs and/or symptoms).</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Summarize only relevant portions of the subsequent clinical course (including outcomes of treatment and relevant test/laboratory results: both positive and negative).</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Calibri" panose="020F0502020204030204" pitchFamily="34" charset="0"/>
              </a:rPr>
              <a:t>Investigators may elaborate on their assessment of event relatedness to study intervention if desired to further explain their determination. Include a clear statement from the investigator stating whether the event was related to the study intervention.</a:t>
            </a:r>
          </a:p>
          <a:p>
            <a:pPr marL="114300" indent="0">
              <a:buNone/>
            </a:pPr>
            <a:endParaRPr lang="en-US" dirty="0"/>
          </a:p>
        </p:txBody>
      </p:sp>
      <p:sp>
        <p:nvSpPr>
          <p:cNvPr id="3" name="Slide Number Placeholder 2">
            <a:extLst>
              <a:ext uri="{FF2B5EF4-FFF2-40B4-BE49-F238E27FC236}">
                <a16:creationId xmlns:a16="http://schemas.microsoft.com/office/drawing/2014/main" id="{122D6D20-8A53-2546-852B-121EE06A897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2" name="Title 1">
            <a:extLst>
              <a:ext uri="{FF2B5EF4-FFF2-40B4-BE49-F238E27FC236}">
                <a16:creationId xmlns:a16="http://schemas.microsoft.com/office/drawing/2014/main" id="{3643E0C9-C6D9-5951-1544-521C5E4A2DA3}"/>
              </a:ext>
            </a:extLst>
          </p:cNvPr>
          <p:cNvSpPr>
            <a:spLocks noGrp="1"/>
          </p:cNvSpPr>
          <p:nvPr>
            <p:ph type="title" idx="4294967295"/>
          </p:nvPr>
        </p:nvSpPr>
        <p:spPr>
          <a:xfrm>
            <a:off x="0" y="274638"/>
            <a:ext cx="10972800" cy="1143000"/>
          </a:xfrm>
        </p:spPr>
        <p:txBody>
          <a:bodyPr/>
          <a:lstStyle/>
          <a:p>
            <a:pPr algn="ctr"/>
            <a:r>
              <a:rPr lang="en-US" dirty="0"/>
              <a:t>Event Description of your SAE </a:t>
            </a:r>
            <a:r>
              <a:rPr lang="en-US" sz="3200" dirty="0"/>
              <a:t>(so many nuggets!)</a:t>
            </a:r>
            <a:endParaRPr lang="en-US" dirty="0"/>
          </a:p>
        </p:txBody>
      </p:sp>
    </p:spTree>
    <p:extLst>
      <p:ext uri="{BB962C8B-B14F-4D97-AF65-F5344CB8AC3E}">
        <p14:creationId xmlns:p14="http://schemas.microsoft.com/office/powerpoint/2010/main" val="246661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21461FB3-EC6C-B289-DC2E-A949F557BE86}"/>
              </a:ext>
            </a:extLst>
          </p:cNvPr>
          <p:cNvSpPr>
            <a:spLocks noGrp="1"/>
          </p:cNvSpPr>
          <p:nvPr>
            <p:ph type="body" idx="1"/>
          </p:nvPr>
        </p:nvSpPr>
        <p:spPr/>
        <p:txBody>
          <a:bodyPr/>
          <a:lstStyle/>
          <a:p>
            <a:pPr marL="114300" indent="0">
              <a:buNone/>
            </a:pPr>
            <a:r>
              <a:rPr lang="en-US" dirty="0"/>
              <a:t>Sample SAE Narrative for “Neurological Decompensation”</a:t>
            </a:r>
          </a:p>
          <a:p>
            <a:endParaRPr lang="en-US" dirty="0"/>
          </a:p>
          <a:p>
            <a:pPr marL="114300" indent="0" rtl="0">
              <a:spcBef>
                <a:spcPts val="0"/>
              </a:spcBef>
              <a:spcAft>
                <a:spcPts val="0"/>
              </a:spcAft>
              <a:buNone/>
            </a:pPr>
            <a:r>
              <a:rPr lang="en-US" sz="1800" b="0" i="1" u="none" strike="noStrike" dirty="0">
                <a:solidFill>
                  <a:srgbClr val="000000"/>
                </a:solidFill>
                <a:effectLst/>
                <a:latin typeface="Calibri" panose="020F0502020204030204" pitchFamily="34" charset="0"/>
              </a:rPr>
              <a:t>___-year-old male resuscitated following arrest DATE. Cooled with </a:t>
            </a:r>
            <a:r>
              <a:rPr lang="en-US" sz="1800" b="0" i="1" u="none" strike="noStrike" dirty="0" err="1">
                <a:solidFill>
                  <a:srgbClr val="000000"/>
                </a:solidFill>
                <a:effectLst/>
                <a:latin typeface="Calibri" panose="020F0502020204030204" pitchFamily="34" charset="0"/>
              </a:rPr>
              <a:t>Blanketrol</a:t>
            </a:r>
            <a:r>
              <a:rPr lang="en-US" sz="1800" b="0" i="1" u="none" strike="noStrike" dirty="0">
                <a:solidFill>
                  <a:srgbClr val="000000"/>
                </a:solidFill>
                <a:effectLst/>
                <a:latin typeface="Calibri" panose="020F0502020204030204" pitchFamily="34" charset="0"/>
              </a:rPr>
              <a:t>-III from </a:t>
            </a:r>
            <a:endParaRPr lang="en-US" b="0" dirty="0">
              <a:effectLst/>
            </a:endParaRPr>
          </a:p>
          <a:p>
            <a:pPr marL="114300" indent="0" rtl="0">
              <a:spcBef>
                <a:spcPts val="0"/>
              </a:spcBef>
              <a:spcAft>
                <a:spcPts val="0"/>
              </a:spcAft>
              <a:buNone/>
            </a:pPr>
            <a:r>
              <a:rPr lang="en-US" sz="1800" b="0" i="1" u="none" strike="noStrike" dirty="0">
                <a:solidFill>
                  <a:srgbClr val="000000"/>
                </a:solidFill>
                <a:effectLst/>
                <a:latin typeface="Calibri" panose="020F0502020204030204" pitchFamily="34" charset="0"/>
              </a:rPr>
              <a:t>DATE-DATE and remained in the normothermia phase until DATE/TIME. MRI performed on DATE showed significant anoxic brain injury involving bilateral basal ganglia, thalami, cerebral peduncles, and occipital region suggestive of catastrophic brain injury per neurology consultants. Due to poor neurologic prognosis, participant was transported to the operating room for compassionate </a:t>
            </a:r>
            <a:r>
              <a:rPr lang="en-US" sz="1800" b="0" i="1" u="none" strike="noStrike" dirty="0" err="1">
                <a:solidFill>
                  <a:srgbClr val="000000"/>
                </a:solidFill>
                <a:effectLst/>
                <a:latin typeface="Calibri" panose="020F0502020204030204" pitchFamily="34" charset="0"/>
              </a:rPr>
              <a:t>extubation</a:t>
            </a:r>
            <a:r>
              <a:rPr lang="en-US" sz="1800" b="0" i="1" u="none" strike="noStrike" dirty="0">
                <a:solidFill>
                  <a:srgbClr val="000000"/>
                </a:solidFill>
                <a:effectLst/>
                <a:latin typeface="Calibri" panose="020F0502020204030204" pitchFamily="34" charset="0"/>
              </a:rPr>
              <a:t> and organ donation. Participant was compassionately extubated on DATE at TIME. Cessation of circulatory function with PEA was noted at TIME. EKG rhythm noted to be asystole and time of death declared at TIME on DATE.</a:t>
            </a:r>
            <a:endParaRPr lang="en-US" b="0" dirty="0">
              <a:effectLst/>
            </a:endParaRPr>
          </a:p>
          <a:p>
            <a:endParaRPr lang="en-US" dirty="0"/>
          </a:p>
          <a:p>
            <a:pPr marL="114300" indent="0">
              <a:buNone/>
            </a:pPr>
            <a:r>
              <a:rPr lang="en-US" dirty="0"/>
              <a:t>CRF Completion Guidelines Page 18</a:t>
            </a:r>
            <a:br>
              <a:rPr lang="en-US" dirty="0"/>
            </a:br>
            <a:endParaRPr lang="en-US" dirty="0"/>
          </a:p>
        </p:txBody>
      </p:sp>
      <p:sp>
        <p:nvSpPr>
          <p:cNvPr id="5" name="Slide Number Placeholder 4">
            <a:extLst>
              <a:ext uri="{FF2B5EF4-FFF2-40B4-BE49-F238E27FC236}">
                <a16:creationId xmlns:a16="http://schemas.microsoft.com/office/drawing/2014/main" id="{A09FC9EC-FA9B-EEBC-3C76-7CF6994F2F6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294870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7266F1F-3AA1-4389-F25A-CD3BFAF95897}"/>
              </a:ext>
            </a:extLst>
          </p:cNvPr>
          <p:cNvSpPr>
            <a:spLocks noGrp="1"/>
          </p:cNvSpPr>
          <p:nvPr>
            <p:ph type="body" idx="1"/>
          </p:nvPr>
        </p:nvSpPr>
        <p:spPr/>
        <p:txBody>
          <a:bodyPr/>
          <a:lstStyle/>
          <a:p>
            <a:endParaRPr lang="en-US" dirty="0"/>
          </a:p>
          <a:p>
            <a:endParaRPr lang="en-US" dirty="0"/>
          </a:p>
          <a:p>
            <a:pPr marL="571500" indent="-457200">
              <a:buFont typeface="+mj-lt"/>
              <a:buAutoNum type="arabicPeriod"/>
            </a:pPr>
            <a:r>
              <a:rPr lang="en-US" sz="2000" dirty="0"/>
              <a:t>Use this CRF for any neurological assessment done days 1-7</a:t>
            </a:r>
          </a:p>
          <a:p>
            <a:pPr marL="571500" indent="-457200">
              <a:buFont typeface="+mj-lt"/>
              <a:buAutoNum type="arabicPeriod"/>
            </a:pPr>
            <a:endParaRPr lang="en-US" sz="2000" dirty="0"/>
          </a:p>
          <a:p>
            <a:pPr marL="571500" indent="-457200">
              <a:buFont typeface="+mj-lt"/>
              <a:buAutoNum type="arabicPeriod"/>
            </a:pPr>
            <a:r>
              <a:rPr lang="en-US" sz="2000" dirty="0"/>
              <a:t>The FORM is REQUIRED on days 5, 6, and 7</a:t>
            </a:r>
          </a:p>
          <a:p>
            <a:pPr marL="571500" lvl="1" indent="0">
              <a:buNone/>
            </a:pPr>
            <a:r>
              <a:rPr lang="en-US" sz="1800" dirty="0"/>
              <a:t> - If no neurological exam done on those days, answer the first question (Neurological Assessment Performed?) on the form as NO.</a:t>
            </a:r>
          </a:p>
          <a:p>
            <a:pPr marL="571500" indent="-457200">
              <a:buFont typeface="+mj-lt"/>
              <a:buAutoNum type="arabicPeriod"/>
            </a:pPr>
            <a:endParaRPr lang="en-US" sz="2000" dirty="0"/>
          </a:p>
          <a:p>
            <a:pPr marL="571500" indent="-457200">
              <a:buFont typeface="+mj-lt"/>
              <a:buAutoNum type="arabicPeriod"/>
            </a:pPr>
            <a:r>
              <a:rPr lang="en-US" sz="2000" dirty="0"/>
              <a:t>The exam should be a focused neurological examination performed by a neurologist, a clinical team provider or a P-ICECAP Investigator.</a:t>
            </a:r>
          </a:p>
          <a:p>
            <a:pPr marL="571500" indent="-457200">
              <a:buFont typeface="+mj-lt"/>
              <a:buAutoNum type="arabicPeriod"/>
            </a:pPr>
            <a:endParaRPr lang="en-US" sz="2000" b="0" i="0" u="none" strike="noStrike" dirty="0">
              <a:solidFill>
                <a:srgbClr val="000000"/>
              </a:solidFill>
              <a:effectLst/>
              <a:latin typeface="Calibri" panose="020F0502020204030204" pitchFamily="34" charset="0"/>
            </a:endParaRPr>
          </a:p>
          <a:p>
            <a:pPr marL="571500" indent="-457200">
              <a:buFont typeface="+mj-lt"/>
              <a:buAutoNum type="arabicPeriod"/>
            </a:pPr>
            <a:r>
              <a:rPr lang="en-US" sz="2000" b="0" i="0" u="none" strike="noStrike" dirty="0">
                <a:solidFill>
                  <a:srgbClr val="000000"/>
                </a:solidFill>
                <a:effectLst/>
                <a:latin typeface="Calibri" panose="020F0502020204030204" pitchFamily="34" charset="0"/>
              </a:rPr>
              <a:t>The information for this form should NOT be obtained from nursing neuro-checks or chart review.</a:t>
            </a:r>
          </a:p>
          <a:p>
            <a:pPr marL="571500" indent="-457200" rtl="0">
              <a:spcBef>
                <a:spcPts val="1200"/>
              </a:spcBef>
              <a:spcAft>
                <a:spcPts val="1000"/>
              </a:spcAft>
              <a:buFont typeface="+mj-lt"/>
              <a:buAutoNum type="arabicPeriod"/>
            </a:pPr>
            <a:r>
              <a:rPr lang="en-US" sz="2000" b="0" i="0" u="none" strike="noStrike" dirty="0">
                <a:solidFill>
                  <a:srgbClr val="000000"/>
                </a:solidFill>
                <a:effectLst/>
                <a:latin typeface="Calibri" panose="020F0502020204030204" pitchFamily="34" charset="0"/>
              </a:rPr>
              <a:t>It is a good idea to print out the CRF for the examiner to complete. Be sure to have the examiner sign and date the form at the bottom to denote it as source document. </a:t>
            </a:r>
            <a:endParaRPr lang="en-US" sz="1200" b="0" dirty="0">
              <a:effectLst/>
            </a:endParaRPr>
          </a:p>
          <a:p>
            <a:pPr marL="114300" indent="0">
              <a:buNone/>
            </a:pPr>
            <a:br>
              <a:rPr lang="en-US" sz="1600" dirty="0"/>
            </a:br>
            <a:r>
              <a:rPr lang="en-US" sz="1600" dirty="0"/>
              <a:t>  </a:t>
            </a:r>
            <a:endParaRPr lang="en-US" sz="2800" dirty="0"/>
          </a:p>
        </p:txBody>
      </p:sp>
      <p:sp>
        <p:nvSpPr>
          <p:cNvPr id="3" name="Slide Number Placeholder 2">
            <a:extLst>
              <a:ext uri="{FF2B5EF4-FFF2-40B4-BE49-F238E27FC236}">
                <a16:creationId xmlns:a16="http://schemas.microsoft.com/office/drawing/2014/main" id="{C1673401-0698-5F27-5AA3-99D0D7AF4D9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2" name="Title 1">
            <a:extLst>
              <a:ext uri="{FF2B5EF4-FFF2-40B4-BE49-F238E27FC236}">
                <a16:creationId xmlns:a16="http://schemas.microsoft.com/office/drawing/2014/main" id="{378A7C19-5E2A-5908-1D74-715AB4E33315}"/>
              </a:ext>
            </a:extLst>
          </p:cNvPr>
          <p:cNvSpPr>
            <a:spLocks noGrp="1"/>
          </p:cNvSpPr>
          <p:nvPr>
            <p:ph type="title" idx="4294967295"/>
          </p:nvPr>
        </p:nvSpPr>
        <p:spPr>
          <a:xfrm>
            <a:off x="0" y="274638"/>
            <a:ext cx="10972800" cy="1143000"/>
          </a:xfrm>
        </p:spPr>
        <p:txBody>
          <a:bodyPr/>
          <a:lstStyle/>
          <a:p>
            <a:pPr algn="ctr"/>
            <a:r>
              <a:rPr lang="en-US" dirty="0"/>
              <a:t>F510 Neurological Assessment</a:t>
            </a:r>
          </a:p>
        </p:txBody>
      </p:sp>
    </p:spTree>
    <p:extLst>
      <p:ext uri="{BB962C8B-B14F-4D97-AF65-F5344CB8AC3E}">
        <p14:creationId xmlns:p14="http://schemas.microsoft.com/office/powerpoint/2010/main" val="186502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07841135-FBB0-379A-41ED-D8968AD0F9B6}"/>
              </a:ext>
            </a:extLst>
          </p:cNvPr>
          <p:cNvSpPr>
            <a:spLocks noGrp="1"/>
          </p:cNvSpPr>
          <p:nvPr>
            <p:ph type="body" idx="1"/>
          </p:nvPr>
        </p:nvSpPr>
        <p:spPr/>
        <p:txBody>
          <a:bodyPr/>
          <a:lstStyle/>
          <a:p>
            <a:pPr marL="114300" indent="0" algn="ctr">
              <a:buNone/>
            </a:pPr>
            <a:r>
              <a:rPr lang="en-US" dirty="0"/>
              <a:t>F514 POPC PCPC</a:t>
            </a:r>
          </a:p>
          <a:p>
            <a:pPr marL="114300" indent="0">
              <a:buNone/>
            </a:pPr>
            <a:r>
              <a:rPr lang="en-US" dirty="0"/>
              <a:t>There are multiple timepoints where this CRF must be completed.</a:t>
            </a:r>
          </a:p>
          <a:p>
            <a:pPr marL="628650" indent="-514350">
              <a:buFont typeface="+mj-lt"/>
              <a:buAutoNum type="arabicPeriod"/>
            </a:pPr>
            <a:r>
              <a:rPr lang="en-US" dirty="0"/>
              <a:t>Baseline: should reflect how the child was </a:t>
            </a:r>
            <a:r>
              <a:rPr lang="en-US" u="sng" dirty="0"/>
              <a:t>before</a:t>
            </a:r>
            <a:r>
              <a:rPr lang="en-US" dirty="0"/>
              <a:t> the arrest</a:t>
            </a:r>
          </a:p>
          <a:p>
            <a:pPr marL="628650" indent="-514350">
              <a:buFont typeface="+mj-lt"/>
              <a:buAutoNum type="arabicPeriod"/>
            </a:pPr>
            <a:r>
              <a:rPr lang="en-US" dirty="0"/>
              <a:t>Day 30 OR hospital discharge (whichever comes first)</a:t>
            </a:r>
          </a:p>
          <a:p>
            <a:pPr lvl="1"/>
            <a:r>
              <a:rPr lang="en-US" dirty="0"/>
              <a:t>If still in hospital at day 30, complete the CRF (DCC may remind you)</a:t>
            </a:r>
          </a:p>
          <a:p>
            <a:pPr lvl="1"/>
            <a:r>
              <a:rPr lang="en-US" dirty="0"/>
              <a:t>If discharges from hospital, complete at discharge (no day 30 POPC PCPC needed)</a:t>
            </a:r>
          </a:p>
          <a:p>
            <a:pPr lvl="1"/>
            <a:r>
              <a:rPr lang="en-US" dirty="0"/>
              <a:t>If subject dies, answer the first question “Data collected?” as NO.</a:t>
            </a:r>
          </a:p>
        </p:txBody>
      </p:sp>
      <p:sp>
        <p:nvSpPr>
          <p:cNvPr id="3" name="Slide Number Placeholder 2">
            <a:extLst>
              <a:ext uri="{FF2B5EF4-FFF2-40B4-BE49-F238E27FC236}">
                <a16:creationId xmlns:a16="http://schemas.microsoft.com/office/drawing/2014/main" id="{41EB64D5-7D6B-668F-38F0-CCF9684B71F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582629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7266F1F-3AA1-4389-F25A-CD3BFAF95897}"/>
              </a:ext>
            </a:extLst>
          </p:cNvPr>
          <p:cNvSpPr>
            <a:spLocks noGrp="1"/>
          </p:cNvSpPr>
          <p:nvPr>
            <p:ph type="body" idx="1"/>
          </p:nvPr>
        </p:nvSpPr>
        <p:spPr/>
        <p:txBody>
          <a:bodyPr/>
          <a:lstStyle/>
          <a:p>
            <a:endParaRPr lang="en-US" dirty="0"/>
          </a:p>
          <a:p>
            <a:endParaRPr lang="en-US" dirty="0"/>
          </a:p>
          <a:p>
            <a:pPr marL="114300" indent="0">
              <a:buNone/>
            </a:pPr>
            <a:r>
              <a:rPr lang="en-US" sz="2000" dirty="0"/>
              <a:t>Pediatric Resuscitation after Cardiac Arrest (the 12 month, on site, neurologic exam form)</a:t>
            </a:r>
          </a:p>
          <a:p>
            <a:pPr marL="571500" indent="-457200">
              <a:buFont typeface="+mj-lt"/>
              <a:buAutoNum type="arabicPeriod"/>
            </a:pPr>
            <a:endParaRPr lang="en-US" sz="2000" dirty="0"/>
          </a:p>
          <a:p>
            <a:pPr marL="114300" indent="0">
              <a:buNone/>
            </a:pPr>
            <a:r>
              <a:rPr lang="en-US" sz="2000" dirty="0"/>
              <a:t>Once you have the completed form back from your Neurologist:</a:t>
            </a:r>
          </a:p>
          <a:p>
            <a:pPr marL="114300" indent="0">
              <a:buNone/>
            </a:pPr>
            <a:endParaRPr lang="en-US" sz="2000" dirty="0"/>
          </a:p>
          <a:p>
            <a:pPr lvl="1">
              <a:buFont typeface="+mj-lt"/>
              <a:buAutoNum type="arabicPeriod"/>
            </a:pPr>
            <a:r>
              <a:rPr lang="en-US" sz="1800" dirty="0"/>
              <a:t>Review it for completeness. Follow up ASAP if something seems to be missing.</a:t>
            </a:r>
          </a:p>
          <a:p>
            <a:pPr lvl="1">
              <a:buFont typeface="+mj-lt"/>
              <a:buAutoNum type="arabicPeriod"/>
            </a:pPr>
            <a:endParaRPr lang="en-US" sz="1800" dirty="0"/>
          </a:p>
          <a:p>
            <a:pPr lvl="1">
              <a:buFont typeface="+mj-lt"/>
              <a:buAutoNum type="arabicPeriod"/>
            </a:pPr>
            <a:r>
              <a:rPr lang="en-US" sz="1800" dirty="0"/>
              <a:t>Upload the CRF to your drop box for review by Lead Study Neurologists</a:t>
            </a:r>
          </a:p>
          <a:p>
            <a:pPr lvl="1">
              <a:buFont typeface="+mj-lt"/>
              <a:buAutoNum type="arabicPeriod"/>
            </a:pPr>
            <a:endParaRPr lang="en-US" sz="1800" dirty="0"/>
          </a:p>
          <a:p>
            <a:pPr lvl="1">
              <a:buFont typeface="+mj-lt"/>
              <a:buAutoNum type="arabicPeriod"/>
            </a:pPr>
            <a:r>
              <a:rPr lang="en-US" sz="1800" dirty="0"/>
              <a:t>Enter the PRCA into </a:t>
            </a:r>
            <a:r>
              <a:rPr lang="en-US" sz="1800" dirty="0" err="1"/>
              <a:t>WebDCU</a:t>
            </a:r>
            <a:r>
              <a:rPr lang="en-US" sz="1800" dirty="0"/>
              <a:t> </a:t>
            </a:r>
          </a:p>
          <a:p>
            <a:pPr marL="571500" indent="-457200">
              <a:buFont typeface="+mj-lt"/>
              <a:buAutoNum type="arabicPeriod"/>
            </a:pPr>
            <a:endParaRPr lang="en-US" sz="2000" dirty="0"/>
          </a:p>
          <a:p>
            <a:pPr marL="114300" indent="0">
              <a:buNone/>
            </a:pPr>
            <a:r>
              <a:rPr lang="en-US" sz="1600" dirty="0"/>
              <a:t>If you hear back from Dr. Faye Silverstein or Dr. Rebecca Ichord about your PRCA, please respond promptly!</a:t>
            </a:r>
            <a:br>
              <a:rPr lang="en-US" sz="1600" dirty="0"/>
            </a:br>
            <a:r>
              <a:rPr lang="en-US" sz="1600" dirty="0"/>
              <a:t>  </a:t>
            </a:r>
            <a:endParaRPr lang="en-US" sz="2800" dirty="0"/>
          </a:p>
        </p:txBody>
      </p:sp>
      <p:sp>
        <p:nvSpPr>
          <p:cNvPr id="3" name="Slide Number Placeholder 2">
            <a:extLst>
              <a:ext uri="{FF2B5EF4-FFF2-40B4-BE49-F238E27FC236}">
                <a16:creationId xmlns:a16="http://schemas.microsoft.com/office/drawing/2014/main" id="{C1673401-0698-5F27-5AA3-99D0D7AF4D9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2" name="Title 1">
            <a:extLst>
              <a:ext uri="{FF2B5EF4-FFF2-40B4-BE49-F238E27FC236}">
                <a16:creationId xmlns:a16="http://schemas.microsoft.com/office/drawing/2014/main" id="{378A7C19-5E2A-5908-1D74-715AB4E33315}"/>
              </a:ext>
            </a:extLst>
          </p:cNvPr>
          <p:cNvSpPr>
            <a:spLocks noGrp="1"/>
          </p:cNvSpPr>
          <p:nvPr>
            <p:ph type="title" idx="4294967295"/>
          </p:nvPr>
        </p:nvSpPr>
        <p:spPr>
          <a:xfrm>
            <a:off x="0" y="274638"/>
            <a:ext cx="10972800" cy="1143000"/>
          </a:xfrm>
        </p:spPr>
        <p:txBody>
          <a:bodyPr/>
          <a:lstStyle/>
          <a:p>
            <a:pPr algn="ctr"/>
            <a:r>
              <a:rPr lang="en-US" dirty="0"/>
              <a:t>PRCA at month 12</a:t>
            </a:r>
          </a:p>
        </p:txBody>
      </p:sp>
    </p:spTree>
    <p:extLst>
      <p:ext uri="{BB962C8B-B14F-4D97-AF65-F5344CB8AC3E}">
        <p14:creationId xmlns:p14="http://schemas.microsoft.com/office/powerpoint/2010/main" val="303119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A07C-BA2F-95D0-12C5-2DD819385370}"/>
              </a:ext>
            </a:extLst>
          </p:cNvPr>
          <p:cNvSpPr>
            <a:spLocks noGrp="1"/>
          </p:cNvSpPr>
          <p:nvPr>
            <p:ph type="title"/>
          </p:nvPr>
        </p:nvSpPr>
        <p:spPr/>
        <p:txBody>
          <a:bodyPr/>
          <a:lstStyle/>
          <a:p>
            <a:pPr algn="ctr"/>
            <a:r>
              <a:rPr lang="en-US" dirty="0"/>
              <a:t>Questions? </a:t>
            </a:r>
            <a:br>
              <a:rPr lang="en-US" dirty="0"/>
            </a:br>
            <a:r>
              <a:rPr lang="en-US" dirty="0"/>
              <a:t>Confused about anything data-related?</a:t>
            </a:r>
          </a:p>
        </p:txBody>
      </p:sp>
      <p:sp>
        <p:nvSpPr>
          <p:cNvPr id="3" name="Slide Number Placeholder 2">
            <a:extLst>
              <a:ext uri="{FF2B5EF4-FFF2-40B4-BE49-F238E27FC236}">
                <a16:creationId xmlns:a16="http://schemas.microsoft.com/office/drawing/2014/main" id="{FB08F943-4CB1-A53B-79E6-182A8FE5E49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pic>
        <p:nvPicPr>
          <p:cNvPr id="5" name="Picture 4" descr="A close-up of a baby">
            <a:extLst>
              <a:ext uri="{FF2B5EF4-FFF2-40B4-BE49-F238E27FC236}">
                <a16:creationId xmlns:a16="http://schemas.microsoft.com/office/drawing/2014/main" id="{A84B975A-5752-144A-15CE-09088590E2E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rot="1316564">
            <a:off x="981436" y="2064874"/>
            <a:ext cx="2857500" cy="1895475"/>
          </a:xfrm>
          <a:prstGeom prst="rect">
            <a:avLst/>
          </a:prstGeom>
        </p:spPr>
      </p:pic>
      <p:pic>
        <p:nvPicPr>
          <p:cNvPr id="8" name="Picture 7" descr="A white person sitting on a red question mark&#10;&#10;Description automatically generated">
            <a:extLst>
              <a:ext uri="{FF2B5EF4-FFF2-40B4-BE49-F238E27FC236}">
                <a16:creationId xmlns:a16="http://schemas.microsoft.com/office/drawing/2014/main" id="{5E1588F6-31E8-987A-0477-11F5DC5B7302}"/>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rot="595504">
            <a:off x="7760584" y="1728787"/>
            <a:ext cx="2233856" cy="2567651"/>
          </a:xfrm>
          <a:prstGeom prst="rect">
            <a:avLst/>
          </a:prstGeom>
        </p:spPr>
      </p:pic>
      <p:pic>
        <p:nvPicPr>
          <p:cNvPr id="11" name="Picture 10" descr="A close-up of a logo">
            <a:extLst>
              <a:ext uri="{FF2B5EF4-FFF2-40B4-BE49-F238E27FC236}">
                <a16:creationId xmlns:a16="http://schemas.microsoft.com/office/drawing/2014/main" id="{53BCFA16-8C35-F896-AA38-CC5FFFEF3A27}"/>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rot="20662111">
            <a:off x="4593913" y="3442229"/>
            <a:ext cx="3292530" cy="2055019"/>
          </a:xfrm>
          <a:prstGeom prst="rect">
            <a:avLst/>
          </a:prstGeom>
        </p:spPr>
      </p:pic>
    </p:spTree>
    <p:extLst>
      <p:ext uri="{BB962C8B-B14F-4D97-AF65-F5344CB8AC3E}">
        <p14:creationId xmlns:p14="http://schemas.microsoft.com/office/powerpoint/2010/main" val="378306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3AD28-F438-A373-C76E-0F67F7AA3F83}"/>
              </a:ext>
            </a:extLst>
          </p:cNvPr>
          <p:cNvSpPr>
            <a:spLocks noGrp="1"/>
          </p:cNvSpPr>
          <p:nvPr>
            <p:ph type="title"/>
          </p:nvPr>
        </p:nvSpPr>
        <p:spPr/>
        <p:txBody>
          <a:bodyPr/>
          <a:lstStyle/>
          <a:p>
            <a:pPr algn="ctr"/>
            <a:r>
              <a:rPr lang="en-US" dirty="0"/>
              <a:t>Housekeeping</a:t>
            </a:r>
          </a:p>
        </p:txBody>
      </p:sp>
      <p:sp>
        <p:nvSpPr>
          <p:cNvPr id="4" name="Text Placeholder 3">
            <a:extLst>
              <a:ext uri="{FF2B5EF4-FFF2-40B4-BE49-F238E27FC236}">
                <a16:creationId xmlns:a16="http://schemas.microsoft.com/office/drawing/2014/main" id="{753DB0E0-09A0-4F39-8B84-87A1D52414EC}"/>
              </a:ext>
            </a:extLst>
          </p:cNvPr>
          <p:cNvSpPr>
            <a:spLocks noGrp="1"/>
          </p:cNvSpPr>
          <p:nvPr>
            <p:ph type="body" idx="1"/>
          </p:nvPr>
        </p:nvSpPr>
        <p:spPr>
          <a:xfrm>
            <a:off x="609599" y="1600201"/>
            <a:ext cx="10849337" cy="4525963"/>
          </a:xfrm>
        </p:spPr>
        <p:txBody>
          <a:bodyPr/>
          <a:lstStyle/>
          <a:p>
            <a:r>
              <a:rPr lang="en-US" dirty="0"/>
              <a:t>Check your alerts for outstanding data/DCRs/Rule Violations</a:t>
            </a:r>
          </a:p>
          <a:p>
            <a:pPr marL="990600" lvl="1" indent="-457200">
              <a:buFont typeface="+mj-lt"/>
              <a:buAutoNum type="arabicPeriod"/>
            </a:pPr>
            <a:r>
              <a:rPr lang="en-US" dirty="0"/>
              <a:t>Some sites have only minimal corrections to make before subjects are eligible for payment!</a:t>
            </a:r>
            <a:endParaRPr lang="en-US" b="0" i="0" u="sng" dirty="0">
              <a:solidFill>
                <a:srgbClr val="428BCA"/>
              </a:solidFill>
              <a:effectLst/>
              <a:highlight>
                <a:srgbClr val="FFFFFF"/>
              </a:highlight>
              <a:latin typeface="Arial" panose="020B0604020202020204" pitchFamily="34" charset="0"/>
            </a:endParaRPr>
          </a:p>
          <a:p>
            <a:pPr marL="990600" lvl="1" indent="-457200">
              <a:buFont typeface="+mj-lt"/>
              <a:buAutoNum type="arabicPeriod"/>
            </a:pPr>
            <a:r>
              <a:rPr lang="en-US" dirty="0"/>
              <a:t>Keep an eye on your financial information under SITE MANAGEMENT and reach out if you think you should have been paid but have not.</a:t>
            </a:r>
          </a:p>
          <a:p>
            <a:pPr marL="990600" lvl="1" indent="-457200">
              <a:buFont typeface="+mj-lt"/>
              <a:buAutoNum type="arabicPeriod"/>
            </a:pPr>
            <a:r>
              <a:rPr lang="en-US" dirty="0"/>
              <a:t>If you miss a subject because you were not notified in time, make sure to retrain stake holders. Make sure your PI is aware.</a:t>
            </a:r>
          </a:p>
          <a:p>
            <a:pPr marL="990600" lvl="1" indent="-457200">
              <a:buFont typeface="+mj-lt"/>
              <a:buAutoNum type="arabicPeriod"/>
            </a:pPr>
            <a:r>
              <a:rPr lang="en-US" dirty="0"/>
              <a:t>If you have remaining DCRs after a monitoring visit, please address those.</a:t>
            </a:r>
          </a:p>
          <a:p>
            <a:pPr marL="990600" lvl="1" indent="-457200">
              <a:buFont typeface="+mj-lt"/>
              <a:buAutoNum type="arabicPeriod"/>
            </a:pPr>
            <a:r>
              <a:rPr lang="en-US" dirty="0"/>
              <a:t>If you receive an email from Kennedy Krieger, please always respond!</a:t>
            </a:r>
          </a:p>
          <a:p>
            <a:pPr marL="533400" lvl="1" indent="0">
              <a:buNone/>
            </a:pPr>
            <a:endParaRPr lang="en-US" dirty="0"/>
          </a:p>
        </p:txBody>
      </p:sp>
      <p:sp>
        <p:nvSpPr>
          <p:cNvPr id="3" name="Slide Number Placeholder 2">
            <a:extLst>
              <a:ext uri="{FF2B5EF4-FFF2-40B4-BE49-F238E27FC236}">
                <a16:creationId xmlns:a16="http://schemas.microsoft.com/office/drawing/2014/main" id="{AAE9E406-B9FD-8D5D-EC01-F931955327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4692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randombar(horizontal)">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3926E28-8835-F153-288D-FBB15E75FAA4}"/>
              </a:ext>
            </a:extLst>
          </p:cNvPr>
          <p:cNvSpPr>
            <a:spLocks noGrp="1"/>
          </p:cNvSpPr>
          <p:nvPr>
            <p:ph type="body" idx="1"/>
          </p:nvPr>
        </p:nvSpPr>
        <p:spPr/>
        <p:txBody>
          <a:bodyPr/>
          <a:lstStyle/>
          <a:p>
            <a:pPr marL="114300" indent="0" algn="ctr">
              <a:buNone/>
            </a:pPr>
            <a:r>
              <a:rPr lang="en-US" b="1" dirty="0"/>
              <a:t>PICECAP Trial 12-month Neurology Appt</a:t>
            </a:r>
          </a:p>
          <a:p>
            <a:pPr marL="628650" indent="-514350">
              <a:buFont typeface="+mj-lt"/>
              <a:buAutoNum type="arabicPeriod"/>
            </a:pPr>
            <a:r>
              <a:rPr lang="en-US" dirty="0"/>
              <a:t>Reach out to your study neurologist EARLY. </a:t>
            </a:r>
          </a:p>
          <a:p>
            <a:pPr marL="628650" indent="-514350">
              <a:buFont typeface="+mj-lt"/>
              <a:buAutoNum type="arabicPeriod"/>
            </a:pPr>
            <a:r>
              <a:rPr lang="en-US" dirty="0"/>
              <a:t>Clinics fill up way in advance.</a:t>
            </a:r>
          </a:p>
          <a:p>
            <a:pPr marL="628650" indent="-514350">
              <a:buFont typeface="+mj-lt"/>
              <a:buAutoNum type="arabicPeriod"/>
            </a:pPr>
            <a:r>
              <a:rPr lang="en-US" dirty="0"/>
              <a:t>Schedule the on-site neurology exam at </a:t>
            </a:r>
            <a:r>
              <a:rPr lang="en-US"/>
              <a:t>the END </a:t>
            </a:r>
            <a:r>
              <a:rPr lang="en-US" dirty="0"/>
              <a:t>of the 12 -month window or even AFTER the window.</a:t>
            </a:r>
          </a:p>
          <a:p>
            <a:pPr marL="628650" indent="-514350">
              <a:buFont typeface="+mj-lt"/>
              <a:buAutoNum type="arabicPeriod"/>
            </a:pPr>
            <a:r>
              <a:rPr lang="en-US" dirty="0"/>
              <a:t>This gives KKI the entire window to reach the family for the phone call.</a:t>
            </a:r>
          </a:p>
          <a:p>
            <a:pPr marL="628650" indent="-514350">
              <a:buFont typeface="+mj-lt"/>
              <a:buAutoNum type="arabicPeriod"/>
            </a:pPr>
            <a:r>
              <a:rPr lang="en-US" dirty="0"/>
              <a:t>If you cannot schedule the neurology exam at end or after window, reach out to KKI! </a:t>
            </a:r>
            <a:r>
              <a:rPr lang="en-US" dirty="0">
                <a:hlinkClick r:id="rId3"/>
              </a:rPr>
              <a:t>picecap@kennedykrieger.org</a:t>
            </a:r>
            <a:endParaRPr lang="en-US" dirty="0"/>
          </a:p>
          <a:p>
            <a:pPr marL="114300" indent="0">
              <a:buNone/>
            </a:pPr>
            <a:endParaRPr lang="en-US" dirty="0"/>
          </a:p>
          <a:p>
            <a:pPr marL="114300" indent="0">
              <a:buNone/>
            </a:pPr>
            <a:endParaRPr lang="en-US" dirty="0"/>
          </a:p>
        </p:txBody>
      </p:sp>
      <p:sp>
        <p:nvSpPr>
          <p:cNvPr id="5" name="Slide Number Placeholder 4">
            <a:extLst>
              <a:ext uri="{FF2B5EF4-FFF2-40B4-BE49-F238E27FC236}">
                <a16:creationId xmlns:a16="http://schemas.microsoft.com/office/drawing/2014/main" id="{0329E8B3-78B4-FCAA-F0F0-23BD8033E67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903188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3AD28-F438-A373-C76E-0F67F7AA3F83}"/>
              </a:ext>
            </a:extLst>
          </p:cNvPr>
          <p:cNvSpPr>
            <a:spLocks noGrp="1"/>
          </p:cNvSpPr>
          <p:nvPr>
            <p:ph type="title"/>
          </p:nvPr>
        </p:nvSpPr>
        <p:spPr/>
        <p:txBody>
          <a:bodyPr/>
          <a:lstStyle/>
          <a:p>
            <a:pPr algn="ctr"/>
            <a:r>
              <a:rPr lang="en-US" dirty="0"/>
              <a:t>Screen Failures</a:t>
            </a:r>
          </a:p>
        </p:txBody>
      </p:sp>
      <p:sp>
        <p:nvSpPr>
          <p:cNvPr id="4" name="Text Placeholder 3">
            <a:extLst>
              <a:ext uri="{FF2B5EF4-FFF2-40B4-BE49-F238E27FC236}">
                <a16:creationId xmlns:a16="http://schemas.microsoft.com/office/drawing/2014/main" id="{753DB0E0-09A0-4F39-8B84-87A1D52414EC}"/>
              </a:ext>
            </a:extLst>
          </p:cNvPr>
          <p:cNvSpPr>
            <a:spLocks noGrp="1"/>
          </p:cNvSpPr>
          <p:nvPr>
            <p:ph type="body" idx="1"/>
          </p:nvPr>
        </p:nvSpPr>
        <p:spPr>
          <a:xfrm>
            <a:off x="609599" y="1600201"/>
            <a:ext cx="10849337" cy="4525963"/>
          </a:xfrm>
        </p:spPr>
        <p:txBody>
          <a:bodyPr/>
          <a:lstStyle/>
          <a:p>
            <a:pPr marL="990600" lvl="1" indent="-457200">
              <a:buFont typeface="+mj-lt"/>
              <a:buAutoNum type="arabicPeriod"/>
            </a:pPr>
            <a:r>
              <a:rPr lang="en-US" dirty="0"/>
              <a:t>Enter a screen failure for </a:t>
            </a:r>
            <a:r>
              <a:rPr lang="en-US" u="sng" dirty="0"/>
              <a:t>all</a:t>
            </a:r>
            <a:r>
              <a:rPr lang="en-US" dirty="0"/>
              <a:t> OH surviving pediatric cardiac arrests, that are not enrolled.</a:t>
            </a:r>
            <a:endParaRPr lang="en-US" b="0" i="0" u="sng" dirty="0">
              <a:solidFill>
                <a:srgbClr val="428BCA"/>
              </a:solidFill>
              <a:effectLst/>
              <a:highlight>
                <a:srgbClr val="FFFFFF"/>
              </a:highlight>
              <a:latin typeface="Arial" panose="020B0604020202020204" pitchFamily="34" charset="0"/>
            </a:endParaRPr>
          </a:p>
          <a:p>
            <a:pPr marL="990600" lvl="1" indent="-457200">
              <a:buFont typeface="+mj-lt"/>
              <a:buAutoNum type="arabicPeriod"/>
            </a:pPr>
            <a:r>
              <a:rPr lang="en-US" dirty="0"/>
              <a:t>Make sure you are capturing them all. </a:t>
            </a:r>
          </a:p>
          <a:p>
            <a:pPr marL="1447800" lvl="2" indent="-457200">
              <a:buFont typeface="+mj-lt"/>
              <a:buAutoNum type="arabicPeriod"/>
            </a:pPr>
            <a:r>
              <a:rPr lang="en-US" dirty="0"/>
              <a:t>Remind frequently</a:t>
            </a:r>
          </a:p>
          <a:p>
            <a:pPr marL="1447800" lvl="2" indent="-457200">
              <a:buFont typeface="+mj-lt"/>
              <a:buAutoNum type="arabicPeriod"/>
            </a:pPr>
            <a:r>
              <a:rPr lang="en-US" dirty="0"/>
              <a:t>Review ICD10 codes to make sure you have not missed any.</a:t>
            </a:r>
          </a:p>
          <a:p>
            <a:pPr marL="533400" lvl="1" indent="0">
              <a:buNone/>
            </a:pPr>
            <a:r>
              <a:rPr lang="en-US" dirty="0"/>
              <a:t>3. Include those not approached because of non-availability of team members</a:t>
            </a:r>
          </a:p>
          <a:p>
            <a:pPr marL="1447800" lvl="2" indent="-457200">
              <a:buClr>
                <a:srgbClr val="000000"/>
              </a:buClr>
              <a:buFont typeface="+mj-lt"/>
              <a:buAutoNum type="arabicPeriod"/>
            </a:pPr>
            <a:r>
              <a:rPr lang="en-US" dirty="0"/>
              <a:t>Be sure to note inclusion criteria </a:t>
            </a:r>
            <a:r>
              <a:rPr lang="en-US"/>
              <a:t>met or exclusion criteria not met, if any!</a:t>
            </a:r>
            <a:endParaRPr lang="en-US" dirty="0"/>
          </a:p>
          <a:p>
            <a:pPr marL="1447800" lvl="2" indent="-457200">
              <a:buClr>
                <a:srgbClr val="000000"/>
              </a:buClr>
              <a:buFont typeface="+mj-lt"/>
              <a:buAutoNum type="arabicPeriod"/>
            </a:pPr>
            <a:r>
              <a:rPr lang="en-US" dirty="0">
                <a:solidFill>
                  <a:srgbClr val="000000"/>
                </a:solidFill>
              </a:rPr>
              <a:t>Select A (Site Operation Issues) ONLY if the subject was otherwise eligible</a:t>
            </a:r>
          </a:p>
          <a:p>
            <a:pPr marL="533400" lvl="1" indent="0">
              <a:buNone/>
            </a:pPr>
            <a:endParaRPr lang="en-US" dirty="0"/>
          </a:p>
        </p:txBody>
      </p:sp>
      <p:sp>
        <p:nvSpPr>
          <p:cNvPr id="3" name="Slide Number Placeholder 2">
            <a:extLst>
              <a:ext uri="{FF2B5EF4-FFF2-40B4-BE49-F238E27FC236}">
                <a16:creationId xmlns:a16="http://schemas.microsoft.com/office/drawing/2014/main" id="{AAE9E406-B9FD-8D5D-EC01-F931955327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74877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randombar(horizontal)">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randombar(horizontal)">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3AD28-F438-A373-C76E-0F67F7AA3F83}"/>
              </a:ext>
            </a:extLst>
          </p:cNvPr>
          <p:cNvSpPr>
            <a:spLocks noGrp="1"/>
          </p:cNvSpPr>
          <p:nvPr>
            <p:ph type="title"/>
          </p:nvPr>
        </p:nvSpPr>
        <p:spPr/>
        <p:txBody>
          <a:bodyPr/>
          <a:lstStyle/>
          <a:p>
            <a:pPr algn="ctr"/>
            <a:r>
              <a:rPr lang="en-US" dirty="0"/>
              <a:t> DECLINES</a:t>
            </a:r>
            <a:endParaRPr lang="en-US" i="1" dirty="0"/>
          </a:p>
        </p:txBody>
      </p:sp>
      <p:sp>
        <p:nvSpPr>
          <p:cNvPr id="4" name="Text Placeholder 3">
            <a:extLst>
              <a:ext uri="{FF2B5EF4-FFF2-40B4-BE49-F238E27FC236}">
                <a16:creationId xmlns:a16="http://schemas.microsoft.com/office/drawing/2014/main" id="{753DB0E0-09A0-4F39-8B84-87A1D52414EC}"/>
              </a:ext>
            </a:extLst>
          </p:cNvPr>
          <p:cNvSpPr>
            <a:spLocks noGrp="1"/>
          </p:cNvSpPr>
          <p:nvPr>
            <p:ph type="body" idx="1"/>
          </p:nvPr>
        </p:nvSpPr>
        <p:spPr>
          <a:xfrm>
            <a:off x="609599" y="1600201"/>
            <a:ext cx="10849337" cy="4525963"/>
          </a:xfrm>
        </p:spPr>
        <p:txBody>
          <a:bodyPr/>
          <a:lstStyle/>
          <a:p>
            <a:pPr marL="533400" lvl="1" indent="0">
              <a:buNone/>
            </a:pPr>
            <a:endParaRPr lang="en-US" dirty="0"/>
          </a:p>
          <a:p>
            <a:pPr marL="533400" lvl="1" indent="0">
              <a:buNone/>
            </a:pPr>
            <a:endParaRPr lang="en-US" dirty="0"/>
          </a:p>
        </p:txBody>
      </p:sp>
      <p:sp>
        <p:nvSpPr>
          <p:cNvPr id="3" name="Slide Number Placeholder 2">
            <a:extLst>
              <a:ext uri="{FF2B5EF4-FFF2-40B4-BE49-F238E27FC236}">
                <a16:creationId xmlns:a16="http://schemas.microsoft.com/office/drawing/2014/main" id="{AAE9E406-B9FD-8D5D-EC01-F93195532789}"/>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600" b="1" i="0" u="none" strike="noStrike" kern="0" cap="none" spc="0" normalizeH="0" baseline="0" noProof="0" smtClean="0">
                <a:ln>
                  <a:noFill/>
                </a:ln>
                <a:solidFill>
                  <a:srgbClr val="888888"/>
                </a:solidFill>
                <a:effectLst/>
                <a:uLnTx/>
                <a:uFillTx/>
                <a:latin typeface="Calibri"/>
                <a:ea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lang="en-US" sz="1600" b="1" i="0" u="none" strike="noStrike" kern="0" cap="none" spc="0" normalizeH="0" baseline="0" noProof="0">
              <a:ln>
                <a:noFill/>
              </a:ln>
              <a:solidFill>
                <a:srgbClr val="888888"/>
              </a:solidFill>
              <a:effectLst/>
              <a:uLnTx/>
              <a:uFillTx/>
              <a:latin typeface="Calibri"/>
              <a:ea typeface="Calibri"/>
              <a:cs typeface="Calibri"/>
              <a:sym typeface="Calibri"/>
            </a:endParaRPr>
          </a:p>
        </p:txBody>
      </p:sp>
      <p:pic>
        <p:nvPicPr>
          <p:cNvPr id="7" name="Picture 6" descr="A screenshot of a computer&#10;&#10;Description automatically generated">
            <a:extLst>
              <a:ext uri="{FF2B5EF4-FFF2-40B4-BE49-F238E27FC236}">
                <a16:creationId xmlns:a16="http://schemas.microsoft.com/office/drawing/2014/main" id="{05170E7D-66C7-1202-F5CD-C799607B5590}"/>
              </a:ext>
            </a:extLst>
          </p:cNvPr>
          <p:cNvPicPr>
            <a:picLocks noChangeAspect="1"/>
          </p:cNvPicPr>
          <p:nvPr/>
        </p:nvPicPr>
        <p:blipFill>
          <a:blip r:embed="rId3"/>
          <a:stretch>
            <a:fillRect/>
          </a:stretch>
        </p:blipFill>
        <p:spPr>
          <a:xfrm>
            <a:off x="0" y="1305674"/>
            <a:ext cx="12192000" cy="4246652"/>
          </a:xfrm>
          <a:prstGeom prst="rect">
            <a:avLst/>
          </a:prstGeom>
        </p:spPr>
      </p:pic>
      <p:sp>
        <p:nvSpPr>
          <p:cNvPr id="11" name="Arrow: Right 10">
            <a:extLst>
              <a:ext uri="{FF2B5EF4-FFF2-40B4-BE49-F238E27FC236}">
                <a16:creationId xmlns:a16="http://schemas.microsoft.com/office/drawing/2014/main" id="{D1EE2185-B251-E859-EB12-374EECD80D8C}"/>
              </a:ext>
            </a:extLst>
          </p:cNvPr>
          <p:cNvSpPr/>
          <p:nvPr/>
        </p:nvSpPr>
        <p:spPr>
          <a:xfrm rot="1274910">
            <a:off x="4831308" y="1057168"/>
            <a:ext cx="1624083" cy="4366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C4EAD449-0ED9-FAA8-AE7A-0388FABC5988}"/>
              </a:ext>
            </a:extLst>
          </p:cNvPr>
          <p:cNvSpPr/>
          <p:nvPr/>
        </p:nvSpPr>
        <p:spPr>
          <a:xfrm rot="1274910">
            <a:off x="4856330" y="2058030"/>
            <a:ext cx="1624083" cy="4366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A50FAB99-605F-49BF-A4FD-27BD43910C2B}"/>
              </a:ext>
            </a:extLst>
          </p:cNvPr>
          <p:cNvSpPr/>
          <p:nvPr/>
        </p:nvSpPr>
        <p:spPr>
          <a:xfrm rot="9769276">
            <a:off x="7455983" y="4599482"/>
            <a:ext cx="1624083" cy="4366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06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6664303-4C94-942B-CE6D-FAE9BC56DDF2}"/>
              </a:ext>
            </a:extLst>
          </p:cNvPr>
          <p:cNvSpPr>
            <a:spLocks noGrp="1"/>
          </p:cNvSpPr>
          <p:nvPr>
            <p:ph type="body" idx="1"/>
          </p:nvPr>
        </p:nvSpPr>
        <p:spPr/>
        <p:txBody>
          <a:bodyPr/>
          <a:lstStyle/>
          <a:p>
            <a:pPr marL="114300" indent="0" algn="ctr">
              <a:buNone/>
            </a:pPr>
            <a:r>
              <a:rPr lang="en-US" sz="4400" b="1" dirty="0"/>
              <a:t>Modified Pediatric GCS Form</a:t>
            </a:r>
          </a:p>
          <a:p>
            <a:endParaRPr lang="en-US" dirty="0"/>
          </a:p>
          <a:p>
            <a:r>
              <a:rPr lang="en-US" dirty="0"/>
              <a:t>The information on this CRF is part of the exclusion criteria (Motor Score =6)</a:t>
            </a:r>
          </a:p>
          <a:p>
            <a:endParaRPr lang="en-US" dirty="0"/>
          </a:p>
          <a:p>
            <a:r>
              <a:rPr lang="en-US" dirty="0"/>
              <a:t>The time of this assessment must be </a:t>
            </a:r>
            <a:r>
              <a:rPr lang="en-US" dirty="0">
                <a:solidFill>
                  <a:srgbClr val="FF0000"/>
                </a:solidFill>
              </a:rPr>
              <a:t>BEFORE</a:t>
            </a:r>
            <a:r>
              <a:rPr lang="en-US" dirty="0"/>
              <a:t> randomization.</a:t>
            </a:r>
          </a:p>
          <a:p>
            <a:endParaRPr lang="en-US" dirty="0"/>
          </a:p>
          <a:p>
            <a:pPr marL="114300" indent="0" algn="ctr">
              <a:buNone/>
            </a:pPr>
            <a:r>
              <a:rPr lang="en-US" i="1" dirty="0"/>
              <a:t>“This is a big one!”</a:t>
            </a:r>
          </a:p>
        </p:txBody>
      </p:sp>
      <p:sp>
        <p:nvSpPr>
          <p:cNvPr id="5" name="Slide Number Placeholder 4">
            <a:extLst>
              <a:ext uri="{FF2B5EF4-FFF2-40B4-BE49-F238E27FC236}">
                <a16:creationId xmlns:a16="http://schemas.microsoft.com/office/drawing/2014/main" id="{7074B7EC-77A4-6C94-1A91-169F42857E04}"/>
              </a:ext>
            </a:extLst>
          </p:cNvPr>
          <p:cNvSpPr>
            <a:spLocks noGrp="1"/>
          </p:cNvSpPr>
          <p:nvPr>
            <p:ph type="sldNum" idx="12"/>
          </p:nvPr>
        </p:nvSpPr>
        <p:spPr/>
        <p:txBody>
          <a:bodyPr/>
          <a:lstStyle/>
          <a:p>
            <a:pPr lvl="0"/>
            <a:fld id="{00000000-1234-1234-1234-123412341234}" type="slidenum">
              <a:rPr lang="en-US" smtClean="0"/>
              <a:pPr lvl="0"/>
              <a:t>6</a:t>
            </a:fld>
            <a:endParaRPr lang="en-US"/>
          </a:p>
        </p:txBody>
      </p:sp>
    </p:spTree>
    <p:extLst>
      <p:ext uri="{BB962C8B-B14F-4D97-AF65-F5344CB8AC3E}">
        <p14:creationId xmlns:p14="http://schemas.microsoft.com/office/powerpoint/2010/main" val="33987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fade">
                                      <p:cBhvr>
                                        <p:cTn id="7" dur="1000"/>
                                        <p:tgtEl>
                                          <p:spTgt spid="10">
                                            <p:txEl>
                                              <p:pRg st="2" end="2"/>
                                            </p:txEl>
                                          </p:spTgt>
                                        </p:tgtEl>
                                      </p:cBhvr>
                                    </p:animEffect>
                                    <p:anim calcmode="lin" valueType="num">
                                      <p:cBhvr>
                                        <p:cTn id="8"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xEl>
                                              <p:pRg st="4" end="4"/>
                                            </p:txEl>
                                          </p:spTgt>
                                        </p:tgtEl>
                                        <p:attrNameLst>
                                          <p:attrName>style.visibility</p:attrName>
                                        </p:attrNameLst>
                                      </p:cBhvr>
                                      <p:to>
                                        <p:strVal val="visible"/>
                                      </p:to>
                                    </p:set>
                                    <p:animEffect transition="in" filter="fade">
                                      <p:cBhvr>
                                        <p:cTn id="14" dur="1000"/>
                                        <p:tgtEl>
                                          <p:spTgt spid="10">
                                            <p:txEl>
                                              <p:pRg st="4" end="4"/>
                                            </p:txEl>
                                          </p:spTgt>
                                        </p:tgtEl>
                                      </p:cBhvr>
                                    </p:animEffect>
                                    <p:anim calcmode="lin" valueType="num">
                                      <p:cBhvr>
                                        <p:cTn id="15"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xEl>
                                              <p:pRg st="6" end="6"/>
                                            </p:txEl>
                                          </p:spTgt>
                                        </p:tgtEl>
                                        <p:attrNameLst>
                                          <p:attrName>style.visibility</p:attrName>
                                        </p:attrNameLst>
                                      </p:cBhvr>
                                      <p:to>
                                        <p:strVal val="visible"/>
                                      </p:to>
                                    </p:set>
                                    <p:animEffect transition="in" filter="fade">
                                      <p:cBhvr>
                                        <p:cTn id="21" dur="1000"/>
                                        <p:tgtEl>
                                          <p:spTgt spid="10">
                                            <p:txEl>
                                              <p:pRg st="6" end="6"/>
                                            </p:txEl>
                                          </p:spTgt>
                                        </p:tgtEl>
                                      </p:cBhvr>
                                    </p:animEffect>
                                    <p:anim calcmode="lin" valueType="num">
                                      <p:cBhvr>
                                        <p:cTn id="22" dur="10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AFFDF4DA-E88C-D365-60D1-E75367851807}"/>
              </a:ext>
            </a:extLst>
          </p:cNvPr>
          <p:cNvSpPr>
            <a:spLocks noGrp="1"/>
          </p:cNvSpPr>
          <p:nvPr>
            <p:ph type="body" idx="1"/>
          </p:nvPr>
        </p:nvSpPr>
        <p:spPr/>
        <p:txBody>
          <a:bodyPr/>
          <a:lstStyle/>
          <a:p>
            <a:endParaRPr lang="en-US" dirty="0"/>
          </a:p>
          <a:p>
            <a:endParaRPr lang="en-US" dirty="0"/>
          </a:p>
          <a:p>
            <a:pPr marL="114300" indent="0">
              <a:buNone/>
            </a:pPr>
            <a:endParaRPr lang="en-US" sz="2800" dirty="0"/>
          </a:p>
        </p:txBody>
      </p:sp>
      <p:sp>
        <p:nvSpPr>
          <p:cNvPr id="3" name="Slide Number Placeholder 2">
            <a:extLst>
              <a:ext uri="{FF2B5EF4-FFF2-40B4-BE49-F238E27FC236}">
                <a16:creationId xmlns:a16="http://schemas.microsoft.com/office/drawing/2014/main" id="{4D8DB1DC-77B1-CF53-D53B-5EE9072EFDD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2" name="Title 1">
            <a:extLst>
              <a:ext uri="{FF2B5EF4-FFF2-40B4-BE49-F238E27FC236}">
                <a16:creationId xmlns:a16="http://schemas.microsoft.com/office/drawing/2014/main" id="{C3B11639-79B6-92B6-088E-ABE1E3D8CB99}"/>
              </a:ext>
            </a:extLst>
          </p:cNvPr>
          <p:cNvSpPr>
            <a:spLocks noGrp="1"/>
          </p:cNvSpPr>
          <p:nvPr>
            <p:ph type="title" idx="4294967295"/>
          </p:nvPr>
        </p:nvSpPr>
        <p:spPr>
          <a:xfrm>
            <a:off x="0" y="274638"/>
            <a:ext cx="10972800" cy="1143000"/>
          </a:xfrm>
        </p:spPr>
        <p:txBody>
          <a:bodyPr/>
          <a:lstStyle/>
          <a:p>
            <a:pPr algn="ctr"/>
            <a:r>
              <a:rPr lang="en-US" dirty="0"/>
              <a:t>Temp Log Tidbits</a:t>
            </a:r>
          </a:p>
        </p:txBody>
      </p:sp>
      <p:pic>
        <p:nvPicPr>
          <p:cNvPr id="6" name="Picture 5" descr="A screenshot of a medical survey&#10;&#10;Description automatically generated">
            <a:extLst>
              <a:ext uri="{FF2B5EF4-FFF2-40B4-BE49-F238E27FC236}">
                <a16:creationId xmlns:a16="http://schemas.microsoft.com/office/drawing/2014/main" id="{B1F1DBD8-6A28-7919-F0D0-39629D551E09}"/>
              </a:ext>
            </a:extLst>
          </p:cNvPr>
          <p:cNvPicPr>
            <a:picLocks noChangeAspect="1"/>
          </p:cNvPicPr>
          <p:nvPr/>
        </p:nvPicPr>
        <p:blipFill>
          <a:blip r:embed="rId3"/>
          <a:stretch>
            <a:fillRect/>
          </a:stretch>
        </p:blipFill>
        <p:spPr>
          <a:xfrm>
            <a:off x="2460268" y="3200401"/>
            <a:ext cx="6052264" cy="3646259"/>
          </a:xfrm>
          <a:prstGeom prst="rect">
            <a:avLst/>
          </a:prstGeom>
        </p:spPr>
      </p:pic>
      <p:sp>
        <p:nvSpPr>
          <p:cNvPr id="7" name="Oval 6">
            <a:extLst>
              <a:ext uri="{FF2B5EF4-FFF2-40B4-BE49-F238E27FC236}">
                <a16:creationId xmlns:a16="http://schemas.microsoft.com/office/drawing/2014/main" id="{5E0BF710-84CD-29F7-049C-48A99B3CD3E6}"/>
              </a:ext>
            </a:extLst>
          </p:cNvPr>
          <p:cNvSpPr/>
          <p:nvPr/>
        </p:nvSpPr>
        <p:spPr>
          <a:xfrm flipV="1">
            <a:off x="4018143" y="3809439"/>
            <a:ext cx="941696" cy="529542"/>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8" name="Picture 7">
            <a:extLst>
              <a:ext uri="{FF2B5EF4-FFF2-40B4-BE49-F238E27FC236}">
                <a16:creationId xmlns:a16="http://schemas.microsoft.com/office/drawing/2014/main" id="{3E52792E-377E-5BA7-5493-6E9E095E9FC6}"/>
              </a:ext>
            </a:extLst>
          </p:cNvPr>
          <p:cNvPicPr>
            <a:picLocks noChangeAspect="1"/>
          </p:cNvPicPr>
          <p:nvPr/>
        </p:nvPicPr>
        <p:blipFill>
          <a:blip r:embed="rId4"/>
          <a:stretch>
            <a:fillRect/>
          </a:stretch>
        </p:blipFill>
        <p:spPr>
          <a:xfrm>
            <a:off x="0" y="1536699"/>
            <a:ext cx="12192000" cy="1237506"/>
          </a:xfrm>
          <a:prstGeom prst="rect">
            <a:avLst/>
          </a:prstGeom>
        </p:spPr>
      </p:pic>
    </p:spTree>
    <p:extLst>
      <p:ext uri="{BB962C8B-B14F-4D97-AF65-F5344CB8AC3E}">
        <p14:creationId xmlns:p14="http://schemas.microsoft.com/office/powerpoint/2010/main" val="3945194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8D9A8-B889-437F-6772-7CD37D700075}"/>
              </a:ext>
            </a:extLst>
          </p:cNvPr>
          <p:cNvSpPr>
            <a:spLocks noGrp="1"/>
          </p:cNvSpPr>
          <p:nvPr>
            <p:ph type="title"/>
          </p:nvPr>
        </p:nvSpPr>
        <p:spPr/>
        <p:txBody>
          <a:bodyPr/>
          <a:lstStyle/>
          <a:p>
            <a:pPr algn="ctr"/>
            <a:r>
              <a:rPr lang="en-US" dirty="0"/>
              <a:t>Temp Log Date/Times</a:t>
            </a:r>
          </a:p>
        </p:txBody>
      </p:sp>
      <p:sp>
        <p:nvSpPr>
          <p:cNvPr id="3" name="Slide Number Placeholder 2">
            <a:extLst>
              <a:ext uri="{FF2B5EF4-FFF2-40B4-BE49-F238E27FC236}">
                <a16:creationId xmlns:a16="http://schemas.microsoft.com/office/drawing/2014/main" id="{EC413B75-0F6B-6751-6BA8-4F417B6AC33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pic>
        <p:nvPicPr>
          <p:cNvPr id="5" name="Picture 4">
            <a:extLst>
              <a:ext uri="{FF2B5EF4-FFF2-40B4-BE49-F238E27FC236}">
                <a16:creationId xmlns:a16="http://schemas.microsoft.com/office/drawing/2014/main" id="{A7C1453E-8D0D-A9C4-604D-BF6C9DA6B54A}"/>
              </a:ext>
            </a:extLst>
          </p:cNvPr>
          <p:cNvPicPr>
            <a:picLocks noChangeAspect="1"/>
          </p:cNvPicPr>
          <p:nvPr/>
        </p:nvPicPr>
        <p:blipFill>
          <a:blip r:embed="rId3"/>
          <a:stretch>
            <a:fillRect/>
          </a:stretch>
        </p:blipFill>
        <p:spPr>
          <a:xfrm>
            <a:off x="161450" y="2110263"/>
            <a:ext cx="11869100" cy="2094547"/>
          </a:xfrm>
          <a:prstGeom prst="rect">
            <a:avLst/>
          </a:prstGeom>
        </p:spPr>
      </p:pic>
    </p:spTree>
    <p:extLst>
      <p:ext uri="{BB962C8B-B14F-4D97-AF65-F5344CB8AC3E}">
        <p14:creationId xmlns:p14="http://schemas.microsoft.com/office/powerpoint/2010/main" val="3534258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D25F971-2FA7-F1C0-94F9-51E8A3DFF246}"/>
              </a:ext>
            </a:extLst>
          </p:cNvPr>
          <p:cNvSpPr>
            <a:spLocks noGrp="1"/>
          </p:cNvSpPr>
          <p:nvPr>
            <p:ph type="body" idx="1"/>
          </p:nvPr>
        </p:nvSpPr>
        <p:spPr/>
        <p:txBody>
          <a:bodyPr/>
          <a:lstStyle/>
          <a:p>
            <a:endParaRPr lang="en-US" dirty="0"/>
          </a:p>
          <a:p>
            <a:endParaRPr lang="en-US" dirty="0"/>
          </a:p>
          <a:p>
            <a:r>
              <a:rPr lang="en-US" sz="1800" b="0" i="0" u="none" strike="noStrike" dirty="0">
                <a:solidFill>
                  <a:srgbClr val="000000"/>
                </a:solidFill>
                <a:effectLst/>
                <a:latin typeface="Calibri" panose="020F0502020204030204" pitchFamily="34" charset="0"/>
              </a:rPr>
              <a:t>fatal or life-threatening, </a:t>
            </a:r>
          </a:p>
          <a:p>
            <a:r>
              <a:rPr lang="en-US" sz="1800" b="0" i="0" u="none" strike="noStrike" dirty="0">
                <a:solidFill>
                  <a:srgbClr val="000000"/>
                </a:solidFill>
                <a:effectLst/>
                <a:latin typeface="Calibri" panose="020F0502020204030204" pitchFamily="34" charset="0"/>
              </a:rPr>
              <a:t>permanently or substantially disabling, </a:t>
            </a:r>
          </a:p>
          <a:p>
            <a:r>
              <a:rPr lang="en-US" sz="1800" b="0" i="0" u="none" strike="noStrike" dirty="0">
                <a:solidFill>
                  <a:srgbClr val="000000"/>
                </a:solidFill>
                <a:effectLst/>
                <a:latin typeface="Calibri" panose="020F0502020204030204" pitchFamily="34" charset="0"/>
              </a:rPr>
              <a:t>requires or prolongs hospitalization, </a:t>
            </a:r>
          </a:p>
          <a:p>
            <a:r>
              <a:rPr lang="en-US" sz="1800" b="0" i="0" u="none" strike="noStrike" dirty="0">
                <a:solidFill>
                  <a:srgbClr val="000000"/>
                </a:solidFill>
                <a:effectLst/>
                <a:latin typeface="Calibri" panose="020F0502020204030204" pitchFamily="34" charset="0"/>
              </a:rPr>
              <a:t>results in a congenital anomaly, </a:t>
            </a:r>
          </a:p>
          <a:p>
            <a:r>
              <a:rPr lang="en-US" sz="1800" b="0" i="0" u="none" strike="noStrike" dirty="0">
                <a:solidFill>
                  <a:srgbClr val="000000"/>
                </a:solidFill>
                <a:effectLst/>
                <a:latin typeface="Calibri" panose="020F0502020204030204" pitchFamily="34" charset="0"/>
              </a:rPr>
              <a:t>requires intervention to prevent permanent impairment or damage, or </a:t>
            </a:r>
          </a:p>
          <a:p>
            <a:r>
              <a:rPr lang="en-US" sz="1800" b="0" i="0" u="none" strike="noStrike" dirty="0">
                <a:solidFill>
                  <a:srgbClr val="000000"/>
                </a:solidFill>
                <a:effectLst/>
                <a:latin typeface="Calibri" panose="020F0502020204030204" pitchFamily="34" charset="0"/>
              </a:rPr>
              <a:t>any event that the treating clinician or internal medical monitor judges to be a significant hazard, contraindication, side effect, or precaution. </a:t>
            </a:r>
          </a:p>
          <a:p>
            <a:r>
              <a:rPr lang="en-US" sz="1800" dirty="0">
                <a:solidFill>
                  <a:srgbClr val="FF0000"/>
                </a:solidFill>
                <a:latin typeface="Calibri" panose="020F0502020204030204" pitchFamily="34" charset="0"/>
              </a:rPr>
              <a:t>Report SAEs until end of study (365 days or death)</a:t>
            </a:r>
            <a:endParaRPr lang="en-US" sz="1800" b="0" i="0" u="none" strike="noStrike" dirty="0">
              <a:solidFill>
                <a:srgbClr val="FF0000"/>
              </a:solidFill>
              <a:effectLst/>
              <a:latin typeface="Calibri" panose="020F0502020204030204" pitchFamily="34" charset="0"/>
            </a:endParaRPr>
          </a:p>
          <a:p>
            <a:endParaRPr lang="en-US" sz="1800" dirty="0">
              <a:solidFill>
                <a:srgbClr val="000000"/>
              </a:solidFill>
              <a:latin typeface="Calibri" panose="020F0502020204030204" pitchFamily="34" charset="0"/>
            </a:endParaRPr>
          </a:p>
          <a:p>
            <a:pPr marL="114300" indent="0">
              <a:buNone/>
            </a:pPr>
            <a:r>
              <a:rPr lang="en-US" sz="1800" b="1" dirty="0">
                <a:solidFill>
                  <a:srgbClr val="000000"/>
                </a:solidFill>
                <a:latin typeface="Calibri" panose="020F0502020204030204" pitchFamily="34" charset="0"/>
              </a:rPr>
              <a:t>Definition of an AE</a:t>
            </a:r>
          </a:p>
          <a:p>
            <a:r>
              <a:rPr lang="en-US" sz="1800" b="0" i="0" u="none" strike="noStrike" dirty="0">
                <a:solidFill>
                  <a:srgbClr val="000000"/>
                </a:solidFill>
                <a:effectLst/>
                <a:latin typeface="Calibri" panose="020F0502020204030204" pitchFamily="34" charset="0"/>
              </a:rPr>
              <a:t>any unfavorable and unintended sign (including a clinically significant abnormal laboratory finding), symptom, or disease temporally associated with the use of a medical treatment or procedure regardless of whether it is considered related to the medical treatment or procedure (attribution of unrelated, unlikely, reasonable possibility, or definitely)</a:t>
            </a:r>
          </a:p>
          <a:p>
            <a:r>
              <a:rPr lang="en-US" sz="1800" dirty="0">
                <a:solidFill>
                  <a:srgbClr val="FF0000"/>
                </a:solidFill>
                <a:latin typeface="Calibri" panose="020F0502020204030204" pitchFamily="34" charset="0"/>
              </a:rPr>
              <a:t>Report up to 120 </a:t>
            </a:r>
            <a:r>
              <a:rPr lang="en-US" sz="1800" dirty="0" err="1">
                <a:solidFill>
                  <a:srgbClr val="FF0000"/>
                </a:solidFill>
                <a:latin typeface="Calibri" panose="020F0502020204030204" pitchFamily="34" charset="0"/>
              </a:rPr>
              <a:t>hrs</a:t>
            </a:r>
            <a:r>
              <a:rPr lang="en-US" sz="1800" dirty="0">
                <a:solidFill>
                  <a:srgbClr val="FF0000"/>
                </a:solidFill>
                <a:latin typeface="Calibri" panose="020F0502020204030204" pitchFamily="34" charset="0"/>
              </a:rPr>
              <a:t> (end of intervention) or death if death is before 120 hrs.</a:t>
            </a:r>
            <a:endParaRPr lang="en-US" dirty="0">
              <a:solidFill>
                <a:srgbClr val="FF0000"/>
              </a:solidFill>
            </a:endParaRPr>
          </a:p>
        </p:txBody>
      </p:sp>
      <p:sp>
        <p:nvSpPr>
          <p:cNvPr id="3" name="Slide Number Placeholder 2">
            <a:extLst>
              <a:ext uri="{FF2B5EF4-FFF2-40B4-BE49-F238E27FC236}">
                <a16:creationId xmlns:a16="http://schemas.microsoft.com/office/drawing/2014/main" id="{CCF0CEEB-5C88-F0D8-1DD4-330FB07916C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2" name="Title 1">
            <a:extLst>
              <a:ext uri="{FF2B5EF4-FFF2-40B4-BE49-F238E27FC236}">
                <a16:creationId xmlns:a16="http://schemas.microsoft.com/office/drawing/2014/main" id="{2496D2D9-0D00-936E-B6CA-49E4D798EA16}"/>
              </a:ext>
            </a:extLst>
          </p:cNvPr>
          <p:cNvSpPr>
            <a:spLocks noGrp="1"/>
          </p:cNvSpPr>
          <p:nvPr>
            <p:ph type="title" idx="4294967295"/>
          </p:nvPr>
        </p:nvSpPr>
        <p:spPr>
          <a:xfrm>
            <a:off x="0" y="274638"/>
            <a:ext cx="10972800" cy="1143000"/>
          </a:xfrm>
        </p:spPr>
        <p:txBody>
          <a:bodyPr/>
          <a:lstStyle/>
          <a:p>
            <a:pPr algn="ctr"/>
            <a:r>
              <a:rPr lang="en-US" dirty="0"/>
              <a:t>Definition of an SAE </a:t>
            </a:r>
            <a:r>
              <a:rPr lang="en-US" sz="1800" dirty="0"/>
              <a:t>(MOP section 7.1)</a:t>
            </a:r>
            <a:endParaRPr lang="en-US" dirty="0"/>
          </a:p>
        </p:txBody>
      </p:sp>
    </p:spTree>
    <p:extLst>
      <p:ext uri="{BB962C8B-B14F-4D97-AF65-F5344CB8AC3E}">
        <p14:creationId xmlns:p14="http://schemas.microsoft.com/office/powerpoint/2010/main" val="361366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2755</TotalTime>
  <Words>2232</Words>
  <Application>Microsoft Office PowerPoint</Application>
  <PresentationFormat>Widescreen</PresentationFormat>
  <Paragraphs>211</Paragraphs>
  <Slides>18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PowerPoint Presentation</vt:lpstr>
      <vt:lpstr>Housekeeping</vt:lpstr>
      <vt:lpstr>PowerPoint Presentation</vt:lpstr>
      <vt:lpstr>Screen Failures</vt:lpstr>
      <vt:lpstr> DECLINES</vt:lpstr>
      <vt:lpstr>PowerPoint Presentation</vt:lpstr>
      <vt:lpstr>Temp Log Tidbits</vt:lpstr>
      <vt:lpstr>Temp Log Date/Times</vt:lpstr>
      <vt:lpstr>Definition of an SAE (MOP section 7.1)</vt:lpstr>
      <vt:lpstr>SAE Nuggets</vt:lpstr>
      <vt:lpstr>More SAE Nuggets</vt:lpstr>
      <vt:lpstr>PowerPoint Presentation</vt:lpstr>
      <vt:lpstr>Event Description of your SAE (so many nuggets!)</vt:lpstr>
      <vt:lpstr>PowerPoint Presentation</vt:lpstr>
      <vt:lpstr>F510 Neurological Assessment</vt:lpstr>
      <vt:lpstr>PowerPoint Presentation</vt:lpstr>
      <vt:lpstr>PRCA at month 12</vt:lpstr>
      <vt:lpstr>Questions?  Confused about anything data-related?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CRF Tips and Tricks</dc:title>
  <dc:creator>Weber, Moni</dc:creator>
  <cp:lastModifiedBy>Weber, Moni</cp:lastModifiedBy>
  <cp:revision>6</cp:revision>
  <cp:lastPrinted>2022-08-22T16:12:17Z</cp:lastPrinted>
  <dcterms:modified xsi:type="dcterms:W3CDTF">2025-01-14T15:49:22Z</dcterms:modified>
</cp:coreProperties>
</file>