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73" r:id="rId5"/>
    <p:sldId id="259" r:id="rId6"/>
    <p:sldId id="282" r:id="rId7"/>
    <p:sldId id="283" r:id="rId8"/>
    <p:sldId id="279" r:id="rId9"/>
    <p:sldId id="278" r:id="rId10"/>
    <p:sldId id="274" r:id="rId11"/>
    <p:sldId id="260" r:id="rId12"/>
    <p:sldId id="281" r:id="rId13"/>
    <p:sldId id="261" r:id="rId14"/>
    <p:sldId id="275" r:id="rId15"/>
    <p:sldId id="262" r:id="rId16"/>
    <p:sldId id="263" r:id="rId17"/>
    <p:sldId id="276" r:id="rId18"/>
    <p:sldId id="264" r:id="rId19"/>
    <p:sldId id="265" r:id="rId20"/>
    <p:sldId id="266" r:id="rId21"/>
    <p:sldId id="267" r:id="rId22"/>
    <p:sldId id="268" r:id="rId23"/>
    <p:sldId id="269" r:id="rId24"/>
    <p:sldId id="270" r:id="rId25"/>
    <p:sldId id="271" r:id="rId26"/>
    <p:sldId id="272" r:id="rId27"/>
    <p:sldId id="277" r:id="rId28"/>
    <p:sldId id="28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037BE0-7A51-4509-8C4F-D5544564C305}">
          <p14:sldIdLst>
            <p14:sldId id="256"/>
            <p14:sldId id="257"/>
            <p14:sldId id="258"/>
            <p14:sldId id="273"/>
            <p14:sldId id="259"/>
            <p14:sldId id="282"/>
            <p14:sldId id="283"/>
            <p14:sldId id="279"/>
            <p14:sldId id="278"/>
            <p14:sldId id="274"/>
            <p14:sldId id="260"/>
            <p14:sldId id="281"/>
            <p14:sldId id="261"/>
            <p14:sldId id="275"/>
            <p14:sldId id="262"/>
            <p14:sldId id="263"/>
            <p14:sldId id="276"/>
            <p14:sldId id="264"/>
            <p14:sldId id="265"/>
            <p14:sldId id="266"/>
            <p14:sldId id="267"/>
            <p14:sldId id="268"/>
            <p14:sldId id="269"/>
            <p14:sldId id="270"/>
            <p14:sldId id="271"/>
            <p14:sldId id="272"/>
            <p14:sldId id="277"/>
            <p14:sldId id="280"/>
          </p14:sldIdLst>
        </p14:section>
        <p14:section name="Untitled Section" id="{CDCE0242-579B-4C26-82EB-26CCC026346F}">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tzick, Anita L." initials="FAL" lastIdx="10" clrIdx="0">
    <p:extLst>
      <p:ext uri="{19B8F6BF-5375-455C-9EA6-DF929625EA0E}">
        <p15:presenceInfo xmlns:p15="http://schemas.microsoft.com/office/powerpoint/2012/main" userId="S::fetzal@upmc.edu::7bc72862-535d-4cb5-9cd6-583ed02e7b00" providerId="AD"/>
      </p:ext>
    </p:extLst>
  </p:cmAuthor>
  <p:cmAuthor id="2" name="Kim Boase" initials="KB" lastIdx="6" clrIdx="1">
    <p:extLst>
      <p:ext uri="{19B8F6BF-5375-455C-9EA6-DF929625EA0E}">
        <p15:presenceInfo xmlns:p15="http://schemas.microsoft.com/office/powerpoint/2012/main" userId="S::kboase@uw.edu::a3dd6fe6-0e5d-45c1-a602-9a3a570cb923" providerId="AD"/>
      </p:ext>
    </p:extLst>
  </p:cmAuthor>
  <p:cmAuthor id="3" name="Black, Joy" initials="BJ" lastIdx="5" clrIdx="2">
    <p:extLst>
      <p:ext uri="{19B8F6BF-5375-455C-9EA6-DF929625EA0E}">
        <p15:presenceInfo xmlns:p15="http://schemas.microsoft.com/office/powerpoint/2012/main" userId="S-1-5-21-151606367-2082624055-312552118-856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D19372-BEEA-4470-8D7B-0E4FB3EAC29D}" v="4" dt="2020-07-27T17:52:55.7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0000" autoAdjust="0"/>
  </p:normalViewPr>
  <p:slideViewPr>
    <p:cSldViewPr snapToGrid="0">
      <p:cViewPr varScale="1">
        <p:scale>
          <a:sx n="51" d="100"/>
          <a:sy n="51" d="100"/>
        </p:scale>
        <p:origin x="10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13BF30-810D-477A-8964-0913DA485AD0}" type="datetimeFigureOut">
              <a:rPr lang="en-US" smtClean="0"/>
              <a:t>8/11/2020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BC7213-66D8-4A84-9E19-AE89C0E83201}" type="slidenum">
              <a:rPr lang="en-US" smtClean="0"/>
              <a:t>‹#›</a:t>
            </a:fld>
            <a:endParaRPr lang="en-US"/>
          </a:p>
        </p:txBody>
      </p:sp>
    </p:spTree>
    <p:extLst>
      <p:ext uri="{BB962C8B-B14F-4D97-AF65-F5344CB8AC3E}">
        <p14:creationId xmlns:p14="http://schemas.microsoft.com/office/powerpoint/2010/main" val="899644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BC7213-66D8-4A84-9E19-AE89C0E83201}" type="slidenum">
              <a:rPr lang="en-US" smtClean="0"/>
              <a:t>13</a:t>
            </a:fld>
            <a:endParaRPr lang="en-US"/>
          </a:p>
        </p:txBody>
      </p:sp>
    </p:spTree>
    <p:extLst>
      <p:ext uri="{BB962C8B-B14F-4D97-AF65-F5344CB8AC3E}">
        <p14:creationId xmlns:p14="http://schemas.microsoft.com/office/powerpoint/2010/main" val="3647344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BC7213-66D8-4A84-9E19-AE89C0E83201}" type="slidenum">
              <a:rPr lang="en-US" smtClean="0"/>
              <a:t>15</a:t>
            </a:fld>
            <a:endParaRPr lang="en-US"/>
          </a:p>
        </p:txBody>
      </p:sp>
    </p:spTree>
    <p:extLst>
      <p:ext uri="{BB962C8B-B14F-4D97-AF65-F5344CB8AC3E}">
        <p14:creationId xmlns:p14="http://schemas.microsoft.com/office/powerpoint/2010/main" val="667573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general, I’d think these should be written stronger, e.g. bullet point :</a:t>
            </a:r>
          </a:p>
          <a:p>
            <a:r>
              <a:rPr lang="en-US" dirty="0"/>
              <a:t>1 must (although ‘will’ is pretty strong</a:t>
            </a:r>
          </a:p>
          <a:p>
            <a:pPr marL="228600" indent="-228600">
              <a:buAutoNum type="arabicPlain" startAt="4"/>
            </a:pPr>
            <a:r>
              <a:rPr lang="en-US" dirty="0"/>
              <a:t>Add something about getting contact info for where participant is discharged to</a:t>
            </a:r>
          </a:p>
          <a:p>
            <a:pPr marL="0" indent="0">
              <a:buNone/>
            </a:pPr>
            <a:r>
              <a:rPr lang="en-US" dirty="0"/>
              <a:t>6  Should we be more explicit than ‘ study staff’, e.g. study coordinator, or outcomes </a:t>
            </a:r>
            <a:r>
              <a:rPr lang="en-US" dirty="0" err="1"/>
              <a:t>examininer</a:t>
            </a:r>
            <a:r>
              <a:rPr lang="en-US" dirty="0"/>
              <a:t> or their designee ?Add about checking the calendar for availability of CE.  To participants or someone knowledgeable about their condition’ Also, delete ‘in person’ or add ‘or by phone’</a:t>
            </a:r>
          </a:p>
        </p:txBody>
      </p:sp>
      <p:sp>
        <p:nvSpPr>
          <p:cNvPr id="4" name="Slide Number Placeholder 3"/>
          <p:cNvSpPr>
            <a:spLocks noGrp="1"/>
          </p:cNvSpPr>
          <p:nvPr>
            <p:ph type="sldNum" sz="quarter" idx="5"/>
          </p:nvPr>
        </p:nvSpPr>
        <p:spPr/>
        <p:txBody>
          <a:bodyPr/>
          <a:lstStyle/>
          <a:p>
            <a:fld id="{A7BC7213-66D8-4A84-9E19-AE89C0E83201}" type="slidenum">
              <a:rPr lang="en-US" smtClean="0"/>
              <a:t>24</a:t>
            </a:fld>
            <a:endParaRPr lang="en-US"/>
          </a:p>
        </p:txBody>
      </p:sp>
    </p:spTree>
    <p:extLst>
      <p:ext uri="{BB962C8B-B14F-4D97-AF65-F5344CB8AC3E}">
        <p14:creationId xmlns:p14="http://schemas.microsoft.com/office/powerpoint/2010/main" val="431515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CE will administer GOSE by phone with participant or someone knowledgeable </a:t>
            </a:r>
            <a:r>
              <a:rPr lang="en-US" dirty="0" err="1"/>
              <a:t>sbout</a:t>
            </a:r>
            <a:r>
              <a:rPr lang="en-US" dirty="0"/>
              <a:t> their functional level.</a:t>
            </a:r>
          </a:p>
          <a:p>
            <a:r>
              <a:rPr lang="en-US" dirty="0"/>
              <a:t>3 replace ‘may’ by ‘should’.  Aren’t we calling them something else than local site blinded staff member’</a:t>
            </a:r>
          </a:p>
        </p:txBody>
      </p:sp>
      <p:sp>
        <p:nvSpPr>
          <p:cNvPr id="4" name="Slide Number Placeholder 3"/>
          <p:cNvSpPr>
            <a:spLocks noGrp="1"/>
          </p:cNvSpPr>
          <p:nvPr>
            <p:ph type="sldNum" sz="quarter" idx="5"/>
          </p:nvPr>
        </p:nvSpPr>
        <p:spPr/>
        <p:txBody>
          <a:bodyPr/>
          <a:lstStyle/>
          <a:p>
            <a:fld id="{A7BC7213-66D8-4A84-9E19-AE89C0E83201}" type="slidenum">
              <a:rPr lang="en-US" smtClean="0"/>
              <a:t>25</a:t>
            </a:fld>
            <a:endParaRPr lang="en-US"/>
          </a:p>
        </p:txBody>
      </p:sp>
    </p:spTree>
    <p:extLst>
      <p:ext uri="{BB962C8B-B14F-4D97-AF65-F5344CB8AC3E}">
        <p14:creationId xmlns:p14="http://schemas.microsoft.com/office/powerpoint/2010/main" val="2843198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6A301-67C5-4110-83FA-93FF6238A1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5167182-4670-49D6-B45A-552AADB036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3B8CE24-7979-4087-88A0-B13B3232049B}"/>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5" name="Footer Placeholder 4">
            <a:extLst>
              <a:ext uri="{FF2B5EF4-FFF2-40B4-BE49-F238E27FC236}">
                <a16:creationId xmlns:a16="http://schemas.microsoft.com/office/drawing/2014/main" xmlns="" id="{CAA547D7-5CB5-40B8-AE51-0FA8B682B7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DC56296-473F-4B10-92CD-B5D203C2DE6C}"/>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3180652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20632A-90BC-475A-BC88-D9221AFFA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F325A33-E4BC-4C3A-8E22-96D0F24BED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5871ADD-36E8-48D7-AF51-19B221EFE94C}"/>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5" name="Footer Placeholder 4">
            <a:extLst>
              <a:ext uri="{FF2B5EF4-FFF2-40B4-BE49-F238E27FC236}">
                <a16:creationId xmlns:a16="http://schemas.microsoft.com/office/drawing/2014/main" xmlns="" id="{0CA86979-1D0F-4ED0-A1E7-99E17F45BA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4C651C7-5837-48EC-BA16-F392E5D77CDB}"/>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2108773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C7A0508-68A6-4B3B-8EF1-2AFA9837C6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E2327BC-5C51-4D1A-AA44-3494F826C4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522A735-A19D-4ED8-A6F7-9A95F2B4709C}"/>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5" name="Footer Placeholder 4">
            <a:extLst>
              <a:ext uri="{FF2B5EF4-FFF2-40B4-BE49-F238E27FC236}">
                <a16:creationId xmlns:a16="http://schemas.microsoft.com/office/drawing/2014/main" xmlns="" id="{2C1953A1-130F-4626-B32F-0B5B776825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7D24A8C-75BC-45AD-8D2E-1A0904915C16}"/>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3372810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B7F5D5-9132-4875-B10C-CA46BE5FC7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D295B00-9C66-4CBA-9404-DAC3F7F21B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C765C2-3E4F-48A7-86B5-C15EBE74257A}"/>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5" name="Footer Placeholder 4">
            <a:extLst>
              <a:ext uri="{FF2B5EF4-FFF2-40B4-BE49-F238E27FC236}">
                <a16:creationId xmlns:a16="http://schemas.microsoft.com/office/drawing/2014/main" xmlns="" id="{AC4EE3BD-630D-4700-9F54-2BA8E144F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AB8DC2F-171E-4894-9CC7-BF94C9B8A8BC}"/>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2938301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B0EB20-CFF9-43C9-A507-42DFAFDBDF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434B02F4-C2C6-4582-AB21-848B6F657C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60967FA-89C2-4E43-9DE1-8D191A26DE6F}"/>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5" name="Footer Placeholder 4">
            <a:extLst>
              <a:ext uri="{FF2B5EF4-FFF2-40B4-BE49-F238E27FC236}">
                <a16:creationId xmlns:a16="http://schemas.microsoft.com/office/drawing/2014/main" xmlns="" id="{AA6CBA36-F1B8-44E8-88A9-CDF0C5F70F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5B60482-2651-4773-A3C4-DCB5B8CFF27C}"/>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1152372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987C37-03C7-4EA3-A151-79622102E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0334397-0747-44DF-A066-E427346F59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8D7DDF3-D17F-435D-8D14-E58188763A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B6289C6-E02F-4109-AB53-BEFA563E5E26}"/>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6" name="Footer Placeholder 5">
            <a:extLst>
              <a:ext uri="{FF2B5EF4-FFF2-40B4-BE49-F238E27FC236}">
                <a16:creationId xmlns:a16="http://schemas.microsoft.com/office/drawing/2014/main" xmlns="" id="{8B73EDC1-0349-40E9-98E0-4D5A1138F8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B89BCA4-BBDA-4468-95D6-9BB48A9A4A2A}"/>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273073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A33932-E709-4C18-9B6C-BB2313A018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A7E7421-AD49-410D-95AA-1E4CFF6EC0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6CA5D57-252B-4B5F-8812-A6F09F5C2C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18E47C4-4A13-49AA-9E0F-A4435B9F91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2FA7612-5224-4E67-ADF7-4ECBE90F1F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CED66D2-556C-460D-810F-2E60A64BD48D}"/>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8" name="Footer Placeholder 7">
            <a:extLst>
              <a:ext uri="{FF2B5EF4-FFF2-40B4-BE49-F238E27FC236}">
                <a16:creationId xmlns:a16="http://schemas.microsoft.com/office/drawing/2014/main" xmlns="" id="{39800A50-C7D4-47D3-86A2-B3C5338AF4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E64EDC2-4B20-493A-86B4-98CA16392819}"/>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2850800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9EB18C-120A-46F1-8879-758A13ABBA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59A0993-BF75-4D84-B762-5EDC2AD4DB36}"/>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4" name="Footer Placeholder 3">
            <a:extLst>
              <a:ext uri="{FF2B5EF4-FFF2-40B4-BE49-F238E27FC236}">
                <a16:creationId xmlns:a16="http://schemas.microsoft.com/office/drawing/2014/main" xmlns="" id="{898763CD-F678-4462-A2D8-46F1DBAA35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163D9709-5172-4824-B7CA-D7CE865E2454}"/>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137164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9CBE864-B74A-437A-B6F4-4F38448E5F9E}"/>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3" name="Footer Placeholder 2">
            <a:extLst>
              <a:ext uri="{FF2B5EF4-FFF2-40B4-BE49-F238E27FC236}">
                <a16:creationId xmlns:a16="http://schemas.microsoft.com/office/drawing/2014/main" xmlns="" id="{43A98A3D-0317-49E8-87FB-1FC0918A26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15869E5-DB71-49B3-93BD-6A4F67D6F928}"/>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44326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AE6184-AC59-49EE-ABD6-9664B3ECFD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782508B-559F-4009-85DE-005547EF9E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01AEA4D-0184-4B19-A945-AB51E58F7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662FE7C-915F-455E-851F-2B22DD84EDE6}"/>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6" name="Footer Placeholder 5">
            <a:extLst>
              <a:ext uri="{FF2B5EF4-FFF2-40B4-BE49-F238E27FC236}">
                <a16:creationId xmlns:a16="http://schemas.microsoft.com/office/drawing/2014/main" xmlns="" id="{F00457D1-CA13-4DE1-8E02-3839254B3A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55F7CED-A9ED-46AF-BE14-112EAE2C06BD}"/>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979578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4B6DB9-8D84-42E5-B219-377FE63620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1C08F81-67D1-4044-A2C1-C1F994E445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B1E9DFA2-7E33-4653-A25D-761E317A1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11CAC13-4FAD-4876-A915-467441FF5F3C}"/>
              </a:ext>
            </a:extLst>
          </p:cNvPr>
          <p:cNvSpPr>
            <a:spLocks noGrp="1"/>
          </p:cNvSpPr>
          <p:nvPr>
            <p:ph type="dt" sz="half" idx="10"/>
          </p:nvPr>
        </p:nvSpPr>
        <p:spPr/>
        <p:txBody>
          <a:bodyPr/>
          <a:lstStyle/>
          <a:p>
            <a:fld id="{F7FBAECB-211D-4AB9-BB05-976DCCC375EC}" type="datetimeFigureOut">
              <a:rPr lang="en-US" smtClean="0"/>
              <a:t>8/11/2020</a:t>
            </a:fld>
            <a:endParaRPr lang="en-US"/>
          </a:p>
        </p:txBody>
      </p:sp>
      <p:sp>
        <p:nvSpPr>
          <p:cNvPr id="6" name="Footer Placeholder 5">
            <a:extLst>
              <a:ext uri="{FF2B5EF4-FFF2-40B4-BE49-F238E27FC236}">
                <a16:creationId xmlns:a16="http://schemas.microsoft.com/office/drawing/2014/main" xmlns="" id="{A7F34FC5-F3BC-4EC0-8231-FD1C888572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3F63A6C-F674-468A-8D3D-3F6DD5D0D122}"/>
              </a:ext>
            </a:extLst>
          </p:cNvPr>
          <p:cNvSpPr>
            <a:spLocks noGrp="1"/>
          </p:cNvSpPr>
          <p:nvPr>
            <p:ph type="sldNum" sz="quarter" idx="12"/>
          </p:nvPr>
        </p:nvSpPr>
        <p:spPr/>
        <p:txBody>
          <a:bodyPr/>
          <a:lstStyle/>
          <a:p>
            <a:fld id="{85B0D189-329E-46C4-B868-5B65E1BBEE5E}" type="slidenum">
              <a:rPr lang="en-US" smtClean="0"/>
              <a:t>‹#›</a:t>
            </a:fld>
            <a:endParaRPr lang="en-US"/>
          </a:p>
        </p:txBody>
      </p:sp>
    </p:spTree>
    <p:extLst>
      <p:ext uri="{BB962C8B-B14F-4D97-AF65-F5344CB8AC3E}">
        <p14:creationId xmlns:p14="http://schemas.microsoft.com/office/powerpoint/2010/main" val="3956111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CDAB15-0669-46BE-B636-06C8E14B2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6C634AD-C448-474C-BB70-6884DD975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7CC992F-D516-42FE-B57E-7EAC80F675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BAECB-211D-4AB9-BB05-976DCCC375EC}" type="datetimeFigureOut">
              <a:rPr lang="en-US" smtClean="0"/>
              <a:t>8/11/2020</a:t>
            </a:fld>
            <a:endParaRPr lang="en-US"/>
          </a:p>
        </p:txBody>
      </p:sp>
      <p:sp>
        <p:nvSpPr>
          <p:cNvPr id="5" name="Footer Placeholder 4">
            <a:extLst>
              <a:ext uri="{FF2B5EF4-FFF2-40B4-BE49-F238E27FC236}">
                <a16:creationId xmlns:a16="http://schemas.microsoft.com/office/drawing/2014/main" xmlns="" id="{8D39EB1D-C7DD-41E2-8733-63CAA2145C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367B098-8EA3-4D35-9E92-4B6762D751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B0D189-329E-46C4-B868-5B65E1BBEE5E}" type="slidenum">
              <a:rPr lang="en-US" smtClean="0"/>
              <a:t>‹#›</a:t>
            </a:fld>
            <a:endParaRPr lang="en-US"/>
          </a:p>
        </p:txBody>
      </p:sp>
    </p:spTree>
    <p:extLst>
      <p:ext uri="{BB962C8B-B14F-4D97-AF65-F5344CB8AC3E}">
        <p14:creationId xmlns:p14="http://schemas.microsoft.com/office/powerpoint/2010/main" val="339686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iren.network/clinical-trials/boost-3/education-and-training#Re-Trainin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ebdcu.musc.ed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siren.network/clinical-trials/boost-3/getting-started" TargetMode="External"/><Relationship Id="rId7" Type="http://schemas.openxmlformats.org/officeDocument/2006/relationships/hyperlink" Target="https://webdcu.musc.edu/login.asp" TargetMode="External"/><Relationship Id="rId2" Type="http://schemas.openxmlformats.org/officeDocument/2006/relationships/hyperlink" Target="https://siren.network/clinical-trials/boost-3" TargetMode="External"/><Relationship Id="rId1" Type="http://schemas.openxmlformats.org/officeDocument/2006/relationships/slideLayout" Target="../slideLayouts/slideLayout6.xml"/><Relationship Id="rId6" Type="http://schemas.openxmlformats.org/officeDocument/2006/relationships/hyperlink" Target="https://siren.network/clinical-trials/boost-3/faqs" TargetMode="External"/><Relationship Id="rId5" Type="http://schemas.openxmlformats.org/officeDocument/2006/relationships/hyperlink" Target="https://siren.network/clinical-trials/boost-3/toolbox" TargetMode="External"/><Relationship Id="rId4" Type="http://schemas.openxmlformats.org/officeDocument/2006/relationships/hyperlink" Target="https://siren.network/clinical-trials/boost-3/education-and-train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6656B-5B63-46E8-B8AE-5F3AE184A1F2}"/>
              </a:ext>
            </a:extLst>
          </p:cNvPr>
          <p:cNvSpPr>
            <a:spLocks noGrp="1"/>
          </p:cNvSpPr>
          <p:nvPr>
            <p:ph type="ctrTitle"/>
          </p:nvPr>
        </p:nvSpPr>
        <p:spPr>
          <a:xfrm>
            <a:off x="1524000" y="1122363"/>
            <a:ext cx="9144000" cy="1405684"/>
          </a:xfrm>
        </p:spPr>
        <p:txBody>
          <a:bodyPr/>
          <a:lstStyle/>
          <a:p>
            <a:r>
              <a:rPr lang="en-US" b="1" dirty="0"/>
              <a:t>BOOST 3 Re-training</a:t>
            </a:r>
          </a:p>
        </p:txBody>
      </p:sp>
      <p:sp>
        <p:nvSpPr>
          <p:cNvPr id="3" name="Subtitle 2">
            <a:extLst>
              <a:ext uri="{FF2B5EF4-FFF2-40B4-BE49-F238E27FC236}">
                <a16:creationId xmlns:a16="http://schemas.microsoft.com/office/drawing/2014/main" xmlns="" id="{7F8345F3-1152-4E9D-B3A5-8434C9E6F6C9}"/>
              </a:ext>
            </a:extLst>
          </p:cNvPr>
          <p:cNvSpPr>
            <a:spLocks noGrp="1"/>
          </p:cNvSpPr>
          <p:nvPr>
            <p:ph type="subTitle" idx="1"/>
          </p:nvPr>
        </p:nvSpPr>
        <p:spPr>
          <a:xfrm>
            <a:off x="1524000" y="2832847"/>
            <a:ext cx="9144000" cy="2901203"/>
          </a:xfrm>
        </p:spPr>
        <p:txBody>
          <a:bodyPr>
            <a:normAutofit lnSpcReduction="10000"/>
          </a:bodyPr>
          <a:lstStyle/>
          <a:p>
            <a:r>
              <a:rPr lang="en-US" sz="2800" dirty="0">
                <a:solidFill>
                  <a:schemeClr val="accent1"/>
                </a:solidFill>
              </a:rPr>
              <a:t>Re-training is required after a site has not enrolled a participant for 6 </a:t>
            </a:r>
            <a:r>
              <a:rPr lang="en-US" sz="2800" dirty="0" smtClean="0">
                <a:solidFill>
                  <a:schemeClr val="accent1"/>
                </a:solidFill>
              </a:rPr>
              <a:t>months. </a:t>
            </a:r>
          </a:p>
          <a:p>
            <a:r>
              <a:rPr lang="en-US" sz="2800" dirty="0" smtClean="0">
                <a:solidFill>
                  <a:schemeClr val="accent1"/>
                </a:solidFill>
              </a:rPr>
              <a:t>This training is intended to bring everyone up to speed on changes to the MOP and clarify common questions we have had thus far.</a:t>
            </a:r>
          </a:p>
          <a:p>
            <a:r>
              <a:rPr lang="en-US" sz="2800" dirty="0" smtClean="0">
                <a:solidFill>
                  <a:schemeClr val="accent1"/>
                </a:solidFill>
              </a:rPr>
              <a:t>You </a:t>
            </a:r>
            <a:r>
              <a:rPr lang="en-US" sz="2800" dirty="0">
                <a:solidFill>
                  <a:schemeClr val="accent1"/>
                </a:solidFill>
              </a:rPr>
              <a:t>can find more information about training on the BOOST3 SIREN website under </a:t>
            </a:r>
            <a:r>
              <a:rPr lang="en-US" sz="2800" dirty="0">
                <a:solidFill>
                  <a:schemeClr val="accent1"/>
                </a:solidFill>
                <a:hlinkClick r:id="rId2"/>
              </a:rPr>
              <a:t>'Education and Training &gt; Re-Training</a:t>
            </a:r>
            <a:r>
              <a:rPr lang="en-US" sz="2800" dirty="0">
                <a:solidFill>
                  <a:schemeClr val="accent1"/>
                </a:solidFill>
              </a:rPr>
              <a:t>'</a:t>
            </a:r>
          </a:p>
        </p:txBody>
      </p:sp>
    </p:spTree>
    <p:extLst>
      <p:ext uri="{BB962C8B-B14F-4D97-AF65-F5344CB8AC3E}">
        <p14:creationId xmlns:p14="http://schemas.microsoft.com/office/powerpoint/2010/main" val="1868204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82675"/>
          </a:xfrm>
        </p:spPr>
        <p:txBody>
          <a:bodyPr>
            <a:normAutofit fontScale="90000"/>
          </a:bodyPr>
          <a:lstStyle/>
          <a:p>
            <a:r>
              <a:rPr lang="en-US" dirty="0">
                <a:solidFill>
                  <a:srgbClr val="FF0000"/>
                </a:solidFill>
                <a:latin typeface="Calibri" panose="020F0502020204030204" pitchFamily="34" charset="0"/>
                <a:ea typeface="Times New Roman" panose="02020603050405020304" pitchFamily="18" charset="0"/>
              </a:rPr>
              <a:t>Common issue that has happened:   </a:t>
            </a:r>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a:xfrm>
            <a:off x="838200" y="1177925"/>
            <a:ext cx="10515600" cy="4351338"/>
          </a:xfrm>
        </p:spPr>
        <p:txBody>
          <a:bodyPr>
            <a:normAutofit lnSpcReduction="10000"/>
          </a:bodyPr>
          <a:lstStyle/>
          <a:p>
            <a:pPr marL="0" marR="0">
              <a:lnSpc>
                <a:spcPct val="107000"/>
              </a:lnSpc>
              <a:spcBef>
                <a:spcPts val="0"/>
              </a:spcBef>
              <a:spcAft>
                <a:spcPts val="800"/>
              </a:spcAft>
            </a:pPr>
            <a:r>
              <a:rPr lang="en-US"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dirty="0">
                <a:solidFill>
                  <a:srgbClr val="FF0000"/>
                </a:solidFill>
                <a:latin typeface="Calibri" panose="020F0502020204030204" pitchFamily="34" charset="0"/>
                <a:ea typeface="Calibri" panose="020F0502020204030204" pitchFamily="34" charset="0"/>
                <a:cs typeface="Calibri" panose="020F0502020204030204" pitchFamily="34" charset="0"/>
              </a:rPr>
              <a:t>The LAR is not at the hospital and does not have access to a computer for </a:t>
            </a:r>
            <a:r>
              <a:rPr lang="en-US" dirty="0" err="1">
                <a:solidFill>
                  <a:srgbClr val="FF0000"/>
                </a:solidFill>
                <a:latin typeface="Calibri" panose="020F0502020204030204" pitchFamily="34" charset="0"/>
                <a:ea typeface="Calibri" panose="020F0502020204030204" pitchFamily="34" charset="0"/>
                <a:cs typeface="Calibri" panose="020F0502020204030204" pitchFamily="34" charset="0"/>
              </a:rPr>
              <a:t>eConsent</a:t>
            </a:r>
            <a:r>
              <a:rPr lang="en-US" dirty="0">
                <a:solidFill>
                  <a:srgbClr val="FF0000"/>
                </a:solidFill>
                <a:latin typeface="Calibri" panose="020F0502020204030204" pitchFamily="34" charset="0"/>
                <a:ea typeface="Calibri" panose="020F0502020204030204" pitchFamily="34" charset="0"/>
                <a:cs typeface="Calibri" panose="020F0502020204030204" pitchFamily="34" charset="0"/>
              </a:rPr>
              <a:t>, but you are able to make contact (e.g. by telephone or even in person but they are too upset to sign at that time), as long as the LAR </a:t>
            </a:r>
            <a:r>
              <a:rPr lang="en-US" b="1" dirty="0">
                <a:solidFill>
                  <a:srgbClr val="FF0000"/>
                </a:solidFill>
                <a:latin typeface="Calibri" panose="020F0502020204030204" pitchFamily="34" charset="0"/>
                <a:ea typeface="Calibri" panose="020F0502020204030204" pitchFamily="34" charset="0"/>
                <a:cs typeface="Calibri" panose="020F0502020204030204" pitchFamily="34" charset="0"/>
              </a:rPr>
              <a:t>does not object </a:t>
            </a:r>
            <a:r>
              <a:rPr lang="en-US" dirty="0">
                <a:solidFill>
                  <a:srgbClr val="FF0000"/>
                </a:solidFill>
                <a:latin typeface="Calibri" panose="020F0502020204030204" pitchFamily="34" charset="0"/>
                <a:ea typeface="Calibri" panose="020F0502020204030204" pitchFamily="34" charset="0"/>
                <a:cs typeface="Calibri" panose="020F0502020204030204" pitchFamily="34" charset="0"/>
              </a:rPr>
              <a:t>to the patient’s participation, the patient may be enrolled under EFIC.  </a:t>
            </a:r>
            <a:r>
              <a:rPr lang="en-US" b="1" u="sng" dirty="0">
                <a:solidFill>
                  <a:srgbClr val="FF0000"/>
                </a:solidFill>
                <a:latin typeface="Calibri" panose="020F0502020204030204" pitchFamily="34" charset="0"/>
                <a:ea typeface="Calibri" panose="020F0502020204030204" pitchFamily="34" charset="0"/>
                <a:cs typeface="Calibri" panose="020F0502020204030204" pitchFamily="34" charset="0"/>
              </a:rPr>
              <a:t>Document</a:t>
            </a:r>
            <a:r>
              <a:rPr lang="en-US" dirty="0">
                <a:solidFill>
                  <a:srgbClr val="FF0000"/>
                </a:solidFill>
                <a:latin typeface="Calibri" panose="020F0502020204030204" pitchFamily="34" charset="0"/>
                <a:ea typeface="Calibri" panose="020F0502020204030204" pitchFamily="34" charset="0"/>
                <a:cs typeface="Calibri" panose="020F0502020204030204" pitchFamily="34" charset="0"/>
              </a:rPr>
              <a:t> that the LAR did not object to the patient being in the study.  Continue to try to obtain written consent or </a:t>
            </a:r>
            <a:r>
              <a:rPr lang="en-US" dirty="0" err="1">
                <a:solidFill>
                  <a:srgbClr val="FF0000"/>
                </a:solidFill>
                <a:latin typeface="Calibri" panose="020F0502020204030204" pitchFamily="34" charset="0"/>
                <a:ea typeface="Calibri" panose="020F0502020204030204" pitchFamily="34" charset="0"/>
                <a:cs typeface="Calibri" panose="020F0502020204030204" pitchFamily="34" charset="0"/>
              </a:rPr>
              <a:t>eConsent</a:t>
            </a:r>
            <a:r>
              <a:rPr lang="en-US" dirty="0">
                <a:solidFill>
                  <a:srgbClr val="FF0000"/>
                </a:solidFill>
                <a:latin typeface="Calibri" panose="020F0502020204030204" pitchFamily="34" charset="0"/>
                <a:ea typeface="Calibri" panose="020F0502020204030204" pitchFamily="34" charset="0"/>
                <a:cs typeface="Calibri" panose="020F0502020204030204" pitchFamily="34"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3200" dirty="0"/>
              <a:t>Note:  The timestamp on the </a:t>
            </a:r>
            <a:r>
              <a:rPr lang="en-US" sz="3200" dirty="0" err="1"/>
              <a:t>eConsent</a:t>
            </a:r>
            <a:r>
              <a:rPr lang="en-US" sz="3200" dirty="0"/>
              <a:t> may be Eastern: make note to file that </a:t>
            </a:r>
            <a:r>
              <a:rPr lang="en-US" sz="3200" dirty="0" err="1" smtClean="0"/>
              <a:t>clarifie.d</a:t>
            </a:r>
            <a:r>
              <a:rPr lang="en-US" sz="3200" dirty="0" smtClean="0"/>
              <a:t> </a:t>
            </a:r>
            <a:r>
              <a:rPr lang="en-US" sz="3200" dirty="0"/>
              <a:t>the time zone if </a:t>
            </a:r>
            <a:r>
              <a:rPr lang="en-US" sz="3200" dirty="0" smtClean="0"/>
              <a:t>needed.</a:t>
            </a:r>
            <a:endParaRPr lang="en-US" dirty="0"/>
          </a:p>
        </p:txBody>
      </p:sp>
    </p:spTree>
    <p:extLst>
      <p:ext uri="{BB962C8B-B14F-4D97-AF65-F5344CB8AC3E}">
        <p14:creationId xmlns:p14="http://schemas.microsoft.com/office/powerpoint/2010/main" val="3206471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CDE4CC-F36A-4BC4-A8A0-2DD2F602DF92}"/>
              </a:ext>
            </a:extLst>
          </p:cNvPr>
          <p:cNvSpPr>
            <a:spLocks noGrp="1"/>
          </p:cNvSpPr>
          <p:nvPr>
            <p:ph type="title"/>
          </p:nvPr>
        </p:nvSpPr>
        <p:spPr>
          <a:xfrm>
            <a:off x="838200" y="365125"/>
            <a:ext cx="10515600" cy="895639"/>
          </a:xfrm>
        </p:spPr>
        <p:txBody>
          <a:bodyPr/>
          <a:lstStyle/>
          <a:p>
            <a:r>
              <a:rPr lang="en-US" dirty="0"/>
              <a:t>                        </a:t>
            </a:r>
            <a:r>
              <a:rPr lang="en-US" b="1" dirty="0"/>
              <a:t>Randomization</a:t>
            </a:r>
          </a:p>
        </p:txBody>
      </p:sp>
      <p:sp>
        <p:nvSpPr>
          <p:cNvPr id="3" name="Content Placeholder 2">
            <a:extLst>
              <a:ext uri="{FF2B5EF4-FFF2-40B4-BE49-F238E27FC236}">
                <a16:creationId xmlns:a16="http://schemas.microsoft.com/office/drawing/2014/main" xmlns="" id="{D89CC922-00B0-4CDE-93BA-3614E6DCAB9B}"/>
              </a:ext>
            </a:extLst>
          </p:cNvPr>
          <p:cNvSpPr>
            <a:spLocks noGrp="1"/>
          </p:cNvSpPr>
          <p:nvPr>
            <p:ph idx="1"/>
          </p:nvPr>
        </p:nvSpPr>
        <p:spPr>
          <a:xfrm>
            <a:off x="838200" y="1260764"/>
            <a:ext cx="10515600" cy="5140036"/>
          </a:xfrm>
        </p:spPr>
        <p:txBody>
          <a:bodyPr>
            <a:normAutofit lnSpcReduction="10000"/>
          </a:bodyPr>
          <a:lstStyle/>
          <a:p>
            <a:pPr marL="0" marR="0">
              <a:lnSpc>
                <a:spcPct val="107000"/>
              </a:lnSpc>
              <a:spcBef>
                <a:spcPts val="1800"/>
              </a:spcBef>
              <a:spcAft>
                <a:spcPts val="400"/>
              </a:spcAft>
            </a:pPr>
            <a:r>
              <a:rPr lang="en-US"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will need to complete the following forms in </a:t>
            </a:r>
            <a:r>
              <a:rPr lang="en-US" sz="24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WebDCU</a:t>
            </a:r>
            <a:r>
              <a:rPr lang="en-US"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before the patient can be randomized: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BOOST-3 web-based system is </a:t>
            </a:r>
            <a:r>
              <a:rPr lang="en-US" sz="2400" u="sng" dirty="0">
                <a:solidFill>
                  <a:srgbClr val="1155CC"/>
                </a:solidFill>
                <a:effectLst/>
                <a:latin typeface="Calibri" panose="020F0502020204030204" pitchFamily="34" charset="0"/>
                <a:ea typeface="Calibri" panose="020F0502020204030204" pitchFamily="34" charset="0"/>
                <a:cs typeface="Calibri" panose="020F0502020204030204" pitchFamily="34" charset="0"/>
                <a:hlinkClick r:id="rId2"/>
              </a:rPr>
              <a:t>https://webdcu.musc.edu/</a:t>
            </a:r>
            <a:r>
              <a:rPr lang="en-US" sz="2400" u="sng" dirty="0">
                <a:solidFill>
                  <a:srgbClr val="1155CC"/>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Log in</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with your personal user name and password.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SzPts val="1000"/>
              <a:buFont typeface="+mj-lt"/>
              <a:buAutoNum type="arabicPeriod"/>
              <a:tabLst>
                <a:tab pos="457200" algn="l"/>
              </a:tabLst>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Subject Enrollment Form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SzPts val="1000"/>
              <a:buFont typeface="+mj-lt"/>
              <a:buAutoNum type="arabicPeriod"/>
              <a:tabLst>
                <a:tab pos="457200" algn="l"/>
              </a:tabLst>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Baseline Glasgow Coma Scale (Form 138)</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SzPts val="1000"/>
              <a:buFont typeface="+mj-lt"/>
              <a:buAutoNum type="arabicPeriod"/>
              <a:tabLst>
                <a:tab pos="457200" algn="l"/>
              </a:tabLst>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Inclusion and Exclusion Criteria (Form 101) forms, with all eligibility criteria met.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SzPts val="1000"/>
              <a:buFont typeface="+mj-lt"/>
              <a:buAutoNum type="arabicPeriod"/>
              <a:tabLst>
                <a:tab pos="457200" algn="l"/>
              </a:tabLst>
            </a:pPr>
            <a:r>
              <a:rPr lang="en-US" dirty="0">
                <a:effectLst/>
                <a:latin typeface="Calibri" panose="020F0502020204030204" pitchFamily="34" charset="0"/>
                <a:ea typeface="Calibri" panose="020F0502020204030204" pitchFamily="34" charset="0"/>
                <a:cs typeface="Calibri" panose="020F0502020204030204" pitchFamily="34" charset="0"/>
              </a:rPr>
              <a:t>Complete and submit the Randomization Form (form 102)</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400" dirty="0" err="1">
                <a:effectLst/>
                <a:latin typeface="Calibri" panose="020F0502020204030204" pitchFamily="34" charset="0"/>
                <a:ea typeface="Calibri" panose="020F0502020204030204" pitchFamily="34" charset="0"/>
                <a:cs typeface="Calibri" panose="020F0502020204030204" pitchFamily="34" charset="0"/>
              </a:rPr>
              <a:t>WebDCU</a:t>
            </a:r>
            <a:r>
              <a:rPr lang="en-US" sz="2400" dirty="0">
                <a:effectLst/>
                <a:latin typeface="Calibri" panose="020F0502020204030204" pitchFamily="34" charset="0"/>
                <a:ea typeface="Calibri" panose="020F0502020204030204" pitchFamily="34" charset="0"/>
                <a:cs typeface="Calibri" panose="020F0502020204030204" pitchFamily="34" charset="0"/>
              </a:rPr>
              <a:t> algorithm will evaluate eligibility.  </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marL="45720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Calibri" panose="020F0502020204030204" pitchFamily="34" charset="0"/>
              </a:rPr>
              <a:t>Estimating age as accurately as possible is very important for us to define severity.  Some have been off by 30 years or more!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2462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When Does Day 1 Begin and End	</a:t>
            </a:r>
            <a:endParaRPr lang="en-US" dirty="0"/>
          </a:p>
        </p:txBody>
      </p:sp>
      <p:sp>
        <p:nvSpPr>
          <p:cNvPr id="3" name="Content Placeholder 2"/>
          <p:cNvSpPr>
            <a:spLocks noGrp="1"/>
          </p:cNvSpPr>
          <p:nvPr>
            <p:ph idx="1"/>
          </p:nvPr>
        </p:nvSpPr>
        <p:spPr/>
        <p:txBody>
          <a:bodyPr/>
          <a:lstStyle/>
          <a:p>
            <a:r>
              <a:rPr lang="en-US" dirty="0" smtClean="0"/>
              <a:t>Day 1 begins at the time of Randomization.</a:t>
            </a:r>
          </a:p>
          <a:p>
            <a:r>
              <a:rPr lang="en-US" dirty="0" smtClean="0"/>
              <a:t>This is true even if the time is just before midnight.</a:t>
            </a:r>
          </a:p>
          <a:p>
            <a:r>
              <a:rPr lang="en-US" dirty="0" smtClean="0"/>
              <a:t>Example: Randomize patient on August 1 at 22:30.  Day 1 Form begins with August 1 at 22:30.</a:t>
            </a:r>
          </a:p>
          <a:p>
            <a:r>
              <a:rPr lang="en-US" dirty="0" smtClean="0"/>
              <a:t>Day 2 begins at 00:01 on August 2, in this example.  </a:t>
            </a:r>
          </a:p>
          <a:p>
            <a:r>
              <a:rPr lang="en-US" dirty="0" smtClean="0"/>
              <a:t>Each day is a 24 </a:t>
            </a:r>
            <a:r>
              <a:rPr lang="en-US" smtClean="0"/>
              <a:t>hour period.</a:t>
            </a:r>
            <a:endParaRPr lang="en-US" dirty="0" smtClean="0"/>
          </a:p>
          <a:p>
            <a:r>
              <a:rPr lang="en-US" dirty="0" smtClean="0"/>
              <a:t>Data will be collected for 120 hours through Day 6 Form on August 6 at 22:30.</a:t>
            </a:r>
          </a:p>
          <a:p>
            <a:r>
              <a:rPr lang="en-US" dirty="0" smtClean="0"/>
              <a:t>All patients will have a Day 6 Form for at least part of the day.</a:t>
            </a:r>
            <a:endParaRPr lang="en-US" dirty="0"/>
          </a:p>
        </p:txBody>
      </p:sp>
    </p:spTree>
    <p:extLst>
      <p:ext uri="{BB962C8B-B14F-4D97-AF65-F5344CB8AC3E}">
        <p14:creationId xmlns:p14="http://schemas.microsoft.com/office/powerpoint/2010/main" val="3054601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796A33-1453-4765-9894-BBBB9EED678D}"/>
              </a:ext>
            </a:extLst>
          </p:cNvPr>
          <p:cNvSpPr>
            <a:spLocks noGrp="1"/>
          </p:cNvSpPr>
          <p:nvPr>
            <p:ph type="title"/>
          </p:nvPr>
        </p:nvSpPr>
        <p:spPr/>
        <p:txBody>
          <a:bodyPr>
            <a:normAutofit fontScale="90000"/>
          </a:bodyPr>
          <a:lstStyle/>
          <a:p>
            <a:r>
              <a:rPr lang="en-US" sz="5400" b="1"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4900" b="1"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Study Intervention Overview</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C9C0F433-B132-4551-A1D8-9BC059CCB8B4}"/>
              </a:ext>
            </a:extLst>
          </p:cNvPr>
          <p:cNvSpPr>
            <a:spLocks noGrp="1"/>
          </p:cNvSpPr>
          <p:nvPr>
            <p:ph idx="1"/>
          </p:nvPr>
        </p:nvSpPr>
        <p:spPr>
          <a:xfrm>
            <a:off x="838200" y="1233055"/>
            <a:ext cx="10515600" cy="5129646"/>
          </a:xfrm>
        </p:spPr>
        <p:txBody>
          <a:bodyPr>
            <a:normAutofit/>
          </a:bodyPr>
          <a:lstStyle/>
          <a:p>
            <a:pPr marL="342900" marR="0" lvl="0" indent="-342900">
              <a:lnSpc>
                <a:spcPct val="107000"/>
              </a:lnSpc>
              <a:spcBef>
                <a:spcPts val="0"/>
              </a:spcBef>
              <a:spcAft>
                <a:spcPts val="0"/>
              </a:spcAft>
              <a:buFont typeface="+mj-lt"/>
              <a:buAutoNum type="arabicPeriod"/>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Patients will be randomized to one of </a:t>
            </a:r>
            <a:r>
              <a:rPr lang="en-US"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two treatment groups</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ICP-only treatment group (control group) or ICP plus PbtO2 treatment group</a:t>
            </a:r>
            <a:endParaRPr lang="en-US" sz="2400" dirty="0">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nSpc>
                <a:spcPct val="107000"/>
              </a:lnSpc>
              <a:spcBef>
                <a:spcPts val="1000"/>
              </a:spcBef>
              <a:spcAft>
                <a:spcPts val="1000"/>
              </a:spcAft>
              <a:buNone/>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Intracranial Monitors used in this study are </a:t>
            </a:r>
            <a:r>
              <a:rPr lang="en-US" sz="24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Raumedic</a:t>
            </a:r>
            <a:r>
              <a:rPr lang="en-US"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or </a:t>
            </a:r>
            <a:r>
              <a:rPr lang="en-US" sz="24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Licox</a:t>
            </a:r>
            <a:r>
              <a:rPr lang="en-US"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PbtO2 monitors.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1000"/>
              </a:spcBef>
              <a:spcAft>
                <a:spcPts val="1000"/>
              </a:spcAft>
              <a:buNone/>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Monitoring and following the participant will continue for up to 5 days (120 hours) from the time of randomization.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1000"/>
              </a:spcBef>
              <a:spcAft>
                <a:spcPts val="1000"/>
              </a:spcAft>
              <a:buNone/>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 Probes may be removed if the patient starts following commands, has normal ICP and PbtO2 values for 72 hours, or after the 5-day (120-hour) study period.   (</a:t>
            </a:r>
            <a:r>
              <a:rPr lang="en-US" sz="2400" i="1" dirty="0">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t>The PbtO2 value is not taken into account in the ICP-only arm</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400" dirty="0">
                <a:latin typeface="Calibri" panose="020F0502020204030204" pitchFamily="34" charset="0"/>
                <a:ea typeface="Times New Roman" panose="02020603050405020304" pitchFamily="18" charset="0"/>
                <a:cs typeface="Times New Roman" panose="02020603050405020304" pitchFamily="18" charset="0"/>
              </a:rPr>
              <a:t>   </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 treating physician may decide to keep the probes in past the 5-day period for clinical reasons. </a:t>
            </a:r>
          </a:p>
          <a:p>
            <a:pPr marL="0" marR="0" lvl="0" indent="0">
              <a:lnSpc>
                <a:spcPct val="107000"/>
              </a:lnSpc>
              <a:spcBef>
                <a:spcPts val="1000"/>
              </a:spcBef>
              <a:spcAft>
                <a:spcPts val="1000"/>
              </a:spcAft>
              <a:buNone/>
            </a:pPr>
            <a:endParaRPr lang="en-US" sz="1800" i="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1000"/>
              </a:spcBef>
              <a:spcAft>
                <a:spcPts val="10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11489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28233"/>
            <a:ext cx="10934700" cy="4678204"/>
          </a:xfrm>
          <a:prstGeom prst="rect">
            <a:avLst/>
          </a:prstGeom>
        </p:spPr>
        <p:txBody>
          <a:bodyPr wrap="square">
            <a:spAutoFit/>
          </a:bodyPr>
          <a:lstStyle/>
          <a:p>
            <a:pPr lvl="0">
              <a:lnSpc>
                <a:spcPct val="107000"/>
              </a:lnSpc>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5. </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Management of ICP and PbtO2 is directed by Tier- based therapies.  Treatments will be triggered when there is a rise in ICP above 22 mm Hg or a fall in PbtO2 below 20 mm Hg.</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1000"/>
              </a:spcBef>
              <a:spcAft>
                <a:spcPts val="1000"/>
              </a:spcAft>
            </a:pP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6. The </a:t>
            </a:r>
            <a:r>
              <a:rPr lang="en-US" sz="24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Moberg</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sounds an alarm after the abnormality is sustained for 5 minutes. An </a:t>
            </a:r>
            <a:r>
              <a:rPr lang="en-US" sz="2400"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intervention must be initiated within 15 minutes from the beginning of the abnormality.</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2400" i="1" dirty="0">
                <a:solidFill>
                  <a:schemeClr val="accent1"/>
                </a:solidFill>
                <a:latin typeface="Calibri" panose="020F0502020204030204" pitchFamily="34" charset="0"/>
                <a:ea typeface="Times New Roman" panose="02020603050405020304" pitchFamily="18" charset="0"/>
                <a:cs typeface="Calibri" panose="020F0502020204030204" pitchFamily="34" charset="0"/>
              </a:rPr>
              <a:t>The treatment team may begin treatment sooner than 5 minutes if they notice an abnormality.  </a:t>
            </a:r>
          </a:p>
          <a:p>
            <a:pPr>
              <a:lnSpc>
                <a:spcPct val="107000"/>
              </a:lnSpc>
              <a:spcAft>
                <a:spcPts val="1000"/>
              </a:spcAft>
            </a:pP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7. The control group will receive standard care (based on ICP driven interventions alone. The display of PbtO2 values will be masked, making the display accessible only to study coordinators.  Do not </a:t>
            </a:r>
            <a:r>
              <a:rPr lang="en-US" sz="24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unblind</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the PbtO2 values to the treatment team in the ICP-only group.</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4604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DA8117-EFDB-4957-8C9C-0F80275D0AFC}"/>
              </a:ext>
            </a:extLst>
          </p:cNvPr>
          <p:cNvSpPr>
            <a:spLocks noGrp="1"/>
          </p:cNvSpPr>
          <p:nvPr>
            <p:ph type="title"/>
          </p:nvPr>
        </p:nvSpPr>
        <p:spPr>
          <a:xfrm>
            <a:off x="251461" y="68604"/>
            <a:ext cx="4262666" cy="1933813"/>
          </a:xfrm>
        </p:spPr>
        <p:txBody>
          <a:bodyPr>
            <a:normAutofit/>
          </a:bodyPr>
          <a:lstStyle/>
          <a:p>
            <a:r>
              <a:rPr lang="en-US" sz="1800" b="1" dirty="0">
                <a:effectLst/>
                <a:latin typeface="Calibri" panose="020F0502020204030204" pitchFamily="34" charset="0"/>
                <a:ea typeface="Times New Roman" panose="02020603050405020304" pitchFamily="18" charset="0"/>
                <a:cs typeface="Calibri" panose="020F0502020204030204" pitchFamily="34" charset="0"/>
              </a:rPr>
              <a:t>Forms to be completed through the 5-day (120-hour) Day 6 Form period if the monitors are removed before that time:</a:t>
            </a:r>
            <a:br>
              <a:rPr lang="en-US" sz="1800" b="1" dirty="0">
                <a:effectLst/>
                <a:latin typeface="Calibri" panose="020F0502020204030204" pitchFamily="34" charset="0"/>
                <a:ea typeface="Times New Roman" panose="02020603050405020304" pitchFamily="18" charset="0"/>
                <a:cs typeface="Calibri" panose="020F0502020204030204" pitchFamily="34" charset="0"/>
              </a:rPr>
            </a:br>
            <a:r>
              <a:rPr lang="en-US" sz="1800" b="1" dirty="0">
                <a:effectLst/>
                <a:latin typeface="Calibri" panose="020F0502020204030204" pitchFamily="34" charset="0"/>
                <a:ea typeface="Times New Roman" panose="02020603050405020304" pitchFamily="18" charset="0"/>
                <a:cs typeface="Calibri" panose="020F0502020204030204" pitchFamily="34" charset="0"/>
              </a:rPr>
              <a:t>Technically you must complete all forms, but some will not be available. FiO2 challenge put “NO” and comment</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p>
        </p:txBody>
      </p:sp>
      <p:sp>
        <p:nvSpPr>
          <p:cNvPr id="3" name="Content Placeholder 2">
            <a:extLst>
              <a:ext uri="{FF2B5EF4-FFF2-40B4-BE49-F238E27FC236}">
                <a16:creationId xmlns:a16="http://schemas.microsoft.com/office/drawing/2014/main" xmlns="" id="{B2C73E35-253F-496C-B9F2-D0F3B223D4DB}"/>
              </a:ext>
            </a:extLst>
          </p:cNvPr>
          <p:cNvSpPr>
            <a:spLocks noGrp="1"/>
          </p:cNvSpPr>
          <p:nvPr>
            <p:ph idx="1"/>
          </p:nvPr>
        </p:nvSpPr>
        <p:spPr>
          <a:xfrm>
            <a:off x="251460" y="1817370"/>
            <a:ext cx="4105003" cy="4926330"/>
          </a:xfrm>
        </p:spPr>
        <p:txBody>
          <a:bodyPr>
            <a:normAutofit lnSpcReduction="10000"/>
          </a:bodyPr>
          <a:lstStyle/>
          <a:p>
            <a:pPr marL="457200" marR="0" indent="457200">
              <a:spcBef>
                <a:spcPts val="100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F104 Adverse Event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100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F138 GCS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100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F501 Glucose Log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100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F502 Hemoglobin Log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100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F503 Oxygen Saturation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100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F504 Temperature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100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F515 ABG Log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1000"/>
              </a:spcBef>
              <a:spcAft>
                <a:spcPts val="1000"/>
              </a:spcAft>
            </a:pPr>
            <a:r>
              <a:rPr lang="en-US" sz="1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Note in “General Comments” that the monitors were removed earlier.</a:t>
            </a:r>
            <a:endPar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1000"/>
              </a:spcBef>
              <a:spcAft>
                <a:spcPts val="10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You do not need to collect data in CRFs past the Day 6 Form</a:t>
            </a:r>
            <a:r>
              <a:rPr lang="en-US" sz="10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000" dirty="0"/>
          </a:p>
        </p:txBody>
      </p:sp>
      <p:sp>
        <p:nvSpPr>
          <p:cNvPr id="9" name="Rectangle 8">
            <a:extLst>
              <a:ext uri="{FF2B5EF4-FFF2-40B4-BE49-F238E27FC236}">
                <a16:creationId xmlns:a16="http://schemas.microsoft.com/office/drawing/2014/main" xmlns="" id="{5E39A796-BE83-48B1-B33F-35C4A32AAB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9">
            <a:extLst>
              <a:ext uri="{FF2B5EF4-FFF2-40B4-BE49-F238E27FC236}">
                <a16:creationId xmlns:a16="http://schemas.microsoft.com/office/drawing/2014/main" xmlns="" id="{72F84B47-E267-4194-8194-831DB7B55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creenshot of a social media post&#10;&#10;Description automatically generated">
            <a:extLst>
              <a:ext uri="{FF2B5EF4-FFF2-40B4-BE49-F238E27FC236}">
                <a16:creationId xmlns:a16="http://schemas.microsoft.com/office/drawing/2014/main" xmlns="" id="{756ED179-BE31-484A-9064-79D5B99FBD67}"/>
              </a:ext>
            </a:extLst>
          </p:cNvPr>
          <p:cNvPicPr>
            <a:picLocks noChangeAspect="1"/>
          </p:cNvPicPr>
          <p:nvPr/>
        </p:nvPicPr>
        <p:blipFill>
          <a:blip r:embed="rId3"/>
          <a:stretch>
            <a:fillRect/>
          </a:stretch>
        </p:blipFill>
        <p:spPr>
          <a:xfrm>
            <a:off x="5170496" y="1205103"/>
            <a:ext cx="6514140" cy="4397044"/>
          </a:xfrm>
          <a:prstGeom prst="rect">
            <a:avLst/>
          </a:prstGeom>
          <a:effectLst/>
        </p:spPr>
      </p:pic>
    </p:spTree>
    <p:extLst>
      <p:ext uri="{BB962C8B-B14F-4D97-AF65-F5344CB8AC3E}">
        <p14:creationId xmlns:p14="http://schemas.microsoft.com/office/powerpoint/2010/main" val="1717762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D2AFF6-8CC6-4B3C-81D2-DED099C98DB5}"/>
              </a:ext>
            </a:extLst>
          </p:cNvPr>
          <p:cNvSpPr>
            <a:spLocks noGrp="1"/>
          </p:cNvSpPr>
          <p:nvPr>
            <p:ph type="title"/>
          </p:nvPr>
        </p:nvSpPr>
        <p:spPr/>
        <p:txBody>
          <a:bodyPr>
            <a:normAutofit/>
          </a:bodyPr>
          <a:lstStyle/>
          <a:p>
            <a:r>
              <a:rPr lang="en-US" b="1" dirty="0">
                <a:solidFill>
                  <a:srgbClr val="000000"/>
                </a:solidFill>
                <a:effectLst/>
                <a:latin typeface="Calibri" panose="020F0502020204030204" pitchFamily="34" charset="0"/>
                <a:ea typeface="Times New Roman" panose="02020603050405020304" pitchFamily="18" charset="0"/>
              </a:rPr>
              <a:t>Assessing Reliability of the PbtO2 Probes</a:t>
            </a:r>
            <a:endParaRPr lang="en-US" dirty="0"/>
          </a:p>
        </p:txBody>
      </p:sp>
      <p:sp>
        <p:nvSpPr>
          <p:cNvPr id="3" name="Content Placeholder 2">
            <a:extLst>
              <a:ext uri="{FF2B5EF4-FFF2-40B4-BE49-F238E27FC236}">
                <a16:creationId xmlns:a16="http://schemas.microsoft.com/office/drawing/2014/main" xmlns="" id="{9DC80599-3CD8-4EBA-B6A9-BD51C21748C5}"/>
              </a:ext>
            </a:extLst>
          </p:cNvPr>
          <p:cNvSpPr>
            <a:spLocks noGrp="1"/>
          </p:cNvSpPr>
          <p:nvPr>
            <p:ph idx="1"/>
          </p:nvPr>
        </p:nvSpPr>
        <p:spPr>
          <a:xfrm>
            <a:off x="838200" y="1470212"/>
            <a:ext cx="10515600" cy="5022663"/>
          </a:xfrm>
        </p:spPr>
        <p:txBody>
          <a:bodyPr>
            <a:normAutofit/>
          </a:bodyPr>
          <a:lstStyle/>
          <a:p>
            <a:pPr marL="0" marR="0" fontAlgn="base">
              <a:lnSpc>
                <a:spcPct val="107000"/>
              </a:lnSpc>
              <a:spcBef>
                <a:spcPts val="1000"/>
              </a:spcBef>
              <a:spcAft>
                <a:spcPts val="800"/>
              </a:spcAft>
            </a:pPr>
            <a:r>
              <a:rPr lang="en-US" sz="35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FiO2 challenges:</a:t>
            </a:r>
            <a:endParaRPr lang="en-US" sz="35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1000"/>
              </a:spcBef>
              <a:spcAft>
                <a:spcPts val="0"/>
              </a:spcAft>
              <a:buFont typeface="Symbol" panose="05050102010706020507" pitchFamily="18" charset="2"/>
              <a:buChar char=""/>
            </a:pP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Perform an FiO2 challenge </a:t>
            </a:r>
            <a:r>
              <a:rPr lang="en-US"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within 2 hours</a:t>
            </a: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after placement of the PbtO2 probe, and daily thereafter until it is removed.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1000"/>
              </a:spcBef>
              <a:spcAft>
                <a:spcPts val="0"/>
              </a:spcAft>
              <a:buFont typeface="Symbol" panose="05050102010706020507" pitchFamily="18" charset="2"/>
              <a:buChar char=""/>
            </a:pP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you cannot do the challenge because the patient is in the OR, for example, do the challenge as soon as is possible and note in Comments in </a:t>
            </a:r>
            <a:r>
              <a:rPr lang="en-US"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WebDCU</a:t>
            </a: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that the patient was not accessible. Document as protocol deviation.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1000"/>
              </a:spcAft>
              <a:buFont typeface="Symbol" panose="05050102010706020507" pitchFamily="18" charset="2"/>
              <a:buChar char=""/>
            </a:pP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Treatment staff will be blinded to the results of the FiO2 challenge in the ICP-only group.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32518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FiO2 Challenges </a:t>
            </a:r>
            <a:r>
              <a:rPr lang="en-US" dirty="0"/>
              <a:t>(continued)</a:t>
            </a:r>
          </a:p>
        </p:txBody>
      </p:sp>
      <p:sp>
        <p:nvSpPr>
          <p:cNvPr id="3" name="Rectangle 2"/>
          <p:cNvSpPr/>
          <p:nvPr/>
        </p:nvSpPr>
        <p:spPr>
          <a:xfrm>
            <a:off x="685800" y="1476414"/>
            <a:ext cx="10972800" cy="4428776"/>
          </a:xfrm>
          <a:prstGeom prst="rect">
            <a:avLst/>
          </a:prstGeom>
        </p:spPr>
        <p:txBody>
          <a:bodyPr wrap="square">
            <a:spAutoFit/>
          </a:bodyPr>
          <a:lstStyle/>
          <a:p>
            <a:pPr marL="342900" marR="0" lvl="0" indent="-342900" fontAlgn="base">
              <a:lnSpc>
                <a:spcPct val="107000"/>
              </a:lnSpc>
              <a:spcBef>
                <a:spcPts val="0"/>
              </a:spcBef>
              <a:spcAft>
                <a:spcPts val="1000"/>
              </a:spcAft>
              <a:buFont typeface="Symbol" panose="05050102010706020507" pitchFamily="18" charset="2"/>
              <a:buChar char=""/>
            </a:pP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The expected response to a FiO2 challenge would be a PbtO2 increase of at least 5 mm Hg within 20 minutes of FiO2 at 100%. If the initial challenge on Day 1 does not show the expected response, a repeat challenge should be done within 1 hour. </a:t>
            </a:r>
            <a:endParaRPr lang="en-US" sz="2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R="0" lvl="0" fontAlgn="base">
              <a:lnSpc>
                <a:spcPct val="107000"/>
              </a:lnSpc>
              <a:spcBef>
                <a:spcPts val="0"/>
              </a:spcBef>
              <a:spcAft>
                <a:spcPts val="1000"/>
              </a:spcAft>
            </a:pPr>
            <a:r>
              <a:rPr lang="en-US" sz="2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2400"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If the </a:t>
            </a:r>
            <a:r>
              <a:rPr lang="en-US"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change </a:t>
            </a:r>
            <a:r>
              <a:rPr lang="en-US" sz="2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is &lt; 5 </a:t>
            </a:r>
            <a:r>
              <a:rPr lang="en-US" sz="2400" b="1" u="sng"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mmHG</a:t>
            </a:r>
            <a:r>
              <a:rPr lang="en-US"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within 20 minutes, the challenge</a:t>
            </a:r>
            <a:r>
              <a:rPr lang="en-US" sz="2400"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en-US"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has failed</a:t>
            </a:r>
            <a:r>
              <a:rPr lang="en-US" sz="2400"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Do it again within 1 hour.</a:t>
            </a:r>
            <a:endPar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fontAlgn="base">
              <a:lnSpc>
                <a:spcPct val="107000"/>
              </a:lnSpc>
              <a:spcBef>
                <a:spcPts val="0"/>
              </a:spcBef>
              <a:spcAft>
                <a:spcPts val="100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If the challenge fails</a:t>
            </a:r>
            <a:r>
              <a:rPr lang="en-US" sz="2400" dirty="0" smtClean="0">
                <a:latin typeface="Calibri" panose="020F0502020204030204" pitchFamily="34" charset="0"/>
                <a:ea typeface="Calibri" panose="020F0502020204030204" pitchFamily="34" charset="0"/>
                <a:cs typeface="Times New Roman" panose="02020603050405020304" pitchFamily="18" charset="0"/>
              </a:rPr>
              <a:t>,</a:t>
            </a:r>
            <a:r>
              <a:rPr lang="en-US" sz="2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 change is &lt; 5 </a:t>
            </a:r>
            <a:r>
              <a:rPr lang="en-US" sz="2400" b="1" u="sng"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mmHG</a:t>
            </a:r>
            <a:r>
              <a:rPr lang="en-US"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within 20 minutes, </a:t>
            </a:r>
            <a:r>
              <a:rPr lang="en-US" sz="2400" dirty="0" smtClean="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further </a:t>
            </a:r>
            <a:r>
              <a:rPr lang="en-US" sz="2400" dirty="0" err="1">
                <a:latin typeface="Calibri" panose="020F0502020204030204" pitchFamily="34" charset="0"/>
                <a:ea typeface="Calibri" panose="020F0502020204030204" pitchFamily="34" charset="0"/>
                <a:cs typeface="Times New Roman" panose="02020603050405020304" pitchFamily="18" charset="0"/>
              </a:rPr>
              <a:t>managment</a:t>
            </a:r>
            <a:r>
              <a:rPr lang="en-US" sz="2400" dirty="0">
                <a:latin typeface="Calibri" panose="020F0502020204030204" pitchFamily="34" charset="0"/>
                <a:ea typeface="Calibri" panose="020F0502020204030204" pitchFamily="34" charset="0"/>
                <a:cs typeface="Times New Roman" panose="02020603050405020304" pitchFamily="18" charset="0"/>
              </a:rPr>
              <a:t> is determined by treatment group.  For ICP + PbtO2 a head CT must be obtained to confirm placement, and the probe will require replacement if non functional</a:t>
            </a:r>
            <a:r>
              <a:rPr lang="en-US" sz="2400" dirty="0" smtClean="0">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fontAlgn="base">
              <a:lnSpc>
                <a:spcPct val="107000"/>
              </a:lnSpc>
              <a:spcBef>
                <a:spcPts val="0"/>
              </a:spcBef>
              <a:spcAft>
                <a:spcPts val="1000"/>
              </a:spcAft>
              <a:buFont typeface="Symbol" panose="05050102010706020507" pitchFamily="18" charset="2"/>
              <a:buChar char=""/>
            </a:pPr>
            <a:r>
              <a:rPr lang="en-US" sz="2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On </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subsequent days (after Day 1), </a:t>
            </a:r>
            <a:r>
              <a:rPr lang="en-US" sz="2400"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if the initial challenge fails</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the treating physician may determine when or whether to perform further challenges.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7761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BE1AED-F55E-46F9-8D8F-1D2C49C98128}"/>
              </a:ext>
            </a:extLst>
          </p:cNvPr>
          <p:cNvSpPr>
            <a:spLocks noGrp="1"/>
          </p:cNvSpPr>
          <p:nvPr>
            <p:ph type="title"/>
          </p:nvPr>
        </p:nvSpPr>
        <p:spPr>
          <a:xfrm>
            <a:off x="838200" y="365126"/>
            <a:ext cx="10515600" cy="1014788"/>
          </a:xfrm>
        </p:spPr>
        <p:txBody>
          <a:bodyPr/>
          <a:lstStyle/>
          <a:p>
            <a:r>
              <a:rPr lang="en-US" dirty="0"/>
              <a:t>           </a:t>
            </a:r>
            <a:r>
              <a:rPr lang="en-US" sz="3600" b="1" dirty="0">
                <a:solidFill>
                  <a:srgbClr val="FF0000"/>
                </a:solidFill>
              </a:rPr>
              <a:t>FiO2 Challenges </a:t>
            </a:r>
            <a:r>
              <a:rPr lang="en-US" sz="3600" dirty="0"/>
              <a:t>(continued)</a:t>
            </a:r>
          </a:p>
        </p:txBody>
      </p:sp>
      <p:sp>
        <p:nvSpPr>
          <p:cNvPr id="3" name="Content Placeholder 2">
            <a:extLst>
              <a:ext uri="{FF2B5EF4-FFF2-40B4-BE49-F238E27FC236}">
                <a16:creationId xmlns:a16="http://schemas.microsoft.com/office/drawing/2014/main" xmlns="" id="{23B72E80-2E02-4094-A2F0-DA8F7D070BD2}"/>
              </a:ext>
            </a:extLst>
          </p:cNvPr>
          <p:cNvSpPr>
            <a:spLocks noGrp="1"/>
          </p:cNvSpPr>
          <p:nvPr>
            <p:ph idx="1"/>
          </p:nvPr>
        </p:nvSpPr>
        <p:spPr>
          <a:xfrm>
            <a:off x="838200" y="1238250"/>
            <a:ext cx="10515600" cy="4938713"/>
          </a:xfrm>
        </p:spPr>
        <p:txBody>
          <a:bodyPr>
            <a:normAutofit fontScale="77500" lnSpcReduction="20000"/>
          </a:bodyPr>
          <a:lstStyle/>
          <a:p>
            <a:pPr marL="342900" marR="0" lvl="0" indent="-342900">
              <a:lnSpc>
                <a:spcPct val="107000"/>
              </a:lnSpc>
              <a:spcBef>
                <a:spcPts val="1000"/>
              </a:spcBef>
              <a:spcAft>
                <a:spcPts val="0"/>
              </a:spcAft>
              <a:buFont typeface="Symbol" panose="05050102010706020507" pitchFamily="18" charset="2"/>
              <a:buChar char=""/>
            </a:pPr>
            <a:r>
              <a:rPr lang="en-US" sz="31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case the ventilator is already set at 100% FiO2, </a:t>
            </a:r>
            <a:r>
              <a:rPr lang="en-US" sz="31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h</a:t>
            </a:r>
            <a:r>
              <a:rPr lang="en-US" sz="31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ow can you do an FiO2 challenge?</a:t>
            </a:r>
            <a:endParaRPr lang="en-US" sz="3100" b="1" u="sng"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1000"/>
              </a:spcBef>
              <a:spcAft>
                <a:spcPts val="0"/>
              </a:spcAft>
            </a:pP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May perform a blood gas to determine the safety of lowering the FiO2 temporarily for the FiO2 challenge.   If it is not feasible to lower the FiO2, may do a MAP or CO2 challenge.  </a:t>
            </a:r>
            <a:r>
              <a:rPr lang="en-US"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 MAP or CO2 challenge should not be performed in subjects in the ICP-only group.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1000"/>
              </a:spcBef>
              <a:spcAft>
                <a:spcPts val="0"/>
              </a:spcAft>
              <a:buFont typeface="Symbol" panose="05050102010706020507" pitchFamily="18" charset="2"/>
              <a:buChar char=""/>
            </a:pP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the second FiO2 challenge again fails, further management will be determined by patient group.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fontAlgn="base">
              <a:lnSpc>
                <a:spcPct val="107000"/>
              </a:lnSpc>
              <a:spcBef>
                <a:spcPts val="0"/>
              </a:spcBef>
              <a:spcAft>
                <a:spcPts val="0"/>
              </a:spcAft>
              <a:buFont typeface="+mj-lt"/>
              <a:buAutoNum type="arabicPeriod"/>
              <a:tabLst>
                <a:tab pos="13716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the ICP+PbtO2 (intervention) group, a non-functioning or mal-positioned PbtO2 probe should be replaced within 2 hours if at all possible.</a:t>
            </a:r>
            <a:endParaRPr lang="en-US"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fontAlgn="base">
              <a:lnSpc>
                <a:spcPct val="107000"/>
              </a:lnSpc>
              <a:spcBef>
                <a:spcPts val="0"/>
              </a:spcBef>
              <a:spcAft>
                <a:spcPts val="0"/>
              </a:spcAft>
              <a:buFont typeface="+mj-lt"/>
              <a:buAutoNum type="arabicPeriod"/>
              <a:tabLst>
                <a:tab pos="1371600" algn="l"/>
              </a:tabLst>
            </a:pPr>
            <a:r>
              <a:rPr lang="en-US" sz="2800" dirty="0">
                <a:solidFill>
                  <a:srgbClr val="FF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In the ICP only (control) group</a:t>
            </a:r>
            <a:r>
              <a:rPr lang="en-US" sz="2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study team will document that the PbtO2 probe is unreliable but will not replace it. Do not inform the treatment team that the probe is malfunctioning in a blinded patient.</a:t>
            </a:r>
            <a:endParaRPr lang="en-US"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fontAlgn="base">
              <a:lnSpc>
                <a:spcPct val="107000"/>
              </a:lnSpc>
              <a:spcBef>
                <a:spcPts val="0"/>
              </a:spcBef>
              <a:spcAft>
                <a:spcPts val="0"/>
              </a:spcAft>
              <a:buFont typeface="+mj-lt"/>
              <a:buAutoNum type="arabicPeriod"/>
              <a:tabLst>
                <a:tab pos="13716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80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may check </a:t>
            </a: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FiO2 daily in case it begins to function.  This happens.</a:t>
            </a:r>
            <a:endParaRPr lang="en-US"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698136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F3BA91-DACD-4D26-B8D7-19A8786CDDBD}"/>
              </a:ext>
            </a:extLst>
          </p:cNvPr>
          <p:cNvSpPr>
            <a:spLocks noGrp="1"/>
          </p:cNvSpPr>
          <p:nvPr>
            <p:ph type="title"/>
          </p:nvPr>
        </p:nvSpPr>
        <p:spPr/>
        <p:txBody>
          <a:bodyPr>
            <a:normAutofit fontScale="90000"/>
          </a:bodyPr>
          <a:lstStyle/>
          <a:p>
            <a:r>
              <a:rPr lang="en-US" sz="1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4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Caveat:  Questioning if the PbtO2 probe is working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2700" dirty="0">
                <a:effectLst/>
                <a:latin typeface="Calibri" panose="020F0502020204030204" pitchFamily="34" charset="0"/>
                <a:ea typeface="Calibri" panose="020F0502020204030204" pitchFamily="34" charset="0"/>
                <a:cs typeface="Times New Roman" panose="02020603050405020304" pitchFamily="18" charset="0"/>
              </a:rPr>
              <a:t>(Perhaps you see “weird”  numbers on the monitor).</a:t>
            </a:r>
            <a:endParaRPr lang="en-US" sz="2700" dirty="0"/>
          </a:p>
        </p:txBody>
      </p:sp>
      <p:sp>
        <p:nvSpPr>
          <p:cNvPr id="3" name="Content Placeholder 2">
            <a:extLst>
              <a:ext uri="{FF2B5EF4-FFF2-40B4-BE49-F238E27FC236}">
                <a16:creationId xmlns:a16="http://schemas.microsoft.com/office/drawing/2014/main" xmlns="" id="{5CC90BDF-4783-4183-86A9-20B96038C02A}"/>
              </a:ext>
            </a:extLst>
          </p:cNvPr>
          <p:cNvSpPr>
            <a:spLocks noGrp="1"/>
          </p:cNvSpPr>
          <p:nvPr>
            <p:ph idx="1"/>
          </p:nvPr>
        </p:nvSpPr>
        <p:spPr/>
        <p:txBody>
          <a:bodyPr>
            <a:normAutofit lnSpcReduction="10000"/>
          </a:bodyPr>
          <a:lstStyle/>
          <a:p>
            <a:pPr marL="685800" marR="0">
              <a:lnSpc>
                <a:spcPct val="107000"/>
              </a:lnSpc>
              <a:spcBef>
                <a:spcPts val="1000"/>
              </a:spcBef>
              <a:spcAft>
                <a:spcPts val="1000"/>
              </a:spcAft>
            </a:pP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 PbtO2 range of 0-100 </a:t>
            </a:r>
            <a:r>
              <a:rPr lang="en-US" sz="2400" dirty="0" err="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mmHG</a:t>
            </a: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is generally believable.  If it is greater than 100 </a:t>
            </a:r>
            <a:r>
              <a:rPr lang="en-US" sz="2400" dirty="0" err="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mmHG</a:t>
            </a: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reliability of the probe </a:t>
            </a:r>
            <a:r>
              <a:rPr lang="en-US" sz="24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is questionable</a:t>
            </a: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If the treating physician thinks that the probe is malfunctioning, it is not necessary to perform the Daily FiO2 Challenge.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spcAft>
                <a:spcPts val="1000"/>
              </a:spcAft>
            </a:pP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Enter a comment in the Moberg CNS and CRF that the determination was made/supported by the local PI.  In </a:t>
            </a:r>
            <a:r>
              <a:rPr lang="en-US" sz="2400" dirty="0" err="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WebDCU</a:t>
            </a: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where it asks about the Daily FiO2 Challenge, check “No” (not done) and enter a comment that the probe appeared to be malfunctioning. </a:t>
            </a:r>
            <a:r>
              <a:rPr lang="en-US" sz="2400" dirty="0">
                <a:solidFill>
                  <a:srgbClr val="FF0000"/>
                </a:solidFill>
                <a:latin typeface="Calibri" panose="020F0502020204030204" pitchFamily="34" charset="0"/>
                <a:ea typeface="Times New Roman" panose="02020603050405020304" pitchFamily="18" charset="0"/>
                <a:cs typeface="Calibri" panose="020F0502020204030204" pitchFamily="34" charset="0"/>
              </a:rPr>
              <a:t>Note that if this </a:t>
            </a:r>
            <a:r>
              <a:rPr lang="en-US" sz="2400" dirty="0" err="1">
                <a:solidFill>
                  <a:srgbClr val="FF0000"/>
                </a:solidFill>
                <a:latin typeface="Calibri" panose="020F0502020204030204" pitchFamily="34" charset="0"/>
                <a:ea typeface="Times New Roman" panose="02020603050405020304" pitchFamily="18" charset="0"/>
                <a:cs typeface="Calibri" panose="020F0502020204030204" pitchFamily="34" charset="0"/>
              </a:rPr>
              <a:t>pt</a:t>
            </a:r>
            <a:r>
              <a:rPr lang="en-US" sz="2400" dirty="0">
                <a:solidFill>
                  <a:srgbClr val="FF0000"/>
                </a:solidFill>
                <a:latin typeface="Calibri" panose="020F0502020204030204" pitchFamily="34" charset="0"/>
                <a:ea typeface="Times New Roman" panose="02020603050405020304" pitchFamily="18" charset="0"/>
                <a:cs typeface="Calibri" panose="020F0502020204030204" pitchFamily="34" charset="0"/>
              </a:rPr>
              <a:t> is in ICP + PbtO2 </a:t>
            </a:r>
            <a:r>
              <a:rPr lang="en-US" sz="2400" dirty="0" err="1">
                <a:solidFill>
                  <a:srgbClr val="FF0000"/>
                </a:solidFill>
                <a:latin typeface="Calibri" panose="020F0502020204030204" pitchFamily="34" charset="0"/>
                <a:ea typeface="Times New Roman" panose="02020603050405020304" pitchFamily="18" charset="0"/>
                <a:cs typeface="Calibri" panose="020F0502020204030204" pitchFamily="34" charset="0"/>
              </a:rPr>
              <a:t>treatement</a:t>
            </a:r>
            <a:r>
              <a:rPr lang="en-US" sz="2400" dirty="0">
                <a:solidFill>
                  <a:srgbClr val="FF0000"/>
                </a:solidFill>
                <a:latin typeface="Calibri" panose="020F0502020204030204" pitchFamily="34" charset="0"/>
                <a:ea typeface="Times New Roman" panose="02020603050405020304" pitchFamily="18" charset="0"/>
                <a:cs typeface="Calibri" panose="020F0502020204030204" pitchFamily="34" charset="0"/>
              </a:rPr>
              <a:t> group, then a CT will need to be obtained and/or probe will require replacement.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28689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1707FC24-6981-43D9-B525-C7832BA22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B872742C-61D3-4F7E-8B11-05F5BEB93FF4}"/>
              </a:ext>
            </a:extLst>
          </p:cNvPr>
          <p:cNvSpPr>
            <a:spLocks noGrp="1"/>
          </p:cNvSpPr>
          <p:nvPr>
            <p:ph type="title"/>
          </p:nvPr>
        </p:nvSpPr>
        <p:spPr>
          <a:xfrm>
            <a:off x="742950" y="742951"/>
            <a:ext cx="3655430" cy="4962524"/>
          </a:xfrm>
        </p:spPr>
        <p:txBody>
          <a:bodyPr>
            <a:normAutofit/>
          </a:bodyPr>
          <a:lstStyle/>
          <a:p>
            <a:pPr marR="0" lvl="0">
              <a:spcBef>
                <a:spcPts val="0"/>
              </a:spcBef>
              <a:spcAft>
                <a:spcPts val="800"/>
              </a:spcAft>
            </a:pPr>
            <a:r>
              <a:rPr lang="en-US" sz="2300" b="1" i="1" u="sng" dirty="0">
                <a:solidFill>
                  <a:srgbClr val="FFFFFF"/>
                </a:solidFill>
              </a:rPr>
              <a:t>Screening</a:t>
            </a:r>
            <a:r>
              <a:rPr lang="en-US" sz="2300" dirty="0">
                <a:solidFill>
                  <a:srgbClr val="FFFFFF"/>
                </a:solidFill>
              </a:rPr>
              <a:t/>
            </a:r>
            <a:br>
              <a:rPr lang="en-US" sz="2300" dirty="0">
                <a:solidFill>
                  <a:srgbClr val="FFFFFF"/>
                </a:solidFill>
              </a:rPr>
            </a:br>
            <a:r>
              <a:rPr lang="en-US" sz="23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Screen all patients who are in the ED or admitted to an ICU with a TBI and will have </a:t>
            </a:r>
            <a:r>
              <a:rPr lang="en-US" sz="23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placement of an intracranial monitoring device</a:t>
            </a:r>
            <a:r>
              <a:rPr lang="en-US" sz="23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br>
              <a:rPr lang="en-US" sz="23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br>
            <a:r>
              <a:rPr lang="en-US" sz="23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r>
            <a:br>
              <a:rPr lang="en-US" sz="23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lang="en-US" sz="2300" dirty="0">
                <a:solidFill>
                  <a:srgbClr val="FFFFFF"/>
                </a:solidFill>
                <a:effectLst/>
                <a:latin typeface="Calibri" panose="020F0502020204030204" pitchFamily="34" charset="0"/>
                <a:ea typeface="Times New Roman" panose="02020603050405020304" pitchFamily="18" charset="0"/>
              </a:rPr>
              <a:t>Screening reports need to be submitted in </a:t>
            </a:r>
            <a:r>
              <a:rPr lang="en-US" sz="2300" dirty="0" err="1">
                <a:solidFill>
                  <a:srgbClr val="FFFFFF"/>
                </a:solidFill>
                <a:effectLst/>
                <a:latin typeface="Calibri" panose="020F0502020204030204" pitchFamily="34" charset="0"/>
                <a:ea typeface="Times New Roman" panose="02020603050405020304" pitchFamily="18" charset="0"/>
              </a:rPr>
              <a:t>WebDCU</a:t>
            </a:r>
            <a:r>
              <a:rPr lang="en-US" sz="2300" dirty="0">
                <a:solidFill>
                  <a:srgbClr val="FFFFFF"/>
                </a:solidFill>
                <a:effectLst/>
                <a:latin typeface="Calibri" panose="020F0502020204030204" pitchFamily="34" charset="0"/>
                <a:ea typeface="Times New Roman" panose="02020603050405020304" pitchFamily="18" charset="0"/>
              </a:rPr>
              <a:t> within 5 days of the date of screening.</a:t>
            </a:r>
            <a:endParaRPr lang="en-US" sz="2300" dirty="0">
              <a:solidFill>
                <a:srgbClr val="FFFFFF"/>
              </a:solidFill>
            </a:endParaRPr>
          </a:p>
        </p:txBody>
      </p:sp>
      <p:pic>
        <p:nvPicPr>
          <p:cNvPr id="3" name="Picture 2" descr="A screenshot of a cell phone&#10;&#10;Description automatically generated">
            <a:extLst>
              <a:ext uri="{FF2B5EF4-FFF2-40B4-BE49-F238E27FC236}">
                <a16:creationId xmlns:a16="http://schemas.microsoft.com/office/drawing/2014/main" xmlns="" id="{5B98C277-9DCF-45F3-9D12-7D834979D110}"/>
              </a:ext>
            </a:extLst>
          </p:cNvPr>
          <p:cNvPicPr>
            <a:picLocks noChangeAspect="1"/>
          </p:cNvPicPr>
          <p:nvPr/>
        </p:nvPicPr>
        <p:blipFill rotWithShape="1">
          <a:blip r:embed="rId2"/>
          <a:srcRect l="3421" r="4219"/>
          <a:stretch/>
        </p:blipFill>
        <p:spPr>
          <a:xfrm>
            <a:off x="4749481" y="2148656"/>
            <a:ext cx="7415512" cy="2729848"/>
          </a:xfrm>
          <a:prstGeom prst="rect">
            <a:avLst/>
          </a:prstGeom>
        </p:spPr>
      </p:pic>
    </p:spTree>
    <p:extLst>
      <p:ext uri="{BB962C8B-B14F-4D97-AF65-F5344CB8AC3E}">
        <p14:creationId xmlns:p14="http://schemas.microsoft.com/office/powerpoint/2010/main" val="6575947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CCDB49-F978-4AA9-B942-D669E04BDF63}"/>
              </a:ext>
            </a:extLst>
          </p:cNvPr>
          <p:cNvSpPr>
            <a:spLocks noGrp="1"/>
          </p:cNvSpPr>
          <p:nvPr>
            <p:ph type="title"/>
          </p:nvPr>
        </p:nvSpPr>
        <p:spPr/>
        <p:txBody>
          <a:bodyPr/>
          <a:lstStyle/>
          <a:p>
            <a:r>
              <a:rPr lang="en-US" dirty="0"/>
              <a:t>                   Definition of an Episode</a:t>
            </a:r>
          </a:p>
        </p:txBody>
      </p:sp>
      <p:sp>
        <p:nvSpPr>
          <p:cNvPr id="3" name="Content Placeholder 2">
            <a:extLst>
              <a:ext uri="{FF2B5EF4-FFF2-40B4-BE49-F238E27FC236}">
                <a16:creationId xmlns:a16="http://schemas.microsoft.com/office/drawing/2014/main" xmlns="" id="{672A8E09-54C0-4DF2-B9D3-8B3F45B0AA19}"/>
              </a:ext>
            </a:extLst>
          </p:cNvPr>
          <p:cNvSpPr>
            <a:spLocks noGrp="1"/>
          </p:cNvSpPr>
          <p:nvPr>
            <p:ph idx="1"/>
          </p:nvPr>
        </p:nvSpPr>
        <p:spPr>
          <a:xfrm>
            <a:off x="476250" y="1387474"/>
            <a:ext cx="10515600" cy="4975225"/>
          </a:xfrm>
        </p:spPr>
        <p:txBody>
          <a:bodyPr>
            <a:normAutofit lnSpcReduction="10000"/>
          </a:bodyPr>
          <a:lstStyle/>
          <a:p>
            <a:pPr marL="342900" marR="0" lvl="0" indent="-342900">
              <a:lnSpc>
                <a:spcPct val="107000"/>
              </a:lnSpc>
              <a:spcBef>
                <a:spcPts val="1000"/>
              </a:spcBef>
              <a:spcAft>
                <a:spcPts val="1000"/>
              </a:spcAft>
              <a:buFont typeface="Symbol" panose="05050102010706020507" pitchFamily="18"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Elevations in ICP greater than 22 mmHg, or a decline in PbtO2 </a:t>
            </a:r>
            <a:r>
              <a:rPr lang="en-US" sz="2200" baseline="-25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below 20 mmHg, which are sustained for more than 5 minutes cause the Moberg to sound an alarm.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Although 5 minutes of abnormal values are required to confirm a sustained abnormality prompting an intervention, the actual start of an Episode is defined as </a:t>
            </a:r>
            <a:r>
              <a:rPr lang="en-US" sz="22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time when the value first exceeded the target value</a:t>
            </a: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 Episode ends when an abnormality is treated and has resolved with normal values occurring for a duration of </a:t>
            </a:r>
            <a:r>
              <a:rPr lang="en-US" sz="22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 minutes</a:t>
            </a: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another abnormality begins after 30 minutes of normality, a </a:t>
            </a:r>
            <a:r>
              <a:rPr lang="en-US" sz="22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new Episode </a:t>
            </a: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begins and the treatment team should again begin in Tier 1.   </a:t>
            </a:r>
            <a:endParaRPr lang="en-US" sz="22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7000"/>
              </a:lnSpc>
              <a:spcBef>
                <a:spcPts val="1000"/>
              </a:spcBef>
              <a:spcAft>
                <a:spcPts val="1000"/>
              </a:spcAft>
              <a:buFont typeface="Symbol" panose="05050102010706020507" pitchFamily="18" charset="2"/>
              <a:buChar char=""/>
            </a:pP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If an ICP or PbtO2 is corrected and then becomes </a:t>
            </a:r>
            <a:r>
              <a:rPr lang="en-US" sz="2200" u="sng"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abnormal again within 30 min</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 treat as </a:t>
            </a:r>
            <a:r>
              <a:rPr lang="en-US" sz="2200" u="sng"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one Episode</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  May select treatments from any Tier at that point.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70939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CB221F-AD61-4F05-AEDF-2F31A75ECE0E}"/>
              </a:ext>
            </a:extLst>
          </p:cNvPr>
          <p:cNvSpPr>
            <a:spLocks noGrp="1"/>
          </p:cNvSpPr>
          <p:nvPr>
            <p:ph type="title"/>
          </p:nvPr>
        </p:nvSpPr>
        <p:spPr/>
        <p:txBody>
          <a:bodyPr/>
          <a:lstStyle/>
          <a:p>
            <a:r>
              <a:rPr lang="en-US" dirty="0"/>
              <a:t>          Definition of an Episode (continued)</a:t>
            </a:r>
          </a:p>
        </p:txBody>
      </p:sp>
      <p:sp>
        <p:nvSpPr>
          <p:cNvPr id="3" name="Content Placeholder 2">
            <a:extLst>
              <a:ext uri="{FF2B5EF4-FFF2-40B4-BE49-F238E27FC236}">
                <a16:creationId xmlns:a16="http://schemas.microsoft.com/office/drawing/2014/main" xmlns="" id="{1AC57542-ACBF-4BF0-8676-BE17702205BD}"/>
              </a:ext>
            </a:extLst>
          </p:cNvPr>
          <p:cNvSpPr>
            <a:spLocks noGrp="1"/>
          </p:cNvSpPr>
          <p:nvPr>
            <p:ph idx="1"/>
          </p:nvPr>
        </p:nvSpPr>
        <p:spPr>
          <a:xfrm>
            <a:off x="838200" y="1272988"/>
            <a:ext cx="10515600" cy="5219887"/>
          </a:xfrm>
        </p:spPr>
        <p:txBody>
          <a:bodyPr>
            <a:normAutofit lnSpcReduction="10000"/>
          </a:bodyPr>
          <a:lstStyle/>
          <a:p>
            <a:pPr marL="342900" marR="0" lvl="0" indent="-342900">
              <a:lnSpc>
                <a:spcPct val="107000"/>
              </a:lnSpc>
              <a:spcBef>
                <a:spcPts val="1000"/>
              </a:spcBef>
              <a:spcAft>
                <a:spcPts val="1000"/>
              </a:spcAft>
              <a:buFont typeface="Symbol" panose="05050102010706020507" pitchFamily="18" charset="2"/>
              <a:buChar char=""/>
            </a:pPr>
            <a:r>
              <a:rPr lang="en-US" sz="18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Exception:</a:t>
            </a:r>
            <a:r>
              <a:rPr lang="en-US" sz="1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If the treatment team is already working in Tier 2 when a new Episode begins, and the clinicians deem it unreasonable or inadvisable to re-visit Tier 1 treatments (e.g., HOB is already elevated, CSF drainage utilized, and others), then it is acceptable not to begin treatment of the new Episode with Tier 1 choices.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Participants may start in one type of episode and move to another. Participants randomized to ICP + PbtO2 treatment may fall into any of the 4 scenarios, B, C, or D and ICP-only group will use treatments from Tier B.</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 example: A patient in the PbtO2 </a:t>
            </a:r>
            <a:r>
              <a:rPr lang="en-US"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tx</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group spikes a high ICP.  This triggers a Scenario B ICP treatment.  While treating the abnormal ICP, the PbtO2 suddenly drops below 20 and the </a:t>
            </a:r>
            <a:r>
              <a:rPr lang="en-US"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Carepath</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triggers a D Scenario, in which there are selections of treatments for both types of abnormalities. If the ICP becomes normal, the </a:t>
            </a:r>
            <a:r>
              <a:rPr lang="en-US"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Carepath</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may jump to a C Scenario with selections only for abnormal PbtO2.  </a:t>
            </a:r>
          </a:p>
          <a:p>
            <a:pPr marL="342900" marR="0" lvl="0" indent="-342900">
              <a:lnSpc>
                <a:spcPct val="107000"/>
              </a:lnSpc>
              <a:spcBef>
                <a:spcPts val="1000"/>
              </a:spcBef>
              <a:spcAft>
                <a:spcPts val="1000"/>
              </a:spcAft>
              <a:buFont typeface="Symbol" panose="05050102010706020507" pitchFamily="18" charset="2"/>
              <a:buChar char=""/>
            </a:pPr>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The </a:t>
            </a:r>
            <a:r>
              <a:rPr lang="en-US" sz="1800" dirty="0" err="1">
                <a:solidFill>
                  <a:srgbClr val="000000"/>
                </a:solidFill>
                <a:latin typeface="Calibri" panose="020F0502020204030204" pitchFamily="34" charset="0"/>
                <a:ea typeface="Calibri" panose="020F0502020204030204" pitchFamily="34" charset="0"/>
                <a:cs typeface="Calibri" panose="020F0502020204030204" pitchFamily="34" charset="0"/>
              </a:rPr>
              <a:t>Carepath</a:t>
            </a:r>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 is trying to keep the team focused on the value that is abnormal at that time.  It may be confusing.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18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Remember that for an Episode to be completed, there needs to be 30 minutes of normal value from the abnormality resolved.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017392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28498-D629-4BC9-8A30-521651040BCD}"/>
              </a:ext>
            </a:extLst>
          </p:cNvPr>
          <p:cNvSpPr>
            <a:spLocks noGrp="1"/>
          </p:cNvSpPr>
          <p:nvPr>
            <p:ph type="title"/>
          </p:nvPr>
        </p:nvSpPr>
        <p:spPr>
          <a:xfrm>
            <a:off x="838200" y="365126"/>
            <a:ext cx="10515600" cy="836146"/>
          </a:xfrm>
        </p:spPr>
        <p:txBody>
          <a:bodyPr>
            <a:normAutofit fontScale="90000"/>
          </a:bodyPr>
          <a:lstStyle/>
          <a:p>
            <a:r>
              <a:rPr lang="en-US"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br>
              <a:rPr lang="en-US"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r>
            <a:br>
              <a:rPr lang="en-US"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Treatment Tiers</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CADF2B75-8F64-4835-B256-8E8913AA1B4B}"/>
              </a:ext>
            </a:extLst>
          </p:cNvPr>
          <p:cNvSpPr>
            <a:spLocks noGrp="1"/>
          </p:cNvSpPr>
          <p:nvPr>
            <p:ph idx="1"/>
          </p:nvPr>
        </p:nvSpPr>
        <p:spPr>
          <a:xfrm>
            <a:off x="838200" y="1201272"/>
            <a:ext cx="10515600" cy="4975691"/>
          </a:xfrm>
        </p:spPr>
        <p:txBody>
          <a:bodyPr>
            <a:normAutofit fontScale="92500"/>
          </a:bodyPr>
          <a:lstStyle/>
          <a:p>
            <a:pPr marL="342900" marR="0" lvl="0" indent="-342900">
              <a:lnSpc>
                <a:spcPct val="107000"/>
              </a:lnSpc>
              <a:spcBef>
                <a:spcPts val="1000"/>
              </a:spcBef>
              <a:spcAft>
                <a:spcPts val="1000"/>
              </a:spcAft>
              <a:buFont typeface="Symbol" panose="05050102010706020507" pitchFamily="18" charset="2"/>
              <a:buChar char=""/>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Treatment strategies are divided into Tiers A,B,C,D. It is not necessary to use all treatments in the Tier if it is judged by the treating physicians that a particular intervention is contraindicated in an individual participant.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It is expected that at least one intervention from each Tier will be used before proceeding to the next Tier.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Begin in Tier 1 and move to Tier 2 as quickly as you like.  May work between the 2 Tiers at the same time, using treatments from both, but begin with something from Tier 1.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24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must move to Tier 2 within 60 minutes if Tier 1 treatments are not working.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1000"/>
              </a:spcAft>
              <a:buFont typeface="Symbol" panose="05050102010706020507" pitchFamily="18" charset="2"/>
              <a:buChar char=""/>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Tier 3 treatments are </a:t>
            </a:r>
            <a:r>
              <a:rPr lang="en-US"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optional.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77397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340636-260B-4450-AC37-58A91AADEF04}"/>
              </a:ext>
            </a:extLst>
          </p:cNvPr>
          <p:cNvSpPr>
            <a:spLocks noGrp="1"/>
          </p:cNvSpPr>
          <p:nvPr>
            <p:ph type="title"/>
          </p:nvPr>
        </p:nvSpPr>
        <p:spPr/>
        <p:txBody>
          <a:bodyPr/>
          <a:lstStyle/>
          <a:p>
            <a:r>
              <a:rPr lang="en-US" b="1"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Adverse Event Reporting:  </a:t>
            </a:r>
            <a:r>
              <a:rPr lang="en-US" b="1" kern="1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When to report</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22760737-8F44-4628-B549-D6574E3684E2}"/>
              </a:ext>
            </a:extLst>
          </p:cNvPr>
          <p:cNvSpPr>
            <a:spLocks noGrp="1"/>
          </p:cNvSpPr>
          <p:nvPr>
            <p:ph idx="1"/>
          </p:nvPr>
        </p:nvSpPr>
        <p:spPr>
          <a:xfrm>
            <a:off x="838200" y="1272988"/>
            <a:ext cx="10515600" cy="4903975"/>
          </a:xfrm>
        </p:spPr>
        <p:txBody>
          <a:bodyPr/>
          <a:lstStyle/>
          <a:p>
            <a:pPr marL="0" marR="0">
              <a:lnSpc>
                <a:spcPct val="107000"/>
              </a:lnSpc>
              <a:spcBef>
                <a:spcPts val="0"/>
              </a:spcBef>
              <a:spcAft>
                <a:spcPts val="1000"/>
              </a:spcAft>
            </a:pPr>
            <a:endParaRPr lang="en-US"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ct val="107000"/>
              </a:lnSpc>
              <a:spcBef>
                <a:spcPts val="0"/>
              </a:spcBef>
              <a:spcAft>
                <a:spcPts val="1000"/>
              </a:spcAft>
            </a:pPr>
            <a:r>
              <a:rPr lang="en-US"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SAEs:</a:t>
            </a: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Only SAEs are collected and assessed throughout the participant’s 6 month participation in the trial. For SAEs, the data entry into </a:t>
            </a:r>
            <a:r>
              <a:rPr lang="en-US"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WebDCU</a:t>
            </a: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must take place within 24 hours of discovery of the event.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1000"/>
              </a:spcBef>
              <a:spcAft>
                <a:spcPts val="0"/>
              </a:spcAft>
            </a:pP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AEs:</a:t>
            </a:r>
            <a:r>
              <a:rPr lang="en-US"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Collect Adverse Events only during the first 120 hours from randomization or until hospital discharge, whichever comes first.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37948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14D481-F60F-458F-9FEE-6ABD3EB36E1D}"/>
              </a:ext>
            </a:extLst>
          </p:cNvPr>
          <p:cNvSpPr>
            <a:spLocks noGrp="1"/>
          </p:cNvSpPr>
          <p:nvPr>
            <p:ph type="title"/>
          </p:nvPr>
        </p:nvSpPr>
        <p:spPr/>
        <p:txBody>
          <a:bodyPr/>
          <a:lstStyle/>
          <a:p>
            <a:r>
              <a:rPr lang="en-US" b="1"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Subject Tracking and Follow-Up </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ECC45C7F-2629-47D5-AA02-BB10230E8F86}"/>
              </a:ext>
            </a:extLst>
          </p:cNvPr>
          <p:cNvSpPr>
            <a:spLocks noGrp="1"/>
          </p:cNvSpPr>
          <p:nvPr>
            <p:ph idx="1"/>
          </p:nvPr>
        </p:nvSpPr>
        <p:spPr>
          <a:xfrm>
            <a:off x="838200" y="1165412"/>
            <a:ext cx="10515600" cy="5327463"/>
          </a:xfrm>
        </p:spPr>
        <p:txBody>
          <a:bodyPr>
            <a:normAutofit lnSpcReduction="10000"/>
          </a:bodyPr>
          <a:lstStyle/>
          <a:p>
            <a:pPr marL="342900" lvl="0" indent="-342900">
              <a:lnSpc>
                <a:spcPct val="107000"/>
              </a:lnSpc>
              <a:spcAft>
                <a:spcPts val="1000"/>
              </a:spcAft>
              <a:buFont typeface="Symbol" panose="05050102010706020507" pitchFamily="18" charset="2"/>
              <a:buChar char=""/>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Research staff who obtain the outcome measures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must be </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blinded to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group assignment.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0"/>
              </a:spcAft>
              <a:buFont typeface="Symbol" panose="05050102010706020507" pitchFamily="18" charset="2"/>
              <a:buChar char=""/>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Participants </a:t>
            </a:r>
            <a:r>
              <a:rPr lang="en-US" sz="20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 followed daily by study staff </a:t>
            </a:r>
            <a:r>
              <a:rPr lang="en-US" sz="20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while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hospitalized in the ICU.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0"/>
              </a:spcAft>
              <a:buFont typeface="Symbol" panose="05050102010706020507" pitchFamily="18" charset="2"/>
              <a:buChar char=""/>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Collect multiple phone numbers, email and home addresses for the participant and family members in order to attain a high rate of follow-up</a:t>
            </a:r>
            <a:r>
              <a:rPr lang="en-US" sz="20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Get address and number for facility.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discharge from the hospital, let the participants know that study staff will contact them by telephone about once per month until their 6-month follow-up visit</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Obtain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contact information with the discharge location </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i.e., home, assisted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living, SNF </a:t>
            </a:r>
            <a:r>
              <a:rPr lang="en-US" sz="2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etc.  Ask them to keep the consent with them if they go to a facility.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0"/>
              </a:spcAft>
              <a:buFont typeface="Symbol" panose="05050102010706020507" pitchFamily="18" charset="2"/>
              <a:buChar char=""/>
            </a:pPr>
            <a:r>
              <a:rPr lang="en-US"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Subjects cannot be deemed “Lost to Follow Up” without BOOST 3  Operations Committee approval.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site PI must present a case to the Operations Committee that includes the efforts exerted to locate the study subject. </a:t>
            </a:r>
          </a:p>
          <a:p>
            <a:pPr marL="342900" indent="-342900">
              <a:lnSpc>
                <a:spcPct val="107000"/>
              </a:lnSpc>
              <a:buFont typeface="Symbol" panose="05050102010706020507" pitchFamily="18" charset="2"/>
              <a:buChar char=""/>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Study staff will arrange the 6-month follow-up assessment. The Central Examiner will administer the GOS-E to the participants at all sites by phone.  Local</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blinded outcome examiner</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will administer the other questionnaires and forms.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0"/>
              </a:spcAft>
              <a:buFont typeface="Symbol" panose="05050102010706020507" pitchFamily="18" charset="2"/>
              <a:buChar cha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745924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F6FD58-6ED8-4886-97C3-A5D8E914EE21}"/>
              </a:ext>
            </a:extLst>
          </p:cNvPr>
          <p:cNvSpPr>
            <a:spLocks noGrp="1"/>
          </p:cNvSpPr>
          <p:nvPr>
            <p:ph type="title"/>
          </p:nvPr>
        </p:nvSpPr>
        <p:spPr/>
        <p:txBody>
          <a:bodyPr/>
          <a:lstStyle/>
          <a:p>
            <a:r>
              <a:rPr lang="en-US" dirty="0"/>
              <a:t>               Follow-up (continued)</a:t>
            </a:r>
          </a:p>
        </p:txBody>
      </p:sp>
      <p:sp>
        <p:nvSpPr>
          <p:cNvPr id="3" name="Content Placeholder 2">
            <a:extLst>
              <a:ext uri="{FF2B5EF4-FFF2-40B4-BE49-F238E27FC236}">
                <a16:creationId xmlns:a16="http://schemas.microsoft.com/office/drawing/2014/main" xmlns="" id="{5D037036-A326-4412-8C60-B1AF7FFEC1E1}"/>
              </a:ext>
            </a:extLst>
          </p:cNvPr>
          <p:cNvSpPr>
            <a:spLocks noGrp="1"/>
          </p:cNvSpPr>
          <p:nvPr>
            <p:ph idx="1"/>
          </p:nvPr>
        </p:nvSpPr>
        <p:spPr/>
        <p:txBody>
          <a:bodyPr>
            <a:normAutofit lnSpcReduction="10000"/>
          </a:bodyPr>
          <a:lstStyle/>
          <a:p>
            <a:pPr marL="342900" marR="0" lvl="0" indent="-342900">
              <a:lnSpc>
                <a:spcPct val="107000"/>
              </a:lnSpc>
              <a:spcBef>
                <a:spcPts val="1000"/>
              </a:spcBef>
              <a:spcAft>
                <a:spcPts val="0"/>
              </a:spcAft>
              <a:buFont typeface="Symbol" panose="05050102010706020507" pitchFamily="18" charset="2"/>
              <a:buChar char=""/>
            </a:pPr>
            <a:r>
              <a:rPr lang="en-US" sz="24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Phone number for texting Central Examiner is 833-365-5693</a:t>
            </a:r>
            <a:r>
              <a:rPr lang="en-US" sz="2400" dirty="0">
                <a:solidFill>
                  <a:srgbClr val="1F497D"/>
                </a:solidFill>
                <a:effectLst/>
                <a:latin typeface="Calibri" panose="020F0502020204030204" pitchFamily="34" charset="0"/>
                <a:ea typeface="Times New Roman" panose="02020603050405020304" pitchFamily="18" charset="0"/>
                <a:cs typeface="Calibri" panose="020F0502020204030204" pitchFamily="34" charset="0"/>
              </a:rPr>
              <a:t>.  Local s</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tudy staff member will confirm the appointment with the participant</a:t>
            </a:r>
            <a:r>
              <a:rPr lang="en-US" sz="24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p>
          <a:p>
            <a:pPr marL="342900" lvl="0" indent="-342900">
              <a:lnSpc>
                <a:spcPct val="107000"/>
              </a:lnSpc>
              <a:buFont typeface="Symbol" panose="05050102010706020507" pitchFamily="18" charset="2"/>
              <a:buChar char=""/>
            </a:pP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Appointments will be arranged between the Local blinded outcome examiner and the Central </a:t>
            </a:r>
            <a:r>
              <a:rPr lang="en-US" sz="2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Examiner </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using the Central Examiner Google Calendar.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0"/>
              </a:spcAft>
              <a:buFont typeface="Symbol" panose="05050102010706020507" pitchFamily="18" charset="2"/>
              <a:buChar char=""/>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the patient is unable or unwilling to come to the clinic for an in-person visit at the approximate 6-month time point, the Central Examiner </a:t>
            </a:r>
            <a:r>
              <a:rPr lang="en-US" sz="2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may</a:t>
            </a:r>
            <a:r>
              <a:rPr lang="en-US" sz="24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still administer the GOS-E, by </a:t>
            </a:r>
            <a:r>
              <a:rPr lang="en-US" sz="24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telephone with participant or someone knowledgeable about their functional level.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1000"/>
              </a:spcBef>
              <a:spcAft>
                <a:spcPts val="0"/>
              </a:spcAft>
              <a:buFont typeface="Symbol" panose="05050102010706020507" pitchFamily="18" charset="2"/>
              <a:buChar char=""/>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there is NOT an in-person visit planned, the local blinded </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outcome examiner</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may administer follow-up questionnaires by telephone.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186663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E20782-A03F-4EF4-BD79-AA0C4F35F276}"/>
              </a:ext>
            </a:extLst>
          </p:cNvPr>
          <p:cNvSpPr>
            <a:spLocks noGrp="1"/>
          </p:cNvSpPr>
          <p:nvPr>
            <p:ph type="title"/>
          </p:nvPr>
        </p:nvSpPr>
        <p:spPr/>
        <p:txBody>
          <a:bodyPr/>
          <a:lstStyle/>
          <a:p>
            <a:r>
              <a:rPr lang="en-US" dirty="0"/>
              <a:t>                        A Few Highlights </a:t>
            </a:r>
          </a:p>
        </p:txBody>
      </p:sp>
      <p:sp>
        <p:nvSpPr>
          <p:cNvPr id="3" name="Content Placeholder 2">
            <a:extLst>
              <a:ext uri="{FF2B5EF4-FFF2-40B4-BE49-F238E27FC236}">
                <a16:creationId xmlns:a16="http://schemas.microsoft.com/office/drawing/2014/main" xmlns="" id="{D4E733BE-F914-4810-8636-B127CEB0D90A}"/>
              </a:ext>
            </a:extLst>
          </p:cNvPr>
          <p:cNvSpPr>
            <a:spLocks noGrp="1"/>
          </p:cNvSpPr>
          <p:nvPr>
            <p:ph idx="1"/>
          </p:nvPr>
        </p:nvSpPr>
        <p:spPr>
          <a:xfrm>
            <a:off x="838200" y="1506390"/>
            <a:ext cx="10515600" cy="5166099"/>
          </a:xfrm>
        </p:spPr>
        <p:txBody>
          <a:bodyPr>
            <a:normAutofit/>
          </a:bodyPr>
          <a:lstStyle/>
          <a:p>
            <a:pPr marL="342900" marR="0" lvl="0" indent="-342900">
              <a:lnSpc>
                <a:spcPct val="110000"/>
              </a:lnSpc>
              <a:spcBef>
                <a:spcPts val="1000"/>
              </a:spcBef>
              <a:spcAft>
                <a:spcPts val="1000"/>
              </a:spcAft>
              <a:buFont typeface="Symbol" panose="05050102010706020507" pitchFamily="18" charset="2"/>
              <a:buChar char=""/>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a:t>
            </a:r>
            <a:r>
              <a:rPr lang="en-US" sz="2400" u="sng" dirty="0">
                <a:solidFill>
                  <a:schemeClr val="accent1"/>
                </a:solidFill>
                <a:effectLst/>
                <a:latin typeface="Calibri" panose="020F0502020204030204" pitchFamily="34" charset="0"/>
                <a:ea typeface="Times New Roman" panose="02020603050405020304" pitchFamily="18" charset="0"/>
                <a:cs typeface="Calibri" panose="020F0502020204030204" pitchFamily="34" charset="0"/>
              </a:rPr>
              <a:t>definition of 5 days </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 equivalent to </a:t>
            </a: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120 hours from the time of randomization</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1000"/>
              </a:spcBef>
              <a:spcAft>
                <a:spcPts val="1000"/>
              </a:spcAft>
              <a:buFont typeface="Symbol" panose="05050102010706020507" pitchFamily="18" charset="2"/>
              <a:buChar char=""/>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will need to complete 120 hours of data collection and entry in </a:t>
            </a:r>
            <a:r>
              <a:rPr lang="en-US" sz="24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WebDCU</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through part or all of Day 6 form</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Even if the Moberg and monitoring devices have been removed before the 5-day period, continue to collect information through the 120-hour period.)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1000"/>
              </a:spcBef>
              <a:spcAft>
                <a:spcPts val="1000"/>
              </a:spcAft>
              <a:buFont typeface="Symbol" panose="05050102010706020507" pitchFamily="18" charset="2"/>
              <a:buChar char=""/>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Forms to be completed through the 5-day (120-hour) period if the monitors are removed before that time:   F104 Adverse Event, F138 GCS, F501 Glucose Log, F502 Hemoglobin Log, F503 O2 Saturation, F504 Temperature, F515 ABG.</a:t>
            </a:r>
          </a:p>
          <a:p>
            <a:pPr marL="342900" marR="0" lvl="0" indent="-342900">
              <a:lnSpc>
                <a:spcPct val="110000"/>
              </a:lnSpc>
              <a:spcBef>
                <a:spcPts val="1000"/>
              </a:spcBef>
              <a:spcAft>
                <a:spcPts val="10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890016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solidFill>
                  <a:srgbClr val="FF0000"/>
                </a:solidFill>
              </a:rPr>
              <a:t>Highlights (continued)</a:t>
            </a:r>
            <a:endParaRPr lang="en-US" b="1" dirty="0">
              <a:solidFill>
                <a:srgbClr val="FF0000"/>
              </a:solidFill>
            </a:endParaRPr>
          </a:p>
        </p:txBody>
      </p:sp>
      <p:sp>
        <p:nvSpPr>
          <p:cNvPr id="3" name="Rectangle 2"/>
          <p:cNvSpPr/>
          <p:nvPr/>
        </p:nvSpPr>
        <p:spPr>
          <a:xfrm>
            <a:off x="462643" y="1448172"/>
            <a:ext cx="11266714" cy="4539704"/>
          </a:xfrm>
          <a:prstGeom prst="rect">
            <a:avLst/>
          </a:prstGeom>
        </p:spPr>
        <p:txBody>
          <a:bodyPr wrap="square">
            <a:spAutoFit/>
          </a:bodyPr>
          <a:lstStyle/>
          <a:p>
            <a:pPr marL="342900" marR="0" lvl="0" indent="-342900">
              <a:lnSpc>
                <a:spcPct val="110000"/>
              </a:lnSpc>
              <a:spcBef>
                <a:spcPts val="1000"/>
              </a:spcBef>
              <a:spcAft>
                <a:spcPts val="1000"/>
              </a:spcAft>
              <a:buFont typeface="Symbol" panose="05050102010706020507" pitchFamily="18" charset="2"/>
              <a:buChar char=""/>
            </a:pPr>
            <a:r>
              <a:rPr lang="en-US" sz="2400" dirty="0">
                <a:solidFill>
                  <a:srgbClr val="000000"/>
                </a:solidFill>
                <a:latin typeface="Calibri" panose="020F0502020204030204" pitchFamily="34" charset="0"/>
                <a:ea typeface="Times New Roman" panose="02020603050405020304" pitchFamily="18" charset="0"/>
              </a:rPr>
              <a:t>Counting burr holes for entry of numbers in </a:t>
            </a:r>
            <a:r>
              <a:rPr lang="en-US" sz="2400" dirty="0" err="1">
                <a:solidFill>
                  <a:srgbClr val="000000"/>
                </a:solidFill>
                <a:latin typeface="Calibri" panose="020F0502020204030204" pitchFamily="34" charset="0"/>
                <a:ea typeface="Times New Roman" panose="02020603050405020304" pitchFamily="18" charset="0"/>
              </a:rPr>
              <a:t>WebDCU</a:t>
            </a:r>
            <a:r>
              <a:rPr lang="en-US" sz="2400" dirty="0">
                <a:solidFill>
                  <a:srgbClr val="000000"/>
                </a:solidFill>
                <a:latin typeface="Calibri" panose="020F0502020204030204" pitchFamily="34" charset="0"/>
                <a:ea typeface="Times New Roman" panose="02020603050405020304" pitchFamily="18" charset="0"/>
              </a:rPr>
              <a:t>:  </a:t>
            </a:r>
            <a:r>
              <a:rPr lang="en-US" sz="2400" dirty="0">
                <a:solidFill>
                  <a:srgbClr val="FF0000"/>
                </a:solidFill>
                <a:latin typeface="Calibri" panose="020F0502020204030204" pitchFamily="34" charset="0"/>
                <a:ea typeface="Times New Roman" panose="02020603050405020304" pitchFamily="18" charset="0"/>
              </a:rPr>
              <a:t>Count all burr holes, including EVD. If any probes are replaced, also count those burr holes that are newly drilled.</a:t>
            </a:r>
          </a:p>
          <a:p>
            <a:pPr marL="342900" indent="-342900">
              <a:lnSpc>
                <a:spcPct val="110000"/>
              </a:lnSpc>
              <a:spcAft>
                <a:spcPts val="1000"/>
              </a:spcAft>
              <a:buFont typeface="Symbol" panose="05050102010706020507" pitchFamily="18" charset="2"/>
              <a:buChar char=""/>
            </a:pPr>
            <a:r>
              <a:rPr lang="en-US" sz="2400" dirty="0">
                <a:solidFill>
                  <a:srgbClr val="FF0000"/>
                </a:solidFill>
                <a:latin typeface="Calibri" panose="020F0502020204030204" pitchFamily="34" charset="0"/>
                <a:ea typeface="Times New Roman" panose="02020603050405020304" pitchFamily="18" charset="0"/>
                <a:cs typeface="Calibri" panose="020F0502020204030204" pitchFamily="34" charset="0"/>
              </a:rPr>
              <a:t>Episode</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An episode is defined as the period between the beginning of an abnormal ICP or PbtO2 and a </a:t>
            </a:r>
            <a:r>
              <a:rPr lang="en-US" sz="2400" dirty="0">
                <a:solidFill>
                  <a:srgbClr val="FF0000"/>
                </a:solidFill>
                <a:latin typeface="Calibri" panose="020F0502020204030204" pitchFamily="34" charset="0"/>
                <a:ea typeface="Times New Roman" panose="02020603050405020304" pitchFamily="18" charset="0"/>
                <a:cs typeface="Calibri" panose="020F0502020204030204" pitchFamily="34" charset="0"/>
              </a:rPr>
              <a:t>30 minute period of normal values.</a:t>
            </a: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After the 30 minutes of normalcy, if a new abnormality occurs, a new episode begins.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0000"/>
              </a:lnSpc>
              <a:spcAft>
                <a:spcPts val="1000"/>
              </a:spcAft>
              <a:buFont typeface="Symbol" panose="05050102010706020507" pitchFamily="18" charset="2"/>
              <a:buChar char=""/>
            </a:pPr>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Always treat a new episode beginning in Tier 1.  </a:t>
            </a:r>
            <a:r>
              <a:rPr lang="en-US" sz="2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Exception:</a:t>
            </a:r>
            <a:r>
              <a:rPr lang="en-US" sz="2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en-US" sz="2400" dirty="0">
                <a:solidFill>
                  <a:srgbClr val="FF0000"/>
                </a:solidFill>
                <a:latin typeface="Calibri" panose="020F0502020204030204" pitchFamily="34" charset="0"/>
                <a:ea typeface="Times New Roman" panose="02020603050405020304" pitchFamily="18" charset="0"/>
                <a:cs typeface="Calibri" panose="020F0502020204030204" pitchFamily="34" charset="0"/>
              </a:rPr>
              <a:t>If there are already treatments on board from Tier 2 when a new Episode begins, and the clinicians deem it unreasonable or inadvisable to re-visit Tier 1 treatments, then it is ok to begin new treatments from Tier 2</a:t>
            </a:r>
            <a:r>
              <a:rPr lang="en-US" sz="2400"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
            </a:r>
          </a:p>
          <a:p>
            <a:pPr marL="342900" indent="-342900">
              <a:lnSpc>
                <a:spcPct val="110000"/>
              </a:lnSpc>
              <a:spcAft>
                <a:spcPts val="1000"/>
              </a:spcAft>
              <a:buFont typeface="Symbol" panose="05050102010706020507" pitchFamily="18" charset="2"/>
              <a:buChar char=""/>
            </a:pPr>
            <a:r>
              <a:rPr lang="en-US" sz="24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Last thing:  PLEASE KEEP YOUR MOBERG BOX IN WHICH IT WAS SHIPPED</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8370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Important Links</a:t>
            </a:r>
            <a:endParaRPr lang="en-US" dirty="0"/>
          </a:p>
        </p:txBody>
      </p:sp>
      <p:sp>
        <p:nvSpPr>
          <p:cNvPr id="3" name="Rectangle 2"/>
          <p:cNvSpPr/>
          <p:nvPr/>
        </p:nvSpPr>
        <p:spPr>
          <a:xfrm>
            <a:off x="2476500" y="1543050"/>
            <a:ext cx="6667500" cy="3108543"/>
          </a:xfrm>
          <a:prstGeom prst="rect">
            <a:avLst/>
          </a:prstGeom>
        </p:spPr>
        <p:txBody>
          <a:bodyPr wrap="square">
            <a:spAutoFit/>
          </a:bodyPr>
          <a:lstStyle/>
          <a:p>
            <a:r>
              <a:rPr lang="en-US" sz="2800" dirty="0">
                <a:hlinkClick r:id="rId2"/>
              </a:rPr>
              <a:t>BOOST-3 Website</a:t>
            </a:r>
            <a:endParaRPr lang="en-US" sz="2800" dirty="0"/>
          </a:p>
          <a:p>
            <a:pPr lvl="1"/>
            <a:r>
              <a:rPr lang="en-US" sz="2800" dirty="0">
                <a:hlinkClick r:id="rId3"/>
              </a:rPr>
              <a:t>Getting Started</a:t>
            </a:r>
            <a:endParaRPr lang="en-US" sz="2800" dirty="0"/>
          </a:p>
          <a:p>
            <a:pPr lvl="1"/>
            <a:r>
              <a:rPr lang="en-US" sz="2800" dirty="0">
                <a:hlinkClick r:id="rId4"/>
              </a:rPr>
              <a:t>Education and Training</a:t>
            </a:r>
            <a:endParaRPr lang="en-US" sz="2800" dirty="0"/>
          </a:p>
          <a:p>
            <a:pPr lvl="1"/>
            <a:r>
              <a:rPr lang="en-US" sz="2800" dirty="0">
                <a:hlinkClick r:id="rId5"/>
              </a:rPr>
              <a:t>Toolbox</a:t>
            </a:r>
            <a:endParaRPr lang="en-US" sz="2800" dirty="0"/>
          </a:p>
          <a:p>
            <a:pPr lvl="1"/>
            <a:r>
              <a:rPr lang="en-US" sz="2800" dirty="0">
                <a:hlinkClick r:id="rId6"/>
              </a:rPr>
              <a:t>FAQs</a:t>
            </a:r>
            <a:endParaRPr lang="en-US" sz="2800" dirty="0"/>
          </a:p>
          <a:p>
            <a:pPr lvl="1"/>
            <a:endParaRPr lang="en-US" sz="2800" dirty="0"/>
          </a:p>
          <a:p>
            <a:r>
              <a:rPr lang="en-US" sz="2800" dirty="0" err="1">
                <a:hlinkClick r:id="rId7"/>
              </a:rPr>
              <a:t>WebDCU</a:t>
            </a:r>
            <a:r>
              <a:rPr lang="en-US" sz="2800" dirty="0">
                <a:hlinkClick r:id="rId7"/>
              </a:rPr>
              <a:t>™</a:t>
            </a:r>
            <a:endParaRPr lang="en-US" sz="2800" dirty="0"/>
          </a:p>
        </p:txBody>
      </p:sp>
    </p:spTree>
    <p:extLst>
      <p:ext uri="{BB962C8B-B14F-4D97-AF65-F5344CB8AC3E}">
        <p14:creationId xmlns:p14="http://schemas.microsoft.com/office/powerpoint/2010/main" val="1008398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1D2FF7-0A70-48CA-9FF1-D74FF738640F}"/>
              </a:ext>
            </a:extLst>
          </p:cNvPr>
          <p:cNvSpPr>
            <a:spLocks noGrp="1"/>
          </p:cNvSpPr>
          <p:nvPr>
            <p:ph type="title"/>
          </p:nvPr>
        </p:nvSpPr>
        <p:spPr>
          <a:xfrm>
            <a:off x="838200" y="365124"/>
            <a:ext cx="10515600" cy="6243493"/>
          </a:xfrm>
        </p:spPr>
        <p:txBody>
          <a:bodyPr>
            <a:normAutofit fontScale="90000"/>
          </a:bodyPr>
          <a:lstStyle/>
          <a:p>
            <a:pPr marL="0" marR="0">
              <a:lnSpc>
                <a:spcPct val="107000"/>
              </a:lnSpc>
              <a:spcBef>
                <a:spcPts val="1000"/>
              </a:spcBef>
              <a:spcAft>
                <a:spcPts val="800"/>
              </a:spcAft>
            </a:pPr>
            <a:r>
              <a:rPr lang="en-US" dirty="0"/>
              <a:t>                                  Eligibility</a:t>
            </a:r>
            <a:br>
              <a:rPr lang="en-US" dirty="0"/>
            </a:br>
            <a:r>
              <a:rPr lang="en-US" sz="2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Inclusion </a:t>
            </a:r>
            <a:r>
              <a:rPr lang="en-US" sz="22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criteria for the study that have raised some questions</a:t>
            </a:r>
            <a:r>
              <a:rPr lang="en-US" sz="22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(These are not </a:t>
            </a:r>
            <a:r>
              <a:rPr lang="en-US" sz="2200"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all</a:t>
            </a: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of the criteria for eligibility)</a:t>
            </a:r>
            <a:b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1)  </a:t>
            </a:r>
            <a:r>
              <a:rPr lang="en-US" sz="2200" dirty="0">
                <a:effectLst/>
                <a:latin typeface="Calibri" panose="020F0502020204030204" pitchFamily="34" charset="0"/>
                <a:ea typeface="Times New Roman" panose="02020603050405020304" pitchFamily="18" charset="0"/>
                <a:cs typeface="Calibri" panose="020F0502020204030204" pitchFamily="34" charset="0"/>
              </a:rPr>
              <a:t>Intracranial monitors will be placed within 6 hours of arrival at the enrolling hospital, but no later than 12 hours after the injury.  </a:t>
            </a:r>
            <a:r>
              <a:rPr lang="en-US" sz="2200" u="sng" dirty="0">
                <a:effectLst/>
                <a:latin typeface="Calibri" panose="020F0502020204030204" pitchFamily="34" charset="0"/>
                <a:ea typeface="Times New Roman" panose="02020603050405020304" pitchFamily="18" charset="0"/>
                <a:cs typeface="Calibri" panose="020F0502020204030204" pitchFamily="34" charset="0"/>
              </a:rPr>
              <a:t>Keep track of these timeframes as you work on the enrollment of a participant.</a:t>
            </a:r>
            <a:r>
              <a:rPr lang="en-US" sz="2200" dirty="0">
                <a:effectLst/>
                <a:latin typeface="Calibri" panose="020F0502020204030204" pitchFamily="34" charset="0"/>
                <a:ea typeface="Times New Roman" panose="02020603050405020304" pitchFamily="18" charset="0"/>
                <a:cs typeface="Calibri" panose="020F0502020204030204" pitchFamily="34" charset="0"/>
              </a:rPr>
              <a:t/>
            </a:r>
            <a:br>
              <a:rPr lang="en-US" sz="2200" dirty="0">
                <a:effectLst/>
                <a:latin typeface="Calibri" panose="020F0502020204030204" pitchFamily="34" charset="0"/>
                <a:ea typeface="Times New Roman" panose="02020603050405020304" pitchFamily="18" charset="0"/>
                <a:cs typeface="Calibri" panose="020F0502020204030204" pitchFamily="34"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2</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  Criterion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Patient is greater than or equal to 14 years of age.</a:t>
            </a:r>
            <a:r>
              <a:rPr lang="en-US" sz="2200" dirty="0">
                <a:effectLst/>
                <a:latin typeface="Calibri" panose="020F0502020204030204" pitchFamily="34" charset="0"/>
                <a:ea typeface="Calibri" panose="020F0502020204030204" pitchFamily="34" charset="0"/>
                <a:cs typeface="Times New Roman" panose="02020603050405020304" pitchFamily="18" charset="0"/>
              </a:rPr>
              <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i="1" dirty="0">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t>If you are not sure of the child’s age, you must confirm with a family member, medical record, school ID or driver’s license. </a:t>
            </a:r>
            <a:r>
              <a:rPr lang="en-US" sz="2200" b="1" i="1" dirty="0">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t>(not a friend)</a:t>
            </a:r>
            <a:r>
              <a:rPr lang="en-US" sz="2200" i="1" dirty="0">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t/>
            </a:r>
            <a:br>
              <a:rPr lang="en-US" sz="2200" i="1" dirty="0">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3</a:t>
            </a:r>
            <a:r>
              <a:rPr lang="en-US" sz="22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Glasgow Coma Score (GCS) of 3 – 8 </a:t>
            </a:r>
            <a:r>
              <a:rPr lang="en-US" sz="2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measured off </a:t>
            </a:r>
            <a:r>
              <a:rPr lang="en-US" sz="2200" b="1" u="sng"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paralytics and sedation </a:t>
            </a:r>
            <a:r>
              <a:rPr lang="en-US" sz="2200" b="1" u="sng"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after resuscitation </a:t>
            </a: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with a motor component score less than 6 in intubated patients.  </a:t>
            </a:r>
            <a:r>
              <a:rPr lang="en-US" sz="2200" dirty="0">
                <a:effectLst/>
                <a:latin typeface="Calibri" panose="020F0502020204030204" pitchFamily="34" charset="0"/>
                <a:ea typeface="Calibri" panose="020F0502020204030204" pitchFamily="34" charset="0"/>
                <a:cs typeface="Times New Roman" panose="02020603050405020304" pitchFamily="18" charset="0"/>
              </a:rPr>
              <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b="1" i="1" dirty="0">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t>Use the GCS closest to time of randomization</a:t>
            </a:r>
            <a:r>
              <a:rPr lang="en-US" sz="2200" i="1" dirty="0">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i="1" dirty="0">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t/>
            </a:r>
            <a:br>
              <a:rPr lang="en-US" sz="1800" i="1" dirty="0">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p>
        </p:txBody>
      </p:sp>
    </p:spTree>
    <p:extLst>
      <p:ext uri="{BB962C8B-B14F-4D97-AF65-F5344CB8AC3E}">
        <p14:creationId xmlns:p14="http://schemas.microsoft.com/office/powerpoint/2010/main" val="476845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6350" y="558790"/>
            <a:ext cx="8763000" cy="5539978"/>
          </a:xfrm>
          <a:prstGeom prst="rect">
            <a:avLst/>
          </a:prstGeom>
        </p:spPr>
        <p:txBody>
          <a:bodyPr wrap="square">
            <a:spAutoFit/>
          </a:bodyPr>
          <a:lstStyle/>
          <a:p>
            <a:r>
              <a:rPr lang="en-US" sz="28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Exclusion criteria for the study with caveats:</a:t>
            </a:r>
            <a:r>
              <a:rPr lang="en-US" sz="2800"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  (These are not all of the criteria, but some that have raised some questions answered here:) </a:t>
            </a:r>
            <a:endParaRPr lang="en-US" sz="2800" u="sng"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US" sz="2800" dirty="0" smtClean="0">
                <a:latin typeface="Calibri" panose="020F0502020204030204" pitchFamily="34" charset="0"/>
                <a:ea typeface="Calibri" panose="020F0502020204030204" pitchFamily="34" charset="0"/>
                <a:cs typeface="Times New Roman" panose="02020603050405020304" pitchFamily="18" charset="0"/>
              </a:rPr>
              <a:t>*</a:t>
            </a:r>
            <a:r>
              <a:rPr lang="en-US" sz="2800" b="1" i="1" dirty="0" smtClean="0">
                <a:solidFill>
                  <a:srgbClr val="5B9BD5"/>
                </a:solidFill>
                <a:latin typeface="Calibri" panose="020F0502020204030204" pitchFamily="34" charset="0"/>
                <a:ea typeface="Times New Roman" panose="02020603050405020304" pitchFamily="18" charset="0"/>
                <a:cs typeface="Calibri" panose="020F0502020204030204" pitchFamily="34" charset="0"/>
              </a:rPr>
              <a:t>Refractory </a:t>
            </a:r>
            <a:r>
              <a:rPr lang="en-US" sz="2800" b="1" i="1" dirty="0">
                <a:solidFill>
                  <a:srgbClr val="5B9BD5"/>
                </a:solidFill>
                <a:latin typeface="Calibri" panose="020F0502020204030204" pitchFamily="34" charset="0"/>
                <a:ea typeface="Times New Roman" panose="02020603050405020304" pitchFamily="18" charset="0"/>
                <a:cs typeface="Calibri" panose="020F0502020204030204" pitchFamily="34" charset="0"/>
              </a:rPr>
              <a:t>hypoxia</a:t>
            </a:r>
            <a:r>
              <a:rPr lang="en-US" sz="2800" i="1" dirty="0">
                <a:solidFill>
                  <a:srgbClr val="5B9BD5"/>
                </a:solidFill>
                <a:latin typeface="Calibri" panose="020F0502020204030204" pitchFamily="34" charset="0"/>
                <a:ea typeface="Times New Roman" panose="02020603050405020304" pitchFamily="18" charset="0"/>
                <a:cs typeface="Calibri" panose="020F0502020204030204" pitchFamily="34" charset="0"/>
              </a:rPr>
              <a:t> prior to randomization take two </a:t>
            </a:r>
            <a:r>
              <a:rPr lang="en-US" sz="2800" i="1" u="sng" dirty="0">
                <a:solidFill>
                  <a:srgbClr val="5B9BD5"/>
                </a:solidFill>
                <a:latin typeface="Calibri" panose="020F0502020204030204" pitchFamily="34" charset="0"/>
                <a:ea typeface="Times New Roman" panose="02020603050405020304" pitchFamily="18" charset="0"/>
                <a:cs typeface="Calibri" panose="020F0502020204030204" pitchFamily="34" charset="0"/>
              </a:rPr>
              <a:t>consecutive</a:t>
            </a:r>
            <a:r>
              <a:rPr lang="en-US" sz="2800" i="1" dirty="0">
                <a:solidFill>
                  <a:srgbClr val="5B9BD5"/>
                </a:solidFill>
                <a:latin typeface="Calibri" panose="020F0502020204030204" pitchFamily="34" charset="0"/>
                <a:ea typeface="Times New Roman" panose="02020603050405020304" pitchFamily="18" charset="0"/>
                <a:cs typeface="Calibri" panose="020F0502020204030204" pitchFamily="34" charset="0"/>
              </a:rPr>
              <a:t> readings at least 5 minutes apart).  The following explanations and clarifications indicate how this should be interpreted in determining eligibility; </a:t>
            </a:r>
            <a:r>
              <a:rPr lang="en-US" sz="2800" dirty="0">
                <a:solidFill>
                  <a:srgbClr val="5B9BD5"/>
                </a:solidFill>
                <a:latin typeface="Calibri" panose="020F0502020204030204" pitchFamily="34" charset="0"/>
                <a:ea typeface="Calibri" panose="020F0502020204030204" pitchFamily="34" charset="0"/>
                <a:cs typeface="Times New Roman" panose="02020603050405020304" pitchFamily="18" charset="0"/>
              </a:rPr>
              <a:t/>
            </a:r>
            <a:br>
              <a:rPr lang="en-US" sz="2800" dirty="0">
                <a:solidFill>
                  <a:srgbClr val="5B9BD5"/>
                </a:solidFill>
                <a:latin typeface="Calibri" panose="020F0502020204030204" pitchFamily="34" charset="0"/>
                <a:ea typeface="Calibri" panose="020F0502020204030204" pitchFamily="34" charset="0"/>
                <a:cs typeface="Times New Roman" panose="02020603050405020304" pitchFamily="18" charset="0"/>
              </a:rPr>
            </a:br>
            <a:r>
              <a:rPr lang="en-US" sz="2800" b="1" dirty="0" smtClean="0">
                <a:latin typeface="Calibri" panose="020F0502020204030204" pitchFamily="34" charset="0"/>
                <a:ea typeface="Calibri" panose="020F0502020204030204" pitchFamily="34" charset="0"/>
                <a:cs typeface="Times New Roman" panose="02020603050405020304" pitchFamily="18" charset="0"/>
              </a:rPr>
              <a:t>*</a:t>
            </a:r>
            <a:r>
              <a:rPr lang="en-US" sz="2800" i="1" u="sng" dirty="0" smtClean="0">
                <a:solidFill>
                  <a:srgbClr val="5B9BD5"/>
                </a:solidFill>
                <a:latin typeface="Calibri" panose="020F0502020204030204" pitchFamily="34" charset="0"/>
                <a:ea typeface="Times New Roman" panose="02020603050405020304" pitchFamily="18" charset="0"/>
                <a:cs typeface="Calibri" panose="020F0502020204030204" pitchFamily="34" charset="0"/>
              </a:rPr>
              <a:t>Transient </a:t>
            </a:r>
            <a:r>
              <a:rPr lang="en-US" sz="2800" i="1" u="sng" dirty="0">
                <a:solidFill>
                  <a:srgbClr val="5B9BD5"/>
                </a:solidFill>
                <a:latin typeface="Calibri" panose="020F0502020204030204" pitchFamily="34" charset="0"/>
                <a:ea typeface="Times New Roman" panose="02020603050405020304" pitchFamily="18" charset="0"/>
                <a:cs typeface="Calibri" panose="020F0502020204030204" pitchFamily="34" charset="0"/>
              </a:rPr>
              <a:t>hypoxia that is not sustained does not warrant exclusion</a:t>
            </a:r>
            <a:r>
              <a:rPr lang="en-US" sz="2800" i="1" dirty="0">
                <a:solidFill>
                  <a:srgbClr val="5B9BD5"/>
                </a:solidFill>
                <a:latin typeface="Calibri" panose="020F0502020204030204" pitchFamily="34" charset="0"/>
                <a:ea typeface="Times New Roman" panose="02020603050405020304" pitchFamily="18" charset="0"/>
                <a:cs typeface="Calibri" panose="020F0502020204030204" pitchFamily="34" charset="0"/>
              </a:rPr>
              <a:t>. </a:t>
            </a:r>
            <a:r>
              <a:rPr lang="en-US" sz="2800" dirty="0">
                <a:solidFill>
                  <a:srgbClr val="5B9BD5"/>
                </a:solidFill>
                <a:latin typeface="Calibri" panose="020F0502020204030204" pitchFamily="34" charset="0"/>
                <a:ea typeface="Calibri" panose="020F0502020204030204" pitchFamily="34" charset="0"/>
                <a:cs typeface="Times New Roman" panose="02020603050405020304" pitchFamily="18" charset="0"/>
              </a:rPr>
              <a:t/>
            </a:r>
            <a:br>
              <a:rPr lang="en-US" sz="2800" dirty="0">
                <a:solidFill>
                  <a:srgbClr val="5B9BD5"/>
                </a:solidFill>
                <a:latin typeface="Calibri" panose="020F0502020204030204" pitchFamily="34" charset="0"/>
                <a:ea typeface="Calibri" panose="020F0502020204030204" pitchFamily="34" charset="0"/>
                <a:cs typeface="Times New Roman" panose="02020603050405020304" pitchFamily="18" charset="0"/>
              </a:rPr>
            </a:br>
            <a:r>
              <a:rPr lang="en-US" sz="2800" b="1" dirty="0" smtClean="0">
                <a:latin typeface="Calibri" panose="020F0502020204030204" pitchFamily="34" charset="0"/>
                <a:ea typeface="Calibri" panose="020F0502020204030204" pitchFamily="34" charset="0"/>
                <a:cs typeface="Times New Roman" panose="02020603050405020304" pitchFamily="18" charset="0"/>
              </a:rPr>
              <a:t>*</a:t>
            </a:r>
            <a:r>
              <a:rPr lang="en-US" sz="2800" i="1" u="sng" dirty="0" smtClean="0">
                <a:solidFill>
                  <a:srgbClr val="5B9BD5"/>
                </a:solidFill>
                <a:latin typeface="Calibri" panose="020F0502020204030204" pitchFamily="34" charset="0"/>
                <a:ea typeface="Times New Roman" panose="02020603050405020304" pitchFamily="18" charset="0"/>
                <a:cs typeface="Calibri" panose="020F0502020204030204" pitchFamily="34" charset="0"/>
              </a:rPr>
              <a:t>There </a:t>
            </a:r>
            <a:r>
              <a:rPr lang="en-US" sz="2800" i="1" u="sng" dirty="0">
                <a:solidFill>
                  <a:srgbClr val="5B9BD5"/>
                </a:solidFill>
                <a:latin typeface="Calibri" panose="020F0502020204030204" pitchFamily="34" charset="0"/>
                <a:ea typeface="Times New Roman" panose="02020603050405020304" pitchFamily="18" charset="0"/>
                <a:cs typeface="Calibri" panose="020F0502020204030204" pitchFamily="34" charset="0"/>
              </a:rPr>
              <a:t>is no requirement that a blood gas be obtained prior to randomization.</a:t>
            </a:r>
            <a:r>
              <a:rPr lang="en-US" sz="2800" i="1" dirty="0">
                <a:solidFill>
                  <a:srgbClr val="5B9BD5"/>
                </a:solidFill>
                <a:latin typeface="Calibri" panose="020F0502020204030204" pitchFamily="34" charset="0"/>
                <a:ea typeface="Times New Roman" panose="02020603050405020304" pitchFamily="18" charset="0"/>
                <a:cs typeface="Calibri" panose="020F0502020204030204" pitchFamily="34" charset="0"/>
              </a:rPr>
              <a:t> </a:t>
            </a:r>
            <a:r>
              <a:rPr lang="en-US" sz="2000" i="1" dirty="0">
                <a:solidFill>
                  <a:srgbClr val="5B9BD5"/>
                </a:solidFill>
                <a:latin typeface="Calibri" panose="020F0502020204030204" pitchFamily="34" charset="0"/>
                <a:ea typeface="Times New Roman" panose="02020603050405020304" pitchFamily="18" charset="0"/>
                <a:cs typeface="Calibri" panose="020F0502020204030204" pitchFamily="34" charset="0"/>
              </a:rPr>
              <a:t> </a:t>
            </a:r>
            <a:r>
              <a:rPr lang="en-US" dirty="0">
                <a:solidFill>
                  <a:srgbClr val="5B9BD5"/>
                </a:solidFill>
                <a:latin typeface="Calibri" panose="020F0502020204030204" pitchFamily="34" charset="0"/>
                <a:ea typeface="Calibri" panose="020F0502020204030204" pitchFamily="34" charset="0"/>
                <a:cs typeface="Times New Roman" panose="02020603050405020304" pitchFamily="18" charset="0"/>
              </a:rPr>
              <a:t/>
            </a:r>
            <a:br>
              <a:rPr lang="en-US" dirty="0">
                <a:solidFill>
                  <a:srgbClr val="5B9BD5"/>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3434290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23FCB3-496F-4009-AA99-2206B7362E47}"/>
              </a:ext>
            </a:extLst>
          </p:cNvPr>
          <p:cNvSpPr>
            <a:spLocks noGrp="1"/>
          </p:cNvSpPr>
          <p:nvPr>
            <p:ph type="title"/>
          </p:nvPr>
        </p:nvSpPr>
        <p:spPr>
          <a:xfrm>
            <a:off x="838200" y="365125"/>
            <a:ext cx="10515600" cy="1048039"/>
          </a:xfrm>
        </p:spPr>
        <p:txBody>
          <a:bodyPr/>
          <a:lstStyle/>
          <a:p>
            <a:r>
              <a:rPr lang="en-US" dirty="0"/>
              <a:t>     Enrollment with EFIC or Signed Consent</a:t>
            </a:r>
          </a:p>
        </p:txBody>
      </p:sp>
      <p:sp>
        <p:nvSpPr>
          <p:cNvPr id="3" name="Content Placeholder 2">
            <a:extLst>
              <a:ext uri="{FF2B5EF4-FFF2-40B4-BE49-F238E27FC236}">
                <a16:creationId xmlns:a16="http://schemas.microsoft.com/office/drawing/2014/main" xmlns="" id="{FC527795-D9D1-4BDC-B1EB-DF5531C96DC3}"/>
              </a:ext>
            </a:extLst>
          </p:cNvPr>
          <p:cNvSpPr>
            <a:spLocks noGrp="1"/>
          </p:cNvSpPr>
          <p:nvPr>
            <p:ph idx="1"/>
          </p:nvPr>
        </p:nvSpPr>
        <p:spPr>
          <a:xfrm>
            <a:off x="838200" y="1413164"/>
            <a:ext cx="10515600" cy="4763799"/>
          </a:xfrm>
        </p:spPr>
        <p:txBody>
          <a:bodyPr>
            <a:normAutofit fontScale="25000" lnSpcReduction="20000"/>
          </a:bodyPr>
          <a:lstStyle/>
          <a:p>
            <a:pPr marL="342900" marR="0" lvl="0" indent="-342900">
              <a:lnSpc>
                <a:spcPct val="120000"/>
              </a:lnSpc>
              <a:spcBef>
                <a:spcPts val="0"/>
              </a:spcBef>
              <a:spcAft>
                <a:spcPts val="0"/>
              </a:spcAft>
              <a:buFont typeface="Symbol" panose="05050102010706020507" pitchFamily="18" charset="2"/>
              <a:buChar char=""/>
            </a:pPr>
            <a:r>
              <a:rPr lang="en-US" sz="8000" u="sng" dirty="0">
                <a:solidFill>
                  <a:srgbClr val="000000"/>
                </a:solidFill>
                <a:effectLst/>
                <a:ea typeface="Calibri" panose="020F0502020204030204" pitchFamily="34" charset="0"/>
                <a:cs typeface="Calibri" panose="020F0502020204030204" pitchFamily="34" charset="0"/>
              </a:rPr>
              <a:t>If no LAR is available </a:t>
            </a:r>
            <a:r>
              <a:rPr lang="en-US" sz="8000" b="1" u="sng" dirty="0" smtClean="0">
                <a:solidFill>
                  <a:srgbClr val="000000"/>
                </a:solidFill>
                <a:effectLst/>
                <a:ea typeface="Calibri" panose="020F0502020204030204" pitchFamily="34" charset="0"/>
                <a:cs typeface="Calibri" panose="020F0502020204030204" pitchFamily="34" charset="0"/>
              </a:rPr>
              <a:t>prior to </a:t>
            </a:r>
            <a:r>
              <a:rPr lang="en-US" sz="8000" u="sng" dirty="0">
                <a:solidFill>
                  <a:srgbClr val="000000"/>
                </a:solidFill>
                <a:effectLst/>
                <a:ea typeface="Calibri" panose="020F0502020204030204" pitchFamily="34" charset="0"/>
                <a:cs typeface="Calibri" panose="020F0502020204030204" pitchFamily="34" charset="0"/>
              </a:rPr>
              <a:t>placement </a:t>
            </a:r>
            <a:r>
              <a:rPr lang="en-US" sz="8000" dirty="0">
                <a:solidFill>
                  <a:srgbClr val="000000"/>
                </a:solidFill>
                <a:effectLst/>
                <a:ea typeface="Calibri" panose="020F0502020204030204" pitchFamily="34" charset="0"/>
                <a:cs typeface="Calibri" panose="020F0502020204030204" pitchFamily="34" charset="0"/>
              </a:rPr>
              <a:t>of the ICP and brain tissue oxygen monitors, the patient may be enrolled under EFIC. </a:t>
            </a:r>
            <a:endParaRPr lang="en-US" sz="8000" dirty="0" smtClean="0">
              <a:solidFill>
                <a:srgbClr val="000000"/>
              </a:solidFill>
              <a:effectLst/>
              <a:ea typeface="Calibri" panose="020F0502020204030204" pitchFamily="34" charset="0"/>
              <a:cs typeface="Calibri" panose="020F0502020204030204" pitchFamily="34" charset="0"/>
            </a:endParaRPr>
          </a:p>
          <a:p>
            <a:pPr marL="0" marR="0" lvl="0" indent="0">
              <a:lnSpc>
                <a:spcPct val="120000"/>
              </a:lnSpc>
              <a:spcBef>
                <a:spcPts val="0"/>
              </a:spcBef>
              <a:spcAft>
                <a:spcPts val="0"/>
              </a:spcAft>
              <a:buNone/>
            </a:pPr>
            <a:r>
              <a:rPr lang="en-US" sz="8000" dirty="0" smtClean="0">
                <a:effectLst/>
                <a:ea typeface="Calibri" panose="020F0502020204030204" pitchFamily="34" charset="0"/>
                <a:cs typeface="Times New Roman" panose="02020603050405020304" pitchFamily="18" charset="0"/>
              </a:rPr>
              <a:t>E.g. by time they are prepping the patient, use that as probe placement timestam</a:t>
            </a:r>
            <a:r>
              <a:rPr lang="en-US" sz="8000" dirty="0">
                <a:ea typeface="Calibri" panose="020F0502020204030204" pitchFamily="34" charset="0"/>
                <a:cs typeface="Times New Roman" panose="02020603050405020304" pitchFamily="18" charset="0"/>
              </a:rPr>
              <a:t>p</a:t>
            </a:r>
            <a:r>
              <a:rPr lang="en-US" sz="8000" dirty="0" smtClean="0">
                <a:effectLst/>
                <a:ea typeface="Calibri" panose="020F0502020204030204" pitchFamily="34" charset="0"/>
                <a:cs typeface="Times New Roman" panose="02020603050405020304" pitchFamily="18" charset="0"/>
              </a:rPr>
              <a:t> so that it precedes randomization.</a:t>
            </a:r>
            <a:endParaRPr lang="en-US" sz="8000" dirty="0">
              <a:effectLst/>
              <a:ea typeface="Calibri" panose="020F0502020204030204" pitchFamily="34" charset="0"/>
              <a:cs typeface="Times New Roman" panose="02020603050405020304" pitchFamily="18" charset="0"/>
            </a:endParaRPr>
          </a:p>
          <a:p>
            <a:pPr>
              <a:lnSpc>
                <a:spcPct val="120000"/>
              </a:lnSpc>
            </a:pPr>
            <a:r>
              <a:rPr lang="en-US" sz="8000" dirty="0">
                <a:solidFill>
                  <a:srgbClr val="000000"/>
                </a:solidFill>
                <a:effectLst/>
                <a:ea typeface="Calibri" panose="020F0502020204030204" pitchFamily="34" charset="0"/>
              </a:rPr>
              <a:t>If an LAR is known to be available prior to ICP and brain tissue oxygen monitors being placed, consent will be sought from the LAR.  </a:t>
            </a:r>
          </a:p>
          <a:p>
            <a:pPr>
              <a:lnSpc>
                <a:spcPct val="120000"/>
              </a:lnSpc>
            </a:pPr>
            <a:r>
              <a:rPr lang="en-US" sz="8000" dirty="0">
                <a:solidFill>
                  <a:srgbClr val="000000"/>
                </a:solidFill>
                <a:effectLst/>
                <a:ea typeface="Calibri" panose="020F0502020204030204" pitchFamily="34" charset="0"/>
              </a:rPr>
              <a:t>If the LAR is present and signs </a:t>
            </a:r>
            <a:r>
              <a:rPr lang="en-US" sz="8000" dirty="0" smtClean="0">
                <a:solidFill>
                  <a:srgbClr val="000000"/>
                </a:solidFill>
                <a:effectLst/>
                <a:ea typeface="Calibri" panose="020F0502020204030204" pitchFamily="34" charset="0"/>
              </a:rPr>
              <a:t>consent </a:t>
            </a:r>
            <a:r>
              <a:rPr lang="en-US" sz="8000" dirty="0">
                <a:solidFill>
                  <a:srgbClr val="000000"/>
                </a:solidFill>
                <a:effectLst/>
                <a:ea typeface="Calibri" panose="020F0502020204030204" pitchFamily="34" charset="0"/>
                <a:cs typeface="Calibri" panose="020F0502020204030204" pitchFamily="34" charset="0"/>
              </a:rPr>
              <a:t>(or </a:t>
            </a:r>
            <a:r>
              <a:rPr lang="en-US" sz="8000" dirty="0" err="1">
                <a:solidFill>
                  <a:srgbClr val="000000"/>
                </a:solidFill>
                <a:effectLst/>
                <a:ea typeface="Calibri" panose="020F0502020204030204" pitchFamily="34" charset="0"/>
                <a:cs typeface="Calibri" panose="020F0502020204030204" pitchFamily="34" charset="0"/>
              </a:rPr>
              <a:t>eConsent</a:t>
            </a:r>
            <a:r>
              <a:rPr lang="en-US" sz="8000" dirty="0">
                <a:solidFill>
                  <a:srgbClr val="000000"/>
                </a:solidFill>
                <a:effectLst/>
                <a:ea typeface="Calibri" panose="020F0502020204030204" pitchFamily="34" charset="0"/>
                <a:cs typeface="Calibri" panose="020F0502020204030204" pitchFamily="34" charset="0"/>
              </a:rPr>
              <a:t>) it is ok to randomize the patient before the probe is placed.</a:t>
            </a:r>
            <a:endParaRPr lang="en-US" sz="8000" dirty="0">
              <a:effectLst/>
              <a:ea typeface="Calibri" panose="020F0502020204030204" pitchFamily="34" charset="0"/>
              <a:cs typeface="Times New Roman" panose="02020603050405020304" pitchFamily="18" charset="0"/>
            </a:endParaRPr>
          </a:p>
          <a:p>
            <a:pPr marL="0" marR="0" lvl="0" indent="0">
              <a:lnSpc>
                <a:spcPct val="120000"/>
              </a:lnSpc>
              <a:spcBef>
                <a:spcPts val="1000"/>
              </a:spcBef>
              <a:spcAft>
                <a:spcPts val="0"/>
              </a:spcAft>
              <a:buNone/>
            </a:pPr>
            <a:r>
              <a:rPr lang="en-US" sz="8000" dirty="0">
                <a:solidFill>
                  <a:srgbClr val="000000"/>
                </a:solidFill>
                <a:effectLst/>
                <a:ea typeface="Times New Roman" panose="02020603050405020304" pitchFamily="18" charset="0"/>
              </a:rPr>
              <a:t>If a patient is enrolled under EFIC, the time recorded for probe placement must be </a:t>
            </a:r>
            <a:r>
              <a:rPr lang="en-US" sz="8000" u="sng" dirty="0">
                <a:solidFill>
                  <a:srgbClr val="FF0000"/>
                </a:solidFill>
                <a:effectLst/>
                <a:ea typeface="Times New Roman" panose="02020603050405020304" pitchFamily="18" charset="0"/>
              </a:rPr>
              <a:t>prior</a:t>
            </a:r>
            <a:r>
              <a:rPr lang="en-US" sz="8000" dirty="0">
                <a:solidFill>
                  <a:srgbClr val="000000"/>
                </a:solidFill>
                <a:effectLst/>
                <a:ea typeface="Times New Roman" panose="02020603050405020304" pitchFamily="18" charset="0"/>
              </a:rPr>
              <a:t> to the time-stamp of randomization. E.g. The time of probe placement can be the time at the beginning of the procedure.   It does not have to be the time noted in the medical record since that time is sometimes the time recorded after all procedures in the OR were completed.  </a:t>
            </a:r>
            <a:r>
              <a:rPr lang="en-US" sz="8000" dirty="0" smtClean="0">
                <a:solidFill>
                  <a:srgbClr val="000000"/>
                </a:solidFill>
                <a:effectLst/>
                <a:ea typeface="Times New Roman" panose="02020603050405020304" pitchFamily="18" charset="0"/>
              </a:rPr>
              <a:t>Have the surgeon just tell you what time the procedure was started.</a:t>
            </a:r>
          </a:p>
          <a:p>
            <a:pPr marL="342900" marR="0" lvl="0" indent="-342900">
              <a:lnSpc>
                <a:spcPct val="120000"/>
              </a:lnSpc>
              <a:spcBef>
                <a:spcPts val="1000"/>
              </a:spcBef>
              <a:spcAft>
                <a:spcPts val="0"/>
              </a:spcAft>
              <a:buFont typeface="Symbol" panose="05050102010706020507" pitchFamily="18" charset="2"/>
              <a:buChar char=""/>
            </a:pPr>
            <a:endParaRPr lang="en-US" dirty="0">
              <a:effectLst/>
              <a:ea typeface="Times New Roman" panose="02020603050405020304" pitchFamily="18" charset="0"/>
            </a:endParaRPr>
          </a:p>
          <a:p>
            <a:pPr marL="171450" marR="0" indent="0">
              <a:lnSpc>
                <a:spcPct val="170000"/>
              </a:lnSpc>
              <a:spcBef>
                <a:spcPts val="1000"/>
              </a:spcBef>
              <a:spcAft>
                <a:spcPts val="1000"/>
              </a:spcAft>
              <a:buNone/>
            </a:pPr>
            <a:r>
              <a:rPr lang="en-US" sz="2400" dirty="0" smtClean="0"/>
              <a:t>.</a:t>
            </a:r>
            <a:endParaRPr lang="en-US" sz="2400" dirty="0"/>
          </a:p>
        </p:txBody>
      </p:sp>
    </p:spTree>
    <p:extLst>
      <p:ext uri="{BB962C8B-B14F-4D97-AF65-F5344CB8AC3E}">
        <p14:creationId xmlns:p14="http://schemas.microsoft.com/office/powerpoint/2010/main" val="2017184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4525"/>
          </a:xfrm>
        </p:spPr>
        <p:txBody>
          <a:bodyPr>
            <a:normAutofit fontScale="90000"/>
          </a:bodyPr>
          <a:lstStyle/>
          <a:p>
            <a:r>
              <a:rPr lang="en-US" dirty="0" smtClean="0"/>
              <a:t>                   </a:t>
            </a:r>
            <a:r>
              <a:rPr lang="en-US" sz="3200" b="1" dirty="0" smtClean="0"/>
              <a:t>Do I use EFIC or signed Consent?</a:t>
            </a:r>
            <a:endParaRPr lang="en-US" sz="3200" b="1" dirty="0"/>
          </a:p>
        </p:txBody>
      </p:sp>
      <p:sp>
        <p:nvSpPr>
          <p:cNvPr id="4" name="Rectangle 3"/>
          <p:cNvSpPr/>
          <p:nvPr/>
        </p:nvSpPr>
        <p:spPr>
          <a:xfrm>
            <a:off x="609600" y="1009650"/>
            <a:ext cx="11087100" cy="5539978"/>
          </a:xfrm>
          <a:prstGeom prst="rect">
            <a:avLst/>
          </a:prstGeom>
        </p:spPr>
        <p:txBody>
          <a:bodyPr wrap="square">
            <a:spAutoFit/>
          </a:bodyPr>
          <a:lstStyle/>
          <a:p>
            <a:r>
              <a:rPr lang="en-US" sz="2000" dirty="0">
                <a:solidFill>
                  <a:srgbClr val="222222"/>
                </a:solidFill>
              </a:rPr>
              <a:t>Q: We understand that we can only enroll with prospective consent, and cannot enroll with EFIC, when a family member/LAR is physically available at the hospital prior to probe placement, but how do you define “available”?  Could an LAR be physically present, but not “available”?  Could being emotionally distraught make an LAR “un-available” even if physically present prior to probe placement</a:t>
            </a:r>
            <a:r>
              <a:rPr lang="en-US" sz="2000" dirty="0" smtClean="0">
                <a:solidFill>
                  <a:srgbClr val="222222"/>
                </a:solidFill>
              </a:rPr>
              <a:t>?</a:t>
            </a:r>
          </a:p>
          <a:p>
            <a:endParaRPr lang="en-US" sz="2000" b="1" dirty="0">
              <a:solidFill>
                <a:srgbClr val="222222"/>
              </a:solidFill>
            </a:endParaRPr>
          </a:p>
          <a:p>
            <a:r>
              <a:rPr lang="en-US" sz="2000" b="1" dirty="0"/>
              <a:t>A:</a:t>
            </a:r>
            <a:r>
              <a:rPr lang="en-US" sz="2000" dirty="0"/>
              <a:t>  It is recognized that family members sometimes arrive prior to probe placement but clearly have no capacity to act as a legally authorized representatives.  Examples of this include when the family members present were also critically injured in the same accident, when they are minors, when they are demented or developmentally delayed, or (more difficultly) when very intoxicated</a:t>
            </a:r>
            <a:r>
              <a:rPr lang="en-US" sz="2000" dirty="0" smtClean="0"/>
              <a:t>.</a:t>
            </a:r>
          </a:p>
          <a:p>
            <a:endParaRPr lang="en-US" sz="2000" dirty="0" smtClean="0"/>
          </a:p>
          <a:p>
            <a:r>
              <a:rPr lang="en-US" sz="2000" dirty="0"/>
              <a:t>*** Nothing in the preceding or following discussion is intended to apply to an LAR that is situationally impaired.  While it is recognized that family members are often emotionally impaired such that they have difficulty participating in informed consent processes, we do not feel that this condition can ever abrogate one from being an LAR.  Subjects should never be permitted to be enrolled under EFIC when an LAR is present, even if the emotional state of the LAR delays the informed consent discussion. </a:t>
            </a:r>
            <a:r>
              <a:rPr lang="en-US" sz="2000" dirty="0" smtClean="0"/>
              <a:t>***</a:t>
            </a:r>
          </a:p>
          <a:p>
            <a:endParaRPr lang="en-US" dirty="0"/>
          </a:p>
          <a:p>
            <a:endParaRPr lang="en-US" dirty="0"/>
          </a:p>
          <a:p>
            <a:endParaRPr lang="en-US" dirty="0"/>
          </a:p>
        </p:txBody>
      </p:sp>
    </p:spTree>
    <p:extLst>
      <p:ext uri="{BB962C8B-B14F-4D97-AF65-F5344CB8AC3E}">
        <p14:creationId xmlns:p14="http://schemas.microsoft.com/office/powerpoint/2010/main" val="2981079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950" y="292090"/>
            <a:ext cx="11563350" cy="5632311"/>
          </a:xfrm>
          <a:prstGeom prst="rect">
            <a:avLst/>
          </a:prstGeom>
        </p:spPr>
        <p:txBody>
          <a:bodyPr wrap="square">
            <a:spAutoFit/>
          </a:bodyPr>
          <a:lstStyle/>
          <a:p>
            <a:r>
              <a:rPr lang="en-US" sz="2400" dirty="0">
                <a:solidFill>
                  <a:srgbClr val="000000"/>
                </a:solidFill>
              </a:rPr>
              <a:t>Allowing EFIC enrollments when family members lack capacity removes the temptation to try to enroll subjects that would otherwise be lost by obtaining consent from family members that cannot meaningfully or legally engage in a consent process.  At the same time we recognize that this interpretation creates a temptation to determine that the family lack capacity to serve as LAR in order to allow enrollment under EFIC.  This is largely mitigated by the requirement that consent still needs to be obtained as soon as possible after an EFIC enrollment, and it is anticipated that enrollments of this type will be rare.  </a:t>
            </a:r>
            <a:endParaRPr lang="en-US" sz="2400" dirty="0" smtClean="0">
              <a:solidFill>
                <a:srgbClr val="000000"/>
              </a:solidFill>
            </a:endParaRPr>
          </a:p>
          <a:p>
            <a:endParaRPr lang="en-US" sz="2400" dirty="0">
              <a:solidFill>
                <a:srgbClr val="000000"/>
              </a:solidFill>
            </a:endParaRPr>
          </a:p>
          <a:p>
            <a:r>
              <a:rPr lang="en-US" sz="2400" dirty="0" smtClean="0"/>
              <a:t>To </a:t>
            </a:r>
            <a:r>
              <a:rPr lang="en-US" sz="2400" dirty="0"/>
              <a:t>ensure accountability, sites must use the on-call PI </a:t>
            </a:r>
            <a:r>
              <a:rPr lang="en-US" sz="2400"/>
              <a:t>hotline </a:t>
            </a:r>
            <a:r>
              <a:rPr lang="en-US" sz="2400"/>
              <a:t>855-4-BOOST3 </a:t>
            </a:r>
            <a:r>
              <a:rPr lang="en-US" sz="2400"/>
              <a:t>(</a:t>
            </a:r>
            <a:r>
              <a:rPr lang="en-US" sz="2400" smtClean="0"/>
              <a:t>855-426-6783) </a:t>
            </a:r>
            <a:r>
              <a:rPr lang="en-US" sz="2400" smtClean="0"/>
              <a:t>if </a:t>
            </a:r>
            <a:r>
              <a:rPr lang="en-US" sz="2400" dirty="0"/>
              <a:t>they ever want to enroll under EFIC when an LAR is physically present but deemed by the team unavailable to participate in a consent process.  Also, if a site enrolls under EFIC when an LAR was physically present, they will be asked to subsequently present the case on a conference call to either the BOOST executive working group and/or the SIREN HSP working group.  The intent is to make sure this rule is being interpreted correctly, and to make sure these interpretations are highly transparent and can be tracked.</a:t>
            </a:r>
          </a:p>
        </p:txBody>
      </p:sp>
    </p:spTree>
    <p:extLst>
      <p:ext uri="{BB962C8B-B14F-4D97-AF65-F5344CB8AC3E}">
        <p14:creationId xmlns:p14="http://schemas.microsoft.com/office/powerpoint/2010/main" val="3634570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CAVEATS: When an LAR Refuses</a:t>
            </a:r>
            <a:endParaRPr lang="en-US" dirty="0"/>
          </a:p>
        </p:txBody>
      </p:sp>
      <p:sp>
        <p:nvSpPr>
          <p:cNvPr id="3" name="Rectangle 2"/>
          <p:cNvSpPr/>
          <p:nvPr/>
        </p:nvSpPr>
        <p:spPr>
          <a:xfrm>
            <a:off x="590550" y="1822920"/>
            <a:ext cx="10763250" cy="3894399"/>
          </a:xfrm>
          <a:prstGeom prst="rect">
            <a:avLst/>
          </a:prstGeom>
        </p:spPr>
        <p:txBody>
          <a:bodyPr wrap="square">
            <a:spAutoFit/>
          </a:bodyPr>
          <a:lstStyle/>
          <a:p>
            <a:pPr marL="342900" marR="0" lvl="0" indent="-342900">
              <a:lnSpc>
                <a:spcPct val="120000"/>
              </a:lnSpc>
              <a:spcBef>
                <a:spcPts val="1000"/>
              </a:spcBef>
              <a:spcAft>
                <a:spcPts val="0"/>
              </a:spcAft>
              <a:buFont typeface="Symbol" panose="05050102010706020507" pitchFamily="18" charset="2"/>
              <a:buChar char=""/>
            </a:pPr>
            <a:r>
              <a:rPr lang="en-US" sz="2400" dirty="0">
                <a:solidFill>
                  <a:srgbClr val="000000"/>
                </a:solidFill>
                <a:ea typeface="Times New Roman" panose="02020603050405020304" pitchFamily="18" charset="0"/>
              </a:rPr>
              <a:t>If the LAR </a:t>
            </a:r>
            <a:r>
              <a:rPr lang="en-US" sz="2400" dirty="0" smtClean="0">
                <a:solidFill>
                  <a:srgbClr val="000000"/>
                </a:solidFill>
                <a:ea typeface="Times New Roman" panose="02020603050405020304" pitchFamily="18" charset="0"/>
              </a:rPr>
              <a:t>refuses randomization </a:t>
            </a:r>
            <a:r>
              <a:rPr lang="en-US" sz="2400" dirty="0">
                <a:solidFill>
                  <a:srgbClr val="000000"/>
                </a:solidFill>
                <a:ea typeface="Times New Roman" panose="02020603050405020304" pitchFamily="18" charset="0"/>
              </a:rPr>
              <a:t>and the patient was already enrolled under </a:t>
            </a:r>
            <a:r>
              <a:rPr lang="en-US" sz="2400" dirty="0" smtClean="0">
                <a:solidFill>
                  <a:srgbClr val="000000"/>
                </a:solidFill>
                <a:ea typeface="Times New Roman" panose="02020603050405020304" pitchFamily="18" charset="0"/>
              </a:rPr>
              <a:t>EFIC and receiving treatments under the study protocol, when the </a:t>
            </a:r>
            <a:r>
              <a:rPr lang="en-US" sz="2400" dirty="0">
                <a:solidFill>
                  <a:srgbClr val="000000"/>
                </a:solidFill>
                <a:ea typeface="Times New Roman" panose="02020603050405020304" pitchFamily="18" charset="0"/>
              </a:rPr>
              <a:t>Investigator or staff member discusses </a:t>
            </a:r>
            <a:r>
              <a:rPr lang="en-US" sz="2400" dirty="0" smtClean="0">
                <a:solidFill>
                  <a:srgbClr val="000000"/>
                </a:solidFill>
                <a:ea typeface="Times New Roman" panose="02020603050405020304" pitchFamily="18" charset="0"/>
              </a:rPr>
              <a:t>the study with </a:t>
            </a:r>
            <a:r>
              <a:rPr lang="en-US" sz="2400" dirty="0">
                <a:solidFill>
                  <a:srgbClr val="000000"/>
                </a:solidFill>
                <a:ea typeface="Times New Roman" panose="02020603050405020304" pitchFamily="18" charset="0"/>
              </a:rPr>
              <a:t>the LAR, </a:t>
            </a:r>
            <a:r>
              <a:rPr lang="en-US" sz="2400" dirty="0" smtClean="0">
                <a:solidFill>
                  <a:srgbClr val="000000"/>
                </a:solidFill>
                <a:ea typeface="Times New Roman" panose="02020603050405020304" pitchFamily="18" charset="0"/>
              </a:rPr>
              <a:t>they should </a:t>
            </a:r>
            <a:r>
              <a:rPr lang="en-US" sz="2400" u="sng" dirty="0" smtClean="0">
                <a:solidFill>
                  <a:srgbClr val="FF0000"/>
                </a:solidFill>
                <a:ea typeface="Times New Roman" panose="02020603050405020304" pitchFamily="18" charset="0"/>
              </a:rPr>
              <a:t>ask </a:t>
            </a:r>
            <a:r>
              <a:rPr lang="en-US" sz="2400" u="sng" dirty="0">
                <a:solidFill>
                  <a:srgbClr val="FF0000"/>
                </a:solidFill>
                <a:ea typeface="Times New Roman" panose="02020603050405020304" pitchFamily="18" charset="0"/>
              </a:rPr>
              <a:t>AT THAT TIME </a:t>
            </a:r>
            <a:r>
              <a:rPr lang="en-US" sz="2400" dirty="0">
                <a:solidFill>
                  <a:srgbClr val="000000"/>
                </a:solidFill>
                <a:ea typeface="Times New Roman" panose="02020603050405020304" pitchFamily="18" charset="0"/>
              </a:rPr>
              <a:t>if the study may continue to monitor and collect the data without randomizing</a:t>
            </a:r>
            <a:r>
              <a:rPr lang="en-US" sz="2400" dirty="0" smtClean="0">
                <a:solidFill>
                  <a:srgbClr val="000000"/>
                </a:solidFill>
                <a:ea typeface="Times New Roman" panose="02020603050405020304" pitchFamily="18" charset="0"/>
              </a:rPr>
              <a:t>.</a:t>
            </a:r>
          </a:p>
          <a:p>
            <a:pPr marR="0" lvl="0">
              <a:lnSpc>
                <a:spcPct val="120000"/>
              </a:lnSpc>
              <a:spcBef>
                <a:spcPts val="1000"/>
              </a:spcBef>
              <a:spcAft>
                <a:spcPts val="0"/>
              </a:spcAft>
            </a:pPr>
            <a:endParaRPr lang="en-US" sz="2400" dirty="0">
              <a:solidFill>
                <a:srgbClr val="000000"/>
              </a:solidFill>
              <a:ea typeface="Times New Roman" panose="02020603050405020304" pitchFamily="18" charset="0"/>
            </a:endParaRPr>
          </a:p>
          <a:p>
            <a:pPr marL="342900" marR="0" lvl="0" indent="-342900">
              <a:lnSpc>
                <a:spcPct val="120000"/>
              </a:lnSpc>
              <a:spcBef>
                <a:spcPts val="1000"/>
              </a:spcBef>
              <a:spcAft>
                <a:spcPts val="0"/>
              </a:spcAft>
              <a:buFont typeface="Symbol" panose="05050102010706020507" pitchFamily="18" charset="2"/>
              <a:buChar char=""/>
            </a:pPr>
            <a:r>
              <a:rPr lang="en-US" sz="2400" dirty="0">
                <a:solidFill>
                  <a:srgbClr val="000000"/>
                </a:solidFill>
                <a:ea typeface="Times New Roman" panose="02020603050405020304" pitchFamily="18" charset="0"/>
              </a:rPr>
              <a:t>If an LAR refuses to let a patient be randomized but will allow us to collect data, </a:t>
            </a:r>
            <a:r>
              <a:rPr lang="en-US" sz="2400" u="sng" dirty="0" smtClean="0">
                <a:solidFill>
                  <a:srgbClr val="FF0000"/>
                </a:solidFill>
                <a:ea typeface="Times New Roman" panose="02020603050405020304" pitchFamily="18" charset="0"/>
              </a:rPr>
              <a:t>the patient </a:t>
            </a:r>
            <a:r>
              <a:rPr lang="en-US" sz="2400" u="sng" dirty="0">
                <a:solidFill>
                  <a:srgbClr val="FF0000"/>
                </a:solidFill>
                <a:ea typeface="Times New Roman" panose="02020603050405020304" pitchFamily="18" charset="0"/>
              </a:rPr>
              <a:t>will have the 6-month follow-up </a:t>
            </a:r>
            <a:r>
              <a:rPr lang="en-US" sz="2400" dirty="0">
                <a:solidFill>
                  <a:srgbClr val="000000"/>
                </a:solidFill>
                <a:ea typeface="Times New Roman" panose="02020603050405020304" pitchFamily="18" charset="0"/>
              </a:rPr>
              <a:t>if the LAR allows this.  This is part of “intent to treat” principles.</a:t>
            </a:r>
          </a:p>
        </p:txBody>
      </p:sp>
    </p:spTree>
    <p:extLst>
      <p:ext uri="{BB962C8B-B14F-4D97-AF65-F5344CB8AC3E}">
        <p14:creationId xmlns:p14="http://schemas.microsoft.com/office/powerpoint/2010/main" val="168525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3891" y="2898427"/>
            <a:ext cx="3454785" cy="369332"/>
          </a:xfrm>
          <a:prstGeom prst="rect">
            <a:avLst/>
          </a:prstGeom>
        </p:spPr>
        <p:txBody>
          <a:bodyPr wrap="square">
            <a:spAutoFit/>
          </a:bodyPr>
          <a:lstStyle/>
          <a:p>
            <a:r>
              <a:rPr lang="en-US" dirty="0" smtClean="0">
                <a:latin typeface="Calibri" panose="020F0502020204030204" pitchFamily="34" charset="0"/>
                <a:cs typeface="Times New Roman" panose="02020603050405020304" pitchFamily="18" charset="0"/>
              </a:rPr>
              <a:t>1. Probes being placed and no LAR</a:t>
            </a:r>
            <a:endParaRPr lang="en-US" dirty="0"/>
          </a:p>
        </p:txBody>
      </p:sp>
      <p:sp>
        <p:nvSpPr>
          <p:cNvPr id="6" name="Rectangle 5"/>
          <p:cNvSpPr/>
          <p:nvPr/>
        </p:nvSpPr>
        <p:spPr>
          <a:xfrm>
            <a:off x="7007476" y="2876370"/>
            <a:ext cx="3687997" cy="369332"/>
          </a:xfrm>
          <a:prstGeom prst="rect">
            <a:avLst/>
          </a:prstGeom>
        </p:spPr>
        <p:txBody>
          <a:bodyPr wrap="none">
            <a:spAutoFit/>
          </a:bodyPr>
          <a:lstStyle/>
          <a:p>
            <a:r>
              <a:rPr lang="en-US" dirty="0" smtClean="0">
                <a:latin typeface="Calibri" panose="020F0502020204030204" pitchFamily="34" charset="0"/>
                <a:ea typeface="Calibri" panose="020F0502020204030204" pitchFamily="34" charset="0"/>
                <a:cs typeface="Times New Roman" panose="02020603050405020304" pitchFamily="18" charset="0"/>
              </a:rPr>
              <a:t>1. Probes not placed and LAR present</a:t>
            </a:r>
            <a:endParaRPr lang="en-US" dirty="0"/>
          </a:p>
        </p:txBody>
      </p:sp>
      <p:sp>
        <p:nvSpPr>
          <p:cNvPr id="8" name="Rectangle 7"/>
          <p:cNvSpPr/>
          <p:nvPr/>
        </p:nvSpPr>
        <p:spPr>
          <a:xfrm>
            <a:off x="795944" y="3554283"/>
            <a:ext cx="3422732" cy="369332"/>
          </a:xfrm>
          <a:prstGeom prst="rect">
            <a:avLst/>
          </a:prstGeom>
        </p:spPr>
        <p:txBody>
          <a:bodyPr wrap="none">
            <a:spAutoFit/>
          </a:bodyPr>
          <a:lstStyle/>
          <a:p>
            <a:r>
              <a:rPr lang="en-US" dirty="0" smtClean="0">
                <a:latin typeface="Calibri" panose="020F0502020204030204" pitchFamily="34" charset="0"/>
                <a:cs typeface="Times New Roman" panose="02020603050405020304" pitchFamily="18" charset="0"/>
              </a:rPr>
              <a:t>2. LAR on Phone and not objecting</a:t>
            </a:r>
            <a:endParaRPr lang="en-US" dirty="0"/>
          </a:p>
        </p:txBody>
      </p:sp>
      <p:sp>
        <p:nvSpPr>
          <p:cNvPr id="9" name="Rectangle 8"/>
          <p:cNvSpPr/>
          <p:nvPr/>
        </p:nvSpPr>
        <p:spPr>
          <a:xfrm>
            <a:off x="7007476" y="3489841"/>
            <a:ext cx="4576317" cy="646331"/>
          </a:xfrm>
          <a:prstGeom prst="rect">
            <a:avLst/>
          </a:prstGeom>
        </p:spPr>
        <p:txBody>
          <a:bodyPr wrap="none">
            <a:spAutoFit/>
          </a:bodyPr>
          <a:lstStyle/>
          <a:p>
            <a:r>
              <a:rPr lang="en-US" dirty="0" smtClean="0">
                <a:latin typeface="Calibri" panose="020F0502020204030204" pitchFamily="34" charset="0"/>
                <a:cs typeface="Times New Roman" panose="02020603050405020304" pitchFamily="18" charset="0"/>
              </a:rPr>
              <a:t>2. LAR contacted before probes placed and has</a:t>
            </a:r>
          </a:p>
          <a:p>
            <a:r>
              <a:rPr lang="en-US" dirty="0" smtClean="0">
                <a:latin typeface="Calibri" panose="020F0502020204030204" pitchFamily="34" charset="0"/>
                <a:cs typeface="Times New Roman" panose="02020603050405020304" pitchFamily="18" charset="0"/>
              </a:rPr>
              <a:t> computer access and wants to sign Consent</a:t>
            </a:r>
            <a:endParaRPr lang="en-US" dirty="0"/>
          </a:p>
        </p:txBody>
      </p:sp>
      <p:sp>
        <p:nvSpPr>
          <p:cNvPr id="11" name="Rectangle 10"/>
          <p:cNvSpPr/>
          <p:nvPr/>
        </p:nvSpPr>
        <p:spPr>
          <a:xfrm>
            <a:off x="763891" y="4136172"/>
            <a:ext cx="4989507" cy="646331"/>
          </a:xfrm>
          <a:prstGeom prst="rect">
            <a:avLst/>
          </a:prstGeom>
        </p:spPr>
        <p:txBody>
          <a:bodyPr wrap="none">
            <a:spAutoFit/>
          </a:bodyPr>
          <a:lstStyle/>
          <a:p>
            <a:r>
              <a:rPr lang="en-US" dirty="0" smtClean="0">
                <a:latin typeface="Calibri" panose="020F0502020204030204" pitchFamily="34" charset="0"/>
                <a:cs typeface="Times New Roman" panose="02020603050405020304" pitchFamily="18" charset="0"/>
              </a:rPr>
              <a:t>3. LAR present and unable to sign but not objecting</a:t>
            </a:r>
          </a:p>
          <a:p>
            <a:r>
              <a:rPr lang="en-US" dirty="0" smtClean="0">
                <a:latin typeface="Calibri" panose="020F0502020204030204" pitchFamily="34" charset="0"/>
                <a:cs typeface="Times New Roman" panose="02020603050405020304" pitchFamily="18" charset="0"/>
              </a:rPr>
              <a:t>Continue to try to get signed Consent or </a:t>
            </a:r>
            <a:r>
              <a:rPr lang="en-US" dirty="0" err="1" smtClean="0">
                <a:latin typeface="Calibri" panose="020F0502020204030204" pitchFamily="34" charset="0"/>
                <a:cs typeface="Times New Roman" panose="02020603050405020304" pitchFamily="18" charset="0"/>
              </a:rPr>
              <a:t>eConsent</a:t>
            </a:r>
            <a:r>
              <a:rPr lang="en-US" dirty="0" smtClean="0">
                <a:latin typeface="Calibri" panose="020F0502020204030204" pitchFamily="34" charset="0"/>
                <a:cs typeface="Times New Roman" panose="02020603050405020304" pitchFamily="18" charset="0"/>
              </a:rPr>
              <a:t>.</a:t>
            </a:r>
            <a:endParaRPr lang="en-US" dirty="0"/>
          </a:p>
        </p:txBody>
      </p:sp>
      <p:sp>
        <p:nvSpPr>
          <p:cNvPr id="13" name="Rectangle 12"/>
          <p:cNvSpPr/>
          <p:nvPr/>
        </p:nvSpPr>
        <p:spPr>
          <a:xfrm>
            <a:off x="1557832" y="1649610"/>
            <a:ext cx="186690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atin typeface="Calibri" panose="020F0502020204030204" pitchFamily="34" charset="0"/>
                <a:ea typeface="Calibri" panose="020F0502020204030204" pitchFamily="34" charset="0"/>
                <a:cs typeface="Times New Roman" panose="02020603050405020304" pitchFamily="18" charset="0"/>
              </a:rPr>
              <a:t>EFIC ENROLLMENT</a:t>
            </a:r>
            <a:endParaRPr lang="en-US" dirty="0"/>
          </a:p>
        </p:txBody>
      </p:sp>
      <p:sp>
        <p:nvSpPr>
          <p:cNvPr id="14" name="Oval 13"/>
          <p:cNvSpPr/>
          <p:nvPr/>
        </p:nvSpPr>
        <p:spPr>
          <a:xfrm>
            <a:off x="7864657" y="1514059"/>
            <a:ext cx="2359452" cy="9859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atin typeface="Calibri" panose="020F0502020204030204" pitchFamily="34" charset="0"/>
                <a:ea typeface="Calibri" panose="020F0502020204030204" pitchFamily="34" charset="0"/>
                <a:cs typeface="Times New Roman" panose="02020603050405020304" pitchFamily="18" charset="0"/>
              </a:rPr>
              <a:t>WRITTEN OR eCONSENT ENROLLMENT</a:t>
            </a:r>
            <a:endParaRPr lang="en-US" dirty="0"/>
          </a:p>
        </p:txBody>
      </p:sp>
      <p:sp>
        <p:nvSpPr>
          <p:cNvPr id="15" name="Rounded Rectangle 14"/>
          <p:cNvSpPr/>
          <p:nvPr/>
        </p:nvSpPr>
        <p:spPr>
          <a:xfrm>
            <a:off x="3424734" y="427196"/>
            <a:ext cx="486201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Calibri" panose="020F0502020204030204" pitchFamily="34" charset="0"/>
                <a:ea typeface="Calibri" panose="020F0502020204030204" pitchFamily="34" charset="0"/>
                <a:cs typeface="Times New Roman" panose="02020603050405020304" pitchFamily="18" charset="0"/>
              </a:rPr>
              <a:t>   ENROLLMENT </a:t>
            </a:r>
            <a:r>
              <a:rPr lang="en-US" dirty="0">
                <a:latin typeface="Calibri" panose="020F0502020204030204" pitchFamily="34" charset="0"/>
                <a:ea typeface="Calibri" panose="020F0502020204030204" pitchFamily="34" charset="0"/>
                <a:cs typeface="Times New Roman" panose="02020603050405020304" pitchFamily="18" charset="0"/>
              </a:rPr>
              <a:t>EFIC or </a:t>
            </a:r>
            <a:r>
              <a:rPr lang="en-US" dirty="0" smtClean="0">
                <a:latin typeface="Calibri" panose="020F0502020204030204" pitchFamily="34" charset="0"/>
                <a:ea typeface="Calibri" panose="020F0502020204030204" pitchFamily="34" charset="0"/>
                <a:cs typeface="Times New Roman" panose="02020603050405020304" pitchFamily="18" charset="0"/>
              </a:rPr>
              <a:t> LAR WRITTEN CONSENT</a:t>
            </a:r>
            <a:endParaRPr lang="en-US" dirty="0"/>
          </a:p>
        </p:txBody>
      </p:sp>
      <p:sp>
        <p:nvSpPr>
          <p:cNvPr id="21" name="Rectangle 20"/>
          <p:cNvSpPr/>
          <p:nvPr/>
        </p:nvSpPr>
        <p:spPr>
          <a:xfrm>
            <a:off x="7007476" y="4459337"/>
            <a:ext cx="4455515" cy="369332"/>
          </a:xfrm>
          <a:prstGeom prst="rect">
            <a:avLst/>
          </a:prstGeom>
        </p:spPr>
        <p:txBody>
          <a:bodyPr wrap="none">
            <a:spAutoFit/>
          </a:bodyPr>
          <a:lstStyle/>
          <a:p>
            <a:r>
              <a:rPr lang="en-US" dirty="0" smtClean="0">
                <a:latin typeface="Calibri" panose="020F0502020204030204" pitchFamily="34" charset="0"/>
                <a:cs typeface="Times New Roman" panose="02020603050405020304" pitchFamily="18" charset="0"/>
              </a:rPr>
              <a:t>3. Probes may be placed </a:t>
            </a:r>
            <a:r>
              <a:rPr lang="en-US" b="1" u="sng" dirty="0" smtClean="0">
                <a:latin typeface="Calibri" panose="020F0502020204030204" pitchFamily="34" charset="0"/>
                <a:cs typeface="Times New Roman" panose="02020603050405020304" pitchFamily="18" charset="0"/>
              </a:rPr>
              <a:t>after</a:t>
            </a:r>
            <a:r>
              <a:rPr lang="en-US" dirty="0" smtClean="0">
                <a:latin typeface="Calibri" panose="020F0502020204030204" pitchFamily="34" charset="0"/>
                <a:cs typeface="Times New Roman" panose="02020603050405020304" pitchFamily="18" charset="0"/>
              </a:rPr>
              <a:t> signed Consent</a:t>
            </a:r>
            <a:endParaRPr lang="en-US" dirty="0"/>
          </a:p>
        </p:txBody>
      </p:sp>
    </p:spTree>
    <p:extLst>
      <p:ext uri="{BB962C8B-B14F-4D97-AF65-F5344CB8AC3E}">
        <p14:creationId xmlns:p14="http://schemas.microsoft.com/office/powerpoint/2010/main" val="4208183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1611</Words>
  <Application>Microsoft Office PowerPoint</Application>
  <PresentationFormat>Widescreen</PresentationFormat>
  <Paragraphs>163</Paragraphs>
  <Slides>28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Symbol</vt:lpstr>
      <vt:lpstr>Times New Roman</vt:lpstr>
      <vt:lpstr>Office Theme</vt:lpstr>
      <vt:lpstr>BOOST 3 Re-training</vt:lpstr>
      <vt:lpstr>Screening Screen all patients who are in the ED or admitted to an ICU with a TBI and will have placement of an intracranial monitoring device.    Screening reports need to be submitted in WebDCU within 5 days of the date of screening.</vt:lpstr>
      <vt:lpstr>                                  Eligibility Inclusion criteria for the study that have raised some questions: (These are not all of the criteria for eligibility)  1)  Intracranial monitors will be placed within 6 hours of arrival at the enrolling hospital, but no later than 12 hours after the injury.  Keep track of these timeframes as you work on the enrollment of a participant.  2)  Criterion:  Patient is greater than or equal to 14 years of age. If you are not sure of the child’s age, you must confirm with a family member, medical record, school ID or driver’s license. (not a friend)  3)  A Glasgow Coma Score (GCS) of 3 – 8 measured off paralytics and sedation after resuscitation with a motor component score less than 6 in intubated patients.   Use the GCS closest to time of randomization.  </vt:lpstr>
      <vt:lpstr>PowerPoint Presentation</vt:lpstr>
      <vt:lpstr>     Enrollment with EFIC or Signed Consent</vt:lpstr>
      <vt:lpstr>                   Do I use EFIC or signed Consent?</vt:lpstr>
      <vt:lpstr>PowerPoint Presentation</vt:lpstr>
      <vt:lpstr>            CAVEATS: When an LAR Refuses</vt:lpstr>
      <vt:lpstr>PowerPoint Presentation</vt:lpstr>
      <vt:lpstr>Common issue that has happened:    </vt:lpstr>
      <vt:lpstr>                        Randomization</vt:lpstr>
      <vt:lpstr>         When Does Day 1 Begin and End </vt:lpstr>
      <vt:lpstr>          Study Intervention Overview </vt:lpstr>
      <vt:lpstr>PowerPoint Presentation</vt:lpstr>
      <vt:lpstr>Forms to be completed through the 5-day (120-hour) Day 6 Form period if the monitors are removed before that time: Technically you must complete all forms, but some will not be available. FiO2 challenge put “NO” and comment </vt:lpstr>
      <vt:lpstr>Assessing Reliability of the PbtO2 Probes</vt:lpstr>
      <vt:lpstr>FiO2 Challenges (continued)</vt:lpstr>
      <vt:lpstr>           FiO2 Challenges (continued)</vt:lpstr>
      <vt:lpstr>    Caveat:  Questioning if the PbtO2 probe is working                                  (Perhaps you see “weird”  numbers on the monitor).</vt:lpstr>
      <vt:lpstr>                   Definition of an Episode</vt:lpstr>
      <vt:lpstr>          Definition of an Episode (continued)</vt:lpstr>
      <vt:lpstr>                                                                    Treatment Tiers </vt:lpstr>
      <vt:lpstr>Adverse Event Reporting:  When to report </vt:lpstr>
      <vt:lpstr>            Subject Tracking and Follow-Up  </vt:lpstr>
      <vt:lpstr>               Follow-up (continued)</vt:lpstr>
      <vt:lpstr>                        A Few Highlights </vt:lpstr>
      <vt:lpstr>                  Highlights (continued)</vt:lpstr>
      <vt:lpstr>                      Important Links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BOOST 3 Re-training</dc:title>
  <dc:creator>Fetzick, Anita L.</dc:creator>
  <cp:lastModifiedBy>CAROL MOORE</cp:lastModifiedBy>
  <cp:revision>45</cp:revision>
  <dcterms:created xsi:type="dcterms:W3CDTF">2020-07-28T19:03:29Z</dcterms:created>
  <dcterms:modified xsi:type="dcterms:W3CDTF">2020-08-11T14:44:59Z</dcterms:modified>
</cp:coreProperties>
</file>