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9" r:id="rId4"/>
    <p:sldId id="260" r:id="rId5"/>
    <p:sldId id="261" r:id="rId6"/>
    <p:sldId id="262" r:id="rId7"/>
    <p:sldId id="264" r:id="rId8"/>
    <p:sldId id="265" r:id="rId9"/>
    <p:sldId id="267" r:id="rId10"/>
    <p:sldId id="268" r:id="rId11"/>
    <p:sldId id="269" r:id="rId12"/>
    <p:sldId id="258" r:id="rId13"/>
  </p:sldIdLst>
  <p:sldSz cx="5486400" cy="3657600"/>
  <p:notesSz cx="6985000" cy="92837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
          <p15:clr>
            <a:srgbClr val="A4A3A4"/>
          </p15:clr>
        </p15:guide>
        <p15:guide id="2" pos="17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tzick, Anita L." initials="FAL" lastIdx="2" clrIdx="0">
    <p:extLst/>
  </p:cmAuthor>
  <p:cmAuthor id="2" name="Barsan, William (Bill)" initials="BW("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63" autoAdjust="0"/>
    <p:restoredTop sz="96253" autoAdjust="0"/>
  </p:normalViewPr>
  <p:slideViewPr>
    <p:cSldViewPr snapToGrid="0">
      <p:cViewPr varScale="1">
        <p:scale>
          <a:sx n="110" d="100"/>
          <a:sy n="110" d="100"/>
        </p:scale>
        <p:origin x="77" y="466"/>
      </p:cViewPr>
      <p:guideLst>
        <p:guide orient="horz" pos="1152"/>
        <p:guide pos="17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4B1A5DED-B9DE-44EA-9EFC-E0B57B2EE925}" type="datetimeFigureOut">
              <a:rPr lang="en-US" smtClean="0"/>
              <a:t>5/16/2019</a:t>
            </a:fld>
            <a:endParaRPr lang="en-US"/>
          </a:p>
        </p:txBody>
      </p:sp>
      <p:sp>
        <p:nvSpPr>
          <p:cNvPr id="4" name="Slide Image Placeholder 3"/>
          <p:cNvSpPr>
            <a:spLocks noGrp="1" noRot="1" noChangeAspect="1"/>
          </p:cNvSpPr>
          <p:nvPr>
            <p:ph type="sldImg" idx="2"/>
          </p:nvPr>
        </p:nvSpPr>
        <p:spPr>
          <a:xfrm>
            <a:off x="1141413" y="1160463"/>
            <a:ext cx="4702175"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6DC159FB-52D4-4646-95FD-D6C05EFBFB1F}" type="slidenum">
              <a:rPr lang="en-US" smtClean="0"/>
              <a:t>‹#›</a:t>
            </a:fld>
            <a:endParaRPr lang="en-US"/>
          </a:p>
        </p:txBody>
      </p:sp>
    </p:spTree>
    <p:extLst>
      <p:ext uri="{BB962C8B-B14F-4D97-AF65-F5344CB8AC3E}">
        <p14:creationId xmlns:p14="http://schemas.microsoft.com/office/powerpoint/2010/main" val="3846778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C159FB-52D4-4646-95FD-D6C05EFBFB1F}" type="slidenum">
              <a:rPr lang="en-US" smtClean="0"/>
              <a:t>8</a:t>
            </a:fld>
            <a:endParaRPr lang="en-US"/>
          </a:p>
        </p:txBody>
      </p:sp>
    </p:spTree>
    <p:extLst>
      <p:ext uri="{BB962C8B-B14F-4D97-AF65-F5344CB8AC3E}">
        <p14:creationId xmlns:p14="http://schemas.microsoft.com/office/powerpoint/2010/main" val="443711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 y="598593"/>
            <a:ext cx="4663440" cy="1273387"/>
          </a:xfrm>
        </p:spPr>
        <p:txBody>
          <a:bodyPr anchor="b"/>
          <a:lstStyle>
            <a:lvl1pPr algn="ctr">
              <a:defRPr sz="3200"/>
            </a:lvl1pPr>
          </a:lstStyle>
          <a:p>
            <a:r>
              <a:rPr lang="en-US"/>
              <a:t>Click to edit Master title style</a:t>
            </a:r>
            <a:endParaRPr lang="en-US" dirty="0"/>
          </a:p>
        </p:txBody>
      </p:sp>
      <p:sp>
        <p:nvSpPr>
          <p:cNvPr id="3" name="Subtitle 2"/>
          <p:cNvSpPr>
            <a:spLocks noGrp="1"/>
          </p:cNvSpPr>
          <p:nvPr>
            <p:ph type="subTitle" idx="1"/>
          </p:nvPr>
        </p:nvSpPr>
        <p:spPr>
          <a:xfrm>
            <a:off x="685800" y="1921087"/>
            <a:ext cx="4114800" cy="883073"/>
          </a:xfrm>
        </p:spPr>
        <p:txBody>
          <a:bodyPr/>
          <a:lstStyle>
            <a:lvl1pPr marL="0" indent="0" algn="ctr">
              <a:buNone/>
              <a:defRPr sz="1280"/>
            </a:lvl1pPr>
            <a:lvl2pPr marL="243825" indent="0" algn="ctr">
              <a:buNone/>
              <a:defRPr sz="1067"/>
            </a:lvl2pPr>
            <a:lvl3pPr marL="487650" indent="0" algn="ctr">
              <a:buNone/>
              <a:defRPr sz="960"/>
            </a:lvl3pPr>
            <a:lvl4pPr marL="731474" indent="0" algn="ctr">
              <a:buNone/>
              <a:defRPr sz="853"/>
            </a:lvl4pPr>
            <a:lvl5pPr marL="975299" indent="0" algn="ctr">
              <a:buNone/>
              <a:defRPr sz="853"/>
            </a:lvl5pPr>
            <a:lvl6pPr marL="1219124" indent="0" algn="ctr">
              <a:buNone/>
              <a:defRPr sz="853"/>
            </a:lvl6pPr>
            <a:lvl7pPr marL="1462949" indent="0" algn="ctr">
              <a:buNone/>
              <a:defRPr sz="853"/>
            </a:lvl7pPr>
            <a:lvl8pPr marL="1706773" indent="0" algn="ctr">
              <a:buNone/>
              <a:defRPr sz="853"/>
            </a:lvl8pPr>
            <a:lvl9pPr marL="1950598" indent="0" algn="ctr">
              <a:buNone/>
              <a:defRPr sz="85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AFD2A3-A325-4C53-9605-5F9CAE2FEBCA}"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91506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AFD2A3-A325-4C53-9605-5F9CAE2FEBCA}"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290893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926205" y="194733"/>
            <a:ext cx="1183005" cy="309964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77190" y="194733"/>
            <a:ext cx="3480435" cy="309964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AFD2A3-A325-4C53-9605-5F9CAE2FEBCA}"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3050424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AFD2A3-A325-4C53-9605-5F9CAE2FEBCA}"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476134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4333" y="911861"/>
            <a:ext cx="4732020" cy="1521460"/>
          </a:xfrm>
        </p:spPr>
        <p:txBody>
          <a:bodyPr anchor="b"/>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374333" y="2447714"/>
            <a:ext cx="4732020" cy="800100"/>
          </a:xfrm>
        </p:spPr>
        <p:txBody>
          <a:bodyPr/>
          <a:lstStyle>
            <a:lvl1pPr marL="0" indent="0">
              <a:buNone/>
              <a:defRPr sz="1280">
                <a:solidFill>
                  <a:schemeClr val="tx1"/>
                </a:solidFill>
              </a:defRPr>
            </a:lvl1pPr>
            <a:lvl2pPr marL="243825" indent="0">
              <a:buNone/>
              <a:defRPr sz="1067">
                <a:solidFill>
                  <a:schemeClr val="tx1">
                    <a:tint val="75000"/>
                  </a:schemeClr>
                </a:solidFill>
              </a:defRPr>
            </a:lvl2pPr>
            <a:lvl3pPr marL="487650" indent="0">
              <a:buNone/>
              <a:defRPr sz="960">
                <a:solidFill>
                  <a:schemeClr val="tx1">
                    <a:tint val="75000"/>
                  </a:schemeClr>
                </a:solidFill>
              </a:defRPr>
            </a:lvl3pPr>
            <a:lvl4pPr marL="731474" indent="0">
              <a:buNone/>
              <a:defRPr sz="853">
                <a:solidFill>
                  <a:schemeClr val="tx1">
                    <a:tint val="75000"/>
                  </a:schemeClr>
                </a:solidFill>
              </a:defRPr>
            </a:lvl4pPr>
            <a:lvl5pPr marL="975299" indent="0">
              <a:buNone/>
              <a:defRPr sz="853">
                <a:solidFill>
                  <a:schemeClr val="tx1">
                    <a:tint val="75000"/>
                  </a:schemeClr>
                </a:solidFill>
              </a:defRPr>
            </a:lvl5pPr>
            <a:lvl6pPr marL="1219124" indent="0">
              <a:buNone/>
              <a:defRPr sz="853">
                <a:solidFill>
                  <a:schemeClr val="tx1">
                    <a:tint val="75000"/>
                  </a:schemeClr>
                </a:solidFill>
              </a:defRPr>
            </a:lvl6pPr>
            <a:lvl7pPr marL="1462949" indent="0">
              <a:buNone/>
              <a:defRPr sz="853">
                <a:solidFill>
                  <a:schemeClr val="tx1">
                    <a:tint val="75000"/>
                  </a:schemeClr>
                </a:solidFill>
              </a:defRPr>
            </a:lvl7pPr>
            <a:lvl8pPr marL="1706773" indent="0">
              <a:buNone/>
              <a:defRPr sz="853">
                <a:solidFill>
                  <a:schemeClr val="tx1">
                    <a:tint val="75000"/>
                  </a:schemeClr>
                </a:solidFill>
              </a:defRPr>
            </a:lvl8pPr>
            <a:lvl9pPr marL="1950598" indent="0">
              <a:buNone/>
              <a:defRPr sz="85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AFD2A3-A325-4C53-9605-5F9CAE2FEBCA}"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2001589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77190" y="973666"/>
            <a:ext cx="2331720" cy="2320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777490" y="973666"/>
            <a:ext cx="2331720" cy="2320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AFD2A3-A325-4C53-9605-5F9CAE2FEBCA}"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100103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77905" y="194734"/>
            <a:ext cx="4732020" cy="706967"/>
          </a:xfrm>
        </p:spPr>
        <p:txBody>
          <a:bodyPr/>
          <a:lstStyle/>
          <a:p>
            <a:r>
              <a:rPr lang="en-US"/>
              <a:t>Click to edit Master title style</a:t>
            </a:r>
            <a:endParaRPr lang="en-US" dirty="0"/>
          </a:p>
        </p:txBody>
      </p:sp>
      <p:sp>
        <p:nvSpPr>
          <p:cNvPr id="3" name="Text Placeholder 2"/>
          <p:cNvSpPr>
            <a:spLocks noGrp="1"/>
          </p:cNvSpPr>
          <p:nvPr>
            <p:ph type="body" idx="1"/>
          </p:nvPr>
        </p:nvSpPr>
        <p:spPr>
          <a:xfrm>
            <a:off x="377905" y="896620"/>
            <a:ext cx="2321004" cy="439420"/>
          </a:xfrm>
        </p:spPr>
        <p:txBody>
          <a:bodyPr anchor="b"/>
          <a:lstStyle>
            <a:lvl1pPr marL="0" indent="0">
              <a:buNone/>
              <a:defRPr sz="1280" b="1"/>
            </a:lvl1pPr>
            <a:lvl2pPr marL="243825" indent="0">
              <a:buNone/>
              <a:defRPr sz="1067" b="1"/>
            </a:lvl2pPr>
            <a:lvl3pPr marL="487650" indent="0">
              <a:buNone/>
              <a:defRPr sz="960" b="1"/>
            </a:lvl3pPr>
            <a:lvl4pPr marL="731474" indent="0">
              <a:buNone/>
              <a:defRPr sz="853" b="1"/>
            </a:lvl4pPr>
            <a:lvl5pPr marL="975299" indent="0">
              <a:buNone/>
              <a:defRPr sz="853" b="1"/>
            </a:lvl5pPr>
            <a:lvl6pPr marL="1219124" indent="0">
              <a:buNone/>
              <a:defRPr sz="853" b="1"/>
            </a:lvl6pPr>
            <a:lvl7pPr marL="1462949" indent="0">
              <a:buNone/>
              <a:defRPr sz="853" b="1"/>
            </a:lvl7pPr>
            <a:lvl8pPr marL="1706773" indent="0">
              <a:buNone/>
              <a:defRPr sz="853" b="1"/>
            </a:lvl8pPr>
            <a:lvl9pPr marL="1950598" indent="0">
              <a:buNone/>
              <a:defRPr sz="853" b="1"/>
            </a:lvl9pPr>
          </a:lstStyle>
          <a:p>
            <a:pPr lvl="0"/>
            <a:r>
              <a:rPr lang="en-US"/>
              <a:t>Edit Master text styles</a:t>
            </a:r>
          </a:p>
        </p:txBody>
      </p:sp>
      <p:sp>
        <p:nvSpPr>
          <p:cNvPr id="4" name="Content Placeholder 3"/>
          <p:cNvSpPr>
            <a:spLocks noGrp="1"/>
          </p:cNvSpPr>
          <p:nvPr>
            <p:ph sz="half" idx="2"/>
          </p:nvPr>
        </p:nvSpPr>
        <p:spPr>
          <a:xfrm>
            <a:off x="377905" y="1336040"/>
            <a:ext cx="2321004" cy="19651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777490" y="896620"/>
            <a:ext cx="2332435" cy="439420"/>
          </a:xfrm>
        </p:spPr>
        <p:txBody>
          <a:bodyPr anchor="b"/>
          <a:lstStyle>
            <a:lvl1pPr marL="0" indent="0">
              <a:buNone/>
              <a:defRPr sz="1280" b="1"/>
            </a:lvl1pPr>
            <a:lvl2pPr marL="243825" indent="0">
              <a:buNone/>
              <a:defRPr sz="1067" b="1"/>
            </a:lvl2pPr>
            <a:lvl3pPr marL="487650" indent="0">
              <a:buNone/>
              <a:defRPr sz="960" b="1"/>
            </a:lvl3pPr>
            <a:lvl4pPr marL="731474" indent="0">
              <a:buNone/>
              <a:defRPr sz="853" b="1"/>
            </a:lvl4pPr>
            <a:lvl5pPr marL="975299" indent="0">
              <a:buNone/>
              <a:defRPr sz="853" b="1"/>
            </a:lvl5pPr>
            <a:lvl6pPr marL="1219124" indent="0">
              <a:buNone/>
              <a:defRPr sz="853" b="1"/>
            </a:lvl6pPr>
            <a:lvl7pPr marL="1462949" indent="0">
              <a:buNone/>
              <a:defRPr sz="853" b="1"/>
            </a:lvl7pPr>
            <a:lvl8pPr marL="1706773" indent="0">
              <a:buNone/>
              <a:defRPr sz="853" b="1"/>
            </a:lvl8pPr>
            <a:lvl9pPr marL="1950598" indent="0">
              <a:buNone/>
              <a:defRPr sz="853" b="1"/>
            </a:lvl9pPr>
          </a:lstStyle>
          <a:p>
            <a:pPr lvl="0"/>
            <a:r>
              <a:rPr lang="en-US"/>
              <a:t>Edit Master text styles</a:t>
            </a:r>
          </a:p>
        </p:txBody>
      </p:sp>
      <p:sp>
        <p:nvSpPr>
          <p:cNvPr id="6" name="Content Placeholder 5"/>
          <p:cNvSpPr>
            <a:spLocks noGrp="1"/>
          </p:cNvSpPr>
          <p:nvPr>
            <p:ph sz="quarter" idx="4"/>
          </p:nvPr>
        </p:nvSpPr>
        <p:spPr>
          <a:xfrm>
            <a:off x="2777490" y="1336040"/>
            <a:ext cx="2332435" cy="19651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AFD2A3-A325-4C53-9605-5F9CAE2FEBCA}" type="datetimeFigureOut">
              <a:rPr lang="en-US" smtClean="0"/>
              <a:t>5/16/2019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1450091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AFD2A3-A325-4C53-9605-5F9CAE2FEBCA}" type="datetimeFigureOut">
              <a:rPr lang="en-US" smtClean="0"/>
              <a:t>5/16/2019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2179630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FD2A3-A325-4C53-9605-5F9CAE2FEBCA}" type="datetimeFigureOut">
              <a:rPr lang="en-US" smtClean="0"/>
              <a:t>5/16/2019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553366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7905" y="243840"/>
            <a:ext cx="1769507" cy="853440"/>
          </a:xfrm>
        </p:spPr>
        <p:txBody>
          <a:bodyPr anchor="b"/>
          <a:lstStyle>
            <a:lvl1pPr>
              <a:defRPr sz="1707"/>
            </a:lvl1pPr>
          </a:lstStyle>
          <a:p>
            <a:r>
              <a:rPr lang="en-US"/>
              <a:t>Click to edit Master title style</a:t>
            </a:r>
            <a:endParaRPr lang="en-US" dirty="0"/>
          </a:p>
        </p:txBody>
      </p:sp>
      <p:sp>
        <p:nvSpPr>
          <p:cNvPr id="3" name="Content Placeholder 2"/>
          <p:cNvSpPr>
            <a:spLocks noGrp="1"/>
          </p:cNvSpPr>
          <p:nvPr>
            <p:ph idx="1"/>
          </p:nvPr>
        </p:nvSpPr>
        <p:spPr>
          <a:xfrm>
            <a:off x="2332435" y="526627"/>
            <a:ext cx="2777490" cy="2599267"/>
          </a:xfrm>
        </p:spPr>
        <p:txBody>
          <a:bodyPr/>
          <a:lstStyle>
            <a:lvl1pPr>
              <a:defRPr sz="1707"/>
            </a:lvl1pPr>
            <a:lvl2pPr>
              <a:defRPr sz="1493"/>
            </a:lvl2pPr>
            <a:lvl3pPr>
              <a:defRPr sz="1280"/>
            </a:lvl3pPr>
            <a:lvl4pPr>
              <a:defRPr sz="1067"/>
            </a:lvl4pPr>
            <a:lvl5pPr>
              <a:defRPr sz="1067"/>
            </a:lvl5pPr>
            <a:lvl6pPr>
              <a:defRPr sz="1067"/>
            </a:lvl6pPr>
            <a:lvl7pPr>
              <a:defRPr sz="1067"/>
            </a:lvl7pPr>
            <a:lvl8pPr>
              <a:defRPr sz="1067"/>
            </a:lvl8pPr>
            <a:lvl9pPr>
              <a:defRPr sz="10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77905" y="1097280"/>
            <a:ext cx="1769507" cy="2032847"/>
          </a:xfrm>
        </p:spPr>
        <p:txBody>
          <a:bodyPr/>
          <a:lstStyle>
            <a:lvl1pPr marL="0" indent="0">
              <a:buNone/>
              <a:defRPr sz="853"/>
            </a:lvl1pPr>
            <a:lvl2pPr marL="243825" indent="0">
              <a:buNone/>
              <a:defRPr sz="747"/>
            </a:lvl2pPr>
            <a:lvl3pPr marL="487650" indent="0">
              <a:buNone/>
              <a:defRPr sz="640"/>
            </a:lvl3pPr>
            <a:lvl4pPr marL="731474" indent="0">
              <a:buNone/>
              <a:defRPr sz="533"/>
            </a:lvl4pPr>
            <a:lvl5pPr marL="975299" indent="0">
              <a:buNone/>
              <a:defRPr sz="533"/>
            </a:lvl5pPr>
            <a:lvl6pPr marL="1219124" indent="0">
              <a:buNone/>
              <a:defRPr sz="533"/>
            </a:lvl6pPr>
            <a:lvl7pPr marL="1462949" indent="0">
              <a:buNone/>
              <a:defRPr sz="533"/>
            </a:lvl7pPr>
            <a:lvl8pPr marL="1706773" indent="0">
              <a:buNone/>
              <a:defRPr sz="533"/>
            </a:lvl8pPr>
            <a:lvl9pPr marL="1950598" indent="0">
              <a:buNone/>
              <a:defRPr sz="533"/>
            </a:lvl9pPr>
          </a:lstStyle>
          <a:p>
            <a:pPr lvl="0"/>
            <a:r>
              <a:rPr lang="en-US"/>
              <a:t>Edit Master text styles</a:t>
            </a:r>
          </a:p>
        </p:txBody>
      </p:sp>
      <p:sp>
        <p:nvSpPr>
          <p:cNvPr id="5" name="Date Placeholder 4"/>
          <p:cNvSpPr>
            <a:spLocks noGrp="1"/>
          </p:cNvSpPr>
          <p:nvPr>
            <p:ph type="dt" sz="half" idx="10"/>
          </p:nvPr>
        </p:nvSpPr>
        <p:spPr/>
        <p:txBody>
          <a:bodyPr/>
          <a:lstStyle/>
          <a:p>
            <a:fld id="{0FAFD2A3-A325-4C53-9605-5F9CAE2FEBCA}"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196329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7905" y="243840"/>
            <a:ext cx="1769507" cy="853440"/>
          </a:xfrm>
        </p:spPr>
        <p:txBody>
          <a:bodyPr anchor="b"/>
          <a:lstStyle>
            <a:lvl1pPr>
              <a:defRPr sz="1707"/>
            </a:lvl1pPr>
          </a:lstStyle>
          <a:p>
            <a:r>
              <a:rPr lang="en-US"/>
              <a:t>Click to edit Master title style</a:t>
            </a:r>
            <a:endParaRPr lang="en-US" dirty="0"/>
          </a:p>
        </p:txBody>
      </p:sp>
      <p:sp>
        <p:nvSpPr>
          <p:cNvPr id="3" name="Picture Placeholder 2"/>
          <p:cNvSpPr>
            <a:spLocks noGrp="1" noChangeAspect="1"/>
          </p:cNvSpPr>
          <p:nvPr>
            <p:ph type="pic" idx="1"/>
          </p:nvPr>
        </p:nvSpPr>
        <p:spPr>
          <a:xfrm>
            <a:off x="2332435" y="526627"/>
            <a:ext cx="2777490" cy="2599267"/>
          </a:xfrm>
        </p:spPr>
        <p:txBody>
          <a:bodyPr anchor="t"/>
          <a:lstStyle>
            <a:lvl1pPr marL="0" indent="0">
              <a:buNone/>
              <a:defRPr sz="1707"/>
            </a:lvl1pPr>
            <a:lvl2pPr marL="243825" indent="0">
              <a:buNone/>
              <a:defRPr sz="1493"/>
            </a:lvl2pPr>
            <a:lvl3pPr marL="487650" indent="0">
              <a:buNone/>
              <a:defRPr sz="1280"/>
            </a:lvl3pPr>
            <a:lvl4pPr marL="731474" indent="0">
              <a:buNone/>
              <a:defRPr sz="1067"/>
            </a:lvl4pPr>
            <a:lvl5pPr marL="975299" indent="0">
              <a:buNone/>
              <a:defRPr sz="1067"/>
            </a:lvl5pPr>
            <a:lvl6pPr marL="1219124" indent="0">
              <a:buNone/>
              <a:defRPr sz="1067"/>
            </a:lvl6pPr>
            <a:lvl7pPr marL="1462949" indent="0">
              <a:buNone/>
              <a:defRPr sz="1067"/>
            </a:lvl7pPr>
            <a:lvl8pPr marL="1706773" indent="0">
              <a:buNone/>
              <a:defRPr sz="1067"/>
            </a:lvl8pPr>
            <a:lvl9pPr marL="1950598" indent="0">
              <a:buNone/>
              <a:defRPr sz="1067"/>
            </a:lvl9pPr>
          </a:lstStyle>
          <a:p>
            <a:r>
              <a:rPr lang="en-US"/>
              <a:t>Click icon to add picture</a:t>
            </a:r>
            <a:endParaRPr lang="en-US" dirty="0"/>
          </a:p>
        </p:txBody>
      </p:sp>
      <p:sp>
        <p:nvSpPr>
          <p:cNvPr id="4" name="Text Placeholder 3"/>
          <p:cNvSpPr>
            <a:spLocks noGrp="1"/>
          </p:cNvSpPr>
          <p:nvPr>
            <p:ph type="body" sz="half" idx="2"/>
          </p:nvPr>
        </p:nvSpPr>
        <p:spPr>
          <a:xfrm>
            <a:off x="377905" y="1097280"/>
            <a:ext cx="1769507" cy="2032847"/>
          </a:xfrm>
        </p:spPr>
        <p:txBody>
          <a:bodyPr/>
          <a:lstStyle>
            <a:lvl1pPr marL="0" indent="0">
              <a:buNone/>
              <a:defRPr sz="853"/>
            </a:lvl1pPr>
            <a:lvl2pPr marL="243825" indent="0">
              <a:buNone/>
              <a:defRPr sz="747"/>
            </a:lvl2pPr>
            <a:lvl3pPr marL="487650" indent="0">
              <a:buNone/>
              <a:defRPr sz="640"/>
            </a:lvl3pPr>
            <a:lvl4pPr marL="731474" indent="0">
              <a:buNone/>
              <a:defRPr sz="533"/>
            </a:lvl4pPr>
            <a:lvl5pPr marL="975299" indent="0">
              <a:buNone/>
              <a:defRPr sz="533"/>
            </a:lvl5pPr>
            <a:lvl6pPr marL="1219124" indent="0">
              <a:buNone/>
              <a:defRPr sz="533"/>
            </a:lvl6pPr>
            <a:lvl7pPr marL="1462949" indent="0">
              <a:buNone/>
              <a:defRPr sz="533"/>
            </a:lvl7pPr>
            <a:lvl8pPr marL="1706773" indent="0">
              <a:buNone/>
              <a:defRPr sz="533"/>
            </a:lvl8pPr>
            <a:lvl9pPr marL="1950598" indent="0">
              <a:buNone/>
              <a:defRPr sz="533"/>
            </a:lvl9pPr>
          </a:lstStyle>
          <a:p>
            <a:pPr lvl="0"/>
            <a:r>
              <a:rPr lang="en-US"/>
              <a:t>Edit Master text styles</a:t>
            </a:r>
          </a:p>
        </p:txBody>
      </p:sp>
      <p:sp>
        <p:nvSpPr>
          <p:cNvPr id="5" name="Date Placeholder 4"/>
          <p:cNvSpPr>
            <a:spLocks noGrp="1"/>
          </p:cNvSpPr>
          <p:nvPr>
            <p:ph type="dt" sz="half" idx="10"/>
          </p:nvPr>
        </p:nvSpPr>
        <p:spPr/>
        <p:txBody>
          <a:bodyPr/>
          <a:lstStyle/>
          <a:p>
            <a:fld id="{0FAFD2A3-A325-4C53-9605-5F9CAE2FEBCA}"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5F54A-47DA-4715-AF60-C5EB1A3439F2}" type="slidenum">
              <a:rPr lang="en-US" smtClean="0"/>
              <a:t>‹#›</a:t>
            </a:fld>
            <a:endParaRPr lang="en-US"/>
          </a:p>
        </p:txBody>
      </p:sp>
    </p:spTree>
    <p:extLst>
      <p:ext uri="{BB962C8B-B14F-4D97-AF65-F5344CB8AC3E}">
        <p14:creationId xmlns:p14="http://schemas.microsoft.com/office/powerpoint/2010/main" val="298375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7190" y="194734"/>
            <a:ext cx="4732020" cy="70696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77190" y="973666"/>
            <a:ext cx="4732020" cy="2320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7190" y="3390054"/>
            <a:ext cx="1234440" cy="194733"/>
          </a:xfrm>
          <a:prstGeom prst="rect">
            <a:avLst/>
          </a:prstGeom>
        </p:spPr>
        <p:txBody>
          <a:bodyPr vert="horz" lIns="91440" tIns="45720" rIns="91440" bIns="45720" rtlCol="0" anchor="ctr"/>
          <a:lstStyle>
            <a:lvl1pPr algn="l">
              <a:defRPr sz="640">
                <a:solidFill>
                  <a:schemeClr val="tx1">
                    <a:tint val="75000"/>
                  </a:schemeClr>
                </a:solidFill>
              </a:defRPr>
            </a:lvl1pPr>
          </a:lstStyle>
          <a:p>
            <a:fld id="{0FAFD2A3-A325-4C53-9605-5F9CAE2FEBCA}" type="datetimeFigureOut">
              <a:rPr lang="en-US" smtClean="0"/>
              <a:t>5/16/2019</a:t>
            </a:fld>
            <a:endParaRPr lang="en-US"/>
          </a:p>
        </p:txBody>
      </p:sp>
      <p:sp>
        <p:nvSpPr>
          <p:cNvPr id="5" name="Footer Placeholder 4"/>
          <p:cNvSpPr>
            <a:spLocks noGrp="1"/>
          </p:cNvSpPr>
          <p:nvPr>
            <p:ph type="ftr" sz="quarter" idx="3"/>
          </p:nvPr>
        </p:nvSpPr>
        <p:spPr>
          <a:xfrm>
            <a:off x="1817370" y="3390054"/>
            <a:ext cx="1851660" cy="194733"/>
          </a:xfrm>
          <a:prstGeom prst="rect">
            <a:avLst/>
          </a:prstGeom>
        </p:spPr>
        <p:txBody>
          <a:bodyPr vert="horz" lIns="91440" tIns="45720" rIns="91440" bIns="45720" rtlCol="0" anchor="ctr"/>
          <a:lstStyle>
            <a:lvl1pPr algn="ctr">
              <a:defRPr sz="6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874770" y="3390054"/>
            <a:ext cx="1234440" cy="194733"/>
          </a:xfrm>
          <a:prstGeom prst="rect">
            <a:avLst/>
          </a:prstGeom>
        </p:spPr>
        <p:txBody>
          <a:bodyPr vert="horz" lIns="91440" tIns="45720" rIns="91440" bIns="45720" rtlCol="0" anchor="ctr"/>
          <a:lstStyle>
            <a:lvl1pPr algn="r">
              <a:defRPr sz="640">
                <a:solidFill>
                  <a:schemeClr val="tx1">
                    <a:tint val="75000"/>
                  </a:schemeClr>
                </a:solidFill>
              </a:defRPr>
            </a:lvl1pPr>
          </a:lstStyle>
          <a:p>
            <a:fld id="{E795F54A-47DA-4715-AF60-C5EB1A3439F2}" type="slidenum">
              <a:rPr lang="en-US" smtClean="0"/>
              <a:t>‹#›</a:t>
            </a:fld>
            <a:endParaRPr lang="en-US"/>
          </a:p>
        </p:txBody>
      </p:sp>
    </p:spTree>
    <p:extLst>
      <p:ext uri="{BB962C8B-B14F-4D97-AF65-F5344CB8AC3E}">
        <p14:creationId xmlns:p14="http://schemas.microsoft.com/office/powerpoint/2010/main" val="4175463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87650" rtl="0" eaLnBrk="1" latinLnBrk="0" hangingPunct="1">
        <a:lnSpc>
          <a:spcPct val="90000"/>
        </a:lnSpc>
        <a:spcBef>
          <a:spcPct val="0"/>
        </a:spcBef>
        <a:buNone/>
        <a:defRPr sz="2347" kern="1200">
          <a:solidFill>
            <a:schemeClr val="tx1"/>
          </a:solidFill>
          <a:latin typeface="+mj-lt"/>
          <a:ea typeface="+mj-ea"/>
          <a:cs typeface="+mj-cs"/>
        </a:defRPr>
      </a:lvl1pPr>
    </p:titleStyle>
    <p:bodyStyle>
      <a:lvl1pPr marL="121912" indent="-121912" algn="l" defTabSz="487650" rtl="0" eaLnBrk="1" latinLnBrk="0" hangingPunct="1">
        <a:lnSpc>
          <a:spcPct val="90000"/>
        </a:lnSpc>
        <a:spcBef>
          <a:spcPts val="533"/>
        </a:spcBef>
        <a:buFont typeface="Arial" panose="020B0604020202020204" pitchFamily="34" charset="0"/>
        <a:buChar char="•"/>
        <a:defRPr sz="1493" kern="1200">
          <a:solidFill>
            <a:schemeClr val="tx1"/>
          </a:solidFill>
          <a:latin typeface="+mn-lt"/>
          <a:ea typeface="+mn-ea"/>
          <a:cs typeface="+mn-cs"/>
        </a:defRPr>
      </a:lvl1pPr>
      <a:lvl2pPr marL="365737" indent="-121912" algn="l" defTabSz="487650" rtl="0" eaLnBrk="1" latinLnBrk="0" hangingPunct="1">
        <a:lnSpc>
          <a:spcPct val="90000"/>
        </a:lnSpc>
        <a:spcBef>
          <a:spcPts val="267"/>
        </a:spcBef>
        <a:buFont typeface="Arial" panose="020B0604020202020204" pitchFamily="34" charset="0"/>
        <a:buChar char="•"/>
        <a:defRPr sz="1280" kern="1200">
          <a:solidFill>
            <a:schemeClr val="tx1"/>
          </a:solidFill>
          <a:latin typeface="+mn-lt"/>
          <a:ea typeface="+mn-ea"/>
          <a:cs typeface="+mn-cs"/>
        </a:defRPr>
      </a:lvl2pPr>
      <a:lvl3pPr marL="609562" indent="-121912" algn="l" defTabSz="487650" rtl="0" eaLnBrk="1" latinLnBrk="0" hangingPunct="1">
        <a:lnSpc>
          <a:spcPct val="90000"/>
        </a:lnSpc>
        <a:spcBef>
          <a:spcPts val="267"/>
        </a:spcBef>
        <a:buFont typeface="Arial" panose="020B0604020202020204" pitchFamily="34" charset="0"/>
        <a:buChar char="•"/>
        <a:defRPr sz="1067" kern="1200">
          <a:solidFill>
            <a:schemeClr val="tx1"/>
          </a:solidFill>
          <a:latin typeface="+mn-lt"/>
          <a:ea typeface="+mn-ea"/>
          <a:cs typeface="+mn-cs"/>
        </a:defRPr>
      </a:lvl3pPr>
      <a:lvl4pPr marL="853387"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4pPr>
      <a:lvl5pPr marL="109721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5pPr>
      <a:lvl6pPr marL="134103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6pPr>
      <a:lvl7pPr marL="158486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7pPr>
      <a:lvl8pPr marL="182868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8pPr>
      <a:lvl9pPr marL="2072510"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9pPr>
    </p:bodyStyle>
    <p:otherStyle>
      <a:defPPr>
        <a:defRPr lang="en-US"/>
      </a:defPPr>
      <a:lvl1pPr marL="0" algn="l" defTabSz="487650" rtl="0" eaLnBrk="1" latinLnBrk="0" hangingPunct="1">
        <a:defRPr sz="960" kern="1200">
          <a:solidFill>
            <a:schemeClr val="tx1"/>
          </a:solidFill>
          <a:latin typeface="+mn-lt"/>
          <a:ea typeface="+mn-ea"/>
          <a:cs typeface="+mn-cs"/>
        </a:defRPr>
      </a:lvl1pPr>
      <a:lvl2pPr marL="243825" algn="l" defTabSz="487650" rtl="0" eaLnBrk="1" latinLnBrk="0" hangingPunct="1">
        <a:defRPr sz="960" kern="1200">
          <a:solidFill>
            <a:schemeClr val="tx1"/>
          </a:solidFill>
          <a:latin typeface="+mn-lt"/>
          <a:ea typeface="+mn-ea"/>
          <a:cs typeface="+mn-cs"/>
        </a:defRPr>
      </a:lvl2pPr>
      <a:lvl3pPr marL="487650" algn="l" defTabSz="487650" rtl="0" eaLnBrk="1" latinLnBrk="0" hangingPunct="1">
        <a:defRPr sz="960" kern="1200">
          <a:solidFill>
            <a:schemeClr val="tx1"/>
          </a:solidFill>
          <a:latin typeface="+mn-lt"/>
          <a:ea typeface="+mn-ea"/>
          <a:cs typeface="+mn-cs"/>
        </a:defRPr>
      </a:lvl3pPr>
      <a:lvl4pPr marL="731474" algn="l" defTabSz="487650" rtl="0" eaLnBrk="1" latinLnBrk="0" hangingPunct="1">
        <a:defRPr sz="960" kern="1200">
          <a:solidFill>
            <a:schemeClr val="tx1"/>
          </a:solidFill>
          <a:latin typeface="+mn-lt"/>
          <a:ea typeface="+mn-ea"/>
          <a:cs typeface="+mn-cs"/>
        </a:defRPr>
      </a:lvl4pPr>
      <a:lvl5pPr marL="975299" algn="l" defTabSz="487650" rtl="0" eaLnBrk="1" latinLnBrk="0" hangingPunct="1">
        <a:defRPr sz="960" kern="1200">
          <a:solidFill>
            <a:schemeClr val="tx1"/>
          </a:solidFill>
          <a:latin typeface="+mn-lt"/>
          <a:ea typeface="+mn-ea"/>
          <a:cs typeface="+mn-cs"/>
        </a:defRPr>
      </a:lvl5pPr>
      <a:lvl6pPr marL="1219124" algn="l" defTabSz="487650" rtl="0" eaLnBrk="1" latinLnBrk="0" hangingPunct="1">
        <a:defRPr sz="960" kern="1200">
          <a:solidFill>
            <a:schemeClr val="tx1"/>
          </a:solidFill>
          <a:latin typeface="+mn-lt"/>
          <a:ea typeface="+mn-ea"/>
          <a:cs typeface="+mn-cs"/>
        </a:defRPr>
      </a:lvl6pPr>
      <a:lvl7pPr marL="1462949" algn="l" defTabSz="487650" rtl="0" eaLnBrk="1" latinLnBrk="0" hangingPunct="1">
        <a:defRPr sz="960" kern="1200">
          <a:solidFill>
            <a:schemeClr val="tx1"/>
          </a:solidFill>
          <a:latin typeface="+mn-lt"/>
          <a:ea typeface="+mn-ea"/>
          <a:cs typeface="+mn-cs"/>
        </a:defRPr>
      </a:lvl7pPr>
      <a:lvl8pPr marL="1706773" algn="l" defTabSz="487650" rtl="0" eaLnBrk="1" latinLnBrk="0" hangingPunct="1">
        <a:defRPr sz="960" kern="1200">
          <a:solidFill>
            <a:schemeClr val="tx1"/>
          </a:solidFill>
          <a:latin typeface="+mn-lt"/>
          <a:ea typeface="+mn-ea"/>
          <a:cs typeface="+mn-cs"/>
        </a:defRPr>
      </a:lvl8pPr>
      <a:lvl9pPr marL="1950598" algn="l" defTabSz="487650" rtl="0" eaLnBrk="1" latinLnBrk="0" hangingPunct="1">
        <a:defRPr sz="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0" y="0"/>
            <a:ext cx="5486400" cy="235527"/>
          </a:xfrm>
        </p:spPr>
        <p:txBody>
          <a:bodyPr>
            <a:noAutofit/>
          </a:bodyPr>
          <a:lstStyle/>
          <a:p>
            <a:r>
              <a:rPr lang="en-US" sz="1600" b="1" dirty="0">
                <a:solidFill>
                  <a:srgbClr val="FF0000"/>
                </a:solidFill>
              </a:rPr>
              <a:t>Procedures to Check Reliability of PbtO</a:t>
            </a:r>
            <a:r>
              <a:rPr lang="en-US" sz="1600" b="1" baseline="-25000" dirty="0">
                <a:solidFill>
                  <a:srgbClr val="FF0000"/>
                </a:solidFill>
              </a:rPr>
              <a:t>2</a:t>
            </a:r>
            <a:r>
              <a:rPr lang="en-US" sz="1600" b="1" dirty="0">
                <a:solidFill>
                  <a:srgbClr val="FF0000"/>
                </a:solidFill>
              </a:rPr>
              <a:t> Measurements</a:t>
            </a: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37903" y="235528"/>
            <a:ext cx="5448497" cy="3422072"/>
          </a:xfrm>
        </p:spPr>
        <p:txBody>
          <a:bodyPr>
            <a:noAutofit/>
          </a:bodyPr>
          <a:lstStyle/>
          <a:p>
            <a:r>
              <a:rPr lang="en-US" sz="1400" b="1" i="1" dirty="0"/>
              <a:t>FiO</a:t>
            </a:r>
            <a:r>
              <a:rPr lang="en-US" sz="1400" b="1" i="1" baseline="-25000" dirty="0"/>
              <a:t>2</a:t>
            </a:r>
            <a:r>
              <a:rPr lang="en-US" sz="1400" b="1" i="1" dirty="0"/>
              <a:t> Challenge</a:t>
            </a:r>
            <a:endParaRPr lang="en-US" sz="1400" i="1" dirty="0"/>
          </a:p>
          <a:p>
            <a:r>
              <a:rPr lang="en-US" sz="1000" b="1" dirty="0"/>
              <a:t>An FiO</a:t>
            </a:r>
            <a:r>
              <a:rPr lang="en-US" sz="1000" b="1" baseline="-25000" dirty="0"/>
              <a:t>2</a:t>
            </a:r>
            <a:r>
              <a:rPr lang="en-US" sz="1000" b="1" dirty="0"/>
              <a:t> challenge is required for each participant </a:t>
            </a:r>
            <a:r>
              <a:rPr lang="en-US" sz="1000" b="1" dirty="0">
                <a:solidFill>
                  <a:srgbClr val="FF0000"/>
                </a:solidFill>
              </a:rPr>
              <a:t>within 2 hours after placement </a:t>
            </a:r>
            <a:r>
              <a:rPr lang="en-US" sz="1000" b="1" dirty="0"/>
              <a:t>of the PbtO</a:t>
            </a:r>
            <a:r>
              <a:rPr lang="en-US" sz="1000" b="1" baseline="-25000" dirty="0"/>
              <a:t>2</a:t>
            </a:r>
            <a:r>
              <a:rPr lang="en-US" sz="1000" b="1" dirty="0"/>
              <a:t> probe and </a:t>
            </a:r>
            <a:r>
              <a:rPr lang="en-US" sz="1000" b="1" dirty="0">
                <a:solidFill>
                  <a:srgbClr val="FF0000"/>
                </a:solidFill>
              </a:rPr>
              <a:t>daily</a:t>
            </a:r>
            <a:r>
              <a:rPr lang="en-US" sz="1000" b="1" dirty="0"/>
              <a:t> until probe is removed up to 5 days.  </a:t>
            </a:r>
          </a:p>
          <a:p>
            <a:r>
              <a:rPr lang="en-US" sz="900" b="1" dirty="0">
                <a:solidFill>
                  <a:srgbClr val="FF0000"/>
                </a:solidFill>
              </a:rPr>
              <a:t>Only the research team will be able to see the results of the challenge in the blinded ICP-only group.</a:t>
            </a:r>
            <a:endParaRPr lang="en-US" sz="800" b="1" dirty="0">
              <a:solidFill>
                <a:srgbClr val="FF0000"/>
              </a:solidFill>
            </a:endParaRPr>
          </a:p>
          <a:p>
            <a:pPr algn="l">
              <a:lnSpc>
                <a:spcPct val="100000"/>
              </a:lnSpc>
            </a:pPr>
            <a:r>
              <a:rPr lang="en-US" sz="1000" b="1" dirty="0"/>
              <a:t>1.  Put the patient’s inhaled oxygen to 100% for up to 20 minutes.  </a:t>
            </a:r>
            <a:r>
              <a:rPr lang="en-US" sz="1000" i="1" dirty="0"/>
              <a:t>This should result in an increase in the PbtO</a:t>
            </a:r>
            <a:r>
              <a:rPr lang="en-US" sz="1000" i="1" baseline="-25000" dirty="0"/>
              <a:t>2</a:t>
            </a:r>
            <a:r>
              <a:rPr lang="en-US" sz="1000" i="1" dirty="0"/>
              <a:t> of at least 5 mmHg at some time during a 20 min. period.  If it does, this confirms that PbtO</a:t>
            </a:r>
            <a:r>
              <a:rPr lang="en-US" sz="1000" i="1" baseline="-25000" dirty="0"/>
              <a:t>2</a:t>
            </a:r>
            <a:r>
              <a:rPr lang="en-US" sz="1000" i="1" dirty="0"/>
              <a:t> readings are accurate.</a:t>
            </a:r>
          </a:p>
          <a:p>
            <a:pPr algn="l">
              <a:lnSpc>
                <a:spcPct val="100000"/>
              </a:lnSpc>
            </a:pPr>
            <a:r>
              <a:rPr lang="en-US" sz="1000" b="1" dirty="0"/>
              <a:t>2.  If the FiO</a:t>
            </a:r>
            <a:r>
              <a:rPr lang="en-US" sz="1000" b="1" baseline="-25000" dirty="0"/>
              <a:t>2</a:t>
            </a:r>
            <a:r>
              <a:rPr lang="en-US" sz="1000" b="1" dirty="0"/>
              <a:t> challenge fails, repeat the challenge in about 1 hour.</a:t>
            </a:r>
          </a:p>
          <a:p>
            <a:pPr marL="228600" indent="-228600" algn="l">
              <a:lnSpc>
                <a:spcPct val="100000"/>
              </a:lnSpc>
              <a:buAutoNum type="arabicPeriod" startAt="3"/>
            </a:pPr>
            <a:r>
              <a:rPr lang="en-US" sz="1000" b="1" dirty="0"/>
              <a:t>If the challenge fails again, further management will be determined by study arm:</a:t>
            </a:r>
          </a:p>
          <a:p>
            <a:pPr marL="472425" lvl="1" indent="-228600" algn="l">
              <a:lnSpc>
                <a:spcPct val="100000"/>
              </a:lnSpc>
              <a:buFont typeface="Arial" panose="020B0604020202020204" pitchFamily="34" charset="0"/>
              <a:buChar char="•"/>
            </a:pPr>
            <a:r>
              <a:rPr lang="en-US" sz="700" b="1" i="1" dirty="0">
                <a:solidFill>
                  <a:srgbClr val="FF0000"/>
                </a:solidFill>
              </a:rPr>
              <a:t>In the ICP + PbtO</a:t>
            </a:r>
            <a:r>
              <a:rPr lang="en-US" sz="700" b="1" i="1" baseline="-25000" dirty="0">
                <a:solidFill>
                  <a:srgbClr val="FF0000"/>
                </a:solidFill>
              </a:rPr>
              <a:t>2</a:t>
            </a:r>
            <a:r>
              <a:rPr lang="en-US" sz="700" b="1" i="1" dirty="0">
                <a:solidFill>
                  <a:srgbClr val="FF0000"/>
                </a:solidFill>
              </a:rPr>
              <a:t> treatment group, a head CT should be obtained to assess position of PbtO</a:t>
            </a:r>
            <a:r>
              <a:rPr lang="en-US" sz="700" b="1" i="1" baseline="-25000" dirty="0">
                <a:solidFill>
                  <a:srgbClr val="FF0000"/>
                </a:solidFill>
              </a:rPr>
              <a:t>2</a:t>
            </a:r>
            <a:r>
              <a:rPr lang="en-US" sz="700" b="1" i="1" dirty="0">
                <a:solidFill>
                  <a:srgbClr val="FF0000"/>
                </a:solidFill>
              </a:rPr>
              <a:t> probe, contusion expansion, or other potential causes for inaccurate PbtO</a:t>
            </a:r>
            <a:r>
              <a:rPr lang="en-US" sz="700" b="1" i="1" baseline="-25000" dirty="0">
                <a:solidFill>
                  <a:srgbClr val="FF0000"/>
                </a:solidFill>
              </a:rPr>
              <a:t>2</a:t>
            </a:r>
            <a:r>
              <a:rPr lang="en-US" sz="700" b="1" i="1" dirty="0">
                <a:solidFill>
                  <a:srgbClr val="FF0000"/>
                </a:solidFill>
              </a:rPr>
              <a:t> measurements.  In the event of a non-functioning or mal-positioned probe, or contusion expansion that results in the inability to obtain PbtO</a:t>
            </a:r>
            <a:r>
              <a:rPr lang="en-US" sz="700" b="1" i="1" baseline="-25000" dirty="0">
                <a:solidFill>
                  <a:srgbClr val="FF0000"/>
                </a:solidFill>
              </a:rPr>
              <a:t>2</a:t>
            </a:r>
            <a:r>
              <a:rPr lang="en-US" sz="700" b="1" i="1" dirty="0">
                <a:solidFill>
                  <a:srgbClr val="FF0000"/>
                </a:solidFill>
              </a:rPr>
              <a:t> values, a new PbtO</a:t>
            </a:r>
            <a:r>
              <a:rPr lang="en-US" sz="700" b="1" i="1" baseline="-25000" dirty="0">
                <a:solidFill>
                  <a:srgbClr val="FF0000"/>
                </a:solidFill>
              </a:rPr>
              <a:t>2</a:t>
            </a:r>
            <a:r>
              <a:rPr lang="en-US" sz="700" b="1" i="1" dirty="0">
                <a:solidFill>
                  <a:srgbClr val="FF0000"/>
                </a:solidFill>
              </a:rPr>
              <a:t> probe should be placed within 2 hours if at all possible.</a:t>
            </a:r>
          </a:p>
          <a:p>
            <a:pPr marL="472425" lvl="1" indent="-228600" algn="l">
              <a:lnSpc>
                <a:spcPct val="100000"/>
              </a:lnSpc>
              <a:buFont typeface="Arial" panose="020B0604020202020204" pitchFamily="34" charset="0"/>
              <a:buChar char="•"/>
            </a:pPr>
            <a:r>
              <a:rPr lang="en-US" sz="700" b="1" i="1" dirty="0">
                <a:solidFill>
                  <a:srgbClr val="FF0000"/>
                </a:solidFill>
              </a:rPr>
              <a:t>In the ICP only treatment group, the study team will document that the PbtO</a:t>
            </a:r>
            <a:r>
              <a:rPr lang="en-US" sz="700" b="1" i="1" baseline="-25000" dirty="0">
                <a:solidFill>
                  <a:srgbClr val="FF0000"/>
                </a:solidFill>
              </a:rPr>
              <a:t>2</a:t>
            </a:r>
            <a:r>
              <a:rPr lang="en-US" sz="700" b="1" i="1" dirty="0">
                <a:solidFill>
                  <a:srgbClr val="FF0000"/>
                </a:solidFill>
              </a:rPr>
              <a:t> probe is unreliable.  The PbtO</a:t>
            </a:r>
            <a:r>
              <a:rPr lang="en-US" sz="700" b="1" i="1" baseline="-25000" dirty="0">
                <a:solidFill>
                  <a:srgbClr val="FF0000"/>
                </a:solidFill>
              </a:rPr>
              <a:t>2</a:t>
            </a:r>
            <a:r>
              <a:rPr lang="en-US" sz="700" b="1" i="1" dirty="0">
                <a:solidFill>
                  <a:srgbClr val="FF0000"/>
                </a:solidFill>
              </a:rPr>
              <a:t> probe will not be replaced but it should be checked daily by the study team in the event that it begins to record data again.  It should remain in place until the removal criterion has been met.  </a:t>
            </a:r>
            <a:r>
              <a:rPr lang="en-US" sz="700" b="1" i="1" dirty="0"/>
              <a:t>Treatment team must not be informed if the PbtO2 monitor is working or PbtO2 numbers.</a:t>
            </a:r>
          </a:p>
          <a:p>
            <a:pPr algn="l">
              <a:lnSpc>
                <a:spcPct val="100000"/>
              </a:lnSpc>
            </a:pPr>
            <a:r>
              <a:rPr lang="en-US" sz="1000" b="1" dirty="0"/>
              <a:t>4. Study staff may request FiO</a:t>
            </a:r>
            <a:r>
              <a:rPr lang="en-US" sz="1000" b="1" baseline="-25000" dirty="0"/>
              <a:t>2</a:t>
            </a:r>
            <a:r>
              <a:rPr lang="en-US" sz="1000" b="1" dirty="0"/>
              <a:t> challenge at any time if they suspect the PbtO</a:t>
            </a:r>
            <a:r>
              <a:rPr lang="en-US" sz="1000" b="1" baseline="-25000" dirty="0"/>
              <a:t>2</a:t>
            </a:r>
            <a:r>
              <a:rPr lang="en-US" sz="1000" b="1" dirty="0"/>
              <a:t> probe is not working.  For participants in the ICP + PbtO</a:t>
            </a:r>
            <a:r>
              <a:rPr lang="en-US" sz="1000" b="1" baseline="-25000" dirty="0"/>
              <a:t>2</a:t>
            </a:r>
            <a:r>
              <a:rPr lang="en-US" sz="1000" b="1" dirty="0"/>
              <a:t> treatment group, the clinical team may perform an FiO</a:t>
            </a:r>
            <a:r>
              <a:rPr lang="en-US" sz="1000" b="1" baseline="-25000" dirty="0"/>
              <a:t>2</a:t>
            </a:r>
            <a:r>
              <a:rPr lang="en-US" sz="1000" b="1" dirty="0"/>
              <a:t> challenge at any time they feel it is indicated based on the clinical situation and local protocol.  </a:t>
            </a:r>
          </a:p>
          <a:p>
            <a:pPr algn="l">
              <a:lnSpc>
                <a:spcPct val="100000"/>
              </a:lnSpc>
            </a:pPr>
            <a:r>
              <a:rPr lang="en-US" sz="1000" b="1" dirty="0"/>
              <a:t>5.  The study or clinical team may also perform MAP or CO</a:t>
            </a:r>
            <a:r>
              <a:rPr lang="en-US" sz="1000" b="1" baseline="-25000" dirty="0"/>
              <a:t>2</a:t>
            </a:r>
            <a:r>
              <a:rPr lang="en-US" sz="1000" b="1" dirty="0"/>
              <a:t> challenges based on local protocols.  </a:t>
            </a:r>
          </a:p>
          <a:p>
            <a:pPr algn="l"/>
            <a:endParaRPr lang="en-US" b="1" dirty="0"/>
          </a:p>
        </p:txBody>
      </p:sp>
    </p:spTree>
    <p:extLst>
      <p:ext uri="{BB962C8B-B14F-4D97-AF65-F5344CB8AC3E}">
        <p14:creationId xmlns:p14="http://schemas.microsoft.com/office/powerpoint/2010/main" val="2758928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393239" y="33165"/>
            <a:ext cx="4681681" cy="293744"/>
          </a:xfrm>
        </p:spPr>
        <p:txBody>
          <a:bodyPr>
            <a:noAutofit/>
          </a:bodyPr>
          <a:lstStyle/>
          <a:p>
            <a:r>
              <a:rPr lang="en-US" sz="1600" b="1" dirty="0">
                <a:solidFill>
                  <a:srgbClr val="FF0000"/>
                </a:solidFill>
              </a:rPr>
              <a:t>Scenario D: ICP&gt; 22, PbtO</a:t>
            </a:r>
            <a:r>
              <a:rPr lang="en-US" sz="1600" b="1" baseline="-25000" dirty="0">
                <a:solidFill>
                  <a:srgbClr val="FF0000"/>
                </a:solidFill>
              </a:rPr>
              <a:t>2</a:t>
            </a:r>
            <a:r>
              <a:rPr lang="en-US" sz="1600" b="1" dirty="0">
                <a:solidFill>
                  <a:srgbClr val="FF0000"/>
                </a:solidFill>
              </a:rPr>
              <a:t> &lt; 20</a:t>
            </a: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0" y="326909"/>
            <a:ext cx="5486400" cy="3098537"/>
          </a:xfrm>
        </p:spPr>
        <p:txBody>
          <a:bodyPr>
            <a:noAutofit/>
          </a:bodyPr>
          <a:lstStyle/>
          <a:p>
            <a:pPr lvl="0">
              <a:lnSpc>
                <a:spcPct val="100000"/>
              </a:lnSpc>
            </a:pPr>
            <a:r>
              <a:rPr lang="en-US" sz="1050" b="1" i="1" dirty="0">
                <a:solidFill>
                  <a:srgbClr val="002060"/>
                </a:solidFill>
              </a:rPr>
              <a:t>Tier 3: </a:t>
            </a:r>
            <a:r>
              <a:rPr lang="en-US" sz="1100" b="1" i="1" dirty="0">
                <a:solidFill>
                  <a:srgbClr val="002060"/>
                </a:solidFill>
              </a:rPr>
              <a:t>OPTIONAL</a:t>
            </a:r>
          </a:p>
          <a:p>
            <a:pPr>
              <a:lnSpc>
                <a:spcPct val="100000"/>
              </a:lnSpc>
            </a:pPr>
            <a:r>
              <a:rPr lang="en-US" sz="900" i="1" dirty="0">
                <a:solidFill>
                  <a:prstClr val="black"/>
                </a:solidFill>
              </a:rPr>
              <a:t>Providers may move to Tier 3 interventions if ICP and PbtO</a:t>
            </a:r>
            <a:r>
              <a:rPr lang="en-US" sz="900" i="1" baseline="-25000" dirty="0">
                <a:solidFill>
                  <a:prstClr val="black"/>
                </a:solidFill>
              </a:rPr>
              <a:t>2</a:t>
            </a:r>
            <a:r>
              <a:rPr lang="en-US" sz="900" i="1" dirty="0">
                <a:solidFill>
                  <a:prstClr val="black"/>
                </a:solidFill>
              </a:rPr>
              <a:t> remain abnormal, </a:t>
            </a:r>
            <a:r>
              <a:rPr lang="en-US" sz="900" b="1" i="1" dirty="0">
                <a:solidFill>
                  <a:prstClr val="black"/>
                </a:solidFill>
              </a:rPr>
              <a:t>and</a:t>
            </a:r>
            <a:r>
              <a:rPr lang="en-US" sz="900" i="1" dirty="0">
                <a:solidFill>
                  <a:prstClr val="black"/>
                </a:solidFill>
              </a:rPr>
              <a:t> at least one intervention from Tier 1 AND Tier 2 has been used.  These treatments are listed in no particular order—choice should be based on patient characteristics and local practices.  </a:t>
            </a:r>
            <a:r>
              <a:rPr lang="en-US" sz="1400" b="1" dirty="0">
                <a:solidFill>
                  <a:srgbClr val="44546A"/>
                </a:solidFill>
                <a:ea typeface="Times New Roman" panose="02020603050405020304" pitchFamily="18" charset="0"/>
                <a:cs typeface="Times New Roman" panose="02020603050405020304" pitchFamily="18" charset="0"/>
              </a:rPr>
              <a:t> </a:t>
            </a:r>
          </a:p>
          <a:p>
            <a:pPr>
              <a:lnSpc>
                <a:spcPct val="100000"/>
              </a:lnSpc>
            </a:pPr>
            <a:endParaRPr lang="en-US" sz="1050" dirty="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Symbol" panose="05050102010706020507" pitchFamily="18" charset="2"/>
              <a:buChar char=""/>
            </a:pPr>
            <a:r>
              <a:rPr lang="en-US" sz="1200" b="1" dirty="0">
                <a:ea typeface="Calibri" panose="020F0502020204030204" pitchFamily="34" charset="0"/>
                <a:cs typeface="Times New Roman" panose="02020603050405020304" pitchFamily="18" charset="0"/>
              </a:rPr>
              <a:t>Pentobarbital coma</a:t>
            </a:r>
            <a:r>
              <a:rPr lang="en-US" sz="1200" dirty="0">
                <a:ea typeface="Calibri" panose="020F0502020204030204" pitchFamily="34" charset="0"/>
                <a:cs typeface="Times New Roman" panose="02020603050405020304" pitchFamily="18" charset="0"/>
              </a:rPr>
              <a:t>: According to local protocol.  </a:t>
            </a:r>
            <a:endParaRPr lang="en-US" sz="1000" dirty="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Symbol" panose="05050102010706020507" pitchFamily="18" charset="2"/>
              <a:buChar char=""/>
            </a:pPr>
            <a:r>
              <a:rPr lang="en-US" sz="1200" b="1" dirty="0">
                <a:ea typeface="Calibri" panose="020F0502020204030204" pitchFamily="34" charset="0"/>
                <a:cs typeface="Times New Roman" panose="02020603050405020304" pitchFamily="18" charset="0"/>
              </a:rPr>
              <a:t>Decompressive craniectomy.</a:t>
            </a:r>
            <a:r>
              <a:rPr lang="en-US" sz="1200" dirty="0">
                <a:ea typeface="Calibri" panose="020F0502020204030204" pitchFamily="34" charset="0"/>
                <a:cs typeface="Times New Roman" panose="02020603050405020304" pitchFamily="18" charset="0"/>
              </a:rPr>
              <a:t> </a:t>
            </a:r>
            <a:endParaRPr lang="en-US" sz="1000" dirty="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Symbol" panose="05050102010706020507" pitchFamily="18" charset="2"/>
              <a:buChar char=""/>
            </a:pPr>
            <a:r>
              <a:rPr lang="en-US" sz="1200" b="1" dirty="0">
                <a:ea typeface="Calibri" panose="020F0502020204030204" pitchFamily="34" charset="0"/>
                <a:cs typeface="Times New Roman" panose="02020603050405020304" pitchFamily="18" charset="0"/>
              </a:rPr>
              <a:t>Induced hypothermia </a:t>
            </a:r>
            <a:r>
              <a:rPr lang="en-US" sz="1200" dirty="0">
                <a:ea typeface="Calibri" panose="020F0502020204030204" pitchFamily="34" charset="0"/>
                <a:cs typeface="Times New Roman" panose="02020603050405020304" pitchFamily="18" charset="0"/>
              </a:rPr>
              <a:t>to </a:t>
            </a:r>
            <a:r>
              <a:rPr lang="en-US" sz="1200" dirty="0">
                <a:solidFill>
                  <a:srgbClr val="FF0000"/>
                </a:solidFill>
                <a:ea typeface="Calibri" panose="020F0502020204030204" pitchFamily="34" charset="0"/>
                <a:cs typeface="Times New Roman" panose="02020603050405020304" pitchFamily="18" charset="0"/>
              </a:rPr>
              <a:t>32—35</a:t>
            </a:r>
            <a:r>
              <a:rPr lang="en-US" sz="1200" baseline="30000" dirty="0">
                <a:solidFill>
                  <a:srgbClr val="FF0000"/>
                </a:solidFill>
                <a:ea typeface="Calibri" panose="020F0502020204030204" pitchFamily="34" charset="0"/>
                <a:cs typeface="Times New Roman" panose="02020603050405020304" pitchFamily="18" charset="0"/>
              </a:rPr>
              <a:t>o</a:t>
            </a:r>
            <a:r>
              <a:rPr lang="en-US" sz="1200" dirty="0">
                <a:solidFill>
                  <a:srgbClr val="FF0000"/>
                </a:solidFill>
                <a:ea typeface="Calibri" panose="020F0502020204030204" pitchFamily="34" charset="0"/>
                <a:cs typeface="Times New Roman" panose="02020603050405020304" pitchFamily="18" charset="0"/>
              </a:rPr>
              <a:t>C</a:t>
            </a:r>
            <a:r>
              <a:rPr lang="en-US" sz="1200" dirty="0">
                <a:ea typeface="Calibri" panose="020F0502020204030204" pitchFamily="34" charset="0"/>
                <a:cs typeface="Times New Roman" panose="02020603050405020304" pitchFamily="18" charset="0"/>
              </a:rPr>
              <a:t>, using active cooling measures</a:t>
            </a:r>
          </a:p>
          <a:p>
            <a:pPr marL="342900" marR="0" lvl="0" indent="-342900" algn="l">
              <a:lnSpc>
                <a:spcPct val="107000"/>
              </a:lnSpc>
              <a:spcBef>
                <a:spcPts val="0"/>
              </a:spcBef>
              <a:spcAft>
                <a:spcPts val="0"/>
              </a:spcAft>
              <a:buFont typeface="Symbol" panose="05050102010706020507" pitchFamily="18" charset="2"/>
              <a:buChar char=""/>
            </a:pPr>
            <a:r>
              <a:rPr lang="en-US" sz="1200" b="1" dirty="0">
                <a:ea typeface="Calibri" panose="020F0502020204030204" pitchFamily="34" charset="0"/>
                <a:cs typeface="Times New Roman" panose="02020603050405020304" pitchFamily="18" charset="0"/>
              </a:rPr>
              <a:t>Increase cardiac output</a:t>
            </a:r>
            <a:r>
              <a:rPr lang="en-US" sz="1200" dirty="0">
                <a:ea typeface="Calibri" panose="020F0502020204030204" pitchFamily="34" charset="0"/>
                <a:cs typeface="Times New Roman" panose="02020603050405020304" pitchFamily="18" charset="0"/>
              </a:rPr>
              <a:t> with inotropes</a:t>
            </a:r>
          </a:p>
          <a:p>
            <a:pPr marL="342900" marR="0" lvl="0" indent="-342900" algn="l">
              <a:lnSpc>
                <a:spcPct val="107000"/>
              </a:lnSpc>
              <a:spcBef>
                <a:spcPts val="0"/>
              </a:spcBef>
              <a:spcAft>
                <a:spcPts val="0"/>
              </a:spcAft>
              <a:buFont typeface="Symbol" panose="05050102010706020507" pitchFamily="18" charset="2"/>
              <a:buChar char=""/>
            </a:pPr>
            <a:r>
              <a:rPr lang="en-US" sz="1200" b="1" dirty="0">
                <a:ea typeface="Calibri" panose="020F0502020204030204" pitchFamily="34" charset="0"/>
                <a:cs typeface="Times New Roman" panose="02020603050405020304" pitchFamily="18" charset="0"/>
              </a:rPr>
              <a:t>Assess for vasospasm </a:t>
            </a:r>
            <a:r>
              <a:rPr lang="en-US" sz="1200" dirty="0">
                <a:ea typeface="Calibri" panose="020F0502020204030204" pitchFamily="34" charset="0"/>
                <a:cs typeface="Times New Roman" panose="02020603050405020304" pitchFamily="18" charset="0"/>
              </a:rPr>
              <a:t>with transcranial doppler or cerebral angiogram</a:t>
            </a:r>
          </a:p>
          <a:p>
            <a:pPr marL="342900" marR="0" lvl="0" indent="-342900" algn="l">
              <a:lnSpc>
                <a:spcPct val="107000"/>
              </a:lnSpc>
              <a:spcBef>
                <a:spcPts val="0"/>
              </a:spcBef>
              <a:spcAft>
                <a:spcPts val="0"/>
              </a:spcAft>
              <a:buFont typeface="Symbol" panose="05050102010706020507" pitchFamily="18" charset="2"/>
              <a:buChar char=""/>
            </a:pPr>
            <a:r>
              <a:rPr lang="en-US" sz="1200" b="1" dirty="0">
                <a:ea typeface="Calibri" panose="020F0502020204030204" pitchFamily="34" charset="0"/>
                <a:cs typeface="Times New Roman" panose="02020603050405020304" pitchFamily="18" charset="0"/>
              </a:rPr>
              <a:t>Hyperventilation</a:t>
            </a:r>
            <a:r>
              <a:rPr lang="en-US" sz="1200" dirty="0">
                <a:ea typeface="Calibri" panose="020F0502020204030204" pitchFamily="34" charset="0"/>
                <a:cs typeface="Times New Roman" panose="02020603050405020304" pitchFamily="18" charset="0"/>
              </a:rPr>
              <a:t> to address possible </a:t>
            </a:r>
            <a:r>
              <a:rPr lang="en-US" sz="1200" dirty="0">
                <a:solidFill>
                  <a:srgbClr val="FF0000"/>
                </a:solidFill>
                <a:ea typeface="Calibri" panose="020F0502020204030204" pitchFamily="34" charset="0"/>
                <a:cs typeface="Times New Roman" panose="02020603050405020304" pitchFamily="18" charset="0"/>
              </a:rPr>
              <a:t>reverse Robin-Hood syndrome</a:t>
            </a:r>
          </a:p>
          <a:p>
            <a:pPr marL="342900" marR="0" lvl="0" indent="-342900" algn="l">
              <a:lnSpc>
                <a:spcPct val="107000"/>
              </a:lnSpc>
              <a:spcBef>
                <a:spcPts val="0"/>
              </a:spcBef>
              <a:spcAft>
                <a:spcPts val="0"/>
              </a:spcAft>
              <a:buFont typeface="Symbol" panose="05050102010706020507" pitchFamily="18" charset="2"/>
              <a:buChar char=""/>
            </a:pPr>
            <a:r>
              <a:rPr lang="en-US" sz="1200" b="1" dirty="0">
                <a:ea typeface="Calibri" panose="020F0502020204030204" pitchFamily="34" charset="0"/>
                <a:cs typeface="Times New Roman" panose="02020603050405020304" pitchFamily="18" charset="0"/>
              </a:rPr>
              <a:t>Consider other potential causes/interventions for low PbtO</a:t>
            </a:r>
            <a:r>
              <a:rPr lang="en-US" sz="1200" b="1" baseline="-25000" dirty="0">
                <a:ea typeface="Calibri" panose="020F0502020204030204" pitchFamily="34" charset="0"/>
                <a:cs typeface="Times New Roman" panose="02020603050405020304" pitchFamily="18" charset="0"/>
              </a:rPr>
              <a:t>2</a:t>
            </a:r>
            <a:r>
              <a:rPr lang="en-US" sz="1200" dirty="0">
                <a:ea typeface="Calibri" panose="020F0502020204030204" pitchFamily="34" charset="0"/>
                <a:cs typeface="Times New Roman" panose="02020603050405020304" pitchFamily="18" charset="0"/>
              </a:rPr>
              <a:t> per site protocol:</a:t>
            </a:r>
          </a:p>
          <a:p>
            <a:pPr marL="586725" lvl="1" indent="-342900" algn="l">
              <a:lnSpc>
                <a:spcPct val="107000"/>
              </a:lnSpc>
              <a:spcBef>
                <a:spcPts val="0"/>
              </a:spcBef>
              <a:buFont typeface="Symbol" panose="05050102010706020507" pitchFamily="18" charset="2"/>
              <a:buChar char=""/>
            </a:pPr>
            <a:r>
              <a:rPr lang="en-US" sz="1100" dirty="0">
                <a:ea typeface="Calibri" panose="020F0502020204030204" pitchFamily="34" charset="0"/>
                <a:cs typeface="Times New Roman" panose="02020603050405020304" pitchFamily="18" charset="0"/>
              </a:rPr>
              <a:t>Consider </a:t>
            </a:r>
            <a:r>
              <a:rPr lang="en-US" sz="1100" dirty="0">
                <a:solidFill>
                  <a:srgbClr val="FF0000"/>
                </a:solidFill>
                <a:ea typeface="Calibri" panose="020F0502020204030204" pitchFamily="34" charset="0"/>
                <a:cs typeface="Times New Roman" panose="02020603050405020304" pitchFamily="18" charset="0"/>
              </a:rPr>
              <a:t>cortical spreading depolarizations </a:t>
            </a:r>
            <a:r>
              <a:rPr lang="en-US" sz="1100" dirty="0">
                <a:ea typeface="Calibri" panose="020F0502020204030204" pitchFamily="34" charset="0"/>
                <a:cs typeface="Times New Roman" panose="02020603050405020304" pitchFamily="18" charset="0"/>
              </a:rPr>
              <a:t>via </a:t>
            </a:r>
            <a:r>
              <a:rPr lang="en-US" sz="1100" dirty="0" err="1">
                <a:ea typeface="Calibri" panose="020F0502020204030204" pitchFamily="34" charset="0"/>
                <a:cs typeface="Times New Roman" panose="02020603050405020304" pitchFamily="18" charset="0"/>
              </a:rPr>
              <a:t>ECoG</a:t>
            </a:r>
            <a:endParaRPr lang="en-US" sz="1100" dirty="0">
              <a:ea typeface="Calibri" panose="020F0502020204030204" pitchFamily="34" charset="0"/>
              <a:cs typeface="Times New Roman" panose="02020603050405020304" pitchFamily="18" charset="0"/>
            </a:endParaRPr>
          </a:p>
          <a:p>
            <a:pPr marL="586725" lvl="1" indent="-342900" algn="l">
              <a:lnSpc>
                <a:spcPct val="107000"/>
              </a:lnSpc>
              <a:spcBef>
                <a:spcPts val="0"/>
              </a:spcBef>
              <a:buFont typeface="Symbol" panose="05050102010706020507" pitchFamily="18" charset="2"/>
              <a:buChar char=""/>
            </a:pPr>
            <a:r>
              <a:rPr lang="en-US" sz="1100" dirty="0">
                <a:ea typeface="Calibri" panose="020F0502020204030204" pitchFamily="34" charset="0"/>
                <a:cs typeface="Times New Roman" panose="02020603050405020304" pitchFamily="18" charset="0"/>
              </a:rPr>
              <a:t>Assess for </a:t>
            </a:r>
            <a:r>
              <a:rPr lang="en-US" sz="1100" dirty="0">
                <a:solidFill>
                  <a:srgbClr val="FF0000"/>
                </a:solidFill>
                <a:ea typeface="Calibri" panose="020F0502020204030204" pitchFamily="34" charset="0"/>
                <a:cs typeface="Times New Roman" panose="02020603050405020304" pitchFamily="18" charset="0"/>
              </a:rPr>
              <a:t>PE</a:t>
            </a:r>
            <a:r>
              <a:rPr lang="en-US" sz="1100" dirty="0">
                <a:ea typeface="Calibri" panose="020F0502020204030204" pitchFamily="34" charset="0"/>
                <a:cs typeface="Times New Roman" panose="02020603050405020304" pitchFamily="18" charset="0"/>
              </a:rPr>
              <a:t> or </a:t>
            </a:r>
            <a:r>
              <a:rPr lang="en-US" sz="1100" dirty="0">
                <a:solidFill>
                  <a:srgbClr val="FF0000"/>
                </a:solidFill>
                <a:ea typeface="Calibri" panose="020F0502020204030204" pitchFamily="34" charset="0"/>
                <a:cs typeface="Times New Roman" panose="02020603050405020304" pitchFamily="18" charset="0"/>
              </a:rPr>
              <a:t>cerebral venous thrombosis</a:t>
            </a:r>
            <a:r>
              <a:rPr lang="en-US" sz="1100" dirty="0">
                <a:ea typeface="Calibri" panose="020F0502020204030204" pitchFamily="34" charset="0"/>
                <a:cs typeface="Times New Roman" panose="02020603050405020304" pitchFamily="18" charset="0"/>
              </a:rPr>
              <a:t>; if present, initiate anticoagulation or place IVC filter.  </a:t>
            </a:r>
            <a:endParaRPr lang="en-US" sz="1200" dirty="0">
              <a:ea typeface="Calibri" panose="020F0502020204030204" pitchFamily="34" charset="0"/>
              <a:cs typeface="Times New Roman" panose="02020603050405020304" pitchFamily="18" charset="0"/>
            </a:endParaRPr>
          </a:p>
          <a:p>
            <a:pPr marL="342900" indent="-342900" algn="l">
              <a:lnSpc>
                <a:spcPct val="107000"/>
              </a:lnSpc>
              <a:spcBef>
                <a:spcPts val="0"/>
              </a:spcBef>
              <a:buFont typeface="Symbol" panose="05050102010706020507" pitchFamily="18" charset="2"/>
              <a:buChar char=""/>
            </a:pPr>
            <a:r>
              <a:rPr lang="en-US" sz="1200" b="1" dirty="0"/>
              <a:t>Other salvage therapy based on local protocol.</a:t>
            </a:r>
            <a:endParaRPr lang="en-US" sz="993" dirty="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xmlns="" id="{9B5C8E7C-157F-4DE0-9843-082177BE2B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7198" y="3191110"/>
            <a:ext cx="1843013" cy="279161"/>
          </a:xfrm>
          <a:prstGeom prst="rect">
            <a:avLst/>
          </a:prstGeom>
        </p:spPr>
      </p:pic>
    </p:spTree>
    <p:extLst>
      <p:ext uri="{BB962C8B-B14F-4D97-AF65-F5344CB8AC3E}">
        <p14:creationId xmlns:p14="http://schemas.microsoft.com/office/powerpoint/2010/main" val="3159717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7C6B66-E894-4BF4-A4AE-C158FF0DF12B}"/>
              </a:ext>
            </a:extLst>
          </p:cNvPr>
          <p:cNvSpPr>
            <a:spLocks noGrp="1"/>
          </p:cNvSpPr>
          <p:nvPr>
            <p:ph type="title"/>
          </p:nvPr>
        </p:nvSpPr>
        <p:spPr>
          <a:xfrm>
            <a:off x="-36369" y="171229"/>
            <a:ext cx="5486399" cy="973394"/>
          </a:xfrm>
        </p:spPr>
        <p:txBody>
          <a:bodyPr>
            <a:normAutofit fontScale="90000"/>
          </a:bodyPr>
          <a:lstStyle/>
          <a:p>
            <a:pPr algn="ctr">
              <a:spcBef>
                <a:spcPts val="1000"/>
              </a:spcBef>
              <a:spcAft>
                <a:spcPts val="1000"/>
              </a:spcAft>
            </a:pPr>
            <a:r>
              <a:rPr lang="en-US" sz="2000" b="1" dirty="0"/>
              <a:t/>
            </a:r>
            <a:br>
              <a:rPr lang="en-US" sz="2000" b="1" dirty="0"/>
            </a:br>
            <a:r>
              <a:rPr lang="en-US" sz="2000" b="1" dirty="0"/>
              <a:t/>
            </a:r>
            <a:br>
              <a:rPr lang="en-US" sz="2000" b="1" dirty="0"/>
            </a:br>
            <a:r>
              <a:rPr lang="en-US" sz="2000" b="1" dirty="0"/>
              <a:t/>
            </a:r>
            <a:br>
              <a:rPr lang="en-US" sz="2000" b="1" dirty="0"/>
            </a:br>
            <a:r>
              <a:rPr lang="en-US" sz="2000" b="1" dirty="0"/>
              <a:t>Removal or Replacement of Probes </a:t>
            </a:r>
            <a:r>
              <a:rPr lang="en-US" sz="2000" dirty="0"/>
              <a:t/>
            </a:r>
            <a:br>
              <a:rPr lang="en-US" sz="2000" dirty="0"/>
            </a:br>
            <a:r>
              <a:rPr lang="en-US" sz="1300" i="1" dirty="0"/>
              <a:t>Removal or replacement of probes will be completed at the discretion of the attending physician at each clinical site. </a:t>
            </a:r>
            <a:r>
              <a:rPr lang="en-US" sz="1300" b="1" i="1" dirty="0">
                <a:solidFill>
                  <a:srgbClr val="FF0000"/>
                </a:solidFill>
                <a:latin typeface="Calibri" panose="020F0502020204030204" pitchFamily="34" charset="0"/>
              </a:rPr>
              <a:t>ICP and PbtO</a:t>
            </a:r>
            <a:r>
              <a:rPr lang="en-US" sz="1300" b="1" i="1" baseline="-25000" dirty="0">
                <a:solidFill>
                  <a:srgbClr val="FF0000"/>
                </a:solidFill>
                <a:latin typeface="Calibri" panose="020F0502020204030204" pitchFamily="34" charset="0"/>
              </a:rPr>
              <a:t>2</a:t>
            </a:r>
            <a:r>
              <a:rPr lang="en-US" sz="1300" b="1" i="1" dirty="0">
                <a:solidFill>
                  <a:srgbClr val="FF0000"/>
                </a:solidFill>
                <a:latin typeface="Calibri" panose="020F0502020204030204" pitchFamily="34" charset="0"/>
              </a:rPr>
              <a:t> probes will be removed by Day 5 unless clinically indicated to continue monitoring</a:t>
            </a:r>
            <a:r>
              <a:rPr lang="en-US" sz="1300" i="1" dirty="0">
                <a:solidFill>
                  <a:srgbClr val="000000"/>
                </a:solidFill>
                <a:latin typeface="Calibri" panose="020F0502020204030204" pitchFamily="34" charset="0"/>
              </a:rPr>
              <a:t>. Replacement of a PbtO</a:t>
            </a:r>
            <a:r>
              <a:rPr lang="en-US" sz="1300" i="1" baseline="-25000" dirty="0">
                <a:solidFill>
                  <a:srgbClr val="000000"/>
                </a:solidFill>
                <a:latin typeface="Calibri" panose="020F0502020204030204" pitchFamily="34" charset="0"/>
              </a:rPr>
              <a:t>2</a:t>
            </a:r>
            <a:r>
              <a:rPr lang="en-US" sz="1300" i="1" dirty="0">
                <a:solidFill>
                  <a:srgbClr val="000000"/>
                </a:solidFill>
                <a:latin typeface="Calibri" panose="020F0502020204030204" pitchFamily="34" charset="0"/>
              </a:rPr>
              <a:t> probe after 5 days, or in the case of device failure will only be considered in the ICP + PbtO</a:t>
            </a:r>
            <a:r>
              <a:rPr lang="en-US" sz="1300" i="1" baseline="-25000" dirty="0">
                <a:solidFill>
                  <a:srgbClr val="000000"/>
                </a:solidFill>
                <a:latin typeface="Calibri" panose="020F0502020204030204" pitchFamily="34" charset="0"/>
              </a:rPr>
              <a:t>2</a:t>
            </a:r>
            <a:r>
              <a:rPr lang="en-US" sz="1300" i="1" dirty="0">
                <a:solidFill>
                  <a:srgbClr val="000000"/>
                </a:solidFill>
                <a:latin typeface="Calibri" panose="020F0502020204030204" pitchFamily="34" charset="0"/>
              </a:rPr>
              <a:t> group.</a:t>
            </a:r>
            <a:br>
              <a:rPr lang="en-US" sz="1300" i="1" dirty="0">
                <a:solidFill>
                  <a:srgbClr val="000000"/>
                </a:solidFill>
                <a:latin typeface="Calibri" panose="020F0502020204030204" pitchFamily="34" charset="0"/>
              </a:rPr>
            </a:br>
            <a:r>
              <a:rPr lang="en-US" sz="1300" i="1" dirty="0">
                <a:solidFill>
                  <a:srgbClr val="000000"/>
                </a:solidFill>
                <a:latin typeface="Calibri" panose="020F0502020204030204" pitchFamily="34" charset="0"/>
              </a:rPr>
              <a:t>Never </a:t>
            </a:r>
            <a:r>
              <a:rPr lang="en-US" sz="1300" i="1" dirty="0" err="1">
                <a:solidFill>
                  <a:srgbClr val="000000"/>
                </a:solidFill>
                <a:latin typeface="Calibri" panose="020F0502020204030204" pitchFamily="34" charset="0"/>
              </a:rPr>
              <a:t>unblind</a:t>
            </a:r>
            <a:r>
              <a:rPr lang="en-US" sz="1300" i="1" dirty="0">
                <a:solidFill>
                  <a:srgbClr val="000000"/>
                </a:solidFill>
                <a:latin typeface="Calibri" panose="020F0502020204030204" pitchFamily="34" charset="0"/>
              </a:rPr>
              <a:t> PbtO2 information in the ICP-only group even after 5 days.</a:t>
            </a:r>
            <a:r>
              <a:rPr lang="en-US" sz="1200" i="1" dirty="0"/>
              <a:t/>
            </a:r>
            <a:br>
              <a:rPr lang="en-US" sz="1200" i="1" dirty="0"/>
            </a:br>
            <a:r>
              <a:rPr lang="en-US" dirty="0"/>
              <a:t/>
            </a:r>
            <a:br>
              <a:rPr lang="en-US" dirty="0"/>
            </a:br>
            <a:r>
              <a:rPr lang="en-US" dirty="0"/>
              <a:t/>
            </a:r>
            <a:br>
              <a:rPr lang="en-US" dirty="0"/>
            </a:br>
            <a:endParaRPr lang="en-US" dirty="0"/>
          </a:p>
        </p:txBody>
      </p:sp>
      <p:sp>
        <p:nvSpPr>
          <p:cNvPr id="3" name="Content Placeholder 2">
            <a:extLst>
              <a:ext uri="{FF2B5EF4-FFF2-40B4-BE49-F238E27FC236}">
                <a16:creationId xmlns:a16="http://schemas.microsoft.com/office/drawing/2014/main" xmlns="" id="{ED89D8E6-96B3-4DA8-AD7C-9F3AE933C19B}"/>
              </a:ext>
            </a:extLst>
          </p:cNvPr>
          <p:cNvSpPr>
            <a:spLocks noGrp="1"/>
          </p:cNvSpPr>
          <p:nvPr>
            <p:ph idx="1"/>
          </p:nvPr>
        </p:nvSpPr>
        <p:spPr>
          <a:xfrm>
            <a:off x="2" y="1061882"/>
            <a:ext cx="5486398" cy="2595718"/>
          </a:xfrm>
        </p:spPr>
        <p:txBody>
          <a:bodyPr>
            <a:noAutofit/>
          </a:bodyPr>
          <a:lstStyle/>
          <a:p>
            <a:pPr marL="0" indent="0">
              <a:spcBef>
                <a:spcPts val="1000"/>
              </a:spcBef>
              <a:spcAft>
                <a:spcPts val="1000"/>
              </a:spcAft>
              <a:buNone/>
            </a:pPr>
            <a:r>
              <a:rPr lang="en-US" sz="1600" b="1" dirty="0">
                <a:solidFill>
                  <a:srgbClr val="000000"/>
                </a:solidFill>
                <a:latin typeface="Calibri" panose="020F0502020204030204" pitchFamily="34" charset="0"/>
              </a:rPr>
              <a:t>Probes may be removed </a:t>
            </a:r>
            <a:r>
              <a:rPr lang="en-US" sz="1600" b="1" i="1" dirty="0">
                <a:solidFill>
                  <a:srgbClr val="000000"/>
                </a:solidFill>
                <a:latin typeface="Calibri" panose="020F0502020204030204" pitchFamily="34" charset="0"/>
              </a:rPr>
              <a:t>before</a:t>
            </a:r>
            <a:r>
              <a:rPr lang="en-US" sz="1600" b="1" dirty="0">
                <a:solidFill>
                  <a:srgbClr val="000000"/>
                </a:solidFill>
                <a:latin typeface="Calibri" panose="020F0502020204030204" pitchFamily="34" charset="0"/>
              </a:rPr>
              <a:t> 5 days when any of the following conditions are met:</a:t>
            </a:r>
          </a:p>
          <a:p>
            <a:pPr marL="0" indent="0">
              <a:spcBef>
                <a:spcPts val="1000"/>
              </a:spcBef>
              <a:spcAft>
                <a:spcPts val="1000"/>
              </a:spcAft>
              <a:buNone/>
            </a:pPr>
            <a:r>
              <a:rPr lang="en-US" sz="1400" dirty="0">
                <a:solidFill>
                  <a:srgbClr val="000000"/>
                </a:solidFill>
                <a:latin typeface="Calibri" panose="020F0502020204030204" pitchFamily="34" charset="0"/>
              </a:rPr>
              <a:t>The participant awakens from coma (motor GCS score = 6).</a:t>
            </a:r>
          </a:p>
          <a:p>
            <a:pPr fontAlgn="base">
              <a:lnSpc>
                <a:spcPct val="100000"/>
              </a:lnSpc>
              <a:spcBef>
                <a:spcPts val="0"/>
              </a:spcBef>
            </a:pPr>
            <a:r>
              <a:rPr lang="en-US" sz="1400" dirty="0">
                <a:solidFill>
                  <a:srgbClr val="000000"/>
                </a:solidFill>
                <a:latin typeface="Calibri" panose="020F0502020204030204" pitchFamily="34" charset="0"/>
              </a:rPr>
              <a:t>There is a medical indication for removal of the probes (such as infection or bleeding associated with the catheter).</a:t>
            </a:r>
          </a:p>
          <a:p>
            <a:pPr fontAlgn="base">
              <a:lnSpc>
                <a:spcPct val="100000"/>
              </a:lnSpc>
              <a:spcBef>
                <a:spcPts val="0"/>
              </a:spcBef>
            </a:pPr>
            <a:r>
              <a:rPr lang="en-US" sz="1400" dirty="0">
                <a:solidFill>
                  <a:srgbClr val="000000"/>
                </a:solidFill>
                <a:latin typeface="Calibri" panose="020F0502020204030204" pitchFamily="34" charset="0"/>
              </a:rPr>
              <a:t>No abnormalities of ICP for 72 hours after injury in the ICP-only arm</a:t>
            </a:r>
          </a:p>
          <a:p>
            <a:pPr fontAlgn="base">
              <a:lnSpc>
                <a:spcPct val="100000"/>
              </a:lnSpc>
              <a:spcBef>
                <a:spcPts val="0"/>
              </a:spcBef>
              <a:spcAft>
                <a:spcPts val="1000"/>
              </a:spcAft>
            </a:pPr>
            <a:r>
              <a:rPr lang="en-US" sz="1400" dirty="0">
                <a:solidFill>
                  <a:srgbClr val="000000"/>
                </a:solidFill>
                <a:latin typeface="Calibri" panose="020F0502020204030204" pitchFamily="34" charset="0"/>
              </a:rPr>
              <a:t>No abnormalities of ICP or PbtO</a:t>
            </a:r>
            <a:r>
              <a:rPr lang="en-US" sz="1400" baseline="-25000" dirty="0">
                <a:solidFill>
                  <a:srgbClr val="000000"/>
                </a:solidFill>
                <a:latin typeface="Calibri" panose="020F0502020204030204" pitchFamily="34" charset="0"/>
              </a:rPr>
              <a:t>2</a:t>
            </a:r>
            <a:r>
              <a:rPr lang="en-US" sz="1400" dirty="0">
                <a:solidFill>
                  <a:srgbClr val="000000"/>
                </a:solidFill>
                <a:latin typeface="Calibri" panose="020F0502020204030204" pitchFamily="34" charset="0"/>
              </a:rPr>
              <a:t> are noted for 72 hours after injury in the ICP + PbtO</a:t>
            </a:r>
            <a:r>
              <a:rPr lang="en-US" sz="1400" baseline="-25000" dirty="0">
                <a:solidFill>
                  <a:srgbClr val="000000"/>
                </a:solidFill>
                <a:latin typeface="Calibri" panose="020F0502020204030204" pitchFamily="34" charset="0"/>
              </a:rPr>
              <a:t>2</a:t>
            </a:r>
            <a:r>
              <a:rPr lang="en-US" sz="1400" dirty="0">
                <a:solidFill>
                  <a:srgbClr val="000000"/>
                </a:solidFill>
                <a:latin typeface="Calibri" panose="020F0502020204030204" pitchFamily="34" charset="0"/>
              </a:rPr>
              <a:t> arm</a:t>
            </a:r>
          </a:p>
          <a:p>
            <a:pPr fontAlgn="base">
              <a:lnSpc>
                <a:spcPct val="100000"/>
              </a:lnSpc>
              <a:spcBef>
                <a:spcPts val="0"/>
              </a:spcBef>
              <a:spcAft>
                <a:spcPts val="1000"/>
              </a:spcAft>
            </a:pPr>
            <a:r>
              <a:rPr lang="en-US" sz="1400" dirty="0">
                <a:solidFill>
                  <a:srgbClr val="000000"/>
                </a:solidFill>
                <a:latin typeface="Calibri" panose="020F0502020204030204" pitchFamily="34" charset="0"/>
              </a:rPr>
              <a:t>Withdrawal of care</a:t>
            </a:r>
            <a:r>
              <a:rPr lang="en-US" dirty="0"/>
              <a:t/>
            </a:r>
            <a:br>
              <a:rPr lang="en-US" dirty="0"/>
            </a:br>
            <a:endParaRPr lang="en-US" dirty="0"/>
          </a:p>
        </p:txBody>
      </p:sp>
      <p:pic>
        <p:nvPicPr>
          <p:cNvPr id="4" name="Picture 3">
            <a:extLst>
              <a:ext uri="{FF2B5EF4-FFF2-40B4-BE49-F238E27FC236}">
                <a16:creationId xmlns:a16="http://schemas.microsoft.com/office/drawing/2014/main" xmlns="" id="{A530E9F8-767D-477E-9A36-DB3BAF3F90F3}"/>
              </a:ext>
            </a:extLst>
          </p:cNvPr>
          <p:cNvPicPr>
            <a:picLocks noChangeAspect="1"/>
          </p:cNvPicPr>
          <p:nvPr/>
        </p:nvPicPr>
        <p:blipFill>
          <a:blip r:embed="rId2"/>
          <a:stretch>
            <a:fillRect/>
          </a:stretch>
        </p:blipFill>
        <p:spPr>
          <a:xfrm>
            <a:off x="3446343" y="3205931"/>
            <a:ext cx="1841152" cy="280440"/>
          </a:xfrm>
          <a:prstGeom prst="rect">
            <a:avLst/>
          </a:prstGeom>
        </p:spPr>
      </p:pic>
    </p:spTree>
    <p:extLst>
      <p:ext uri="{BB962C8B-B14F-4D97-AF65-F5344CB8AC3E}">
        <p14:creationId xmlns:p14="http://schemas.microsoft.com/office/powerpoint/2010/main" val="637171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AEA515-2422-47D0-AD5A-42EF8A747865}"/>
              </a:ext>
            </a:extLst>
          </p:cNvPr>
          <p:cNvSpPr>
            <a:spLocks noGrp="1"/>
          </p:cNvSpPr>
          <p:nvPr>
            <p:ph type="title"/>
          </p:nvPr>
        </p:nvSpPr>
        <p:spPr>
          <a:xfrm>
            <a:off x="2999043" y="55954"/>
            <a:ext cx="2148070" cy="482775"/>
          </a:xfrm>
        </p:spPr>
        <p:txBody>
          <a:bodyPr>
            <a:noAutofit/>
          </a:bodyPr>
          <a:lstStyle/>
          <a:p>
            <a:r>
              <a:rPr lang="en-US" sz="3200" dirty="0"/>
              <a:t>Contacts</a:t>
            </a:r>
          </a:p>
        </p:txBody>
      </p:sp>
      <p:sp>
        <p:nvSpPr>
          <p:cNvPr id="3" name="Content Placeholder 2">
            <a:extLst>
              <a:ext uri="{FF2B5EF4-FFF2-40B4-BE49-F238E27FC236}">
                <a16:creationId xmlns:a16="http://schemas.microsoft.com/office/drawing/2014/main" xmlns="" id="{5571B1AA-58DF-41BD-A53C-3F34A13678B1}"/>
              </a:ext>
            </a:extLst>
          </p:cNvPr>
          <p:cNvSpPr>
            <a:spLocks noGrp="1"/>
          </p:cNvSpPr>
          <p:nvPr>
            <p:ph idx="1"/>
          </p:nvPr>
        </p:nvSpPr>
        <p:spPr>
          <a:xfrm>
            <a:off x="94755" y="573277"/>
            <a:ext cx="5306363" cy="3013255"/>
          </a:xfrm>
        </p:spPr>
        <p:txBody>
          <a:bodyPr>
            <a:normAutofit/>
          </a:bodyPr>
          <a:lstStyle/>
          <a:p>
            <a:r>
              <a:rPr lang="en-US" b="1" dirty="0"/>
              <a:t>Contact Local Study Team with any questions: </a:t>
            </a:r>
          </a:p>
          <a:p>
            <a:pPr marL="0" indent="0">
              <a:buNone/>
            </a:pPr>
            <a:endParaRPr lang="en-US" dirty="0"/>
          </a:p>
          <a:p>
            <a:pPr marL="243825" lvl="1" indent="0">
              <a:buNone/>
            </a:pPr>
            <a:endParaRPr lang="en-US" b="1" dirty="0"/>
          </a:p>
        </p:txBody>
      </p:sp>
      <p:pic>
        <p:nvPicPr>
          <p:cNvPr id="4" name="Picture 3">
            <a:extLst>
              <a:ext uri="{FF2B5EF4-FFF2-40B4-BE49-F238E27FC236}">
                <a16:creationId xmlns:a16="http://schemas.microsoft.com/office/drawing/2014/main" xmlns="" id="{FB5D8543-7457-4EFC-9513-C6887996F6CF}"/>
              </a:ext>
            </a:extLst>
          </p:cNvPr>
          <p:cNvPicPr>
            <a:picLocks noChangeAspect="1"/>
          </p:cNvPicPr>
          <p:nvPr/>
        </p:nvPicPr>
        <p:blipFill>
          <a:blip r:embed="rId2"/>
          <a:stretch>
            <a:fillRect/>
          </a:stretch>
        </p:blipFill>
        <p:spPr>
          <a:xfrm>
            <a:off x="94755" y="111428"/>
            <a:ext cx="2449224" cy="371829"/>
          </a:xfrm>
          <a:prstGeom prst="rect">
            <a:avLst/>
          </a:prstGeom>
        </p:spPr>
      </p:pic>
      <p:sp>
        <p:nvSpPr>
          <p:cNvPr id="6" name="TextBox 5">
            <a:extLst>
              <a:ext uri="{FF2B5EF4-FFF2-40B4-BE49-F238E27FC236}">
                <a16:creationId xmlns:a16="http://schemas.microsoft.com/office/drawing/2014/main" xmlns="" id="{B504D279-B888-4E71-B751-79AADAE2990B}"/>
              </a:ext>
            </a:extLst>
          </p:cNvPr>
          <p:cNvSpPr txBox="1"/>
          <p:nvPr/>
        </p:nvSpPr>
        <p:spPr>
          <a:xfrm>
            <a:off x="1863029" y="1628745"/>
            <a:ext cx="1872809" cy="400110"/>
          </a:xfrm>
          <a:prstGeom prst="rect">
            <a:avLst/>
          </a:prstGeom>
          <a:noFill/>
          <a:ln>
            <a:solidFill>
              <a:schemeClr val="accent3"/>
            </a:solidFill>
          </a:ln>
        </p:spPr>
        <p:txBody>
          <a:bodyPr wrap="square" rtlCol="0">
            <a:spAutoFit/>
          </a:bodyPr>
          <a:lstStyle/>
          <a:p>
            <a:pPr algn="ctr"/>
            <a:r>
              <a:rPr lang="en-US" sz="1000" dirty="0">
                <a:solidFill>
                  <a:schemeClr val="bg2">
                    <a:lumMod val="75000"/>
                  </a:schemeClr>
                </a:solidFill>
              </a:rPr>
              <a:t>Study Team: Place contact information here </a:t>
            </a:r>
          </a:p>
        </p:txBody>
      </p:sp>
    </p:spTree>
    <p:extLst>
      <p:ext uri="{BB962C8B-B14F-4D97-AF65-F5344CB8AC3E}">
        <p14:creationId xmlns:p14="http://schemas.microsoft.com/office/powerpoint/2010/main" val="427141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393239" y="33165"/>
            <a:ext cx="4681681" cy="402716"/>
          </a:xfrm>
        </p:spPr>
        <p:txBody>
          <a:bodyPr>
            <a:noAutofit/>
          </a:bodyPr>
          <a:lstStyle/>
          <a:p>
            <a:r>
              <a:rPr lang="en-US" sz="1600" b="1" dirty="0">
                <a:solidFill>
                  <a:srgbClr val="FF0000"/>
                </a:solidFill>
              </a:rPr>
              <a:t>Scenario B: Treatment of Elevated ICP </a:t>
            </a:r>
            <a:br>
              <a:rPr lang="en-US" sz="1600" b="1" dirty="0">
                <a:solidFill>
                  <a:srgbClr val="FF0000"/>
                </a:solidFill>
              </a:rPr>
            </a:br>
            <a:r>
              <a:rPr lang="en-US" sz="1050" b="1" dirty="0">
                <a:solidFill>
                  <a:srgbClr val="FF0000"/>
                </a:solidFill>
              </a:rPr>
              <a:t>(ICP&gt; 22, PbtO</a:t>
            </a:r>
            <a:r>
              <a:rPr lang="en-US" sz="1050" b="1" baseline="-25000" dirty="0">
                <a:solidFill>
                  <a:srgbClr val="FF0000"/>
                </a:solidFill>
              </a:rPr>
              <a:t>2</a:t>
            </a:r>
            <a:r>
              <a:rPr lang="en-US" sz="1050" b="1" dirty="0">
                <a:solidFill>
                  <a:srgbClr val="FF0000"/>
                </a:solidFill>
              </a:rPr>
              <a:t> </a:t>
            </a:r>
            <a:r>
              <a:rPr lang="en-US" sz="1050" b="1" u="sng" dirty="0">
                <a:solidFill>
                  <a:srgbClr val="FF0000"/>
                </a:solidFill>
              </a:rPr>
              <a:t>&gt;</a:t>
            </a:r>
            <a:r>
              <a:rPr lang="en-US" sz="1050" b="1" dirty="0">
                <a:solidFill>
                  <a:srgbClr val="FF0000"/>
                </a:solidFill>
              </a:rPr>
              <a:t> 20 </a:t>
            </a:r>
            <a:r>
              <a:rPr lang="en-US" sz="1050" dirty="0">
                <a:solidFill>
                  <a:srgbClr val="FF0000"/>
                </a:solidFill>
              </a:rPr>
              <a:t>or</a:t>
            </a:r>
            <a:r>
              <a:rPr lang="en-US" sz="1050" b="1" dirty="0">
                <a:solidFill>
                  <a:srgbClr val="FF0000"/>
                </a:solidFill>
              </a:rPr>
              <a:t> blinded)</a:t>
            </a:r>
            <a:endParaRPr lang="en-US" sz="1600" b="1" dirty="0">
              <a:solidFill>
                <a:srgbClr val="FF0000"/>
              </a:solidFill>
            </a:endParaRP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0" y="326909"/>
            <a:ext cx="5486400" cy="3098537"/>
          </a:xfrm>
        </p:spPr>
        <p:txBody>
          <a:bodyPr>
            <a:noAutofit/>
          </a:bodyPr>
          <a:lstStyle/>
          <a:p>
            <a:pPr>
              <a:lnSpc>
                <a:spcPct val="100000"/>
              </a:lnSpc>
            </a:pPr>
            <a:r>
              <a:rPr lang="en-US" sz="1000" b="1" i="1" dirty="0">
                <a:solidFill>
                  <a:srgbClr val="002060"/>
                </a:solidFill>
              </a:rPr>
              <a:t>Tier 1: MUST BEGIN WITHIN 15 MINUTES OF START OF EPISODE</a:t>
            </a:r>
            <a:endParaRPr lang="en-US" sz="1000" i="1" dirty="0">
              <a:solidFill>
                <a:srgbClr val="002060"/>
              </a:solidFill>
            </a:endParaRPr>
          </a:p>
          <a:p>
            <a:pPr>
              <a:lnSpc>
                <a:spcPct val="100000"/>
              </a:lnSpc>
            </a:pPr>
            <a:r>
              <a:rPr lang="en-US" sz="800" i="1" dirty="0"/>
              <a:t>These treatments are listed in no particular order—choice should be based on patient characteristics and local practices.  </a:t>
            </a:r>
            <a:endParaRPr lang="en-US" sz="1400" i="1" dirty="0"/>
          </a:p>
          <a:p>
            <a:pPr marL="529575" lvl="1" indent="-285750" algn="l">
              <a:lnSpc>
                <a:spcPct val="107000"/>
              </a:lnSpc>
              <a:spcBef>
                <a:spcPts val="0"/>
              </a:spcBef>
              <a:buFont typeface="Arial" panose="020B0604020202020204" pitchFamily="34" charset="0"/>
              <a:buChar char="•"/>
            </a:pPr>
            <a:r>
              <a:rPr lang="en-US" sz="1200" b="1" dirty="0">
                <a:ea typeface="Calibri" panose="020F0502020204030204" pitchFamily="34" charset="0"/>
                <a:cs typeface="Times New Roman" panose="02020603050405020304" pitchFamily="18" charset="0"/>
              </a:rPr>
              <a:t>Adjust head of bed </a:t>
            </a:r>
            <a:r>
              <a:rPr lang="en-US" sz="1200" dirty="0">
                <a:ea typeface="Calibri" panose="020F0502020204030204" pitchFamily="34" charset="0"/>
                <a:cs typeface="Times New Roman" panose="02020603050405020304" pitchFamily="18" charset="0"/>
              </a:rPr>
              <a:t>to lower ICP</a:t>
            </a:r>
            <a:endParaRPr lang="en-US" sz="1100" dirty="0">
              <a:ea typeface="Calibri" panose="020F0502020204030204" pitchFamily="34" charset="0"/>
              <a:cs typeface="Times New Roman" panose="02020603050405020304" pitchFamily="18" charset="0"/>
            </a:endParaRPr>
          </a:p>
          <a:p>
            <a:pPr marL="529575" lvl="1" indent="-285750" algn="l">
              <a:lnSpc>
                <a:spcPct val="107000"/>
              </a:lnSpc>
              <a:spcBef>
                <a:spcPts val="0"/>
              </a:spcBef>
              <a:buFont typeface="Arial" panose="020B0604020202020204" pitchFamily="34" charset="0"/>
              <a:buChar char="•"/>
            </a:pPr>
            <a:r>
              <a:rPr lang="en-US" sz="1200" b="1" dirty="0">
                <a:ea typeface="Calibri" panose="020F0502020204030204" pitchFamily="34" charset="0"/>
                <a:cs typeface="Times New Roman" panose="02020603050405020304" pitchFamily="18" charset="0"/>
              </a:rPr>
              <a:t>Ensure temperature </a:t>
            </a:r>
            <a:r>
              <a:rPr lang="en-US" sz="1200" b="1" dirty="0">
                <a:solidFill>
                  <a:srgbClr val="FF0000"/>
                </a:solidFill>
                <a:ea typeface="Calibri" panose="020F0502020204030204" pitchFamily="34" charset="0"/>
                <a:cs typeface="Times New Roman" panose="02020603050405020304" pitchFamily="18" charset="0"/>
              </a:rPr>
              <a:t>&lt; 38</a:t>
            </a:r>
            <a:r>
              <a:rPr lang="en-US" sz="1200" b="1" dirty="0">
                <a:solidFill>
                  <a:srgbClr val="FF0000"/>
                </a:solidFill>
                <a:ea typeface="Calibri" panose="020F0502020204030204" pitchFamily="34" charset="0"/>
                <a:cs typeface="Times New Roman" panose="02020603050405020304" pitchFamily="18" charset="0"/>
                <a:sym typeface="Symbol" panose="05050102010706020507" pitchFamily="18" charset="2"/>
              </a:rPr>
              <a:t>C</a:t>
            </a:r>
            <a:r>
              <a:rPr lang="en-US" sz="1200" dirty="0">
                <a:ea typeface="Calibri" panose="020F0502020204030204" pitchFamily="34" charset="0"/>
                <a:cs typeface="Times New Roman" panose="02020603050405020304" pitchFamily="18" charset="0"/>
              </a:rPr>
              <a:t>			</a:t>
            </a:r>
            <a:endParaRPr lang="en-US" sz="1100" dirty="0">
              <a:ea typeface="Calibri" panose="020F0502020204030204" pitchFamily="34" charset="0"/>
              <a:cs typeface="Times New Roman" panose="02020603050405020304" pitchFamily="18" charset="0"/>
            </a:endParaRPr>
          </a:p>
          <a:p>
            <a:pPr marL="529575" lvl="1" indent="-285750" algn="l">
              <a:lnSpc>
                <a:spcPct val="107000"/>
              </a:lnSpc>
              <a:spcBef>
                <a:spcPts val="0"/>
              </a:spcBef>
              <a:buFont typeface="Arial" panose="020B0604020202020204" pitchFamily="34" charset="0"/>
              <a:buChar char="•"/>
            </a:pPr>
            <a:r>
              <a:rPr lang="en-US" sz="1200" b="1" dirty="0">
                <a:ea typeface="Calibri" panose="020F0502020204030204" pitchFamily="34" charset="0"/>
                <a:cs typeface="Times New Roman" panose="02020603050405020304" pitchFamily="18" charset="0"/>
              </a:rPr>
              <a:t>Adjust sedation and/or analgesia</a:t>
            </a:r>
            <a:endParaRPr lang="en-US" sz="1100" b="1" dirty="0">
              <a:ea typeface="Calibri" panose="020F0502020204030204" pitchFamily="34" charset="0"/>
              <a:cs typeface="Times New Roman" panose="02020603050405020304" pitchFamily="18" charset="0"/>
            </a:endParaRPr>
          </a:p>
          <a:p>
            <a:pPr marL="529575" lvl="1" indent="-285750" algn="l">
              <a:lnSpc>
                <a:spcPct val="107000"/>
              </a:lnSpc>
              <a:spcBef>
                <a:spcPts val="0"/>
              </a:spcBef>
              <a:buFont typeface="Arial" panose="020B0604020202020204" pitchFamily="34" charset="0"/>
              <a:buChar char="•"/>
            </a:pPr>
            <a:r>
              <a:rPr lang="en-US" sz="1200" b="1" dirty="0">
                <a:ea typeface="Calibri" panose="020F0502020204030204" pitchFamily="34" charset="0"/>
                <a:cs typeface="Times New Roman" panose="02020603050405020304" pitchFamily="18" charset="0"/>
              </a:rPr>
              <a:t>CSF drainage </a:t>
            </a:r>
            <a:r>
              <a:rPr lang="en-US" sz="1200" dirty="0">
                <a:ea typeface="Calibri" panose="020F0502020204030204" pitchFamily="34" charset="0"/>
                <a:cs typeface="Times New Roman" panose="02020603050405020304" pitchFamily="18" charset="0"/>
              </a:rPr>
              <a:t>(continuous or intermittent)	</a:t>
            </a:r>
            <a:endParaRPr lang="en-US" sz="1100" dirty="0">
              <a:ea typeface="Calibri" panose="020F0502020204030204" pitchFamily="34" charset="0"/>
              <a:cs typeface="Times New Roman" panose="02020603050405020304" pitchFamily="18" charset="0"/>
            </a:endParaRPr>
          </a:p>
          <a:p>
            <a:pPr marL="529575" lvl="1" indent="-285750" algn="l">
              <a:lnSpc>
                <a:spcPct val="107000"/>
              </a:lnSpc>
              <a:spcBef>
                <a:spcPts val="0"/>
              </a:spcBef>
              <a:buFont typeface="Arial" panose="020B0604020202020204" pitchFamily="34" charset="0"/>
              <a:buChar char="•"/>
            </a:pPr>
            <a:r>
              <a:rPr lang="en-US" sz="1200" b="1" dirty="0">
                <a:ea typeface="Calibri" panose="020F0502020204030204" pitchFamily="34" charset="0"/>
                <a:cs typeface="Times New Roman" panose="02020603050405020304" pitchFamily="18" charset="0"/>
              </a:rPr>
              <a:t>Optimize CPP may increase up to 70 mmHg: Low dose mannitol (</a:t>
            </a:r>
            <a:r>
              <a:rPr lang="en-US" sz="1200" b="1" dirty="0">
                <a:solidFill>
                  <a:srgbClr val="FF0000"/>
                </a:solidFill>
                <a:ea typeface="Calibri" panose="020F0502020204030204" pitchFamily="34" charset="0"/>
                <a:cs typeface="Times New Roman" panose="02020603050405020304" pitchFamily="18" charset="0"/>
              </a:rPr>
              <a:t>0.25 – 0.5 g/kg</a:t>
            </a:r>
            <a:r>
              <a:rPr lang="en-US" sz="1200" b="1" dirty="0">
                <a:ea typeface="Calibri" panose="020F0502020204030204" pitchFamily="34" charset="0"/>
                <a:cs typeface="Times New Roman" panose="02020603050405020304" pitchFamily="18" charset="0"/>
              </a:rPr>
              <a:t>) </a:t>
            </a:r>
            <a:r>
              <a:rPr lang="en-US" sz="1100" i="1" dirty="0">
                <a:ea typeface="Calibri" panose="020F0502020204030204" pitchFamily="34" charset="0"/>
                <a:cs typeface="Times New Roman" panose="02020603050405020304" pitchFamily="18" charset="0"/>
              </a:rPr>
              <a:t>titrate to ICP control and maintain </a:t>
            </a:r>
            <a:r>
              <a:rPr lang="en-US" sz="1100" i="1" dirty="0" err="1">
                <a:ea typeface="Calibri" panose="020F0502020204030204" pitchFamily="34" charset="0"/>
                <a:cs typeface="Times New Roman" panose="02020603050405020304" pitchFamily="18" charset="0"/>
              </a:rPr>
              <a:t>Sosm</a:t>
            </a:r>
            <a:r>
              <a:rPr lang="en-US" sz="1100" i="1" dirty="0">
                <a:ea typeface="Calibri" panose="020F0502020204030204" pitchFamily="34" charset="0"/>
                <a:cs typeface="Times New Roman" panose="02020603050405020304" pitchFamily="18" charset="0"/>
              </a:rPr>
              <a:t>&lt;320 </a:t>
            </a:r>
            <a:r>
              <a:rPr lang="en-US" sz="1100" i="1" dirty="0" err="1">
                <a:ea typeface="Calibri" panose="020F0502020204030204" pitchFamily="34" charset="0"/>
                <a:cs typeface="Times New Roman" panose="02020603050405020304" pitchFamily="18" charset="0"/>
              </a:rPr>
              <a:t>mOsm</a:t>
            </a:r>
            <a:r>
              <a:rPr lang="en-US" sz="1100" i="1" dirty="0">
                <a:ea typeface="Calibri" panose="020F0502020204030204" pitchFamily="34" charset="0"/>
                <a:cs typeface="Times New Roman" panose="02020603050405020304" pitchFamily="18" charset="0"/>
              </a:rPr>
              <a:t> or </a:t>
            </a:r>
            <a:r>
              <a:rPr lang="en-US" sz="1100" i="1" dirty="0" err="1">
                <a:ea typeface="Calibri" panose="020F0502020204030204" pitchFamily="34" charset="0"/>
                <a:cs typeface="Times New Roman" panose="02020603050405020304" pitchFamily="18" charset="0"/>
              </a:rPr>
              <a:t>Ogap</a:t>
            </a:r>
            <a:r>
              <a:rPr lang="en-US" sz="1100" i="1" dirty="0">
                <a:ea typeface="Calibri" panose="020F0502020204030204" pitchFamily="34" charset="0"/>
                <a:cs typeface="Times New Roman" panose="02020603050405020304" pitchFamily="18" charset="0"/>
              </a:rPr>
              <a:t> &lt;20</a:t>
            </a:r>
          </a:p>
          <a:p>
            <a:pPr marL="529575" lvl="1" indent="-285750" algn="l">
              <a:lnSpc>
                <a:spcPct val="107000"/>
              </a:lnSpc>
              <a:spcBef>
                <a:spcPts val="0"/>
              </a:spcBef>
              <a:buFont typeface="Arial" panose="020B0604020202020204" pitchFamily="34" charset="0"/>
              <a:buChar char="•"/>
            </a:pPr>
            <a:r>
              <a:rPr lang="en-US" sz="1200" b="1" dirty="0">
                <a:ea typeface="Calibri" panose="020F0502020204030204" pitchFamily="34" charset="0"/>
                <a:cs typeface="Times New Roman" panose="02020603050405020304" pitchFamily="18" charset="0"/>
              </a:rPr>
              <a:t>Low dose hypertonic saline </a:t>
            </a:r>
            <a:r>
              <a:rPr lang="en-US" sz="1200" dirty="0">
                <a:ea typeface="Calibri" panose="020F0502020204030204" pitchFamily="34" charset="0"/>
                <a:cs typeface="Times New Roman" panose="02020603050405020304" pitchFamily="18" charset="0"/>
              </a:rPr>
              <a:t>per local protocol. </a:t>
            </a:r>
            <a:r>
              <a:rPr lang="en-US" sz="1100" i="1" dirty="0">
                <a:ea typeface="Calibri" panose="020F0502020204030204" pitchFamily="34" charset="0"/>
                <a:cs typeface="Times New Roman" panose="02020603050405020304" pitchFamily="18" charset="0"/>
              </a:rPr>
              <a:t>Avoid serum Na levels 160 or higher. </a:t>
            </a:r>
            <a:r>
              <a:rPr lang="en-US" sz="1100" dirty="0"/>
              <a:t>May include 1.5% to 3% HTS.</a:t>
            </a:r>
            <a:endParaRPr lang="en-US" sz="800" i="1" dirty="0">
              <a:ea typeface="Calibri" panose="020F0502020204030204" pitchFamily="34" charset="0"/>
              <a:cs typeface="Times New Roman" panose="02020603050405020304" pitchFamily="18" charset="0"/>
            </a:endParaRPr>
          </a:p>
          <a:p>
            <a:pPr marL="529575" lvl="1" indent="-285750" algn="l">
              <a:lnSpc>
                <a:spcPct val="107000"/>
              </a:lnSpc>
              <a:spcBef>
                <a:spcPts val="0"/>
              </a:spcBef>
              <a:buFont typeface="Arial" panose="020B0604020202020204" pitchFamily="34" charset="0"/>
              <a:buChar char="•"/>
            </a:pPr>
            <a:r>
              <a:rPr lang="en-US" sz="1100" i="1" dirty="0">
                <a:ea typeface="Calibri" panose="020F0502020204030204" pitchFamily="34" charset="0"/>
                <a:cs typeface="Times New Roman" panose="02020603050405020304" pitchFamily="18" charset="0"/>
              </a:rPr>
              <a:t>Seizure activity may be cause of ICP elevation.  </a:t>
            </a:r>
            <a:r>
              <a:rPr lang="en-US" sz="1200" b="1" dirty="0">
                <a:ea typeface="Calibri" panose="020F0502020204030204" pitchFamily="34" charset="0"/>
                <a:cs typeface="Times New Roman" panose="02020603050405020304" pitchFamily="18" charset="0"/>
              </a:rPr>
              <a:t>Initiate or titrate anti-seizure medications</a:t>
            </a:r>
            <a:r>
              <a:rPr lang="en-US" sz="1100" i="1" dirty="0">
                <a:ea typeface="Calibri" panose="020F0502020204030204" pitchFamily="34" charset="0"/>
                <a:cs typeface="Times New Roman" panose="02020603050405020304" pitchFamily="18" charset="0"/>
              </a:rPr>
              <a:t>; if on an AED, check level if appropriate to titrate dose and </a:t>
            </a:r>
            <a:r>
              <a:rPr lang="en-US" sz="1200" i="1" dirty="0">
                <a:ea typeface="Calibri" panose="020F0502020204030204" pitchFamily="34" charset="0"/>
                <a:cs typeface="Times New Roman" panose="02020603050405020304" pitchFamily="18" charset="0"/>
              </a:rPr>
              <a:t>consider EEG. Prophylactic AED may be initiated for 1 week.</a:t>
            </a:r>
          </a:p>
          <a:p>
            <a:pPr marL="529575" lvl="1" indent="-285750" algn="l">
              <a:buFont typeface="Arial" panose="020B0604020202020204" pitchFamily="34" charset="0"/>
              <a:buChar char="•"/>
            </a:pPr>
            <a:r>
              <a:rPr lang="en-US" sz="1200" b="1" dirty="0">
                <a:ea typeface="Calibri" panose="020F0502020204030204" pitchFamily="34" charset="0"/>
              </a:rPr>
              <a:t>Adjust ventilator </a:t>
            </a:r>
            <a:r>
              <a:rPr lang="en-US" sz="1200" dirty="0">
                <a:ea typeface="Calibri" panose="020F0502020204030204" pitchFamily="34" charset="0"/>
              </a:rPr>
              <a:t>for a target </a:t>
            </a:r>
            <a:r>
              <a:rPr lang="en-US" sz="1200" b="1" dirty="0">
                <a:solidFill>
                  <a:srgbClr val="FF0000"/>
                </a:solidFill>
                <a:ea typeface="Calibri" panose="020F0502020204030204" pitchFamily="34" charset="0"/>
              </a:rPr>
              <a:t>PaCO</a:t>
            </a:r>
            <a:r>
              <a:rPr lang="en-US" sz="1200" b="1" baseline="-25000" dirty="0">
                <a:solidFill>
                  <a:srgbClr val="FF0000"/>
                </a:solidFill>
                <a:ea typeface="Calibri" panose="020F0502020204030204" pitchFamily="34" charset="0"/>
              </a:rPr>
              <a:t>2</a:t>
            </a:r>
            <a:r>
              <a:rPr lang="en-US" sz="1200" b="1" dirty="0">
                <a:solidFill>
                  <a:srgbClr val="FF0000"/>
                </a:solidFill>
                <a:ea typeface="Calibri" panose="020F0502020204030204" pitchFamily="34" charset="0"/>
              </a:rPr>
              <a:t> of 35-40 </a:t>
            </a:r>
            <a:r>
              <a:rPr lang="en-US" sz="1200" dirty="0">
                <a:ea typeface="Calibri" panose="020F0502020204030204" pitchFamily="34" charset="0"/>
              </a:rPr>
              <a:t>mmHg target </a:t>
            </a:r>
            <a:r>
              <a:rPr lang="en-US" sz="1200" b="1" dirty="0">
                <a:solidFill>
                  <a:srgbClr val="FF0000"/>
                </a:solidFill>
                <a:ea typeface="Calibri" panose="020F0502020204030204" pitchFamily="34" charset="0"/>
              </a:rPr>
              <a:t>pH 7.35 to 7.45</a:t>
            </a:r>
          </a:p>
          <a:p>
            <a:pPr lvl="1"/>
            <a:r>
              <a:rPr lang="en-US" sz="1000" dirty="0">
                <a:solidFill>
                  <a:srgbClr val="FF0000"/>
                </a:solidFill>
              </a:rPr>
              <a:t/>
            </a:r>
            <a:br>
              <a:rPr lang="en-US" sz="1000" dirty="0">
                <a:solidFill>
                  <a:srgbClr val="FF0000"/>
                </a:solidFill>
              </a:rPr>
            </a:br>
            <a:endParaRPr lang="en-US" sz="1400" dirty="0">
              <a:solidFill>
                <a:srgbClr val="FF0000"/>
              </a:solidFill>
            </a:endParaRPr>
          </a:p>
        </p:txBody>
      </p:sp>
      <p:pic>
        <p:nvPicPr>
          <p:cNvPr id="7" name="Picture 6">
            <a:extLst>
              <a:ext uri="{FF2B5EF4-FFF2-40B4-BE49-F238E27FC236}">
                <a16:creationId xmlns:a16="http://schemas.microsoft.com/office/drawing/2014/main" xmlns="" id="{9B5C8E7C-157F-4DE0-9843-082177BE2B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4082" y="3345274"/>
            <a:ext cx="1843013" cy="279161"/>
          </a:xfrm>
          <a:prstGeom prst="rect">
            <a:avLst/>
          </a:prstGeom>
        </p:spPr>
      </p:pic>
      <p:sp>
        <p:nvSpPr>
          <p:cNvPr id="5" name="TextBox 4">
            <a:extLst>
              <a:ext uri="{FF2B5EF4-FFF2-40B4-BE49-F238E27FC236}">
                <a16:creationId xmlns:a16="http://schemas.microsoft.com/office/drawing/2014/main" xmlns="" id="{1DFF32D4-C429-4A6F-A068-D3DE3683E0DC}"/>
              </a:ext>
            </a:extLst>
          </p:cNvPr>
          <p:cNvSpPr txBox="1"/>
          <p:nvPr/>
        </p:nvSpPr>
        <p:spPr>
          <a:xfrm>
            <a:off x="156730" y="3068820"/>
            <a:ext cx="5310365" cy="246221"/>
          </a:xfrm>
          <a:prstGeom prst="rect">
            <a:avLst/>
          </a:prstGeom>
          <a:noFill/>
        </p:spPr>
        <p:txBody>
          <a:bodyPr wrap="square" rtlCol="0">
            <a:spAutoFit/>
          </a:bodyPr>
          <a:lstStyle/>
          <a:p>
            <a:pPr algn="ctr"/>
            <a:r>
              <a:rPr lang="en-US" sz="1000" b="1" dirty="0">
                <a:solidFill>
                  <a:srgbClr val="FF0000"/>
                </a:solidFill>
              </a:rPr>
              <a:t>Providers </a:t>
            </a:r>
            <a:r>
              <a:rPr lang="en-US" sz="1000" b="1" u="sng" dirty="0">
                <a:solidFill>
                  <a:srgbClr val="FF0000"/>
                </a:solidFill>
              </a:rPr>
              <a:t>must</a:t>
            </a:r>
            <a:r>
              <a:rPr lang="en-US" sz="1000" b="1" dirty="0">
                <a:solidFill>
                  <a:srgbClr val="FF0000"/>
                </a:solidFill>
              </a:rPr>
              <a:t> move to Tier 2 interventions if ICP remains &gt; 22 mm Hg despite Tier 1 therapies.</a:t>
            </a:r>
            <a:endParaRPr lang="en-US" sz="1000" dirty="0"/>
          </a:p>
        </p:txBody>
      </p:sp>
    </p:spTree>
    <p:extLst>
      <p:ext uri="{BB962C8B-B14F-4D97-AF65-F5344CB8AC3E}">
        <p14:creationId xmlns:p14="http://schemas.microsoft.com/office/powerpoint/2010/main" val="2553102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393239" y="33165"/>
            <a:ext cx="4681681" cy="402716"/>
          </a:xfrm>
        </p:spPr>
        <p:txBody>
          <a:bodyPr>
            <a:noAutofit/>
          </a:bodyPr>
          <a:lstStyle/>
          <a:p>
            <a:r>
              <a:rPr lang="en-US" sz="1600" b="1" dirty="0">
                <a:solidFill>
                  <a:srgbClr val="FF0000"/>
                </a:solidFill>
              </a:rPr>
              <a:t>Scenario B: Treatment of Continued Elevated ICP </a:t>
            </a:r>
            <a:br>
              <a:rPr lang="en-US" sz="1600" b="1" dirty="0">
                <a:solidFill>
                  <a:srgbClr val="FF0000"/>
                </a:solidFill>
              </a:rPr>
            </a:br>
            <a:r>
              <a:rPr lang="en-US" sz="1050" b="1" dirty="0">
                <a:solidFill>
                  <a:srgbClr val="FF0000"/>
                </a:solidFill>
              </a:rPr>
              <a:t>(ICP&gt; 22, PbtO</a:t>
            </a:r>
            <a:r>
              <a:rPr lang="en-US" sz="1050" b="1" baseline="-25000" dirty="0">
                <a:solidFill>
                  <a:srgbClr val="FF0000"/>
                </a:solidFill>
              </a:rPr>
              <a:t>2</a:t>
            </a:r>
            <a:r>
              <a:rPr lang="en-US" sz="1050" b="1" dirty="0">
                <a:solidFill>
                  <a:srgbClr val="FF0000"/>
                </a:solidFill>
              </a:rPr>
              <a:t> </a:t>
            </a:r>
            <a:r>
              <a:rPr lang="en-US" sz="1050" b="1" u="sng" dirty="0">
                <a:solidFill>
                  <a:srgbClr val="FF0000"/>
                </a:solidFill>
              </a:rPr>
              <a:t>&gt;</a:t>
            </a:r>
            <a:r>
              <a:rPr lang="en-US" sz="1050" b="1" dirty="0">
                <a:solidFill>
                  <a:srgbClr val="FF0000"/>
                </a:solidFill>
              </a:rPr>
              <a:t> 20 </a:t>
            </a:r>
            <a:r>
              <a:rPr lang="en-US" sz="1050" dirty="0">
                <a:solidFill>
                  <a:srgbClr val="FF0000"/>
                </a:solidFill>
              </a:rPr>
              <a:t>or</a:t>
            </a:r>
            <a:r>
              <a:rPr lang="en-US" sz="1050" b="1" dirty="0">
                <a:solidFill>
                  <a:srgbClr val="FF0000"/>
                </a:solidFill>
              </a:rPr>
              <a:t> blinded)</a:t>
            </a:r>
            <a:endParaRPr lang="en-US" sz="1600" b="1" dirty="0">
              <a:solidFill>
                <a:srgbClr val="FF0000"/>
              </a:solidFill>
            </a:endParaRP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47378" y="435880"/>
            <a:ext cx="5377430" cy="2847615"/>
          </a:xfrm>
        </p:spPr>
        <p:txBody>
          <a:bodyPr>
            <a:noAutofit/>
          </a:bodyPr>
          <a:lstStyle/>
          <a:p>
            <a:r>
              <a:rPr lang="en-US" sz="1100" b="1" i="1" dirty="0">
                <a:solidFill>
                  <a:srgbClr val="002060"/>
                </a:solidFill>
              </a:rPr>
              <a:t>Tier 2: MUST BEGIN WITHIN 60 MINUTES OF START OF EPISODE, DESPITE TIER 1 THERAPIES</a:t>
            </a:r>
            <a:endParaRPr lang="en-US" sz="1100" i="1" dirty="0">
              <a:solidFill>
                <a:srgbClr val="002060"/>
              </a:solidFill>
            </a:endParaRPr>
          </a:p>
          <a:p>
            <a:r>
              <a:rPr lang="en-US" sz="800" i="1" dirty="0"/>
              <a:t>Providers may move to Tier 2 interventions if ICP is &gt; 22mmHg </a:t>
            </a:r>
            <a:r>
              <a:rPr lang="en-US" sz="800" b="1" i="1" dirty="0"/>
              <a:t>and</a:t>
            </a:r>
            <a:r>
              <a:rPr lang="en-US" sz="800" i="1" dirty="0"/>
              <a:t> at least one intervention from Tier 1 has been used.  These treatments are listed in no particular order—choice should be based on patient characteristics and local practices.  </a:t>
            </a:r>
          </a:p>
          <a:p>
            <a:pPr lvl="1" algn="l"/>
            <a:r>
              <a:rPr lang="en-US" sz="1000" dirty="0"/>
              <a:t>•	</a:t>
            </a:r>
            <a:r>
              <a:rPr lang="en-US" sz="1000" b="1" dirty="0"/>
              <a:t>High dose </a:t>
            </a:r>
            <a:r>
              <a:rPr lang="en-US" sz="1000" b="1" dirty="0" err="1"/>
              <a:t>mannitol</a:t>
            </a:r>
            <a:r>
              <a:rPr lang="en-US" sz="1000" b="1" dirty="0"/>
              <a:t> (</a:t>
            </a:r>
            <a:r>
              <a:rPr lang="en-US" sz="1000" b="1" dirty="0">
                <a:solidFill>
                  <a:srgbClr val="FF0000"/>
                </a:solidFill>
              </a:rPr>
              <a:t>1.0—1.5 g/kg</a:t>
            </a:r>
            <a:r>
              <a:rPr lang="en-US" sz="1000" b="1" dirty="0"/>
              <a:t>) </a:t>
            </a:r>
            <a:r>
              <a:rPr lang="en-US" sz="1000" dirty="0"/>
              <a:t>or </a:t>
            </a:r>
            <a:r>
              <a:rPr lang="en-US" sz="1000" b="1" dirty="0"/>
              <a:t>higher frequency of low dose </a:t>
            </a:r>
            <a:r>
              <a:rPr lang="en-US" sz="1000" b="1" dirty="0" err="1"/>
              <a:t>mannitol</a:t>
            </a:r>
            <a:r>
              <a:rPr lang="en-US" sz="1000" b="1" dirty="0"/>
              <a:t> </a:t>
            </a:r>
            <a:r>
              <a:rPr lang="en-US" sz="1000" dirty="0">
                <a:solidFill>
                  <a:schemeClr val="accent5"/>
                </a:solidFill>
              </a:rPr>
              <a:t>(0.25-0.5 g/kg)</a:t>
            </a:r>
            <a:r>
              <a:rPr lang="en-US" sz="1000" dirty="0"/>
              <a:t>.  </a:t>
            </a:r>
            <a:r>
              <a:rPr lang="en-US" sz="1000" i="1" dirty="0"/>
              <a:t>May repeat if </a:t>
            </a:r>
            <a:r>
              <a:rPr lang="en-US" sz="1000" i="1" dirty="0" err="1"/>
              <a:t>Sosm</a:t>
            </a:r>
            <a:r>
              <a:rPr lang="en-US" sz="1000" i="1" dirty="0"/>
              <a:t> &lt; 320 </a:t>
            </a:r>
            <a:r>
              <a:rPr lang="en-US" sz="1000" i="1" dirty="0" err="1"/>
              <a:t>mOsm</a:t>
            </a:r>
            <a:endParaRPr lang="en-US" sz="1000" i="1" dirty="0"/>
          </a:p>
          <a:p>
            <a:pPr lvl="1" algn="l"/>
            <a:r>
              <a:rPr lang="en-US" sz="1000" dirty="0"/>
              <a:t>•	</a:t>
            </a:r>
            <a:r>
              <a:rPr lang="en-US" sz="1000" b="1" dirty="0"/>
              <a:t>High dose hypertonic saline</a:t>
            </a:r>
            <a:r>
              <a:rPr lang="en-US" sz="1000" dirty="0">
                <a:solidFill>
                  <a:schemeClr val="accent5"/>
                </a:solidFill>
              </a:rPr>
              <a:t>(e.g., 7.5%, 30 ml of 23.4%)</a:t>
            </a:r>
            <a:r>
              <a:rPr lang="en-US" sz="1000" b="1" dirty="0">
                <a:solidFill>
                  <a:schemeClr val="accent5"/>
                </a:solidFill>
              </a:rPr>
              <a:t> </a:t>
            </a:r>
            <a:r>
              <a:rPr lang="en-US" sz="1000" dirty="0"/>
              <a:t>bolus; may repeat if Na levels are </a:t>
            </a:r>
            <a:r>
              <a:rPr lang="en-US" sz="1000" u="sng" dirty="0"/>
              <a:t>&lt;</a:t>
            </a:r>
            <a:r>
              <a:rPr lang="en-US" sz="1000" dirty="0"/>
              <a:t>160mEq/L. </a:t>
            </a:r>
          </a:p>
          <a:p>
            <a:pPr lvl="1" algn="l"/>
            <a:r>
              <a:rPr lang="en-US" sz="1000" dirty="0"/>
              <a:t>•	</a:t>
            </a:r>
            <a:r>
              <a:rPr lang="en-US" sz="1000" b="1" dirty="0"/>
              <a:t>Adjust target temperature to </a:t>
            </a:r>
            <a:r>
              <a:rPr lang="en-US" sz="1000" b="1" dirty="0">
                <a:solidFill>
                  <a:srgbClr val="FF0000"/>
                </a:solidFill>
              </a:rPr>
              <a:t>35 – 36 °C </a:t>
            </a:r>
            <a:r>
              <a:rPr lang="en-US" sz="1000" dirty="0"/>
              <a:t>using active cooling measures </a:t>
            </a:r>
            <a:r>
              <a:rPr lang="en-US" sz="1000" i="1" dirty="0"/>
              <a:t>(treat shivering 	according to local protocol)</a:t>
            </a:r>
          </a:p>
          <a:p>
            <a:pPr lvl="1" algn="l"/>
            <a:r>
              <a:rPr lang="en-US" sz="1000" dirty="0"/>
              <a:t>•	</a:t>
            </a:r>
            <a:r>
              <a:rPr lang="en-US" sz="1000" b="1" dirty="0"/>
              <a:t>Adjust ventilator </a:t>
            </a:r>
            <a:r>
              <a:rPr lang="en-US" sz="1000" dirty="0"/>
              <a:t>for a target </a:t>
            </a:r>
            <a:r>
              <a:rPr lang="en-US" sz="1000" b="1" dirty="0">
                <a:solidFill>
                  <a:srgbClr val="FF0000"/>
                </a:solidFill>
              </a:rPr>
              <a:t>PaCO</a:t>
            </a:r>
            <a:r>
              <a:rPr lang="en-US" sz="1000" b="1" baseline="-25000" dirty="0">
                <a:solidFill>
                  <a:srgbClr val="FF0000"/>
                </a:solidFill>
              </a:rPr>
              <a:t>2</a:t>
            </a:r>
            <a:r>
              <a:rPr lang="en-US" sz="1000" b="1" dirty="0">
                <a:solidFill>
                  <a:srgbClr val="FF0000"/>
                </a:solidFill>
              </a:rPr>
              <a:t> of 33-38 </a:t>
            </a:r>
            <a:r>
              <a:rPr lang="en-US" sz="1000" dirty="0"/>
              <a:t>and target </a:t>
            </a:r>
            <a:r>
              <a:rPr lang="en-US" sz="1000" b="1" dirty="0">
                <a:solidFill>
                  <a:srgbClr val="FF0000"/>
                </a:solidFill>
              </a:rPr>
              <a:t>pH of 7.35-7.45</a:t>
            </a:r>
            <a:r>
              <a:rPr lang="en-US" sz="1000" dirty="0"/>
              <a:t>	 </a:t>
            </a:r>
          </a:p>
          <a:p>
            <a:pPr lvl="1" algn="l"/>
            <a:r>
              <a:rPr lang="en-US" sz="1000" dirty="0"/>
              <a:t>•	</a:t>
            </a:r>
            <a:r>
              <a:rPr lang="en-US" sz="1000" b="1" dirty="0"/>
              <a:t>Neuromuscular blockade </a:t>
            </a:r>
            <a:r>
              <a:rPr lang="en-US" sz="1000" dirty="0"/>
              <a:t>with short acting agents</a:t>
            </a:r>
          </a:p>
          <a:p>
            <a:pPr marL="773400" lvl="2" indent="-285750" algn="l">
              <a:buFont typeface="Arial" panose="020B0604020202020204" pitchFamily="34" charset="0"/>
              <a:buChar char="•"/>
            </a:pPr>
            <a:r>
              <a:rPr lang="en-US" sz="1000" dirty="0"/>
              <a:t>Initial bolus dose should be used to determine effectiveness. </a:t>
            </a:r>
          </a:p>
          <a:p>
            <a:pPr marL="773400" lvl="2" indent="-285750" algn="l">
              <a:buFont typeface="Arial" panose="020B0604020202020204" pitchFamily="34" charset="0"/>
              <a:buChar char="•"/>
            </a:pPr>
            <a:r>
              <a:rPr lang="en-US" sz="1000" dirty="0"/>
              <a:t>If the bolus dose demonstrated effectiveness, a continuous infusion may be used. </a:t>
            </a:r>
          </a:p>
          <a:p>
            <a:pPr marL="773400" lvl="2" indent="-285750" algn="l">
              <a:buFont typeface="Arial" panose="020B0604020202020204" pitchFamily="34" charset="0"/>
              <a:buChar char="•"/>
            </a:pPr>
            <a:r>
              <a:rPr lang="en-US" sz="1000" dirty="0"/>
              <a:t>NMB should be rapidly weaned upon clinical stabilization</a:t>
            </a:r>
          </a:p>
          <a:p>
            <a:pPr marL="415275" lvl="1" indent="-171450" algn="l">
              <a:buFont typeface="Arial" panose="020B0604020202020204" pitchFamily="34" charset="0"/>
              <a:buChar char="•"/>
            </a:pPr>
            <a:r>
              <a:rPr lang="en-US" sz="1000" b="1" dirty="0"/>
              <a:t>  Repeat CT. Treat surgically </a:t>
            </a:r>
            <a:r>
              <a:rPr lang="en-US" sz="1000" dirty="0"/>
              <a:t>remediable lesions with craniotomy according to guidelines</a:t>
            </a:r>
          </a:p>
          <a:p>
            <a:pPr marL="415275" lvl="1" indent="-171450" algn="l">
              <a:buFont typeface="Arial" panose="020B0604020202020204" pitchFamily="34" charset="0"/>
              <a:buChar char="•"/>
            </a:pPr>
            <a:r>
              <a:rPr lang="en-US" sz="1000" b="1" dirty="0"/>
              <a:t>  Optimize CPP:  </a:t>
            </a:r>
            <a:r>
              <a:rPr lang="en-US" sz="1000" dirty="0"/>
              <a:t>May increase CPP </a:t>
            </a:r>
            <a:r>
              <a:rPr lang="en-US" sz="1000" b="1" dirty="0">
                <a:solidFill>
                  <a:srgbClr val="FF0000"/>
                </a:solidFill>
              </a:rPr>
              <a:t>above 70mmHg </a:t>
            </a:r>
            <a:r>
              <a:rPr lang="en-US" sz="1000" dirty="0"/>
              <a:t>with fluid bolus or vasopressors</a:t>
            </a:r>
          </a:p>
        </p:txBody>
      </p:sp>
      <p:pic>
        <p:nvPicPr>
          <p:cNvPr id="7" name="Picture 6">
            <a:extLst>
              <a:ext uri="{FF2B5EF4-FFF2-40B4-BE49-F238E27FC236}">
                <a16:creationId xmlns:a16="http://schemas.microsoft.com/office/drawing/2014/main" xmlns="" id="{9B5C8E7C-157F-4DE0-9843-082177BE2B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2572" y="3283496"/>
            <a:ext cx="1843013" cy="279161"/>
          </a:xfrm>
          <a:prstGeom prst="rect">
            <a:avLst/>
          </a:prstGeom>
        </p:spPr>
      </p:pic>
    </p:spTree>
    <p:extLst>
      <p:ext uri="{BB962C8B-B14F-4D97-AF65-F5344CB8AC3E}">
        <p14:creationId xmlns:p14="http://schemas.microsoft.com/office/powerpoint/2010/main" val="2887660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393239" y="33165"/>
            <a:ext cx="4681681" cy="402716"/>
          </a:xfrm>
        </p:spPr>
        <p:txBody>
          <a:bodyPr>
            <a:noAutofit/>
          </a:bodyPr>
          <a:lstStyle/>
          <a:p>
            <a:r>
              <a:rPr lang="en-US" sz="1600" b="1" dirty="0">
                <a:solidFill>
                  <a:srgbClr val="FF0000"/>
                </a:solidFill>
              </a:rPr>
              <a:t>Scenario B: Treatment of Continued Elevated ICP </a:t>
            </a:r>
            <a:br>
              <a:rPr lang="en-US" sz="1600" b="1" dirty="0">
                <a:solidFill>
                  <a:srgbClr val="FF0000"/>
                </a:solidFill>
              </a:rPr>
            </a:br>
            <a:r>
              <a:rPr lang="en-US" sz="1050" b="1" dirty="0">
                <a:solidFill>
                  <a:srgbClr val="FF0000"/>
                </a:solidFill>
              </a:rPr>
              <a:t>(ICP&gt; 22, PbtO</a:t>
            </a:r>
            <a:r>
              <a:rPr lang="en-US" sz="1050" b="1" baseline="-25000" dirty="0">
                <a:solidFill>
                  <a:srgbClr val="FF0000"/>
                </a:solidFill>
              </a:rPr>
              <a:t>2</a:t>
            </a:r>
            <a:r>
              <a:rPr lang="en-US" sz="1050" b="1" dirty="0">
                <a:solidFill>
                  <a:srgbClr val="FF0000"/>
                </a:solidFill>
              </a:rPr>
              <a:t> </a:t>
            </a:r>
            <a:r>
              <a:rPr lang="en-US" sz="1050" b="1" u="sng" dirty="0">
                <a:solidFill>
                  <a:srgbClr val="FF0000"/>
                </a:solidFill>
              </a:rPr>
              <a:t>&gt;</a:t>
            </a:r>
            <a:r>
              <a:rPr lang="en-US" sz="1050" b="1" dirty="0">
                <a:solidFill>
                  <a:srgbClr val="FF0000"/>
                </a:solidFill>
              </a:rPr>
              <a:t> 20 </a:t>
            </a:r>
            <a:r>
              <a:rPr lang="en-US" sz="1050" dirty="0">
                <a:solidFill>
                  <a:srgbClr val="FF0000"/>
                </a:solidFill>
              </a:rPr>
              <a:t>or</a:t>
            </a:r>
            <a:r>
              <a:rPr lang="en-US" sz="1050" b="1" dirty="0">
                <a:solidFill>
                  <a:srgbClr val="FF0000"/>
                </a:solidFill>
              </a:rPr>
              <a:t> blinded)</a:t>
            </a:r>
            <a:endParaRPr lang="en-US" sz="1600" b="1" dirty="0">
              <a:solidFill>
                <a:srgbClr val="FF0000"/>
              </a:solidFill>
            </a:endParaRP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47378" y="435881"/>
            <a:ext cx="5377430" cy="2785838"/>
          </a:xfrm>
        </p:spPr>
        <p:txBody>
          <a:bodyPr>
            <a:normAutofit fontScale="85000" lnSpcReduction="20000"/>
          </a:bodyPr>
          <a:lstStyle/>
          <a:p>
            <a:r>
              <a:rPr lang="en-US" sz="1600" b="1" i="1" dirty="0">
                <a:solidFill>
                  <a:srgbClr val="002060"/>
                </a:solidFill>
              </a:rPr>
              <a:t>Tier 3: OPTIONAL</a:t>
            </a:r>
            <a:endParaRPr lang="en-US" sz="1600" i="1" dirty="0">
              <a:solidFill>
                <a:srgbClr val="002060"/>
              </a:solidFill>
            </a:endParaRPr>
          </a:p>
          <a:p>
            <a:r>
              <a:rPr lang="en-US" sz="1000" i="1" dirty="0"/>
              <a:t>Providers may move to Tier 2 interventions if ICP is &gt; 22mmHg and at least one intervention from Tier 1 AND Tier 2 has been used.  These treatments are listed in no particular order—choice should be based on patient characteristics and local practices. </a:t>
            </a:r>
          </a:p>
          <a:p>
            <a:endParaRPr lang="en-US" sz="1000" i="1" dirty="0"/>
          </a:p>
          <a:p>
            <a:pPr marL="529575" lvl="1" indent="-285750" algn="l">
              <a:buFont typeface="Arial" panose="020B0604020202020204" pitchFamily="34" charset="0"/>
              <a:buChar char="•"/>
            </a:pPr>
            <a:r>
              <a:rPr lang="en-US" sz="1800" b="1" dirty="0"/>
              <a:t>Pentobarbital coma, </a:t>
            </a:r>
            <a:r>
              <a:rPr lang="en-US" sz="1800" dirty="0"/>
              <a:t>according to local protocol (wean rapidly upon clinical stabilization)</a:t>
            </a:r>
          </a:p>
          <a:p>
            <a:pPr marL="529575" lvl="1" indent="-285750" algn="l">
              <a:buFont typeface="Arial" panose="020B0604020202020204" pitchFamily="34" charset="0"/>
              <a:buChar char="•"/>
            </a:pPr>
            <a:r>
              <a:rPr lang="en-US" sz="1800" b="1" dirty="0"/>
              <a:t>Decompressive craniectomy</a:t>
            </a:r>
          </a:p>
          <a:p>
            <a:pPr marL="529575" lvl="1" indent="-285750" algn="l">
              <a:buFont typeface="Arial" panose="020B0604020202020204" pitchFamily="34" charset="0"/>
              <a:buChar char="•"/>
            </a:pPr>
            <a:r>
              <a:rPr lang="en-US" sz="1800" b="1" dirty="0"/>
              <a:t>Adjust temperature to </a:t>
            </a:r>
            <a:r>
              <a:rPr lang="en-US" sz="1800" b="1" dirty="0">
                <a:solidFill>
                  <a:srgbClr val="FF0000"/>
                </a:solidFill>
              </a:rPr>
              <a:t>32—35</a:t>
            </a:r>
            <a:r>
              <a:rPr lang="en-US" sz="1800" b="1" baseline="30000" dirty="0">
                <a:solidFill>
                  <a:srgbClr val="FF0000"/>
                </a:solidFill>
              </a:rPr>
              <a:t>o</a:t>
            </a:r>
            <a:r>
              <a:rPr lang="en-US" sz="1800" b="1" dirty="0">
                <a:solidFill>
                  <a:srgbClr val="FF0000"/>
                </a:solidFill>
              </a:rPr>
              <a:t>C</a:t>
            </a:r>
            <a:r>
              <a:rPr lang="en-US" sz="1800" b="1" dirty="0"/>
              <a:t>, </a:t>
            </a:r>
            <a:r>
              <a:rPr lang="en-US" sz="1800" dirty="0"/>
              <a:t>using active cooling measures</a:t>
            </a:r>
          </a:p>
          <a:p>
            <a:pPr marL="529575" lvl="1" indent="-285750" algn="l">
              <a:buFont typeface="Arial" panose="020B0604020202020204" pitchFamily="34" charset="0"/>
              <a:buChar char="•"/>
            </a:pPr>
            <a:r>
              <a:rPr lang="en-US" sz="1800" b="1" dirty="0"/>
              <a:t>Adjust ventilator rate </a:t>
            </a:r>
            <a:r>
              <a:rPr lang="en-US" sz="1800" dirty="0"/>
              <a:t>to target </a:t>
            </a:r>
            <a:r>
              <a:rPr lang="en-US" sz="1800" b="1" dirty="0">
                <a:solidFill>
                  <a:srgbClr val="FF0000"/>
                </a:solidFill>
              </a:rPr>
              <a:t>PaCO</a:t>
            </a:r>
            <a:r>
              <a:rPr lang="en-US" sz="1800" b="1" baseline="-25000" dirty="0">
                <a:solidFill>
                  <a:srgbClr val="FF0000"/>
                </a:solidFill>
              </a:rPr>
              <a:t>2</a:t>
            </a:r>
            <a:r>
              <a:rPr lang="en-US" sz="1800" b="1" dirty="0">
                <a:solidFill>
                  <a:srgbClr val="FF0000"/>
                </a:solidFill>
              </a:rPr>
              <a:t> 30—35mmHg</a:t>
            </a:r>
            <a:r>
              <a:rPr lang="en-US" sz="1800" dirty="0"/>
              <a:t> while maintaining a </a:t>
            </a:r>
            <a:r>
              <a:rPr lang="en-US" sz="1800" b="1" dirty="0">
                <a:solidFill>
                  <a:srgbClr val="FF0000"/>
                </a:solidFill>
              </a:rPr>
              <a:t>pH &lt;7.5</a:t>
            </a:r>
          </a:p>
          <a:p>
            <a:pPr marL="529575" lvl="1" indent="-285750" algn="l">
              <a:buFont typeface="Arial" panose="020B0604020202020204" pitchFamily="34" charset="0"/>
              <a:buChar char="•"/>
            </a:pPr>
            <a:r>
              <a:rPr lang="en-US" sz="1800" b="1" dirty="0"/>
              <a:t>Other salvage therapy based on local protocol and practice patterns</a:t>
            </a:r>
          </a:p>
          <a:p>
            <a:pPr lvl="1"/>
            <a:r>
              <a:rPr lang="en-US" sz="1400" dirty="0">
                <a:solidFill>
                  <a:srgbClr val="FF0000"/>
                </a:solidFill>
              </a:rPr>
              <a:t/>
            </a:r>
            <a:br>
              <a:rPr lang="en-US" sz="1400" dirty="0">
                <a:solidFill>
                  <a:srgbClr val="FF0000"/>
                </a:solidFill>
              </a:rPr>
            </a:br>
            <a:endParaRPr lang="en-US" sz="1400" dirty="0">
              <a:solidFill>
                <a:srgbClr val="FF0000"/>
              </a:solidFill>
            </a:endParaRPr>
          </a:p>
        </p:txBody>
      </p:sp>
      <p:pic>
        <p:nvPicPr>
          <p:cNvPr id="7" name="Picture 6">
            <a:extLst>
              <a:ext uri="{FF2B5EF4-FFF2-40B4-BE49-F238E27FC236}">
                <a16:creationId xmlns:a16="http://schemas.microsoft.com/office/drawing/2014/main" xmlns="" id="{9B5C8E7C-157F-4DE0-9843-082177BE2B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2572" y="3283496"/>
            <a:ext cx="1843013" cy="279161"/>
          </a:xfrm>
          <a:prstGeom prst="rect">
            <a:avLst/>
          </a:prstGeom>
        </p:spPr>
      </p:pic>
    </p:spTree>
    <p:extLst>
      <p:ext uri="{BB962C8B-B14F-4D97-AF65-F5344CB8AC3E}">
        <p14:creationId xmlns:p14="http://schemas.microsoft.com/office/powerpoint/2010/main" val="938947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393239" y="33165"/>
            <a:ext cx="4681681" cy="402716"/>
          </a:xfrm>
        </p:spPr>
        <p:txBody>
          <a:bodyPr>
            <a:noAutofit/>
          </a:bodyPr>
          <a:lstStyle/>
          <a:p>
            <a:r>
              <a:rPr lang="en-US" sz="1600" b="1" dirty="0">
                <a:solidFill>
                  <a:srgbClr val="FF0000"/>
                </a:solidFill>
              </a:rPr>
              <a:t>Scenario C: Treatment of low PbtO</a:t>
            </a:r>
            <a:r>
              <a:rPr lang="en-US" sz="1600" b="1" baseline="-25000" dirty="0">
                <a:solidFill>
                  <a:srgbClr val="FF0000"/>
                </a:solidFill>
              </a:rPr>
              <a:t>2</a:t>
            </a:r>
            <a:r>
              <a:rPr lang="en-US" sz="1600" b="1" dirty="0">
                <a:solidFill>
                  <a:srgbClr val="FF0000"/>
                </a:solidFill>
              </a:rPr>
              <a:t/>
            </a:r>
            <a:br>
              <a:rPr lang="en-US" sz="1600" b="1" dirty="0">
                <a:solidFill>
                  <a:srgbClr val="FF0000"/>
                </a:solidFill>
              </a:rPr>
            </a:br>
            <a:r>
              <a:rPr lang="en-US" sz="1050" b="1" dirty="0">
                <a:solidFill>
                  <a:srgbClr val="FF0000"/>
                </a:solidFill>
              </a:rPr>
              <a:t>(ICP</a:t>
            </a:r>
            <a:r>
              <a:rPr lang="en-US" sz="1050" b="1" u="sng" dirty="0">
                <a:solidFill>
                  <a:srgbClr val="FF0000"/>
                </a:solidFill>
              </a:rPr>
              <a:t>&lt;</a:t>
            </a:r>
            <a:r>
              <a:rPr lang="en-US" sz="1050" b="1" dirty="0">
                <a:solidFill>
                  <a:srgbClr val="FF0000"/>
                </a:solidFill>
              </a:rPr>
              <a:t> 22, PbtO</a:t>
            </a:r>
            <a:r>
              <a:rPr lang="en-US" sz="1050" b="1" baseline="-25000" dirty="0">
                <a:solidFill>
                  <a:srgbClr val="FF0000"/>
                </a:solidFill>
              </a:rPr>
              <a:t>2</a:t>
            </a:r>
            <a:r>
              <a:rPr lang="en-US" sz="1050" b="1" dirty="0">
                <a:solidFill>
                  <a:srgbClr val="FF0000"/>
                </a:solidFill>
              </a:rPr>
              <a:t> &lt; 20)</a:t>
            </a:r>
            <a:endParaRPr lang="en-US" sz="1600" b="1" dirty="0">
              <a:solidFill>
                <a:srgbClr val="FF0000"/>
              </a:solidFill>
            </a:endParaRP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0" y="374288"/>
            <a:ext cx="5439022" cy="3250147"/>
          </a:xfrm>
        </p:spPr>
        <p:txBody>
          <a:bodyPr>
            <a:normAutofit fontScale="55000" lnSpcReduction="20000"/>
          </a:bodyPr>
          <a:lstStyle/>
          <a:p>
            <a:r>
              <a:rPr lang="en-US" sz="2000" b="1" i="1" dirty="0">
                <a:solidFill>
                  <a:srgbClr val="002060"/>
                </a:solidFill>
              </a:rPr>
              <a:t>Tier 1: MUST BEGIN WITHIN 15 MINUTES OF START OF EPISODE</a:t>
            </a:r>
          </a:p>
          <a:p>
            <a:r>
              <a:rPr lang="en-US" sz="1300" i="1" dirty="0"/>
              <a:t>These treatments are listed in no particular order—choice should be based on patient characteristics and local practices.  </a:t>
            </a:r>
            <a:endParaRPr lang="en-US" sz="1000" i="1" dirty="0"/>
          </a:p>
          <a:p>
            <a:pPr marL="171450" indent="-171450">
              <a:buFont typeface="Arial" panose="020B0604020202020204" pitchFamily="34" charset="0"/>
              <a:buChar char="•"/>
            </a:pPr>
            <a:endParaRPr lang="en-US" sz="900" i="1" dirty="0"/>
          </a:p>
          <a:p>
            <a:pPr marL="586725" lvl="1" indent="-342900" algn="l">
              <a:buFont typeface="Arial" panose="020B0604020202020204" pitchFamily="34" charset="0"/>
              <a:buChar char="•"/>
            </a:pPr>
            <a:r>
              <a:rPr lang="en-US" sz="2100" b="1" dirty="0"/>
              <a:t>Adjust head of bed </a:t>
            </a:r>
            <a:r>
              <a:rPr lang="en-US" sz="2100" dirty="0"/>
              <a:t>to improve brain oxygen level</a:t>
            </a:r>
          </a:p>
          <a:p>
            <a:pPr marL="586725" lvl="1" indent="-342900" algn="l">
              <a:buFont typeface="Arial" panose="020B0604020202020204" pitchFamily="34" charset="0"/>
              <a:buChar char="•"/>
            </a:pPr>
            <a:r>
              <a:rPr lang="en-US" sz="2100" b="1" dirty="0"/>
              <a:t>Ensure temperature </a:t>
            </a:r>
            <a:r>
              <a:rPr lang="en-US" sz="2100" b="1" dirty="0">
                <a:solidFill>
                  <a:srgbClr val="FF0000"/>
                </a:solidFill>
              </a:rPr>
              <a:t>&lt; 38</a:t>
            </a:r>
            <a:r>
              <a:rPr lang="en-US" sz="2100" b="1" baseline="30000" dirty="0">
                <a:solidFill>
                  <a:srgbClr val="FF0000"/>
                </a:solidFill>
              </a:rPr>
              <a:t>o</a:t>
            </a:r>
            <a:r>
              <a:rPr lang="en-US" sz="2100" b="1" dirty="0">
                <a:solidFill>
                  <a:srgbClr val="FF0000"/>
                </a:solidFill>
              </a:rPr>
              <a:t>C </a:t>
            </a:r>
          </a:p>
          <a:p>
            <a:pPr marL="586725" lvl="1" indent="-342900" algn="l">
              <a:buFont typeface="Arial" panose="020B0604020202020204" pitchFamily="34" charset="0"/>
              <a:buChar char="•"/>
            </a:pPr>
            <a:r>
              <a:rPr lang="en-US" sz="2100" b="1" dirty="0"/>
              <a:t>Optimize hemodynamics </a:t>
            </a:r>
            <a:r>
              <a:rPr lang="en-US" sz="2100" dirty="0"/>
              <a:t>through any of these options: </a:t>
            </a:r>
          </a:p>
          <a:p>
            <a:pPr marL="773400" lvl="2" indent="-285750" algn="l">
              <a:buFont typeface="Arial" panose="020B0604020202020204" pitchFamily="34" charset="0"/>
              <a:buChar char="•"/>
            </a:pPr>
            <a:r>
              <a:rPr lang="en-US" sz="1400" b="1" dirty="0"/>
              <a:t>Resuscitation: </a:t>
            </a:r>
            <a:r>
              <a:rPr lang="en-US" sz="1400" dirty="0"/>
              <a:t>address hypovolemia to achieve </a:t>
            </a:r>
            <a:r>
              <a:rPr lang="en-US" sz="1400" dirty="0" err="1"/>
              <a:t>euvolemia</a:t>
            </a:r>
            <a:r>
              <a:rPr lang="en-US" sz="1400" dirty="0"/>
              <a:t> with volume augmentation per local protocol.</a:t>
            </a:r>
          </a:p>
          <a:p>
            <a:pPr marL="773400" lvl="2" indent="-285750" algn="l">
              <a:buFont typeface="Arial" panose="020B0604020202020204" pitchFamily="34" charset="0"/>
              <a:buChar char="•"/>
            </a:pPr>
            <a:r>
              <a:rPr lang="en-US" sz="1400" b="1" dirty="0"/>
              <a:t>Diuresis: </a:t>
            </a:r>
            <a:r>
              <a:rPr lang="en-US" sz="1400" dirty="0"/>
              <a:t>Avoid hypervolemia, consider furosemide or other agent for diuresis </a:t>
            </a:r>
            <a:r>
              <a:rPr lang="en-US" sz="2100" b="1" dirty="0"/>
              <a:t>		</a:t>
            </a:r>
          </a:p>
          <a:p>
            <a:pPr marL="586725" lvl="1" indent="-342900" algn="l">
              <a:buFont typeface="Arial" panose="020B0604020202020204" pitchFamily="34" charset="0"/>
              <a:buChar char="•"/>
            </a:pPr>
            <a:r>
              <a:rPr lang="en-US" sz="2100" b="1" dirty="0"/>
              <a:t>Optimize CPP:  </a:t>
            </a:r>
            <a:r>
              <a:rPr lang="en-US" sz="2100" dirty="0"/>
              <a:t>May increase CPP to a </a:t>
            </a:r>
            <a:r>
              <a:rPr lang="en-US" sz="2100" dirty="0">
                <a:solidFill>
                  <a:srgbClr val="FF0000"/>
                </a:solidFill>
              </a:rPr>
              <a:t>maximum of 70 mmHg </a:t>
            </a:r>
            <a:r>
              <a:rPr lang="en-US" sz="2100" dirty="0"/>
              <a:t>with fluid boluses or vasopressors as clinically appropriate.</a:t>
            </a:r>
          </a:p>
          <a:p>
            <a:pPr marL="586725" lvl="1" indent="-342900" algn="l">
              <a:buFont typeface="Arial" panose="020B0604020202020204" pitchFamily="34" charset="0"/>
              <a:buChar char="•"/>
            </a:pPr>
            <a:r>
              <a:rPr lang="en-US" sz="2100" b="1" dirty="0"/>
              <a:t>Adjust vent rate </a:t>
            </a:r>
            <a:r>
              <a:rPr lang="en-US" sz="2100" dirty="0"/>
              <a:t>to achieve </a:t>
            </a:r>
            <a:r>
              <a:rPr lang="en-US" sz="2100" dirty="0">
                <a:solidFill>
                  <a:srgbClr val="FF0000"/>
                </a:solidFill>
              </a:rPr>
              <a:t>PaCO</a:t>
            </a:r>
            <a:r>
              <a:rPr lang="en-US" sz="2100" baseline="-25000" dirty="0">
                <a:solidFill>
                  <a:srgbClr val="FF0000"/>
                </a:solidFill>
              </a:rPr>
              <a:t>2</a:t>
            </a:r>
            <a:r>
              <a:rPr lang="en-US" sz="2100" dirty="0">
                <a:solidFill>
                  <a:srgbClr val="FF0000"/>
                </a:solidFill>
              </a:rPr>
              <a:t> 38—42mmHg </a:t>
            </a:r>
            <a:r>
              <a:rPr lang="en-US" sz="2100" dirty="0"/>
              <a:t>and target </a:t>
            </a:r>
            <a:r>
              <a:rPr lang="en-US" sz="2100" dirty="0">
                <a:solidFill>
                  <a:srgbClr val="FF0000"/>
                </a:solidFill>
              </a:rPr>
              <a:t>pH 7.35—7.45</a:t>
            </a:r>
          </a:p>
          <a:p>
            <a:pPr marL="586725" lvl="1" indent="-342900" algn="l">
              <a:buFont typeface="Arial" panose="020B0604020202020204" pitchFamily="34" charset="0"/>
              <a:buChar char="•"/>
            </a:pPr>
            <a:r>
              <a:rPr lang="en-US" sz="2100" dirty="0"/>
              <a:t>Initiate or titrate </a:t>
            </a:r>
            <a:r>
              <a:rPr lang="en-US" sz="2100" b="1" dirty="0"/>
              <a:t>anti-seizure medications;  </a:t>
            </a:r>
            <a:r>
              <a:rPr lang="en-US" sz="2200" dirty="0"/>
              <a:t>consider adding an AED prophylactically for 1 week only. </a:t>
            </a:r>
            <a:endParaRPr lang="en-US" sz="2200" b="1" dirty="0"/>
          </a:p>
          <a:p>
            <a:pPr marL="586725" lvl="1" indent="-342900" algn="l">
              <a:buFont typeface="Arial" panose="020B0604020202020204" pitchFamily="34" charset="0"/>
              <a:buChar char="•"/>
            </a:pPr>
            <a:r>
              <a:rPr lang="en-US" sz="2100" b="1" dirty="0"/>
              <a:t>PaO</a:t>
            </a:r>
            <a:r>
              <a:rPr lang="en-US" sz="2100" b="1" baseline="-25000" dirty="0"/>
              <a:t>2</a:t>
            </a:r>
            <a:r>
              <a:rPr lang="en-US" sz="2100" b="1" dirty="0"/>
              <a:t> adjustments </a:t>
            </a:r>
            <a:r>
              <a:rPr lang="en-US" sz="2100" dirty="0"/>
              <a:t>using: </a:t>
            </a:r>
          </a:p>
          <a:p>
            <a:pPr marL="830550" lvl="2" indent="-342900" algn="l">
              <a:buFont typeface="Arial" panose="020B0604020202020204" pitchFamily="34" charset="0"/>
              <a:buChar char="•"/>
            </a:pPr>
            <a:r>
              <a:rPr lang="en-US" sz="1993" dirty="0"/>
              <a:t>Increasing FiO</a:t>
            </a:r>
            <a:r>
              <a:rPr lang="en-US" sz="1993" baseline="-25000" dirty="0"/>
              <a:t>2</a:t>
            </a:r>
            <a:r>
              <a:rPr lang="en-US" sz="1993" dirty="0"/>
              <a:t> to </a:t>
            </a:r>
            <a:r>
              <a:rPr lang="en-US" sz="1993" dirty="0">
                <a:solidFill>
                  <a:srgbClr val="FF0000"/>
                </a:solidFill>
              </a:rPr>
              <a:t>maximum of 60%</a:t>
            </a:r>
          </a:p>
          <a:p>
            <a:pPr marL="830550" lvl="2" indent="-342900" algn="l">
              <a:buFont typeface="Arial" panose="020B0604020202020204" pitchFamily="34" charset="0"/>
              <a:buChar char="•"/>
            </a:pPr>
            <a:r>
              <a:rPr lang="en-US" sz="1993" dirty="0"/>
              <a:t>Adjust PEEP—increase PEEP by </a:t>
            </a:r>
            <a:r>
              <a:rPr lang="en-US" sz="1993" dirty="0">
                <a:solidFill>
                  <a:srgbClr val="FF0000"/>
                </a:solidFill>
              </a:rPr>
              <a:t>max of 5 cm H</a:t>
            </a:r>
            <a:r>
              <a:rPr lang="en-US" sz="1993" baseline="-25000" dirty="0">
                <a:solidFill>
                  <a:srgbClr val="FF0000"/>
                </a:solidFill>
              </a:rPr>
              <a:t>2</a:t>
            </a:r>
            <a:r>
              <a:rPr lang="en-US" sz="1993" dirty="0">
                <a:solidFill>
                  <a:srgbClr val="FF0000"/>
                </a:solidFill>
              </a:rPr>
              <a:t>O over baseline</a:t>
            </a:r>
            <a:r>
              <a:rPr lang="en-US" sz="1993" dirty="0"/>
              <a:t>; monitor ICP response to change</a:t>
            </a:r>
          </a:p>
          <a:p>
            <a:pPr marL="830550" lvl="2" indent="-342900" algn="l">
              <a:buFont typeface="Arial" panose="020B0604020202020204" pitchFamily="34" charset="0"/>
              <a:buChar char="•"/>
            </a:pPr>
            <a:r>
              <a:rPr lang="en-US" sz="1993" dirty="0"/>
              <a:t>Pulmonary Toilet—suctioning if secretions are problematic-NO bronchoscopy</a:t>
            </a:r>
          </a:p>
          <a:p>
            <a:pPr lvl="1"/>
            <a:r>
              <a:rPr lang="en-US" sz="1400" dirty="0">
                <a:solidFill>
                  <a:srgbClr val="FF0000"/>
                </a:solidFill>
              </a:rPr>
              <a:t/>
            </a:r>
            <a:br>
              <a:rPr lang="en-US" sz="1400" dirty="0">
                <a:solidFill>
                  <a:srgbClr val="FF0000"/>
                </a:solidFill>
              </a:rPr>
            </a:br>
            <a:r>
              <a:rPr lang="en-US" sz="1400" b="1" dirty="0">
                <a:solidFill>
                  <a:srgbClr val="FF0000"/>
                </a:solidFill>
              </a:rPr>
              <a:t>Providers </a:t>
            </a:r>
            <a:r>
              <a:rPr lang="en-US" sz="1400" b="1" u="sng" dirty="0">
                <a:solidFill>
                  <a:srgbClr val="FF0000"/>
                </a:solidFill>
              </a:rPr>
              <a:t>must</a:t>
            </a:r>
            <a:r>
              <a:rPr lang="en-US" sz="1400" b="1" dirty="0">
                <a:solidFill>
                  <a:srgbClr val="FF0000"/>
                </a:solidFill>
              </a:rPr>
              <a:t> move to Tier 2 interventions if PbtO</a:t>
            </a:r>
            <a:r>
              <a:rPr lang="en-US" sz="1400" b="1" baseline="-25000" dirty="0">
                <a:solidFill>
                  <a:srgbClr val="FF0000"/>
                </a:solidFill>
              </a:rPr>
              <a:t>2</a:t>
            </a:r>
            <a:r>
              <a:rPr lang="en-US" sz="1400" b="1" dirty="0">
                <a:solidFill>
                  <a:srgbClr val="FF0000"/>
                </a:solidFill>
              </a:rPr>
              <a:t> remains &lt; 20mm Hg despite Tier 1 therapies.</a:t>
            </a:r>
            <a:endParaRPr lang="en-US" sz="1400" dirty="0"/>
          </a:p>
          <a:p>
            <a:pPr lvl="1"/>
            <a:endParaRPr lang="en-US" sz="1400" dirty="0">
              <a:solidFill>
                <a:srgbClr val="FF0000"/>
              </a:solidFill>
            </a:endParaRPr>
          </a:p>
        </p:txBody>
      </p:sp>
      <p:pic>
        <p:nvPicPr>
          <p:cNvPr id="7" name="Picture 6">
            <a:extLst>
              <a:ext uri="{FF2B5EF4-FFF2-40B4-BE49-F238E27FC236}">
                <a16:creationId xmlns:a16="http://schemas.microsoft.com/office/drawing/2014/main" xmlns="" id="{9B5C8E7C-157F-4DE0-9843-082177BE2B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2572" y="3345274"/>
            <a:ext cx="1843013" cy="279161"/>
          </a:xfrm>
          <a:prstGeom prst="rect">
            <a:avLst/>
          </a:prstGeom>
        </p:spPr>
      </p:pic>
    </p:spTree>
    <p:extLst>
      <p:ext uri="{BB962C8B-B14F-4D97-AF65-F5344CB8AC3E}">
        <p14:creationId xmlns:p14="http://schemas.microsoft.com/office/powerpoint/2010/main" val="3953352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402359" y="33165"/>
            <a:ext cx="4681681" cy="279531"/>
          </a:xfrm>
        </p:spPr>
        <p:txBody>
          <a:bodyPr>
            <a:noAutofit/>
          </a:bodyPr>
          <a:lstStyle/>
          <a:p>
            <a:r>
              <a:rPr lang="en-US" sz="1600" b="1" dirty="0">
                <a:solidFill>
                  <a:srgbClr val="FF0000"/>
                </a:solidFill>
              </a:rPr>
              <a:t>Scenario C: ICP</a:t>
            </a:r>
            <a:r>
              <a:rPr lang="en-US" sz="1600" b="1" u="sng" dirty="0">
                <a:solidFill>
                  <a:srgbClr val="FF0000"/>
                </a:solidFill>
              </a:rPr>
              <a:t>&lt;</a:t>
            </a:r>
            <a:r>
              <a:rPr lang="en-US" sz="1600" b="1" dirty="0">
                <a:solidFill>
                  <a:srgbClr val="FF0000"/>
                </a:solidFill>
              </a:rPr>
              <a:t> 22, PbtO</a:t>
            </a:r>
            <a:r>
              <a:rPr lang="en-US" sz="1600" b="1" baseline="-25000" dirty="0">
                <a:solidFill>
                  <a:srgbClr val="FF0000"/>
                </a:solidFill>
              </a:rPr>
              <a:t>2</a:t>
            </a:r>
            <a:r>
              <a:rPr lang="en-US" sz="1600" b="1" dirty="0">
                <a:solidFill>
                  <a:srgbClr val="FF0000"/>
                </a:solidFill>
              </a:rPr>
              <a:t> &lt; 20</a:t>
            </a: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1" y="203367"/>
            <a:ext cx="5486400" cy="3406495"/>
          </a:xfrm>
        </p:spPr>
        <p:txBody>
          <a:bodyPr>
            <a:noAutofit/>
          </a:bodyPr>
          <a:lstStyle/>
          <a:p>
            <a:pPr lvl="0">
              <a:lnSpc>
                <a:spcPct val="100000"/>
              </a:lnSpc>
            </a:pPr>
            <a:r>
              <a:rPr lang="en-US" sz="900" b="1" i="1" dirty="0">
                <a:solidFill>
                  <a:srgbClr val="002060"/>
                </a:solidFill>
              </a:rPr>
              <a:t>Tier 2: MUST BEGIN WITHIN 60 MINUTES OF START OF EPISODE, DESPITE TIER 1 THERAPIES</a:t>
            </a:r>
          </a:p>
          <a:p>
            <a:pPr lvl="0">
              <a:lnSpc>
                <a:spcPct val="100000"/>
              </a:lnSpc>
            </a:pPr>
            <a:r>
              <a:rPr lang="en-US" sz="700" i="1" dirty="0">
                <a:solidFill>
                  <a:prstClr val="black"/>
                </a:solidFill>
              </a:rPr>
              <a:t>Providers may move to Tier 2 interventions if PbtO</a:t>
            </a:r>
            <a:r>
              <a:rPr lang="en-US" sz="700" i="1" baseline="-25000" dirty="0">
                <a:solidFill>
                  <a:prstClr val="black"/>
                </a:solidFill>
              </a:rPr>
              <a:t>2</a:t>
            </a:r>
            <a:r>
              <a:rPr lang="en-US" sz="700" i="1" dirty="0">
                <a:solidFill>
                  <a:prstClr val="black"/>
                </a:solidFill>
              </a:rPr>
              <a:t> is &lt; 20mmHg </a:t>
            </a:r>
            <a:r>
              <a:rPr lang="en-US" sz="700" b="1" i="1" dirty="0">
                <a:solidFill>
                  <a:prstClr val="black"/>
                </a:solidFill>
              </a:rPr>
              <a:t>and</a:t>
            </a:r>
            <a:r>
              <a:rPr lang="en-US" sz="700" i="1" dirty="0">
                <a:solidFill>
                  <a:prstClr val="black"/>
                </a:solidFill>
              </a:rPr>
              <a:t> at least one intervention from Tier 1 has been used.  These treatments are listed in no particular order—choice should be based on patient characteristics and local practices.  </a:t>
            </a:r>
          </a:p>
          <a:p>
            <a:pPr algn="l">
              <a:lnSpc>
                <a:spcPct val="100000"/>
              </a:lnSpc>
            </a:pPr>
            <a:r>
              <a:rPr lang="en-US" sz="1000" b="1" dirty="0"/>
              <a:t>Adjust ventilator parameters </a:t>
            </a:r>
            <a:r>
              <a:rPr lang="en-US" sz="900" dirty="0"/>
              <a:t>to increase </a:t>
            </a:r>
            <a:r>
              <a:rPr lang="en-US" sz="900" dirty="0">
                <a:solidFill>
                  <a:srgbClr val="FF0000"/>
                </a:solidFill>
              </a:rPr>
              <a:t>PaCO</a:t>
            </a:r>
            <a:r>
              <a:rPr lang="en-US" sz="900" baseline="-25000" dirty="0">
                <a:solidFill>
                  <a:srgbClr val="FF0000"/>
                </a:solidFill>
              </a:rPr>
              <a:t>2</a:t>
            </a:r>
            <a:r>
              <a:rPr lang="en-US" sz="900" dirty="0">
                <a:solidFill>
                  <a:srgbClr val="FF0000"/>
                </a:solidFill>
              </a:rPr>
              <a:t> to 40-45 mmHg, maintain target pH 7.35—7.45</a:t>
            </a:r>
            <a:endParaRPr lang="en-US" sz="900" dirty="0"/>
          </a:p>
          <a:p>
            <a:pPr marL="415275" lvl="1" indent="-171450" algn="l">
              <a:lnSpc>
                <a:spcPct val="100000"/>
              </a:lnSpc>
              <a:buFont typeface="Arial" panose="020B0604020202020204" pitchFamily="34" charset="0"/>
              <a:buChar char="•"/>
            </a:pPr>
            <a:r>
              <a:rPr lang="en-US" sz="600" dirty="0"/>
              <a:t>In general, any single PaCO</a:t>
            </a:r>
            <a:r>
              <a:rPr lang="en-US" sz="600" baseline="-25000" dirty="0"/>
              <a:t>2</a:t>
            </a:r>
            <a:r>
              <a:rPr lang="en-US" sz="600" dirty="0"/>
              <a:t> adjustments should be in small increments. (max of 5)</a:t>
            </a:r>
          </a:p>
          <a:p>
            <a:pPr marL="415275" lvl="1" indent="-171450" algn="l">
              <a:lnSpc>
                <a:spcPct val="100000"/>
              </a:lnSpc>
              <a:buFont typeface="Arial" panose="020B0604020202020204" pitchFamily="34" charset="0"/>
              <a:buChar char="•"/>
            </a:pPr>
            <a:r>
              <a:rPr lang="en-US" sz="600" dirty="0"/>
              <a:t>PaCO</a:t>
            </a:r>
            <a:r>
              <a:rPr lang="en-US" sz="600" baseline="-25000" dirty="0"/>
              <a:t>2 </a:t>
            </a:r>
            <a:r>
              <a:rPr lang="en-US" sz="600" dirty="0"/>
              <a:t>should not be increased if </a:t>
            </a:r>
            <a:r>
              <a:rPr lang="en-US" sz="600" dirty="0" err="1"/>
              <a:t>ph</a:t>
            </a:r>
            <a:r>
              <a:rPr lang="en-US" sz="600" dirty="0"/>
              <a:t> is </a:t>
            </a:r>
            <a:r>
              <a:rPr lang="en-US" sz="600" u="sng" dirty="0"/>
              <a:t>&lt;</a:t>
            </a:r>
            <a:r>
              <a:rPr lang="en-US" sz="600" dirty="0"/>
              <a:t> 7.30.</a:t>
            </a:r>
          </a:p>
          <a:p>
            <a:pPr algn="l">
              <a:lnSpc>
                <a:spcPct val="100000"/>
              </a:lnSpc>
            </a:pPr>
            <a:r>
              <a:rPr lang="en-US" sz="1000" b="1" dirty="0"/>
              <a:t>PaO</a:t>
            </a:r>
            <a:r>
              <a:rPr lang="en-US" sz="1000" b="1" baseline="-25000" dirty="0"/>
              <a:t>2 </a:t>
            </a:r>
            <a:r>
              <a:rPr lang="en-US" sz="1000" b="1" dirty="0"/>
              <a:t>adjustments.</a:t>
            </a:r>
            <a:r>
              <a:rPr lang="en-US" sz="1000" dirty="0"/>
              <a:t>  </a:t>
            </a:r>
            <a:r>
              <a:rPr lang="en-US" sz="900" b="1" dirty="0">
                <a:solidFill>
                  <a:srgbClr val="FF0000"/>
                </a:solidFill>
              </a:rPr>
              <a:t>Obtain arterial blood gas to confirm that oxygenation is in desired range with PaO</a:t>
            </a:r>
            <a:r>
              <a:rPr lang="en-US" sz="900" b="1" baseline="-25000" dirty="0">
                <a:solidFill>
                  <a:srgbClr val="FF0000"/>
                </a:solidFill>
              </a:rPr>
              <a:t>2</a:t>
            </a:r>
            <a:r>
              <a:rPr lang="en-US" sz="900" b="1" dirty="0">
                <a:solidFill>
                  <a:srgbClr val="FF0000"/>
                </a:solidFill>
              </a:rPr>
              <a:t> adjustment.  </a:t>
            </a:r>
            <a:r>
              <a:rPr lang="en-US" sz="900" dirty="0"/>
              <a:t>Note that increasing PaO</a:t>
            </a:r>
            <a:r>
              <a:rPr lang="en-US" sz="900" baseline="-25000" dirty="0"/>
              <a:t>2</a:t>
            </a:r>
            <a:r>
              <a:rPr lang="en-US" sz="900" dirty="0"/>
              <a:t> above 150 mmHg might imply overtreatment by PaO</a:t>
            </a:r>
            <a:r>
              <a:rPr lang="en-US" sz="900" baseline="-25000" dirty="0"/>
              <a:t>2</a:t>
            </a:r>
            <a:r>
              <a:rPr lang="en-US" sz="900" dirty="0"/>
              <a:t> and prevents detection of another potential the true cause of low PbtO</a:t>
            </a:r>
            <a:r>
              <a:rPr lang="en-US" sz="900" baseline="-25000" dirty="0"/>
              <a:t>2</a:t>
            </a:r>
            <a:r>
              <a:rPr lang="en-US" sz="900" dirty="0"/>
              <a:t> (e.g., low CPP)</a:t>
            </a:r>
          </a:p>
          <a:p>
            <a:pPr marL="415275" lvl="1" indent="-171450" algn="l">
              <a:lnSpc>
                <a:spcPct val="100000"/>
              </a:lnSpc>
              <a:buFont typeface="Arial" panose="020B0604020202020204" pitchFamily="34" charset="0"/>
              <a:buChar char="•"/>
            </a:pPr>
            <a:r>
              <a:rPr lang="en-US" sz="800" b="1" dirty="0"/>
              <a:t>Adjust PEEP: </a:t>
            </a:r>
            <a:r>
              <a:rPr lang="en-US" sz="700" dirty="0"/>
              <a:t>increase PEEP in increments of </a:t>
            </a:r>
            <a:r>
              <a:rPr lang="en-US" sz="700" b="1" dirty="0">
                <a:solidFill>
                  <a:srgbClr val="FF0000"/>
                </a:solidFill>
              </a:rPr>
              <a:t>3—5cm H</a:t>
            </a:r>
            <a:r>
              <a:rPr lang="en-US" sz="700" b="1" baseline="-25000" dirty="0">
                <a:solidFill>
                  <a:srgbClr val="FF0000"/>
                </a:solidFill>
              </a:rPr>
              <a:t>2</a:t>
            </a:r>
            <a:r>
              <a:rPr lang="en-US" sz="700" b="1" dirty="0">
                <a:solidFill>
                  <a:srgbClr val="FF0000"/>
                </a:solidFill>
              </a:rPr>
              <a:t>O</a:t>
            </a:r>
            <a:r>
              <a:rPr lang="en-US" sz="700" b="1" dirty="0"/>
              <a:t>.  Monitor ICP response.  </a:t>
            </a:r>
          </a:p>
          <a:p>
            <a:pPr marL="415275" lvl="1" indent="-171450" algn="l">
              <a:lnSpc>
                <a:spcPct val="100000"/>
              </a:lnSpc>
              <a:buFont typeface="Arial" panose="020B0604020202020204" pitchFamily="34" charset="0"/>
              <a:buChar char="•"/>
            </a:pPr>
            <a:r>
              <a:rPr lang="en-US" sz="800" b="1" dirty="0"/>
              <a:t>Perform bronchoscopy </a:t>
            </a:r>
            <a:r>
              <a:rPr lang="en-US" sz="700" dirty="0"/>
              <a:t>if secretions are problematic. </a:t>
            </a:r>
          </a:p>
          <a:p>
            <a:pPr marL="415275" lvl="1" indent="-171450" algn="l">
              <a:lnSpc>
                <a:spcPct val="100000"/>
              </a:lnSpc>
              <a:buFont typeface="Arial" panose="020B0604020202020204" pitchFamily="34" charset="0"/>
              <a:buChar char="•"/>
            </a:pPr>
            <a:r>
              <a:rPr lang="en-US" sz="800" b="1" dirty="0"/>
              <a:t>Increase FiO</a:t>
            </a:r>
            <a:r>
              <a:rPr lang="en-US" sz="800" b="1" baseline="-25000" dirty="0"/>
              <a:t>2 </a:t>
            </a:r>
            <a:r>
              <a:rPr lang="en-US" sz="800" b="1" dirty="0"/>
              <a:t>to </a:t>
            </a:r>
            <a:r>
              <a:rPr lang="en-US" sz="800" b="1" dirty="0">
                <a:solidFill>
                  <a:srgbClr val="FF0000"/>
                </a:solidFill>
              </a:rPr>
              <a:t>100%</a:t>
            </a:r>
            <a:r>
              <a:rPr lang="en-US" sz="800" b="1" dirty="0"/>
              <a:t>.  </a:t>
            </a:r>
            <a:r>
              <a:rPr lang="en-US" sz="700" dirty="0"/>
              <a:t>This option should only be used if </a:t>
            </a:r>
            <a:r>
              <a:rPr lang="en-US" sz="900" b="1" dirty="0"/>
              <a:t>PaO</a:t>
            </a:r>
            <a:r>
              <a:rPr lang="en-US" sz="900" b="1" baseline="-25000" dirty="0"/>
              <a:t>2</a:t>
            </a:r>
            <a:r>
              <a:rPr lang="en-US" sz="900" b="1" dirty="0"/>
              <a:t> is &gt; 200 </a:t>
            </a:r>
            <a:r>
              <a:rPr lang="en-US" sz="700" dirty="0"/>
              <a:t>mmHg, and if</a:t>
            </a:r>
            <a:r>
              <a:rPr lang="en-US" sz="800" b="1" dirty="0"/>
              <a:t> </a:t>
            </a:r>
            <a:r>
              <a:rPr lang="en-US" sz="700" dirty="0"/>
              <a:t>PbtO</a:t>
            </a:r>
            <a:r>
              <a:rPr lang="en-US" sz="700" baseline="-25000" dirty="0"/>
              <a:t>2</a:t>
            </a:r>
            <a:r>
              <a:rPr lang="en-US" sz="700" dirty="0"/>
              <a:t> is persistently &lt; 20 mmHg and other variables contributing to low PbtO</a:t>
            </a:r>
            <a:r>
              <a:rPr lang="en-US" sz="700" baseline="-25000" dirty="0"/>
              <a:t>2</a:t>
            </a:r>
            <a:r>
              <a:rPr lang="en-US" sz="700" dirty="0"/>
              <a:t> have been addressed. </a:t>
            </a:r>
          </a:p>
          <a:p>
            <a:pPr marL="659100" lvl="2" indent="-171450" algn="l">
              <a:lnSpc>
                <a:spcPct val="100000"/>
              </a:lnSpc>
              <a:buFont typeface="Arial" panose="020B0604020202020204" pitchFamily="34" charset="0"/>
              <a:buChar char="•"/>
            </a:pPr>
            <a:r>
              <a:rPr lang="en-US" sz="600" dirty="0"/>
              <a:t>If this step is taken, it is important for the FiO</a:t>
            </a:r>
            <a:r>
              <a:rPr lang="en-US" sz="600" baseline="-25000" dirty="0"/>
              <a:t>2</a:t>
            </a:r>
            <a:r>
              <a:rPr lang="en-US" sz="600" dirty="0"/>
              <a:t> to be weaned as rapidly as possible once the patient has stabilized (i.e.,</a:t>
            </a:r>
            <a:r>
              <a:rPr lang="en-US" sz="700" b="1" dirty="0"/>
              <a:t> </a:t>
            </a:r>
            <a:r>
              <a:rPr lang="en-US" sz="600" dirty="0"/>
              <a:t>decrease FiO</a:t>
            </a:r>
            <a:r>
              <a:rPr lang="en-US" sz="600" baseline="-25000" dirty="0"/>
              <a:t>2</a:t>
            </a:r>
            <a:r>
              <a:rPr lang="en-US" sz="600" dirty="0"/>
              <a:t> by 5% every</a:t>
            </a:r>
            <a:r>
              <a:rPr lang="en-US" sz="700" b="1" dirty="0"/>
              <a:t> </a:t>
            </a:r>
            <a:r>
              <a:rPr lang="en-US" sz="600" dirty="0"/>
              <a:t>30 min as long as PbtO</a:t>
            </a:r>
            <a:r>
              <a:rPr lang="en-US" sz="600" baseline="-25000" dirty="0"/>
              <a:t>2</a:t>
            </a:r>
            <a:r>
              <a:rPr lang="en-US" sz="600" dirty="0"/>
              <a:t> remains above 20 mm Hg).</a:t>
            </a:r>
            <a:r>
              <a:rPr lang="en-US" sz="500" b="1" dirty="0"/>
              <a:t> </a:t>
            </a:r>
            <a:endParaRPr lang="en-US" sz="400" dirty="0"/>
          </a:p>
          <a:p>
            <a:pPr algn="l">
              <a:lnSpc>
                <a:spcPct val="100000"/>
              </a:lnSpc>
            </a:pPr>
            <a:r>
              <a:rPr lang="en-US" sz="1000" b="1" dirty="0"/>
              <a:t>Increase CPP </a:t>
            </a:r>
            <a:r>
              <a:rPr lang="en-US" sz="900" dirty="0">
                <a:solidFill>
                  <a:srgbClr val="FF0000"/>
                </a:solidFill>
              </a:rPr>
              <a:t>above 70 mm Hg </a:t>
            </a:r>
            <a:r>
              <a:rPr lang="en-US" sz="900" dirty="0"/>
              <a:t>with fluid boluses or vasopressors. </a:t>
            </a:r>
            <a:r>
              <a:rPr lang="en-US" sz="700" dirty="0">
                <a:solidFill>
                  <a:srgbClr val="FF0000"/>
                </a:solidFill>
              </a:rPr>
              <a:t>Note</a:t>
            </a:r>
            <a:r>
              <a:rPr lang="en-US" sz="700" dirty="0"/>
              <a:t> - there is a potential for harm related to augmentation of CPP above 70 mm Hg with vasopressors.</a:t>
            </a:r>
          </a:p>
          <a:p>
            <a:pPr algn="l">
              <a:lnSpc>
                <a:spcPct val="100000"/>
              </a:lnSpc>
            </a:pPr>
            <a:r>
              <a:rPr lang="en-US" sz="1000" b="1" dirty="0"/>
              <a:t>Neuromuscular blockade </a:t>
            </a:r>
            <a:r>
              <a:rPr lang="en-US" sz="900" dirty="0"/>
              <a:t>(NMB) with short acting agents</a:t>
            </a:r>
          </a:p>
          <a:p>
            <a:pPr algn="l">
              <a:lnSpc>
                <a:spcPct val="100000"/>
              </a:lnSpc>
            </a:pPr>
            <a:r>
              <a:rPr lang="en-US" sz="1000" b="1" dirty="0"/>
              <a:t>Transfuse PRBCs 			CSF drainage</a:t>
            </a:r>
          </a:p>
          <a:p>
            <a:pPr algn="l">
              <a:lnSpc>
                <a:spcPct val="100000"/>
              </a:lnSpc>
            </a:pPr>
            <a:r>
              <a:rPr lang="en-US" sz="1000" b="1" dirty="0"/>
              <a:t>Decrease ICP to &lt; 15mmHg</a:t>
            </a:r>
          </a:p>
          <a:p>
            <a:pPr algn="l">
              <a:lnSpc>
                <a:spcPct val="100000"/>
              </a:lnSpc>
            </a:pPr>
            <a:r>
              <a:rPr lang="en-US" sz="1000" b="1" dirty="0"/>
              <a:t>Increase sedation</a:t>
            </a:r>
          </a:p>
          <a:p>
            <a:pPr algn="l"/>
            <a:endParaRPr lang="en-US" sz="1400" i="1" dirty="0"/>
          </a:p>
          <a:p>
            <a:pPr lvl="1"/>
            <a:r>
              <a:rPr lang="en-US" sz="1400" dirty="0">
                <a:solidFill>
                  <a:srgbClr val="FF0000"/>
                </a:solidFill>
              </a:rPr>
              <a:t/>
            </a:r>
            <a:br>
              <a:rPr lang="en-US" sz="1400" dirty="0">
                <a:solidFill>
                  <a:srgbClr val="FF0000"/>
                </a:solidFill>
              </a:rPr>
            </a:br>
            <a:endParaRPr lang="en-US" sz="1400" dirty="0">
              <a:solidFill>
                <a:srgbClr val="FF0000"/>
              </a:solidFill>
            </a:endParaRPr>
          </a:p>
        </p:txBody>
      </p:sp>
      <p:pic>
        <p:nvPicPr>
          <p:cNvPr id="7" name="Picture 6">
            <a:extLst>
              <a:ext uri="{FF2B5EF4-FFF2-40B4-BE49-F238E27FC236}">
                <a16:creationId xmlns:a16="http://schemas.microsoft.com/office/drawing/2014/main" xmlns="" id="{9B5C8E7C-157F-4DE0-9843-082177BE2B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79772" y="3348922"/>
            <a:ext cx="1409857" cy="213551"/>
          </a:xfrm>
          <a:prstGeom prst="rect">
            <a:avLst/>
          </a:prstGeom>
        </p:spPr>
      </p:pic>
    </p:spTree>
    <p:extLst>
      <p:ext uri="{BB962C8B-B14F-4D97-AF65-F5344CB8AC3E}">
        <p14:creationId xmlns:p14="http://schemas.microsoft.com/office/powerpoint/2010/main" val="1827946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393239" y="95127"/>
            <a:ext cx="4681681" cy="193880"/>
          </a:xfrm>
        </p:spPr>
        <p:txBody>
          <a:bodyPr>
            <a:noAutofit/>
          </a:bodyPr>
          <a:lstStyle/>
          <a:p>
            <a:r>
              <a:rPr lang="en-US" sz="1600" b="1" dirty="0">
                <a:solidFill>
                  <a:srgbClr val="FF0000"/>
                </a:solidFill>
              </a:rPr>
              <a:t>Scenario C: ICP</a:t>
            </a:r>
            <a:r>
              <a:rPr lang="en-US" sz="1600" b="1" u="sng" dirty="0">
                <a:solidFill>
                  <a:srgbClr val="FF0000"/>
                </a:solidFill>
              </a:rPr>
              <a:t>&lt;</a:t>
            </a:r>
            <a:r>
              <a:rPr lang="en-US" sz="1600" b="1" dirty="0">
                <a:solidFill>
                  <a:srgbClr val="FF0000"/>
                </a:solidFill>
              </a:rPr>
              <a:t> 22, PbtO</a:t>
            </a:r>
            <a:r>
              <a:rPr lang="en-US" sz="1600" b="1" baseline="-25000" dirty="0">
                <a:solidFill>
                  <a:srgbClr val="FF0000"/>
                </a:solidFill>
              </a:rPr>
              <a:t>2</a:t>
            </a:r>
            <a:r>
              <a:rPr lang="en-US" sz="1600" b="1" dirty="0">
                <a:solidFill>
                  <a:srgbClr val="FF0000"/>
                </a:solidFill>
              </a:rPr>
              <a:t> &lt; 20</a:t>
            </a: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0" y="222679"/>
            <a:ext cx="5645150" cy="3625421"/>
          </a:xfrm>
        </p:spPr>
        <p:txBody>
          <a:bodyPr>
            <a:noAutofit/>
          </a:bodyPr>
          <a:lstStyle/>
          <a:p>
            <a:pPr lvl="0">
              <a:lnSpc>
                <a:spcPct val="100000"/>
              </a:lnSpc>
            </a:pPr>
            <a:r>
              <a:rPr lang="en-US" sz="1200" b="1" i="1" dirty="0">
                <a:solidFill>
                  <a:srgbClr val="002060"/>
                </a:solidFill>
              </a:rPr>
              <a:t>Tier 3: OPTIONAL</a:t>
            </a:r>
          </a:p>
          <a:p>
            <a:pPr lvl="0" algn="l">
              <a:lnSpc>
                <a:spcPct val="100000"/>
              </a:lnSpc>
            </a:pPr>
            <a:r>
              <a:rPr lang="en-US" sz="900" i="1" dirty="0">
                <a:solidFill>
                  <a:prstClr val="black"/>
                </a:solidFill>
              </a:rPr>
              <a:t>Providers may move to Tier 3 interventions if PbtO</a:t>
            </a:r>
            <a:r>
              <a:rPr lang="en-US" sz="900" i="1" baseline="-25000" dirty="0">
                <a:solidFill>
                  <a:prstClr val="black"/>
                </a:solidFill>
              </a:rPr>
              <a:t>2</a:t>
            </a:r>
            <a:r>
              <a:rPr lang="en-US" sz="900" i="1" dirty="0">
                <a:solidFill>
                  <a:prstClr val="black"/>
                </a:solidFill>
              </a:rPr>
              <a:t> is &lt; 20mmHg </a:t>
            </a:r>
            <a:r>
              <a:rPr lang="en-US" sz="900" i="1" u="sng" dirty="0">
                <a:solidFill>
                  <a:prstClr val="black"/>
                </a:solidFill>
              </a:rPr>
              <a:t>and</a:t>
            </a:r>
            <a:r>
              <a:rPr lang="en-US" sz="900" i="1" dirty="0">
                <a:solidFill>
                  <a:prstClr val="black"/>
                </a:solidFill>
              </a:rPr>
              <a:t> at least one intervention from Tier 1</a:t>
            </a:r>
            <a:r>
              <a:rPr lang="en-US" sz="900" i="1" dirty="0">
                <a:solidFill>
                  <a:schemeClr val="accent1"/>
                </a:solidFill>
              </a:rPr>
              <a:t> </a:t>
            </a:r>
            <a:r>
              <a:rPr lang="en-US" sz="900" i="1" dirty="0"/>
              <a:t>AND Tier 2 has been used.  These treatments are listed in no particular order—choice should be based on patient characteristics and local practices.  </a:t>
            </a:r>
          </a:p>
          <a:p>
            <a:pPr marL="342900" lvl="0" indent="-342900" algn="l">
              <a:lnSpc>
                <a:spcPct val="107000"/>
              </a:lnSpc>
              <a:spcBef>
                <a:spcPts val="0"/>
              </a:spcBef>
              <a:buFont typeface="Arial" panose="020B0604020202020204" pitchFamily="34" charset="0"/>
              <a:buChar char="•"/>
              <a:tabLst>
                <a:tab pos="457200" algn="l"/>
              </a:tabLst>
            </a:pPr>
            <a:r>
              <a:rPr lang="en-US" sz="1100" b="1" dirty="0">
                <a:ea typeface="Calibri" panose="020F0502020204030204" pitchFamily="34" charset="0"/>
                <a:cs typeface="Times New Roman" panose="02020603050405020304" pitchFamily="18" charset="0"/>
              </a:rPr>
              <a:t>Adjust ventilatory rate </a:t>
            </a:r>
            <a:r>
              <a:rPr lang="en-US" sz="1100" dirty="0">
                <a:ea typeface="Calibri" panose="020F0502020204030204" pitchFamily="34" charset="0"/>
                <a:cs typeface="Times New Roman" panose="02020603050405020304" pitchFamily="18" charset="0"/>
              </a:rPr>
              <a:t>to increase </a:t>
            </a:r>
            <a:r>
              <a:rPr lang="en-US" sz="1100" dirty="0">
                <a:solidFill>
                  <a:srgbClr val="FF0000"/>
                </a:solidFill>
                <a:ea typeface="Calibri" panose="020F0502020204030204" pitchFamily="34" charset="0"/>
                <a:cs typeface="Times New Roman" panose="02020603050405020304" pitchFamily="18" charset="0"/>
              </a:rPr>
              <a:t>PaCO</a:t>
            </a:r>
            <a:r>
              <a:rPr lang="en-US" sz="1100" baseline="-25000" dirty="0">
                <a:solidFill>
                  <a:srgbClr val="FF0000"/>
                </a:solidFill>
                <a:ea typeface="Calibri" panose="020F0502020204030204" pitchFamily="34" charset="0"/>
                <a:cs typeface="Times New Roman" panose="02020603050405020304" pitchFamily="18" charset="0"/>
              </a:rPr>
              <a:t>2</a:t>
            </a:r>
            <a:r>
              <a:rPr lang="en-US" sz="1100" dirty="0">
                <a:solidFill>
                  <a:srgbClr val="FF0000"/>
                </a:solidFill>
                <a:ea typeface="Calibri" panose="020F0502020204030204" pitchFamily="34" charset="0"/>
                <a:cs typeface="Times New Roman" panose="02020603050405020304" pitchFamily="18" charset="0"/>
              </a:rPr>
              <a:t> to &gt; 45 mm Hg</a:t>
            </a:r>
            <a:r>
              <a:rPr lang="en-US" sz="1100" dirty="0">
                <a:ea typeface="Calibri" panose="020F0502020204030204" pitchFamily="34" charset="0"/>
                <a:cs typeface="Times New Roman" panose="02020603050405020304" pitchFamily="18" charset="0"/>
              </a:rPr>
              <a:t>.</a:t>
            </a:r>
          </a:p>
          <a:p>
            <a:pPr marL="742950" lvl="1" indent="-285750" algn="l">
              <a:lnSpc>
                <a:spcPct val="107000"/>
              </a:lnSpc>
              <a:spcBef>
                <a:spcPts val="0"/>
              </a:spcBef>
              <a:buFont typeface="Arial" panose="020B0604020202020204" pitchFamily="34" charset="0"/>
              <a:buChar char="•"/>
              <a:tabLst>
                <a:tab pos="914400" algn="l"/>
              </a:tabLst>
            </a:pPr>
            <a:r>
              <a:rPr lang="en-US" sz="900" dirty="0">
                <a:ea typeface="Calibri" panose="020F0502020204030204" pitchFamily="34" charset="0"/>
                <a:cs typeface="Times New Roman" panose="02020603050405020304" pitchFamily="18" charset="0"/>
              </a:rPr>
              <a:t>This should only be considered if ICP is under control (i.e., </a:t>
            </a:r>
            <a:r>
              <a:rPr lang="en-US" sz="900" u="sng" dirty="0">
                <a:ea typeface="Calibri" panose="020F0502020204030204" pitchFamily="34" charset="0"/>
                <a:cs typeface="Times New Roman" panose="02020603050405020304" pitchFamily="18" charset="0"/>
              </a:rPr>
              <a:t>&lt;</a:t>
            </a:r>
            <a:r>
              <a:rPr lang="en-US" sz="900" dirty="0">
                <a:ea typeface="Calibri" panose="020F0502020204030204" pitchFamily="34" charset="0"/>
                <a:cs typeface="Times New Roman" panose="02020603050405020304" pitchFamily="18" charset="0"/>
              </a:rPr>
              <a:t> 22 mm Hg)</a:t>
            </a:r>
          </a:p>
          <a:p>
            <a:pPr marL="742950" lvl="1" indent="-285750" algn="l">
              <a:lnSpc>
                <a:spcPct val="107000"/>
              </a:lnSpc>
              <a:spcBef>
                <a:spcPts val="0"/>
              </a:spcBef>
              <a:buFont typeface="Arial" panose="020B0604020202020204" pitchFamily="34" charset="0"/>
              <a:buChar char="•"/>
              <a:tabLst>
                <a:tab pos="914400" algn="l"/>
              </a:tabLst>
            </a:pPr>
            <a:r>
              <a:rPr lang="en-US" sz="900" dirty="0">
                <a:ea typeface="Calibri" panose="020F0502020204030204" pitchFamily="34" charset="0"/>
                <a:cs typeface="Times New Roman" panose="02020603050405020304" pitchFamily="18" charset="0"/>
              </a:rPr>
              <a:t>In general, any single PaCO</a:t>
            </a:r>
            <a:r>
              <a:rPr lang="en-US" sz="900" baseline="-25000" dirty="0">
                <a:ea typeface="Calibri" panose="020F0502020204030204" pitchFamily="34" charset="0"/>
                <a:cs typeface="Times New Roman" panose="02020603050405020304" pitchFamily="18" charset="0"/>
              </a:rPr>
              <a:t>2</a:t>
            </a:r>
            <a:r>
              <a:rPr lang="en-US" sz="900" dirty="0">
                <a:ea typeface="Calibri" panose="020F0502020204030204" pitchFamily="34" charset="0"/>
                <a:cs typeface="Times New Roman" panose="02020603050405020304" pitchFamily="18" charset="0"/>
              </a:rPr>
              <a:t> adjustments should be in small increments (max of 5). </a:t>
            </a:r>
          </a:p>
          <a:p>
            <a:pPr marL="742950" lvl="1" indent="-285750" algn="l">
              <a:lnSpc>
                <a:spcPct val="107000"/>
              </a:lnSpc>
              <a:spcBef>
                <a:spcPts val="0"/>
              </a:spcBef>
              <a:buFont typeface="Arial" panose="020B0604020202020204" pitchFamily="34" charset="0"/>
              <a:buChar char="•"/>
              <a:tabLst>
                <a:tab pos="914400" algn="l"/>
              </a:tabLst>
            </a:pPr>
            <a:r>
              <a:rPr lang="en-US" sz="900" dirty="0">
                <a:ea typeface="Calibri" panose="020F0502020204030204" pitchFamily="34" charset="0"/>
                <a:cs typeface="Times New Roman" panose="02020603050405020304" pitchFamily="18" charset="0"/>
              </a:rPr>
              <a:t>Maintain a </a:t>
            </a:r>
            <a:r>
              <a:rPr lang="en-US" sz="900" dirty="0">
                <a:solidFill>
                  <a:srgbClr val="FF0000"/>
                </a:solidFill>
                <a:ea typeface="Calibri" panose="020F0502020204030204" pitchFamily="34" charset="0"/>
                <a:cs typeface="Times New Roman" panose="02020603050405020304" pitchFamily="18" charset="0"/>
              </a:rPr>
              <a:t>target pH of 7.30 – 7.45</a:t>
            </a:r>
            <a:r>
              <a:rPr lang="en-US" sz="900" dirty="0">
                <a:ea typeface="Calibri" panose="020F0502020204030204" pitchFamily="34" charset="0"/>
                <a:cs typeface="Times New Roman" panose="02020603050405020304" pitchFamily="18" charset="0"/>
              </a:rPr>
              <a:t>; </a:t>
            </a:r>
            <a:r>
              <a:rPr lang="en-US" sz="900" i="1" dirty="0">
                <a:ea typeface="Calibri" panose="020F0502020204030204" pitchFamily="34" charset="0"/>
                <a:cs typeface="Times New Roman" panose="02020603050405020304" pitchFamily="18" charset="0"/>
              </a:rPr>
              <a:t>PaCO</a:t>
            </a:r>
            <a:r>
              <a:rPr lang="en-US" sz="900" i="1" baseline="-25000" dirty="0">
                <a:ea typeface="Calibri" panose="020F0502020204030204" pitchFamily="34" charset="0"/>
                <a:cs typeface="Times New Roman" panose="02020603050405020304" pitchFamily="18" charset="0"/>
              </a:rPr>
              <a:t>2</a:t>
            </a:r>
            <a:r>
              <a:rPr lang="en-US" sz="900" i="1" dirty="0">
                <a:ea typeface="Calibri" panose="020F0502020204030204" pitchFamily="34" charset="0"/>
                <a:cs typeface="Times New Roman" panose="02020603050405020304" pitchFamily="18" charset="0"/>
              </a:rPr>
              <a:t> should not be increased if pH is &lt; 7.30</a:t>
            </a:r>
            <a:r>
              <a:rPr lang="en-US" sz="900" dirty="0">
                <a:ea typeface="Calibri" panose="020F0502020204030204" pitchFamily="34" charset="0"/>
                <a:cs typeface="Times New Roman" panose="02020603050405020304" pitchFamily="18" charset="0"/>
              </a:rPr>
              <a:t>.</a:t>
            </a:r>
            <a:endParaRPr lang="en-US" sz="1100" b="1" dirty="0">
              <a:ea typeface="Calibri" panose="020F0502020204030204" pitchFamily="34" charset="0"/>
              <a:cs typeface="Times New Roman" panose="02020603050405020304" pitchFamily="18" charset="0"/>
            </a:endParaRPr>
          </a:p>
          <a:p>
            <a:pPr marL="342900" lvl="0" indent="-342900" algn="l">
              <a:lnSpc>
                <a:spcPct val="107000"/>
              </a:lnSpc>
              <a:spcBef>
                <a:spcPts val="0"/>
              </a:spcBef>
              <a:buFont typeface="Arial" panose="020B0604020202020204" pitchFamily="34" charset="0"/>
              <a:buChar char="•"/>
              <a:tabLst>
                <a:tab pos="457200" algn="l"/>
              </a:tabLst>
            </a:pPr>
            <a:r>
              <a:rPr lang="en-US" sz="1100" b="1" dirty="0">
                <a:ea typeface="Calibri" panose="020F0502020204030204" pitchFamily="34" charset="0"/>
                <a:cs typeface="Times New Roman" panose="02020603050405020304" pitchFamily="18" charset="0"/>
              </a:rPr>
              <a:t>Increase cardiac output </a:t>
            </a:r>
            <a:r>
              <a:rPr lang="en-US" sz="1100" dirty="0">
                <a:ea typeface="Calibri" panose="020F0502020204030204" pitchFamily="34" charset="0"/>
                <a:cs typeface="Times New Roman" panose="02020603050405020304" pitchFamily="18" charset="0"/>
              </a:rPr>
              <a:t>with inotropes (milrinone, dobutamine) </a:t>
            </a:r>
          </a:p>
          <a:p>
            <a:pPr marL="342900" lvl="0" indent="-342900" algn="l">
              <a:lnSpc>
                <a:spcPct val="107000"/>
              </a:lnSpc>
              <a:spcBef>
                <a:spcPts val="0"/>
              </a:spcBef>
              <a:buFont typeface="Arial" panose="020B0604020202020204" pitchFamily="34" charset="0"/>
              <a:buChar char="•"/>
              <a:tabLst>
                <a:tab pos="457200" algn="l"/>
              </a:tabLst>
            </a:pPr>
            <a:r>
              <a:rPr lang="en-US" sz="1100" b="1" dirty="0">
                <a:ea typeface="Calibri" panose="020F0502020204030204" pitchFamily="34" charset="0"/>
                <a:cs typeface="Times New Roman" panose="02020603050405020304" pitchFamily="18" charset="0"/>
              </a:rPr>
              <a:t>Assess for vasospasm </a:t>
            </a:r>
            <a:r>
              <a:rPr lang="en-US" sz="1100" dirty="0">
                <a:ea typeface="Calibri" panose="020F0502020204030204" pitchFamily="34" charset="0"/>
                <a:cs typeface="Times New Roman" panose="02020603050405020304" pitchFamily="18" charset="0"/>
              </a:rPr>
              <a:t>with transcranial dopplers or CT/cerebral angiogram. If present, treat with augmentation of CPP.</a:t>
            </a:r>
          </a:p>
          <a:p>
            <a:pPr marL="342900" lvl="0" indent="-342900" algn="l">
              <a:lnSpc>
                <a:spcPct val="107000"/>
              </a:lnSpc>
              <a:spcBef>
                <a:spcPts val="0"/>
              </a:spcBef>
              <a:buFont typeface="Arial" panose="020B0604020202020204" pitchFamily="34" charset="0"/>
              <a:buChar char="•"/>
              <a:tabLst>
                <a:tab pos="457200" algn="l"/>
              </a:tabLst>
            </a:pPr>
            <a:r>
              <a:rPr lang="en-US" sz="1100" b="1" dirty="0">
                <a:solidFill>
                  <a:prstClr val="black"/>
                </a:solidFill>
                <a:ea typeface="Calibri" panose="020F0502020204030204" pitchFamily="34" charset="0"/>
                <a:cs typeface="Times New Roman" panose="02020603050405020304" pitchFamily="18" charset="0"/>
              </a:rPr>
              <a:t>Hyperventilation </a:t>
            </a:r>
            <a:r>
              <a:rPr lang="en-US" sz="1100" dirty="0">
                <a:solidFill>
                  <a:prstClr val="black"/>
                </a:solidFill>
                <a:ea typeface="Calibri" panose="020F0502020204030204" pitchFamily="34" charset="0"/>
                <a:cs typeface="Times New Roman" panose="02020603050405020304" pitchFamily="18" charset="0"/>
              </a:rPr>
              <a:t>to address possible </a:t>
            </a:r>
            <a:r>
              <a:rPr lang="en-US" sz="1100" dirty="0">
                <a:solidFill>
                  <a:srgbClr val="FF0000"/>
                </a:solidFill>
                <a:ea typeface="Calibri" panose="020F0502020204030204" pitchFamily="34" charset="0"/>
                <a:cs typeface="Times New Roman" panose="02020603050405020304" pitchFamily="18" charset="0"/>
              </a:rPr>
              <a:t>reverse Robin-Hood syndrome</a:t>
            </a:r>
            <a:r>
              <a:rPr lang="en-US" sz="1100" dirty="0">
                <a:solidFill>
                  <a:prstClr val="black"/>
                </a:solidFill>
                <a:ea typeface="Calibri" panose="020F0502020204030204" pitchFamily="34" charset="0"/>
                <a:cs typeface="Times New Roman" panose="02020603050405020304" pitchFamily="18" charset="0"/>
              </a:rPr>
              <a:t>.</a:t>
            </a:r>
            <a:r>
              <a:rPr lang="en-US" sz="1200" dirty="0">
                <a:solidFill>
                  <a:prstClr val="black"/>
                </a:solidFill>
                <a:ea typeface="Calibri" panose="020F0502020204030204" pitchFamily="34" charset="0"/>
                <a:cs typeface="Times New Roman" panose="02020603050405020304" pitchFamily="18" charset="0"/>
              </a:rPr>
              <a:t> </a:t>
            </a:r>
            <a:r>
              <a:rPr lang="en-US" sz="900" i="1" dirty="0">
                <a:solidFill>
                  <a:prstClr val="black"/>
                </a:solidFill>
              </a:rPr>
              <a:t>A PbtO</a:t>
            </a:r>
            <a:r>
              <a:rPr lang="en-US" sz="900" i="1" baseline="-25000" dirty="0">
                <a:solidFill>
                  <a:prstClr val="black"/>
                </a:solidFill>
              </a:rPr>
              <a:t>2</a:t>
            </a:r>
            <a:r>
              <a:rPr lang="en-US" sz="900" i="1" dirty="0">
                <a:solidFill>
                  <a:prstClr val="black"/>
                </a:solidFill>
              </a:rPr>
              <a:t> probe located in an area already maximally vasodilated might measure a drop of flow (low PbtO</a:t>
            </a:r>
            <a:r>
              <a:rPr lang="en-US" sz="900" i="1" baseline="-25000" dirty="0">
                <a:solidFill>
                  <a:prstClr val="black"/>
                </a:solidFill>
              </a:rPr>
              <a:t>2</a:t>
            </a:r>
            <a:r>
              <a:rPr lang="en-US" sz="900" i="1" dirty="0">
                <a:solidFill>
                  <a:prstClr val="black"/>
                </a:solidFill>
              </a:rPr>
              <a:t>) if other areas of the brain vasodilate (potentially because of hypoventilation),  creating a “steal” by diverting flow from the area measured. Treatment requires vasoconstricting the normal brain to redirect the flow towards the area measured using hyperventilation. Use the hyperventilation challenge to test this hypothesis.</a:t>
            </a:r>
            <a:endParaRPr lang="en-US" sz="1050" dirty="0">
              <a:ea typeface="Calibri" panose="020F0502020204030204" pitchFamily="34" charset="0"/>
              <a:cs typeface="Times New Roman" panose="02020603050405020304" pitchFamily="18" charset="0"/>
            </a:endParaRPr>
          </a:p>
          <a:p>
            <a:pPr marL="342900" lvl="0" indent="-342900" algn="l">
              <a:lnSpc>
                <a:spcPct val="107000"/>
              </a:lnSpc>
              <a:spcBef>
                <a:spcPts val="0"/>
              </a:spcBef>
              <a:buFont typeface="Arial" panose="020B0604020202020204" pitchFamily="34" charset="0"/>
              <a:buChar char="•"/>
              <a:tabLst>
                <a:tab pos="457200" algn="l"/>
              </a:tabLst>
            </a:pPr>
            <a:r>
              <a:rPr lang="en-US" sz="1100" b="1" dirty="0">
                <a:ea typeface="Calibri" panose="020F0502020204030204" pitchFamily="34" charset="0"/>
                <a:cs typeface="Times New Roman" panose="02020603050405020304" pitchFamily="18" charset="0"/>
              </a:rPr>
              <a:t>Consider other potential causes/interventions for low PbtO</a:t>
            </a:r>
            <a:r>
              <a:rPr lang="en-US" sz="1100" b="1" baseline="-25000" dirty="0">
                <a:ea typeface="Calibri" panose="020F0502020204030204" pitchFamily="34" charset="0"/>
                <a:cs typeface="Times New Roman" panose="02020603050405020304" pitchFamily="18" charset="0"/>
              </a:rPr>
              <a:t>2</a:t>
            </a:r>
            <a:r>
              <a:rPr lang="en-US" sz="1100" b="1" dirty="0">
                <a:ea typeface="Calibri" panose="020F0502020204030204" pitchFamily="34" charset="0"/>
                <a:cs typeface="Times New Roman" panose="02020603050405020304" pitchFamily="18" charset="0"/>
              </a:rPr>
              <a:t>:</a:t>
            </a:r>
          </a:p>
          <a:p>
            <a:pPr marL="586725" lvl="1" indent="-342900" algn="l">
              <a:lnSpc>
                <a:spcPct val="107000"/>
              </a:lnSpc>
              <a:spcBef>
                <a:spcPts val="0"/>
              </a:spcBef>
              <a:buFont typeface="Arial" panose="020B0604020202020204" pitchFamily="34" charset="0"/>
              <a:buChar char="•"/>
              <a:tabLst>
                <a:tab pos="457200" algn="l"/>
              </a:tabLst>
            </a:pPr>
            <a:r>
              <a:rPr lang="en-US" sz="900" b="1" dirty="0">
                <a:solidFill>
                  <a:srgbClr val="FF0000"/>
                </a:solidFill>
                <a:ea typeface="Calibri" panose="020F0502020204030204" pitchFamily="34" charset="0"/>
                <a:cs typeface="Times New Roman" panose="02020603050405020304" pitchFamily="18" charset="0"/>
              </a:rPr>
              <a:t>Cortical spreading depolarization </a:t>
            </a:r>
            <a:r>
              <a:rPr lang="en-US" sz="900" dirty="0">
                <a:ea typeface="Calibri" panose="020F0502020204030204" pitchFamily="34" charset="0"/>
                <a:cs typeface="Times New Roman" panose="02020603050405020304" pitchFamily="18" charset="0"/>
              </a:rPr>
              <a:t>via </a:t>
            </a:r>
            <a:r>
              <a:rPr lang="en-US" sz="900" dirty="0" err="1">
                <a:ea typeface="Calibri" panose="020F0502020204030204" pitchFamily="34" charset="0"/>
                <a:cs typeface="Times New Roman" panose="02020603050405020304" pitchFamily="18" charset="0"/>
              </a:rPr>
              <a:t>Ecog</a:t>
            </a:r>
            <a:endParaRPr lang="en-US" sz="900" dirty="0">
              <a:ea typeface="Calibri" panose="020F0502020204030204" pitchFamily="34" charset="0"/>
              <a:cs typeface="Times New Roman" panose="02020603050405020304" pitchFamily="18" charset="0"/>
            </a:endParaRPr>
          </a:p>
          <a:p>
            <a:pPr marL="586725" lvl="1" indent="-342900" algn="l">
              <a:lnSpc>
                <a:spcPct val="107000"/>
              </a:lnSpc>
              <a:spcBef>
                <a:spcPts val="0"/>
              </a:spcBef>
              <a:buFont typeface="Arial" panose="020B0604020202020204" pitchFamily="34" charset="0"/>
              <a:buChar char="•"/>
              <a:tabLst>
                <a:tab pos="457200" algn="l"/>
              </a:tabLst>
            </a:pPr>
            <a:r>
              <a:rPr lang="en-US" sz="900" b="1" dirty="0">
                <a:ea typeface="Calibri" panose="020F0502020204030204" pitchFamily="34" charset="0"/>
                <a:cs typeface="Times New Roman" panose="02020603050405020304" pitchFamily="18" charset="0"/>
              </a:rPr>
              <a:t>Assess for </a:t>
            </a:r>
            <a:r>
              <a:rPr lang="en-US" sz="900" b="1" dirty="0">
                <a:solidFill>
                  <a:srgbClr val="FF0000"/>
                </a:solidFill>
                <a:ea typeface="Calibri" panose="020F0502020204030204" pitchFamily="34" charset="0"/>
                <a:cs typeface="Times New Roman" panose="02020603050405020304" pitchFamily="18" charset="0"/>
              </a:rPr>
              <a:t>PE</a:t>
            </a:r>
            <a:r>
              <a:rPr lang="en-US" sz="900" b="1" dirty="0">
                <a:ea typeface="Calibri" panose="020F0502020204030204" pitchFamily="34" charset="0"/>
                <a:cs typeface="Times New Roman" panose="02020603050405020304" pitchFamily="18" charset="0"/>
              </a:rPr>
              <a:t> or </a:t>
            </a:r>
            <a:r>
              <a:rPr lang="en-US" sz="900" b="1" dirty="0">
                <a:solidFill>
                  <a:srgbClr val="FF0000"/>
                </a:solidFill>
                <a:ea typeface="Calibri" panose="020F0502020204030204" pitchFamily="34" charset="0"/>
                <a:cs typeface="Times New Roman" panose="02020603050405020304" pitchFamily="18" charset="0"/>
              </a:rPr>
              <a:t>cerebral venous thrombosis </a:t>
            </a:r>
            <a:r>
              <a:rPr lang="en-US" sz="900" dirty="0">
                <a:ea typeface="Calibri" panose="020F0502020204030204" pitchFamily="34" charset="0"/>
                <a:cs typeface="Times New Roman" panose="02020603050405020304" pitchFamily="18" charset="0"/>
              </a:rPr>
              <a:t>per local protocol (i.e., CTA, VQ scan, </a:t>
            </a:r>
            <a:r>
              <a:rPr lang="en-US" sz="900" dirty="0" err="1">
                <a:ea typeface="Calibri" panose="020F0502020204030204" pitchFamily="34" charset="0"/>
                <a:cs typeface="Times New Roman" panose="02020603050405020304" pitchFamily="18" charset="0"/>
              </a:rPr>
              <a:t>etc</a:t>
            </a:r>
            <a:r>
              <a:rPr lang="en-US" sz="900" dirty="0">
                <a:ea typeface="Calibri" panose="020F0502020204030204" pitchFamily="34" charset="0"/>
                <a:cs typeface="Times New Roman" panose="02020603050405020304" pitchFamily="18" charset="0"/>
              </a:rPr>
              <a:t>). If present, initiate anticoagulation or</a:t>
            </a:r>
            <a:r>
              <a:rPr lang="en-US" sz="900" b="1" dirty="0">
                <a:ea typeface="Calibri" panose="020F0502020204030204" pitchFamily="34" charset="0"/>
                <a:cs typeface="Times New Roman" panose="02020603050405020304" pitchFamily="18" charset="0"/>
              </a:rPr>
              <a:t> </a:t>
            </a:r>
            <a:r>
              <a:rPr lang="en-US" sz="900" dirty="0">
                <a:ea typeface="Calibri" panose="020F0502020204030204" pitchFamily="34" charset="0"/>
                <a:cs typeface="Times New Roman" panose="02020603050405020304" pitchFamily="18" charset="0"/>
              </a:rPr>
              <a:t>obtain IVC filter.</a:t>
            </a:r>
            <a:r>
              <a:rPr lang="en-US" sz="900" b="1" dirty="0">
                <a:ea typeface="Calibri" panose="020F0502020204030204" pitchFamily="34" charset="0"/>
                <a:cs typeface="Times New Roman" panose="02020603050405020304" pitchFamily="18" charset="0"/>
              </a:rPr>
              <a:t> </a:t>
            </a:r>
            <a:endParaRPr lang="en-US" sz="1200" b="1" dirty="0">
              <a:ea typeface="Calibri" panose="020F0502020204030204" pitchFamily="34" charset="0"/>
              <a:cs typeface="Times New Roman" panose="02020603050405020304" pitchFamily="18" charset="0"/>
            </a:endParaRPr>
          </a:p>
          <a:p>
            <a:pPr marL="342900" lvl="0" indent="-342900" algn="l">
              <a:lnSpc>
                <a:spcPct val="107000"/>
              </a:lnSpc>
              <a:spcBef>
                <a:spcPts val="0"/>
              </a:spcBef>
              <a:buFont typeface="Arial" panose="020B0604020202020204" pitchFamily="34" charset="0"/>
              <a:buChar char="•"/>
              <a:tabLst>
                <a:tab pos="457200" algn="l"/>
              </a:tabLst>
            </a:pPr>
            <a:r>
              <a:rPr lang="en-US" sz="1100" b="1" dirty="0">
                <a:ea typeface="Calibri" panose="020F0502020204030204" pitchFamily="34" charset="0"/>
                <a:cs typeface="Times New Roman" panose="02020603050405020304" pitchFamily="18" charset="0"/>
              </a:rPr>
              <a:t>Other salvage therapy </a:t>
            </a:r>
            <a:r>
              <a:rPr lang="en-US" sz="1100" b="1" dirty="0"/>
              <a:t>based on local protocol</a:t>
            </a:r>
            <a:endParaRPr lang="en-US" sz="1100" b="1" dirty="0">
              <a:ea typeface="Calibri" panose="020F0502020204030204" pitchFamily="34" charset="0"/>
              <a:cs typeface="Times New Roman" panose="02020603050405020304" pitchFamily="18" charset="0"/>
            </a:endParaRPr>
          </a:p>
          <a:p>
            <a:pPr algn="l"/>
            <a:endParaRPr lang="en-US" sz="1400" i="1" dirty="0"/>
          </a:p>
          <a:p>
            <a:pPr lvl="1"/>
            <a:r>
              <a:rPr lang="en-US" sz="1400" dirty="0">
                <a:solidFill>
                  <a:srgbClr val="FF0000"/>
                </a:solidFill>
              </a:rPr>
              <a:t/>
            </a:r>
            <a:br>
              <a:rPr lang="en-US" sz="1400" dirty="0">
                <a:solidFill>
                  <a:srgbClr val="FF0000"/>
                </a:solidFill>
              </a:rPr>
            </a:br>
            <a:endParaRPr lang="en-US" sz="1400" dirty="0">
              <a:solidFill>
                <a:srgbClr val="FF0000"/>
              </a:solidFill>
            </a:endParaRPr>
          </a:p>
        </p:txBody>
      </p:sp>
      <p:pic>
        <p:nvPicPr>
          <p:cNvPr id="7" name="Picture 6">
            <a:extLst>
              <a:ext uri="{FF2B5EF4-FFF2-40B4-BE49-F238E27FC236}">
                <a16:creationId xmlns:a16="http://schemas.microsoft.com/office/drawing/2014/main" xmlns="" id="{9B5C8E7C-157F-4DE0-9843-082177BE2B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87632" y="3445677"/>
            <a:ext cx="1343975" cy="203571"/>
          </a:xfrm>
          <a:prstGeom prst="rect">
            <a:avLst/>
          </a:prstGeom>
        </p:spPr>
      </p:pic>
    </p:spTree>
    <p:extLst>
      <p:ext uri="{BB962C8B-B14F-4D97-AF65-F5344CB8AC3E}">
        <p14:creationId xmlns:p14="http://schemas.microsoft.com/office/powerpoint/2010/main" val="1703152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393239" y="33165"/>
            <a:ext cx="4681681" cy="293744"/>
          </a:xfrm>
        </p:spPr>
        <p:txBody>
          <a:bodyPr>
            <a:noAutofit/>
          </a:bodyPr>
          <a:lstStyle/>
          <a:p>
            <a:r>
              <a:rPr lang="en-US" sz="1400" b="1" dirty="0">
                <a:solidFill>
                  <a:srgbClr val="FF0000"/>
                </a:solidFill>
              </a:rPr>
              <a:t>Scenario D: ICP&gt; 22, PbtO</a:t>
            </a:r>
            <a:r>
              <a:rPr lang="en-US" sz="1400" b="1" baseline="-25000" dirty="0">
                <a:solidFill>
                  <a:srgbClr val="FF0000"/>
                </a:solidFill>
              </a:rPr>
              <a:t>2</a:t>
            </a:r>
            <a:r>
              <a:rPr lang="en-US" sz="1400" b="1" dirty="0">
                <a:solidFill>
                  <a:srgbClr val="FF0000"/>
                </a:solidFill>
              </a:rPr>
              <a:t> &lt; 20</a:t>
            </a: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0" y="326909"/>
            <a:ext cx="5486400" cy="3297526"/>
          </a:xfrm>
        </p:spPr>
        <p:txBody>
          <a:bodyPr>
            <a:noAutofit/>
          </a:bodyPr>
          <a:lstStyle/>
          <a:p>
            <a:pPr>
              <a:lnSpc>
                <a:spcPct val="100000"/>
              </a:lnSpc>
            </a:pPr>
            <a:r>
              <a:rPr lang="en-US" sz="1000" b="1" i="1" dirty="0">
                <a:solidFill>
                  <a:srgbClr val="002060"/>
                </a:solidFill>
              </a:rPr>
              <a:t>Tier 1: MUST BEGIN WITHIN 15 MINUTES OF START OF EPISODE</a:t>
            </a:r>
            <a:endParaRPr lang="en-US" sz="1000" i="1" dirty="0">
              <a:solidFill>
                <a:srgbClr val="002060"/>
              </a:solidFill>
            </a:endParaRPr>
          </a:p>
          <a:p>
            <a:pPr>
              <a:lnSpc>
                <a:spcPct val="100000"/>
              </a:lnSpc>
            </a:pPr>
            <a:r>
              <a:rPr lang="en-US" sz="800" i="1" dirty="0"/>
              <a:t>These treatments are listed in no particular order—choice should be based on patient characteristics and local practices.  </a:t>
            </a:r>
            <a:endParaRPr lang="en-US" sz="1400" i="1" dirty="0"/>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Adjust head of bed </a:t>
            </a:r>
            <a:r>
              <a:rPr lang="en-US" sz="1000" dirty="0">
                <a:ea typeface="Calibri" panose="020F0502020204030204" pitchFamily="34" charset="0"/>
                <a:cs typeface="Times New Roman" panose="02020603050405020304" pitchFamily="18" charset="0"/>
              </a:rPr>
              <a:t>to lower ICP</a:t>
            </a: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Ensure temperature &lt; 38</a:t>
            </a:r>
            <a:r>
              <a:rPr lang="en-US" sz="1000" b="1" dirty="0">
                <a:ea typeface="Calibri" panose="020F0502020204030204" pitchFamily="34" charset="0"/>
                <a:cs typeface="Times New Roman" panose="02020603050405020304" pitchFamily="18" charset="0"/>
                <a:sym typeface="Symbol" panose="05050102010706020507" pitchFamily="18" charset="2"/>
              </a:rPr>
              <a:t>C</a:t>
            </a:r>
            <a:r>
              <a:rPr lang="en-US" sz="1000" dirty="0">
                <a:ea typeface="Calibri" panose="020F0502020204030204" pitchFamily="34" charset="0"/>
                <a:cs typeface="Times New Roman" panose="02020603050405020304" pitchFamily="18" charset="0"/>
              </a:rPr>
              <a:t>			</a:t>
            </a: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Adjust sedation and/or analgesia</a:t>
            </a: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CSF drainage </a:t>
            </a:r>
            <a:r>
              <a:rPr lang="en-US" sz="1000" dirty="0">
                <a:ea typeface="Calibri" panose="020F0502020204030204" pitchFamily="34" charset="0"/>
                <a:cs typeface="Times New Roman" panose="02020603050405020304" pitchFamily="18" charset="0"/>
              </a:rPr>
              <a:t>(continuous or intermittent)</a:t>
            </a: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Adjust ventilator rate </a:t>
            </a:r>
            <a:r>
              <a:rPr lang="en-US" sz="1000" dirty="0">
                <a:ea typeface="Calibri" panose="020F0502020204030204" pitchFamily="34" charset="0"/>
                <a:cs typeface="Times New Roman" panose="02020603050405020304" pitchFamily="18" charset="0"/>
              </a:rPr>
              <a:t>to achieve </a:t>
            </a:r>
            <a:r>
              <a:rPr lang="en-US" sz="1000" dirty="0">
                <a:solidFill>
                  <a:srgbClr val="FF0000"/>
                </a:solidFill>
                <a:ea typeface="Calibri" panose="020F0502020204030204" pitchFamily="34" charset="0"/>
                <a:cs typeface="Times New Roman" panose="02020603050405020304" pitchFamily="18" charset="0"/>
              </a:rPr>
              <a:t>PaCO</a:t>
            </a:r>
            <a:r>
              <a:rPr lang="en-US" sz="1000" baseline="-25000" dirty="0">
                <a:solidFill>
                  <a:srgbClr val="FF0000"/>
                </a:solidFill>
                <a:ea typeface="Calibri" panose="020F0502020204030204" pitchFamily="34" charset="0"/>
                <a:cs typeface="Times New Roman" panose="02020603050405020304" pitchFamily="18" charset="0"/>
              </a:rPr>
              <a:t>2</a:t>
            </a:r>
            <a:r>
              <a:rPr lang="en-US" sz="1000" dirty="0">
                <a:solidFill>
                  <a:srgbClr val="FF0000"/>
                </a:solidFill>
                <a:ea typeface="Calibri" panose="020F0502020204030204" pitchFamily="34" charset="0"/>
                <a:cs typeface="Times New Roman" panose="02020603050405020304" pitchFamily="18" charset="0"/>
              </a:rPr>
              <a:t> to 38—42mmHg </a:t>
            </a:r>
            <a:r>
              <a:rPr lang="en-US" sz="1000" dirty="0">
                <a:ea typeface="Calibri" panose="020F0502020204030204" pitchFamily="34" charset="0"/>
                <a:cs typeface="Times New Roman" panose="02020603050405020304" pitchFamily="18" charset="0"/>
              </a:rPr>
              <a:t>with </a:t>
            </a:r>
            <a:r>
              <a:rPr lang="en-US" sz="1000" dirty="0">
                <a:solidFill>
                  <a:srgbClr val="FF0000"/>
                </a:solidFill>
                <a:ea typeface="Calibri" panose="020F0502020204030204" pitchFamily="34" charset="0"/>
                <a:cs typeface="Times New Roman" panose="02020603050405020304" pitchFamily="18" charset="0"/>
              </a:rPr>
              <a:t>target pH 7.35—7.45</a:t>
            </a: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Initiate or titrate AEDs</a:t>
            </a: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Optimize hemodynamics </a:t>
            </a:r>
            <a:r>
              <a:rPr lang="en-US" sz="1000" dirty="0">
                <a:ea typeface="Calibri" panose="020F0502020204030204" pitchFamily="34" charset="0"/>
                <a:cs typeface="Times New Roman" panose="02020603050405020304" pitchFamily="18" charset="0"/>
              </a:rPr>
              <a:t>using:</a:t>
            </a:r>
          </a:p>
          <a:p>
            <a:pPr lvl="1" algn="l">
              <a:lnSpc>
                <a:spcPct val="100000"/>
              </a:lnSpc>
              <a:spcBef>
                <a:spcPts val="0"/>
              </a:spcBef>
            </a:pPr>
            <a:r>
              <a:rPr lang="en-US" sz="900" dirty="0">
                <a:ea typeface="Calibri" panose="020F0502020204030204" pitchFamily="34" charset="0"/>
                <a:cs typeface="Times New Roman" panose="02020603050405020304" pitchFamily="18" charset="0"/>
              </a:rPr>
              <a:t>Resuscitation—address hypovolemia</a:t>
            </a:r>
          </a:p>
          <a:p>
            <a:pPr lvl="1" algn="l">
              <a:lnSpc>
                <a:spcPct val="100000"/>
              </a:lnSpc>
              <a:spcBef>
                <a:spcPts val="0"/>
              </a:spcBef>
            </a:pPr>
            <a:r>
              <a:rPr lang="en-US" sz="900" dirty="0">
                <a:ea typeface="Calibri" panose="020F0502020204030204" pitchFamily="34" charset="0"/>
                <a:cs typeface="Times New Roman" panose="02020603050405020304" pitchFamily="18" charset="0"/>
              </a:rPr>
              <a:t>Diuresis—avoid hypervolemia, consider furosemide or other diuretic</a:t>
            </a:r>
            <a:endParaRPr lang="en-US" sz="1100" b="1" dirty="0">
              <a:ea typeface="Calibri" panose="020F0502020204030204" pitchFamily="34" charset="0"/>
              <a:cs typeface="Times New Roman" panose="02020603050405020304" pitchFamily="18" charset="0"/>
            </a:endParaRP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Optimize CPP </a:t>
            </a:r>
            <a:r>
              <a:rPr lang="en-US" sz="1000" dirty="0">
                <a:ea typeface="Calibri" panose="020F0502020204030204" pitchFamily="34" charset="0"/>
                <a:cs typeface="Times New Roman" panose="02020603050405020304" pitchFamily="18" charset="0"/>
              </a:rPr>
              <a:t>up to </a:t>
            </a:r>
            <a:r>
              <a:rPr lang="en-US" sz="1000" dirty="0">
                <a:solidFill>
                  <a:srgbClr val="FF0000"/>
                </a:solidFill>
                <a:ea typeface="Calibri" panose="020F0502020204030204" pitchFamily="34" charset="0"/>
                <a:cs typeface="Times New Roman" panose="02020603050405020304" pitchFamily="18" charset="0"/>
              </a:rPr>
              <a:t>max 70mmHg </a:t>
            </a:r>
            <a:r>
              <a:rPr lang="en-US" sz="1000" dirty="0">
                <a:ea typeface="Calibri" panose="020F0502020204030204" pitchFamily="34" charset="0"/>
                <a:cs typeface="Times New Roman" panose="02020603050405020304" pitchFamily="18" charset="0"/>
              </a:rPr>
              <a:t>with fluid bolus or vasopressors</a:t>
            </a: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Low dose </a:t>
            </a:r>
            <a:r>
              <a:rPr lang="en-US" sz="1000" b="1" dirty="0" err="1">
                <a:ea typeface="Calibri" panose="020F0502020204030204" pitchFamily="34" charset="0"/>
                <a:cs typeface="Times New Roman" panose="02020603050405020304" pitchFamily="18" charset="0"/>
              </a:rPr>
              <a:t>mannitol</a:t>
            </a:r>
            <a:r>
              <a:rPr lang="en-US" sz="1000" b="1" dirty="0">
                <a:ea typeface="Calibri" panose="020F0502020204030204" pitchFamily="34" charset="0"/>
                <a:cs typeface="Times New Roman" panose="02020603050405020304" pitchFamily="18" charset="0"/>
              </a:rPr>
              <a:t> </a:t>
            </a:r>
            <a:r>
              <a:rPr lang="en-US" sz="1000" dirty="0">
                <a:ea typeface="Calibri" panose="020F0502020204030204" pitchFamily="34" charset="0"/>
                <a:cs typeface="Times New Roman" panose="02020603050405020304" pitchFamily="18" charset="0"/>
              </a:rPr>
              <a:t>(</a:t>
            </a:r>
            <a:r>
              <a:rPr lang="en-US" sz="1000" dirty="0">
                <a:solidFill>
                  <a:srgbClr val="FF0000"/>
                </a:solidFill>
                <a:ea typeface="Calibri" panose="020F0502020204030204" pitchFamily="34" charset="0"/>
                <a:cs typeface="Times New Roman" panose="02020603050405020304" pitchFamily="18" charset="0"/>
              </a:rPr>
              <a:t>0.25—0.5 g/kg</a:t>
            </a:r>
            <a:r>
              <a:rPr lang="en-US" sz="1000" dirty="0">
                <a:ea typeface="Calibri" panose="020F0502020204030204" pitchFamily="34" charset="0"/>
                <a:cs typeface="Times New Roman" panose="02020603050405020304" pitchFamily="18" charset="0"/>
              </a:rPr>
              <a:t>)</a:t>
            </a: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Low dose hypertonic saline</a:t>
            </a:r>
            <a:r>
              <a:rPr lang="en-US" sz="1000" dirty="0"/>
              <a:t> (0.25 – 0.5 g/kg), </a:t>
            </a:r>
            <a:r>
              <a:rPr lang="en-US" sz="900" dirty="0"/>
              <a:t>may include 1.5% to 3% HTS. This tier does not include 7.5% or higher concentrations of HTS.   Titrate to ICP control. Titrate to effect and maintain </a:t>
            </a:r>
            <a:r>
              <a:rPr lang="en-US" sz="900" dirty="0" err="1"/>
              <a:t>sNa</a:t>
            </a:r>
            <a:r>
              <a:rPr lang="en-US" sz="900" dirty="0"/>
              <a:t> </a:t>
            </a:r>
            <a:r>
              <a:rPr lang="en-US" sz="900" u="sng" dirty="0"/>
              <a:t>&lt;</a:t>
            </a:r>
            <a:r>
              <a:rPr lang="en-US" sz="900" dirty="0"/>
              <a:t> 160 </a:t>
            </a:r>
            <a:r>
              <a:rPr lang="en-US" sz="900" dirty="0" err="1"/>
              <a:t>mEq</a:t>
            </a:r>
            <a:r>
              <a:rPr lang="en-US" sz="900" dirty="0"/>
              <a:t>/L. </a:t>
            </a:r>
            <a:endParaRPr lang="en-US" sz="900" b="1" dirty="0">
              <a:ea typeface="Calibri" panose="020F0502020204030204" pitchFamily="34" charset="0"/>
              <a:cs typeface="Times New Roman" panose="02020603050405020304" pitchFamily="18" charset="0"/>
            </a:endParaRPr>
          </a:p>
          <a:p>
            <a:pPr marL="171450" indent="-171450" algn="l">
              <a:lnSpc>
                <a:spcPct val="107000"/>
              </a:lnSpc>
              <a:spcBef>
                <a:spcPts val="0"/>
              </a:spcBef>
              <a:buFont typeface="Arial" panose="020B0604020202020204" pitchFamily="34" charset="0"/>
              <a:buChar char="•"/>
            </a:pPr>
            <a:r>
              <a:rPr lang="en-US" sz="1000" b="1" dirty="0">
                <a:ea typeface="Calibri" panose="020F0502020204030204" pitchFamily="34" charset="0"/>
                <a:cs typeface="Times New Roman" panose="02020603050405020304" pitchFamily="18" charset="0"/>
              </a:rPr>
              <a:t>PaO</a:t>
            </a:r>
            <a:r>
              <a:rPr lang="en-US" sz="1000" b="1" baseline="-25000" dirty="0">
                <a:ea typeface="Calibri" panose="020F0502020204030204" pitchFamily="34" charset="0"/>
                <a:cs typeface="Times New Roman" panose="02020603050405020304" pitchFamily="18" charset="0"/>
              </a:rPr>
              <a:t>2</a:t>
            </a:r>
            <a:r>
              <a:rPr lang="en-US" sz="1000" b="1" dirty="0">
                <a:ea typeface="Calibri" panose="020F0502020204030204" pitchFamily="34" charset="0"/>
                <a:cs typeface="Times New Roman" panose="02020603050405020304" pitchFamily="18" charset="0"/>
              </a:rPr>
              <a:t> adjustments: </a:t>
            </a:r>
            <a:r>
              <a:rPr lang="en-US" sz="900" b="1" dirty="0">
                <a:solidFill>
                  <a:srgbClr val="FF0000"/>
                </a:solidFill>
                <a:ea typeface="Calibri" panose="020F0502020204030204" pitchFamily="34" charset="0"/>
                <a:cs typeface="Times New Roman" panose="02020603050405020304" pitchFamily="18" charset="0"/>
              </a:rPr>
              <a:t>Obtain ABG </a:t>
            </a:r>
            <a:r>
              <a:rPr lang="en-US" sz="700" b="1" dirty="0">
                <a:solidFill>
                  <a:srgbClr val="FF0000"/>
                </a:solidFill>
                <a:ea typeface="Calibri" panose="020F0502020204030204" pitchFamily="34" charset="0"/>
                <a:cs typeface="Times New Roman" panose="02020603050405020304" pitchFamily="18" charset="0"/>
              </a:rPr>
              <a:t>to confirm oxygenation is within desired range before treating with PaO</a:t>
            </a:r>
            <a:r>
              <a:rPr lang="en-US" sz="700" b="1" baseline="-25000" dirty="0">
                <a:solidFill>
                  <a:srgbClr val="FF0000"/>
                </a:solidFill>
                <a:ea typeface="Calibri" panose="020F0502020204030204" pitchFamily="34" charset="0"/>
                <a:cs typeface="Times New Roman" panose="02020603050405020304" pitchFamily="18" charset="0"/>
              </a:rPr>
              <a:t>2</a:t>
            </a:r>
            <a:r>
              <a:rPr lang="en-US" sz="700" b="1" dirty="0">
                <a:solidFill>
                  <a:srgbClr val="FF0000"/>
                </a:solidFill>
                <a:ea typeface="Calibri" panose="020F0502020204030204" pitchFamily="34" charset="0"/>
                <a:cs typeface="Times New Roman" panose="02020603050405020304" pitchFamily="18" charset="0"/>
              </a:rPr>
              <a:t> adjustments. </a:t>
            </a:r>
          </a:p>
          <a:p>
            <a:pPr marL="415275" lvl="1" indent="-171450" algn="l">
              <a:lnSpc>
                <a:spcPct val="107000"/>
              </a:lnSpc>
              <a:spcBef>
                <a:spcPts val="0"/>
              </a:spcBef>
              <a:buFont typeface="Arial" panose="020B0604020202020204" pitchFamily="34" charset="0"/>
              <a:buChar char="•"/>
            </a:pPr>
            <a:r>
              <a:rPr lang="en-US" sz="900" dirty="0">
                <a:ea typeface="Calibri" panose="020F0502020204030204" pitchFamily="34" charset="0"/>
                <a:cs typeface="Times New Roman" panose="02020603050405020304" pitchFamily="18" charset="0"/>
              </a:rPr>
              <a:t>Increase FiO2 to </a:t>
            </a:r>
            <a:r>
              <a:rPr lang="en-US" sz="900" dirty="0">
                <a:solidFill>
                  <a:srgbClr val="FF0000"/>
                </a:solidFill>
                <a:ea typeface="Calibri" panose="020F0502020204030204" pitchFamily="34" charset="0"/>
                <a:cs typeface="Times New Roman" panose="02020603050405020304" pitchFamily="18" charset="0"/>
              </a:rPr>
              <a:t>maximum 60%.</a:t>
            </a:r>
          </a:p>
          <a:p>
            <a:pPr marL="415275" lvl="1" indent="-171450" algn="l">
              <a:lnSpc>
                <a:spcPct val="107000"/>
              </a:lnSpc>
              <a:spcBef>
                <a:spcPts val="0"/>
              </a:spcBef>
              <a:buFont typeface="Arial" panose="020B0604020202020204" pitchFamily="34" charset="0"/>
              <a:buChar char="•"/>
            </a:pPr>
            <a:r>
              <a:rPr lang="en-US" sz="900" dirty="0">
                <a:ea typeface="Calibri" panose="020F0502020204030204" pitchFamily="34" charset="0"/>
                <a:cs typeface="Times New Roman" panose="02020603050405020304" pitchFamily="18" charset="0"/>
              </a:rPr>
              <a:t>Increase PEEP by </a:t>
            </a:r>
            <a:r>
              <a:rPr lang="en-US" sz="900" dirty="0">
                <a:solidFill>
                  <a:srgbClr val="FF0000"/>
                </a:solidFill>
                <a:ea typeface="Calibri" panose="020F0502020204030204" pitchFamily="34" charset="0"/>
                <a:cs typeface="Times New Roman" panose="02020603050405020304" pitchFamily="18" charset="0"/>
              </a:rPr>
              <a:t>max 5cm H</a:t>
            </a:r>
            <a:r>
              <a:rPr lang="en-US" sz="900" baseline="-25000" dirty="0">
                <a:solidFill>
                  <a:srgbClr val="FF0000"/>
                </a:solidFill>
                <a:ea typeface="Calibri" panose="020F0502020204030204" pitchFamily="34" charset="0"/>
                <a:cs typeface="Times New Roman" panose="02020603050405020304" pitchFamily="18" charset="0"/>
              </a:rPr>
              <a:t>2</a:t>
            </a:r>
            <a:r>
              <a:rPr lang="en-US" sz="900" dirty="0">
                <a:solidFill>
                  <a:srgbClr val="FF0000"/>
                </a:solidFill>
                <a:ea typeface="Calibri" panose="020F0502020204030204" pitchFamily="34" charset="0"/>
                <a:cs typeface="Times New Roman" panose="02020603050405020304" pitchFamily="18" charset="0"/>
              </a:rPr>
              <a:t>0 over baseline</a:t>
            </a:r>
            <a:r>
              <a:rPr lang="en-US" sz="900" dirty="0">
                <a:ea typeface="Calibri" panose="020F0502020204030204" pitchFamily="34" charset="0"/>
                <a:cs typeface="Times New Roman" panose="02020603050405020304" pitchFamily="18" charset="0"/>
              </a:rPr>
              <a:t>; </a:t>
            </a:r>
            <a:r>
              <a:rPr lang="en-US" sz="900" i="1" dirty="0">
                <a:ea typeface="Calibri" panose="020F0502020204030204" pitchFamily="34" charset="0"/>
                <a:cs typeface="Times New Roman" panose="02020603050405020304" pitchFamily="18" charset="0"/>
              </a:rPr>
              <a:t>monitor ICP response</a:t>
            </a:r>
            <a:r>
              <a:rPr lang="en-US" sz="900" dirty="0">
                <a:ea typeface="Calibri" panose="020F0502020204030204" pitchFamily="34" charset="0"/>
                <a:cs typeface="Times New Roman" panose="02020603050405020304" pitchFamily="18" charset="0"/>
              </a:rPr>
              <a:t>. </a:t>
            </a:r>
          </a:p>
          <a:p>
            <a:pPr marL="415275" lvl="1" indent="-171450" algn="l">
              <a:lnSpc>
                <a:spcPct val="107000"/>
              </a:lnSpc>
              <a:spcBef>
                <a:spcPts val="0"/>
              </a:spcBef>
              <a:buFont typeface="Arial" panose="020B0604020202020204" pitchFamily="34" charset="0"/>
              <a:buChar char="•"/>
            </a:pPr>
            <a:r>
              <a:rPr lang="en-US" sz="900" dirty="0">
                <a:ea typeface="Calibri" panose="020F0502020204030204" pitchFamily="34" charset="0"/>
                <a:cs typeface="Times New Roman" panose="02020603050405020304" pitchFamily="18" charset="0"/>
              </a:rPr>
              <a:t>Pulmonary Toilet—suctioning if secretions are problematic</a:t>
            </a:r>
          </a:p>
          <a:p>
            <a:pPr algn="l">
              <a:lnSpc>
                <a:spcPct val="107000"/>
              </a:lnSpc>
              <a:spcBef>
                <a:spcPts val="0"/>
              </a:spcBef>
            </a:pPr>
            <a:r>
              <a:rPr lang="en-US" sz="1100" dirty="0">
                <a:ea typeface="Calibri" panose="020F0502020204030204" pitchFamily="34" charset="0"/>
                <a:cs typeface="Times New Roman" panose="02020603050405020304" pitchFamily="18" charset="0"/>
              </a:rPr>
              <a:t>	</a:t>
            </a:r>
            <a:endParaRPr lang="en-US" sz="1050" dirty="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xmlns="" id="{1DFF32D4-C429-4A6F-A068-D3DE3683E0DC}"/>
              </a:ext>
            </a:extLst>
          </p:cNvPr>
          <p:cNvSpPr txBox="1"/>
          <p:nvPr/>
        </p:nvSpPr>
        <p:spPr>
          <a:xfrm>
            <a:off x="-57150" y="3324353"/>
            <a:ext cx="5486400" cy="300082"/>
          </a:xfrm>
          <a:prstGeom prst="rect">
            <a:avLst/>
          </a:prstGeom>
          <a:noFill/>
        </p:spPr>
        <p:txBody>
          <a:bodyPr wrap="square" rtlCol="0">
            <a:spAutoFit/>
          </a:bodyPr>
          <a:lstStyle/>
          <a:p>
            <a:pPr marL="243825" lvl="1" algn="ctr" defTabSz="487650">
              <a:lnSpc>
                <a:spcPct val="90000"/>
              </a:lnSpc>
              <a:spcBef>
                <a:spcPts val="267"/>
              </a:spcBef>
            </a:pPr>
            <a:r>
              <a:rPr lang="en-US" sz="800" dirty="0">
                <a:solidFill>
                  <a:srgbClr val="FF0000"/>
                </a:solidFill>
              </a:rPr>
              <a:t/>
            </a:r>
            <a:br>
              <a:rPr lang="en-US" sz="800" dirty="0">
                <a:solidFill>
                  <a:srgbClr val="FF0000"/>
                </a:solidFill>
              </a:rPr>
            </a:br>
            <a:r>
              <a:rPr lang="en-US" sz="700" b="1" dirty="0">
                <a:solidFill>
                  <a:srgbClr val="FF0000"/>
                </a:solidFill>
              </a:rPr>
              <a:t>Providers </a:t>
            </a:r>
            <a:r>
              <a:rPr lang="en-US" sz="700" b="1" u="sng" dirty="0">
                <a:solidFill>
                  <a:srgbClr val="FF0000"/>
                </a:solidFill>
              </a:rPr>
              <a:t>must</a:t>
            </a:r>
            <a:r>
              <a:rPr lang="en-US" sz="700" b="1" dirty="0">
                <a:solidFill>
                  <a:srgbClr val="FF0000"/>
                </a:solidFill>
              </a:rPr>
              <a:t> move to Tier 2 interventions if  ICP remains &gt; 22 and/or PbtO</a:t>
            </a:r>
            <a:r>
              <a:rPr lang="en-US" sz="700" b="1" baseline="-25000" dirty="0">
                <a:solidFill>
                  <a:srgbClr val="FF0000"/>
                </a:solidFill>
              </a:rPr>
              <a:t>2</a:t>
            </a:r>
            <a:r>
              <a:rPr lang="en-US" sz="700" b="1" dirty="0">
                <a:solidFill>
                  <a:srgbClr val="FF0000"/>
                </a:solidFill>
              </a:rPr>
              <a:t> remains &lt; 20mm Hg despite Tier 1 therapies.</a:t>
            </a:r>
            <a:endParaRPr lang="en-US" sz="800" dirty="0">
              <a:solidFill>
                <a:prstClr val="black"/>
              </a:solidFill>
            </a:endParaRPr>
          </a:p>
        </p:txBody>
      </p:sp>
    </p:spTree>
    <p:extLst>
      <p:ext uri="{BB962C8B-B14F-4D97-AF65-F5344CB8AC3E}">
        <p14:creationId xmlns:p14="http://schemas.microsoft.com/office/powerpoint/2010/main" val="1440891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E8EC1-62D9-45FB-ABC3-FF6CB5CA8D46}"/>
              </a:ext>
            </a:extLst>
          </p:cNvPr>
          <p:cNvSpPr>
            <a:spLocks noGrp="1"/>
          </p:cNvSpPr>
          <p:nvPr>
            <p:ph type="ctrTitle"/>
          </p:nvPr>
        </p:nvSpPr>
        <p:spPr>
          <a:xfrm>
            <a:off x="393239" y="33165"/>
            <a:ext cx="4681681" cy="293744"/>
          </a:xfrm>
        </p:spPr>
        <p:txBody>
          <a:bodyPr>
            <a:noAutofit/>
          </a:bodyPr>
          <a:lstStyle/>
          <a:p>
            <a:r>
              <a:rPr lang="en-US" sz="1400" b="1" dirty="0">
                <a:solidFill>
                  <a:srgbClr val="FF0000"/>
                </a:solidFill>
              </a:rPr>
              <a:t>Scenario D: ICP&gt; 22, PbtO</a:t>
            </a:r>
            <a:r>
              <a:rPr lang="en-US" sz="1400" b="1" baseline="-25000" dirty="0">
                <a:solidFill>
                  <a:srgbClr val="FF0000"/>
                </a:solidFill>
              </a:rPr>
              <a:t>2</a:t>
            </a:r>
            <a:r>
              <a:rPr lang="en-US" sz="1400" b="1" dirty="0">
                <a:solidFill>
                  <a:srgbClr val="FF0000"/>
                </a:solidFill>
              </a:rPr>
              <a:t> &lt; 20</a:t>
            </a:r>
          </a:p>
        </p:txBody>
      </p:sp>
      <p:sp>
        <p:nvSpPr>
          <p:cNvPr id="3" name="Subtitle 2">
            <a:extLst>
              <a:ext uri="{FF2B5EF4-FFF2-40B4-BE49-F238E27FC236}">
                <a16:creationId xmlns:a16="http://schemas.microsoft.com/office/drawing/2014/main" xmlns="" id="{7B40B4FB-6C85-4789-8598-29009C012020}"/>
              </a:ext>
            </a:extLst>
          </p:cNvPr>
          <p:cNvSpPr>
            <a:spLocks noGrp="1"/>
          </p:cNvSpPr>
          <p:nvPr>
            <p:ph type="subTitle" idx="1"/>
          </p:nvPr>
        </p:nvSpPr>
        <p:spPr>
          <a:xfrm>
            <a:off x="0" y="326909"/>
            <a:ext cx="5486400" cy="3171364"/>
          </a:xfrm>
        </p:spPr>
        <p:txBody>
          <a:bodyPr>
            <a:noAutofit/>
          </a:bodyPr>
          <a:lstStyle/>
          <a:p>
            <a:pPr lvl="0">
              <a:lnSpc>
                <a:spcPct val="100000"/>
              </a:lnSpc>
            </a:pPr>
            <a:r>
              <a:rPr lang="en-US" sz="1000" b="1" i="1" dirty="0">
                <a:solidFill>
                  <a:srgbClr val="002060"/>
                </a:solidFill>
              </a:rPr>
              <a:t>Tier 2: </a:t>
            </a:r>
            <a:r>
              <a:rPr lang="en-US" sz="1050" b="1" i="1" dirty="0">
                <a:solidFill>
                  <a:srgbClr val="002060"/>
                </a:solidFill>
              </a:rPr>
              <a:t>MUST BEGIN WITHIN 60 MINUTES OF START OF EPISODE, DESPITE TIER 1 THERAPIES</a:t>
            </a:r>
            <a:endParaRPr lang="en-US" sz="1000" i="1" dirty="0">
              <a:solidFill>
                <a:srgbClr val="002060"/>
              </a:solidFill>
            </a:endParaRPr>
          </a:p>
          <a:p>
            <a:pPr>
              <a:lnSpc>
                <a:spcPct val="100000"/>
              </a:lnSpc>
            </a:pPr>
            <a:r>
              <a:rPr lang="en-US" sz="800" i="1" dirty="0"/>
              <a:t>These treatments are listed in no particular order—choice should be based on patient characteristics and local practices.</a:t>
            </a:r>
          </a:p>
          <a:p>
            <a:pPr marL="171450" indent="-171450" algn="l">
              <a:lnSpc>
                <a:spcPct val="100000"/>
              </a:lnSpc>
              <a:buFont typeface="Arial" panose="020B0604020202020204" pitchFamily="34" charset="0"/>
              <a:buChar char="•"/>
            </a:pPr>
            <a:r>
              <a:rPr lang="en-US" sz="1100" b="1" dirty="0"/>
              <a:t>High dose </a:t>
            </a:r>
            <a:r>
              <a:rPr lang="en-US" sz="1100" b="1" dirty="0" err="1"/>
              <a:t>mannitol</a:t>
            </a:r>
            <a:r>
              <a:rPr lang="en-US" sz="1100" b="1" dirty="0"/>
              <a:t> (</a:t>
            </a:r>
            <a:r>
              <a:rPr lang="en-US" sz="1100" b="1" dirty="0">
                <a:solidFill>
                  <a:srgbClr val="FF0000"/>
                </a:solidFill>
              </a:rPr>
              <a:t>1—1.5 g/kg</a:t>
            </a:r>
            <a:r>
              <a:rPr lang="en-US" sz="1100" dirty="0"/>
              <a:t>), or</a:t>
            </a:r>
            <a:r>
              <a:rPr lang="en-US" sz="1100" b="1" dirty="0"/>
              <a:t> frequent boluses low dose </a:t>
            </a:r>
            <a:r>
              <a:rPr lang="en-US" sz="1100" b="1" dirty="0" err="1"/>
              <a:t>mannitol</a:t>
            </a:r>
            <a:r>
              <a:rPr lang="en-US" sz="1100" b="1" dirty="0"/>
              <a:t> (0.25-0.5 g/kg). </a:t>
            </a:r>
            <a:r>
              <a:rPr lang="en-US" sz="1050" i="1" dirty="0"/>
              <a:t>May repeat if </a:t>
            </a:r>
            <a:r>
              <a:rPr lang="en-US" sz="1050" i="1" dirty="0" err="1"/>
              <a:t>sOsm</a:t>
            </a:r>
            <a:r>
              <a:rPr lang="en-US" sz="1050" i="1" dirty="0"/>
              <a:t> &lt; 320mOsm. </a:t>
            </a:r>
          </a:p>
          <a:p>
            <a:pPr marL="171450" indent="-171450" algn="l">
              <a:lnSpc>
                <a:spcPct val="100000"/>
              </a:lnSpc>
              <a:buFont typeface="Arial" panose="020B0604020202020204" pitchFamily="34" charset="0"/>
              <a:buChar char="•"/>
            </a:pPr>
            <a:r>
              <a:rPr lang="en-US" sz="1100" b="1" dirty="0"/>
              <a:t>High dose hypertonic saline </a:t>
            </a:r>
            <a:r>
              <a:rPr lang="en-US" sz="1100" dirty="0"/>
              <a:t>bolus</a:t>
            </a:r>
            <a:r>
              <a:rPr lang="en-US" sz="1050" dirty="0"/>
              <a:t> (7.5%, 30 ml of 23.4%).</a:t>
            </a:r>
            <a:r>
              <a:rPr lang="en-US" sz="1050" i="1" dirty="0"/>
              <a:t>.  May repeat if Na levels are </a:t>
            </a:r>
            <a:r>
              <a:rPr lang="en-US" sz="1050" i="1" u="sng" dirty="0"/>
              <a:t>&lt;</a:t>
            </a:r>
            <a:r>
              <a:rPr lang="en-US" sz="1050" i="1" dirty="0"/>
              <a:t>160mEq/L.</a:t>
            </a:r>
            <a:endParaRPr lang="en-US" sz="1100" i="1" dirty="0"/>
          </a:p>
          <a:p>
            <a:pPr marL="171450" indent="-171450" algn="l">
              <a:lnSpc>
                <a:spcPct val="100000"/>
              </a:lnSpc>
              <a:buFont typeface="Arial" panose="020B0604020202020204" pitchFamily="34" charset="0"/>
              <a:buChar char="•"/>
            </a:pPr>
            <a:r>
              <a:rPr lang="en-US" sz="1100" b="1" dirty="0"/>
              <a:t>Increase CPP </a:t>
            </a:r>
            <a:r>
              <a:rPr lang="en-US" sz="1100" dirty="0">
                <a:solidFill>
                  <a:srgbClr val="FF0000"/>
                </a:solidFill>
              </a:rPr>
              <a:t>above 70 mm Hg </a:t>
            </a:r>
            <a:r>
              <a:rPr lang="en-US" sz="1100" dirty="0"/>
              <a:t>with fluid boluses or vasopressors.</a:t>
            </a:r>
          </a:p>
          <a:p>
            <a:pPr marL="171450" indent="-171450" algn="l">
              <a:lnSpc>
                <a:spcPct val="100000"/>
              </a:lnSpc>
              <a:buFont typeface="Arial" panose="020B0604020202020204" pitchFamily="34" charset="0"/>
              <a:buChar char="•"/>
            </a:pPr>
            <a:r>
              <a:rPr lang="en-US" sz="1100" b="1" dirty="0"/>
              <a:t>PaO</a:t>
            </a:r>
            <a:r>
              <a:rPr lang="en-US" sz="1100" b="1" baseline="-25000" dirty="0"/>
              <a:t>2</a:t>
            </a:r>
            <a:r>
              <a:rPr lang="en-US" sz="1100" b="1" dirty="0"/>
              <a:t> adjustments: </a:t>
            </a:r>
            <a:r>
              <a:rPr lang="en-US" sz="1100" dirty="0">
                <a:solidFill>
                  <a:srgbClr val="FF0000"/>
                </a:solidFill>
              </a:rPr>
              <a:t>Obtain ABG to confirm oxygenation is in desired range before treating</a:t>
            </a:r>
            <a:r>
              <a:rPr lang="en-US" sz="1100" dirty="0"/>
              <a:t>. </a:t>
            </a:r>
          </a:p>
          <a:p>
            <a:pPr marL="415275" lvl="1" indent="-171450" algn="l">
              <a:lnSpc>
                <a:spcPct val="100000"/>
              </a:lnSpc>
              <a:buFont typeface="Arial" panose="020B0604020202020204" pitchFamily="34" charset="0"/>
              <a:buChar char="•"/>
            </a:pPr>
            <a:r>
              <a:rPr lang="en-US" sz="887" dirty="0"/>
              <a:t>Increase PaO</a:t>
            </a:r>
            <a:r>
              <a:rPr lang="en-US" sz="887" baseline="-25000" dirty="0"/>
              <a:t>2</a:t>
            </a:r>
            <a:r>
              <a:rPr lang="en-US" sz="887" dirty="0"/>
              <a:t> by </a:t>
            </a:r>
            <a:r>
              <a:rPr lang="en-US" sz="887" b="1" dirty="0">
                <a:solidFill>
                  <a:srgbClr val="FF0000"/>
                </a:solidFill>
              </a:rPr>
              <a:t>increasing FiO</a:t>
            </a:r>
            <a:r>
              <a:rPr lang="en-US" sz="887" b="1" baseline="-25000" dirty="0">
                <a:solidFill>
                  <a:srgbClr val="FF0000"/>
                </a:solidFill>
              </a:rPr>
              <a:t>2</a:t>
            </a:r>
            <a:r>
              <a:rPr lang="en-US" sz="887" b="1" dirty="0">
                <a:solidFill>
                  <a:srgbClr val="FF0000"/>
                </a:solidFill>
              </a:rPr>
              <a:t> to 100%.  </a:t>
            </a:r>
            <a:r>
              <a:rPr lang="en-US" sz="887" dirty="0"/>
              <a:t>This option should only be used if </a:t>
            </a:r>
            <a:r>
              <a:rPr lang="en-US" sz="887" b="1" dirty="0"/>
              <a:t>PaO</a:t>
            </a:r>
            <a:r>
              <a:rPr lang="en-US" sz="887" b="1" baseline="-25000" dirty="0"/>
              <a:t>2</a:t>
            </a:r>
            <a:r>
              <a:rPr lang="en-US" sz="887" b="1" dirty="0"/>
              <a:t> is&gt;200 </a:t>
            </a:r>
            <a:r>
              <a:rPr lang="en-US" sz="887" dirty="0"/>
              <a:t>mmHg.</a:t>
            </a:r>
          </a:p>
          <a:p>
            <a:pPr marL="415275" lvl="1" indent="-171450" algn="l">
              <a:lnSpc>
                <a:spcPct val="100000"/>
              </a:lnSpc>
              <a:buFont typeface="Arial" panose="020B0604020202020204" pitchFamily="34" charset="0"/>
              <a:buChar char="•"/>
            </a:pPr>
            <a:r>
              <a:rPr lang="en-US" sz="887" dirty="0"/>
              <a:t>Increase PaO</a:t>
            </a:r>
            <a:r>
              <a:rPr lang="en-US" sz="887" baseline="-25000" dirty="0"/>
              <a:t>2 </a:t>
            </a:r>
            <a:r>
              <a:rPr lang="en-US" sz="887" dirty="0"/>
              <a:t>by </a:t>
            </a:r>
            <a:r>
              <a:rPr lang="en-US" sz="887" b="1" dirty="0"/>
              <a:t>increasing PEEP in increments of </a:t>
            </a:r>
            <a:r>
              <a:rPr lang="en-US" sz="887" b="1" dirty="0">
                <a:solidFill>
                  <a:srgbClr val="FF0000"/>
                </a:solidFill>
              </a:rPr>
              <a:t>3—5cm H</a:t>
            </a:r>
            <a:r>
              <a:rPr lang="en-US" sz="887" b="1" baseline="-25000" dirty="0">
                <a:solidFill>
                  <a:srgbClr val="FF0000"/>
                </a:solidFill>
              </a:rPr>
              <a:t>2</a:t>
            </a:r>
            <a:r>
              <a:rPr lang="en-US" sz="887" b="1" dirty="0">
                <a:solidFill>
                  <a:srgbClr val="FF0000"/>
                </a:solidFill>
              </a:rPr>
              <a:t>O</a:t>
            </a:r>
            <a:r>
              <a:rPr lang="en-US" sz="887" b="1" dirty="0"/>
              <a:t>; </a:t>
            </a:r>
            <a:r>
              <a:rPr lang="en-US" sz="887" b="1" i="1" dirty="0"/>
              <a:t>monitor ICP response</a:t>
            </a:r>
            <a:r>
              <a:rPr lang="en-US" sz="887" b="1" dirty="0"/>
              <a:t>.</a:t>
            </a:r>
          </a:p>
          <a:p>
            <a:pPr marL="415275" lvl="1" indent="-171450" algn="l">
              <a:lnSpc>
                <a:spcPct val="100000"/>
              </a:lnSpc>
              <a:buFont typeface="Arial" panose="020B0604020202020204" pitchFamily="34" charset="0"/>
              <a:buChar char="•"/>
            </a:pPr>
            <a:r>
              <a:rPr lang="en-US" sz="887" b="1" dirty="0"/>
              <a:t>Perform bronchoscopy </a:t>
            </a:r>
            <a:r>
              <a:rPr lang="en-US" sz="887" dirty="0"/>
              <a:t>if secretions are problematic</a:t>
            </a:r>
            <a:r>
              <a:rPr lang="en-US" sz="887" b="1" dirty="0"/>
              <a:t>.  </a:t>
            </a:r>
            <a:endParaRPr lang="en-US" sz="887" dirty="0"/>
          </a:p>
          <a:p>
            <a:pPr marL="171450" indent="-171450" algn="l">
              <a:lnSpc>
                <a:spcPct val="100000"/>
              </a:lnSpc>
              <a:buFont typeface="Arial" panose="020B0604020202020204" pitchFamily="34" charset="0"/>
              <a:buChar char="•"/>
            </a:pPr>
            <a:r>
              <a:rPr lang="en-US" sz="1100" b="1" dirty="0"/>
              <a:t>Transfuse </a:t>
            </a:r>
            <a:r>
              <a:rPr lang="en-US" sz="1100" b="1" dirty="0" err="1"/>
              <a:t>pRBCs</a:t>
            </a:r>
            <a:r>
              <a:rPr lang="en-US" sz="1100" b="1" dirty="0"/>
              <a:t> </a:t>
            </a:r>
          </a:p>
          <a:p>
            <a:pPr marL="171450" indent="-171450" algn="l">
              <a:lnSpc>
                <a:spcPct val="100000"/>
              </a:lnSpc>
              <a:buFont typeface="Arial" panose="020B0604020202020204" pitchFamily="34" charset="0"/>
              <a:buChar char="•"/>
            </a:pPr>
            <a:r>
              <a:rPr lang="en-US" sz="1100" b="1" dirty="0"/>
              <a:t>Neuromuscular blockade </a:t>
            </a:r>
            <a:r>
              <a:rPr lang="en-US" sz="1100" dirty="0"/>
              <a:t>with short acting agents</a:t>
            </a:r>
            <a:r>
              <a:rPr lang="en-US" sz="1100" b="1" dirty="0"/>
              <a:t>. </a:t>
            </a:r>
          </a:p>
          <a:p>
            <a:pPr marL="171450" indent="-171450" algn="l">
              <a:lnSpc>
                <a:spcPct val="100000"/>
              </a:lnSpc>
              <a:buFont typeface="Arial" panose="020B0604020202020204" pitchFamily="34" charset="0"/>
              <a:buChar char="•"/>
            </a:pPr>
            <a:r>
              <a:rPr lang="en-US" sz="1100" b="1" dirty="0"/>
              <a:t>Repeat CT and treat surgically </a:t>
            </a:r>
            <a:r>
              <a:rPr lang="en-US" sz="1100" dirty="0"/>
              <a:t>remediable lesions according to guidelines.</a:t>
            </a:r>
          </a:p>
          <a:p>
            <a:pPr marL="171450" indent="-171450" algn="l">
              <a:lnSpc>
                <a:spcPct val="100000"/>
              </a:lnSpc>
              <a:buFont typeface="Arial" panose="020B0604020202020204" pitchFamily="34" charset="0"/>
              <a:buChar char="•"/>
            </a:pPr>
            <a:r>
              <a:rPr lang="en-US" sz="1100" b="1" dirty="0"/>
              <a:t>Induced hypothermia </a:t>
            </a:r>
            <a:r>
              <a:rPr lang="en-US" sz="1100" dirty="0"/>
              <a:t>to </a:t>
            </a:r>
            <a:r>
              <a:rPr lang="en-US" sz="1100" b="1" dirty="0"/>
              <a:t>35 - 36</a:t>
            </a:r>
            <a:r>
              <a:rPr lang="en-US" sz="1100" b="1" baseline="30000" dirty="0"/>
              <a:t>o</a:t>
            </a:r>
            <a:r>
              <a:rPr lang="en-US" sz="1100" b="1" dirty="0"/>
              <a:t>C</a:t>
            </a:r>
            <a:r>
              <a:rPr lang="en-US" sz="1100" dirty="0"/>
              <a:t>, using active cooling measures.</a:t>
            </a:r>
          </a:p>
          <a:p>
            <a:pPr>
              <a:lnSpc>
                <a:spcPct val="100000"/>
              </a:lnSpc>
            </a:pPr>
            <a:r>
              <a:rPr lang="en-US" sz="1093" dirty="0">
                <a:ea typeface="Calibri" panose="020F0502020204030204" pitchFamily="34" charset="0"/>
                <a:cs typeface="Times New Roman" panose="02020603050405020304" pitchFamily="18" charset="0"/>
              </a:rPr>
              <a:t>	</a:t>
            </a:r>
            <a:endParaRPr lang="en-US" sz="993" dirty="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xmlns="" id="{9B5C8E7C-157F-4DE0-9843-082177BE2B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19716" y="3420348"/>
            <a:ext cx="1347379" cy="204087"/>
          </a:xfrm>
          <a:prstGeom prst="rect">
            <a:avLst/>
          </a:prstGeom>
        </p:spPr>
      </p:pic>
    </p:spTree>
    <p:extLst>
      <p:ext uri="{BB962C8B-B14F-4D97-AF65-F5344CB8AC3E}">
        <p14:creationId xmlns:p14="http://schemas.microsoft.com/office/powerpoint/2010/main" val="14136804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b7722504-c759-4cf9-bc6c-b6c721e11f67"/>
  <p:tag name="TPVERSION" val="8"/>
  <p:tag name="TPFULLVERSION" val="8.2.6.7"/>
  <p:tag name="PPTVERSION" val="16"/>
  <p:tag name="TPOS" val="2"/>
  <p:tag name="TPLASTSAVEVERSION" val="6.2 PC"/>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634</TotalTime>
  <Words>1555</Words>
  <Application>Microsoft Office PowerPoint</Application>
  <PresentationFormat>Custom</PresentationFormat>
  <Paragraphs>159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Symbol</vt:lpstr>
      <vt:lpstr>Times New Roman</vt:lpstr>
      <vt:lpstr>Office Theme</vt:lpstr>
      <vt:lpstr>Procedures to Check Reliability of PbtO2 Measurements</vt:lpstr>
      <vt:lpstr>Scenario B: Treatment of Elevated ICP  (ICP&gt; 22, PbtO2 &gt; 20 or blinded)</vt:lpstr>
      <vt:lpstr>Scenario B: Treatment of Continued Elevated ICP  (ICP&gt; 22, PbtO2 &gt; 20 or blinded)</vt:lpstr>
      <vt:lpstr>Scenario B: Treatment of Continued Elevated ICP  (ICP&gt; 22, PbtO2 &gt; 20 or blinded)</vt:lpstr>
      <vt:lpstr>Scenario C: Treatment of low PbtO2 (ICP&lt; 22, PbtO2 &lt; 20)</vt:lpstr>
      <vt:lpstr>Scenario C: ICP&lt; 22, PbtO2 &lt; 20</vt:lpstr>
      <vt:lpstr>Scenario C: ICP&lt; 22, PbtO2 &lt; 20</vt:lpstr>
      <vt:lpstr>Scenario D: ICP&gt; 22, PbtO2 &lt; 20</vt:lpstr>
      <vt:lpstr>Scenario D: ICP&gt; 22, PbtO2 &lt; 20</vt:lpstr>
      <vt:lpstr>Scenario D: ICP&gt; 22, PbtO2 &lt; 20</vt:lpstr>
      <vt:lpstr>   Removal or Replacement of Probes  Removal or replacement of probes will be completed at the discretion of the attending physician at each clinical site. ICP and PbtO2 probes will be removed by Day 5 unless clinically indicated to continue monitoring. Replacement of a PbtO2 probe after 5 days, or in the case of device failure will only be considered in the ICP + PbtO2 group. Never unblind PbtO2 information in the ICP-only group even after 5 days.   </vt:lpstr>
      <vt:lpstr>Contacts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to Check Reliability of Measurements</dc:title>
  <dc:creator>Fetzick, Anita L.</dc:creator>
  <cp:lastModifiedBy>Carol Moore</cp:lastModifiedBy>
  <cp:revision>71</cp:revision>
  <cp:lastPrinted>2019-03-14T19:24:45Z</cp:lastPrinted>
  <dcterms:created xsi:type="dcterms:W3CDTF">2019-02-07T16:32:27Z</dcterms:created>
  <dcterms:modified xsi:type="dcterms:W3CDTF">2019-05-16T17:30:23Z</dcterms:modified>
</cp:coreProperties>
</file>