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2"/>
  </p:notesMasterIdLst>
  <p:sldIdLst>
    <p:sldId id="256" r:id="rId2"/>
    <p:sldId id="576" r:id="rId3"/>
    <p:sldId id="587" r:id="rId4"/>
    <p:sldId id="588" r:id="rId5"/>
    <p:sldId id="589" r:id="rId6"/>
    <p:sldId id="591" r:id="rId7"/>
    <p:sldId id="583" r:id="rId8"/>
    <p:sldId id="578" r:id="rId9"/>
    <p:sldId id="273" r:id="rId10"/>
    <p:sldId id="581" r:id="rId11"/>
    <p:sldId id="274" r:id="rId12"/>
    <p:sldId id="563" r:id="rId13"/>
    <p:sldId id="571" r:id="rId14"/>
    <p:sldId id="537" r:id="rId15"/>
    <p:sldId id="584" r:id="rId16"/>
    <p:sldId id="550" r:id="rId17"/>
    <p:sldId id="592" r:id="rId18"/>
    <p:sldId id="556" r:id="rId19"/>
    <p:sldId id="270" r:id="rId20"/>
    <p:sldId id="569" r:id="rId21"/>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ta Fetzick" initials="" lastIdx="15" clrIdx="0"/>
  <p:cmAuthor id="2" name="Barsan, William (Bill)" initials="BW(" lastIdx="6" clrIdx="1"/>
  <p:cmAuthor id="3" name="CAROL MOORE" initials="CM" lastIdx="4" clrIdx="2">
    <p:extLst>
      <p:ext uri="{19B8F6BF-5375-455C-9EA6-DF929625EA0E}">
        <p15:presenceInfo xmlns:p15="http://schemas.microsoft.com/office/powerpoint/2012/main" userId="S-1-5-21-2576590482-944446310-4235110830-68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88" autoAdjust="0"/>
  </p:normalViewPr>
  <p:slideViewPr>
    <p:cSldViewPr snapToGrid="0">
      <p:cViewPr varScale="1">
        <p:scale>
          <a:sx n="78" d="100"/>
          <a:sy n="78" d="100"/>
        </p:scale>
        <p:origin x="633" y="45"/>
      </p:cViewPr>
      <p:guideLst>
        <p:guide orient="horz" pos="2160"/>
        <p:guide pos="3840"/>
      </p:guideLst>
    </p:cSldViewPr>
  </p:slideViewPr>
  <p:notesTextViewPr>
    <p:cViewPr>
      <p:scale>
        <a:sx n="1" d="1"/>
        <a:sy n="1" d="1"/>
      </p:scale>
      <p:origin x="0" y="0"/>
    </p:cViewPr>
  </p:notesTextViewPr>
  <p:sorterViewPr>
    <p:cViewPr>
      <p:scale>
        <a:sx n="100" d="100"/>
        <a:sy n="100" d="100"/>
      </p:scale>
      <p:origin x="0" y="-9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96219-312E-48E4-91F4-E63118B057D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2DAC485-F3D1-4358-8AFE-230DB0AB32CE}">
      <dgm:prSet custT="1"/>
      <dgm:spPr>
        <a:xfrm>
          <a:off x="5264" y="1369661"/>
          <a:ext cx="2301559" cy="254610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2000" b="1" dirty="0">
              <a:solidFill>
                <a:sysClr val="window" lastClr="FFFFFF"/>
              </a:solidFill>
              <a:latin typeface="Calibri" panose="020F0502020204030204"/>
              <a:ea typeface="+mn-ea"/>
              <a:cs typeface="+mn-cs"/>
            </a:rPr>
            <a:t>Determine availability of LAR</a:t>
          </a:r>
        </a:p>
        <a:p>
          <a:pPr>
            <a:buNone/>
          </a:pPr>
          <a:r>
            <a:rPr lang="en-US" sz="1600">
              <a:solidFill>
                <a:sysClr val="window" lastClr="FFFFFF"/>
              </a:solidFill>
              <a:latin typeface="Calibri" panose="020F0502020204030204"/>
              <a:ea typeface="+mn-ea"/>
              <a:cs typeface="+mn-cs"/>
            </a:rPr>
            <a:t>*Document efforts on the informed consent log case report form* </a:t>
          </a:r>
          <a:endParaRPr lang="en-US" sz="1600" dirty="0">
            <a:solidFill>
              <a:sysClr val="window" lastClr="FFFFFF"/>
            </a:solidFill>
            <a:latin typeface="Calibri" panose="020F0502020204030204"/>
            <a:ea typeface="+mn-ea"/>
            <a:cs typeface="+mn-cs"/>
          </a:endParaRPr>
        </a:p>
      </dgm:t>
    </dgm:pt>
    <dgm:pt modelId="{6719DC42-E96B-4FFF-89A9-A0FCFD62D06E}" type="parTrans" cxnId="{6FC7BEAD-215F-4EBC-8726-3731D3AF9D98}">
      <dgm:prSet/>
      <dgm:spPr/>
      <dgm:t>
        <a:bodyPr/>
        <a:lstStyle/>
        <a:p>
          <a:endParaRPr lang="en-US"/>
        </a:p>
      </dgm:t>
    </dgm:pt>
    <dgm:pt modelId="{52A54331-FB60-4575-B797-73F1B8E8C17D}" type="sibTrans" cxnId="{6FC7BEAD-215F-4EBC-8726-3731D3AF9D98}">
      <dgm:prSet/>
      <dgm:spPr>
        <a:xfrm>
          <a:off x="2536980" y="2357318"/>
          <a:ext cx="487930" cy="570786"/>
        </a:xfrm>
        <a:solidFill>
          <a:srgbClr val="4472C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DAEB498C-39C2-4F88-A88E-0FD240031664}">
      <dgm:prSet/>
      <dgm:spPr>
        <a:xfrm>
          <a:off x="3227448" y="1369661"/>
          <a:ext cx="2301559" cy="254610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If an LAR is not available </a:t>
          </a:r>
          <a:r>
            <a:rPr lang="en-US" b="1" dirty="0">
              <a:solidFill>
                <a:srgbClr val="FFFF00"/>
              </a:solidFill>
              <a:latin typeface="Calibri" panose="020F0502020204030204"/>
              <a:ea typeface="+mn-ea"/>
              <a:cs typeface="+mn-cs"/>
            </a:rPr>
            <a:t>prior to the placement of intracranial monitors</a:t>
          </a:r>
          <a:r>
            <a:rPr lang="en-US" b="1" dirty="0">
              <a:solidFill>
                <a:sysClr val="window" lastClr="FFFFFF"/>
              </a:solidFill>
              <a:latin typeface="Calibri" panose="020F0502020204030204"/>
              <a:ea typeface="+mn-ea"/>
              <a:cs typeface="+mn-cs"/>
            </a:rPr>
            <a:t>, eligible subjects will be enrolled with EFIC after intracranial monitors are placed. </a:t>
          </a:r>
        </a:p>
      </dgm:t>
    </dgm:pt>
    <dgm:pt modelId="{F962AE62-3613-476C-8884-D0D2B9E7CA74}" type="parTrans" cxnId="{BCB3AE65-FD2D-4FAE-AFBD-4205DF041806}">
      <dgm:prSet/>
      <dgm:spPr/>
      <dgm:t>
        <a:bodyPr/>
        <a:lstStyle/>
        <a:p>
          <a:endParaRPr lang="en-US"/>
        </a:p>
      </dgm:t>
    </dgm:pt>
    <dgm:pt modelId="{CBBE2005-3B12-4CA0-82C2-1BEDFCFCEEC3}" type="sibTrans" cxnId="{BCB3AE65-FD2D-4FAE-AFBD-4205DF041806}">
      <dgm:prSet/>
      <dgm:spPr>
        <a:xfrm>
          <a:off x="5759164" y="2357318"/>
          <a:ext cx="487930" cy="570786"/>
        </a:xfrm>
        <a:solidFill>
          <a:srgbClr val="4472C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D8CA66B7-F611-4F10-A11E-3D86FB80251F}">
      <dgm:prSet/>
      <dgm:spPr>
        <a:xfrm>
          <a:off x="6449631" y="1369661"/>
          <a:ext cx="2301559" cy="254610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When a subject is enrolled under EFIC, efforts to contact an LAR will continue.</a:t>
          </a:r>
        </a:p>
      </dgm:t>
    </dgm:pt>
    <dgm:pt modelId="{9AE1C8D7-B252-4424-81A3-D8334BE9AE5C}" type="parTrans" cxnId="{D3052624-EB45-4B43-A56E-7D93FCD13DF7}">
      <dgm:prSet/>
      <dgm:spPr/>
      <dgm:t>
        <a:bodyPr/>
        <a:lstStyle/>
        <a:p>
          <a:endParaRPr lang="en-US"/>
        </a:p>
      </dgm:t>
    </dgm:pt>
    <dgm:pt modelId="{312A2742-411B-466E-8C41-5E33D98B93DD}" type="sibTrans" cxnId="{D3052624-EB45-4B43-A56E-7D93FCD13DF7}">
      <dgm:prSet/>
      <dgm:spPr>
        <a:xfrm>
          <a:off x="8981347" y="2357318"/>
          <a:ext cx="487930" cy="570786"/>
        </a:xfrm>
        <a:solidFill>
          <a:srgbClr val="4472C4">
            <a:tint val="60000"/>
            <a:hueOff val="0"/>
            <a:satOff val="0"/>
            <a:lumOff val="0"/>
            <a:alphaOff val="0"/>
          </a:srgbClr>
        </a:solidFill>
        <a:ln>
          <a:noFill/>
        </a:ln>
        <a:effectLst/>
      </dgm:spPr>
      <dgm:t>
        <a:bodyPr/>
        <a:lstStyle/>
        <a:p>
          <a:pPr>
            <a:buNone/>
          </a:pPr>
          <a:endParaRPr lang="en-US">
            <a:solidFill>
              <a:sysClr val="window" lastClr="FFFFFF"/>
            </a:solidFill>
            <a:latin typeface="Calibri" panose="020F0502020204030204"/>
            <a:ea typeface="+mn-ea"/>
            <a:cs typeface="+mn-cs"/>
          </a:endParaRPr>
        </a:p>
      </dgm:t>
    </dgm:pt>
    <dgm:pt modelId="{3D9EC2A8-063A-4F5E-80CC-80023B70A482}">
      <dgm:prSet/>
      <dgm:spPr>
        <a:xfrm>
          <a:off x="9671815" y="1369661"/>
          <a:ext cx="2301559" cy="2546100"/>
        </a:xfr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ysClr val="window" lastClr="FFFFFF"/>
              </a:solidFill>
              <a:latin typeface="Calibri" panose="020F0502020204030204"/>
              <a:ea typeface="+mn-ea"/>
              <a:cs typeface="+mn-cs"/>
            </a:rPr>
            <a:t>LAR will be notified of an EFIC enrollment and consent to continue in the study will be sought at the earliest opportunity. </a:t>
          </a:r>
        </a:p>
      </dgm:t>
    </dgm:pt>
    <dgm:pt modelId="{8295CC54-1263-44E4-B4F2-B4489E1015B6}" type="parTrans" cxnId="{AD647049-C84A-46BF-8B7E-37FCAC572FF6}">
      <dgm:prSet/>
      <dgm:spPr/>
      <dgm:t>
        <a:bodyPr/>
        <a:lstStyle/>
        <a:p>
          <a:endParaRPr lang="en-US"/>
        </a:p>
      </dgm:t>
    </dgm:pt>
    <dgm:pt modelId="{5CEE9277-9440-47F2-9550-5F883176BCC9}" type="sibTrans" cxnId="{AD647049-C84A-46BF-8B7E-37FCAC572FF6}">
      <dgm:prSet/>
      <dgm:spPr/>
      <dgm:t>
        <a:bodyPr/>
        <a:lstStyle/>
        <a:p>
          <a:endParaRPr lang="en-US"/>
        </a:p>
      </dgm:t>
    </dgm:pt>
    <dgm:pt modelId="{7F57D405-151F-4636-8DAD-642624F8B1CF}" type="pres">
      <dgm:prSet presAssocID="{E9296219-312E-48E4-91F4-E63118B057DC}" presName="Name0" presStyleCnt="0">
        <dgm:presLayoutVars>
          <dgm:dir/>
          <dgm:resizeHandles val="exact"/>
        </dgm:presLayoutVars>
      </dgm:prSet>
      <dgm:spPr/>
    </dgm:pt>
    <dgm:pt modelId="{671186F6-C00A-465C-BCCD-FA1D5D161F1D}" type="pres">
      <dgm:prSet presAssocID="{F2DAC485-F3D1-4358-8AFE-230DB0AB32CE}" presName="node" presStyleLbl="node1" presStyleIdx="0" presStyleCnt="4">
        <dgm:presLayoutVars>
          <dgm:bulletEnabled val="1"/>
        </dgm:presLayoutVars>
      </dgm:prSet>
      <dgm:spPr>
        <a:prstGeom prst="roundRect">
          <a:avLst>
            <a:gd name="adj" fmla="val 10000"/>
          </a:avLst>
        </a:prstGeom>
      </dgm:spPr>
    </dgm:pt>
    <dgm:pt modelId="{3CE2CEB2-BAAA-4480-BE04-B81286E89184}" type="pres">
      <dgm:prSet presAssocID="{52A54331-FB60-4575-B797-73F1B8E8C17D}" presName="sibTrans" presStyleLbl="sibTrans2D1" presStyleIdx="0" presStyleCnt="3"/>
      <dgm:spPr>
        <a:prstGeom prst="rightArrow">
          <a:avLst>
            <a:gd name="adj1" fmla="val 60000"/>
            <a:gd name="adj2" fmla="val 50000"/>
          </a:avLst>
        </a:prstGeom>
      </dgm:spPr>
    </dgm:pt>
    <dgm:pt modelId="{24F42A27-BD7F-48A5-A1E7-606BA37E8A32}" type="pres">
      <dgm:prSet presAssocID="{52A54331-FB60-4575-B797-73F1B8E8C17D}" presName="connectorText" presStyleLbl="sibTrans2D1" presStyleIdx="0" presStyleCnt="3"/>
      <dgm:spPr/>
    </dgm:pt>
    <dgm:pt modelId="{FE8ABD7D-D7CD-402B-BEF1-B6E95088EB06}" type="pres">
      <dgm:prSet presAssocID="{DAEB498C-39C2-4F88-A88E-0FD240031664}" presName="node" presStyleLbl="node1" presStyleIdx="1" presStyleCnt="4">
        <dgm:presLayoutVars>
          <dgm:bulletEnabled val="1"/>
        </dgm:presLayoutVars>
      </dgm:prSet>
      <dgm:spPr>
        <a:prstGeom prst="roundRect">
          <a:avLst>
            <a:gd name="adj" fmla="val 10000"/>
          </a:avLst>
        </a:prstGeom>
      </dgm:spPr>
    </dgm:pt>
    <dgm:pt modelId="{78CD78E3-DD10-4BD4-AF27-5C18F183F397}" type="pres">
      <dgm:prSet presAssocID="{CBBE2005-3B12-4CA0-82C2-1BEDFCFCEEC3}" presName="sibTrans" presStyleLbl="sibTrans2D1" presStyleIdx="1" presStyleCnt="3"/>
      <dgm:spPr>
        <a:prstGeom prst="rightArrow">
          <a:avLst>
            <a:gd name="adj1" fmla="val 60000"/>
            <a:gd name="adj2" fmla="val 50000"/>
          </a:avLst>
        </a:prstGeom>
      </dgm:spPr>
    </dgm:pt>
    <dgm:pt modelId="{EC361D82-6C05-4BF9-9BF7-EE6A8B3B3098}" type="pres">
      <dgm:prSet presAssocID="{CBBE2005-3B12-4CA0-82C2-1BEDFCFCEEC3}" presName="connectorText" presStyleLbl="sibTrans2D1" presStyleIdx="1" presStyleCnt="3"/>
      <dgm:spPr/>
    </dgm:pt>
    <dgm:pt modelId="{1435D46D-EF90-4BB3-8DFB-1C1BE3E6E09F}" type="pres">
      <dgm:prSet presAssocID="{D8CA66B7-F611-4F10-A11E-3D86FB80251F}" presName="node" presStyleLbl="node1" presStyleIdx="2" presStyleCnt="4">
        <dgm:presLayoutVars>
          <dgm:bulletEnabled val="1"/>
        </dgm:presLayoutVars>
      </dgm:prSet>
      <dgm:spPr>
        <a:prstGeom prst="roundRect">
          <a:avLst>
            <a:gd name="adj" fmla="val 10000"/>
          </a:avLst>
        </a:prstGeom>
      </dgm:spPr>
    </dgm:pt>
    <dgm:pt modelId="{52EBDEFE-8912-4F30-A9BC-F488808559E6}" type="pres">
      <dgm:prSet presAssocID="{312A2742-411B-466E-8C41-5E33D98B93DD}" presName="sibTrans" presStyleLbl="sibTrans2D1" presStyleIdx="2" presStyleCnt="3"/>
      <dgm:spPr>
        <a:prstGeom prst="rightArrow">
          <a:avLst>
            <a:gd name="adj1" fmla="val 60000"/>
            <a:gd name="adj2" fmla="val 50000"/>
          </a:avLst>
        </a:prstGeom>
      </dgm:spPr>
    </dgm:pt>
    <dgm:pt modelId="{D4C6AC9C-F1EF-42B1-9E7C-D967F40A625C}" type="pres">
      <dgm:prSet presAssocID="{312A2742-411B-466E-8C41-5E33D98B93DD}" presName="connectorText" presStyleLbl="sibTrans2D1" presStyleIdx="2" presStyleCnt="3"/>
      <dgm:spPr/>
    </dgm:pt>
    <dgm:pt modelId="{91958F16-252E-43C5-A875-15B7B5CA0AD7}" type="pres">
      <dgm:prSet presAssocID="{3D9EC2A8-063A-4F5E-80CC-80023B70A482}" presName="node" presStyleLbl="node1" presStyleIdx="3" presStyleCnt="4">
        <dgm:presLayoutVars>
          <dgm:bulletEnabled val="1"/>
        </dgm:presLayoutVars>
      </dgm:prSet>
      <dgm:spPr>
        <a:prstGeom prst="roundRect">
          <a:avLst>
            <a:gd name="adj" fmla="val 10000"/>
          </a:avLst>
        </a:prstGeom>
      </dgm:spPr>
    </dgm:pt>
  </dgm:ptLst>
  <dgm:cxnLst>
    <dgm:cxn modelId="{42F2EA23-DB1B-2041-B135-FEC789728689}" type="presOf" srcId="{312A2742-411B-466E-8C41-5E33D98B93DD}" destId="{52EBDEFE-8912-4F30-A9BC-F488808559E6}" srcOrd="0" destOrd="0" presId="urn:microsoft.com/office/officeart/2005/8/layout/process1"/>
    <dgm:cxn modelId="{D3052624-EB45-4B43-A56E-7D93FCD13DF7}" srcId="{E9296219-312E-48E4-91F4-E63118B057DC}" destId="{D8CA66B7-F611-4F10-A11E-3D86FB80251F}" srcOrd="2" destOrd="0" parTransId="{9AE1C8D7-B252-4424-81A3-D8334BE9AE5C}" sibTransId="{312A2742-411B-466E-8C41-5E33D98B93DD}"/>
    <dgm:cxn modelId="{720AFF44-1BB3-894F-A71E-300053BFF41E}" type="presOf" srcId="{F2DAC485-F3D1-4358-8AFE-230DB0AB32CE}" destId="{671186F6-C00A-465C-BCCD-FA1D5D161F1D}" srcOrd="0" destOrd="0" presId="urn:microsoft.com/office/officeart/2005/8/layout/process1"/>
    <dgm:cxn modelId="{BCB3AE65-FD2D-4FAE-AFBD-4205DF041806}" srcId="{E9296219-312E-48E4-91F4-E63118B057DC}" destId="{DAEB498C-39C2-4F88-A88E-0FD240031664}" srcOrd="1" destOrd="0" parTransId="{F962AE62-3613-476C-8884-D0D2B9E7CA74}" sibTransId="{CBBE2005-3B12-4CA0-82C2-1BEDFCFCEEC3}"/>
    <dgm:cxn modelId="{AD647049-C84A-46BF-8B7E-37FCAC572FF6}" srcId="{E9296219-312E-48E4-91F4-E63118B057DC}" destId="{3D9EC2A8-063A-4F5E-80CC-80023B70A482}" srcOrd="3" destOrd="0" parTransId="{8295CC54-1263-44E4-B4F2-B4489E1015B6}" sibTransId="{5CEE9277-9440-47F2-9550-5F883176BCC9}"/>
    <dgm:cxn modelId="{C634425A-F1C0-1B4D-98E4-4EF6172B0F87}" type="presOf" srcId="{DAEB498C-39C2-4F88-A88E-0FD240031664}" destId="{FE8ABD7D-D7CD-402B-BEF1-B6E95088EB06}" srcOrd="0" destOrd="0" presId="urn:microsoft.com/office/officeart/2005/8/layout/process1"/>
    <dgm:cxn modelId="{005DD37C-CD8C-C346-BE5B-831EA0134BAC}" type="presOf" srcId="{E9296219-312E-48E4-91F4-E63118B057DC}" destId="{7F57D405-151F-4636-8DAD-642624F8B1CF}" srcOrd="0" destOrd="0" presId="urn:microsoft.com/office/officeart/2005/8/layout/process1"/>
    <dgm:cxn modelId="{9BA7AE81-F68F-3048-803A-BD1365EC84E5}" type="presOf" srcId="{CBBE2005-3B12-4CA0-82C2-1BEDFCFCEEC3}" destId="{EC361D82-6C05-4BF9-9BF7-EE6A8B3B3098}" srcOrd="1" destOrd="0" presId="urn:microsoft.com/office/officeart/2005/8/layout/process1"/>
    <dgm:cxn modelId="{6C47BE91-6405-4F4A-BACF-ECCCD5EE5942}" type="presOf" srcId="{CBBE2005-3B12-4CA0-82C2-1BEDFCFCEEC3}" destId="{78CD78E3-DD10-4BD4-AF27-5C18F183F397}" srcOrd="0" destOrd="0" presId="urn:microsoft.com/office/officeart/2005/8/layout/process1"/>
    <dgm:cxn modelId="{D9061D9C-15BD-764B-BD68-0B64FDD4F362}" type="presOf" srcId="{312A2742-411B-466E-8C41-5E33D98B93DD}" destId="{D4C6AC9C-F1EF-42B1-9E7C-D967F40A625C}" srcOrd="1" destOrd="0" presId="urn:microsoft.com/office/officeart/2005/8/layout/process1"/>
    <dgm:cxn modelId="{4C59B2A1-A72A-8C47-857B-B8D3D050B385}" type="presOf" srcId="{3D9EC2A8-063A-4F5E-80CC-80023B70A482}" destId="{91958F16-252E-43C5-A875-15B7B5CA0AD7}" srcOrd="0" destOrd="0" presId="urn:microsoft.com/office/officeart/2005/8/layout/process1"/>
    <dgm:cxn modelId="{5523DEA1-1564-244A-A3D7-EBB2414FEC9E}" type="presOf" srcId="{52A54331-FB60-4575-B797-73F1B8E8C17D}" destId="{24F42A27-BD7F-48A5-A1E7-606BA37E8A32}" srcOrd="1" destOrd="0" presId="urn:microsoft.com/office/officeart/2005/8/layout/process1"/>
    <dgm:cxn modelId="{5574DDA5-5221-4540-84A8-030AC26027ED}" type="presOf" srcId="{D8CA66B7-F611-4F10-A11E-3D86FB80251F}" destId="{1435D46D-EF90-4BB3-8DFB-1C1BE3E6E09F}" srcOrd="0" destOrd="0" presId="urn:microsoft.com/office/officeart/2005/8/layout/process1"/>
    <dgm:cxn modelId="{6FC7BEAD-215F-4EBC-8726-3731D3AF9D98}" srcId="{E9296219-312E-48E4-91F4-E63118B057DC}" destId="{F2DAC485-F3D1-4358-8AFE-230DB0AB32CE}" srcOrd="0" destOrd="0" parTransId="{6719DC42-E96B-4FFF-89A9-A0FCFD62D06E}" sibTransId="{52A54331-FB60-4575-B797-73F1B8E8C17D}"/>
    <dgm:cxn modelId="{C79D70C1-5F3F-4546-B2ED-1F0BA53CF2D9}" type="presOf" srcId="{52A54331-FB60-4575-B797-73F1B8E8C17D}" destId="{3CE2CEB2-BAAA-4480-BE04-B81286E89184}" srcOrd="0" destOrd="0" presId="urn:microsoft.com/office/officeart/2005/8/layout/process1"/>
    <dgm:cxn modelId="{A9A74423-B43E-2447-81A1-68AC699B18D7}" type="presParOf" srcId="{7F57D405-151F-4636-8DAD-642624F8B1CF}" destId="{671186F6-C00A-465C-BCCD-FA1D5D161F1D}" srcOrd="0" destOrd="0" presId="urn:microsoft.com/office/officeart/2005/8/layout/process1"/>
    <dgm:cxn modelId="{18B0B6EB-D7AA-A046-B22C-BEF908CAA8D5}" type="presParOf" srcId="{7F57D405-151F-4636-8DAD-642624F8B1CF}" destId="{3CE2CEB2-BAAA-4480-BE04-B81286E89184}" srcOrd="1" destOrd="0" presId="urn:microsoft.com/office/officeart/2005/8/layout/process1"/>
    <dgm:cxn modelId="{0FC09D1F-5358-3E47-A142-D97E113EB2AD}" type="presParOf" srcId="{3CE2CEB2-BAAA-4480-BE04-B81286E89184}" destId="{24F42A27-BD7F-48A5-A1E7-606BA37E8A32}" srcOrd="0" destOrd="0" presId="urn:microsoft.com/office/officeart/2005/8/layout/process1"/>
    <dgm:cxn modelId="{49E7A1AA-4CF6-C34C-BADD-C0A48FFB8D35}" type="presParOf" srcId="{7F57D405-151F-4636-8DAD-642624F8B1CF}" destId="{FE8ABD7D-D7CD-402B-BEF1-B6E95088EB06}" srcOrd="2" destOrd="0" presId="urn:microsoft.com/office/officeart/2005/8/layout/process1"/>
    <dgm:cxn modelId="{8707381F-55DA-FE4A-922D-41CF4FD6B555}" type="presParOf" srcId="{7F57D405-151F-4636-8DAD-642624F8B1CF}" destId="{78CD78E3-DD10-4BD4-AF27-5C18F183F397}" srcOrd="3" destOrd="0" presId="urn:microsoft.com/office/officeart/2005/8/layout/process1"/>
    <dgm:cxn modelId="{269DBB22-018E-2040-8DAF-52534EF05B63}" type="presParOf" srcId="{78CD78E3-DD10-4BD4-AF27-5C18F183F397}" destId="{EC361D82-6C05-4BF9-9BF7-EE6A8B3B3098}" srcOrd="0" destOrd="0" presId="urn:microsoft.com/office/officeart/2005/8/layout/process1"/>
    <dgm:cxn modelId="{7D47B518-8C1D-934F-83C1-DFF9F223D27E}" type="presParOf" srcId="{7F57D405-151F-4636-8DAD-642624F8B1CF}" destId="{1435D46D-EF90-4BB3-8DFB-1C1BE3E6E09F}" srcOrd="4" destOrd="0" presId="urn:microsoft.com/office/officeart/2005/8/layout/process1"/>
    <dgm:cxn modelId="{B6D9EEC1-B66C-3740-B8D9-84E51EA03FDE}" type="presParOf" srcId="{7F57D405-151F-4636-8DAD-642624F8B1CF}" destId="{52EBDEFE-8912-4F30-A9BC-F488808559E6}" srcOrd="5" destOrd="0" presId="urn:microsoft.com/office/officeart/2005/8/layout/process1"/>
    <dgm:cxn modelId="{49EF4F00-AA90-8048-85B8-0225E85E0D0E}" type="presParOf" srcId="{52EBDEFE-8912-4F30-A9BC-F488808559E6}" destId="{D4C6AC9C-F1EF-42B1-9E7C-D967F40A625C}" srcOrd="0" destOrd="0" presId="urn:microsoft.com/office/officeart/2005/8/layout/process1"/>
    <dgm:cxn modelId="{1ECFD456-0F53-FC44-A657-5ABB768D724C}" type="presParOf" srcId="{7F57D405-151F-4636-8DAD-642624F8B1CF}" destId="{91958F16-252E-43C5-A875-15B7B5CA0AD7}"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186F6-C00A-465C-BCCD-FA1D5D161F1D}">
      <dsp:nvSpPr>
        <dsp:cNvPr id="0" name=""/>
        <dsp:cNvSpPr/>
      </dsp:nvSpPr>
      <dsp:spPr>
        <a:xfrm>
          <a:off x="5268" y="470786"/>
          <a:ext cx="2303512" cy="254826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 lastClr="FFFFFF"/>
              </a:solidFill>
              <a:latin typeface="Calibri" panose="020F0502020204030204"/>
              <a:ea typeface="+mn-ea"/>
              <a:cs typeface="+mn-cs"/>
            </a:rPr>
            <a:t>Determine availability of LAR</a:t>
          </a:r>
        </a:p>
        <a:p>
          <a:pPr marL="0" lvl="0" indent="0" algn="ctr" defTabSz="889000">
            <a:lnSpc>
              <a:spcPct val="90000"/>
            </a:lnSpc>
            <a:spcBef>
              <a:spcPct val="0"/>
            </a:spcBef>
            <a:spcAft>
              <a:spcPct val="35000"/>
            </a:spcAft>
            <a:buNone/>
          </a:pPr>
          <a:r>
            <a:rPr lang="en-US" sz="1600" kern="1200">
              <a:solidFill>
                <a:sysClr val="window" lastClr="FFFFFF"/>
              </a:solidFill>
              <a:latin typeface="Calibri" panose="020F0502020204030204"/>
              <a:ea typeface="+mn-ea"/>
              <a:cs typeface="+mn-cs"/>
            </a:rPr>
            <a:t>*Document efforts on the informed consent log case report form* </a:t>
          </a:r>
          <a:endParaRPr lang="en-US" sz="1600" kern="1200" dirty="0">
            <a:solidFill>
              <a:sysClr val="window" lastClr="FFFFFF"/>
            </a:solidFill>
            <a:latin typeface="Calibri" panose="020F0502020204030204"/>
            <a:ea typeface="+mn-ea"/>
            <a:cs typeface="+mn-cs"/>
          </a:endParaRPr>
        </a:p>
      </dsp:txBody>
      <dsp:txXfrm>
        <a:off x="72736" y="538254"/>
        <a:ext cx="2168576" cy="2413324"/>
      </dsp:txXfrm>
    </dsp:sp>
    <dsp:sp modelId="{3CE2CEB2-BAAA-4480-BE04-B81286E89184}">
      <dsp:nvSpPr>
        <dsp:cNvPr id="0" name=""/>
        <dsp:cNvSpPr/>
      </dsp:nvSpPr>
      <dsp:spPr>
        <a:xfrm>
          <a:off x="2539131" y="1459281"/>
          <a:ext cx="488344" cy="57127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Calibri" panose="020F0502020204030204"/>
            <a:ea typeface="+mn-ea"/>
            <a:cs typeface="+mn-cs"/>
          </a:endParaRPr>
        </a:p>
      </dsp:txBody>
      <dsp:txXfrm>
        <a:off x="2539131" y="1573535"/>
        <a:ext cx="341841" cy="342763"/>
      </dsp:txXfrm>
    </dsp:sp>
    <dsp:sp modelId="{FE8ABD7D-D7CD-402B-BEF1-B6E95088EB06}">
      <dsp:nvSpPr>
        <dsp:cNvPr id="0" name=""/>
        <dsp:cNvSpPr/>
      </dsp:nvSpPr>
      <dsp:spPr>
        <a:xfrm>
          <a:off x="3230185" y="470786"/>
          <a:ext cx="2303512" cy="254826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If an LAR is not available </a:t>
          </a:r>
          <a:r>
            <a:rPr lang="en-US" sz="1800" b="1" kern="1200" dirty="0">
              <a:solidFill>
                <a:srgbClr val="FFFF00"/>
              </a:solidFill>
              <a:latin typeface="Calibri" panose="020F0502020204030204"/>
              <a:ea typeface="+mn-ea"/>
              <a:cs typeface="+mn-cs"/>
            </a:rPr>
            <a:t>prior to the placement of intracranial monitors</a:t>
          </a:r>
          <a:r>
            <a:rPr lang="en-US" sz="1800" b="1" kern="1200" dirty="0">
              <a:solidFill>
                <a:sysClr val="window" lastClr="FFFFFF"/>
              </a:solidFill>
              <a:latin typeface="Calibri" panose="020F0502020204030204"/>
              <a:ea typeface="+mn-ea"/>
              <a:cs typeface="+mn-cs"/>
            </a:rPr>
            <a:t>, eligible subjects will be enrolled with EFIC after intracranial monitors are placed. </a:t>
          </a:r>
        </a:p>
      </dsp:txBody>
      <dsp:txXfrm>
        <a:off x="3297653" y="538254"/>
        <a:ext cx="2168576" cy="2413324"/>
      </dsp:txXfrm>
    </dsp:sp>
    <dsp:sp modelId="{78CD78E3-DD10-4BD4-AF27-5C18F183F397}">
      <dsp:nvSpPr>
        <dsp:cNvPr id="0" name=""/>
        <dsp:cNvSpPr/>
      </dsp:nvSpPr>
      <dsp:spPr>
        <a:xfrm>
          <a:off x="5764048" y="1459281"/>
          <a:ext cx="488344" cy="57127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Calibri" panose="020F0502020204030204"/>
            <a:ea typeface="+mn-ea"/>
            <a:cs typeface="+mn-cs"/>
          </a:endParaRPr>
        </a:p>
      </dsp:txBody>
      <dsp:txXfrm>
        <a:off x="5764048" y="1573535"/>
        <a:ext cx="341841" cy="342763"/>
      </dsp:txXfrm>
    </dsp:sp>
    <dsp:sp modelId="{1435D46D-EF90-4BB3-8DFB-1C1BE3E6E09F}">
      <dsp:nvSpPr>
        <dsp:cNvPr id="0" name=""/>
        <dsp:cNvSpPr/>
      </dsp:nvSpPr>
      <dsp:spPr>
        <a:xfrm>
          <a:off x="6455102" y="470786"/>
          <a:ext cx="2303512" cy="254826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When a subject is enrolled under EFIC, efforts to contact an LAR will continue.</a:t>
          </a:r>
        </a:p>
      </dsp:txBody>
      <dsp:txXfrm>
        <a:off x="6522570" y="538254"/>
        <a:ext cx="2168576" cy="2413324"/>
      </dsp:txXfrm>
    </dsp:sp>
    <dsp:sp modelId="{52EBDEFE-8912-4F30-A9BC-F488808559E6}">
      <dsp:nvSpPr>
        <dsp:cNvPr id="0" name=""/>
        <dsp:cNvSpPr/>
      </dsp:nvSpPr>
      <dsp:spPr>
        <a:xfrm>
          <a:off x="8988965" y="1459281"/>
          <a:ext cx="488344" cy="571271"/>
        </a:xfrm>
        <a:prstGeom prst="rightArrow">
          <a:avLst>
            <a:gd name="adj1" fmla="val 60000"/>
            <a:gd name="adj2" fmla="val 50000"/>
          </a:avLst>
        </a:prstGeom>
        <a:solidFill>
          <a:srgbClr val="4472C4">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ysClr val="window" lastClr="FFFFFF"/>
            </a:solidFill>
            <a:latin typeface="Calibri" panose="020F0502020204030204"/>
            <a:ea typeface="+mn-ea"/>
            <a:cs typeface="+mn-cs"/>
          </a:endParaRPr>
        </a:p>
      </dsp:txBody>
      <dsp:txXfrm>
        <a:off x="8988965" y="1573535"/>
        <a:ext cx="341841" cy="342763"/>
      </dsp:txXfrm>
    </dsp:sp>
    <dsp:sp modelId="{91958F16-252E-43C5-A875-15B7B5CA0AD7}">
      <dsp:nvSpPr>
        <dsp:cNvPr id="0" name=""/>
        <dsp:cNvSpPr/>
      </dsp:nvSpPr>
      <dsp:spPr>
        <a:xfrm>
          <a:off x="9680019" y="470786"/>
          <a:ext cx="2303512" cy="2548260"/>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ysClr val="window" lastClr="FFFFFF"/>
              </a:solidFill>
              <a:latin typeface="Calibri" panose="020F0502020204030204"/>
              <a:ea typeface="+mn-ea"/>
              <a:cs typeface="+mn-cs"/>
            </a:rPr>
            <a:t>LAR will be notified of an EFIC enrollment and consent to continue in the study will be sought at the earliest opportunity. </a:t>
          </a:r>
        </a:p>
      </dsp:txBody>
      <dsp:txXfrm>
        <a:off x="9747487" y="538254"/>
        <a:ext cx="2168576" cy="24133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2FB7748F-943D-4E36-BE75-E40C3C167A72}" type="datetimeFigureOut">
              <a:rPr lang="en-US" smtClean="0"/>
              <a:pPr/>
              <a:t>1/14/2021</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CB0E7B6E-6B7A-4199-A8DE-B8505E770DB1}" type="slidenum">
              <a:rPr lang="en-US" smtClean="0"/>
              <a:pPr/>
              <a:t>‹#›</a:t>
            </a:fld>
            <a:endParaRPr lang="en-US"/>
          </a:p>
        </p:txBody>
      </p:sp>
    </p:spTree>
    <p:extLst>
      <p:ext uri="{BB962C8B-B14F-4D97-AF65-F5344CB8AC3E}">
        <p14:creationId xmlns:p14="http://schemas.microsoft.com/office/powerpoint/2010/main" val="154797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B2513669-0AAE-48FA-890A-F4229337AE1A}"/>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687">
              <a:spcBef>
                <a:spcPct val="30000"/>
              </a:spcBef>
              <a:defRPr sz="1200">
                <a:solidFill>
                  <a:schemeClr val="tx1"/>
                </a:solidFill>
                <a:latin typeface="Arial" panose="020B0604020202020204" pitchFamily="34" charset="0"/>
                <a:cs typeface="Arial" panose="020B0604020202020204" pitchFamily="34" charset="0"/>
              </a:defRPr>
            </a:lvl1pPr>
            <a:lvl2pPr marL="757958" indent="-291522" defTabSz="950687">
              <a:spcBef>
                <a:spcPct val="30000"/>
              </a:spcBef>
              <a:defRPr sz="1200">
                <a:solidFill>
                  <a:schemeClr val="tx1"/>
                </a:solidFill>
                <a:latin typeface="Arial" panose="020B0604020202020204" pitchFamily="34" charset="0"/>
                <a:cs typeface="Arial" panose="020B0604020202020204" pitchFamily="34" charset="0"/>
              </a:defRPr>
            </a:lvl2pPr>
            <a:lvl3pPr marL="1167709" indent="-233218" defTabSz="950687">
              <a:spcBef>
                <a:spcPct val="30000"/>
              </a:spcBef>
              <a:defRPr sz="1200">
                <a:solidFill>
                  <a:schemeClr val="tx1"/>
                </a:solidFill>
                <a:latin typeface="Arial" panose="020B0604020202020204" pitchFamily="34" charset="0"/>
                <a:cs typeface="Arial" panose="020B0604020202020204" pitchFamily="34" charset="0"/>
              </a:defRPr>
            </a:lvl3pPr>
            <a:lvl4pPr marL="1634144" indent="-233218" defTabSz="950687">
              <a:spcBef>
                <a:spcPct val="30000"/>
              </a:spcBef>
              <a:defRPr sz="1200">
                <a:solidFill>
                  <a:schemeClr val="tx1"/>
                </a:solidFill>
                <a:latin typeface="Arial" panose="020B0604020202020204" pitchFamily="34" charset="0"/>
                <a:cs typeface="Arial" panose="020B0604020202020204" pitchFamily="34" charset="0"/>
              </a:defRPr>
            </a:lvl4pPr>
            <a:lvl5pPr marL="2100580" indent="-233218" defTabSz="950687">
              <a:spcBef>
                <a:spcPct val="30000"/>
              </a:spcBef>
              <a:defRPr sz="1200">
                <a:solidFill>
                  <a:schemeClr val="tx1"/>
                </a:solidFill>
                <a:latin typeface="Arial" panose="020B0604020202020204" pitchFamily="34" charset="0"/>
                <a:cs typeface="Arial" panose="020B0604020202020204" pitchFamily="34" charset="0"/>
              </a:defRPr>
            </a:lvl5pPr>
            <a:lvl6pPr marL="2567015"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450"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886"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6321"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1FB0A290-8A57-4389-8C00-4103980CDFE6}" type="slidenum">
              <a:rPr lang="en-US" altLang="en-US">
                <a:solidFill>
                  <a:srgbClr val="000000"/>
                </a:solidFill>
              </a:rPr>
              <a:pPr fontAlgn="base">
                <a:spcBef>
                  <a:spcPct val="0"/>
                </a:spcBef>
                <a:spcAft>
                  <a:spcPct val="0"/>
                </a:spcAft>
                <a:defRPr/>
              </a:pPr>
              <a:t>2</a:t>
            </a:fld>
            <a:endParaRPr lang="en-US" altLang="en-US">
              <a:solidFill>
                <a:srgbClr val="000000"/>
              </a:solidFill>
            </a:endParaRPr>
          </a:p>
        </p:txBody>
      </p:sp>
      <p:sp>
        <p:nvSpPr>
          <p:cNvPr id="17411" name="Slide Image Placeholder 1">
            <a:extLst>
              <a:ext uri="{FF2B5EF4-FFF2-40B4-BE49-F238E27FC236}">
                <a16:creationId xmlns:a16="http://schemas.microsoft.com/office/drawing/2014/main" id="{B934A45C-6654-4E7B-BFC8-A898FF03F661}"/>
              </a:ext>
            </a:extLst>
          </p:cNvPr>
          <p:cNvSpPr>
            <a:spLocks noGrp="1" noRot="1" noChangeAspect="1" noChangeArrowheads="1" noTextEdit="1"/>
          </p:cNvSpPr>
          <p:nvPr>
            <p:ph type="sldImg"/>
          </p:nvPr>
        </p:nvSpPr>
        <p:spPr>
          <a:xfrm>
            <a:off x="719138" y="1163638"/>
            <a:ext cx="5581650" cy="3140075"/>
          </a:xfrm>
          <a:ln/>
        </p:spPr>
      </p:sp>
      <p:sp>
        <p:nvSpPr>
          <p:cNvPr id="17412" name="Notes Placeholder 2">
            <a:extLst>
              <a:ext uri="{FF2B5EF4-FFF2-40B4-BE49-F238E27FC236}">
                <a16:creationId xmlns:a16="http://schemas.microsoft.com/office/drawing/2014/main" id="{433AC622-77FA-4940-BF04-C18BD9264E7F}"/>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cs typeface="Arial" panose="020B0604020202020204" pitchFamily="34" charset="0"/>
              </a:rPr>
              <a:t>Carrying a trauma alert pager can assist the on call coordinator in screening for potential patients.   Descriptions that use terms such as closed head injury, skull fracture, posturing, raccoon eyes, etc suggest that a potential patient is en route and may help in allowing more time to gather information during screening.   Conversely, the trauma pager may offer clues about patients that would otherwise exclude a patient from BOOST-3, with terms such as gunshot wound to the head, patient is following commands, major chest trauma with hypoxia at the scene, etc.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The trauma alert can allow for a coordinator to be present when the patient arrives (if patient arrival happens to be normal working hours);  it is beneficial for the coordinator to be present in the ER/Trauma Bay upon patient arrival (if possible).   The coordinator can easily obtain a brief report from the patient transport team that could include time of injury, stability of vital signs at the scene and during transport, and neurologic exam at the scene, especially the patient’s exam before intubation, if this was done en route.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If available, the ER social workers or case managers can be a valuable source of information, especially with patient identification and obtaining contact information on the LAR or next-of-kin.   The social work or case management team can also alert a coordinator when the LAR or next-of-kin has arrived at the hospital.  </a:t>
            </a:r>
          </a:p>
          <a:p>
            <a:pPr eaLnBrk="1" hangingPunct="1"/>
            <a:endParaRPr lang="en-US" altLang="en-US">
              <a:latin typeface="Arial" panose="020B0604020202020204" pitchFamily="34" charset="0"/>
              <a:cs typeface="Arial" panose="020B0604020202020204" pitchFamily="34" charset="0"/>
            </a:endParaRPr>
          </a:p>
          <a:p>
            <a:pPr eaLnBrk="1" hangingPunct="1"/>
            <a:r>
              <a:rPr lang="en-US" altLang="en-US">
                <a:latin typeface="Arial" panose="020B0604020202020204" pitchFamily="34" charset="0"/>
                <a:cs typeface="Arial" panose="020B0604020202020204" pitchFamily="34" charset="0"/>
              </a:rPr>
              <a:t>Effective communication with the trauma or neurosurgery physicians is essential for successful screening and enrollment.   Prior to enrollment and randomization, the coordinator will need verification from the neurosurgeon that the patient has a TBI that requires intracranial pressure monitoring, and that an accurate GCS has been obtained that meets inclusion criteria.  </a:t>
            </a:r>
          </a:p>
        </p:txBody>
      </p:sp>
      <p:sp>
        <p:nvSpPr>
          <p:cNvPr id="17413" name="Slide Number Placeholder 3">
            <a:extLst>
              <a:ext uri="{FF2B5EF4-FFF2-40B4-BE49-F238E27FC236}">
                <a16:creationId xmlns:a16="http://schemas.microsoft.com/office/drawing/2014/main" id="{A188D3A6-1A3A-4FA3-8E9C-4067BA326C2E}"/>
              </a:ext>
            </a:extLst>
          </p:cNvPr>
          <p:cNvSpPr txBox="1">
            <a:spLocks noGrp="1"/>
          </p:cNvSpPr>
          <p:nvPr/>
        </p:nvSpPr>
        <p:spPr bwMode="auto">
          <a:xfrm>
            <a:off x="4072207" y="8998959"/>
            <a:ext cx="3115092" cy="47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02" tIns="47602" rIns="95202" bIns="4760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defTabSz="932871" fontAlgn="base">
              <a:spcBef>
                <a:spcPct val="0"/>
              </a:spcBef>
              <a:spcAft>
                <a:spcPct val="0"/>
              </a:spcAft>
              <a:defRPr/>
            </a:pPr>
            <a:fld id="{1BAAAF99-994D-4CD1-9104-F2DF6238F7A5}" type="slidenum">
              <a:rPr lang="en-US" altLang="en-US">
                <a:solidFill>
                  <a:srgbClr val="000000"/>
                </a:solidFill>
                <a:ea typeface="ＭＳ Ｐゴシック" panose="020B0600070205080204" pitchFamily="34" charset="-128"/>
              </a:rPr>
              <a:pPr algn="r" defTabSz="932871" fontAlgn="base">
                <a:spcBef>
                  <a:spcPct val="0"/>
                </a:spcBef>
                <a:spcAft>
                  <a:spcPct val="0"/>
                </a:spcAft>
                <a:defRPr/>
              </a:pPr>
              <a:t>2</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95413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36:notes"/>
          <p:cNvSpPr txBox="1">
            <a:spLocks noGrp="1"/>
          </p:cNvSpPr>
          <p:nvPr>
            <p:ph type="sldNum" idx="12"/>
          </p:nvPr>
        </p:nvSpPr>
        <p:spPr>
          <a:xfrm>
            <a:off x="3976333" y="8839014"/>
            <a:ext cx="3041968" cy="466911"/>
          </a:xfrm>
          <a:prstGeom prst="rect">
            <a:avLst/>
          </a:prstGeom>
          <a:noFill/>
          <a:ln>
            <a:noFill/>
          </a:ln>
        </p:spPr>
        <p:txBody>
          <a:bodyPr spcFirstLastPara="1" wrap="square" lIns="93272" tIns="46623" rIns="93272" bIns="46623"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18</a:t>
            </a:fld>
            <a:endParaRPr>
              <a:solidFill>
                <a:srgbClr val="000000"/>
              </a:solidFill>
              <a:latin typeface="Arial"/>
              <a:ea typeface="Arial"/>
              <a:cs typeface="Arial"/>
              <a:sym typeface="Arial"/>
            </a:endParaRPr>
          </a:p>
        </p:txBody>
      </p:sp>
      <p:sp>
        <p:nvSpPr>
          <p:cNvPr id="899" name="Google Shape;899;p36: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0" name="Google Shape;900;p36: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endParaRPr>
              <a:latin typeface="Arial"/>
              <a:ea typeface="Arial"/>
              <a:cs typeface="Arial"/>
              <a:sym typeface="Arial"/>
            </a:endParaRPr>
          </a:p>
          <a:p>
            <a:endParaRPr>
              <a:latin typeface="Arial"/>
              <a:ea typeface="Arial"/>
              <a:cs typeface="Arial"/>
              <a:sym typeface="Arial"/>
            </a:endParaRPr>
          </a:p>
          <a:p>
            <a:endParaRPr>
              <a:latin typeface="Arial"/>
              <a:ea typeface="Arial"/>
              <a:cs typeface="Arial"/>
              <a:sym typeface="Arial"/>
            </a:endParaRPr>
          </a:p>
          <a:p>
            <a:endParaRPr>
              <a:latin typeface="Arial"/>
              <a:ea typeface="Arial"/>
              <a:cs typeface="Arial"/>
              <a:sym typeface="Arial"/>
            </a:endParaRPr>
          </a:p>
          <a:p>
            <a:endParaRPr>
              <a:latin typeface="Arial"/>
              <a:ea typeface="Arial"/>
              <a:cs typeface="Arial"/>
              <a:sym typeface="Arial"/>
            </a:endParaRPr>
          </a:p>
        </p:txBody>
      </p:sp>
      <p:sp>
        <p:nvSpPr>
          <p:cNvPr id="901" name="Google Shape;901;p36:notes"/>
          <p:cNvSpPr txBox="1"/>
          <p:nvPr/>
        </p:nvSpPr>
        <p:spPr>
          <a:xfrm>
            <a:off x="4072207" y="8998959"/>
            <a:ext cx="3115092" cy="473375"/>
          </a:xfrm>
          <a:prstGeom prst="rect">
            <a:avLst/>
          </a:prstGeom>
          <a:noFill/>
          <a:ln>
            <a:noFill/>
          </a:ln>
        </p:spPr>
        <p:txBody>
          <a:bodyPr spcFirstLastPara="1" wrap="square" lIns="95185" tIns="47592" rIns="95185" bIns="47592"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18</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65769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15:notes"/>
          <p:cNvSpPr txBox="1">
            <a:spLocks noGrp="1"/>
          </p:cNvSpPr>
          <p:nvPr>
            <p:ph type="sldNum" idx="12"/>
          </p:nvPr>
        </p:nvSpPr>
        <p:spPr>
          <a:xfrm>
            <a:off x="3976333" y="8839014"/>
            <a:ext cx="3041968" cy="466911"/>
          </a:xfrm>
          <a:prstGeom prst="rect">
            <a:avLst/>
          </a:prstGeom>
          <a:noFill/>
          <a:ln>
            <a:noFill/>
          </a:ln>
        </p:spPr>
        <p:txBody>
          <a:bodyPr spcFirstLastPara="1" wrap="square" lIns="93272" tIns="46623" rIns="93272" bIns="46623"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19</a:t>
            </a:fld>
            <a:endParaRPr>
              <a:solidFill>
                <a:srgbClr val="000000"/>
              </a:solidFill>
              <a:latin typeface="Arial"/>
              <a:ea typeface="Arial"/>
              <a:cs typeface="Arial"/>
              <a:sym typeface="Arial"/>
            </a:endParaRPr>
          </a:p>
        </p:txBody>
      </p:sp>
      <p:sp>
        <p:nvSpPr>
          <p:cNvPr id="498" name="Google Shape;498;p15: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9" name="Google Shape;499;p15: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r>
              <a:rPr lang="en-US">
                <a:latin typeface="Arial"/>
                <a:ea typeface="Arial"/>
                <a:cs typeface="Arial"/>
                <a:sym typeface="Arial"/>
              </a:rPr>
              <a:t>(may need to re-phrase)</a:t>
            </a:r>
            <a:endParaRPr/>
          </a:p>
          <a:p>
            <a:r>
              <a:rPr lang="en-US">
                <a:latin typeface="Arial"/>
                <a:ea typeface="Arial"/>
                <a:cs typeface="Arial"/>
                <a:sym typeface="Arial"/>
              </a:rPr>
              <a:t>Regardless of whether a subject was initially enrolled with informed consent or EFIC, an LAR may withdraw the subject from further participation at any time and for any reason. After regaining consciousness and decision making capacity, subjects may also withdraw themselves from further participation.  Whenever possible, the reason for wishing to withdraw should be determined. Those wishing to withdraw the study intervention should be aware that the intervention can be discontinued (i.e. request that the PbtO2 monitors be removed, or that ICU staff be unblinded to PbtO2 values) without withdrawing from the trial and further data collection.  Discontinuation of the study intervention itself does not constitute withdrawal from further participation in the study. After withdrawing from either the intervention or any further participation in the study, the participant’s care should revert to standard care at the enrolling site. Consistent with OHRP and FDA guidance, participant data collected prior to withdrawal from the study is maintained in the study database, but no additional participant data will be collected from the participant or their medical record subsequent to withdrawal from the study. </a:t>
            </a:r>
            <a:br>
              <a:rPr lang="en-US">
                <a:latin typeface="Arial"/>
                <a:ea typeface="Arial"/>
                <a:cs typeface="Arial"/>
                <a:sym typeface="Arial"/>
              </a:rPr>
            </a:br>
            <a:endParaRPr>
              <a:latin typeface="Arial"/>
              <a:ea typeface="Arial"/>
              <a:cs typeface="Arial"/>
              <a:sym typeface="Arial"/>
            </a:endParaRPr>
          </a:p>
          <a:p>
            <a:endParaRPr>
              <a:latin typeface="Arial"/>
              <a:ea typeface="Arial"/>
              <a:cs typeface="Arial"/>
              <a:sym typeface="Arial"/>
            </a:endParaRPr>
          </a:p>
        </p:txBody>
      </p:sp>
      <p:sp>
        <p:nvSpPr>
          <p:cNvPr id="500" name="Google Shape;500;p15:notes"/>
          <p:cNvSpPr txBox="1"/>
          <p:nvPr/>
        </p:nvSpPr>
        <p:spPr>
          <a:xfrm>
            <a:off x="4072207" y="8998959"/>
            <a:ext cx="3115092" cy="473375"/>
          </a:xfrm>
          <a:prstGeom prst="rect">
            <a:avLst/>
          </a:prstGeom>
          <a:noFill/>
          <a:ln>
            <a:noFill/>
          </a:ln>
        </p:spPr>
        <p:txBody>
          <a:bodyPr spcFirstLastPara="1" wrap="square" lIns="95185" tIns="47592" rIns="95185" bIns="47592"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19</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853854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screening log should be</a:t>
            </a:r>
          </a:p>
          <a:p>
            <a:r>
              <a:rPr lang="en-US" dirty="0"/>
              <a:t>maintained by each site</a:t>
            </a:r>
          </a:p>
          <a:p>
            <a:r>
              <a:rPr lang="en-US" dirty="0"/>
              <a:t>•</a:t>
            </a:r>
          </a:p>
          <a:p>
            <a:r>
              <a:rPr lang="en-US" dirty="0"/>
              <a:t>• Admission to ICU</a:t>
            </a:r>
          </a:p>
          <a:p>
            <a:r>
              <a:rPr lang="en-US" dirty="0"/>
              <a:t>• Positive TBI (CT scan)</a:t>
            </a:r>
          </a:p>
          <a:p>
            <a:r>
              <a:rPr lang="en-US" dirty="0"/>
              <a:t>•</a:t>
            </a:r>
          </a:p>
          <a:p>
            <a:r>
              <a:rPr lang="en-US" dirty="0"/>
              <a:t>All patients with the</a:t>
            </a:r>
          </a:p>
          <a:p>
            <a:r>
              <a:rPr lang="en-US" dirty="0"/>
              <a:t>following should be</a:t>
            </a:r>
          </a:p>
          <a:p>
            <a:r>
              <a:rPr lang="en-US" dirty="0"/>
              <a:t>included:</a:t>
            </a:r>
          </a:p>
          <a:p>
            <a:r>
              <a:rPr lang="en-US" dirty="0"/>
              <a:t>Placement of</a:t>
            </a:r>
          </a:p>
          <a:p>
            <a:r>
              <a:rPr lang="en-US" dirty="0"/>
              <a:t>intracranial monitoring</a:t>
            </a:r>
          </a:p>
        </p:txBody>
      </p:sp>
      <p:sp>
        <p:nvSpPr>
          <p:cNvPr id="4" name="Slide Number Placeholder 3"/>
          <p:cNvSpPr>
            <a:spLocks noGrp="1"/>
          </p:cNvSpPr>
          <p:nvPr>
            <p:ph type="sldNum" sz="quarter" idx="5"/>
          </p:nvPr>
        </p:nvSpPr>
        <p:spPr/>
        <p:txBody>
          <a:bodyPr/>
          <a:lstStyle/>
          <a:p>
            <a:fld id="{CB0E7B6E-6B7A-4199-A8DE-B8505E770DB1}" type="slidenum">
              <a:rPr lang="en-US" smtClean="0"/>
              <a:pPr/>
              <a:t>7</a:t>
            </a:fld>
            <a:endParaRPr lang="en-US"/>
          </a:p>
        </p:txBody>
      </p:sp>
    </p:spTree>
    <p:extLst>
      <p:ext uri="{BB962C8B-B14F-4D97-AF65-F5344CB8AC3E}">
        <p14:creationId xmlns:p14="http://schemas.microsoft.com/office/powerpoint/2010/main" val="304904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7752FFB-AA99-40A1-BBE9-B51E070C184F}"/>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687">
              <a:spcBef>
                <a:spcPct val="30000"/>
              </a:spcBef>
              <a:defRPr sz="1200">
                <a:solidFill>
                  <a:schemeClr val="tx1"/>
                </a:solidFill>
                <a:latin typeface="Arial" panose="020B0604020202020204" pitchFamily="34" charset="0"/>
                <a:cs typeface="Arial" panose="020B0604020202020204" pitchFamily="34" charset="0"/>
              </a:defRPr>
            </a:lvl1pPr>
            <a:lvl2pPr marL="757958" indent="-291522" defTabSz="950687">
              <a:spcBef>
                <a:spcPct val="30000"/>
              </a:spcBef>
              <a:defRPr sz="1200">
                <a:solidFill>
                  <a:schemeClr val="tx1"/>
                </a:solidFill>
                <a:latin typeface="Arial" panose="020B0604020202020204" pitchFamily="34" charset="0"/>
                <a:cs typeface="Arial" panose="020B0604020202020204" pitchFamily="34" charset="0"/>
              </a:defRPr>
            </a:lvl2pPr>
            <a:lvl3pPr marL="1167709" indent="-233218" defTabSz="950687">
              <a:spcBef>
                <a:spcPct val="30000"/>
              </a:spcBef>
              <a:defRPr sz="1200">
                <a:solidFill>
                  <a:schemeClr val="tx1"/>
                </a:solidFill>
                <a:latin typeface="Arial" panose="020B0604020202020204" pitchFamily="34" charset="0"/>
                <a:cs typeface="Arial" panose="020B0604020202020204" pitchFamily="34" charset="0"/>
              </a:defRPr>
            </a:lvl3pPr>
            <a:lvl4pPr marL="1634144" indent="-233218" defTabSz="950687">
              <a:spcBef>
                <a:spcPct val="30000"/>
              </a:spcBef>
              <a:defRPr sz="1200">
                <a:solidFill>
                  <a:schemeClr val="tx1"/>
                </a:solidFill>
                <a:latin typeface="Arial" panose="020B0604020202020204" pitchFamily="34" charset="0"/>
                <a:cs typeface="Arial" panose="020B0604020202020204" pitchFamily="34" charset="0"/>
              </a:defRPr>
            </a:lvl4pPr>
            <a:lvl5pPr marL="2100580" indent="-233218" defTabSz="950687">
              <a:spcBef>
                <a:spcPct val="30000"/>
              </a:spcBef>
              <a:defRPr sz="1200">
                <a:solidFill>
                  <a:schemeClr val="tx1"/>
                </a:solidFill>
                <a:latin typeface="Arial" panose="020B0604020202020204" pitchFamily="34" charset="0"/>
                <a:cs typeface="Arial" panose="020B0604020202020204" pitchFamily="34" charset="0"/>
              </a:defRPr>
            </a:lvl5pPr>
            <a:lvl6pPr marL="2567015"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450"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886"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6321"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57D360CE-9CD1-47DF-89CE-5E3CF717EF40}" type="slidenum">
              <a:rPr lang="en-US" altLang="en-US">
                <a:solidFill>
                  <a:srgbClr val="000000"/>
                </a:solidFill>
              </a:rPr>
              <a:pPr fontAlgn="base">
                <a:spcBef>
                  <a:spcPct val="0"/>
                </a:spcBef>
                <a:spcAft>
                  <a:spcPct val="0"/>
                </a:spcAft>
                <a:defRPr/>
              </a:pPr>
              <a:t>8</a:t>
            </a:fld>
            <a:endParaRPr lang="en-US" altLang="en-US">
              <a:solidFill>
                <a:srgbClr val="000000"/>
              </a:solidFill>
            </a:endParaRPr>
          </a:p>
        </p:txBody>
      </p:sp>
      <p:sp>
        <p:nvSpPr>
          <p:cNvPr id="19459" name="Slide Image Placeholder 1">
            <a:extLst>
              <a:ext uri="{FF2B5EF4-FFF2-40B4-BE49-F238E27FC236}">
                <a16:creationId xmlns:a16="http://schemas.microsoft.com/office/drawing/2014/main" id="{3037984C-E02E-4FC0-BA06-67BA41C9DBAD}"/>
              </a:ext>
            </a:extLst>
          </p:cNvPr>
          <p:cNvSpPr>
            <a:spLocks noGrp="1" noRot="1" noChangeAspect="1" noChangeArrowheads="1" noTextEdit="1"/>
          </p:cNvSpPr>
          <p:nvPr>
            <p:ph type="sldImg"/>
          </p:nvPr>
        </p:nvSpPr>
        <p:spPr>
          <a:xfrm>
            <a:off x="719138" y="1163638"/>
            <a:ext cx="5581650" cy="3140075"/>
          </a:xfrm>
          <a:ln/>
        </p:spPr>
      </p:sp>
      <p:sp>
        <p:nvSpPr>
          <p:cNvPr id="19460" name="Notes Placeholder 2">
            <a:extLst>
              <a:ext uri="{FF2B5EF4-FFF2-40B4-BE49-F238E27FC236}">
                <a16:creationId xmlns:a16="http://schemas.microsoft.com/office/drawing/2014/main" id="{1A47450B-B045-47E8-B7EC-414A00B57F15}"/>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(need to include link to opt out registry, link for toolbox)</a:t>
            </a:r>
          </a:p>
          <a:p>
            <a:pPr eaLnBrk="1" hangingPunct="1"/>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Upon hospital arrival of a potentially eligible subject, study teams will diligently try to determine the availability of an LAR.  Both routine hospital and study team resources and processes should contribute to the determination of the availability of an LAR. The steps undertaken to seek the LAR should be documented and included on the informed consent log case report form.  If an LAR is not available prior to the routine emergent placement of intracranial monitors, eligible subjects will be enrolled with EFIC after placement of intracranial monitors. Subsequent to an EFIC enrollment, efforts to contact an LAR will continue.  An LAR will be notified of an EFIC enrollment and consent to continue in the study will be sought at the earliest opportunity. </a:t>
            </a:r>
          </a:p>
          <a:p>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Once located, the LAR will be informed of the subject’s enrollment in the study and of the details and risks of the study. At that time, the LAR will be given the option of allowing the subject to continue in the study, or withdrawing the subject’s participation then or at anytime throughout the course of the study. If the LAR wants to continue the subject’s participation, an informed consent form signed by the LAR for continuation of participation will be obtained at that time.</a:t>
            </a:r>
            <a:br>
              <a:rPr lang="en-US" altLang="en-US" dirty="0">
                <a:latin typeface="Arial" panose="020B0604020202020204" pitchFamily="34" charset="0"/>
                <a:cs typeface="Arial" panose="020B0604020202020204" pitchFamily="34" charset="0"/>
              </a:rPr>
            </a:b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The informed consent log case report form is also used to document continuing efforts to locate an LAR until notification and a consent process can occur, and the final results of that process.  The log will include the types of attempts made, and the number and times of those attempts. If an LAR is never found, then the subject must be notified and approached for consent to continue in the study if and when the subject regains consciousness and decision-making capacity.  For subjects who expire prior to identification of an LAR, consent is not obtained. If an LAR is eventually located, they should be notified of the subject’s participation. In the rare case where an LAR can not be found and the subject remains incapable of consent at 6 months, attempts to find an LAR will be discontinued, but documentation of the LAR search process until that time, and the subject’s decisional capacity will be documented.</a:t>
            </a:r>
          </a:p>
        </p:txBody>
      </p:sp>
      <p:sp>
        <p:nvSpPr>
          <p:cNvPr id="19461" name="Slide Number Placeholder 3">
            <a:extLst>
              <a:ext uri="{FF2B5EF4-FFF2-40B4-BE49-F238E27FC236}">
                <a16:creationId xmlns:a16="http://schemas.microsoft.com/office/drawing/2014/main" id="{33DA7912-8E7F-4867-8405-D3A0CFFBEEA5}"/>
              </a:ext>
            </a:extLst>
          </p:cNvPr>
          <p:cNvSpPr txBox="1">
            <a:spLocks noGrp="1"/>
          </p:cNvSpPr>
          <p:nvPr/>
        </p:nvSpPr>
        <p:spPr bwMode="auto">
          <a:xfrm>
            <a:off x="4072207" y="8998959"/>
            <a:ext cx="3115092" cy="47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02" tIns="47602" rIns="95202" bIns="4760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defTabSz="932871" fontAlgn="base">
              <a:spcBef>
                <a:spcPct val="0"/>
              </a:spcBef>
              <a:spcAft>
                <a:spcPct val="0"/>
              </a:spcAft>
              <a:defRPr/>
            </a:pPr>
            <a:fld id="{DC012305-79B7-4F3E-A9E7-9BE910858802}" type="slidenum">
              <a:rPr lang="en-US" altLang="en-US">
                <a:solidFill>
                  <a:srgbClr val="000000"/>
                </a:solidFill>
                <a:ea typeface="ＭＳ Ｐゴシック" panose="020B0600070205080204" pitchFamily="34" charset="-128"/>
              </a:rPr>
              <a:pPr algn="r" defTabSz="932871" fontAlgn="base">
                <a:spcBef>
                  <a:spcPct val="0"/>
                </a:spcBef>
                <a:spcAft>
                  <a:spcPct val="0"/>
                </a:spcAft>
                <a:defRPr/>
              </a:pPr>
              <a:t>8</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97505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4d1524ee31_0_0:notes"/>
          <p:cNvSpPr txBox="1">
            <a:spLocks noGrp="1"/>
          </p:cNvSpPr>
          <p:nvPr>
            <p:ph type="sldNum" idx="12"/>
          </p:nvPr>
        </p:nvSpPr>
        <p:spPr>
          <a:xfrm>
            <a:off x="3976333" y="8839014"/>
            <a:ext cx="3041968" cy="466823"/>
          </a:xfrm>
          <a:prstGeom prst="rect">
            <a:avLst/>
          </a:prstGeom>
          <a:noFill/>
          <a:ln>
            <a:noFill/>
          </a:ln>
        </p:spPr>
        <p:txBody>
          <a:bodyPr spcFirstLastPara="1" wrap="square" lIns="93272" tIns="46623" rIns="93272" bIns="46623"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9</a:t>
            </a:fld>
            <a:endParaRPr>
              <a:solidFill>
                <a:srgbClr val="000000"/>
              </a:solidFill>
              <a:latin typeface="Arial"/>
              <a:ea typeface="Arial"/>
              <a:cs typeface="Arial"/>
              <a:sym typeface="Arial"/>
            </a:endParaRPr>
          </a:p>
        </p:txBody>
      </p:sp>
      <p:sp>
        <p:nvSpPr>
          <p:cNvPr id="533" name="Google Shape;533;g4d1524ee31_0_0: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4" name="Google Shape;534;g4d1524ee31_0_0:notes"/>
          <p:cNvSpPr txBox="1">
            <a:spLocks noGrp="1"/>
          </p:cNvSpPr>
          <p:nvPr>
            <p:ph type="body" idx="1"/>
          </p:nvPr>
        </p:nvSpPr>
        <p:spPr>
          <a:xfrm>
            <a:off x="701993" y="4478476"/>
            <a:ext cx="5615940" cy="3664361"/>
          </a:xfrm>
          <a:prstGeom prst="rect">
            <a:avLst/>
          </a:prstGeom>
          <a:noFill/>
          <a:ln>
            <a:noFill/>
          </a:ln>
        </p:spPr>
        <p:txBody>
          <a:bodyPr spcFirstLastPara="1" wrap="square" lIns="93272" tIns="46623" rIns="93272" bIns="46623" anchor="t" anchorCtr="0">
            <a:noAutofit/>
          </a:bodyPr>
          <a:lstStyle/>
          <a:p>
            <a:pPr>
              <a:lnSpc>
                <a:spcPct val="120000"/>
              </a:lnSpc>
              <a:spcBef>
                <a:spcPts val="1020"/>
              </a:spcBef>
              <a:buClr>
                <a:schemeClr val="dk1"/>
              </a:buClr>
              <a:buSzPts val="1100"/>
            </a:pPr>
            <a:r>
              <a:rPr lang="en-US"/>
              <a:t>Other acceptable neuro-monitoring devices include: EEG, ECog, microdialysis, brain temperature, cerebral autoregulation. Neuro-monitoring devices that are not acceptable include: NIRS, BIS (except in the OR), Jugular bulb saturation monitors, cerebral blood flow monitors, or routine transcranial doppler (TCD) monitoring as these can provide indirect information regarding brain tissue oxygenation. The occasional use of TCDs to confirm suspected vasospasm is allowed and if performed the report should be collected. If vasospasm is present, this information must be documented in the Adverse Event CRF.</a:t>
            </a:r>
            <a:endParaRPr/>
          </a:p>
          <a:p>
            <a:pPr>
              <a:spcBef>
                <a:spcPts val="1020"/>
              </a:spcBef>
            </a:pPr>
            <a:endParaRPr>
              <a:latin typeface="Arial"/>
              <a:ea typeface="Arial"/>
              <a:cs typeface="Arial"/>
              <a:sym typeface="Arial"/>
            </a:endParaRPr>
          </a:p>
          <a:p>
            <a:endParaRPr>
              <a:latin typeface="Arial"/>
              <a:ea typeface="Arial"/>
              <a:cs typeface="Arial"/>
              <a:sym typeface="Arial"/>
            </a:endParaRPr>
          </a:p>
        </p:txBody>
      </p:sp>
      <p:sp>
        <p:nvSpPr>
          <p:cNvPr id="535" name="Google Shape;535;g4d1524ee31_0_0:notes"/>
          <p:cNvSpPr txBox="1"/>
          <p:nvPr/>
        </p:nvSpPr>
        <p:spPr>
          <a:xfrm>
            <a:off x="4072207" y="8998959"/>
            <a:ext cx="3115053" cy="473234"/>
          </a:xfrm>
          <a:prstGeom prst="rect">
            <a:avLst/>
          </a:prstGeom>
          <a:noFill/>
          <a:ln>
            <a:noFill/>
          </a:ln>
        </p:spPr>
        <p:txBody>
          <a:bodyPr spcFirstLastPara="1" wrap="square" lIns="95185" tIns="47592" rIns="95185" bIns="47592"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9</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64378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sldNum" idx="12"/>
          </p:nvPr>
        </p:nvSpPr>
        <p:spPr>
          <a:xfrm>
            <a:off x="3976333" y="8839014"/>
            <a:ext cx="3041968" cy="466911"/>
          </a:xfrm>
          <a:prstGeom prst="rect">
            <a:avLst/>
          </a:prstGeom>
          <a:noFill/>
          <a:ln>
            <a:noFill/>
          </a:ln>
        </p:spPr>
        <p:txBody>
          <a:bodyPr spcFirstLastPara="1" wrap="square" lIns="93272" tIns="46623" rIns="93272" bIns="46623"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11</a:t>
            </a:fld>
            <a:endParaRPr>
              <a:solidFill>
                <a:srgbClr val="000000"/>
              </a:solidFill>
              <a:latin typeface="Arial"/>
              <a:ea typeface="Arial"/>
              <a:cs typeface="Arial"/>
              <a:sym typeface="Arial"/>
            </a:endParaRPr>
          </a:p>
        </p:txBody>
      </p:sp>
      <p:sp>
        <p:nvSpPr>
          <p:cNvPr id="544" name="Google Shape;544;p18: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45" name="Google Shape;545;p18: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pPr>
              <a:lnSpc>
                <a:spcPct val="120000"/>
              </a:lnSpc>
              <a:spcBef>
                <a:spcPts val="1020"/>
              </a:spcBef>
              <a:buSzPts val="1100"/>
            </a:pPr>
            <a:r>
              <a:rPr lang="en-US"/>
              <a:t>Function and reliability of the PbtO2 probe will be assessed as described on this slide.  In the event of a non-functioning or mal-positioned PbtO2 probe or expansion of a contusion that results in the inability to obtain PbtO2 values, a new PbtO2 probe should be placed in the ICP+PbtO2 intervention group within 2 hours if at all possible. This is not necessary in the ICP alone (control) group.</a:t>
            </a:r>
            <a:endParaRPr/>
          </a:p>
          <a:p>
            <a:pPr marL="466435" indent="-310957">
              <a:lnSpc>
                <a:spcPct val="120000"/>
              </a:lnSpc>
              <a:spcBef>
                <a:spcPts val="1020"/>
              </a:spcBef>
              <a:buClr>
                <a:schemeClr val="dk1"/>
              </a:buClr>
              <a:buSzPts val="1200"/>
              <a:buFont typeface="Calibri"/>
              <a:buAutoNum type="alphaUcPeriod"/>
            </a:pPr>
            <a:r>
              <a:rPr lang="en-US"/>
              <a:t>Prior to insertion, calibration of the device will be checked according to the manufacturer’s instructions.</a:t>
            </a:r>
            <a:endParaRPr baseline="30000"/>
          </a:p>
          <a:p>
            <a:pPr marL="466435" indent="-310957">
              <a:lnSpc>
                <a:spcPct val="120000"/>
              </a:lnSpc>
              <a:buClr>
                <a:schemeClr val="dk1"/>
              </a:buClr>
              <a:buSzPts val="1200"/>
              <a:buFont typeface="Calibri"/>
              <a:buAutoNum type="alphaUcPeriod"/>
            </a:pPr>
            <a:r>
              <a:rPr lang="en-US"/>
              <a:t>Each participant will have a FiO2 challenge done within 2 hours after placement of the catheter, and then daily thereafter until the probe is removed. Treatment staff will be blinded to the results of the FiO2 challenge in the control arm. The expected response to a FiO2 challenge would be a PbtO2 increase of at least 5 mm Hg. If the initial challenge does not demonstrate the expected response, a repeat challenge should be done within 1 hour.</a:t>
            </a:r>
            <a:endParaRPr/>
          </a:p>
          <a:p>
            <a:pPr marL="466435" indent="-310957">
              <a:lnSpc>
                <a:spcPct val="120000"/>
              </a:lnSpc>
              <a:buClr>
                <a:schemeClr val="dk1"/>
              </a:buClr>
              <a:buSzPts val="1200"/>
              <a:buFont typeface="Calibri"/>
              <a:buAutoNum type="alphaUcPeriod"/>
            </a:pPr>
            <a:r>
              <a:rPr lang="en-US"/>
              <a:t>If the second FiO2 challenge again fails to show the appropriate response of a PbtO2 increase of at least 5 mm Hg, further management will be determined by patient group.</a:t>
            </a:r>
            <a:endParaRPr/>
          </a:p>
          <a:p>
            <a:pPr marL="932871" lvl="1" indent="-310957">
              <a:lnSpc>
                <a:spcPct val="120000"/>
              </a:lnSpc>
              <a:buClr>
                <a:schemeClr val="dk1"/>
              </a:buClr>
              <a:buSzPts val="1200"/>
              <a:buFont typeface="Calibri"/>
              <a:buAutoNum type="alphaLcPeriod"/>
            </a:pPr>
            <a:r>
              <a:rPr lang="en-US"/>
              <a:t>In the ICP+PbtO2 (intervention) group, a head CT should be obtained to assess for PbtO2 probe malpositioning, contusion expansion, or other potential causes for inaccurate PbtO2 measurements. In the event of a non-functioning or mal-positioned PbtO2 probe or expansion of a contusion that results in the inability to obtain PbtO2 values, a new PbtO2 probe should be placed within 2 hours if at all possible.</a:t>
            </a:r>
            <a:endParaRPr/>
          </a:p>
          <a:p>
            <a:pPr marL="932871" lvl="1" indent="-310957">
              <a:lnSpc>
                <a:spcPct val="120000"/>
              </a:lnSpc>
              <a:buClr>
                <a:schemeClr val="dk1"/>
              </a:buClr>
              <a:buSzPts val="1200"/>
              <a:buFont typeface="Calibri"/>
              <a:buAutoNum type="alphaLcPeriod"/>
            </a:pPr>
            <a:r>
              <a:rPr lang="en-US"/>
              <a:t>In the ICP only (control) group, the study team will document that the PbtO2 probe is unreliable. The PbtO2 probe will not be replaced but it should be checked daily by the study team in the event that it begins to record data again. It should remain in place until removal criteria have been met (see below). </a:t>
            </a:r>
            <a:endParaRPr/>
          </a:p>
          <a:p>
            <a:pPr marL="466435" indent="-310957">
              <a:lnSpc>
                <a:spcPct val="120000"/>
              </a:lnSpc>
              <a:buClr>
                <a:schemeClr val="dk1"/>
              </a:buClr>
              <a:buSzPts val="1200"/>
              <a:buFont typeface="Calibri"/>
              <a:buAutoNum type="alphaUcPeriod"/>
            </a:pPr>
            <a:r>
              <a:rPr lang="en-US"/>
              <a:t>The study staff may request a FiO2 challenge at any time if they suspect the PbtO2 probe is not working. The results of any challenges in the ICP only (control) group should not be shared with the clinical team in order to maintain blinding.</a:t>
            </a:r>
            <a:endParaRPr/>
          </a:p>
          <a:p>
            <a:pPr marL="466435" indent="-310957">
              <a:lnSpc>
                <a:spcPct val="120000"/>
              </a:lnSpc>
              <a:buClr>
                <a:schemeClr val="dk1"/>
              </a:buClr>
              <a:buSzPts val="1200"/>
              <a:buFont typeface="Calibri"/>
              <a:buAutoNum type="alphaUcPeriod"/>
            </a:pPr>
            <a:r>
              <a:rPr lang="en-US"/>
              <a:t>In addition, for participants in the ICP+PbtO2 (intervention) group, the clinical team may perform a FiO2 challenge at any time they feel it is indicated based on the clinical situation and local protocol. The clinical team will not be blinded to the results of these challenges. </a:t>
            </a:r>
            <a:endParaRPr/>
          </a:p>
          <a:p>
            <a:pPr marL="466435" indent="-310957">
              <a:lnSpc>
                <a:spcPct val="120000"/>
              </a:lnSpc>
              <a:buClr>
                <a:schemeClr val="dk1"/>
              </a:buClr>
              <a:buSzPts val="1200"/>
              <a:buFont typeface="Calibri"/>
              <a:buAutoNum type="alphaUcPeriod"/>
            </a:pPr>
            <a:r>
              <a:rPr lang="en-US"/>
              <a:t>The information from any FiO2 challenge performed should be captured in the daily CRF.</a:t>
            </a:r>
            <a:endParaRPr/>
          </a:p>
          <a:p>
            <a:pPr marL="466435" indent="-310957">
              <a:lnSpc>
                <a:spcPct val="120000"/>
              </a:lnSpc>
              <a:buClr>
                <a:schemeClr val="dk1"/>
              </a:buClr>
              <a:buSzPts val="1200"/>
              <a:buFont typeface="Calibri"/>
              <a:buAutoNum type="alphaUcPeriod"/>
            </a:pPr>
            <a:r>
              <a:rPr lang="en-US"/>
              <a:t>The study or clinical team may also perform MAP or CO2 challenges based on local protocols. The results of any challenges in the ICP only (control) group should not be shared with the clinical team in order to maintain blinding. Information from MAP or CO2 challenges should be maintained per local protocols and recorded on the CRF.</a:t>
            </a:r>
            <a:endParaRPr/>
          </a:p>
          <a:p>
            <a:pPr>
              <a:lnSpc>
                <a:spcPct val="120000"/>
              </a:lnSpc>
              <a:spcBef>
                <a:spcPts val="1020"/>
              </a:spcBef>
              <a:buSzPts val="1100"/>
            </a:pPr>
            <a:endParaRPr/>
          </a:p>
          <a:p>
            <a:pPr>
              <a:lnSpc>
                <a:spcPct val="120000"/>
              </a:lnSpc>
              <a:spcBef>
                <a:spcPts val="1020"/>
              </a:spcBef>
              <a:buClr>
                <a:schemeClr val="dk1"/>
              </a:buClr>
              <a:buSzPts val="1100"/>
            </a:pPr>
            <a:endParaRPr/>
          </a:p>
          <a:p>
            <a:pPr>
              <a:spcBef>
                <a:spcPts val="1020"/>
              </a:spcBef>
            </a:pPr>
            <a:endParaRPr>
              <a:latin typeface="Arial"/>
              <a:ea typeface="Arial"/>
              <a:cs typeface="Arial"/>
              <a:sym typeface="Arial"/>
            </a:endParaRPr>
          </a:p>
        </p:txBody>
      </p:sp>
      <p:sp>
        <p:nvSpPr>
          <p:cNvPr id="546" name="Google Shape;546;p18:notes"/>
          <p:cNvSpPr txBox="1"/>
          <p:nvPr/>
        </p:nvSpPr>
        <p:spPr>
          <a:xfrm>
            <a:off x="4072207" y="8998959"/>
            <a:ext cx="3115092" cy="473375"/>
          </a:xfrm>
          <a:prstGeom prst="rect">
            <a:avLst/>
          </a:prstGeom>
          <a:noFill/>
          <a:ln>
            <a:noFill/>
          </a:ln>
        </p:spPr>
        <p:txBody>
          <a:bodyPr spcFirstLastPara="1" wrap="square" lIns="95185" tIns="47592" rIns="95185" bIns="47592"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11</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236039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41:notes"/>
          <p:cNvSpPr txBox="1">
            <a:spLocks noGrp="1"/>
          </p:cNvSpPr>
          <p:nvPr>
            <p:ph type="sldNum" idx="12"/>
          </p:nvPr>
        </p:nvSpPr>
        <p:spPr>
          <a:xfrm>
            <a:off x="3976333" y="8839014"/>
            <a:ext cx="3041968" cy="466911"/>
          </a:xfrm>
          <a:prstGeom prst="rect">
            <a:avLst/>
          </a:prstGeom>
          <a:noFill/>
          <a:ln>
            <a:noFill/>
          </a:ln>
        </p:spPr>
        <p:txBody>
          <a:bodyPr spcFirstLastPara="1" wrap="square" lIns="93272" tIns="46623" rIns="93272" bIns="46623" anchor="b" anchorCtr="0">
            <a:noAutofit/>
          </a:bodyPr>
          <a:lstStyle/>
          <a:p>
            <a:pPr>
              <a:buClr>
                <a:srgbClr val="000000"/>
              </a:buClr>
              <a:buSzPts val="1200"/>
            </a:pPr>
            <a:fld id="{00000000-1234-1234-1234-123412341234}" type="slidenum">
              <a:rPr lang="en-US">
                <a:solidFill>
                  <a:srgbClr val="000000"/>
                </a:solidFill>
                <a:latin typeface="Arial"/>
                <a:ea typeface="Arial"/>
                <a:cs typeface="Arial"/>
                <a:sym typeface="Arial"/>
              </a:rPr>
              <a:pPr>
                <a:buClr>
                  <a:srgbClr val="000000"/>
                </a:buClr>
                <a:buSzPts val="1200"/>
              </a:pPr>
              <a:t>12</a:t>
            </a:fld>
            <a:endParaRPr>
              <a:solidFill>
                <a:srgbClr val="000000"/>
              </a:solidFill>
              <a:latin typeface="Arial"/>
              <a:ea typeface="Arial"/>
              <a:cs typeface="Arial"/>
              <a:sym typeface="Arial"/>
            </a:endParaRPr>
          </a:p>
        </p:txBody>
      </p:sp>
      <p:sp>
        <p:nvSpPr>
          <p:cNvPr id="951" name="Google Shape;951;p41:notes"/>
          <p:cNvSpPr>
            <a:spLocks noGrp="1" noRot="1" noChangeAspect="1"/>
          </p:cNvSpPr>
          <p:nvPr>
            <p:ph type="sldImg" idx="2"/>
          </p:nvPr>
        </p:nvSpPr>
        <p:spPr>
          <a:xfrm>
            <a:off x="719138" y="1163638"/>
            <a:ext cx="5581650" cy="314007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2" name="Google Shape;952;p41:notes"/>
          <p:cNvSpPr txBox="1">
            <a:spLocks noGrp="1"/>
          </p:cNvSpPr>
          <p:nvPr>
            <p:ph type="body" idx="1"/>
          </p:nvPr>
        </p:nvSpPr>
        <p:spPr>
          <a:xfrm>
            <a:off x="701993" y="4478476"/>
            <a:ext cx="5615940" cy="3664208"/>
          </a:xfrm>
          <a:prstGeom prst="rect">
            <a:avLst/>
          </a:prstGeom>
          <a:noFill/>
          <a:ln>
            <a:noFill/>
          </a:ln>
        </p:spPr>
        <p:txBody>
          <a:bodyPr spcFirstLastPara="1" wrap="square" lIns="93272" tIns="46623" rIns="93272" bIns="46623" anchor="t" anchorCtr="0">
            <a:noAutofit/>
          </a:bodyPr>
          <a:lstStyle/>
          <a:p>
            <a:r>
              <a:rPr lang="en-US">
                <a:latin typeface="Arial"/>
                <a:ea typeface="Arial"/>
                <a:cs typeface="Arial"/>
                <a:sym typeface="Arial"/>
              </a:rPr>
              <a:t>Blinding The PbtO2 monitors will be masked for this study in the control group, so that hospital staff will not be able to read the PbtO2 information. Hospital staff are not blinded as to who is in the control or active treatment groups. The 6 Month outcomes will be collected by an assessor blinded to randomization assignment. </a:t>
            </a:r>
            <a:endParaRPr/>
          </a:p>
        </p:txBody>
      </p:sp>
      <p:sp>
        <p:nvSpPr>
          <p:cNvPr id="953" name="Google Shape;953;p41:notes"/>
          <p:cNvSpPr txBox="1"/>
          <p:nvPr/>
        </p:nvSpPr>
        <p:spPr>
          <a:xfrm>
            <a:off x="4072207" y="8998959"/>
            <a:ext cx="3115092" cy="473375"/>
          </a:xfrm>
          <a:prstGeom prst="rect">
            <a:avLst/>
          </a:prstGeom>
          <a:noFill/>
          <a:ln>
            <a:noFill/>
          </a:ln>
        </p:spPr>
        <p:txBody>
          <a:bodyPr spcFirstLastPara="1" wrap="square" lIns="95185" tIns="47592" rIns="95185" bIns="47592" anchor="b" anchorCtr="0">
            <a:noAutofit/>
          </a:bodyPr>
          <a:lstStyle/>
          <a:p>
            <a:pPr algn="r">
              <a:buClr>
                <a:srgbClr val="000000"/>
              </a:buClr>
              <a:buSzPts val="1200"/>
            </a:pPr>
            <a:fld id="{00000000-1234-1234-1234-123412341234}" type="slidenum">
              <a:rPr lang="en-US" sz="1200">
                <a:solidFill>
                  <a:srgbClr val="000000"/>
                </a:solidFill>
                <a:latin typeface="Arial"/>
                <a:ea typeface="Arial"/>
                <a:cs typeface="Arial"/>
                <a:sym typeface="Arial"/>
              </a:rPr>
              <a:pPr algn="r">
                <a:buClr>
                  <a:srgbClr val="000000"/>
                </a:buClr>
                <a:buSzPts val="1200"/>
              </a:pPr>
              <a:t>12</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418369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12CBAEE-099A-4EC1-9467-E1092DE18F9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687">
              <a:spcBef>
                <a:spcPct val="30000"/>
              </a:spcBef>
              <a:defRPr sz="1200">
                <a:solidFill>
                  <a:schemeClr val="tx1"/>
                </a:solidFill>
                <a:latin typeface="Arial" panose="020B0604020202020204" pitchFamily="34" charset="0"/>
                <a:cs typeface="Arial" panose="020B0604020202020204" pitchFamily="34" charset="0"/>
              </a:defRPr>
            </a:lvl1pPr>
            <a:lvl2pPr marL="757958" indent="-291522" defTabSz="950687">
              <a:spcBef>
                <a:spcPct val="30000"/>
              </a:spcBef>
              <a:defRPr sz="1200">
                <a:solidFill>
                  <a:schemeClr val="tx1"/>
                </a:solidFill>
                <a:latin typeface="Arial" panose="020B0604020202020204" pitchFamily="34" charset="0"/>
                <a:cs typeface="Arial" panose="020B0604020202020204" pitchFamily="34" charset="0"/>
              </a:defRPr>
            </a:lvl2pPr>
            <a:lvl3pPr marL="1167709" indent="-233218" defTabSz="950687">
              <a:spcBef>
                <a:spcPct val="30000"/>
              </a:spcBef>
              <a:defRPr sz="1200">
                <a:solidFill>
                  <a:schemeClr val="tx1"/>
                </a:solidFill>
                <a:latin typeface="Arial" panose="020B0604020202020204" pitchFamily="34" charset="0"/>
                <a:cs typeface="Arial" panose="020B0604020202020204" pitchFamily="34" charset="0"/>
              </a:defRPr>
            </a:lvl3pPr>
            <a:lvl4pPr marL="1634144" indent="-233218" defTabSz="950687">
              <a:spcBef>
                <a:spcPct val="30000"/>
              </a:spcBef>
              <a:defRPr sz="1200">
                <a:solidFill>
                  <a:schemeClr val="tx1"/>
                </a:solidFill>
                <a:latin typeface="Arial" panose="020B0604020202020204" pitchFamily="34" charset="0"/>
                <a:cs typeface="Arial" panose="020B0604020202020204" pitchFamily="34" charset="0"/>
              </a:defRPr>
            </a:lvl4pPr>
            <a:lvl5pPr marL="2100580" indent="-233218" defTabSz="950687">
              <a:spcBef>
                <a:spcPct val="30000"/>
              </a:spcBef>
              <a:defRPr sz="1200">
                <a:solidFill>
                  <a:schemeClr val="tx1"/>
                </a:solidFill>
                <a:latin typeface="Arial" panose="020B0604020202020204" pitchFamily="34" charset="0"/>
                <a:cs typeface="Arial" panose="020B0604020202020204" pitchFamily="34" charset="0"/>
              </a:defRPr>
            </a:lvl5pPr>
            <a:lvl6pPr marL="2567015"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33450"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9886"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66321" indent="-233218" defTabSz="950687"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DF58E227-7080-4B61-A8D6-F588C0056CBF}" type="slidenum">
              <a:rPr lang="en-US" altLang="en-US">
                <a:solidFill>
                  <a:srgbClr val="000000"/>
                </a:solidFill>
              </a:rPr>
              <a:pPr fontAlgn="base">
                <a:spcBef>
                  <a:spcPct val="0"/>
                </a:spcBef>
                <a:spcAft>
                  <a:spcPct val="0"/>
                </a:spcAft>
                <a:defRPr/>
              </a:pPr>
              <a:t>13</a:t>
            </a:fld>
            <a:endParaRPr lang="en-US" altLang="en-US">
              <a:solidFill>
                <a:srgbClr val="000000"/>
              </a:solidFill>
            </a:endParaRPr>
          </a:p>
        </p:txBody>
      </p:sp>
      <p:sp>
        <p:nvSpPr>
          <p:cNvPr id="9219" name="Slide Image Placeholder 1">
            <a:extLst>
              <a:ext uri="{FF2B5EF4-FFF2-40B4-BE49-F238E27FC236}">
                <a16:creationId xmlns:a16="http://schemas.microsoft.com/office/drawing/2014/main" id="{B9207EB3-2B68-4E4C-9A3C-3740E6D9121B}"/>
              </a:ext>
            </a:extLst>
          </p:cNvPr>
          <p:cNvSpPr>
            <a:spLocks noGrp="1" noRot="1" noChangeAspect="1" noChangeArrowheads="1" noTextEdit="1"/>
          </p:cNvSpPr>
          <p:nvPr>
            <p:ph type="sldImg"/>
          </p:nvPr>
        </p:nvSpPr>
        <p:spPr>
          <a:xfrm>
            <a:off x="719138" y="1163638"/>
            <a:ext cx="5581650" cy="3140075"/>
          </a:xfrm>
          <a:ln/>
        </p:spPr>
      </p:sp>
      <p:sp>
        <p:nvSpPr>
          <p:cNvPr id="9220" name="Notes Placeholder 2">
            <a:extLst>
              <a:ext uri="{FF2B5EF4-FFF2-40B4-BE49-F238E27FC236}">
                <a16:creationId xmlns:a16="http://schemas.microsoft.com/office/drawing/2014/main" id="{33698F11-3D9D-412F-96A6-C824DB49C3D3}"/>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Patients with severe TBI who meet eligibility criteria and are appropriate for ICP monitoring according to Brain Trauma Foundation (BTF) guidelines will be implanted with ICP monitors and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monitors. ICP and PbtO2 monitors will be placed following local standard practice patterns. In general, these monitors are placed through a single burr hole using a multi-lumen bolt system, so an additional burr hole or prolonged procedure times are not necessary. Participants will be randomized to a treatment protocol based on ICP values alone (control group) or a treatment protocol based on ICP and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values (intervention group). A maximum of 1094 participants will be randomized in the study. All participants will be treated according to a standard protocol which will be triggered when the ICU / ED staff identify a rise in ICP &gt; 22 mm Hg or and/or a fall in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&lt; 20 mm Hg.</a:t>
            </a:r>
          </a:p>
          <a:p>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The treatment protocol is a set of physiologic interventions which vary depending on whether the problem is isolated intracranial hypertension, isolated cerebral hypoxia, or the simultaneous occurrence of elevated ICP and low PbtO</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The treatment protocol is tiered in a hierarchical fashion, with less aggressive interventions attempted before more aggressive maneuvers. Monitoring with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will continue until the participant awakens from coma or until it is no longer indicated, according to standardized treatment protocol. Functional outcome will be assessed 6 months after injury using the Glasgow Outcome Scale-Extended (GOS-E). Additionally, a battery of psychometric tests and structured questionnaires will be administered to assess functional, cognitive, and behavioral function at 6 months after injury.  If the participant is unable to come to the clinic for in-person follow-up, appropriate questionnaires may be administered by telephone.</a:t>
            </a:r>
          </a:p>
          <a:p>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In this study, the control group will receive standard care based on ICP monitoring alone, while the treatment group will receive standard care using information from the ICP monitors as well as from the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monitors. .  Participants randomized to the control group will have a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monitor implanted in a similar fashion as participants in the active treatment group, but after calibration of the device the display of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values will be masked, making the display accessible only to study staff who will check the accuracy of the device function. The oxygen data will be continuously saved by digital data recorders for both groups.  </a:t>
            </a:r>
          </a:p>
          <a:p>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The control group will receive standard therapy targeted at ICP control, as compared with the active treatment group who will receive therapies aimed at both ICP and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regulation. Variables collected will include when the episode of intracranial hypertension or tissue hypoxia was recognized, when each of the therapies were initiated for each episode, and the treatment utilized. Additionally, data regarding efficacy of each intervention will be collected, as well as the timing of subsequent tiers of therapies, when less invasive treatments are ineffective. Physiologic and laboratory data will be collected and reviewed within the context of the clinical standardization guideline and physiological intervention protocol  with compliance feedback provided directly to each site from the Clinical Standardization Team to reduce clinical management variability across sites. Up to the first five days after randomization, measured physiological data will include: cerebral perfusion pressure (CPP), ICP, PbtO</a:t>
            </a:r>
            <a:r>
              <a:rPr lang="en-US" altLang="en-US" baseline="-25000" dirty="0">
                <a:latin typeface="Arial" panose="020B0604020202020204" pitchFamily="34" charset="0"/>
                <a:cs typeface="Arial" panose="020B0604020202020204" pitchFamily="34" charset="0"/>
              </a:rPr>
              <a:t>2 </a:t>
            </a:r>
            <a:r>
              <a:rPr lang="en-US" altLang="en-US" dirty="0">
                <a:latin typeface="Arial" panose="020B0604020202020204" pitchFamily="34" charset="0"/>
                <a:cs typeface="Arial" panose="020B0604020202020204" pitchFamily="34" charset="0"/>
              </a:rPr>
              <a:t>(in the treatment arm), systemic and brain temperature, systolic blood pressure (SBP), mean arterial pressure (MAP), paO</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paCO</a:t>
            </a:r>
            <a:r>
              <a:rPr lang="en-US" altLang="en-US" baseline="-25000" dirty="0">
                <a:latin typeface="Arial" panose="020B0604020202020204" pitchFamily="34" charset="0"/>
                <a:cs typeface="Arial" panose="020B0604020202020204" pitchFamily="34" charset="0"/>
              </a:rPr>
              <a:t>2</a:t>
            </a:r>
            <a:r>
              <a:rPr lang="en-US" altLang="en-US" dirty="0">
                <a:latin typeface="Arial" panose="020B0604020202020204" pitchFamily="34" charset="0"/>
                <a:cs typeface="Arial" panose="020B0604020202020204" pitchFamily="34" charset="0"/>
              </a:rPr>
              <a:t>, INR, platelet count, and hematocrit. </a:t>
            </a:r>
          </a:p>
          <a:p>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p:txBody>
      </p:sp>
      <p:sp>
        <p:nvSpPr>
          <p:cNvPr id="9221" name="Slide Number Placeholder 3">
            <a:extLst>
              <a:ext uri="{FF2B5EF4-FFF2-40B4-BE49-F238E27FC236}">
                <a16:creationId xmlns:a16="http://schemas.microsoft.com/office/drawing/2014/main" id="{C17FFF56-8C00-4C9A-AFC9-8410A56962A7}"/>
              </a:ext>
            </a:extLst>
          </p:cNvPr>
          <p:cNvSpPr txBox="1">
            <a:spLocks noGrp="1"/>
          </p:cNvSpPr>
          <p:nvPr/>
        </p:nvSpPr>
        <p:spPr bwMode="auto">
          <a:xfrm>
            <a:off x="4072207" y="8998959"/>
            <a:ext cx="3115092" cy="47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202" tIns="47602" rIns="95202" bIns="47602"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defTabSz="932871" fontAlgn="base">
              <a:spcBef>
                <a:spcPct val="0"/>
              </a:spcBef>
              <a:spcAft>
                <a:spcPct val="0"/>
              </a:spcAft>
              <a:defRPr/>
            </a:pPr>
            <a:fld id="{43BCFFD2-4266-4FFA-A59A-8550815D943B}" type="slidenum">
              <a:rPr lang="en-US" altLang="en-US">
                <a:solidFill>
                  <a:srgbClr val="000000"/>
                </a:solidFill>
                <a:ea typeface="ＭＳ Ｐゴシック" panose="020B0600070205080204" pitchFamily="34" charset="-128"/>
              </a:rPr>
              <a:pPr algn="r" defTabSz="932871" fontAlgn="base">
                <a:spcBef>
                  <a:spcPct val="0"/>
                </a:spcBef>
                <a:spcAft>
                  <a:spcPct val="0"/>
                </a:spcAft>
                <a:defRPr/>
              </a:pPr>
              <a:t>13</a:t>
            </a:fld>
            <a:endParaRPr lang="en-US" altLang="en-US">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35041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Removal or replacement of probes will be completed at the discretion of the attending physician at each site. </a:t>
            </a:r>
          </a:p>
          <a:p>
            <a:pPr lvl="1"/>
            <a:r>
              <a:rPr lang="en-US" dirty="0"/>
              <a:t>The reason for removal or replacement will be documented in the daily CRF.  </a:t>
            </a:r>
          </a:p>
          <a:p>
            <a:endParaRPr lang="en-US" dirty="0"/>
          </a:p>
        </p:txBody>
      </p:sp>
      <p:sp>
        <p:nvSpPr>
          <p:cNvPr id="4" name="Slide Number Placeholder 3"/>
          <p:cNvSpPr>
            <a:spLocks noGrp="1"/>
          </p:cNvSpPr>
          <p:nvPr>
            <p:ph type="sldNum" sz="quarter" idx="5"/>
          </p:nvPr>
        </p:nvSpPr>
        <p:spPr/>
        <p:txBody>
          <a:bodyPr/>
          <a:lstStyle/>
          <a:p>
            <a:fld id="{CB0E7B6E-6B7A-4199-A8DE-B8505E770DB1}" type="slidenum">
              <a:rPr lang="en-US" smtClean="0"/>
              <a:pPr/>
              <a:t>14</a:t>
            </a:fld>
            <a:endParaRPr lang="en-US"/>
          </a:p>
        </p:txBody>
      </p:sp>
    </p:spTree>
    <p:extLst>
      <p:ext uri="{BB962C8B-B14F-4D97-AF65-F5344CB8AC3E}">
        <p14:creationId xmlns:p14="http://schemas.microsoft.com/office/powerpoint/2010/main" val="1217638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 is tier based and triggered by abnormalities in either ICP (&gt; 22 mmHg) or PbtO2 (&lt; 20 mmHg). Elevations in ICP above 22 mm Hg, or a decline in PbtO2 below 20 mm Hg, which are sustained for more than 5 minutes will trigger intervention. Although 5 minutes of abnormal values are required to confirm a sustained abnormality requiring a treatment intervention, the actual start of an Episode is defined as the time when the value first exceeded the target value. Treatments must be initiated within 15 minutes of the start of the episode, as detected by the continuous ICP and PbtO2 recordings.  The Moberg monitor will be programmed to signal the treating team in real time, when an intervention is recommended. It is expected that a treatment intervention will be initiated as soon as possible after the start of the episode. </a:t>
            </a:r>
          </a:p>
          <a:p>
            <a:endParaRPr lang="en-US" dirty="0"/>
          </a:p>
          <a:p>
            <a:r>
              <a:rPr lang="en-US" dirty="0"/>
              <a:t>An Episode ends when an abnormality is treated and has resolved with normal values occurring for a duration of 30 minutes.   </a:t>
            </a:r>
          </a:p>
          <a:p>
            <a:r>
              <a:rPr lang="en-US" dirty="0"/>
              <a:t>If another abnormality begins after 30 minutes of normality, a new Episode begins and the treatment team should again begin in Tier 1.  </a:t>
            </a:r>
          </a:p>
          <a:p>
            <a:r>
              <a:rPr lang="en-US" dirty="0"/>
              <a:t>Participants may start in one type of episode and move to another. Therapy will depend on which type of episode they are in at any given time. For the participants randomized to ICP treatment alone, only Type A and Type B episodes are relevant. Participants randomized to ICP + PbtO2 treatment may fall into any of the 4 scenarios (A, B, C, or D).</a:t>
            </a:r>
          </a:p>
          <a:p>
            <a:endParaRPr lang="en-US" dirty="0"/>
          </a:p>
          <a:p>
            <a:endParaRPr lang="en-US" dirty="0"/>
          </a:p>
        </p:txBody>
      </p:sp>
      <p:sp>
        <p:nvSpPr>
          <p:cNvPr id="4" name="Slide Number Placeholder 3"/>
          <p:cNvSpPr>
            <a:spLocks noGrp="1"/>
          </p:cNvSpPr>
          <p:nvPr>
            <p:ph type="sldNum" sz="quarter" idx="5"/>
          </p:nvPr>
        </p:nvSpPr>
        <p:spPr/>
        <p:txBody>
          <a:bodyPr/>
          <a:lstStyle/>
          <a:p>
            <a:fld id="{CB0E7B6E-6B7A-4199-A8DE-B8505E770DB1}" type="slidenum">
              <a:rPr lang="en-US" smtClean="0"/>
              <a:pPr/>
              <a:t>15</a:t>
            </a:fld>
            <a:endParaRPr lang="en-US"/>
          </a:p>
        </p:txBody>
      </p:sp>
    </p:spTree>
    <p:extLst>
      <p:ext uri="{BB962C8B-B14F-4D97-AF65-F5344CB8AC3E}">
        <p14:creationId xmlns:p14="http://schemas.microsoft.com/office/powerpoint/2010/main" val="98140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6"/>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6"/>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6"/>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5676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35"/>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3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5"/>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7389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rot="5400000">
            <a:off x="7133430" y="1956596"/>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2" name="Google Shape;232;p36"/>
          <p:cNvSpPr txBox="1">
            <a:spLocks noGrp="1"/>
          </p:cNvSpPr>
          <p:nvPr>
            <p:ph type="body" idx="1"/>
          </p:nvPr>
        </p:nvSpPr>
        <p:spPr>
          <a:xfrm rot="5400000">
            <a:off x="1799430" y="-596104"/>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3" name="Google Shape;233;p36"/>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6"/>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36"/>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506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27"/>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7"/>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7"/>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4714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0"/>
        <p:cNvGrpSpPr/>
        <p:nvPr/>
      </p:nvGrpSpPr>
      <p:grpSpPr>
        <a:xfrm>
          <a:off x="0" y="0"/>
          <a:ext cx="0" cy="0"/>
          <a:chOff x="0" y="0"/>
          <a:chExt cx="0" cy="0"/>
        </a:xfrm>
      </p:grpSpPr>
      <p:sp>
        <p:nvSpPr>
          <p:cNvPr id="181" name="Google Shape;181;p28"/>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 name="Google Shape;183;p28"/>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8"/>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8"/>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4565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831851" y="1709744"/>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29"/>
          <p:cNvSpPr txBox="1">
            <a:spLocks noGrp="1"/>
          </p:cNvSpPr>
          <p:nvPr>
            <p:ph type="body" idx="1"/>
          </p:nvPr>
        </p:nvSpPr>
        <p:spPr>
          <a:xfrm>
            <a:off x="831851" y="4589469"/>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9" name="Google Shape;189;p29"/>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9"/>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9"/>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78218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2"/>
        <p:cNvGrpSpPr/>
        <p:nvPr/>
      </p:nvGrpSpPr>
      <p:grpSpPr>
        <a:xfrm>
          <a:off x="0" y="0"/>
          <a:ext cx="0" cy="0"/>
          <a:chOff x="0" y="0"/>
          <a:chExt cx="0" cy="0"/>
        </a:xfrm>
      </p:grpSpPr>
      <p:sp>
        <p:nvSpPr>
          <p:cNvPr id="193" name="Google Shape;193;p30"/>
          <p:cNvSpPr txBox="1">
            <a:spLocks noGrp="1"/>
          </p:cNvSpPr>
          <p:nvPr>
            <p:ph type="title"/>
          </p:nvPr>
        </p:nvSpPr>
        <p:spPr>
          <a:xfrm>
            <a:off x="839788"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0"/>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5" name="Google Shape;195;p30"/>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30"/>
          <p:cNvSpPr txBox="1">
            <a:spLocks noGrp="1"/>
          </p:cNvSpPr>
          <p:nvPr>
            <p:ph type="body" idx="3"/>
          </p:nvPr>
        </p:nvSpPr>
        <p:spPr>
          <a:xfrm>
            <a:off x="6172203"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30"/>
          <p:cNvSpPr txBox="1">
            <a:spLocks noGrp="1"/>
          </p:cNvSpPr>
          <p:nvPr>
            <p:ph type="body" idx="4"/>
          </p:nvPr>
        </p:nvSpPr>
        <p:spPr>
          <a:xfrm>
            <a:off x="6172203"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0"/>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0"/>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0"/>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46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31"/>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31"/>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1"/>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1138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6"/>
        <p:cNvGrpSpPr/>
        <p:nvPr/>
      </p:nvGrpSpPr>
      <p:grpSpPr>
        <a:xfrm>
          <a:off x="0" y="0"/>
          <a:ext cx="0" cy="0"/>
          <a:chOff x="0" y="0"/>
          <a:chExt cx="0" cy="0"/>
        </a:xfrm>
      </p:grpSpPr>
      <p:sp>
        <p:nvSpPr>
          <p:cNvPr id="207" name="Google Shape;207;p32"/>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2"/>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2"/>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047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2" name="Google Shape;212;p33"/>
          <p:cNvSpPr txBox="1">
            <a:spLocks noGrp="1"/>
          </p:cNvSpPr>
          <p:nvPr>
            <p:ph type="body" idx="1"/>
          </p:nvPr>
        </p:nvSpPr>
        <p:spPr>
          <a:xfrm>
            <a:off x="5183188" y="987431"/>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3" name="Google Shape;213;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4" name="Google Shape;214;p33"/>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3"/>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3"/>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13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34"/>
          <p:cNvSpPr>
            <a:spLocks noGrp="1"/>
          </p:cNvSpPr>
          <p:nvPr>
            <p:ph type="pic" idx="2"/>
          </p:nvPr>
        </p:nvSpPr>
        <p:spPr>
          <a:xfrm>
            <a:off x="5183188" y="987431"/>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0" name="Google Shape;220;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1" name="Google Shape;221;p34"/>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4"/>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4"/>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731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dt" idx="10"/>
          </p:nvPr>
        </p:nvSpPr>
        <p:spPr>
          <a:xfrm>
            <a:off x="838200" y="6356356"/>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25"/>
          <p:cNvSpPr txBox="1">
            <a:spLocks noGrp="1"/>
          </p:cNvSpPr>
          <p:nvPr>
            <p:ph type="ftr" idx="11"/>
          </p:nvPr>
        </p:nvSpPr>
        <p:spPr>
          <a:xfrm>
            <a:off x="4038600" y="6356356"/>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25"/>
          <p:cNvSpPr txBox="1">
            <a:spLocks noGrp="1"/>
          </p:cNvSpPr>
          <p:nvPr>
            <p:ph type="sldNum" idx="12"/>
          </p:nvPr>
        </p:nvSpPr>
        <p:spPr>
          <a:xfrm>
            <a:off x="8610600" y="635635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628628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oost-trainers@umich.edu"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iren.network/clinical-trials/boost-3/toolbox#RN Tool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siren.network/sites/default/files/docs/mpr2_boost_quick_guide_usboost_06_190819.pdf" TargetMode="External"/><Relationship Id="rId3" Type="http://schemas.openxmlformats.org/officeDocument/2006/relationships/image" Target="../media/image3.png"/><Relationship Id="rId7" Type="http://schemas.openxmlformats.org/officeDocument/2006/relationships/hyperlink" Target="https://siren.network/clinical-trials/boost-3/toolbox#Lico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siren.network/sites/default/files/docs/moberg_device_procedures_20190603_01ar_1.pdf" TargetMode="External"/><Relationship Id="rId5" Type="http://schemas.openxmlformats.org/officeDocument/2006/relationships/hyperlink" Target="https://siren.network/clinical-trials/boost-3/toolbox#RN Tools"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siren.network/clinical-trials/boost-3/toolbox" TargetMode="External"/><Relationship Id="rId2" Type="http://schemas.openxmlformats.org/officeDocument/2006/relationships/hyperlink" Target="https://siren.network/clinical-trials/boost-3/faqs" TargetMode="External"/><Relationship Id="rId1" Type="http://schemas.openxmlformats.org/officeDocument/2006/relationships/slideLayout" Target="../slideLayouts/slideLayout1.xml"/><Relationship Id="rId4" Type="http://schemas.openxmlformats.org/officeDocument/2006/relationships/hyperlink" Target="mailto:boost-trainers@umich.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3" y="457200"/>
            <a:ext cx="4894263" cy="877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a:spLocks noGrp="1"/>
          </p:cNvSpPr>
          <p:nvPr>
            <p:ph type="ctrTitle"/>
          </p:nvPr>
        </p:nvSpPr>
        <p:spPr>
          <a:xfrm>
            <a:off x="328615" y="1926078"/>
            <a:ext cx="11444287" cy="3117410"/>
          </a:xfrm>
        </p:spPr>
        <p:txBody>
          <a:bodyPr>
            <a:normAutofit fontScale="90000"/>
          </a:bodyPr>
          <a:lstStyle/>
          <a:p>
            <a:pPr marL="282575" indent="-282575" algn="ctr">
              <a:buFont typeface="Arial" panose="020B0604020202020204" pitchFamily="34" charset="0"/>
              <a:buNone/>
            </a:pPr>
            <a:endParaRPr lang="en-US" altLang="en-US" u="sng" dirty="0"/>
          </a:p>
          <a:p>
            <a:pPr marL="282575" indent="-282575" algn="ctr">
              <a:buFont typeface="Arial" panose="020B0604020202020204" pitchFamily="34" charset="0"/>
              <a:buNone/>
            </a:pPr>
            <a:endParaRPr lang="en-US" altLang="en-US" sz="5400" b="1" dirty="0">
              <a:solidFill>
                <a:srgbClr val="C00000"/>
              </a:solidFill>
            </a:endParaRPr>
          </a:p>
          <a:p>
            <a:pPr marL="282575" indent="-282575" algn="ctr">
              <a:buFont typeface="Arial" panose="020B0604020202020204" pitchFamily="34" charset="0"/>
              <a:buNone/>
            </a:pPr>
            <a:r>
              <a:rPr lang="en-US" altLang="en-US" sz="4000" dirty="0">
                <a:solidFill>
                  <a:srgbClr val="C00000"/>
                </a:solidFill>
              </a:rPr>
              <a:t>Brain Oxygen Optimization in Severe TBI Phase 3</a:t>
            </a:r>
            <a:br>
              <a:rPr lang="en-US" altLang="en-US" sz="4000" dirty="0">
                <a:solidFill>
                  <a:srgbClr val="C00000"/>
                </a:solidFill>
              </a:rPr>
            </a:br>
            <a:r>
              <a:rPr lang="en-US" altLang="en-US" sz="4000" dirty="0">
                <a:solidFill>
                  <a:srgbClr val="C00000"/>
                </a:solidFill>
              </a:rPr>
              <a:t>Protocol Training--Lessons Learned</a:t>
            </a:r>
            <a:br>
              <a:rPr lang="en-US" altLang="en-US" sz="4000" dirty="0">
                <a:solidFill>
                  <a:srgbClr val="C00000"/>
                </a:solidFill>
              </a:rPr>
            </a:br>
            <a:r>
              <a:rPr lang="en-US" altLang="en-US" sz="2700" i="1" dirty="0">
                <a:solidFill>
                  <a:srgbClr val="C00000"/>
                </a:solidFill>
              </a:rPr>
              <a:t>updated January 2021</a:t>
            </a:r>
          </a:p>
          <a:p>
            <a:pPr marL="282575" indent="-282575" algn="ctr">
              <a:buFont typeface="Arial" panose="020B0604020202020204" pitchFamily="34" charset="0"/>
              <a:buNone/>
            </a:pPr>
            <a:endParaRPr lang="en-US" altLang="en-US" sz="1800" i="1" dirty="0"/>
          </a:p>
          <a:p>
            <a:pPr marL="282575" indent="-282575" algn="ctr">
              <a:buFont typeface="Arial" panose="020B0604020202020204" pitchFamily="34" charset="0"/>
              <a:buNone/>
            </a:pPr>
            <a:r>
              <a:rPr lang="en-US" altLang="en-US" sz="3600" dirty="0"/>
              <a:t>Ava Puccio, RN, PhD; Anita Fetzick, RN, MSN; Carol Moore, MA</a:t>
            </a:r>
            <a:br>
              <a:rPr lang="en-US" altLang="en-US" sz="3600" dirty="0"/>
            </a:br>
            <a:r>
              <a:rPr lang="en-US" altLang="en-US" sz="3600" dirty="0">
                <a:hlinkClick r:id="rId3"/>
              </a:rPr>
              <a:t>boost-trainers@umich.edu</a:t>
            </a:r>
            <a:r>
              <a:rPr lang="en-US" altLang="en-US" sz="3600" dirty="0"/>
              <a:t> </a:t>
            </a:r>
          </a:p>
        </p:txBody>
      </p:sp>
      <p:pic>
        <p:nvPicPr>
          <p:cNvPr id="6" name="Shape 86" descr="SIREN draft.png"/>
          <p:cNvPicPr preferRelativeResize="0">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0515" y="5738817"/>
            <a:ext cx="1868487" cy="8143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5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37" y="146140"/>
            <a:ext cx="10515600" cy="1325563"/>
          </a:xfrm>
        </p:spPr>
        <p:txBody>
          <a:bodyPr/>
          <a:lstStyle/>
          <a:p>
            <a:r>
              <a:rPr lang="en-US" dirty="0"/>
              <a:t>CST Physiologic Ranges</a:t>
            </a:r>
          </a:p>
        </p:txBody>
      </p:sp>
      <p:sp>
        <p:nvSpPr>
          <p:cNvPr id="3" name="Text Placeholder 2"/>
          <p:cNvSpPr>
            <a:spLocks noGrp="1"/>
          </p:cNvSpPr>
          <p:nvPr>
            <p:ph type="body" idx="1"/>
          </p:nvPr>
        </p:nvSpPr>
        <p:spPr>
          <a:xfrm>
            <a:off x="262743" y="1284734"/>
            <a:ext cx="5757057" cy="4892229"/>
          </a:xfrm>
        </p:spPr>
        <p:txBody>
          <a:bodyPr/>
          <a:lstStyle/>
          <a:p>
            <a:r>
              <a:rPr lang="en-US" dirty="0"/>
              <a:t>The </a:t>
            </a:r>
            <a:r>
              <a:rPr lang="en-US" dirty="0">
                <a:hlinkClick r:id="rId2"/>
              </a:rPr>
              <a:t>CST Reference Ranges </a:t>
            </a:r>
            <a:r>
              <a:rPr lang="en-US" dirty="0"/>
              <a:t> document should be printed out and provided to clinical team upon subject enrollment.   </a:t>
            </a:r>
          </a:p>
          <a:p>
            <a:r>
              <a:rPr lang="en-US" dirty="0"/>
              <a:t>If values are outside of these ranges and the clinical team chooses not to treat, then the treating physician must document rationale for leaving value outside of range. </a:t>
            </a:r>
          </a:p>
        </p:txBody>
      </p:sp>
      <p:pic>
        <p:nvPicPr>
          <p:cNvPr id="5" name="Picture 4" descr="Screen Shot 2020-04-06 at 12.04.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813" y="483194"/>
            <a:ext cx="4762500" cy="6096000"/>
          </a:xfrm>
          <a:prstGeom prst="rect">
            <a:avLst/>
          </a:prstGeom>
        </p:spPr>
      </p:pic>
    </p:spTree>
    <p:extLst>
      <p:ext uri="{BB962C8B-B14F-4D97-AF65-F5344CB8AC3E}">
        <p14:creationId xmlns:p14="http://schemas.microsoft.com/office/powerpoint/2010/main" val="425531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7"/>
          <p:cNvSpPr txBox="1">
            <a:spLocks noGrp="1"/>
          </p:cNvSpPr>
          <p:nvPr>
            <p:ph type="title"/>
          </p:nvPr>
        </p:nvSpPr>
        <p:spPr>
          <a:xfrm>
            <a:off x="246746" y="365643"/>
            <a:ext cx="9792607" cy="1002387"/>
          </a:xfrm>
          <a:prstGeom prst="rect">
            <a:avLst/>
          </a:prstGeom>
          <a:noFill/>
          <a:ln>
            <a:noFill/>
          </a:ln>
        </p:spPr>
        <p:txBody>
          <a:bodyPr spcFirstLastPara="1" vert="horz" wrap="square" lIns="91425" tIns="45700" rIns="91425" bIns="45700" rtlCol="0" anchor="b" anchorCtr="0">
            <a:noAutofit/>
          </a:bodyPr>
          <a:lstStyle/>
          <a:p>
            <a:pPr>
              <a:spcBef>
                <a:spcPts val="0"/>
              </a:spcBef>
              <a:buClr>
                <a:schemeClr val="dk1"/>
              </a:buClr>
              <a:buSzPts val="3959"/>
            </a:pPr>
            <a:r>
              <a:rPr lang="en-US" b="1" dirty="0">
                <a:latin typeface="+mn-lt"/>
              </a:rPr>
              <a:t>Procedures To Check Reliability of PbtO2 Measurements</a:t>
            </a:r>
            <a:endParaRPr dirty="0">
              <a:latin typeface="+mn-lt"/>
            </a:endParaRPr>
          </a:p>
        </p:txBody>
      </p:sp>
      <p:grpSp>
        <p:nvGrpSpPr>
          <p:cNvPr id="549" name="Google Shape;549;p67"/>
          <p:cNvGrpSpPr/>
          <p:nvPr/>
        </p:nvGrpSpPr>
        <p:grpSpPr>
          <a:xfrm>
            <a:off x="291937" y="1447714"/>
            <a:ext cx="11546090" cy="5253344"/>
            <a:chOff x="1" y="1569"/>
            <a:chExt cx="8236068" cy="3561726"/>
          </a:xfrm>
        </p:grpSpPr>
        <p:sp>
          <p:nvSpPr>
            <p:cNvPr id="550" name="Google Shape;550;p67"/>
            <p:cNvSpPr/>
            <p:nvPr/>
          </p:nvSpPr>
          <p:spPr>
            <a:xfrm rot="5400000">
              <a:off x="-197912" y="199482"/>
              <a:ext cx="1319418" cy="92359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1" name="Google Shape;551;p67"/>
            <p:cNvSpPr txBox="1"/>
            <p:nvPr/>
          </p:nvSpPr>
          <p:spPr>
            <a:xfrm>
              <a:off x="1" y="463365"/>
              <a:ext cx="923592" cy="395826"/>
            </a:xfrm>
            <a:prstGeom prst="rect">
              <a:avLst/>
            </a:prstGeom>
            <a:noFill/>
            <a:ln>
              <a:noFill/>
            </a:ln>
          </p:spPr>
          <p:txBody>
            <a:bodyPr spcFirstLastPara="1" wrap="square" lIns="8250" tIns="8250" rIns="8250" bIns="8250" anchor="ctr" anchorCtr="0">
              <a:noAutofit/>
            </a:bodyPr>
            <a:lstStyle/>
            <a:p>
              <a:pPr algn="ctr">
                <a:lnSpc>
                  <a:spcPct val="90000"/>
                </a:lnSpc>
                <a:buClr>
                  <a:schemeClr val="lt1"/>
                </a:buClr>
                <a:buSzPts val="1300"/>
              </a:pPr>
              <a:r>
                <a:rPr lang="en-US" b="1" dirty="0">
                  <a:solidFill>
                    <a:schemeClr val="lt1"/>
                  </a:solidFill>
                  <a:latin typeface="Calibri"/>
                  <a:ea typeface="Calibri"/>
                  <a:cs typeface="Calibri"/>
                  <a:sym typeface="Calibri"/>
                </a:rPr>
                <a:t>Prior to Insertion</a:t>
              </a:r>
              <a:endParaRPr b="1" dirty="0"/>
            </a:p>
          </p:txBody>
        </p:sp>
        <p:sp>
          <p:nvSpPr>
            <p:cNvPr id="552" name="Google Shape;552;p67"/>
            <p:cNvSpPr/>
            <p:nvPr/>
          </p:nvSpPr>
          <p:spPr>
            <a:xfrm rot="5400000">
              <a:off x="4151020" y="-3225857"/>
              <a:ext cx="857621" cy="731247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3" name="Google Shape;553;p67"/>
            <p:cNvSpPr txBox="1"/>
            <p:nvPr/>
          </p:nvSpPr>
          <p:spPr>
            <a:xfrm>
              <a:off x="923592" y="43437"/>
              <a:ext cx="7270611" cy="773889"/>
            </a:xfrm>
            <a:prstGeom prst="rect">
              <a:avLst/>
            </a:prstGeom>
            <a:noFill/>
            <a:ln>
              <a:noFill/>
            </a:ln>
          </p:spPr>
          <p:txBody>
            <a:bodyPr spcFirstLastPara="1" wrap="square" lIns="106675" tIns="9525" rIns="9525" bIns="9525" anchor="ctr" anchorCtr="0">
              <a:noAutofit/>
            </a:bodyPr>
            <a:lstStyle/>
            <a:p>
              <a:pPr marL="114300" lvl="1" indent="-133350">
                <a:lnSpc>
                  <a:spcPct val="90000"/>
                </a:lnSpc>
                <a:buClr>
                  <a:schemeClr val="dk1"/>
                </a:buClr>
                <a:buSzPts val="1800"/>
                <a:buFont typeface="Calibri"/>
                <a:buChar char="•"/>
              </a:pPr>
              <a:r>
                <a:rPr lang="en-US" sz="2400" dirty="0">
                  <a:solidFill>
                    <a:schemeClr val="dk1"/>
                  </a:solidFill>
                  <a:latin typeface="Calibri"/>
                  <a:ea typeface="Calibri"/>
                  <a:cs typeface="Calibri"/>
                  <a:sym typeface="Calibri"/>
                </a:rPr>
                <a:t>Calibration of device will be checked according to manufacturer’s instructions</a:t>
              </a:r>
              <a:endParaRPr sz="2400" dirty="0"/>
            </a:p>
          </p:txBody>
        </p:sp>
        <p:sp>
          <p:nvSpPr>
            <p:cNvPr id="554" name="Google Shape;554;p67"/>
            <p:cNvSpPr/>
            <p:nvPr/>
          </p:nvSpPr>
          <p:spPr>
            <a:xfrm rot="5400000">
              <a:off x="-197912" y="1320636"/>
              <a:ext cx="1319418" cy="92359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5" name="Google Shape;555;p67"/>
            <p:cNvSpPr txBox="1"/>
            <p:nvPr/>
          </p:nvSpPr>
          <p:spPr>
            <a:xfrm>
              <a:off x="1" y="1584519"/>
              <a:ext cx="923592" cy="395826"/>
            </a:xfrm>
            <a:prstGeom prst="rect">
              <a:avLst/>
            </a:prstGeom>
            <a:noFill/>
            <a:ln>
              <a:noFill/>
            </a:ln>
          </p:spPr>
          <p:txBody>
            <a:bodyPr spcFirstLastPara="1" wrap="square" lIns="8250" tIns="8250" rIns="8250" bIns="8250" anchor="ctr" anchorCtr="0">
              <a:noAutofit/>
            </a:bodyPr>
            <a:lstStyle/>
            <a:p>
              <a:pPr algn="ctr">
                <a:lnSpc>
                  <a:spcPct val="90000"/>
                </a:lnSpc>
                <a:buClr>
                  <a:schemeClr val="lt1"/>
                </a:buClr>
                <a:buSzPts val="1300"/>
              </a:pPr>
              <a:r>
                <a:rPr lang="en-US" b="1" dirty="0">
                  <a:solidFill>
                    <a:schemeClr val="lt1"/>
                  </a:solidFill>
                  <a:latin typeface="Calibri"/>
                  <a:ea typeface="Calibri"/>
                  <a:cs typeface="Calibri"/>
                  <a:sym typeface="Calibri"/>
                </a:rPr>
                <a:t>FIO2 Challenge</a:t>
              </a:r>
              <a:endParaRPr b="1" dirty="0"/>
            </a:p>
          </p:txBody>
        </p:sp>
        <p:sp>
          <p:nvSpPr>
            <p:cNvPr id="556" name="Google Shape;556;p67"/>
            <p:cNvSpPr/>
            <p:nvPr/>
          </p:nvSpPr>
          <p:spPr>
            <a:xfrm rot="5400000">
              <a:off x="4104684" y="-2058370"/>
              <a:ext cx="950292" cy="731247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7" name="Google Shape;557;p67"/>
            <p:cNvSpPr txBox="1"/>
            <p:nvPr/>
          </p:nvSpPr>
          <p:spPr>
            <a:xfrm>
              <a:off x="923592" y="1320985"/>
              <a:ext cx="7270611" cy="617495"/>
            </a:xfrm>
            <a:prstGeom prst="rect">
              <a:avLst/>
            </a:prstGeom>
            <a:noFill/>
            <a:ln>
              <a:noFill/>
            </a:ln>
          </p:spPr>
          <p:txBody>
            <a:bodyPr spcFirstLastPara="1" wrap="square" lIns="106675" tIns="9525" rIns="9525" bIns="9525" anchor="ctr" anchorCtr="0">
              <a:noAutofit/>
            </a:bodyPr>
            <a:lstStyle/>
            <a:p>
              <a:pPr marL="114300" lvl="1" indent="-120650">
                <a:lnSpc>
                  <a:spcPct val="90000"/>
                </a:lnSpc>
                <a:buClr>
                  <a:schemeClr val="dk1"/>
                </a:buClr>
                <a:buSzPts val="1600"/>
                <a:buFont typeface="Calibri"/>
                <a:buChar char="•"/>
              </a:pPr>
              <a:r>
                <a:rPr lang="en-US" sz="2400" dirty="0">
                  <a:solidFill>
                    <a:schemeClr val="dk1"/>
                  </a:solidFill>
                  <a:ea typeface="Calibri"/>
                  <a:cs typeface="Calibri"/>
                  <a:sym typeface="Calibri"/>
                </a:rPr>
                <a:t>Each participant will have an FiO2 challenge within 2 hours after catheter placement</a:t>
              </a:r>
              <a:endParaRPr sz="2400" dirty="0"/>
            </a:p>
            <a:p>
              <a:pPr marL="228600" lvl="2" indent="-120650">
                <a:lnSpc>
                  <a:spcPct val="90000"/>
                </a:lnSpc>
                <a:spcBef>
                  <a:spcPts val="225"/>
                </a:spcBef>
                <a:buClr>
                  <a:schemeClr val="dk1"/>
                </a:buClr>
                <a:buSzPts val="1600"/>
                <a:buFont typeface="Calibri"/>
                <a:buChar char="•"/>
              </a:pPr>
              <a:r>
                <a:rPr lang="en-US" sz="2000" dirty="0">
                  <a:solidFill>
                    <a:schemeClr val="dk1"/>
                  </a:solidFill>
                  <a:ea typeface="Calibri"/>
                  <a:cs typeface="Calibri"/>
                  <a:sym typeface="Calibri"/>
                </a:rPr>
                <a:t>Recorded measurements will be initiated 60 minutes after placement of monitor</a:t>
              </a:r>
              <a:endParaRPr sz="2000" dirty="0"/>
            </a:p>
            <a:p>
              <a:pPr marL="228600" lvl="2" indent="-120650">
                <a:lnSpc>
                  <a:spcPct val="90000"/>
                </a:lnSpc>
                <a:spcBef>
                  <a:spcPts val="225"/>
                </a:spcBef>
                <a:buClr>
                  <a:schemeClr val="dk1"/>
                </a:buClr>
                <a:buSzPts val="1600"/>
                <a:buFont typeface="Calibri"/>
                <a:buChar char="•"/>
              </a:pPr>
              <a:r>
                <a:rPr lang="en-US" sz="2000" dirty="0">
                  <a:solidFill>
                    <a:schemeClr val="dk1"/>
                  </a:solidFill>
                  <a:ea typeface="Calibri"/>
                  <a:cs typeface="Calibri"/>
                  <a:sym typeface="Calibri"/>
                </a:rPr>
                <a:t>Treatment staff will be blinded to results in control arm </a:t>
              </a:r>
              <a:endParaRPr sz="2000" dirty="0"/>
            </a:p>
          </p:txBody>
        </p:sp>
        <p:sp>
          <p:nvSpPr>
            <p:cNvPr id="558" name="Google Shape;558;p67"/>
            <p:cNvSpPr/>
            <p:nvPr/>
          </p:nvSpPr>
          <p:spPr>
            <a:xfrm rot="5400000">
              <a:off x="-197912" y="2441790"/>
              <a:ext cx="1319418" cy="923592"/>
            </a:xfrm>
            <a:prstGeom prst="chevron">
              <a:avLst>
                <a:gd name="adj" fmla="val 5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59" name="Google Shape;559;p67"/>
            <p:cNvSpPr txBox="1"/>
            <p:nvPr/>
          </p:nvSpPr>
          <p:spPr>
            <a:xfrm>
              <a:off x="1" y="2705673"/>
              <a:ext cx="923592" cy="395826"/>
            </a:xfrm>
            <a:prstGeom prst="rect">
              <a:avLst/>
            </a:prstGeom>
            <a:noFill/>
            <a:ln>
              <a:noFill/>
            </a:ln>
          </p:spPr>
          <p:txBody>
            <a:bodyPr spcFirstLastPara="1" wrap="square" lIns="8250" tIns="8250" rIns="8250" bIns="8250" anchor="ctr" anchorCtr="0">
              <a:noAutofit/>
            </a:bodyPr>
            <a:lstStyle/>
            <a:p>
              <a:pPr algn="ctr">
                <a:lnSpc>
                  <a:spcPct val="90000"/>
                </a:lnSpc>
                <a:buClr>
                  <a:schemeClr val="lt1"/>
                </a:buClr>
                <a:buSzPts val="1300"/>
              </a:pPr>
              <a:r>
                <a:rPr lang="en-US" b="1" dirty="0">
                  <a:solidFill>
                    <a:schemeClr val="lt1"/>
                  </a:solidFill>
                  <a:latin typeface="Calibri"/>
                  <a:ea typeface="Calibri"/>
                  <a:cs typeface="Calibri"/>
                  <a:sym typeface="Calibri"/>
                </a:rPr>
                <a:t>Repeated Challenges</a:t>
              </a:r>
              <a:endParaRPr b="1" dirty="0"/>
            </a:p>
          </p:txBody>
        </p:sp>
        <p:sp>
          <p:nvSpPr>
            <p:cNvPr id="560" name="Google Shape;560;p67"/>
            <p:cNvSpPr/>
            <p:nvPr/>
          </p:nvSpPr>
          <p:spPr>
            <a:xfrm rot="5400000">
              <a:off x="4151020" y="-983550"/>
              <a:ext cx="857621" cy="7312477"/>
            </a:xfrm>
            <a:prstGeom prst="round2SameRect">
              <a:avLst>
                <a:gd name="adj1" fmla="val 16667"/>
                <a:gd name="adj2" fmla="val 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561" name="Google Shape;561;p67"/>
            <p:cNvSpPr txBox="1"/>
            <p:nvPr/>
          </p:nvSpPr>
          <p:spPr>
            <a:xfrm>
              <a:off x="923591" y="2336545"/>
              <a:ext cx="7270611" cy="773889"/>
            </a:xfrm>
            <a:prstGeom prst="rect">
              <a:avLst/>
            </a:prstGeom>
            <a:noFill/>
            <a:ln>
              <a:noFill/>
            </a:ln>
          </p:spPr>
          <p:txBody>
            <a:bodyPr spcFirstLastPara="1" wrap="square" lIns="106675" tIns="9525" rIns="9525" bIns="9525" anchor="ctr" anchorCtr="0">
              <a:noAutofit/>
            </a:bodyPr>
            <a:lstStyle/>
            <a:p>
              <a:pPr marL="114300" lvl="1" indent="-120650">
                <a:lnSpc>
                  <a:spcPct val="90000"/>
                </a:lnSpc>
                <a:buClr>
                  <a:schemeClr val="dk1"/>
                </a:buClr>
                <a:buSzPts val="1600"/>
                <a:buFont typeface="Calibri"/>
                <a:buChar char="•"/>
              </a:pPr>
              <a:r>
                <a:rPr lang="en-US" sz="2800" b="1" dirty="0">
                  <a:solidFill>
                    <a:srgbClr val="C00000"/>
                  </a:solidFill>
                  <a:latin typeface="Calibri"/>
                  <a:ea typeface="Calibri"/>
                  <a:cs typeface="Calibri"/>
                  <a:sym typeface="Calibri"/>
                </a:rPr>
                <a:t>FiO2 Challenge will be repeated daily until probe is removed. </a:t>
              </a:r>
              <a:endParaRPr sz="2800" b="1" dirty="0">
                <a:solidFill>
                  <a:srgbClr val="C00000"/>
                </a:solidFill>
                <a:latin typeface="Calibri"/>
                <a:ea typeface="Calibri"/>
                <a:cs typeface="Calibri"/>
                <a:sym typeface="Calibri"/>
              </a:endParaRPr>
            </a:p>
            <a:p>
              <a:pPr marL="114300" lvl="1" indent="-120650">
                <a:lnSpc>
                  <a:spcPct val="90000"/>
                </a:lnSpc>
                <a:buClr>
                  <a:schemeClr val="dk1"/>
                </a:buClr>
                <a:buSzPts val="1600"/>
                <a:buFont typeface="Calibri"/>
                <a:buChar char="•"/>
              </a:pPr>
              <a:r>
                <a:rPr lang="en-US" sz="2200" dirty="0">
                  <a:solidFill>
                    <a:schemeClr val="dk1"/>
                  </a:solidFill>
                  <a:latin typeface="Calibri"/>
                  <a:ea typeface="Calibri"/>
                  <a:cs typeface="Calibri"/>
                  <a:sym typeface="Calibri"/>
                </a:rPr>
                <a:t>Study staff may request a challenge at any time if they suspect the PbtO2 probe is not working. </a:t>
              </a:r>
              <a:endParaRPr sz="22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90"/>
          <p:cNvSpPr txBox="1">
            <a:spLocks noGrp="1"/>
          </p:cNvSpPr>
          <p:nvPr>
            <p:ph type="title"/>
          </p:nvPr>
        </p:nvSpPr>
        <p:spPr>
          <a:xfrm>
            <a:off x="0" y="0"/>
            <a:ext cx="11721252" cy="1080345"/>
          </a:xfrm>
          <a:prstGeom prst="rect">
            <a:avLst/>
          </a:prstGeom>
          <a:noFill/>
          <a:ln>
            <a:noFill/>
          </a:ln>
        </p:spPr>
        <p:txBody>
          <a:bodyPr spcFirstLastPara="1" vert="horz" wrap="square" lIns="91425" tIns="45700" rIns="91425" bIns="45700" rtlCol="0" anchor="b" anchorCtr="0">
            <a:noAutofit/>
          </a:bodyPr>
          <a:lstStyle/>
          <a:p>
            <a:pPr algn="ctr">
              <a:spcBef>
                <a:spcPts val="0"/>
              </a:spcBef>
            </a:pPr>
            <a:r>
              <a:rPr lang="en-US" b="1" dirty="0">
                <a:latin typeface="+mn-lt"/>
              </a:rPr>
              <a:t>Handling of Study Interventions: Blinding</a:t>
            </a:r>
            <a:endParaRPr b="1" dirty="0">
              <a:latin typeface="+mn-lt"/>
            </a:endParaRPr>
          </a:p>
        </p:txBody>
      </p:sp>
      <p:sp>
        <p:nvSpPr>
          <p:cNvPr id="956" name="Google Shape;956;p90"/>
          <p:cNvSpPr txBox="1">
            <a:spLocks noGrp="1"/>
          </p:cNvSpPr>
          <p:nvPr>
            <p:ph type="body" idx="1"/>
          </p:nvPr>
        </p:nvSpPr>
        <p:spPr>
          <a:xfrm>
            <a:off x="0" y="1048318"/>
            <a:ext cx="5049155" cy="4351338"/>
          </a:xfrm>
          <a:prstGeom prst="rect">
            <a:avLst/>
          </a:prstGeom>
          <a:noFill/>
          <a:ln>
            <a:noFill/>
          </a:ln>
        </p:spPr>
        <p:txBody>
          <a:bodyPr spcFirstLastPara="1" vert="horz" wrap="square" lIns="91425" tIns="45700" rIns="91425" bIns="45700" rtlCol="0" anchor="t" anchorCtr="0">
            <a:noAutofit/>
          </a:bodyPr>
          <a:lstStyle/>
          <a:p>
            <a:pPr marL="171450" indent="-171450">
              <a:spcBef>
                <a:spcPts val="0"/>
              </a:spcBef>
              <a:buClr>
                <a:schemeClr val="dk1"/>
              </a:buClr>
              <a:buSzPts val="2100"/>
            </a:pPr>
            <a:r>
              <a:rPr lang="en-US" dirty="0"/>
              <a:t>PbtO2 Monitors will be masked for subjects randomized into the Control Group</a:t>
            </a:r>
          </a:p>
          <a:p>
            <a:pPr marL="171450" indent="-171450">
              <a:spcBef>
                <a:spcPts val="0"/>
              </a:spcBef>
              <a:buClr>
                <a:schemeClr val="dk1"/>
              </a:buClr>
              <a:buSzPts val="2100"/>
            </a:pPr>
            <a:endParaRPr dirty="0"/>
          </a:p>
          <a:p>
            <a:pPr marL="171450" indent="-171450">
              <a:spcBef>
                <a:spcPts val="750"/>
              </a:spcBef>
              <a:buClr>
                <a:schemeClr val="dk1"/>
              </a:buClr>
              <a:buSzPts val="2100"/>
            </a:pPr>
            <a:r>
              <a:rPr lang="en-US" b="1" dirty="0">
                <a:solidFill>
                  <a:srgbClr val="FF0000"/>
                </a:solidFill>
              </a:rPr>
              <a:t>6 Month Outcomes Assessors must be blinded to randomization assignment</a:t>
            </a:r>
            <a:endParaRPr dirty="0">
              <a:solidFill>
                <a:srgbClr val="FF0000"/>
              </a:solidFill>
            </a:endParaRPr>
          </a:p>
        </p:txBody>
      </p:sp>
      <p:pic>
        <p:nvPicPr>
          <p:cNvPr id="958" name="Google Shape;958;p90"/>
          <p:cNvPicPr preferRelativeResize="0"/>
          <p:nvPr/>
        </p:nvPicPr>
        <p:blipFill rotWithShape="1">
          <a:blip r:embed="rId3" cstate="print">
            <a:alphaModFix/>
          </a:blip>
          <a:srcRect/>
          <a:stretch/>
        </p:blipFill>
        <p:spPr>
          <a:xfrm>
            <a:off x="135572" y="6087890"/>
            <a:ext cx="1317625" cy="598551"/>
          </a:xfrm>
          <a:prstGeom prst="rect">
            <a:avLst/>
          </a:prstGeom>
          <a:noFill/>
          <a:ln>
            <a:noFill/>
          </a:ln>
        </p:spPr>
      </p:pic>
      <p:pic>
        <p:nvPicPr>
          <p:cNvPr id="959" name="Google Shape;959;p90"/>
          <p:cNvPicPr preferRelativeResize="0"/>
          <p:nvPr/>
        </p:nvPicPr>
        <p:blipFill rotWithShape="1">
          <a:blip r:embed="rId4" cstate="print">
            <a:alphaModFix/>
          </a:blip>
          <a:srcRect/>
          <a:stretch/>
        </p:blipFill>
        <p:spPr>
          <a:xfrm>
            <a:off x="9788207" y="6303825"/>
            <a:ext cx="2206625" cy="396875"/>
          </a:xfrm>
          <a:prstGeom prst="rect">
            <a:avLst/>
          </a:prstGeom>
          <a:noFill/>
          <a:ln>
            <a:noFill/>
          </a:ln>
        </p:spPr>
      </p:pic>
      <p:pic>
        <p:nvPicPr>
          <p:cNvPr id="2" name="Picture 1" descr="Screen Shot 2020-04-06 at 11.35.3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164" y="3937730"/>
            <a:ext cx="2896878" cy="2327848"/>
          </a:xfrm>
          <a:prstGeom prst="rect">
            <a:avLst/>
          </a:prstGeom>
        </p:spPr>
      </p:pic>
      <p:sp>
        <p:nvSpPr>
          <p:cNvPr id="3" name="TextBox 2"/>
          <p:cNvSpPr txBox="1"/>
          <p:nvPr/>
        </p:nvSpPr>
        <p:spPr>
          <a:xfrm>
            <a:off x="5546794" y="4496571"/>
            <a:ext cx="184666"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C0C3CBED-0B71-4D23-8C4C-AB879723DDCC}"/>
              </a:ext>
            </a:extLst>
          </p:cNvPr>
          <p:cNvPicPr>
            <a:picLocks noChangeAspect="1"/>
          </p:cNvPicPr>
          <p:nvPr/>
        </p:nvPicPr>
        <p:blipFill>
          <a:blip r:embed="rId6"/>
          <a:stretch>
            <a:fillRect/>
          </a:stretch>
        </p:blipFill>
        <p:spPr>
          <a:xfrm>
            <a:off x="5526033" y="1226337"/>
            <a:ext cx="3581048" cy="2682181"/>
          </a:xfrm>
          <a:prstGeom prst="rect">
            <a:avLst/>
          </a:prstGeom>
        </p:spPr>
      </p:pic>
      <p:sp>
        <p:nvSpPr>
          <p:cNvPr id="4" name="TextBox 3"/>
          <p:cNvSpPr txBox="1"/>
          <p:nvPr/>
        </p:nvSpPr>
        <p:spPr>
          <a:xfrm>
            <a:off x="9181405" y="1912503"/>
            <a:ext cx="2350089" cy="646331"/>
          </a:xfrm>
          <a:prstGeom prst="rect">
            <a:avLst/>
          </a:prstGeom>
          <a:noFill/>
        </p:spPr>
        <p:txBody>
          <a:bodyPr wrap="square" rtlCol="0">
            <a:spAutoFit/>
          </a:bodyPr>
          <a:lstStyle/>
          <a:p>
            <a:r>
              <a:rPr lang="en-US" dirty="0">
                <a:hlinkClick r:id="rId7"/>
              </a:rPr>
              <a:t>Video: </a:t>
            </a:r>
            <a:r>
              <a:rPr lang="en-US" dirty="0" err="1">
                <a:hlinkClick r:id="rId7"/>
              </a:rPr>
              <a:t>Licox</a:t>
            </a:r>
            <a:r>
              <a:rPr lang="en-US" dirty="0">
                <a:hlinkClick r:id="rId7"/>
              </a:rPr>
              <a:t> Blinding Cover Application</a:t>
            </a:r>
            <a:endParaRPr lang="en-US" dirty="0"/>
          </a:p>
        </p:txBody>
      </p:sp>
      <p:sp>
        <p:nvSpPr>
          <p:cNvPr id="5" name="TextBox 4"/>
          <p:cNvSpPr txBox="1"/>
          <p:nvPr/>
        </p:nvSpPr>
        <p:spPr>
          <a:xfrm>
            <a:off x="5721956" y="5153538"/>
            <a:ext cx="3255093" cy="923330"/>
          </a:xfrm>
          <a:prstGeom prst="rect">
            <a:avLst/>
          </a:prstGeom>
          <a:noFill/>
        </p:spPr>
        <p:txBody>
          <a:bodyPr wrap="square" rtlCol="0">
            <a:spAutoFit/>
          </a:bodyPr>
          <a:lstStyle/>
          <a:p>
            <a:pPr algn="r"/>
            <a:r>
              <a:rPr lang="en-US" dirty="0">
                <a:hlinkClick r:id="rId8"/>
              </a:rPr>
              <a:t>BOOST-3 Quick Guide Reference for </a:t>
            </a:r>
            <a:r>
              <a:rPr lang="en-US" dirty="0" err="1">
                <a:hlinkClick r:id="rId8"/>
              </a:rPr>
              <a:t>Raumedic</a:t>
            </a:r>
            <a:r>
              <a:rPr lang="en-US" dirty="0">
                <a:hlinkClick r:id="rId8"/>
              </a:rPr>
              <a:t> Device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42AC59C3-83C3-4034-BB94-10236DACC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7" y="476777"/>
            <a:ext cx="3864383" cy="3480257"/>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CBD3CA6B-6DC5-4402-A8F7-AC4EC7F44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7" y="4118658"/>
            <a:ext cx="3864383" cy="2278771"/>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1415" y="476778"/>
            <a:ext cx="7212450" cy="5920653"/>
          </a:xfrm>
          <a:prstGeom prst="rect">
            <a:avLst/>
          </a:prstGeom>
          <a:solidFill>
            <a:schemeClr val="accent5">
              <a:alpha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94" name="Title 1">
            <a:extLst>
              <a:ext uri="{FF2B5EF4-FFF2-40B4-BE49-F238E27FC236}">
                <a16:creationId xmlns:a16="http://schemas.microsoft.com/office/drawing/2014/main" id="{BB7581DC-A299-4FE3-910A-A00AE5F922EB}"/>
              </a:ext>
            </a:extLst>
          </p:cNvPr>
          <p:cNvSpPr>
            <a:spLocks noGrp="1"/>
          </p:cNvSpPr>
          <p:nvPr>
            <p:ph type="title"/>
          </p:nvPr>
        </p:nvSpPr>
        <p:spPr>
          <a:xfrm>
            <a:off x="5284698" y="617048"/>
            <a:ext cx="6379700" cy="3574807"/>
          </a:xfrm>
        </p:spPr>
        <p:txBody>
          <a:bodyPr vert="horz" lIns="91440" tIns="45720" rIns="91440" bIns="45720" rtlCol="0" anchor="b">
            <a:normAutofit/>
          </a:bodyPr>
          <a:lstStyle/>
          <a:p>
            <a:pPr>
              <a:spcBef>
                <a:spcPct val="0"/>
              </a:spcBef>
            </a:pPr>
            <a:r>
              <a:rPr lang="en-US" altLang="en-US" sz="3200" b="1" kern="1200" dirty="0">
                <a:solidFill>
                  <a:srgbClr val="FFFFFF"/>
                </a:solidFill>
                <a:latin typeface="+mj-lt"/>
                <a:ea typeface="+mj-ea"/>
                <a:cs typeface="+mj-cs"/>
              </a:rPr>
              <a:t>Duration of Monitoring: </a:t>
            </a:r>
            <a:br>
              <a:rPr lang="en-US" altLang="en-US" sz="3200" b="1" kern="1200" dirty="0">
                <a:solidFill>
                  <a:srgbClr val="FFFFFF"/>
                </a:solidFill>
                <a:latin typeface="+mj-lt"/>
                <a:ea typeface="+mj-ea"/>
                <a:cs typeface="+mj-cs"/>
              </a:rPr>
            </a:br>
            <a:br>
              <a:rPr lang="en-US" altLang="en-US" sz="3200" b="1" kern="1200" dirty="0">
                <a:solidFill>
                  <a:srgbClr val="FFFFFF"/>
                </a:solidFill>
                <a:latin typeface="+mj-lt"/>
                <a:ea typeface="+mj-ea"/>
                <a:cs typeface="+mj-cs"/>
              </a:rPr>
            </a:br>
            <a:r>
              <a:rPr lang="en-US" altLang="en-US" sz="3600" b="1" kern="1200" dirty="0">
                <a:solidFill>
                  <a:srgbClr val="C00000"/>
                </a:solidFill>
                <a:latin typeface="+mj-lt"/>
                <a:ea typeface="+mj-ea"/>
                <a:cs typeface="+mj-cs"/>
              </a:rPr>
              <a:t>Minimum 120 hours (5 days) from time of randomization</a:t>
            </a:r>
            <a:br>
              <a:rPr lang="en-US" altLang="en-US" sz="3600" b="1" kern="1200" dirty="0">
                <a:solidFill>
                  <a:srgbClr val="C00000"/>
                </a:solidFill>
                <a:latin typeface="+mj-lt"/>
                <a:ea typeface="+mj-ea"/>
                <a:cs typeface="+mj-cs"/>
              </a:rPr>
            </a:br>
            <a:br>
              <a:rPr lang="en-US" altLang="en-US" sz="2000" b="1" kern="1200" dirty="0">
                <a:solidFill>
                  <a:srgbClr val="FFFFFF"/>
                </a:solidFill>
                <a:latin typeface="+mj-lt"/>
                <a:ea typeface="+mj-ea"/>
                <a:cs typeface="+mj-cs"/>
              </a:rPr>
            </a:br>
            <a:br>
              <a:rPr lang="en-US" altLang="en-US" sz="2000" b="1" kern="1200" dirty="0">
                <a:solidFill>
                  <a:srgbClr val="FFFFFF"/>
                </a:solidFill>
                <a:latin typeface="+mj-lt"/>
                <a:ea typeface="+mj-ea"/>
                <a:cs typeface="+mj-cs"/>
              </a:rPr>
            </a:br>
            <a:br>
              <a:rPr lang="en-US" altLang="en-US" sz="2000" b="1" kern="1200" dirty="0">
                <a:solidFill>
                  <a:srgbClr val="FFFFFF"/>
                </a:solidFill>
                <a:latin typeface="+mj-lt"/>
                <a:ea typeface="+mj-ea"/>
                <a:cs typeface="+mj-cs"/>
              </a:rPr>
            </a:br>
            <a:br>
              <a:rPr lang="en-US" altLang="en-US" sz="1600" kern="1200" dirty="0">
                <a:solidFill>
                  <a:srgbClr val="FFFFFF"/>
                </a:solidFill>
                <a:latin typeface="+mj-lt"/>
                <a:ea typeface="+mj-ea"/>
                <a:cs typeface="+mj-cs"/>
              </a:rPr>
            </a:br>
            <a:br>
              <a:rPr lang="en-US" altLang="en-US" sz="1600" kern="1200" dirty="0">
                <a:solidFill>
                  <a:srgbClr val="FFFFFF"/>
                </a:solidFill>
                <a:latin typeface="+mj-lt"/>
                <a:ea typeface="+mj-ea"/>
                <a:cs typeface="+mj-cs"/>
              </a:rPr>
            </a:br>
            <a:r>
              <a:rPr lang="en-US" altLang="en-US" sz="1600" kern="120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F7DB7DFF-A895-4D85-8E04-355EDE75BB1F}"/>
              </a:ext>
            </a:extLst>
          </p:cNvPr>
          <p:cNvPicPr>
            <a:picLocks noChangeAspect="1"/>
          </p:cNvPicPr>
          <p:nvPr/>
        </p:nvPicPr>
        <p:blipFill>
          <a:blip r:embed="rId3"/>
          <a:stretch>
            <a:fillRect/>
          </a:stretch>
        </p:blipFill>
        <p:spPr>
          <a:xfrm>
            <a:off x="20634" y="0"/>
            <a:ext cx="5214597" cy="4191855"/>
          </a:xfrm>
          <a:prstGeom prst="rect">
            <a:avLst/>
          </a:prstGeom>
        </p:spPr>
      </p:pic>
      <p:cxnSp>
        <p:nvCxnSpPr>
          <p:cNvPr id="144" name="Straight Connector 143">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478" y="4020397"/>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8197" name="Picture 3">
            <a:extLst>
              <a:ext uri="{FF2B5EF4-FFF2-40B4-BE49-F238E27FC236}">
                <a16:creationId xmlns:a16="http://schemas.microsoft.com/office/drawing/2014/main" id="{33F18835-BACF-4CC0-97F3-495CAC97C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86366" y="4947347"/>
            <a:ext cx="3459637" cy="62139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96" name="Picture 2">
            <a:extLst>
              <a:ext uri="{FF2B5EF4-FFF2-40B4-BE49-F238E27FC236}">
                <a16:creationId xmlns:a16="http://schemas.microsoft.com/office/drawing/2014/main" id="{93A48BE5-64B0-46A1-9D7E-1200D5616DB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9181" y="6152332"/>
            <a:ext cx="1756833"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4C3E8BE1-FD4A-4A47-94BD-F7F4CD1F7139}"/>
              </a:ext>
            </a:extLst>
          </p:cNvPr>
          <p:cNvSpPr/>
          <p:nvPr/>
        </p:nvSpPr>
        <p:spPr>
          <a:xfrm>
            <a:off x="4736160" y="3352576"/>
            <a:ext cx="6769473" cy="2799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Day 1 begins at time of randomization and ends at 23:59 that same calendar day.  </a:t>
            </a:r>
            <a:r>
              <a:rPr lang="en-US" sz="2400" b="1" dirty="0"/>
              <a:t>Days 2--6 begin at midnight and end at 23:59 each calendar day. </a:t>
            </a:r>
          </a:p>
        </p:txBody>
      </p:sp>
    </p:spTree>
    <p:extLst>
      <p:ext uri="{BB962C8B-B14F-4D97-AF65-F5344CB8AC3E}">
        <p14:creationId xmlns:p14="http://schemas.microsoft.com/office/powerpoint/2010/main" val="3812195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B7F2F-150E-46E5-A03D-80509765FB40}"/>
              </a:ext>
            </a:extLst>
          </p:cNvPr>
          <p:cNvSpPr>
            <a:spLocks noGrp="1"/>
          </p:cNvSpPr>
          <p:nvPr>
            <p:ph type="title"/>
          </p:nvPr>
        </p:nvSpPr>
        <p:spPr>
          <a:xfrm>
            <a:off x="127001" y="197080"/>
            <a:ext cx="10515600" cy="752475"/>
          </a:xfrm>
        </p:spPr>
        <p:txBody>
          <a:bodyPr>
            <a:normAutofit/>
          </a:bodyPr>
          <a:lstStyle/>
          <a:p>
            <a:r>
              <a:rPr lang="en-US" b="1" dirty="0"/>
              <a:t>Removal or Replacement of Probes</a:t>
            </a:r>
          </a:p>
        </p:txBody>
      </p:sp>
      <p:sp>
        <p:nvSpPr>
          <p:cNvPr id="3" name="Content Placeholder 2">
            <a:extLst>
              <a:ext uri="{FF2B5EF4-FFF2-40B4-BE49-F238E27FC236}">
                <a16:creationId xmlns:a16="http://schemas.microsoft.com/office/drawing/2014/main" id="{C7399980-C163-4C8E-9F9A-C18A30E741BD}"/>
              </a:ext>
            </a:extLst>
          </p:cNvPr>
          <p:cNvSpPr>
            <a:spLocks noGrp="1"/>
          </p:cNvSpPr>
          <p:nvPr>
            <p:ph type="body" idx="1"/>
          </p:nvPr>
        </p:nvSpPr>
        <p:spPr>
          <a:xfrm>
            <a:off x="290288" y="1057274"/>
            <a:ext cx="11620723" cy="5800726"/>
          </a:xfrm>
        </p:spPr>
        <p:txBody>
          <a:bodyPr>
            <a:normAutofit fontScale="92500" lnSpcReduction="20000"/>
          </a:bodyPr>
          <a:lstStyle/>
          <a:p>
            <a:r>
              <a:rPr lang="en-US" b="1" dirty="0"/>
              <a:t>In general, ICP and PbtO2 probes will be removed by Day 5 </a:t>
            </a:r>
            <a:r>
              <a:rPr lang="en-US" b="1" dirty="0">
                <a:solidFill>
                  <a:srgbClr val="FF0000"/>
                </a:solidFill>
              </a:rPr>
              <a:t>(minimum 120 hours of monitoring—may carry over to a Day 6 visit) </a:t>
            </a:r>
          </a:p>
          <a:p>
            <a:pPr lvl="1"/>
            <a:r>
              <a:rPr lang="en-US" b="1" dirty="0"/>
              <a:t>Continued monitoring is allowed if clinically indicated.</a:t>
            </a:r>
          </a:p>
          <a:p>
            <a:pPr lvl="2"/>
            <a:r>
              <a:rPr lang="en-US" b="1" dirty="0">
                <a:solidFill>
                  <a:srgbClr val="C00000"/>
                </a:solidFill>
              </a:rPr>
              <a:t>Treatment arms MUST be maintained</a:t>
            </a:r>
          </a:p>
          <a:p>
            <a:pPr lvl="2"/>
            <a:r>
              <a:rPr lang="en-US" dirty="0"/>
              <a:t>Replacement of a PbtO2 probe will only be considered in the ICP + PbtO2 group.</a:t>
            </a:r>
          </a:p>
          <a:p>
            <a:r>
              <a:rPr lang="en-US" b="1" dirty="0"/>
              <a:t>Probes may be removed before 5 days </a:t>
            </a:r>
            <a:r>
              <a:rPr lang="en-US" b="1" dirty="0">
                <a:solidFill>
                  <a:srgbClr val="FF0000"/>
                </a:solidFill>
              </a:rPr>
              <a:t>(120 hours) </a:t>
            </a:r>
            <a:r>
              <a:rPr lang="en-US" b="1" dirty="0"/>
              <a:t>in the following situations:</a:t>
            </a:r>
          </a:p>
          <a:p>
            <a:pPr marL="114300" indent="0">
              <a:buNone/>
            </a:pPr>
            <a:endParaRPr lang="en-US" b="1" dirty="0"/>
          </a:p>
          <a:p>
            <a:pPr marL="914400" lvl="1" indent="-457200">
              <a:buFont typeface="+mj-lt"/>
              <a:buAutoNum type="alphaUcPeriod"/>
            </a:pPr>
            <a:r>
              <a:rPr lang="en-US" dirty="0"/>
              <a:t>The participant awakens from coma (motor GCS score = 6).</a:t>
            </a:r>
          </a:p>
          <a:p>
            <a:pPr marL="914400" lvl="1" indent="-457200">
              <a:buFont typeface="+mj-lt"/>
              <a:buAutoNum type="alphaUcPeriod"/>
            </a:pPr>
            <a:r>
              <a:rPr lang="en-US" dirty="0"/>
              <a:t>There is a medical indication for removal (</a:t>
            </a:r>
            <a:r>
              <a:rPr lang="en-US" dirty="0" err="1"/>
              <a:t>ie</a:t>
            </a:r>
            <a:r>
              <a:rPr lang="en-US" dirty="0"/>
              <a:t>, infection; associated bleeding).</a:t>
            </a:r>
          </a:p>
          <a:p>
            <a:pPr marL="914400" lvl="1" indent="-457200">
              <a:buFont typeface="+mj-lt"/>
              <a:buAutoNum type="alphaUcPeriod"/>
            </a:pPr>
            <a:r>
              <a:rPr lang="en-US" dirty="0"/>
              <a:t>No abnormalities of ICP for 72 hours after injury in the ICP only arm</a:t>
            </a:r>
          </a:p>
          <a:p>
            <a:pPr marL="914400" lvl="1" indent="-457200">
              <a:buFont typeface="+mj-lt"/>
              <a:buAutoNum type="alphaUcPeriod"/>
            </a:pPr>
            <a:r>
              <a:rPr lang="en-US" dirty="0"/>
              <a:t>No abnormalities of ICP or PbtO2 are noted for 72 hours after injury in the ICP + PbtO2 arm</a:t>
            </a:r>
          </a:p>
          <a:p>
            <a:pPr marL="914400" lvl="1" indent="-457200">
              <a:buFont typeface="+mj-lt"/>
              <a:buAutoNum type="alphaUcPeriod"/>
            </a:pPr>
            <a:r>
              <a:rPr lang="en-US" dirty="0"/>
              <a:t>Withdrawal of care</a:t>
            </a:r>
          </a:p>
          <a:p>
            <a:pPr marL="457200" lvl="1" indent="0">
              <a:buNone/>
            </a:pPr>
            <a:r>
              <a:rPr lang="en-US" dirty="0"/>
              <a:t>	</a:t>
            </a:r>
            <a:r>
              <a:rPr lang="en-US" b="1" dirty="0">
                <a:solidFill>
                  <a:srgbClr val="FF0000"/>
                </a:solidFill>
              </a:rPr>
              <a:t>***NOTE: if a participant undergoes withdrawal of life sustaining treatments during the first 5 days/120 hours of monitoring, the site PI must call the study hotline to notify study leadership about withdrawal of life sustaining treatments for the participant. </a:t>
            </a:r>
          </a:p>
          <a:p>
            <a:r>
              <a:rPr lang="en-US" dirty="0"/>
              <a:t>If a probe is removed, the reason will be documented in the CRF</a:t>
            </a:r>
          </a:p>
          <a:p>
            <a:pPr lvl="1"/>
            <a:r>
              <a:rPr lang="en-US" dirty="0"/>
              <a:t>An ‘intent to treat analysis’ will be used.</a:t>
            </a:r>
          </a:p>
          <a:p>
            <a:endParaRPr lang="en-US" dirty="0"/>
          </a:p>
          <a:p>
            <a:endParaRPr lang="en-US" dirty="0"/>
          </a:p>
        </p:txBody>
      </p:sp>
    </p:spTree>
    <p:extLst>
      <p:ext uri="{BB962C8B-B14F-4D97-AF65-F5344CB8AC3E}">
        <p14:creationId xmlns:p14="http://schemas.microsoft.com/office/powerpoint/2010/main" val="78208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C27D8B84-9371-42E3-ABDC-3F7CAAA96ECF}"/>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191827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8F78-6A41-4BD7-8809-C3AD222852E5}"/>
              </a:ext>
            </a:extLst>
          </p:cNvPr>
          <p:cNvSpPr>
            <a:spLocks noGrp="1"/>
          </p:cNvSpPr>
          <p:nvPr>
            <p:ph type="title"/>
          </p:nvPr>
        </p:nvSpPr>
        <p:spPr>
          <a:xfrm>
            <a:off x="243115" y="203203"/>
            <a:ext cx="10515600" cy="752475"/>
          </a:xfrm>
        </p:spPr>
        <p:txBody>
          <a:bodyPr/>
          <a:lstStyle/>
          <a:p>
            <a:r>
              <a:rPr lang="en-US" b="1" dirty="0"/>
              <a:t>Documentation of Interventions</a:t>
            </a:r>
          </a:p>
        </p:txBody>
      </p:sp>
      <p:sp>
        <p:nvSpPr>
          <p:cNvPr id="3" name="Content Placeholder 2">
            <a:extLst>
              <a:ext uri="{FF2B5EF4-FFF2-40B4-BE49-F238E27FC236}">
                <a16:creationId xmlns:a16="http://schemas.microsoft.com/office/drawing/2014/main" id="{C5228111-B7E4-4ED6-8AEC-2442C316EA46}"/>
              </a:ext>
            </a:extLst>
          </p:cNvPr>
          <p:cNvSpPr>
            <a:spLocks noGrp="1"/>
          </p:cNvSpPr>
          <p:nvPr>
            <p:ph type="body" idx="1"/>
          </p:nvPr>
        </p:nvSpPr>
        <p:spPr>
          <a:xfrm>
            <a:off x="243116" y="1074061"/>
            <a:ext cx="11110685" cy="5239657"/>
          </a:xfrm>
        </p:spPr>
        <p:txBody>
          <a:bodyPr>
            <a:normAutofit lnSpcReduction="10000"/>
          </a:bodyPr>
          <a:lstStyle/>
          <a:p>
            <a:pPr>
              <a:lnSpc>
                <a:spcPct val="100000"/>
              </a:lnSpc>
              <a:spcBef>
                <a:spcPts val="600"/>
              </a:spcBef>
            </a:pPr>
            <a:r>
              <a:rPr lang="en-US" dirty="0"/>
              <a:t>Treatment interventions triggered by elevations in ICP and/or decreases in PbtO2 will be recorded by the ICU nurses in </a:t>
            </a:r>
            <a:r>
              <a:rPr lang="en-US" b="1" dirty="0">
                <a:solidFill>
                  <a:srgbClr val="002060"/>
                </a:solidFill>
              </a:rPr>
              <a:t>bedside flow sheets, the EMR, and/or in </a:t>
            </a:r>
            <a:r>
              <a:rPr lang="en-US" b="1" dirty="0" err="1">
                <a:solidFill>
                  <a:srgbClr val="002060"/>
                </a:solidFill>
              </a:rPr>
              <a:t>CarePath</a:t>
            </a:r>
            <a:r>
              <a:rPr lang="en-US" b="1" dirty="0">
                <a:solidFill>
                  <a:srgbClr val="002060"/>
                </a:solidFill>
              </a:rPr>
              <a:t> </a:t>
            </a:r>
          </a:p>
          <a:p>
            <a:pPr lvl="1">
              <a:lnSpc>
                <a:spcPct val="100000"/>
              </a:lnSpc>
              <a:spcBef>
                <a:spcPts val="600"/>
              </a:spcBef>
            </a:pPr>
            <a:r>
              <a:rPr lang="en-US" dirty="0"/>
              <a:t>The time the abnormality was noted by nursing staff and the time the intervention started should also be recorded in the medical record, with the goal of an intervention initiation within 15 minutes of onset of the event.   </a:t>
            </a:r>
          </a:p>
          <a:p>
            <a:pPr>
              <a:lnSpc>
                <a:spcPct val="100000"/>
              </a:lnSpc>
              <a:spcBef>
                <a:spcPts val="600"/>
              </a:spcBef>
            </a:pPr>
            <a:r>
              <a:rPr lang="en-US" b="1" dirty="0"/>
              <a:t>Study coordinators will transfer information about those interventions into WebDCU</a:t>
            </a:r>
            <a:r>
              <a:rPr lang="en-US" b="1" baseline="30000" dirty="0"/>
              <a:t>TM</a:t>
            </a:r>
            <a:r>
              <a:rPr lang="en-US" b="1" dirty="0"/>
              <a:t>. </a:t>
            </a:r>
          </a:p>
          <a:p>
            <a:pPr lvl="1">
              <a:lnSpc>
                <a:spcPct val="100000"/>
              </a:lnSpc>
              <a:spcBef>
                <a:spcPts val="600"/>
              </a:spcBef>
            </a:pPr>
            <a:r>
              <a:rPr lang="en-US" dirty="0"/>
              <a:t>Data to be collected includes information regarding the efficacy of the intervention in reversing the abnormal physiologic parameter. </a:t>
            </a:r>
          </a:p>
          <a:p>
            <a:pPr lvl="1">
              <a:lnSpc>
                <a:spcPct val="100000"/>
              </a:lnSpc>
              <a:spcBef>
                <a:spcPts val="600"/>
              </a:spcBef>
            </a:pPr>
            <a:r>
              <a:rPr lang="en-US" dirty="0"/>
              <a:t>Pertinent information from the ICU flow chart, nurses’ notes, as well as the continuous record of ICP and PbtO2, will be collected daily by the study coordinators.</a:t>
            </a:r>
          </a:p>
          <a:p>
            <a:pPr>
              <a:lnSpc>
                <a:spcPct val="80000"/>
              </a:lnSpc>
              <a:spcBef>
                <a:spcPts val="600"/>
              </a:spcBef>
            </a:pPr>
            <a:endParaRPr lang="en-US" dirty="0"/>
          </a:p>
          <a:p>
            <a:pPr>
              <a:lnSpc>
                <a:spcPct val="80000"/>
              </a:lnSpc>
              <a:spcBef>
                <a:spcPts val="600"/>
              </a:spcBef>
            </a:pPr>
            <a:endParaRPr lang="en-US" dirty="0"/>
          </a:p>
        </p:txBody>
      </p:sp>
    </p:spTree>
    <p:extLst>
      <p:ext uri="{BB962C8B-B14F-4D97-AF65-F5344CB8AC3E}">
        <p14:creationId xmlns:p14="http://schemas.microsoft.com/office/powerpoint/2010/main" val="365281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C31D-59C1-4BB1-AB10-1D6653A15866}"/>
              </a:ext>
            </a:extLst>
          </p:cNvPr>
          <p:cNvSpPr>
            <a:spLocks noGrp="1"/>
          </p:cNvSpPr>
          <p:nvPr>
            <p:ph type="title"/>
          </p:nvPr>
        </p:nvSpPr>
        <p:spPr>
          <a:xfrm>
            <a:off x="123290" y="87727"/>
            <a:ext cx="11230510" cy="785577"/>
          </a:xfrm>
        </p:spPr>
        <p:txBody>
          <a:bodyPr/>
          <a:lstStyle/>
          <a:p>
            <a:r>
              <a:rPr lang="en-US" dirty="0"/>
              <a:t>Tier Treatments: Lessons Learned </a:t>
            </a:r>
          </a:p>
        </p:txBody>
      </p:sp>
      <p:sp>
        <p:nvSpPr>
          <p:cNvPr id="3" name="Text Placeholder 2">
            <a:extLst>
              <a:ext uri="{FF2B5EF4-FFF2-40B4-BE49-F238E27FC236}">
                <a16:creationId xmlns:a16="http://schemas.microsoft.com/office/drawing/2014/main" id="{2C3E1B60-67A1-4EAF-84BF-101278E35DC3}"/>
              </a:ext>
            </a:extLst>
          </p:cNvPr>
          <p:cNvSpPr>
            <a:spLocks noGrp="1"/>
          </p:cNvSpPr>
          <p:nvPr>
            <p:ph type="body" idx="1"/>
          </p:nvPr>
        </p:nvSpPr>
        <p:spPr>
          <a:xfrm>
            <a:off x="195209" y="801383"/>
            <a:ext cx="11873501" cy="5968889"/>
          </a:xfrm>
        </p:spPr>
        <p:txBody>
          <a:bodyPr/>
          <a:lstStyle/>
          <a:p>
            <a:pPr marL="0" marR="0" indent="0">
              <a:lnSpc>
                <a:spcPct val="107000"/>
              </a:lnSpc>
              <a:spcBef>
                <a:spcPts val="0"/>
              </a:spcBef>
              <a:spcAft>
                <a:spcPts val="800"/>
              </a:spcAft>
              <a:buNone/>
            </a:pPr>
            <a:r>
              <a:rPr lang="en-US" sz="2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Q: </a:t>
            </a:r>
            <a:r>
              <a:rPr lang="en-US" sz="20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What if a treatment that is listed in the Tiers is already being done prior to the beginning of an abnormality that signals the beginning of a Scenario? </a:t>
            </a:r>
          </a:p>
          <a:p>
            <a:pPr marL="0" marR="0" indent="0">
              <a:lnSpc>
                <a:spcPct val="107000"/>
              </a:lnSpc>
              <a:spcBef>
                <a:spcPts val="0"/>
              </a:spcBef>
              <a:spcAft>
                <a:spcPts val="800"/>
              </a:spcAft>
              <a:buNone/>
            </a:pPr>
            <a:r>
              <a:rPr lang="en-US" sz="20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Is there an exception in which you may begin in Tier 2 treatments? </a:t>
            </a:r>
            <a:endParaRPr lang="en-US"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Only treatments initiated </a:t>
            </a: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AFTER</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an abnormality has begun which begins an episode or Scenario should be entered on the case report form (CRF) as treatments included in the study protocol. The CRF will document the time of the new episode, and any new treatment initiated. </a:t>
            </a:r>
            <a:r>
              <a:rPr lang="en-US" sz="18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If the treatment was already being actively used before the episode started, it should NOT be entered on the CRF as a new treatment. </a:t>
            </a:r>
          </a:p>
          <a:p>
            <a:pPr marL="0" marR="0" indent="0">
              <a:lnSpc>
                <a:spcPct val="107000"/>
              </a:lnSpc>
              <a:spcBef>
                <a:spcPts val="0"/>
              </a:spcBef>
              <a:spcAft>
                <a:spcPts val="800"/>
              </a:spcAft>
              <a:buNone/>
            </a:pPr>
            <a:r>
              <a:rPr lang="en-US" sz="1800" i="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Examples: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r>
              <a:rPr lang="en-US" sz="1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If the head of bed is already elevated when the ICP increases to begin a new episode, the raising head of bed is not a new treatment unless the head of the bed is raised further.</a:t>
            </a:r>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r>
              <a:rPr lang="en-US" sz="1600" dirty="0">
                <a:solidFill>
                  <a:srgbClr val="333333"/>
                </a:solidFill>
                <a:latin typeface="Arial" panose="020B0604020202020204" pitchFamily="34" charset="0"/>
                <a:ea typeface="Calibri" panose="020F0502020204030204" pitchFamily="34" charset="0"/>
                <a:cs typeface="Times New Roman" panose="02020603050405020304" pitchFamily="18" charset="0"/>
              </a:rPr>
              <a:t>If a patient has an emergent cranial surgery, then the procedure cannot be considered as a Tier (3) Treatment if any episodes occur AFTER surgery has occurred. </a:t>
            </a:r>
            <a:endParaRPr lang="en-US"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Wingdings" panose="05000000000000000000" pitchFamily="2" charset="2"/>
              <a:buChar char=""/>
              <a:tabLst>
                <a:tab pos="457200" algn="l"/>
              </a:tabLst>
            </a:pPr>
            <a:r>
              <a:rPr lang="en-US" sz="16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If you are doing a treatment that says “ensure temperature” or “maintain a temp”, you must note WHICH treatment was INITIATED in order to “ensure” or “maintain</a:t>
            </a:r>
            <a:endParaRPr lang="en-US" sz="16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Wingdings" panose="05000000000000000000" pitchFamily="2" charset="2"/>
              <a:buChar char=""/>
              <a:tabLst>
                <a:tab pos="457200" algn="l"/>
              </a:tabLst>
            </a:pPr>
            <a:r>
              <a:rPr lang="en-US" sz="1600" b="1" dirty="0">
                <a:solidFill>
                  <a:srgbClr val="333333"/>
                </a:solidFill>
                <a:effectLst/>
                <a:latin typeface="Arial" panose="020B0604020202020204" pitchFamily="34" charset="0"/>
                <a:ea typeface="Times New Roman" panose="02020603050405020304" pitchFamily="18" charset="0"/>
              </a:rPr>
              <a:t>Exception: </a:t>
            </a:r>
            <a:r>
              <a:rPr lang="en-US" sz="1600" dirty="0">
                <a:solidFill>
                  <a:srgbClr val="333333"/>
                </a:solidFill>
                <a:effectLst/>
                <a:latin typeface="Arial" panose="020B0604020202020204" pitchFamily="34" charset="0"/>
                <a:ea typeface="Times New Roman" panose="02020603050405020304" pitchFamily="18" charset="0"/>
              </a:rPr>
              <a:t>If the treatment team is already working in Tier 2 when a new Episode begins, and the clinicians deem it unreasonable or inadvisable to re-visit Tier 1 treatments (e.g., HOB is already elevated, CSF drainage utilized, and others), then it is acceptable NOT to begin treatment of the new Episode with Tier 1 choices.</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68155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02"/>
        <p:cNvGrpSpPr/>
        <p:nvPr/>
      </p:nvGrpSpPr>
      <p:grpSpPr>
        <a:xfrm>
          <a:off x="0" y="0"/>
          <a:ext cx="0" cy="0"/>
          <a:chOff x="0" y="0"/>
          <a:chExt cx="0" cy="0"/>
        </a:xfrm>
      </p:grpSpPr>
      <p:sp>
        <p:nvSpPr>
          <p:cNvPr id="80" name="Rectangle 7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73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3" name="Google Shape;903;p85"/>
          <p:cNvSpPr txBox="1">
            <a:spLocks noGrp="1"/>
          </p:cNvSpPr>
          <p:nvPr>
            <p:ph type="title"/>
          </p:nvPr>
        </p:nvSpPr>
        <p:spPr>
          <a:xfrm>
            <a:off x="524256" y="491260"/>
            <a:ext cx="6594189" cy="1625210"/>
          </a:xfrm>
          <a:prstGeom prst="rect">
            <a:avLst/>
          </a:prstGeom>
        </p:spPr>
        <p:txBody>
          <a:bodyPr spcFirstLastPara="1" vert="horz" lIns="91440" tIns="45720" rIns="91440" bIns="45720" rtlCol="0" anchor="ctr" anchorCtr="0">
            <a:normAutofit/>
          </a:bodyPr>
          <a:lstStyle/>
          <a:p>
            <a:pPr>
              <a:spcBef>
                <a:spcPct val="0"/>
              </a:spcBef>
            </a:pPr>
            <a:r>
              <a:rPr lang="en-US" sz="4100" b="1" kern="1200">
                <a:solidFill>
                  <a:srgbClr val="FFFFFF"/>
                </a:solidFill>
                <a:latin typeface="+mj-lt"/>
                <a:ea typeface="+mj-ea"/>
                <a:cs typeface="+mj-cs"/>
              </a:rPr>
              <a:t>Data Capture is Essential to Study Success!	</a:t>
            </a:r>
          </a:p>
        </p:txBody>
      </p:sp>
      <p:sp>
        <p:nvSpPr>
          <p:cNvPr id="82" name="Rectangle 81">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96E9F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07" name="Google Shape;907;p85"/>
          <p:cNvPicPr preferRelativeResize="0">
            <a:picLocks noGrp="1"/>
          </p:cNvPicPr>
          <p:nvPr>
            <p:ph sz="half" idx="4294967295"/>
          </p:nvPr>
        </p:nvPicPr>
        <p:blipFill rotWithShape="1">
          <a:blip r:embed="rId3" cstate="print"/>
          <a:stretch/>
        </p:blipFill>
        <p:spPr>
          <a:xfrm>
            <a:off x="158061" y="2454901"/>
            <a:ext cx="3607104" cy="4080254"/>
          </a:xfrm>
          <a:prstGeom prst="rect">
            <a:avLst/>
          </a:prstGeom>
          <a:noFill/>
          <a:ln w="12700"/>
        </p:spPr>
      </p:pic>
      <p:sp>
        <p:nvSpPr>
          <p:cNvPr id="84" name="Rectangle 83">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96E9FE">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descr="Graphical user interface, text, application&#10;&#10;Description automatically generated">
            <a:extLst>
              <a:ext uri="{FF2B5EF4-FFF2-40B4-BE49-F238E27FC236}">
                <a16:creationId xmlns:a16="http://schemas.microsoft.com/office/drawing/2014/main" id="{9EFFF3E3-4D18-4C78-AD57-130B5867DAFB}"/>
              </a:ext>
            </a:extLst>
          </p:cNvPr>
          <p:cNvPicPr>
            <a:picLocks noChangeAspect="1"/>
          </p:cNvPicPr>
          <p:nvPr/>
        </p:nvPicPr>
        <p:blipFill>
          <a:blip r:embed="rId4"/>
          <a:stretch>
            <a:fillRect/>
          </a:stretch>
        </p:blipFill>
        <p:spPr>
          <a:xfrm>
            <a:off x="4138970" y="3051610"/>
            <a:ext cx="3067358" cy="2867979"/>
          </a:xfrm>
          <a:prstGeom prst="rect">
            <a:avLst/>
          </a:prstGeom>
          <a:ln w="38100">
            <a:solidFill>
              <a:schemeClr val="tx1"/>
            </a:solidFill>
          </a:ln>
        </p:spPr>
      </p:pic>
      <p:sp>
        <p:nvSpPr>
          <p:cNvPr id="86" name="Rectangle 8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4" name="Google Shape;904;p85"/>
          <p:cNvSpPr txBox="1">
            <a:spLocks noGrp="1"/>
          </p:cNvSpPr>
          <p:nvPr>
            <p:ph type="body" idx="1"/>
          </p:nvPr>
        </p:nvSpPr>
        <p:spPr>
          <a:xfrm>
            <a:off x="7580133" y="321733"/>
            <a:ext cx="4282684" cy="6213422"/>
          </a:xfrm>
          <a:prstGeom prst="rect">
            <a:avLst/>
          </a:prstGeom>
        </p:spPr>
        <p:txBody>
          <a:bodyPr spcFirstLastPara="1" vert="horz" lIns="91440" tIns="45720" rIns="91440" bIns="45720" rtlCol="0" anchor="ctr" anchorCtr="0">
            <a:normAutofit/>
          </a:bodyPr>
          <a:lstStyle/>
          <a:p>
            <a:pPr marL="171450" indent="-228600">
              <a:spcBef>
                <a:spcPts val="0"/>
              </a:spcBef>
              <a:spcAft>
                <a:spcPts val="600"/>
              </a:spcAft>
              <a:buClr>
                <a:schemeClr val="dk1"/>
              </a:buClr>
              <a:buSzPts val="2800"/>
              <a:buFont typeface="Arial" panose="020B0604020202020204" pitchFamily="34" charset="0"/>
              <a:buChar char="•"/>
            </a:pPr>
            <a:r>
              <a:rPr lang="en-US" sz="2400" kern="1200" dirty="0">
                <a:solidFill>
                  <a:schemeClr val="bg1"/>
                </a:solidFill>
                <a:latin typeface="+mn-lt"/>
                <a:ea typeface="+mn-ea"/>
                <a:cs typeface="+mn-cs"/>
              </a:rPr>
              <a:t>Use of a </a:t>
            </a:r>
            <a:r>
              <a:rPr lang="en-US" sz="2400" kern="1200" dirty="0">
                <a:solidFill>
                  <a:schemeClr val="bg1"/>
                </a:solidFill>
                <a:latin typeface="+mn-lt"/>
                <a:ea typeface="+mn-ea"/>
                <a:cs typeface="+mn-cs"/>
                <a:hlinkClick r:id="rId5">
                  <a:extLst>
                    <a:ext uri="{A12FA001-AC4F-418D-AE19-62706E023703}">
                      <ahyp:hlinkClr xmlns:ahyp="http://schemas.microsoft.com/office/drawing/2018/hyperlinkcolor" val="tx"/>
                    </a:ext>
                  </a:extLst>
                </a:hlinkClick>
              </a:rPr>
              <a:t>Daily Checklist </a:t>
            </a:r>
            <a:r>
              <a:rPr lang="en-US" sz="2400" kern="1200" dirty="0">
                <a:solidFill>
                  <a:schemeClr val="bg1"/>
                </a:solidFill>
                <a:latin typeface="+mn-lt"/>
                <a:ea typeface="+mn-ea"/>
                <a:cs typeface="+mn-cs"/>
              </a:rPr>
              <a:t>completed by the study coordinator at the bedside may contribute to fewer protocol deviations from delayed/missed tier interventions or missing data</a:t>
            </a:r>
          </a:p>
          <a:p>
            <a:pPr marL="171450" indent="-228600">
              <a:spcBef>
                <a:spcPts val="0"/>
              </a:spcBef>
              <a:spcAft>
                <a:spcPts val="600"/>
              </a:spcAft>
              <a:buClr>
                <a:schemeClr val="dk1"/>
              </a:buClr>
              <a:buSzPts val="2800"/>
              <a:buFont typeface="Arial" panose="020B0604020202020204" pitchFamily="34" charset="0"/>
              <a:buChar char="•"/>
            </a:pPr>
            <a:endParaRPr lang="en-US" sz="2400" kern="1200" dirty="0">
              <a:solidFill>
                <a:schemeClr val="bg1"/>
              </a:solidFill>
              <a:latin typeface="+mn-lt"/>
              <a:ea typeface="+mn-ea"/>
              <a:cs typeface="+mn-cs"/>
            </a:endParaRPr>
          </a:p>
          <a:p>
            <a:pPr marL="0" indent="0">
              <a:spcBef>
                <a:spcPts val="0"/>
              </a:spcBef>
              <a:spcAft>
                <a:spcPts val="600"/>
              </a:spcAft>
              <a:buClr>
                <a:schemeClr val="dk1"/>
              </a:buClr>
              <a:buSzPts val="2800"/>
              <a:buNone/>
            </a:pPr>
            <a:endParaRPr lang="en-US" sz="2400" kern="1200" dirty="0">
              <a:solidFill>
                <a:schemeClr val="bg1"/>
              </a:solidFill>
              <a:latin typeface="+mn-lt"/>
              <a:ea typeface="+mn-ea"/>
              <a:cs typeface="+mn-cs"/>
            </a:endParaRPr>
          </a:p>
          <a:p>
            <a:pPr marL="171450" indent="-228600">
              <a:spcBef>
                <a:spcPts val="0"/>
              </a:spcBef>
              <a:spcAft>
                <a:spcPts val="600"/>
              </a:spcAft>
              <a:buClr>
                <a:schemeClr val="dk1"/>
              </a:buClr>
              <a:buSzPts val="2800"/>
              <a:buFont typeface="Arial" panose="020B0604020202020204" pitchFamily="34" charset="0"/>
              <a:buChar char="•"/>
            </a:pPr>
            <a:r>
              <a:rPr lang="en-US" sz="2400" kern="1200" dirty="0">
                <a:solidFill>
                  <a:schemeClr val="bg1"/>
                </a:solidFill>
                <a:latin typeface="+mn-lt"/>
                <a:ea typeface="+mn-ea"/>
                <a:cs typeface="+mn-cs"/>
              </a:rPr>
              <a:t>The </a:t>
            </a:r>
            <a:r>
              <a:rPr lang="en-US" sz="2400" kern="1200" dirty="0">
                <a:solidFill>
                  <a:schemeClr val="bg1"/>
                </a:solidFill>
                <a:latin typeface="+mn-lt"/>
                <a:ea typeface="+mn-ea"/>
                <a:cs typeface="+mn-cs"/>
                <a:hlinkClick r:id="rId6">
                  <a:extLst>
                    <a:ext uri="{A12FA001-AC4F-418D-AE19-62706E023703}">
                      <ahyp:hlinkClr xmlns:ahyp="http://schemas.microsoft.com/office/drawing/2018/hyperlinkcolor" val="tx"/>
                    </a:ext>
                  </a:extLst>
                </a:hlinkClick>
              </a:rPr>
              <a:t>Moberg Device Setup and Procedures Manual </a:t>
            </a:r>
            <a:r>
              <a:rPr lang="en-US" sz="2400" kern="1200" dirty="0">
                <a:solidFill>
                  <a:schemeClr val="bg1"/>
                </a:solidFill>
                <a:latin typeface="+mn-lt"/>
                <a:ea typeface="+mn-ea"/>
                <a:cs typeface="+mn-cs"/>
              </a:rPr>
              <a:t>should be at the bedside upon each enrollment to assist with setup/discontinuation of monitoring, troubleshooting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01"/>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7" name="Picture 256">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2" name="Google Shape;502;p63"/>
          <p:cNvSpPr txBox="1">
            <a:spLocks noGrp="1"/>
          </p:cNvSpPr>
          <p:nvPr>
            <p:ph type="title"/>
          </p:nvPr>
        </p:nvSpPr>
        <p:spPr>
          <a:xfrm>
            <a:off x="640079" y="2053641"/>
            <a:ext cx="3669161" cy="2760098"/>
          </a:xfrm>
          <a:prstGeom prst="rect">
            <a:avLst/>
          </a:prstGeom>
        </p:spPr>
        <p:txBody>
          <a:bodyPr spcFirstLastPara="1" vert="horz" lIns="91440" tIns="45720" rIns="91440" bIns="45720" rtlCol="0" anchor="ctr" anchorCtr="0">
            <a:normAutofit/>
          </a:bodyPr>
          <a:lstStyle/>
          <a:p>
            <a:pPr>
              <a:spcBef>
                <a:spcPct val="0"/>
              </a:spcBef>
            </a:pPr>
            <a:r>
              <a:rPr lang="en-US" b="1" kern="1200">
                <a:solidFill>
                  <a:srgbClr val="FFFFFF"/>
                </a:solidFill>
                <a:latin typeface="+mj-lt"/>
                <a:ea typeface="+mj-ea"/>
                <a:cs typeface="+mj-cs"/>
              </a:rPr>
              <a:t>Withdrawal From Participation</a:t>
            </a:r>
            <a:endParaRPr lang="en-US" kern="1200">
              <a:solidFill>
                <a:srgbClr val="FFFFFF"/>
              </a:solidFill>
              <a:latin typeface="+mj-lt"/>
              <a:ea typeface="+mj-ea"/>
              <a:cs typeface="+mj-cs"/>
            </a:endParaRPr>
          </a:p>
        </p:txBody>
      </p:sp>
      <p:sp>
        <p:nvSpPr>
          <p:cNvPr id="506" name="Google Shape;506;p63"/>
          <p:cNvSpPr/>
          <p:nvPr/>
        </p:nvSpPr>
        <p:spPr>
          <a:xfrm>
            <a:off x="6090574" y="801866"/>
            <a:ext cx="5306084" cy="5230634"/>
          </a:xfrm>
          <a:prstGeom prst="rect">
            <a:avLst/>
          </a:prstGeom>
        </p:spPr>
        <p:txBody>
          <a:bodyPr spcFirstLastPara="1" vert="horz" lIns="91440" tIns="45720" rIns="91440" bIns="45720" rtlCol="0" anchor="ctr" anchorCtr="0">
            <a:normAutofit fontScale="92500" lnSpcReduction="10000"/>
          </a:bodyPr>
          <a:lstStyle/>
          <a:p>
            <a:pPr marL="228600" indent="-228600">
              <a:lnSpc>
                <a:spcPct val="90000"/>
              </a:lnSpc>
              <a:buClr>
                <a:srgbClr val="000000"/>
              </a:buClr>
              <a:buSzPts val="2800"/>
              <a:buFont typeface="Arial" panose="020B0604020202020204" pitchFamily="34" charset="0"/>
              <a:buChar char="•"/>
            </a:pPr>
            <a:r>
              <a:rPr lang="en-US" sz="2400" dirty="0">
                <a:solidFill>
                  <a:srgbClr val="000000"/>
                </a:solidFill>
                <a:sym typeface="Calibri"/>
              </a:rPr>
              <a:t>Reason for wishing to withdraw must be determined</a:t>
            </a:r>
            <a:endParaRPr lang="en-US" sz="2400" dirty="0">
              <a:solidFill>
                <a:srgbClr val="000000"/>
              </a:solidFill>
            </a:endParaRPr>
          </a:p>
          <a:p>
            <a:pPr marL="228600" indent="-228600">
              <a:lnSpc>
                <a:spcPct val="90000"/>
              </a:lnSpc>
              <a:spcBef>
                <a:spcPts val="1000"/>
              </a:spcBef>
              <a:buClr>
                <a:srgbClr val="000000"/>
              </a:buClr>
              <a:buSzPts val="2800"/>
              <a:buFont typeface="Arial" panose="020B0604020202020204" pitchFamily="34" charset="0"/>
              <a:buChar char="•"/>
            </a:pPr>
            <a:r>
              <a:rPr lang="en-US" sz="2400" dirty="0">
                <a:solidFill>
                  <a:srgbClr val="000000"/>
                </a:solidFill>
                <a:highlight>
                  <a:srgbClr val="FFFF00"/>
                </a:highlight>
                <a:sym typeface="Calibri"/>
              </a:rPr>
              <a:t>Study interventions and further data collection may be discontinued</a:t>
            </a:r>
            <a:endParaRPr lang="en-US" sz="2400" dirty="0">
              <a:solidFill>
                <a:srgbClr val="000000"/>
              </a:solidFill>
            </a:endParaRPr>
          </a:p>
          <a:p>
            <a:pPr marL="228600" indent="-228600">
              <a:lnSpc>
                <a:spcPct val="90000"/>
              </a:lnSpc>
              <a:spcBef>
                <a:spcPts val="1000"/>
              </a:spcBef>
              <a:buClr>
                <a:srgbClr val="000000"/>
              </a:buClr>
              <a:buSzPts val="2800"/>
              <a:buFont typeface="Arial" panose="020B0604020202020204" pitchFamily="34" charset="0"/>
              <a:buChar char="•"/>
            </a:pPr>
            <a:r>
              <a:rPr lang="en-US" sz="2400" dirty="0">
                <a:solidFill>
                  <a:srgbClr val="000000"/>
                </a:solidFill>
                <a:sym typeface="Calibri"/>
              </a:rPr>
              <a:t>After withdrawal, the participant’s care should revert to standard care at the enrolling site. </a:t>
            </a:r>
            <a:endParaRPr lang="en-US" sz="2400" dirty="0">
              <a:solidFill>
                <a:srgbClr val="000000"/>
              </a:solidFill>
            </a:endParaRPr>
          </a:p>
          <a:p>
            <a:pPr marL="228600" indent="-228600">
              <a:lnSpc>
                <a:spcPct val="90000"/>
              </a:lnSpc>
              <a:spcBef>
                <a:spcPts val="1000"/>
              </a:spcBef>
              <a:buClr>
                <a:srgbClr val="000000"/>
              </a:buClr>
              <a:buSzPts val="2800"/>
              <a:buFont typeface="Arial" panose="020B0604020202020204" pitchFamily="34" charset="0"/>
              <a:buChar char="•"/>
            </a:pPr>
            <a:r>
              <a:rPr lang="en-US" sz="2400" dirty="0">
                <a:solidFill>
                  <a:srgbClr val="000000"/>
                </a:solidFill>
                <a:sym typeface="Calibri"/>
              </a:rPr>
              <a:t>Participant data collected prior to withdrawal from the study is maintained in the study database, but no additional participant data will be collected from the participant or medical record following study withdrawal. </a:t>
            </a:r>
            <a:r>
              <a:rPr lang="en-US" sz="2400" b="1" dirty="0">
                <a:solidFill>
                  <a:srgbClr val="FF0000"/>
                </a:solidFill>
                <a:sym typeface="Calibri"/>
              </a:rPr>
              <a:t>Exception could be obtained from LAR to continue to collect data—must be documented in research record.</a:t>
            </a:r>
            <a:endParaRPr lang="en-US" sz="2400" b="1" dirty="0">
              <a:solidFill>
                <a:srgbClr val="FF0000"/>
              </a:solidFill>
            </a:endParaRPr>
          </a:p>
        </p:txBody>
      </p:sp>
      <p:sp>
        <p:nvSpPr>
          <p:cNvPr id="505" name="Google Shape;505;p63"/>
          <p:cNvSpPr txBox="1"/>
          <p:nvPr/>
        </p:nvSpPr>
        <p:spPr>
          <a:xfrm>
            <a:off x="1851029" y="1279530"/>
            <a:ext cx="8283575" cy="4130675"/>
          </a:xfrm>
          <a:prstGeom prst="rect">
            <a:avLst/>
          </a:prstGeom>
          <a:noFill/>
          <a:ln>
            <a:noFill/>
          </a:ln>
        </p:spPr>
        <p:txBody>
          <a:bodyPr spcFirstLastPara="1" wrap="square" lIns="91425" tIns="45700" rIns="91425" bIns="45700" anchor="t" anchorCtr="0">
            <a:noAutofit/>
          </a:bodyPr>
          <a:lstStyle/>
          <a:p>
            <a:pPr marL="228600" indent="-50800">
              <a:lnSpc>
                <a:spcPct val="90000"/>
              </a:lnSpc>
              <a:buClr>
                <a:schemeClr val="dk1"/>
              </a:buClr>
              <a:buSzPts val="2800"/>
            </a:pPr>
            <a:endParaRPr sz="2800"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F588B35-FA1E-4B7F-A466-5B40D481F2EC}"/>
              </a:ext>
            </a:extLst>
          </p:cNvPr>
          <p:cNvSpPr>
            <a:spLocks noGrp="1"/>
          </p:cNvSpPr>
          <p:nvPr>
            <p:ph type="title"/>
          </p:nvPr>
        </p:nvSpPr>
        <p:spPr>
          <a:xfrm>
            <a:off x="101600" y="76200"/>
            <a:ext cx="11785600" cy="1143000"/>
          </a:xfrm>
        </p:spPr>
        <p:txBody>
          <a:bodyPr anchor="b"/>
          <a:lstStyle/>
          <a:p>
            <a:pPr algn="ctr" eaLnBrk="1" hangingPunct="1"/>
            <a:r>
              <a:rPr lang="en-US" altLang="en-US" sz="4000" b="1" dirty="0">
                <a:solidFill>
                  <a:srgbClr val="000000"/>
                </a:solidFill>
              </a:rPr>
              <a:t>Screening and Enrollment: Lessons Learned </a:t>
            </a:r>
            <a:endParaRPr lang="en-US" altLang="en-US" sz="3200" b="1" dirty="0"/>
          </a:p>
        </p:txBody>
      </p:sp>
      <p:pic>
        <p:nvPicPr>
          <p:cNvPr id="16388" name="Picture 2">
            <a:extLst>
              <a:ext uri="{FF2B5EF4-FFF2-40B4-BE49-F238E27FC236}">
                <a16:creationId xmlns:a16="http://schemas.microsoft.com/office/drawing/2014/main" id="{3454CA4B-A276-4CB3-A201-E414E7BA86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4" y="6113468"/>
            <a:ext cx="1756833"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89" name="Picture 3">
            <a:extLst>
              <a:ext uri="{FF2B5EF4-FFF2-40B4-BE49-F238E27FC236}">
                <a16:creationId xmlns:a16="http://schemas.microsoft.com/office/drawing/2014/main" id="{D322C040-E2FA-4190-BDD6-1F32EE50D1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8237" y="6289680"/>
            <a:ext cx="294216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E7D7831B-3F78-4F32-92CA-7EF42A1FAB04}"/>
              </a:ext>
            </a:extLst>
          </p:cNvPr>
          <p:cNvSpPr txBox="1"/>
          <p:nvPr/>
        </p:nvSpPr>
        <p:spPr>
          <a:xfrm>
            <a:off x="573640" y="2044005"/>
            <a:ext cx="11044719" cy="3600986"/>
          </a:xfrm>
          <a:prstGeom prst="rect">
            <a:avLst/>
          </a:prstGeom>
          <a:noFill/>
        </p:spPr>
        <p:txBody>
          <a:bodyPr wrap="square">
            <a:spAutoFit/>
          </a:bodyPr>
          <a:lstStyle/>
          <a:p>
            <a:pPr algn="ctr">
              <a:buNone/>
            </a:pPr>
            <a:r>
              <a:rPr lang="en-US" sz="4000" dirty="0"/>
              <a:t>For urgent questions related to a potentially eligible patient or a study participant, call the </a:t>
            </a:r>
            <a:r>
              <a:rPr lang="en-US" sz="4000" dirty="0">
                <a:solidFill>
                  <a:srgbClr val="FF0000"/>
                </a:solidFill>
              </a:rPr>
              <a:t>Emergency</a:t>
            </a:r>
            <a:r>
              <a:rPr lang="en-US" sz="4000" dirty="0"/>
              <a:t> BOOST-3 PI Hotline at: </a:t>
            </a:r>
          </a:p>
          <a:p>
            <a:pPr algn="ctr">
              <a:buNone/>
            </a:pPr>
            <a:r>
              <a:rPr lang="en-US" sz="5400" b="1" dirty="0">
                <a:solidFill>
                  <a:srgbClr val="FF0000"/>
                </a:solidFill>
              </a:rPr>
              <a:t>855-4-BOOST3 </a:t>
            </a:r>
          </a:p>
          <a:p>
            <a:pPr algn="ctr">
              <a:buNone/>
            </a:pPr>
            <a:r>
              <a:rPr lang="en-US" sz="5400" b="1" dirty="0">
                <a:solidFill>
                  <a:srgbClr val="FF0000"/>
                </a:solidFill>
              </a:rPr>
              <a:t>(855-426-6783)</a:t>
            </a:r>
          </a:p>
        </p:txBody>
      </p:sp>
    </p:spTree>
    <p:extLst>
      <p:ext uri="{BB962C8B-B14F-4D97-AF65-F5344CB8AC3E}">
        <p14:creationId xmlns:p14="http://schemas.microsoft.com/office/powerpoint/2010/main" val="185122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0" y="599090"/>
            <a:ext cx="12192000" cy="5234151"/>
          </a:xfrm>
        </p:spPr>
        <p:txBody>
          <a:bodyPr>
            <a:normAutofit fontScale="62500" lnSpcReduction="20000"/>
          </a:bodyPr>
          <a:lstStyle/>
          <a:p>
            <a:pPr algn="ctr">
              <a:buNone/>
            </a:pPr>
            <a:r>
              <a:rPr lang="en-US" sz="6000" dirty="0"/>
              <a:t>For additional references and resources, please review the </a:t>
            </a:r>
            <a:r>
              <a:rPr lang="en-US" sz="6000" dirty="0">
                <a:hlinkClick r:id="rId2"/>
              </a:rPr>
              <a:t>FAQ</a:t>
            </a:r>
            <a:r>
              <a:rPr lang="en-US" sz="6000" dirty="0"/>
              <a:t> and </a:t>
            </a:r>
            <a:r>
              <a:rPr lang="en-US" sz="6000" dirty="0">
                <a:hlinkClick r:id="rId3"/>
              </a:rPr>
              <a:t>Toolbox</a:t>
            </a:r>
            <a:r>
              <a:rPr lang="en-US" sz="6000" dirty="0"/>
              <a:t> pages on the BOOST-3 SIREN website.</a:t>
            </a:r>
          </a:p>
          <a:p>
            <a:pPr algn="ctr">
              <a:buNone/>
            </a:pPr>
            <a:r>
              <a:rPr lang="en-US" sz="6000" dirty="0"/>
              <a:t>For non-urgent questions:</a:t>
            </a:r>
          </a:p>
          <a:p>
            <a:pPr algn="ctr">
              <a:buNone/>
            </a:pPr>
            <a:r>
              <a:rPr lang="en-US" sz="6000" dirty="0">
                <a:hlinkClick r:id="rId4"/>
              </a:rPr>
              <a:t>boost-trainers@umich.edu</a:t>
            </a:r>
            <a:r>
              <a:rPr lang="en-US" sz="6000" dirty="0"/>
              <a:t> </a:t>
            </a:r>
          </a:p>
          <a:p>
            <a:pPr algn="ctr">
              <a:buNone/>
            </a:pPr>
            <a:endParaRPr lang="en-US" sz="6000" dirty="0"/>
          </a:p>
          <a:p>
            <a:pPr algn="ctr">
              <a:buNone/>
            </a:pPr>
            <a:r>
              <a:rPr lang="en-US" sz="6000" dirty="0"/>
              <a:t>For urgent questions related to a potentially eligible patient or a study participant, call the </a:t>
            </a:r>
            <a:r>
              <a:rPr lang="en-US" sz="6000" dirty="0">
                <a:solidFill>
                  <a:srgbClr val="FF0000"/>
                </a:solidFill>
              </a:rPr>
              <a:t>Emergency</a:t>
            </a:r>
            <a:r>
              <a:rPr lang="en-US" sz="6000" dirty="0"/>
              <a:t> BOOST-3 PI Hotline at: </a:t>
            </a:r>
          </a:p>
          <a:p>
            <a:pPr algn="ctr">
              <a:buNone/>
            </a:pPr>
            <a:r>
              <a:rPr lang="en-US" sz="7700" b="1" dirty="0">
                <a:solidFill>
                  <a:srgbClr val="FF0000"/>
                </a:solidFill>
              </a:rPr>
              <a:t>855-4-BOOST3 (855-426-6783)</a:t>
            </a:r>
          </a:p>
          <a:p>
            <a:pPr algn="ctr">
              <a:buNone/>
            </a:pP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8C57-A62F-4C2C-866B-DE7B79AF5BB4}"/>
              </a:ext>
            </a:extLst>
          </p:cNvPr>
          <p:cNvSpPr>
            <a:spLocks noGrp="1"/>
          </p:cNvSpPr>
          <p:nvPr>
            <p:ph type="title"/>
          </p:nvPr>
        </p:nvSpPr>
        <p:spPr/>
        <p:txBody>
          <a:bodyPr/>
          <a:lstStyle/>
          <a:p>
            <a:r>
              <a:rPr lang="en-US" dirty="0"/>
              <a:t>Inclusion and Exclusion Criteria Questions</a:t>
            </a:r>
          </a:p>
        </p:txBody>
      </p:sp>
      <p:sp>
        <p:nvSpPr>
          <p:cNvPr id="3" name="Text Placeholder 2">
            <a:extLst>
              <a:ext uri="{FF2B5EF4-FFF2-40B4-BE49-F238E27FC236}">
                <a16:creationId xmlns:a16="http://schemas.microsoft.com/office/drawing/2014/main" id="{594AE862-5588-41DC-AEF5-EB8626DA947A}"/>
              </a:ext>
            </a:extLst>
          </p:cNvPr>
          <p:cNvSpPr>
            <a:spLocks noGrp="1"/>
          </p:cNvSpPr>
          <p:nvPr>
            <p:ph type="body" idx="1"/>
          </p:nvPr>
        </p:nvSpPr>
        <p:spPr/>
        <p:txBody>
          <a:bodyPr/>
          <a:lstStyle/>
          <a:p>
            <a:pPr marL="114300" indent="0">
              <a:buNone/>
            </a:pPr>
            <a:r>
              <a:rPr lang="en-US" sz="3200" b="1" dirty="0">
                <a:solidFill>
                  <a:srgbClr val="002060"/>
                </a:solidFill>
              </a:rPr>
              <a:t>Q: Is an ABG required during screening, to determine if a potential subject meets exclusion criteria: </a:t>
            </a:r>
          </a:p>
          <a:p>
            <a:pPr marL="114300" indent="0">
              <a:buNone/>
            </a:pPr>
            <a:r>
              <a:rPr lang="en-US" sz="3200" b="1" dirty="0">
                <a:solidFill>
                  <a:srgbClr val="002060"/>
                </a:solidFill>
              </a:rPr>
              <a:t>PaO</a:t>
            </a:r>
            <a:r>
              <a:rPr lang="en-US" sz="3200" b="1" baseline="-25000" dirty="0">
                <a:solidFill>
                  <a:srgbClr val="002060"/>
                </a:solidFill>
              </a:rPr>
              <a:t>2</a:t>
            </a:r>
            <a:r>
              <a:rPr lang="en-US" sz="3200" b="1" dirty="0">
                <a:solidFill>
                  <a:srgbClr val="002060"/>
                </a:solidFill>
              </a:rPr>
              <a:t>/FiO2 ratio &lt; 150? </a:t>
            </a:r>
          </a:p>
          <a:p>
            <a:pPr marL="114300" indent="0">
              <a:buNone/>
            </a:pPr>
            <a:r>
              <a:rPr lang="en-US" dirty="0"/>
              <a:t>A: No.  </a:t>
            </a:r>
          </a:p>
          <a:p>
            <a:pPr marL="114300" indent="0">
              <a:buNone/>
            </a:pPr>
            <a:r>
              <a:rPr lang="en-US" dirty="0"/>
              <a:t>If there is a clinical indication to obtain an ABG, such as major chest trauma, decreased SPO</a:t>
            </a:r>
            <a:r>
              <a:rPr lang="en-US" baseline="-25000" dirty="0"/>
              <a:t>2</a:t>
            </a:r>
            <a:r>
              <a:rPr lang="en-US" dirty="0"/>
              <a:t> saturations, etc., an ABG is recommended.  </a:t>
            </a:r>
          </a:p>
        </p:txBody>
      </p:sp>
    </p:spTree>
    <p:extLst>
      <p:ext uri="{BB962C8B-B14F-4D97-AF65-F5344CB8AC3E}">
        <p14:creationId xmlns:p14="http://schemas.microsoft.com/office/powerpoint/2010/main" val="204581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8C57-A62F-4C2C-866B-DE7B79AF5BB4}"/>
              </a:ext>
            </a:extLst>
          </p:cNvPr>
          <p:cNvSpPr>
            <a:spLocks noGrp="1"/>
          </p:cNvSpPr>
          <p:nvPr>
            <p:ph type="title"/>
          </p:nvPr>
        </p:nvSpPr>
        <p:spPr/>
        <p:txBody>
          <a:bodyPr/>
          <a:lstStyle/>
          <a:p>
            <a:r>
              <a:rPr lang="en-US" dirty="0"/>
              <a:t>Inclusion and Exclusion Criteria Questions</a:t>
            </a:r>
          </a:p>
        </p:txBody>
      </p:sp>
      <p:sp>
        <p:nvSpPr>
          <p:cNvPr id="3" name="Text Placeholder 2">
            <a:extLst>
              <a:ext uri="{FF2B5EF4-FFF2-40B4-BE49-F238E27FC236}">
                <a16:creationId xmlns:a16="http://schemas.microsoft.com/office/drawing/2014/main" id="{594AE862-5588-41DC-AEF5-EB8626DA947A}"/>
              </a:ext>
            </a:extLst>
          </p:cNvPr>
          <p:cNvSpPr>
            <a:spLocks noGrp="1"/>
          </p:cNvSpPr>
          <p:nvPr>
            <p:ph type="body" idx="1"/>
          </p:nvPr>
        </p:nvSpPr>
        <p:spPr/>
        <p:txBody>
          <a:bodyPr/>
          <a:lstStyle/>
          <a:p>
            <a:pPr marL="114300" indent="0">
              <a:buNone/>
            </a:pPr>
            <a:r>
              <a:rPr lang="en-US" sz="3200" b="1" dirty="0">
                <a:solidFill>
                  <a:srgbClr val="002060"/>
                </a:solidFill>
              </a:rPr>
              <a:t>Q: If a potential subject presents with hypotension (SBP &lt; 90mmHg) or hypoxia (SPO</a:t>
            </a:r>
            <a:r>
              <a:rPr lang="en-US" sz="3200" b="1" baseline="-25000" dirty="0">
                <a:solidFill>
                  <a:srgbClr val="002060"/>
                </a:solidFill>
              </a:rPr>
              <a:t>2</a:t>
            </a:r>
            <a:r>
              <a:rPr lang="en-US" sz="3200" b="1" dirty="0">
                <a:solidFill>
                  <a:srgbClr val="002060"/>
                </a:solidFill>
              </a:rPr>
              <a:t> &lt;90), should they immediately be excluded? </a:t>
            </a:r>
          </a:p>
          <a:p>
            <a:pPr marL="114300" indent="0">
              <a:buNone/>
            </a:pPr>
            <a:r>
              <a:rPr lang="en-US" dirty="0"/>
              <a:t>A: Not necessarily.  </a:t>
            </a:r>
          </a:p>
          <a:p>
            <a:pPr marL="114300" indent="0">
              <a:buNone/>
            </a:pPr>
            <a:r>
              <a:rPr lang="en-US" dirty="0"/>
              <a:t>The hypoxia and hypotension needs to be persisted for 5 </a:t>
            </a:r>
            <a:r>
              <a:rPr lang="en-US"/>
              <a:t>mins sustained to be excluded.  </a:t>
            </a:r>
            <a:r>
              <a:rPr lang="en-US" dirty="0"/>
              <a:t>If patient is resuscitated and vital signs stabilize prior to the </a:t>
            </a:r>
            <a:r>
              <a:rPr lang="en-US" b="1" dirty="0">
                <a:solidFill>
                  <a:srgbClr val="FF0000"/>
                </a:solidFill>
              </a:rPr>
              <a:t>6 hour from admission/12h </a:t>
            </a:r>
            <a:r>
              <a:rPr lang="en-US" dirty="0"/>
              <a:t>from injury window closes, it may be possible to proceed with enrollment; if there is uncertainty regarding patient eligibility, contact the </a:t>
            </a:r>
            <a:r>
              <a:rPr lang="en-US" b="1" dirty="0">
                <a:solidFill>
                  <a:srgbClr val="FF0000"/>
                </a:solidFill>
              </a:rPr>
              <a:t>PI Emergency Hotline </a:t>
            </a:r>
            <a:r>
              <a:rPr lang="en-US" dirty="0"/>
              <a:t>to confirm.   </a:t>
            </a:r>
          </a:p>
        </p:txBody>
      </p:sp>
    </p:spTree>
    <p:extLst>
      <p:ext uri="{BB962C8B-B14F-4D97-AF65-F5344CB8AC3E}">
        <p14:creationId xmlns:p14="http://schemas.microsoft.com/office/powerpoint/2010/main" val="919999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8C57-A62F-4C2C-866B-DE7B79AF5BB4}"/>
              </a:ext>
            </a:extLst>
          </p:cNvPr>
          <p:cNvSpPr>
            <a:spLocks noGrp="1"/>
          </p:cNvSpPr>
          <p:nvPr>
            <p:ph type="title"/>
          </p:nvPr>
        </p:nvSpPr>
        <p:spPr/>
        <p:txBody>
          <a:bodyPr/>
          <a:lstStyle/>
          <a:p>
            <a:r>
              <a:rPr lang="en-US" dirty="0"/>
              <a:t>Inclusion and Exclusion Criteria Questions</a:t>
            </a:r>
          </a:p>
        </p:txBody>
      </p:sp>
      <p:sp>
        <p:nvSpPr>
          <p:cNvPr id="3" name="Text Placeholder 2">
            <a:extLst>
              <a:ext uri="{FF2B5EF4-FFF2-40B4-BE49-F238E27FC236}">
                <a16:creationId xmlns:a16="http://schemas.microsoft.com/office/drawing/2014/main" id="{594AE862-5588-41DC-AEF5-EB8626DA947A}"/>
              </a:ext>
            </a:extLst>
          </p:cNvPr>
          <p:cNvSpPr>
            <a:spLocks noGrp="1"/>
          </p:cNvSpPr>
          <p:nvPr>
            <p:ph type="body" idx="1"/>
          </p:nvPr>
        </p:nvSpPr>
        <p:spPr>
          <a:xfrm>
            <a:off x="554804" y="1825625"/>
            <a:ext cx="10798996" cy="4351338"/>
          </a:xfrm>
        </p:spPr>
        <p:txBody>
          <a:bodyPr/>
          <a:lstStyle/>
          <a:p>
            <a:pPr marL="114300" indent="0">
              <a:buNone/>
            </a:pPr>
            <a:r>
              <a:rPr lang="en-US" sz="3200" b="1" dirty="0">
                <a:solidFill>
                  <a:srgbClr val="002060"/>
                </a:solidFill>
              </a:rPr>
              <a:t>Q: Can a potential subject be enrolled if pupil assessment is not able to be evaluated? </a:t>
            </a:r>
          </a:p>
          <a:p>
            <a:pPr marL="114300" indent="0">
              <a:buNone/>
            </a:pPr>
            <a:r>
              <a:rPr lang="en-US" dirty="0"/>
              <a:t>A: Bilateral unreactive pupils and GCS 3T, is indicative of brain death.</a:t>
            </a:r>
          </a:p>
          <a:p>
            <a:pPr marL="114300" indent="0">
              <a:buNone/>
            </a:pPr>
            <a:r>
              <a:rPr lang="en-US" dirty="0"/>
              <a:t>However, if both pupils are unable to be assessed, potential for enrollment, weighing in GCS score. Should be reviewed with a lead PI prior to enrollment. </a:t>
            </a:r>
          </a:p>
          <a:p>
            <a:pPr marL="114300" indent="0">
              <a:buNone/>
            </a:pPr>
            <a:r>
              <a:rPr lang="en-US" dirty="0"/>
              <a:t>If there is uncertainty regarding patient eligibility, contact the </a:t>
            </a:r>
            <a:r>
              <a:rPr lang="en-US" b="1" dirty="0">
                <a:solidFill>
                  <a:srgbClr val="FF0000"/>
                </a:solidFill>
              </a:rPr>
              <a:t>PI Emergency Hotline </a:t>
            </a:r>
            <a:r>
              <a:rPr lang="en-US" dirty="0"/>
              <a:t>to confirm. should be reviewed with a lead PI prior to enrollment.  </a:t>
            </a:r>
          </a:p>
        </p:txBody>
      </p:sp>
    </p:spTree>
    <p:extLst>
      <p:ext uri="{BB962C8B-B14F-4D97-AF65-F5344CB8AC3E}">
        <p14:creationId xmlns:p14="http://schemas.microsoft.com/office/powerpoint/2010/main" val="197796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8C57-A62F-4C2C-866B-DE7B79AF5BB4}"/>
              </a:ext>
            </a:extLst>
          </p:cNvPr>
          <p:cNvSpPr>
            <a:spLocks noGrp="1"/>
          </p:cNvSpPr>
          <p:nvPr>
            <p:ph type="title"/>
          </p:nvPr>
        </p:nvSpPr>
        <p:spPr/>
        <p:txBody>
          <a:bodyPr/>
          <a:lstStyle/>
          <a:p>
            <a:r>
              <a:rPr lang="en-US" dirty="0"/>
              <a:t>Inclusion and Exclusion Criteria Questions</a:t>
            </a:r>
          </a:p>
        </p:txBody>
      </p:sp>
      <p:sp>
        <p:nvSpPr>
          <p:cNvPr id="3" name="Text Placeholder 2">
            <a:extLst>
              <a:ext uri="{FF2B5EF4-FFF2-40B4-BE49-F238E27FC236}">
                <a16:creationId xmlns:a16="http://schemas.microsoft.com/office/drawing/2014/main" id="{594AE862-5588-41DC-AEF5-EB8626DA947A}"/>
              </a:ext>
            </a:extLst>
          </p:cNvPr>
          <p:cNvSpPr>
            <a:spLocks noGrp="1"/>
          </p:cNvSpPr>
          <p:nvPr>
            <p:ph type="body" idx="1"/>
          </p:nvPr>
        </p:nvSpPr>
        <p:spPr>
          <a:xfrm>
            <a:off x="696502" y="1353013"/>
            <a:ext cx="10798996" cy="5242995"/>
          </a:xfrm>
        </p:spPr>
        <p:txBody>
          <a:bodyPr/>
          <a:lstStyle/>
          <a:p>
            <a:pPr marL="0" marR="0" lvl="0" indent="0">
              <a:spcBef>
                <a:spcPts val="0"/>
              </a:spcBef>
              <a:spcAft>
                <a:spcPts val="0"/>
              </a:spcAft>
              <a:buSzPts val="1000"/>
              <a:buNone/>
              <a:tabLst>
                <a:tab pos="457200" algn="l"/>
              </a:tabLst>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Q: For patients who require immediate surgical evacuation of a hematoma or other emergent surgeries?  Do monitors still have to be inserted within 6 hours? </a:t>
            </a:r>
          </a:p>
          <a:p>
            <a:pPr marL="342900" marR="0" lvl="0" indent="-342900">
              <a:spcBef>
                <a:spcPts val="0"/>
              </a:spcBef>
              <a:spcAft>
                <a:spcPts val="0"/>
              </a:spcAft>
              <a:buSzPts val="1000"/>
              <a:buFont typeface="Wingdings" panose="05000000000000000000" pitchFamily="2" charset="2"/>
              <a:buChar char=""/>
              <a:tabLst>
                <a:tab pos="457200" algn="l"/>
              </a:tabLst>
            </a:pPr>
            <a:endPar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SzPts val="1000"/>
              <a:buNone/>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Yes.  </a:t>
            </a:r>
            <a:r>
              <a:rPr lang="en-US"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Only if feasible to place monitors and randomize within 6 hours of arrival to enrolling hospital (and within 12 hours from injury). </a:t>
            </a:r>
            <a:endPar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SzPts val="1000"/>
              <a:buNone/>
              <a:tabLst>
                <a:tab pos="45720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SzPts val="1000"/>
              <a:buNone/>
              <a:tabLst>
                <a:tab pos="457200" algn="l"/>
              </a:tabLst>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M</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onitors can be placed in the OR and randomization should take place during this time, provided it’s within 6 hours of arrival.  </a:t>
            </a:r>
          </a:p>
          <a:p>
            <a:pPr marL="0" marR="0" lvl="0" indent="0">
              <a:spcBef>
                <a:spcPts val="0"/>
              </a:spcBef>
              <a:spcAft>
                <a:spcPts val="0"/>
              </a:spcAft>
              <a:buSzPts val="1000"/>
              <a:buNone/>
              <a:tabLst>
                <a:tab pos="457200" algn="l"/>
              </a:tabLst>
            </a:pPr>
            <a:endPar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SzPts val="1000"/>
              <a:buNone/>
              <a:tabLst>
                <a:tab pos="457200" algn="l"/>
              </a:tabLst>
            </a:pP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patient is to be randomized </a:t>
            </a: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after placement of probes,</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 not hook up the cable to the PbtO</a:t>
            </a:r>
            <a:r>
              <a:rPr lang="en-US" u="sng" baseline="-25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en-US"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monitor until after randomization. </a:t>
            </a:r>
            <a:r>
              <a:rPr lang="en-US"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Treatment can start when it is practical and feasible to do so.</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a:p>
            <a:pPr marL="114300" indent="0">
              <a:buNone/>
            </a:pPr>
            <a:endParaRPr lang="en-US" dirty="0"/>
          </a:p>
        </p:txBody>
      </p:sp>
    </p:spTree>
    <p:extLst>
      <p:ext uri="{BB962C8B-B14F-4D97-AF65-F5344CB8AC3E}">
        <p14:creationId xmlns:p14="http://schemas.microsoft.com/office/powerpoint/2010/main" val="113199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F8B580-1F63-4027-AD4B-FAC01825FE37}"/>
              </a:ext>
            </a:extLst>
          </p:cNvPr>
          <p:cNvSpPr>
            <a:spLocks noGrp="1"/>
          </p:cNvSpPr>
          <p:nvPr>
            <p:ph type="title"/>
          </p:nvPr>
        </p:nvSpPr>
        <p:spPr>
          <a:xfrm>
            <a:off x="594360" y="640263"/>
            <a:ext cx="3822192" cy="1344975"/>
          </a:xfrm>
        </p:spPr>
        <p:txBody>
          <a:bodyPr>
            <a:normAutofit/>
          </a:bodyPr>
          <a:lstStyle/>
          <a:p>
            <a:r>
              <a:rPr lang="en-US" sz="3600" b="1">
                <a:solidFill>
                  <a:schemeClr val="bg1"/>
                </a:solidFill>
              </a:rPr>
              <a:t>Screening Log </a:t>
            </a:r>
          </a:p>
        </p:txBody>
      </p:sp>
      <p:cxnSp>
        <p:nvCxnSpPr>
          <p:cNvPr id="23" name="Straight Connector 22">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87F60173-D8F4-4B8C-9617-0A9DA0D7EC16}"/>
              </a:ext>
            </a:extLst>
          </p:cNvPr>
          <p:cNvSpPr>
            <a:spLocks noGrp="1"/>
          </p:cNvSpPr>
          <p:nvPr>
            <p:ph type="body" idx="1"/>
          </p:nvPr>
        </p:nvSpPr>
        <p:spPr>
          <a:xfrm>
            <a:off x="593610" y="2121763"/>
            <a:ext cx="3822192" cy="3773010"/>
          </a:xfrm>
        </p:spPr>
        <p:txBody>
          <a:bodyPr>
            <a:normAutofit/>
          </a:bodyPr>
          <a:lstStyle/>
          <a:p>
            <a:r>
              <a:rPr lang="en-US" sz="2000" dirty="0">
                <a:solidFill>
                  <a:schemeClr val="bg1"/>
                </a:solidFill>
              </a:rPr>
              <a:t>A screening log should be maintained by each site.  Patients with all of the following should be included:</a:t>
            </a:r>
          </a:p>
          <a:p>
            <a:r>
              <a:rPr lang="en-US" sz="2000" dirty="0">
                <a:solidFill>
                  <a:schemeClr val="bg1"/>
                </a:solidFill>
              </a:rPr>
              <a:t>Admission to ICU</a:t>
            </a:r>
          </a:p>
          <a:p>
            <a:r>
              <a:rPr lang="en-US" sz="2000" dirty="0">
                <a:solidFill>
                  <a:schemeClr val="bg1"/>
                </a:solidFill>
              </a:rPr>
              <a:t>Positive TBI (verified by CT)</a:t>
            </a:r>
          </a:p>
          <a:p>
            <a:r>
              <a:rPr lang="en-US" sz="2000" dirty="0">
                <a:solidFill>
                  <a:schemeClr val="bg1"/>
                </a:solidFill>
              </a:rPr>
              <a:t>Placement of intracranial monitoring (GCS </a:t>
            </a:r>
            <a:r>
              <a:rPr lang="en-US" sz="2000" u="sng" dirty="0">
                <a:solidFill>
                  <a:schemeClr val="bg1"/>
                </a:solidFill>
              </a:rPr>
              <a:t>&lt;</a:t>
            </a:r>
            <a:r>
              <a:rPr lang="en-US" sz="2000" dirty="0">
                <a:solidFill>
                  <a:schemeClr val="bg1"/>
                </a:solidFill>
              </a:rPr>
              <a:t> 8)</a:t>
            </a:r>
          </a:p>
        </p:txBody>
      </p:sp>
      <p:pic>
        <p:nvPicPr>
          <p:cNvPr id="6" name="Picture 5">
            <a:extLst>
              <a:ext uri="{FF2B5EF4-FFF2-40B4-BE49-F238E27FC236}">
                <a16:creationId xmlns:a16="http://schemas.microsoft.com/office/drawing/2014/main" id="{C6E247C7-AFA1-43B5-982D-BBCF91D15F24}"/>
              </a:ext>
            </a:extLst>
          </p:cNvPr>
          <p:cNvPicPr>
            <a:picLocks noChangeAspect="1"/>
          </p:cNvPicPr>
          <p:nvPr/>
        </p:nvPicPr>
        <p:blipFill>
          <a:blip r:embed="rId3"/>
          <a:stretch>
            <a:fillRect/>
          </a:stretch>
        </p:blipFill>
        <p:spPr>
          <a:xfrm>
            <a:off x="4890525" y="1797269"/>
            <a:ext cx="6971865" cy="3137338"/>
          </a:xfrm>
          <a:prstGeom prst="rect">
            <a:avLst/>
          </a:prstGeom>
        </p:spPr>
      </p:pic>
    </p:spTree>
    <p:extLst>
      <p:ext uri="{BB962C8B-B14F-4D97-AF65-F5344CB8AC3E}">
        <p14:creationId xmlns:p14="http://schemas.microsoft.com/office/powerpoint/2010/main" val="73781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E6CACD4-4551-43BE-A55F-CA248F82468B}"/>
              </a:ext>
            </a:extLst>
          </p:cNvPr>
          <p:cNvSpPr>
            <a:spLocks noGrp="1"/>
          </p:cNvSpPr>
          <p:nvPr>
            <p:ph type="title"/>
          </p:nvPr>
        </p:nvSpPr>
        <p:spPr>
          <a:xfrm>
            <a:off x="0" y="268293"/>
            <a:ext cx="11988800" cy="657225"/>
          </a:xfrm>
        </p:spPr>
        <p:txBody>
          <a:bodyPr anchor="b">
            <a:normAutofit fontScale="90000"/>
          </a:bodyPr>
          <a:lstStyle/>
          <a:p>
            <a:pPr algn="ctr" eaLnBrk="1" hangingPunct="1"/>
            <a:r>
              <a:rPr lang="en-US" altLang="en-US" sz="3200" b="1"/>
              <a:t>EFIC Process: </a:t>
            </a:r>
            <a:br>
              <a:rPr lang="en-US" altLang="en-US" sz="3200" b="1"/>
            </a:br>
            <a:r>
              <a:rPr lang="en-US" altLang="en-US" sz="2800" b="1"/>
              <a:t>Begins Upon Arrival of Potentially Eligible Subject </a:t>
            </a:r>
            <a:endParaRPr lang="en-US" altLang="en-US" sz="3200" b="1"/>
          </a:p>
        </p:txBody>
      </p:sp>
      <p:pic>
        <p:nvPicPr>
          <p:cNvPr id="18435" name="Picture 2">
            <a:extLst>
              <a:ext uri="{FF2B5EF4-FFF2-40B4-BE49-F238E27FC236}">
                <a16:creationId xmlns:a16="http://schemas.microsoft.com/office/drawing/2014/main" id="{3EE0EFE5-607B-41E2-9B42-E3A326C07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452" y="6069555"/>
            <a:ext cx="1756833" cy="573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6" name="Picture 3">
            <a:extLst>
              <a:ext uri="{FF2B5EF4-FFF2-40B4-BE49-F238E27FC236}">
                <a16:creationId xmlns:a16="http://schemas.microsoft.com/office/drawing/2014/main" id="{5636793E-39E8-4104-89BE-9645FD6113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16999" y="6245427"/>
            <a:ext cx="294216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Content Placeholder 3">
            <a:extLst>
              <a:ext uri="{FF2B5EF4-FFF2-40B4-BE49-F238E27FC236}">
                <a16:creationId xmlns:a16="http://schemas.microsoft.com/office/drawing/2014/main" id="{EBA6A5F4-4D74-41E0-8094-FBC7AFB8CA67}"/>
              </a:ext>
            </a:extLst>
          </p:cNvPr>
          <p:cNvGraphicFramePr>
            <a:graphicFrameLocks/>
          </p:cNvGraphicFramePr>
          <p:nvPr>
            <p:extLst>
              <p:ext uri="{D42A27DB-BD31-4B8C-83A1-F6EECF244321}">
                <p14:modId xmlns:p14="http://schemas.microsoft.com/office/powerpoint/2010/main" val="3160142764"/>
              </p:ext>
            </p:extLst>
          </p:nvPr>
        </p:nvGraphicFramePr>
        <p:xfrm>
          <a:off x="101600" y="1447800"/>
          <a:ext cx="11988800" cy="34898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p:cNvSpPr/>
          <p:nvPr/>
        </p:nvSpPr>
        <p:spPr>
          <a:xfrm>
            <a:off x="379516" y="4599343"/>
            <a:ext cx="11327139" cy="2123658"/>
          </a:xfrm>
          <a:prstGeom prst="rect">
            <a:avLst/>
          </a:prstGeom>
          <a:noFill/>
        </p:spPr>
        <p:txBody>
          <a:bodyPr wrap="square" lIns="91440" tIns="45720" rIns="91440" bIns="45720">
            <a:spAutoFit/>
          </a:bodyPr>
          <a:lstStyle/>
          <a:p>
            <a:pPr algn="ctr"/>
            <a:r>
              <a:rPr lang="en-US" sz="4400" b="1" dirty="0">
                <a:ln w="10541" cmpd="sng">
                  <a:solidFill>
                    <a:schemeClr val="accent1">
                      <a:shade val="88000"/>
                      <a:satMod val="110000"/>
                    </a:schemeClr>
                  </a:solidFill>
                  <a:prstDash val="solid"/>
                </a:ln>
                <a:solidFill>
                  <a:srgbClr val="FF0000"/>
                </a:solidFill>
                <a:highlight>
                  <a:srgbClr val="FFFF00"/>
                </a:highlight>
              </a:rPr>
              <a:t>Note: Timing of probe placement MUST be prior to randomization for EFIC enrolled subjects</a:t>
            </a:r>
          </a:p>
        </p:txBody>
      </p:sp>
    </p:spTree>
    <p:extLst>
      <p:ext uri="{BB962C8B-B14F-4D97-AF65-F5344CB8AC3E}">
        <p14:creationId xmlns:p14="http://schemas.microsoft.com/office/powerpoint/2010/main" val="199881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671186F6-C00A-465C-BCCD-FA1D5D161F1D}"/>
                                            </p:graphicEl>
                                          </p:spTgt>
                                        </p:tgtEl>
                                        <p:attrNameLst>
                                          <p:attrName>style.visibility</p:attrName>
                                        </p:attrNameLst>
                                      </p:cBhvr>
                                      <p:to>
                                        <p:strVal val="visible"/>
                                      </p:to>
                                    </p:set>
                                    <p:animEffect transition="in" filter="fade">
                                      <p:cBhvr>
                                        <p:cTn id="7" dur="500"/>
                                        <p:tgtEl>
                                          <p:spTgt spid="8">
                                            <p:graphicEl>
                                              <a:dgm id="{671186F6-C00A-465C-BCCD-FA1D5D161F1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3CE2CEB2-BAAA-4480-BE04-B81286E89184}"/>
                                            </p:graphicEl>
                                          </p:spTgt>
                                        </p:tgtEl>
                                        <p:attrNameLst>
                                          <p:attrName>style.visibility</p:attrName>
                                        </p:attrNameLst>
                                      </p:cBhvr>
                                      <p:to>
                                        <p:strVal val="visible"/>
                                      </p:to>
                                    </p:set>
                                    <p:animEffect transition="in" filter="fade">
                                      <p:cBhvr>
                                        <p:cTn id="12" dur="500"/>
                                        <p:tgtEl>
                                          <p:spTgt spid="8">
                                            <p:graphicEl>
                                              <a:dgm id="{3CE2CEB2-BAAA-4480-BE04-B81286E8918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FE8ABD7D-D7CD-402B-BEF1-B6E95088EB06}"/>
                                            </p:graphicEl>
                                          </p:spTgt>
                                        </p:tgtEl>
                                        <p:attrNameLst>
                                          <p:attrName>style.visibility</p:attrName>
                                        </p:attrNameLst>
                                      </p:cBhvr>
                                      <p:to>
                                        <p:strVal val="visible"/>
                                      </p:to>
                                    </p:set>
                                    <p:animEffect transition="in" filter="fade">
                                      <p:cBhvr>
                                        <p:cTn id="15" dur="500"/>
                                        <p:tgtEl>
                                          <p:spTgt spid="8">
                                            <p:graphicEl>
                                              <a:dgm id="{FE8ABD7D-D7CD-402B-BEF1-B6E95088EB0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78CD78E3-DD10-4BD4-AF27-5C18F183F397}"/>
                                            </p:graphicEl>
                                          </p:spTgt>
                                        </p:tgtEl>
                                        <p:attrNameLst>
                                          <p:attrName>style.visibility</p:attrName>
                                        </p:attrNameLst>
                                      </p:cBhvr>
                                      <p:to>
                                        <p:strVal val="visible"/>
                                      </p:to>
                                    </p:set>
                                    <p:animEffect transition="in" filter="fade">
                                      <p:cBhvr>
                                        <p:cTn id="20" dur="500"/>
                                        <p:tgtEl>
                                          <p:spTgt spid="8">
                                            <p:graphicEl>
                                              <a:dgm id="{78CD78E3-DD10-4BD4-AF27-5C18F183F39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1435D46D-EF90-4BB3-8DFB-1C1BE3E6E09F}"/>
                                            </p:graphicEl>
                                          </p:spTgt>
                                        </p:tgtEl>
                                        <p:attrNameLst>
                                          <p:attrName>style.visibility</p:attrName>
                                        </p:attrNameLst>
                                      </p:cBhvr>
                                      <p:to>
                                        <p:strVal val="visible"/>
                                      </p:to>
                                    </p:set>
                                    <p:animEffect transition="in" filter="fade">
                                      <p:cBhvr>
                                        <p:cTn id="23" dur="500"/>
                                        <p:tgtEl>
                                          <p:spTgt spid="8">
                                            <p:graphicEl>
                                              <a:dgm id="{1435D46D-EF90-4BB3-8DFB-1C1BE3E6E09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52EBDEFE-8912-4F30-A9BC-F488808559E6}"/>
                                            </p:graphicEl>
                                          </p:spTgt>
                                        </p:tgtEl>
                                        <p:attrNameLst>
                                          <p:attrName>style.visibility</p:attrName>
                                        </p:attrNameLst>
                                      </p:cBhvr>
                                      <p:to>
                                        <p:strVal val="visible"/>
                                      </p:to>
                                    </p:set>
                                    <p:animEffect transition="in" filter="fade">
                                      <p:cBhvr>
                                        <p:cTn id="28" dur="500"/>
                                        <p:tgtEl>
                                          <p:spTgt spid="8">
                                            <p:graphicEl>
                                              <a:dgm id="{52EBDEFE-8912-4F30-A9BC-F488808559E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91958F16-252E-43C5-A875-15B7B5CA0AD7}"/>
                                            </p:graphicEl>
                                          </p:spTgt>
                                        </p:tgtEl>
                                        <p:attrNameLst>
                                          <p:attrName>style.visibility</p:attrName>
                                        </p:attrNameLst>
                                      </p:cBhvr>
                                      <p:to>
                                        <p:strVal val="visible"/>
                                      </p:to>
                                    </p:set>
                                    <p:animEffect transition="in" filter="fade">
                                      <p:cBhvr>
                                        <p:cTn id="31" dur="500"/>
                                        <p:tgtEl>
                                          <p:spTgt spid="8">
                                            <p:graphicEl>
                                              <a:dgm id="{91958F16-252E-43C5-A875-15B7B5CA0A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6"/>
          <p:cNvSpPr txBox="1">
            <a:spLocks noGrp="1"/>
          </p:cNvSpPr>
          <p:nvPr>
            <p:ph type="title"/>
          </p:nvPr>
        </p:nvSpPr>
        <p:spPr>
          <a:xfrm>
            <a:off x="177491" y="481010"/>
            <a:ext cx="11178840" cy="744600"/>
          </a:xfrm>
          <a:prstGeom prst="rect">
            <a:avLst/>
          </a:prstGeom>
          <a:noFill/>
          <a:ln>
            <a:noFill/>
          </a:ln>
        </p:spPr>
        <p:txBody>
          <a:bodyPr spcFirstLastPara="1" vert="horz" wrap="square" lIns="91425" tIns="45700" rIns="91425" bIns="45700" rtlCol="0" anchor="b" anchorCtr="0">
            <a:noAutofit/>
          </a:bodyPr>
          <a:lstStyle/>
          <a:p>
            <a:pPr>
              <a:spcBef>
                <a:spcPts val="0"/>
              </a:spcBef>
            </a:pPr>
            <a:r>
              <a:rPr lang="en-US" b="1" dirty="0">
                <a:latin typeface="+mn-lt"/>
              </a:rPr>
              <a:t>Considerations Related to Neuromonitoring </a:t>
            </a:r>
            <a:endParaRPr b="1" dirty="0">
              <a:latin typeface="+mn-lt"/>
            </a:endParaRPr>
          </a:p>
        </p:txBody>
      </p:sp>
      <p:sp>
        <p:nvSpPr>
          <p:cNvPr id="538" name="Google Shape;538;p66"/>
          <p:cNvSpPr txBox="1">
            <a:spLocks noGrp="1"/>
          </p:cNvSpPr>
          <p:nvPr>
            <p:ph type="body" idx="1"/>
          </p:nvPr>
        </p:nvSpPr>
        <p:spPr>
          <a:xfrm>
            <a:off x="566059" y="1269477"/>
            <a:ext cx="5312229" cy="4556396"/>
          </a:xfrm>
          <a:prstGeom prst="rect">
            <a:avLst/>
          </a:prstGeom>
          <a:noFill/>
          <a:ln>
            <a:noFill/>
          </a:ln>
        </p:spPr>
        <p:txBody>
          <a:bodyPr spcFirstLastPara="1" vert="horz" wrap="square" lIns="91425" tIns="45700" rIns="91425" bIns="45700" rtlCol="0" anchor="t" anchorCtr="0">
            <a:noAutofit/>
          </a:bodyPr>
          <a:lstStyle/>
          <a:p>
            <a:pPr marL="171450" indent="-177800">
              <a:spcBef>
                <a:spcPts val="0"/>
              </a:spcBef>
              <a:buClr>
                <a:schemeClr val="dk1"/>
              </a:buClr>
              <a:buSzPts val="2800"/>
            </a:pPr>
            <a:r>
              <a:rPr lang="en-US" b="1" dirty="0"/>
              <a:t>Neuromonitoring devices that are </a:t>
            </a:r>
            <a:r>
              <a:rPr lang="en-US" b="1" dirty="0">
                <a:solidFill>
                  <a:srgbClr val="FF0000"/>
                </a:solidFill>
              </a:rPr>
              <a:t>NOT</a:t>
            </a:r>
            <a:r>
              <a:rPr lang="en-US" b="1" dirty="0"/>
              <a:t> acceptable include: </a:t>
            </a:r>
            <a:endParaRPr dirty="0"/>
          </a:p>
          <a:p>
            <a:pPr marL="514350" lvl="1" indent="-196850">
              <a:spcBef>
                <a:spcPts val="375"/>
              </a:spcBef>
              <a:buClr>
                <a:schemeClr val="dk1"/>
              </a:buClr>
              <a:buSzPts val="2200"/>
            </a:pPr>
            <a:r>
              <a:rPr lang="en-US" dirty="0"/>
              <a:t>NIRS</a:t>
            </a:r>
            <a:endParaRPr dirty="0"/>
          </a:p>
          <a:p>
            <a:pPr marL="514350" lvl="1" indent="-196850">
              <a:spcBef>
                <a:spcPts val="375"/>
              </a:spcBef>
              <a:buSzPts val="2200"/>
            </a:pPr>
            <a:r>
              <a:rPr lang="en-US" dirty="0"/>
              <a:t>BIS (except in the OR) </a:t>
            </a:r>
            <a:endParaRPr dirty="0"/>
          </a:p>
          <a:p>
            <a:pPr marL="514350" lvl="1" indent="-196850">
              <a:spcBef>
                <a:spcPts val="375"/>
              </a:spcBef>
              <a:buSzPts val="2200"/>
            </a:pPr>
            <a:r>
              <a:rPr lang="en-US" dirty="0"/>
              <a:t>Jugular bulb saturation monitors</a:t>
            </a:r>
            <a:endParaRPr dirty="0"/>
          </a:p>
          <a:p>
            <a:pPr marL="514350" lvl="1" indent="-196850">
              <a:spcBef>
                <a:spcPts val="375"/>
              </a:spcBef>
              <a:buSzPts val="2200"/>
            </a:pPr>
            <a:r>
              <a:rPr lang="en-US" dirty="0"/>
              <a:t>Cerebral blood flow monitors</a:t>
            </a:r>
            <a:endParaRPr dirty="0"/>
          </a:p>
          <a:p>
            <a:pPr marL="514350" lvl="1" indent="-196850">
              <a:spcBef>
                <a:spcPts val="375"/>
              </a:spcBef>
              <a:buSzPts val="2200"/>
            </a:pPr>
            <a:r>
              <a:rPr lang="en-US" dirty="0"/>
              <a:t>Routine transcranial doppler</a:t>
            </a:r>
            <a:endParaRPr dirty="0"/>
          </a:p>
          <a:p>
            <a:pPr marL="0" indent="0">
              <a:spcBef>
                <a:spcPts val="375"/>
              </a:spcBef>
              <a:buNone/>
            </a:pPr>
            <a:endParaRPr lang="en-US" sz="2200" b="1" dirty="0">
              <a:solidFill>
                <a:srgbClr val="0000FF"/>
              </a:solidFill>
            </a:endParaRPr>
          </a:p>
          <a:p>
            <a:pPr marL="0" indent="0">
              <a:spcBef>
                <a:spcPts val="375"/>
              </a:spcBef>
              <a:buNone/>
            </a:pPr>
            <a:r>
              <a:rPr lang="en-US" sz="2400" b="1" dirty="0">
                <a:solidFill>
                  <a:srgbClr val="0000FF"/>
                </a:solidFill>
              </a:rPr>
              <a:t>These devices can provide indirect information regarding brain tissue oxygenation.</a:t>
            </a:r>
            <a:endParaRPr sz="2400" b="1" dirty="0">
              <a:solidFill>
                <a:srgbClr val="0000FF"/>
              </a:solidFill>
            </a:endParaRPr>
          </a:p>
        </p:txBody>
      </p:sp>
      <p:sp>
        <p:nvSpPr>
          <p:cNvPr id="541" name="Google Shape;541;p66"/>
          <p:cNvSpPr txBox="1"/>
          <p:nvPr/>
        </p:nvSpPr>
        <p:spPr>
          <a:xfrm>
            <a:off x="6096000" y="1269477"/>
            <a:ext cx="4357800" cy="4669498"/>
          </a:xfrm>
          <a:prstGeom prst="rect">
            <a:avLst/>
          </a:prstGeom>
          <a:noFill/>
          <a:ln>
            <a:noFill/>
          </a:ln>
        </p:spPr>
        <p:txBody>
          <a:bodyPr spcFirstLastPara="1" wrap="square" lIns="91425" tIns="91425" rIns="91425" bIns="91425" anchor="t" anchorCtr="0">
            <a:noAutofit/>
          </a:bodyPr>
          <a:lstStyle/>
          <a:p>
            <a:pPr marL="457200" indent="-419100">
              <a:buSzPct val="80000"/>
              <a:buFont typeface="Calibri"/>
              <a:buChar char="●"/>
            </a:pPr>
            <a:r>
              <a:rPr lang="en-US" sz="2800" b="1" dirty="0">
                <a:latin typeface="Calibri"/>
                <a:ea typeface="Calibri"/>
                <a:cs typeface="Calibri"/>
                <a:sym typeface="Calibri"/>
              </a:rPr>
              <a:t>Acceptable devices: </a:t>
            </a:r>
            <a:endParaRPr sz="2800" b="1" dirty="0">
              <a:latin typeface="Calibri"/>
              <a:ea typeface="Calibri"/>
              <a:cs typeface="Calibri"/>
              <a:sym typeface="Calibri"/>
            </a:endParaRPr>
          </a:p>
          <a:p>
            <a:pPr marL="914400" lvl="1" indent="-368300">
              <a:buSzPct val="80000"/>
              <a:buFont typeface="Arial" panose="020B0604020202020204" pitchFamily="34" charset="0"/>
              <a:buChar char="•"/>
            </a:pPr>
            <a:endParaRPr lang="en-US"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a:latin typeface="Calibri"/>
                <a:ea typeface="Calibri"/>
                <a:cs typeface="Calibri"/>
                <a:sym typeface="Calibri"/>
              </a:rPr>
              <a:t>EEG</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err="1">
                <a:latin typeface="Calibri"/>
                <a:ea typeface="Calibri"/>
                <a:cs typeface="Calibri"/>
                <a:sym typeface="Calibri"/>
              </a:rPr>
              <a:t>Microdialysis</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err="1">
                <a:latin typeface="Calibri"/>
                <a:ea typeface="Calibri"/>
                <a:cs typeface="Calibri"/>
                <a:sym typeface="Calibri"/>
              </a:rPr>
              <a:t>ECoG</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a:latin typeface="Calibri"/>
                <a:ea typeface="Calibri"/>
                <a:cs typeface="Calibri"/>
                <a:sym typeface="Calibri"/>
              </a:rPr>
              <a:t>Brain temperature</a:t>
            </a:r>
            <a:endParaRPr sz="2400" dirty="0">
              <a:latin typeface="Calibri"/>
              <a:ea typeface="Calibri"/>
              <a:cs typeface="Calibri"/>
              <a:sym typeface="Calibri"/>
            </a:endParaRPr>
          </a:p>
          <a:p>
            <a:pPr marL="914400" lvl="1" indent="-368300">
              <a:buSzPct val="80000"/>
              <a:buFont typeface="Arial" panose="020B0604020202020204" pitchFamily="34" charset="0"/>
              <a:buChar char="•"/>
            </a:pPr>
            <a:r>
              <a:rPr lang="en-US" sz="2400" dirty="0">
                <a:latin typeface="Calibri"/>
                <a:ea typeface="Calibri"/>
                <a:cs typeface="Calibri"/>
                <a:sym typeface="Calibri"/>
              </a:rPr>
              <a:t>Cerebral autoregulation</a:t>
            </a:r>
            <a:endParaRPr sz="2400" dirty="0">
              <a:latin typeface="Calibri"/>
              <a:ea typeface="Calibri"/>
              <a:cs typeface="Calibri"/>
              <a:sym typeface="Calibri"/>
            </a:endParaRPr>
          </a:p>
        </p:txBody>
      </p:sp>
      <p:sp>
        <p:nvSpPr>
          <p:cNvPr id="2" name="TextBox 1">
            <a:extLst>
              <a:ext uri="{FF2B5EF4-FFF2-40B4-BE49-F238E27FC236}">
                <a16:creationId xmlns:a16="http://schemas.microsoft.com/office/drawing/2014/main" id="{02A7A67A-B6A0-4DFD-BFBF-A7BFF5ACA339}"/>
              </a:ext>
            </a:extLst>
          </p:cNvPr>
          <p:cNvSpPr txBox="1"/>
          <p:nvPr/>
        </p:nvSpPr>
        <p:spPr>
          <a:xfrm>
            <a:off x="3512457" y="5338811"/>
            <a:ext cx="6096000" cy="1200328"/>
          </a:xfrm>
          <a:prstGeom prst="rect">
            <a:avLst/>
          </a:prstGeom>
          <a:noFill/>
        </p:spPr>
        <p:txBody>
          <a:bodyPr wrap="square" rtlCol="0">
            <a:spAutoFit/>
          </a:bodyPr>
          <a:lstStyle/>
          <a:p>
            <a:r>
              <a:rPr lang="en-US" sz="2400" b="1" u="sng" dirty="0"/>
              <a:t>NOTE:</a:t>
            </a:r>
            <a:r>
              <a:rPr lang="en-US" sz="2400" dirty="0"/>
              <a:t> The occasional use of TCDs to assess for vasospasm is allowed. If performed, this information should be collected</a:t>
            </a:r>
          </a:p>
        </p:txBody>
      </p:sp>
    </p:spTree>
  </p:cSld>
  <p:clrMapOvr>
    <a:masterClrMapping/>
  </p:clrMapOvr>
</p:sld>
</file>

<file path=ppt/theme/theme1.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6581</TotalTime>
  <Words>4367</Words>
  <Application>Microsoft Office PowerPoint</Application>
  <PresentationFormat>Widescreen</PresentationFormat>
  <Paragraphs>198</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2_Office Theme</vt:lpstr>
      <vt:lpstr>  Brain Oxygen Optimization in Severe TBI Phase 3 Protocol Training--Lessons Learned updated January 2021  Ava Puccio, RN, PhD; Anita Fetzick, RN, MSN; Carol Moore, MA boost-trainers@umich.edu </vt:lpstr>
      <vt:lpstr>Screening and Enrollment: Lessons Learned </vt:lpstr>
      <vt:lpstr>Inclusion and Exclusion Criteria Questions</vt:lpstr>
      <vt:lpstr>Inclusion and Exclusion Criteria Questions</vt:lpstr>
      <vt:lpstr>Inclusion and Exclusion Criteria Questions</vt:lpstr>
      <vt:lpstr>Inclusion and Exclusion Criteria Questions</vt:lpstr>
      <vt:lpstr>Screening Log </vt:lpstr>
      <vt:lpstr>EFIC Process:  Begins Upon Arrival of Potentially Eligible Subject </vt:lpstr>
      <vt:lpstr>Considerations Related to Neuromonitoring </vt:lpstr>
      <vt:lpstr>CST Physiologic Ranges</vt:lpstr>
      <vt:lpstr>Procedures To Check Reliability of PbtO2 Measurements</vt:lpstr>
      <vt:lpstr>Handling of Study Interventions: Blinding</vt:lpstr>
      <vt:lpstr>Duration of Monitoring:   Minimum 120 hours (5 days) from time of randomization        </vt:lpstr>
      <vt:lpstr>Removal or Replacement of Probes</vt:lpstr>
      <vt:lpstr>PowerPoint Presentation</vt:lpstr>
      <vt:lpstr>Documentation of Interventions</vt:lpstr>
      <vt:lpstr>Tier Treatments: Lessons Learned </vt:lpstr>
      <vt:lpstr>Data Capture is Essential to Study Success! </vt:lpstr>
      <vt:lpstr>Withdrawal From Participation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Oxygen Optimization in Severe TBI Phase 3 Protocol Training--Lessons Learned updated January 2021  Ava Puccio, RN, PhD; Anita Fetzick, RN, MSN; Carol Moore, MA boost-trainers@umich.edu</dc:title>
  <dc:creator>Fetzick, Anita L.</dc:creator>
  <cp:lastModifiedBy>Ava</cp:lastModifiedBy>
  <cp:revision>10</cp:revision>
  <cp:lastPrinted>2021-01-14T13:57:01Z</cp:lastPrinted>
  <dcterms:created xsi:type="dcterms:W3CDTF">2021-01-13T14:50:59Z</dcterms:created>
  <dcterms:modified xsi:type="dcterms:W3CDTF">2021-01-18T05:57:38Z</dcterms:modified>
</cp:coreProperties>
</file>