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62" r:id="rId4"/>
    <p:sldId id="268" r:id="rId5"/>
    <p:sldId id="264" r:id="rId6"/>
    <p:sldId id="263" r:id="rId7"/>
    <p:sldId id="267" r:id="rId8"/>
    <p:sldId id="266" r:id="rId9"/>
    <p:sldId id="258" r:id="rId10"/>
    <p:sldId id="259" r:id="rId11"/>
    <p:sldId id="270" r:id="rId12"/>
    <p:sldId id="271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san, William (Bill)" initials="BW(" lastIdx="1" clrIdx="0">
    <p:extLst>
      <p:ext uri="{19B8F6BF-5375-455C-9EA6-DF929625EA0E}">
        <p15:presenceInfo xmlns:p15="http://schemas.microsoft.com/office/powerpoint/2012/main" userId="Barsan, William (Bill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3-15T15:13:27.241" idx="1">
    <p:pos x="10" y="10"/>
    <p:text>We have swag waiting for all sites who have completed Milestone1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61758-721C-44A3-B6B2-F3DCF134B54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01807-45E8-45BD-8BEA-0E7724BFA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8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98500" y="4409750"/>
            <a:ext cx="5588100" cy="41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5669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98500" y="4409750"/>
            <a:ext cx="5588000" cy="417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4432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98500" y="4409750"/>
            <a:ext cx="5588100" cy="41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9072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Shape 405"/>
          <p:cNvSpPr txBox="1">
            <a:spLocks noGrp="1"/>
          </p:cNvSpPr>
          <p:nvPr>
            <p:ph type="body" idx="1"/>
          </p:nvPr>
        </p:nvSpPr>
        <p:spPr>
          <a:xfrm>
            <a:off x="698500" y="4409750"/>
            <a:ext cx="5588100" cy="41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0000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9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6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2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2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0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5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3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5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2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57200"/>
            <a:ext cx="4894263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type="ctrTitle"/>
          </p:nvPr>
        </p:nvSpPr>
        <p:spPr>
          <a:xfrm>
            <a:off x="984738" y="1484923"/>
            <a:ext cx="9892018" cy="4337538"/>
          </a:xfrm>
        </p:spPr>
        <p:txBody>
          <a:bodyPr>
            <a:normAutofit fontScale="90000"/>
          </a:bodyPr>
          <a:lstStyle/>
          <a:p>
            <a:pPr marL="282575" indent="-282575" algn="ctr">
              <a:buFont typeface="Arial" panose="020B0604020202020204" pitchFamily="34" charset="0"/>
              <a:buNone/>
            </a:pPr>
            <a:endParaRPr lang="en-US" altLang="en-US" sz="5400" b="1" dirty="0" smtClean="0">
              <a:solidFill>
                <a:srgbClr val="C00000"/>
              </a:solidFill>
            </a:endParaRPr>
          </a:p>
          <a:p>
            <a:pPr marL="282575" indent="-282575"/>
            <a:r>
              <a:rPr lang="en-US" altLang="en-US" sz="4400" b="1" dirty="0">
                <a:solidFill>
                  <a:srgbClr val="C00000"/>
                </a:solidFill>
              </a:rPr>
              <a:t>Brain Oxygen Optimization in Severe </a:t>
            </a:r>
            <a:r>
              <a:rPr lang="en-US" altLang="en-US" sz="4400" b="1" dirty="0" smtClean="0">
                <a:solidFill>
                  <a:srgbClr val="C00000"/>
                </a:solidFill>
              </a:rPr>
              <a:t>TBI-Phase </a:t>
            </a:r>
            <a:r>
              <a:rPr lang="en-US" altLang="en-US" sz="4400" b="1" dirty="0">
                <a:solidFill>
                  <a:srgbClr val="C00000"/>
                </a:solidFill>
              </a:rPr>
              <a:t>3</a:t>
            </a:r>
            <a:br>
              <a:rPr lang="en-US" altLang="en-US" sz="4400" b="1" dirty="0">
                <a:solidFill>
                  <a:srgbClr val="C00000"/>
                </a:solidFill>
              </a:rPr>
            </a:b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3100" smtClean="0"/>
              <a:t>BOOST3 PIs</a:t>
            </a:r>
            <a:r>
              <a:rPr lang="en-US" altLang="en-US" sz="3100" dirty="0" smtClean="0"/>
              <a:t>:</a:t>
            </a:r>
            <a:br>
              <a:rPr lang="en-US" altLang="en-US" sz="3100" dirty="0" smtClean="0"/>
            </a:br>
            <a:r>
              <a:rPr lang="en-US" altLang="en-US" sz="3100" dirty="0" smtClean="0"/>
              <a:t>Ramon Diaz-Arrastia</a:t>
            </a:r>
            <a:br>
              <a:rPr lang="en-US" altLang="en-US" sz="3100" dirty="0" smtClean="0"/>
            </a:br>
            <a:r>
              <a:rPr lang="en-US" altLang="en-US" sz="3100" dirty="0" smtClean="0"/>
              <a:t>Lori Shutter</a:t>
            </a:r>
            <a:br>
              <a:rPr lang="en-US" altLang="en-US" sz="3100" dirty="0" smtClean="0"/>
            </a:br>
            <a:r>
              <a:rPr lang="en-US" altLang="en-US" sz="3100" dirty="0" smtClean="0"/>
              <a:t>Bill Barsan</a:t>
            </a:r>
            <a:br>
              <a:rPr lang="en-US" altLang="en-US" sz="3100" dirty="0" smtClean="0"/>
            </a:br>
            <a:r>
              <a:rPr lang="en-US" altLang="en-US" sz="3100" dirty="0" smtClean="0"/>
              <a:t>Sharon Yeatts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endParaRPr lang="en-US" altLang="en-US" sz="4000" dirty="0" smtClean="0"/>
          </a:p>
        </p:txBody>
      </p:sp>
      <p:pic>
        <p:nvPicPr>
          <p:cNvPr id="6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57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Milestone Task Progress </a:t>
            </a:r>
            <a:endParaRPr lang="en-US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240615"/>
              </p:ext>
            </p:extLst>
          </p:nvPr>
        </p:nvGraphicFramePr>
        <p:xfrm>
          <a:off x="2106202" y="1509713"/>
          <a:ext cx="7450548" cy="41513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1109">
                  <a:extLst>
                    <a:ext uri="{9D8B030D-6E8A-4147-A177-3AD203B41FA5}">
                      <a16:colId xmlns:a16="http://schemas.microsoft.com/office/drawing/2014/main" val="3917197599"/>
                    </a:ext>
                  </a:extLst>
                </a:gridCol>
                <a:gridCol w="2187317">
                  <a:extLst>
                    <a:ext uri="{9D8B030D-6E8A-4147-A177-3AD203B41FA5}">
                      <a16:colId xmlns:a16="http://schemas.microsoft.com/office/drawing/2014/main" val="283206462"/>
                    </a:ext>
                  </a:extLst>
                </a:gridCol>
                <a:gridCol w="2652122">
                  <a:extLst>
                    <a:ext uri="{9D8B030D-6E8A-4147-A177-3AD203B41FA5}">
                      <a16:colId xmlns:a16="http://schemas.microsoft.com/office/drawing/2014/main" val="207296074"/>
                    </a:ext>
                  </a:extLst>
                </a:gridCol>
              </a:tblGrid>
              <a:tr h="199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Ceding App Submitted (19)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Milestone 1 Completed (9)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Started CC Activities (8)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85463137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Baylor College of Medicine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Baylor College of Medicine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Baylor College of Medicine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62505094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Beth Israel Deaconess Medical Center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Harborview Medical Center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Kings County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10358673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Emory/Grady Memorial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Parkland Hospital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Parkland Hospital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03671700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Harborview/University of Washington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Stanford University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Upenn/Penn Presbyterian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03730590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Maine Medical Center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UMASS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Stanford University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81381372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MCW/Froedtert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University of Chicago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University of Chicago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11395467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OHSU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University of Pittsburgh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University of Pittsburgh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03319736"/>
                  </a:ext>
                </a:extLst>
              </a:tr>
              <a:tr h="369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Parkland Hopsital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University of Rochester/Strong Memorial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University of Rochester/Strong Memorial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0958775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Stanford University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UT Houston/Memorial Hermann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52010224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UC Davis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2887433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UCSF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61689870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UMASS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70143646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University of Chicago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20191652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Upenn/Penn Presbyterian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2497485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University of Pittsburgh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01120606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University of Rochester/Strong Memorial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66430952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University of Utah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34493460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17830842"/>
                  </a:ext>
                </a:extLst>
              </a:tr>
              <a:tr h="199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UT Houston/Memorial Hermann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78207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387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Timelines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>
              <a:buNone/>
            </a:pPr>
            <a:r>
              <a:rPr lang="en-US" dirty="0" smtClean="0"/>
              <a:t>Complete CC activities </a:t>
            </a:r>
          </a:p>
          <a:p>
            <a:pPr marL="50800" indent="0">
              <a:buNone/>
            </a:pPr>
            <a:r>
              <a:rPr lang="en-US" dirty="0" smtClean="0"/>
              <a:t>Approval of CC by Central IRB</a:t>
            </a:r>
          </a:p>
          <a:p>
            <a:pPr marL="50800" indent="0">
              <a:buNone/>
            </a:pPr>
            <a:r>
              <a:rPr lang="en-US" dirty="0" smtClean="0"/>
              <a:t>Protocol training and certification of site personnel</a:t>
            </a:r>
          </a:p>
          <a:p>
            <a:pPr marL="50800" indent="0">
              <a:buNone/>
            </a:pPr>
            <a:r>
              <a:rPr lang="en-US" dirty="0" smtClean="0"/>
              <a:t>Readiness call to be released to enroll</a:t>
            </a:r>
          </a:p>
          <a:p>
            <a:pPr marL="50800" indent="0">
              <a:buNone/>
            </a:pPr>
            <a:endParaRPr lang="en-US" dirty="0" smtClean="0"/>
          </a:p>
          <a:p>
            <a:pPr marL="50800" indent="0">
              <a:buNone/>
            </a:pPr>
            <a:r>
              <a:rPr lang="en-US" dirty="0" smtClean="0"/>
              <a:t>Expect first patient in trial by end of April 2019</a:t>
            </a:r>
          </a:p>
        </p:txBody>
      </p:sp>
      <p:pic>
        <p:nvPicPr>
          <p:cNvPr id="4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0190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Moberg</a:t>
            </a:r>
            <a:r>
              <a:rPr lang="en-US" dirty="0" smtClean="0"/>
              <a:t> monitor training</a:t>
            </a:r>
          </a:p>
          <a:p>
            <a:pPr lvl="1"/>
            <a:r>
              <a:rPr lang="en-US" dirty="0" smtClean="0"/>
              <a:t>Sign up sheet at the </a:t>
            </a:r>
            <a:r>
              <a:rPr lang="en-US" dirty="0" err="1" smtClean="0"/>
              <a:t>Moberg</a:t>
            </a:r>
            <a:r>
              <a:rPr lang="en-US" dirty="0" smtClean="0"/>
              <a:t> desk for training</a:t>
            </a:r>
          </a:p>
          <a:p>
            <a:r>
              <a:rPr lang="en-US" dirty="0" smtClean="0"/>
              <a:t>Integra monitoring</a:t>
            </a:r>
          </a:p>
          <a:p>
            <a:r>
              <a:rPr lang="en-US" dirty="0" err="1" smtClean="0"/>
              <a:t>Raumedic</a:t>
            </a:r>
            <a:r>
              <a:rPr lang="en-US" dirty="0" smtClean="0"/>
              <a:t> monitoring</a:t>
            </a:r>
          </a:p>
          <a:p>
            <a:endParaRPr lang="en-US" dirty="0"/>
          </a:p>
          <a:p>
            <a:endParaRPr lang="en-US" dirty="0" smtClean="0"/>
          </a:p>
          <a:p>
            <a:pPr marL="50800" indent="0">
              <a:buNone/>
            </a:pPr>
            <a:r>
              <a:rPr lang="en-US" b="1" dirty="0" smtClean="0"/>
              <a:t>PLEASE USE THE BREAK TIME TO STOP BY THE DIFFERENT STATIONS</a:t>
            </a:r>
          </a:p>
        </p:txBody>
      </p:sp>
      <p:pic>
        <p:nvPicPr>
          <p:cNvPr id="4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752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8785" y="2725371"/>
            <a:ext cx="10515600" cy="1325563"/>
          </a:xfrm>
        </p:spPr>
        <p:txBody>
          <a:bodyPr>
            <a:normAutofit/>
          </a:bodyPr>
          <a:lstStyle/>
          <a:p>
            <a:r>
              <a:rPr lang="en-US" sz="8000" dirty="0" smtClean="0"/>
              <a:t>QUESTIONS?</a:t>
            </a:r>
            <a:endParaRPr lang="en-US" sz="8000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152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Agenda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SIREN </a:t>
            </a:r>
            <a:r>
              <a:rPr lang="en-US" dirty="0" smtClean="0"/>
              <a:t>Overview</a:t>
            </a:r>
          </a:p>
          <a:p>
            <a:r>
              <a:rPr lang="en-US" dirty="0" smtClean="0"/>
              <a:t>Introductions</a:t>
            </a:r>
            <a:endParaRPr lang="en-US" dirty="0" smtClean="0"/>
          </a:p>
          <a:p>
            <a:r>
              <a:rPr lang="en-US" dirty="0" smtClean="0"/>
              <a:t>Timelines</a:t>
            </a:r>
            <a:endParaRPr lang="en-US" dirty="0" smtClean="0"/>
          </a:p>
          <a:p>
            <a:r>
              <a:rPr lang="en-US" dirty="0" smtClean="0"/>
              <a:t>Regulatory and </a:t>
            </a:r>
            <a:r>
              <a:rPr lang="en-US" dirty="0" err="1" smtClean="0"/>
              <a:t>WebDCU</a:t>
            </a:r>
            <a:r>
              <a:rPr lang="en-US" dirty="0" smtClean="0"/>
              <a:t> training</a:t>
            </a:r>
          </a:p>
          <a:p>
            <a:r>
              <a:rPr lang="en-US" dirty="0" smtClean="0"/>
              <a:t>EFIC overview</a:t>
            </a:r>
          </a:p>
          <a:p>
            <a:r>
              <a:rPr lang="en-US" dirty="0" smtClean="0"/>
              <a:t>Protocol Training</a:t>
            </a:r>
          </a:p>
          <a:p>
            <a:r>
              <a:rPr lang="en-US" dirty="0" err="1" smtClean="0"/>
              <a:t>Moberg</a:t>
            </a:r>
            <a:r>
              <a:rPr lang="en-US" dirty="0" smtClean="0"/>
              <a:t> training</a:t>
            </a:r>
          </a:p>
          <a:p>
            <a:r>
              <a:rPr lang="en-US" dirty="0" smtClean="0"/>
              <a:t>Outcomes overview and training</a:t>
            </a:r>
          </a:p>
          <a:p>
            <a:r>
              <a:rPr lang="en-US" dirty="0" smtClean="0"/>
              <a:t>Clinical Standardization</a:t>
            </a:r>
          </a:p>
          <a:p>
            <a:r>
              <a:rPr lang="en-US" dirty="0" smtClean="0"/>
              <a:t>Central IRB; SAE and protocol deviation reporting</a:t>
            </a:r>
          </a:p>
          <a:p>
            <a:r>
              <a:rPr lang="en-US" dirty="0" smtClean="0"/>
              <a:t>Hands on training</a:t>
            </a:r>
          </a:p>
          <a:p>
            <a:r>
              <a:rPr lang="en-US" dirty="0" smtClean="0"/>
              <a:t>Ancillary studies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298" y="5965794"/>
            <a:ext cx="1694595" cy="6916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595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subTitle" idx="1"/>
          </p:nvPr>
        </p:nvSpPr>
        <p:spPr>
          <a:xfrm>
            <a:off x="5892775" y="528373"/>
            <a:ext cx="5619300" cy="6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/>
              <a:t>Evolution not creation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Shape 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1700" y="528375"/>
            <a:ext cx="3188669" cy="18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Shape 93" descr="SIREN draft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43500" y="2875462"/>
            <a:ext cx="5296100" cy="2235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Shape 9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19003" y="4153900"/>
            <a:ext cx="1774801" cy="10619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5" name="Shape 95"/>
          <p:cNvGrpSpPr/>
          <p:nvPr/>
        </p:nvGrpSpPr>
        <p:grpSpPr>
          <a:xfrm>
            <a:off x="2819400" y="2144200"/>
            <a:ext cx="3516900" cy="2013575"/>
            <a:chOff x="3048000" y="2144200"/>
            <a:chExt cx="3516900" cy="2013575"/>
          </a:xfrm>
        </p:grpSpPr>
        <p:cxnSp>
          <p:nvCxnSpPr>
            <p:cNvPr id="96" name="Shape 96"/>
            <p:cNvCxnSpPr/>
            <p:nvPr/>
          </p:nvCxnSpPr>
          <p:spPr>
            <a:xfrm>
              <a:off x="3548100" y="2144200"/>
              <a:ext cx="3016800" cy="1497900"/>
            </a:xfrm>
            <a:prstGeom prst="curvedConnector3">
              <a:avLst>
                <a:gd name="adj1" fmla="val 31608"/>
              </a:avLst>
            </a:prstGeom>
            <a:noFill/>
            <a:ln w="152400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97" name="Shape 97"/>
            <p:cNvCxnSpPr/>
            <p:nvPr/>
          </p:nvCxnSpPr>
          <p:spPr>
            <a:xfrm rot="10800000" flipH="1">
              <a:off x="3048000" y="2954475"/>
              <a:ext cx="1500600" cy="1203300"/>
            </a:xfrm>
            <a:prstGeom prst="curvedConnector3">
              <a:avLst>
                <a:gd name="adj1" fmla="val 50000"/>
              </a:avLst>
            </a:prstGeom>
            <a:noFill/>
            <a:ln w="76200" cap="flat" cmpd="sng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pic>
        <p:nvPicPr>
          <p:cNvPr id="98" name="Shape 9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12550" y="5843345"/>
            <a:ext cx="3016801" cy="66831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Shape 9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322300" y="5843350"/>
            <a:ext cx="3016800" cy="675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93825" y="5846675"/>
            <a:ext cx="3016799" cy="70337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040470" y="206310"/>
            <a:ext cx="12113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ALIAS 2</a:t>
            </a:r>
          </a:p>
          <a:p>
            <a:r>
              <a:rPr lang="en-US" dirty="0" smtClean="0"/>
              <a:t>RAMPART</a:t>
            </a:r>
          </a:p>
          <a:p>
            <a:r>
              <a:rPr lang="en-US" dirty="0" smtClean="0"/>
              <a:t>ATACH 2</a:t>
            </a:r>
          </a:p>
          <a:p>
            <a:r>
              <a:rPr lang="en-US" dirty="0" err="1" smtClean="0"/>
              <a:t>ProTECT</a:t>
            </a:r>
            <a:endParaRPr lang="en-US" dirty="0" smtClean="0"/>
          </a:p>
          <a:p>
            <a:r>
              <a:rPr lang="en-US" dirty="0" smtClean="0"/>
              <a:t>POINT</a:t>
            </a:r>
          </a:p>
          <a:p>
            <a:r>
              <a:rPr lang="en-US" dirty="0" smtClean="0"/>
              <a:t>SHINE</a:t>
            </a:r>
          </a:p>
          <a:p>
            <a:r>
              <a:rPr lang="en-US" dirty="0" smtClean="0"/>
              <a:t>ESETT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4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PIs—CCC and DCC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7019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CCC PIs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Bill Barsan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Clif</a:t>
            </a:r>
            <a:r>
              <a:rPr lang="en-US" dirty="0" smtClean="0"/>
              <a:t> Callaway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Rob Silbergleit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DCC PIs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Yuko </a:t>
            </a:r>
            <a:r>
              <a:rPr lang="en-US" dirty="0" err="1" smtClean="0"/>
              <a:t>Palesch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Valerie </a:t>
            </a:r>
            <a:r>
              <a:rPr lang="en-US" dirty="0" err="1" smtClean="0"/>
              <a:t>Durkalski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298" y="5965794"/>
            <a:ext cx="1694595" cy="6916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47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</a:t>
            </a: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esign </a:t>
            </a:r>
            <a:r>
              <a:rPr lang="en-US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principles and organizational values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on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early treatment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 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on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meaningful outcomes for patients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on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efficiency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on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collaboration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on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transforming the clinical trials enterprise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 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7362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Shape 142" descr="early siren map.png"/>
          <p:cNvPicPr preferRelativeResize="0"/>
          <p:nvPr/>
        </p:nvPicPr>
        <p:blipFill rotWithShape="1">
          <a:blip r:embed="rId3">
            <a:alphaModFix/>
          </a:blip>
          <a:srcRect l="10274" t="19302" r="28491" b="51450"/>
          <a:stretch/>
        </p:blipFill>
        <p:spPr>
          <a:xfrm>
            <a:off x="152400" y="9500"/>
            <a:ext cx="8958875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Shape 143"/>
          <p:cNvSpPr txBox="1"/>
          <p:nvPr/>
        </p:nvSpPr>
        <p:spPr>
          <a:xfrm>
            <a:off x="8616550" y="144949"/>
            <a:ext cx="3446700" cy="74125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600" b="1" dirty="0"/>
              <a:t>SIREN Grant Awards</a:t>
            </a:r>
            <a:endParaRPr sz="1600" b="1" dirty="0"/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sz="1600" b="1" dirty="0"/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600" dirty="0"/>
              <a:t>Massachusetts General Hospital</a:t>
            </a:r>
            <a:endParaRPr sz="1600" dirty="0"/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600" dirty="0"/>
              <a:t>Temple University</a:t>
            </a:r>
            <a:endParaRPr sz="1600" dirty="0"/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600" dirty="0"/>
              <a:t>University of Pittsburgh</a:t>
            </a:r>
            <a:endParaRPr sz="1600" dirty="0"/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600" dirty="0"/>
              <a:t>Wayne State University</a:t>
            </a:r>
            <a:endParaRPr sz="1600" dirty="0"/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dirty="0"/>
              <a:t>University of Cincinnati</a:t>
            </a:r>
            <a:endParaRPr sz="1600" dirty="0"/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600" dirty="0"/>
              <a:t>Emory University</a:t>
            </a:r>
            <a:endParaRPr sz="1600" dirty="0"/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dirty="0"/>
              <a:t>Medical College of Wisconsin</a:t>
            </a:r>
            <a:endParaRPr sz="1600" dirty="0"/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dirty="0"/>
              <a:t>University of Minnesota</a:t>
            </a:r>
            <a:endParaRPr sz="1600" dirty="0"/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600" dirty="0"/>
              <a:t>University of Washington</a:t>
            </a:r>
            <a:endParaRPr sz="1600" dirty="0"/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dirty="0"/>
              <a:t>Oregon Health Sciences University</a:t>
            </a:r>
            <a:endParaRPr sz="1600" dirty="0"/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dirty="0"/>
              <a:t>University of California Los Angeles</a:t>
            </a:r>
            <a:endParaRPr sz="1600" dirty="0"/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/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600" b="1" dirty="0"/>
              <a:t>Coordinating Centers</a:t>
            </a:r>
            <a:endParaRPr sz="1600" b="1" dirty="0"/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dirty="0"/>
              <a:t>University of Michigan</a:t>
            </a:r>
            <a:endParaRPr sz="1600" dirty="0"/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dirty="0"/>
              <a:t>Medical University of South Carolina</a:t>
            </a:r>
            <a:endParaRPr sz="1600" dirty="0"/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5301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Scope of Portfolio</a:t>
            </a:r>
            <a:endParaRPr/>
          </a:p>
        </p:txBody>
      </p:sp>
      <p:sp>
        <p:nvSpPr>
          <p:cNvPr id="408" name="Shape 408"/>
          <p:cNvSpPr txBox="1">
            <a:spLocks noGrp="1"/>
          </p:cNvSpPr>
          <p:nvPr>
            <p:ph type="body" idx="1"/>
          </p:nvPr>
        </p:nvSpPr>
        <p:spPr>
          <a:xfrm>
            <a:off x="838200" y="1652710"/>
            <a:ext cx="10934100" cy="43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-5080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Late learning phase or confirmatory phase trials</a:t>
            </a:r>
            <a:endParaRPr dirty="0"/>
          </a:p>
          <a:p>
            <a:pPr marL="228600" lvl="0" indent="-5080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Patient oriented outcomes</a:t>
            </a:r>
            <a:endParaRPr dirty="0"/>
          </a:p>
          <a:p>
            <a:pPr marL="228600" lvl="0" indent="-5080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Controlled efficacy to registry based RCT</a:t>
            </a:r>
            <a:endParaRPr dirty="0"/>
          </a:p>
          <a:p>
            <a:pPr marL="228600" lvl="0" indent="-5080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 smtClean="0"/>
              <a:t>Appropriately </a:t>
            </a:r>
            <a:r>
              <a:rPr lang="en-US" dirty="0"/>
              <a:t>sized for our scalable network</a:t>
            </a:r>
            <a:endParaRPr dirty="0"/>
          </a:p>
          <a:p>
            <a:pPr marL="228600" lvl="0" indent="-5080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228600" lvl="0" indent="-5080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Primary focus on neurological, </a:t>
            </a:r>
            <a:r>
              <a:rPr lang="en-US" dirty="0" smtClean="0"/>
              <a:t>cardiac, lung </a:t>
            </a:r>
            <a:r>
              <a:rPr lang="en-US" dirty="0"/>
              <a:t>and </a:t>
            </a:r>
            <a:r>
              <a:rPr lang="en-US" dirty="0" smtClean="0"/>
              <a:t>blood (NINDS/NHLBI)</a:t>
            </a:r>
          </a:p>
          <a:p>
            <a:pPr marL="228600" lvl="0" indent="-5080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 smtClean="0"/>
              <a:t>Secondary </a:t>
            </a:r>
            <a:r>
              <a:rPr lang="en-US" dirty="0"/>
              <a:t>focus on other IC portfolios, and health services</a:t>
            </a:r>
            <a:endParaRPr dirty="0"/>
          </a:p>
        </p:txBody>
      </p:sp>
      <p:pic>
        <p:nvPicPr>
          <p:cNvPr id="4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298" y="5965794"/>
            <a:ext cx="1694595" cy="6916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133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Trials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3908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HOBIT—Hyperbaric Oxygen in severe TBI</a:t>
            </a:r>
          </a:p>
          <a:p>
            <a:pPr lvl="1"/>
            <a:r>
              <a:rPr lang="en-US" dirty="0" smtClean="0"/>
              <a:t>Late phase 2 trial with 200 patients at 13 sites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7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enrolling sites </a:t>
            </a:r>
            <a:r>
              <a:rPr lang="en-US" dirty="0" smtClean="0">
                <a:cs typeface="Times New Roman" panose="02020603050405020304" pitchFamily="18" charset="0"/>
              </a:rPr>
              <a:t>currently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First patient enrolled July 30, </a:t>
            </a:r>
            <a:r>
              <a:rPr lang="en-US" dirty="0" smtClean="0">
                <a:cs typeface="Times New Roman" panose="02020603050405020304" pitchFamily="18" charset="0"/>
              </a:rPr>
              <a:t>2018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16 enrollments </a:t>
            </a:r>
            <a:r>
              <a:rPr lang="en-US" smtClean="0">
                <a:cs typeface="Times New Roman" panose="02020603050405020304" pitchFamily="18" charset="0"/>
              </a:rPr>
              <a:t>to date</a:t>
            </a:r>
            <a:endParaRPr lang="en-US" dirty="0" smtClean="0"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ea typeface="Times New Roman"/>
                <a:cs typeface="Times New Roman" panose="02020603050405020304" pitchFamily="18" charset="0"/>
                <a:sym typeface="Times New Roman"/>
              </a:rPr>
              <a:t>6 </a:t>
            </a:r>
            <a:r>
              <a:rPr lang="en-US" dirty="0">
                <a:ea typeface="Times New Roman"/>
                <a:cs typeface="Times New Roman" panose="02020603050405020304" pitchFamily="18" charset="0"/>
                <a:sym typeface="Times New Roman"/>
              </a:rPr>
              <a:t>more sites to open by </a:t>
            </a:r>
            <a:r>
              <a:rPr lang="en-US" dirty="0" smtClean="0">
                <a:ea typeface="Times New Roman"/>
                <a:cs typeface="Times New Roman" panose="02020603050405020304" pitchFamily="18" charset="0"/>
                <a:sym typeface="Times New Roman"/>
              </a:rPr>
              <a:t>July 2019</a:t>
            </a:r>
            <a:endParaRPr lang="en-US" dirty="0"/>
          </a:p>
          <a:p>
            <a:r>
              <a:rPr lang="en-US" dirty="0" smtClean="0"/>
              <a:t>BOOST3—Outcomes of severe TBI patients comparing use of brain tissue oxygen with ICP monitoring vs ICP monitoring alone</a:t>
            </a:r>
          </a:p>
          <a:p>
            <a:endParaRPr lang="en-US" dirty="0" smtClean="0"/>
          </a:p>
          <a:p>
            <a:r>
              <a:rPr lang="en-US" dirty="0" smtClean="0"/>
              <a:t>Other studies in the pipeline</a:t>
            </a:r>
          </a:p>
        </p:txBody>
      </p:sp>
      <p:pic>
        <p:nvPicPr>
          <p:cNvPr id="4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667" y="6166338"/>
            <a:ext cx="1694595" cy="6916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193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Introductions:</a:t>
            </a:r>
            <a:br>
              <a:rPr lang="en-US" dirty="0" smtClean="0"/>
            </a:br>
            <a:r>
              <a:rPr lang="en-US" sz="4000" dirty="0" smtClean="0"/>
              <a:t>NINDS Program Directors</a:t>
            </a:r>
            <a:br>
              <a:rPr lang="en-US" sz="4000" dirty="0" smtClean="0"/>
            </a:br>
            <a:r>
              <a:rPr lang="en-US" sz="4000" dirty="0" smtClean="0"/>
              <a:t>BOOST3 Principal Investigators</a:t>
            </a:r>
            <a:br>
              <a:rPr lang="en-US" sz="4000" dirty="0" smtClean="0"/>
            </a:br>
            <a:r>
              <a:rPr lang="en-US" sz="4000" dirty="0" smtClean="0"/>
              <a:t>BOOST3 Initial Sites </a:t>
            </a:r>
            <a:endParaRPr lang="en-US" sz="4000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887305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014537"/>
              </p:ext>
            </p:extLst>
          </p:nvPr>
        </p:nvGraphicFramePr>
        <p:xfrm>
          <a:off x="424978" y="2242364"/>
          <a:ext cx="8162817" cy="3917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0644">
                  <a:extLst>
                    <a:ext uri="{9D8B030D-6E8A-4147-A177-3AD203B41FA5}">
                      <a16:colId xmlns:a16="http://schemas.microsoft.com/office/drawing/2014/main" val="4026617603"/>
                    </a:ext>
                  </a:extLst>
                </a:gridCol>
                <a:gridCol w="4182173">
                  <a:extLst>
                    <a:ext uri="{9D8B030D-6E8A-4147-A177-3AD203B41FA5}">
                      <a16:colId xmlns:a16="http://schemas.microsoft.com/office/drawing/2014/main" val="1656867603"/>
                    </a:ext>
                  </a:extLst>
                </a:gridCol>
              </a:tblGrid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Baylor Medical College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Thomas Jefferson University Hospital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4083735796"/>
                  </a:ext>
                </a:extLst>
              </a:tr>
              <a:tr h="201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Beth Israel Deaconess Medical Center- Harvard Medical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UC Davis Medical Center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1417755346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Columbia University Medical Center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California, Los Angeles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2032819084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Cooper University Hospital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California, San Francisco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2862372162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Duke University Medical Center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Chicago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770360045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Emory University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Cincinnati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4048261005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Henry Ford Health System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University of Colorado School of Medicine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3243822720"/>
                  </a:ext>
                </a:extLst>
              </a:tr>
              <a:tr h="1615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Indiana University (IU Health Methodist Hospital)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University of Florida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2962592040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Kings County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Massachusetts Medical School (UMASS)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1726876031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Maine Medical Center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Montreal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104914425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Medical College of Wisconsin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New Mexico Hospital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2460286372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Medical University of South Carolina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North Carolina School of Medicine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2923227597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North Shore University Hospital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Pennsylvania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2113711706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Ohio State University Wexner Medical Center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Pittsburgh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37016778"/>
                  </a:ext>
                </a:extLst>
              </a:tr>
              <a:tr h="178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Oregon Health &amp; Science University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Rochester Medical Center (Strong Memorial Hospital)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1021820622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Parkland Hospital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Texas Health Science Center at San Antonio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2972025226"/>
                  </a:ext>
                </a:extLst>
              </a:tr>
              <a:tr h="1890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Penn State Hershey Milton S. Hershey Medical Center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Texas Health Sciences Center at Houston- Memorial Hermann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3112520930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Queen's Medical Center, HI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Utah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2587042915"/>
                  </a:ext>
                </a:extLst>
              </a:tr>
              <a:tr h="18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 Adams Cowely Shock Trauma Center, University of Maryland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Washington - Harborview Medical Center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3446037410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Regions Hospital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of West Virginia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4115762171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Riverside Methodist Hospital - OhioHealth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Washington Hospital Center/Georgetown University Hospital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3358048737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St. Michaels- University of Toronto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Wayne State University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2487772749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Stanford Medical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Yale University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166405225"/>
                  </a:ext>
                </a:extLst>
              </a:tr>
              <a:tr h="147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Temple University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b"/>
                </a:tc>
                <a:extLst>
                  <a:ext uri="{0D108BD9-81ED-4DB2-BD59-A6C34878D82A}">
                    <a16:rowId xmlns:a16="http://schemas.microsoft.com/office/drawing/2014/main" val="301620205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556737"/>
              </p:ext>
            </p:extLst>
          </p:nvPr>
        </p:nvGraphicFramePr>
        <p:xfrm>
          <a:off x="8825357" y="3089710"/>
          <a:ext cx="3015609" cy="1111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5609">
                  <a:extLst>
                    <a:ext uri="{9D8B030D-6E8A-4147-A177-3AD203B41FA5}">
                      <a16:colId xmlns:a16="http://schemas.microsoft.com/office/drawing/2014/main" val="405639957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Additional Phase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215967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Massachusetts General Hospital- Harvard Medical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3306922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Denver Health Medical Center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5825154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Johns Hopkins School of Medicine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9610464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Sunnybrook University of Toronto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6176644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Cedars-Sinai Medical Center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82524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511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656</Words>
  <Application>Microsoft Office PowerPoint</Application>
  <PresentationFormat>Widescreen</PresentationFormat>
  <Paragraphs>208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 Brain Oxygen Optimization in Severe TBI-Phase 3  BOOST3 PIs: Ramon Diaz-Arrastia Lori Shutter Bill Barsan Sharon Yeatts </vt:lpstr>
      <vt:lpstr>Review of Agenda </vt:lpstr>
      <vt:lpstr>PowerPoint Presentation</vt:lpstr>
      <vt:lpstr>Multiple PIs—CCC and DCC</vt:lpstr>
      <vt:lpstr> Design principles and organizational values</vt:lpstr>
      <vt:lpstr>PowerPoint Presentation</vt:lpstr>
      <vt:lpstr>Scope of Portfolio</vt:lpstr>
      <vt:lpstr>Current Trials</vt:lpstr>
      <vt:lpstr>Introductions: NINDS Program Directors BOOST3 Principal Investigators BOOST3 Initial Sites </vt:lpstr>
      <vt:lpstr>Site Milestone Task Progress </vt:lpstr>
      <vt:lpstr>Study Timelines</vt:lpstr>
      <vt:lpstr>Breaks</vt:lpstr>
      <vt:lpstr>QUESTIONS?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Oxygen Optimization in Severe TBI Phase 3  &lt;&lt;Presenter(s) &amp; institution here&gt;&gt;</dc:title>
  <dc:creator>Black, Joy</dc:creator>
  <cp:lastModifiedBy>Barsan, William (Bill)</cp:lastModifiedBy>
  <cp:revision>24</cp:revision>
  <dcterms:created xsi:type="dcterms:W3CDTF">2019-03-13T13:25:27Z</dcterms:created>
  <dcterms:modified xsi:type="dcterms:W3CDTF">2019-03-19T11:08:42Z</dcterms:modified>
</cp:coreProperties>
</file>