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dda707e3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7dda707e3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3" name="Google Shape;53;g7dda707e38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dda707e38_0_5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7dda707e38_0_5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dda707e38_0_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g7dda707e38_0_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dda707e38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g7dda707e38_0_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dda707e38_0_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g7dda707e38_0_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dda707e38_0_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g7dda707e38_0_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dda707e38_0_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g7dda707e38_0_3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 sz="1200"/>
              <a:t>documentation is up to date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 sz="1200"/>
              <a:t>Team changes reflected on DOA and in WebDCU</a:t>
            </a:r>
            <a:endParaRPr sz="1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 sz="1200"/>
              <a:t>Facilities – are adequate for the trial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 sz="1200"/>
              <a:t>Informed consent – notes?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g7dda707e38_0_3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dda707e38_0_4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7dda707e38_0_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dda707e38_0_4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7dda707e38_0_4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dda707e38_0_5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7dda707e38_0_5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 sz="1200"/>
              <a:t>RSDV requires monitors to have access to the site’s eMR from outside of your institution. At a minimum, determine the process for granting monitors eMR login privileges while on site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 sz="1200"/>
              <a:t>contact IT, Privacy Office, HIM or Medical Records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g7dda707e38_0_5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idx="4294967295" type="ctrTitle"/>
          </p:nvPr>
        </p:nvSpPr>
        <p:spPr>
          <a:xfrm>
            <a:off x="685800" y="2382131"/>
            <a:ext cx="7772400" cy="13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br>
              <a:rPr b="0" i="0" lang="en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3000"/>
              <a:t>Site Monitoring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>
            <p:ph idx="4294967295" type="subTitle"/>
          </p:nvPr>
        </p:nvSpPr>
        <p:spPr>
          <a:xfrm>
            <a:off x="685800" y="4130100"/>
            <a:ext cx="6400800" cy="7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Investigator Kick-off Meeting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30-31, Clearwater, Florida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72250" y="347691"/>
            <a:ext cx="2130468" cy="89859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5.googleusercontent.com/hTPVpD4xyDEyVzVuVRbhyWxmzRBpp9D3vlKIVGffGaJacYIYVH_9T47j7B9VhLgcK7BbyrS1FvMV0e2flny8UHc1K6f_JadEhWQb6AgXvfMh0nVJ7MUgFyr0N_FaGYKfb_YC3KXo" id="58" name="Google Shape;5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4850" y="361297"/>
            <a:ext cx="1981199" cy="2020827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>
            <p:ph idx="4294967295" type="subTitle"/>
          </p:nvPr>
        </p:nvSpPr>
        <p:spPr>
          <a:xfrm>
            <a:off x="685800" y="3571218"/>
            <a:ext cx="68580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" sz="1800"/>
              <a:t>Mickie Speers</a:t>
            </a:r>
            <a:endParaRPr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785217" y="78453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Questions?</a:t>
            </a:r>
            <a:endParaRPr/>
          </a:p>
        </p:txBody>
      </p:sp>
      <p:grpSp>
        <p:nvGrpSpPr>
          <p:cNvPr id="123" name="Google Shape;123;p22"/>
          <p:cNvGrpSpPr/>
          <p:nvPr/>
        </p:nvGrpSpPr>
        <p:grpSpPr>
          <a:xfrm>
            <a:off x="1577414" y="2202641"/>
            <a:ext cx="6302832" cy="1038825"/>
            <a:chOff x="1613135" y="3428001"/>
            <a:chExt cx="8084700" cy="1385100"/>
          </a:xfrm>
        </p:grpSpPr>
        <p:sp>
          <p:nvSpPr>
            <p:cNvPr id="124" name="Google Shape;124;p22"/>
            <p:cNvSpPr txBox="1"/>
            <p:nvPr/>
          </p:nvSpPr>
          <p:spPr>
            <a:xfrm>
              <a:off x="1613135" y="3428001"/>
              <a:ext cx="8084700" cy="138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Mickie Speers</a:t>
              </a:r>
              <a:endParaRPr sz="1100"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734-232-3474</a:t>
              </a:r>
              <a:endParaRPr sz="1100"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lraes@med.umich.edu</a:t>
              </a:r>
              <a:endPara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2"/>
            <p:cNvSpPr txBox="1"/>
            <p:nvPr/>
          </p:nvSpPr>
          <p:spPr>
            <a:xfrm>
              <a:off x="8488025" y="3856383"/>
              <a:ext cx="1848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https://lh6.googleusercontent.com/36KPGzrOGVrHHrBJnFPqEgoSvsHOKnHE5deTN_UoJ6-pCi_4sxDIbi0IferOOSQhkEZxvT7KC_RM4OabfnkgNt6GJ1Rq1LqAn2b25gz08FlNLHgmYj75Tlc1oJsAwl6Jk5z9t2Al" id="126" name="Google Shape;126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48905" y="3717940"/>
            <a:ext cx="1261872" cy="10986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ctrTitle"/>
          </p:nvPr>
        </p:nvSpPr>
        <p:spPr>
          <a:xfrm>
            <a:off x="850082" y="2352398"/>
            <a:ext cx="6858000" cy="2241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-215900" lvl="0" marL="2159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b="1" lang="en" sz="4500"/>
              <a:t>ICECAP</a:t>
            </a:r>
            <a:br>
              <a:rPr b="1" lang="en" sz="4100"/>
            </a:br>
            <a:endParaRPr b="1" sz="3600">
              <a:solidFill>
                <a:srgbClr val="C00000"/>
              </a:solidFill>
            </a:endParaRPr>
          </a:p>
          <a:p>
            <a:pPr indent="-215900" lvl="0" marL="2159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lang="en" sz="2400" cap="small"/>
              <a:t>I</a:t>
            </a:r>
            <a:r>
              <a:rPr lang="en" sz="2400" cap="small"/>
              <a:t>nfluence of </a:t>
            </a:r>
            <a:r>
              <a:rPr b="1" lang="en" sz="2400" cap="small"/>
              <a:t>C</a:t>
            </a:r>
            <a:r>
              <a:rPr lang="en" sz="2400" cap="small"/>
              <a:t>ooling duration on </a:t>
            </a:r>
            <a:r>
              <a:rPr b="1" lang="en" sz="2400" cap="small"/>
              <a:t>E</a:t>
            </a:r>
            <a:r>
              <a:rPr lang="en" sz="2400" cap="small"/>
              <a:t>fficacy in </a:t>
            </a:r>
            <a:r>
              <a:rPr b="1" lang="en" sz="2400" cap="small"/>
              <a:t>C</a:t>
            </a:r>
            <a:r>
              <a:rPr lang="en" sz="2400" cap="small"/>
              <a:t>ardiac </a:t>
            </a:r>
            <a:r>
              <a:rPr b="1" lang="en" sz="2400" cap="small"/>
              <a:t>A</a:t>
            </a:r>
            <a:r>
              <a:rPr lang="en" sz="2400" cap="small"/>
              <a:t>rrest </a:t>
            </a:r>
            <a:r>
              <a:rPr b="1" lang="en" sz="2400" cap="small"/>
              <a:t>P</a:t>
            </a:r>
            <a:r>
              <a:rPr lang="en" sz="2400" cap="small"/>
              <a:t>atients</a:t>
            </a:r>
            <a:br>
              <a:rPr b="1" lang="en" sz="2400"/>
            </a:br>
            <a:br>
              <a:rPr b="1" lang="en" sz="1800"/>
            </a:br>
            <a:br>
              <a:rPr lang="en" sz="1800"/>
            </a:br>
            <a:r>
              <a:rPr b="1" lang="en" sz="2700"/>
              <a:t>Site Monitoring</a:t>
            </a:r>
            <a:endParaRPr/>
          </a:p>
          <a:p>
            <a:pPr indent="-215900" lvl="0" marL="2159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br>
              <a:rPr lang="en" sz="2400"/>
            </a:br>
            <a:r>
              <a:rPr lang="en" sz="2100"/>
              <a:t>Mickie Speers</a:t>
            </a:r>
            <a:br>
              <a:rPr lang="en" sz="2100"/>
            </a:br>
            <a:r>
              <a:rPr lang="en" sz="2100"/>
              <a:t>ICECAP Site Manager/Monitor</a:t>
            </a:r>
            <a:br>
              <a:rPr lang="en" sz="2100"/>
            </a:br>
            <a:r>
              <a:rPr lang="en" sz="2100"/>
              <a:t>SIREN CCC, University of Michigan</a:t>
            </a:r>
            <a:br>
              <a:rPr lang="en" sz="2400"/>
            </a:br>
            <a:br>
              <a:rPr lang="en" sz="2400"/>
            </a:br>
            <a:endParaRPr sz="2400"/>
          </a:p>
        </p:txBody>
      </p:sp>
      <p:pic>
        <p:nvPicPr>
          <p:cNvPr descr="https://lh6.googleusercontent.com/36KPGzrOGVrHHrBJnFPqEgoSvsHOKnHE5deTN_UoJ6-pCi_4sxDIbi0IferOOSQhkEZxvT7KC_RM4OabfnkgNt6GJ1Rq1LqAn2b25gz08FlNLHgmYj75Tlc1oJsAwl6Jk5z9t2Al" id="65" name="Google Shape;6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12071" y="3812960"/>
            <a:ext cx="1261872" cy="1098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3651" y="3907153"/>
            <a:ext cx="2085406" cy="910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233775" y="333769"/>
            <a:ext cx="63903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2703443" y="1268016"/>
            <a:ext cx="41148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365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Goals</a:t>
            </a:r>
            <a:endParaRPr sz="1100"/>
          </a:p>
          <a:p>
            <a:pPr indent="-336550" lvl="0" marL="3429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Site Monitoring Visits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3429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Scope of Monitoring</a:t>
            </a:r>
            <a:endParaRPr sz="1100"/>
          </a:p>
          <a:p>
            <a:pPr indent="-336550" lvl="0" marL="3429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Pre-Visit Checklist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3429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 Responsibilities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3429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Remote Source Data Verification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s://lh6.googleusercontent.com/36KPGzrOGVrHHrBJnFPqEgoSvsHOKnHE5deTN_UoJ6-pCi_4sxDIbi0IferOOSQhkEZxvT7KC_RM4OabfnkgNt6GJ1Rq1LqAn2b25gz08FlNLHgmYj75Tlc1oJsAwl6Jk5z9t2Al" id="73" name="Google Shape;7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61195" y="3853339"/>
            <a:ext cx="1261872" cy="10986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233775" y="333769"/>
            <a:ext cx="63903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Goal</a:t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987949" y="1721240"/>
            <a:ext cx="7167900" cy="15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monitor’s approach to a visit is to ensure subject safety, provide education and good feedback and foster a collaborative spirit to produce the best quality data in the ICECAP trial.</a:t>
            </a:r>
            <a:endParaRPr sz="1100"/>
          </a:p>
        </p:txBody>
      </p:sp>
      <p:pic>
        <p:nvPicPr>
          <p:cNvPr descr="https://lh6.googleusercontent.com/36KPGzrOGVrHHrBJnFPqEgoSvsHOKnHE5deTN_UoJ6-pCi_4sxDIbi0IferOOSQhkEZxvT7KC_RM4OabfnkgNt6GJ1Rq1LqAn2b25gz08FlNLHgmYj75Tlc1oJsAwl6Jk5z9t2Al" id="80" name="Google Shape;8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08032" y="3738004"/>
            <a:ext cx="1207317" cy="1051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785216" y="285771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Site Monitoring Visits</a:t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>
            <a:off x="2510657" y="1581956"/>
            <a:ext cx="4435800" cy="21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365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Visit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Routine &amp; Interim Monitoring Visits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Close-Out Visit </a:t>
            </a:r>
            <a:endParaRPr sz="1100"/>
          </a:p>
          <a:p>
            <a:pPr indent="0" lvl="1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s://lh6.googleusercontent.com/36KPGzrOGVrHHrBJnFPqEgoSvsHOKnHE5deTN_UoJ6-pCi_4sxDIbi0IferOOSQhkEZxvT7KC_RM4OabfnkgNt6GJ1Rq1LqAn2b25gz08FlNLHgmYj75Tlc1oJsAwl6Jk5z9t2Al" id="87" name="Google Shape;8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7176" y="3682532"/>
            <a:ext cx="1049584" cy="9138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233775" y="333769"/>
            <a:ext cx="63903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Scope of Monitoring</a:t>
            </a:r>
            <a:endParaRPr/>
          </a:p>
        </p:txBody>
      </p:sp>
      <p:sp>
        <p:nvSpPr>
          <p:cNvPr id="94" name="Google Shape;94;p18"/>
          <p:cNvSpPr/>
          <p:nvPr/>
        </p:nvSpPr>
        <p:spPr>
          <a:xfrm>
            <a:off x="2084642" y="1381051"/>
            <a:ext cx="4974600" cy="23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09550" lvl="0" marL="215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Regulatory </a:t>
            </a:r>
            <a:endParaRPr sz="1100"/>
          </a:p>
          <a:p>
            <a:pPr indent="-209550" lvl="0" marL="21590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Team changes 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21590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Facilities 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21590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Informed Consent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21590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CRFs and source document verification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s://lh6.googleusercontent.com/36KPGzrOGVrHHrBJnFPqEgoSvsHOKnHE5deTN_UoJ6-pCi_4sxDIbi0IferOOSQhkEZxvT7KC_RM4OabfnkgNt6GJ1Rq1LqAn2b25gz08FlNLHgmYj75Tlc1oJsAwl6Jk5z9t2Al" id="95" name="Google Shape;9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6602" y="3851451"/>
            <a:ext cx="1077016" cy="937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628650" y="21773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Pre-Visit Checklist</a:t>
            </a:r>
            <a:endParaRPr/>
          </a:p>
        </p:txBody>
      </p:sp>
      <p:sp>
        <p:nvSpPr>
          <p:cNvPr id="101" name="Google Shape;101;p19"/>
          <p:cNvSpPr/>
          <p:nvPr/>
        </p:nvSpPr>
        <p:spPr>
          <a:xfrm>
            <a:off x="2707432" y="1348265"/>
            <a:ext cx="3729000" cy="23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365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Organized study files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34290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entered and reviewed</a:t>
            </a:r>
            <a:endParaRPr sz="1100"/>
          </a:p>
          <a:p>
            <a:pPr indent="-336550" lvl="0" marL="34290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visits scheduled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34290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Coordinator is available</a:t>
            </a:r>
            <a:endParaRPr sz="1100"/>
          </a:p>
          <a:p>
            <a:pPr indent="-336550" lvl="0" marL="34290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eHR access confirmed 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s://lh6.googleusercontent.com/36KPGzrOGVrHHrBJnFPqEgoSvsHOKnHE5deTN_UoJ6-pCi_4sxDIbi0IferOOSQhkEZxvT7KC_RM4OabfnkgNt6GJ1Rq1LqAn2b25gz08FlNLHgmYj75Tlc1oJsAwl6Jk5z9t2Al" id="102" name="Google Shape;10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51466" y="3832482"/>
            <a:ext cx="1248465" cy="1086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586906" y="11879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Principal Investigator Responsibilities</a:t>
            </a:r>
            <a:endParaRPr/>
          </a:p>
        </p:txBody>
      </p:sp>
      <p:sp>
        <p:nvSpPr>
          <p:cNvPr id="108" name="Google Shape;108;p20"/>
          <p:cNvSpPr txBox="1"/>
          <p:nvPr/>
        </p:nvSpPr>
        <p:spPr>
          <a:xfrm>
            <a:off x="2740919" y="1585291"/>
            <a:ext cx="3578700" cy="21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1450" lvl="0" marL="177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Available to the PSC</a:t>
            </a:r>
            <a:endParaRPr sz="1100"/>
          </a:p>
          <a:p>
            <a:pPr indent="-171450" lvl="0" marL="1778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Good team communications</a:t>
            </a:r>
            <a:endParaRPr sz="1100"/>
          </a:p>
          <a:p>
            <a:pPr indent="-171450" lvl="0" marL="1778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Prompt review and signatures</a:t>
            </a:r>
            <a:endParaRPr sz="1100"/>
          </a:p>
          <a:p>
            <a:pPr indent="-171450" lvl="0" marL="1778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 monitoring meeting 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s://lh6.googleusercontent.com/36KPGzrOGVrHHrBJnFPqEgoSvsHOKnHE5deTN_UoJ6-pCi_4sxDIbi0IferOOSQhkEZxvT7KC_RM4OabfnkgNt6GJ1Rq1LqAn2b25gz08FlNLHgmYj75Tlc1oJsAwl6Jk5z9t2Al" id="109" name="Google Shape;10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08566" y="3717940"/>
            <a:ext cx="1261872" cy="10986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785217" y="302662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Streamlining Monitoring with Remote Source Data Verification (RSDV)</a:t>
            </a:r>
            <a:endParaRPr/>
          </a:p>
        </p:txBody>
      </p:sp>
      <p:sp>
        <p:nvSpPr>
          <p:cNvPr id="116" name="Google Shape;116;p21"/>
          <p:cNvSpPr/>
          <p:nvPr/>
        </p:nvSpPr>
        <p:spPr>
          <a:xfrm>
            <a:off x="1441170" y="1807244"/>
            <a:ext cx="6574800" cy="18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work toward this capability at your site… </a:t>
            </a:r>
            <a:endParaRPr sz="1100"/>
          </a:p>
          <a:p>
            <a:pPr indent="-158750" lvl="1" marL="50800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other study coordinators</a:t>
            </a:r>
            <a:endParaRPr sz="1100"/>
          </a:p>
          <a:p>
            <a:pPr indent="-158750" lvl="1" marL="50800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 eMR system administrator, HIM, Privacy office</a:t>
            </a:r>
            <a:endParaRPr sz="1100"/>
          </a:p>
          <a:p>
            <a:pPr indent="-158750" lvl="1" marL="50800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a champion to help navigate the process</a:t>
            </a:r>
            <a:endParaRPr sz="1100"/>
          </a:p>
        </p:txBody>
      </p:sp>
      <p:pic>
        <p:nvPicPr>
          <p:cNvPr descr="https://lh6.googleusercontent.com/36KPGzrOGVrHHrBJnFPqEgoSvsHOKnHE5deTN_UoJ6-pCi_4sxDIbi0IferOOSQhkEZxvT7KC_RM4OabfnkgNt6GJ1Rq1LqAn2b25gz08FlNLHgmYj75Tlc1oJsAwl6Jk5z9t2Al" id="117" name="Google Shape;117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4520" y="3884631"/>
            <a:ext cx="1007397" cy="87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