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56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DF600-C9C0-47BB-BC72-4C3093E43E84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3DF28-EE5E-4C5A-803F-0A46CA15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7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/>
              <a:t>documentation is up to date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/>
              <a:t>Team changes reflected on DOA and in </a:t>
            </a:r>
            <a:r>
              <a:rPr lang="en-US" altLang="en-US" sz="1200" dirty="0" err="1" smtClean="0"/>
              <a:t>WebDCU</a:t>
            </a:r>
            <a:endParaRPr lang="en-US" alt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/>
              <a:t>Facilities – are adequate for the trial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/>
              <a:t>Informed consent – notes?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3DF28-EE5E-4C5A-803F-0A46CA15C8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99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RSDV requires monitors to have access to the site’s </a:t>
            </a:r>
            <a:r>
              <a:rPr lang="en-US" sz="1200" dirty="0" err="1" smtClean="0"/>
              <a:t>eMR</a:t>
            </a:r>
            <a:r>
              <a:rPr lang="en-US" sz="1200" dirty="0" smtClean="0"/>
              <a:t> from outside of your institution. </a:t>
            </a:r>
            <a:r>
              <a:rPr lang="en-US" altLang="en-US" sz="1200" dirty="0" smtClean="0"/>
              <a:t>At a minimum, determine the process for granting monitors </a:t>
            </a:r>
            <a:r>
              <a:rPr lang="en-US" altLang="en-US" sz="1200" dirty="0" err="1" smtClean="0"/>
              <a:t>eMR</a:t>
            </a:r>
            <a:r>
              <a:rPr lang="en-US" altLang="en-US" sz="1200" dirty="0" smtClean="0"/>
              <a:t> login privileges while on site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/>
              <a:t>contact IT, Privacy Office, HIM or Medical Records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3DF28-EE5E-4C5A-803F-0A46CA15C8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84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6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5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5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2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"/>
            <a:ext cx="4894263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type="ctrTitle"/>
          </p:nvPr>
        </p:nvSpPr>
        <p:spPr>
          <a:xfrm>
            <a:off x="1380331" y="2393674"/>
            <a:ext cx="9144000" cy="2387600"/>
          </a:xfrm>
        </p:spPr>
        <p:txBody>
          <a:bodyPr>
            <a:normAutofit fontScale="90000"/>
          </a:bodyPr>
          <a:lstStyle/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u="sng" dirty="0" smtClean="0"/>
          </a:p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4000" dirty="0" smtClean="0">
                <a:solidFill>
                  <a:srgbClr val="C00000"/>
                </a:solidFill>
              </a:rPr>
              <a:t>Brain Oxygen Optimization in Severe TBI Phase 3</a:t>
            </a: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Site Monitoring</a:t>
            </a: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err="1" smtClean="0"/>
              <a:t>Mickie</a:t>
            </a:r>
            <a:r>
              <a:rPr lang="en-US" altLang="en-US" sz="3600" dirty="0" smtClean="0"/>
              <a:t> Speers</a:t>
            </a:r>
            <a:br>
              <a:rPr lang="en-US" altLang="en-US" sz="3600" dirty="0" smtClean="0"/>
            </a:br>
            <a:r>
              <a:rPr lang="en-US" altLang="en-US" sz="3600" dirty="0" smtClean="0"/>
              <a:t>Carol Van Huysen</a:t>
            </a:r>
          </a:p>
        </p:txBody>
      </p:sp>
      <p:pic>
        <p:nvPicPr>
          <p:cNvPr id="6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5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04591" y="1690688"/>
            <a:ext cx="54864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Goal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Site </a:t>
            </a:r>
            <a:r>
              <a:rPr lang="en-US" altLang="en-US" sz="2800" dirty="0"/>
              <a:t>Monitoring </a:t>
            </a:r>
            <a:r>
              <a:rPr lang="en-US" altLang="en-US" sz="2800" dirty="0" smtClean="0"/>
              <a:t>Visits</a:t>
            </a:r>
            <a:endParaRPr lang="en-US" altLang="en-US" sz="28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800" dirty="0"/>
              <a:t>Scope of </a:t>
            </a:r>
            <a:r>
              <a:rPr lang="en-US" altLang="en-US" sz="2800" dirty="0" smtClean="0"/>
              <a:t>Monitoring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Site Expectations</a:t>
            </a:r>
            <a:endParaRPr lang="en-US" altLang="en-US" sz="28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800" dirty="0"/>
              <a:t>PI </a:t>
            </a:r>
            <a:r>
              <a:rPr lang="en-US" altLang="en-US" sz="2800" dirty="0" smtClean="0"/>
              <a:t>Responsibilities</a:t>
            </a:r>
            <a:endParaRPr lang="en-US" altLang="en-US" sz="28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Remote </a:t>
            </a:r>
            <a:r>
              <a:rPr lang="en-US" altLang="en-US" sz="2800" dirty="0"/>
              <a:t>Source </a:t>
            </a:r>
            <a:r>
              <a:rPr lang="en-US" altLang="en-US" sz="2800" dirty="0" smtClean="0"/>
              <a:t>Data Verification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2535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17265" y="2294987"/>
            <a:ext cx="9557469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en-US" sz="2800" dirty="0"/>
              <a:t>The monitor’s approach to a visit is to </a:t>
            </a:r>
            <a:r>
              <a:rPr lang="en-US" altLang="en-US" sz="2800" dirty="0" smtClean="0"/>
              <a:t>ensure subject safety, provide </a:t>
            </a:r>
            <a:r>
              <a:rPr lang="en-US" altLang="en-US" sz="2800" dirty="0"/>
              <a:t>education and good </a:t>
            </a:r>
            <a:r>
              <a:rPr lang="en-US" altLang="en-US" sz="2800" dirty="0" smtClean="0"/>
              <a:t>feedback and foster a collaborative spirit to produce the best </a:t>
            </a:r>
            <a:r>
              <a:rPr lang="en-US" altLang="en-US" sz="2800" dirty="0"/>
              <a:t>quality data </a:t>
            </a:r>
            <a:r>
              <a:rPr lang="en-US" altLang="en-US" sz="2800" dirty="0" smtClean="0"/>
              <a:t>in </a:t>
            </a:r>
            <a:r>
              <a:rPr lang="en-US" altLang="en-US" sz="2800" dirty="0"/>
              <a:t>the BOOST3 trial.</a:t>
            </a:r>
          </a:p>
        </p:txBody>
      </p:sp>
    </p:spTree>
    <p:extLst>
      <p:ext uri="{BB962C8B-B14F-4D97-AF65-F5344CB8AC3E}">
        <p14:creationId xmlns:p14="http://schemas.microsoft.com/office/powerpoint/2010/main" val="280151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955" y="38102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Site Monitoring Visits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47542" y="2109275"/>
            <a:ext cx="591442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Initial Visit</a:t>
            </a:r>
          </a:p>
          <a:p>
            <a:pPr>
              <a:defRPr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Routine </a:t>
            </a:r>
            <a:r>
              <a:rPr lang="en-US" sz="2800" dirty="0"/>
              <a:t>&amp; Interim Monitoring </a:t>
            </a:r>
            <a:r>
              <a:rPr lang="en-US" sz="2800" dirty="0" smtClean="0"/>
              <a:t>Visits</a:t>
            </a:r>
          </a:p>
          <a:p>
            <a:pPr>
              <a:defRPr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Close-Out </a:t>
            </a:r>
            <a:r>
              <a:rPr lang="en-US" sz="2800" dirty="0"/>
              <a:t>Visit 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38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Scope of Monitoring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79523" y="1841401"/>
            <a:ext cx="663295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Regulatory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Study </a:t>
            </a:r>
            <a:r>
              <a:rPr lang="en-US" altLang="en-US" sz="2800" dirty="0"/>
              <a:t>Team </a:t>
            </a:r>
            <a:r>
              <a:rPr lang="en-US" altLang="en-US" sz="2800" dirty="0" smtClean="0"/>
              <a:t>changes </a:t>
            </a:r>
            <a:endParaRPr lang="en-US" altLang="en-US" sz="2800" dirty="0"/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/>
              <a:t>Facilities </a:t>
            </a:r>
            <a:endParaRPr lang="en-US" altLang="en-US" sz="2800" dirty="0" smtClean="0"/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Informed Consent</a:t>
            </a:r>
            <a:endParaRPr lang="en-US" altLang="en-US" sz="2800" dirty="0"/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/>
              <a:t>CRFs </a:t>
            </a:r>
            <a:r>
              <a:rPr lang="en-US" altLang="en-US" sz="2800" dirty="0" smtClean="0"/>
              <a:t>and source document verification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0152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031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Site Expectations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09909" y="1797687"/>
            <a:ext cx="49721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Organized study files</a:t>
            </a:r>
            <a:endParaRPr lang="en-US" altLang="en-US" sz="2800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Data entered and reviewed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All </a:t>
            </a:r>
            <a:r>
              <a:rPr lang="en-US" altLang="en-US" sz="2800" dirty="0"/>
              <a:t>visits </a:t>
            </a:r>
            <a:r>
              <a:rPr lang="en-US" altLang="en-US" sz="2800" dirty="0" smtClean="0"/>
              <a:t>scheduled</a:t>
            </a:r>
            <a:endParaRPr lang="en-US" altLang="en-US" sz="2800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Coordinator </a:t>
            </a:r>
            <a:r>
              <a:rPr lang="en-US" altLang="en-US" sz="2800" dirty="0" smtClean="0"/>
              <a:t>is </a:t>
            </a:r>
            <a:r>
              <a:rPr lang="en-US" altLang="en-US" sz="2800" dirty="0" smtClean="0"/>
              <a:t>available</a:t>
            </a:r>
            <a:endParaRPr lang="en-US" altLang="en-US" sz="2800" dirty="0" smtClean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err="1" smtClean="0"/>
              <a:t>eHR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access wher</a:t>
            </a:r>
            <a:r>
              <a:rPr lang="en-US" altLang="en-US" sz="2800" dirty="0" smtClean="0"/>
              <a:t>e possible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9034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41" y="158391"/>
            <a:ext cx="10515600" cy="1325563"/>
          </a:xfrm>
        </p:spPr>
        <p:txBody>
          <a:bodyPr/>
          <a:lstStyle/>
          <a:p>
            <a:pPr algn="ctr"/>
            <a:r>
              <a:rPr lang="en-US" altLang="en-US" dirty="0" smtClean="0"/>
              <a:t>Principal Investigator Responsibilities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54559" y="2113721"/>
            <a:ext cx="477156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30188" indent="-2301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vailable </a:t>
            </a:r>
            <a:r>
              <a:rPr lang="en-US" sz="2800" dirty="0" smtClean="0"/>
              <a:t>to the PSC</a:t>
            </a:r>
            <a:endParaRPr lang="en-US" sz="2800" dirty="0" smtClean="0"/>
          </a:p>
          <a:p>
            <a:pPr marL="230188" indent="-2301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</a:t>
            </a:r>
            <a:r>
              <a:rPr lang="en-US" sz="2800" dirty="0" smtClean="0"/>
              <a:t>ood team communications</a:t>
            </a:r>
          </a:p>
          <a:p>
            <a:pPr marL="230188" indent="-230188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altLang="en-US" sz="2800" dirty="0" smtClean="0"/>
              <a:t>Prompt </a:t>
            </a:r>
            <a:r>
              <a:rPr lang="en-US" altLang="en-US" sz="2800" dirty="0"/>
              <a:t>review and </a:t>
            </a:r>
            <a:r>
              <a:rPr lang="en-US" altLang="en-US" sz="2800" dirty="0" smtClean="0"/>
              <a:t>signatures</a:t>
            </a:r>
          </a:p>
          <a:p>
            <a:pPr marL="230188" indent="-230188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800" dirty="0"/>
              <a:t>Post monitoring meeting </a:t>
            </a:r>
            <a:endParaRPr lang="en-US" altLang="en-US" sz="2800" dirty="0"/>
          </a:p>
          <a:p>
            <a:pPr>
              <a:spcAft>
                <a:spcPts val="1200"/>
              </a:spcAft>
              <a:defRPr/>
            </a:pPr>
            <a:r>
              <a:rPr lang="en-US" altLang="en-US" sz="2800" dirty="0"/>
              <a:t>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735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956" y="403549"/>
            <a:ext cx="10515600" cy="1325563"/>
          </a:xfrm>
        </p:spPr>
        <p:txBody>
          <a:bodyPr/>
          <a:lstStyle/>
          <a:p>
            <a:pPr algn="ctr"/>
            <a:r>
              <a:rPr lang="en-US" altLang="en-US" dirty="0"/>
              <a:t>Remote Source </a:t>
            </a:r>
            <a:r>
              <a:rPr lang="en-US" altLang="en-US" dirty="0" smtClean="0"/>
              <a:t>Data Verification </a:t>
            </a:r>
            <a:r>
              <a:rPr lang="en-US" altLang="en-US" dirty="0" smtClean="0"/>
              <a:t>(RSDV)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21560" y="2409659"/>
            <a:ext cx="8766391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4763">
              <a:spcAft>
                <a:spcPts val="1800"/>
              </a:spcAft>
              <a:defRPr/>
            </a:pPr>
            <a:r>
              <a:rPr lang="en-US" altLang="en-US" sz="2800" dirty="0" smtClean="0"/>
              <a:t>To work toward this capability at your site… </a:t>
            </a:r>
          </a:p>
          <a:p>
            <a:pPr marL="684213" lvl="1" indent="-22225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/>
              <a:t>Ask </a:t>
            </a:r>
            <a:r>
              <a:rPr lang="en-US" altLang="en-US" sz="2800" dirty="0"/>
              <a:t>other study </a:t>
            </a:r>
            <a:r>
              <a:rPr lang="en-US" altLang="en-US" sz="2800" dirty="0" smtClean="0"/>
              <a:t>coordinators</a:t>
            </a:r>
          </a:p>
          <a:p>
            <a:pPr marL="684213" lvl="1" indent="-22225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/>
              <a:t>Contact </a:t>
            </a:r>
            <a:r>
              <a:rPr lang="en-US" altLang="en-US" sz="2800" dirty="0" err="1" smtClean="0"/>
              <a:t>eMR</a:t>
            </a:r>
            <a:r>
              <a:rPr lang="en-US" altLang="en-US" sz="2800" dirty="0" smtClean="0"/>
              <a:t> system </a:t>
            </a:r>
            <a:r>
              <a:rPr lang="en-US" altLang="en-US" sz="2800" dirty="0" smtClean="0"/>
              <a:t>administrator, HIM, Privacy office</a:t>
            </a:r>
          </a:p>
          <a:p>
            <a:pPr marL="684213" lvl="1" indent="-22225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/>
              <a:t>Identify a champion to help navigate the process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7245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956" y="1046046"/>
            <a:ext cx="10515600" cy="1325563"/>
          </a:xfrm>
        </p:spPr>
        <p:txBody>
          <a:bodyPr/>
          <a:lstStyle/>
          <a:p>
            <a:pPr algn="ctr"/>
            <a:r>
              <a:rPr lang="en-US" altLang="en-US" dirty="0"/>
              <a:t>Questions?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1946349" y="3266540"/>
            <a:ext cx="8317802" cy="1200329"/>
            <a:chOff x="1841867" y="3856383"/>
            <a:chExt cx="8317802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1841867" y="3856383"/>
              <a:ext cx="30156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 smtClean="0"/>
                <a:t>Mickie</a:t>
              </a:r>
              <a:r>
                <a:rPr lang="en-US" sz="2400" dirty="0" smtClean="0"/>
                <a:t> Speers</a:t>
              </a:r>
            </a:p>
            <a:p>
              <a:pPr algn="ctr"/>
              <a:r>
                <a:rPr lang="en-US" sz="2400" dirty="0" smtClean="0"/>
                <a:t>734-232-3474</a:t>
              </a:r>
            </a:p>
            <a:p>
              <a:pPr algn="ctr"/>
              <a:r>
                <a:rPr lang="en-US" sz="2400" dirty="0" smtClean="0"/>
                <a:t>lraes@med.umich.edu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01111" y="3856383"/>
              <a:ext cx="315855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Carol Van Huysen</a:t>
              </a:r>
            </a:p>
            <a:p>
              <a:pPr algn="ctr"/>
              <a:r>
                <a:rPr lang="en-US" sz="2400" dirty="0" smtClean="0"/>
                <a:t>734-764-9254</a:t>
              </a:r>
            </a:p>
            <a:p>
              <a:pPr algn="ctr"/>
              <a:r>
                <a:rPr lang="en-US" sz="2400" dirty="0" smtClean="0"/>
                <a:t>cvanh@med.umich.edu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94036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238</Words>
  <Application>Microsoft Office PowerPoint</Application>
  <PresentationFormat>Widescreen</PresentationFormat>
  <Paragraphs>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Brain Oxygen Optimization in Severe TBI Phase 3  Site Monitoring  Mickie Speers Carol Van Huysen</vt:lpstr>
      <vt:lpstr>Agenda</vt:lpstr>
      <vt:lpstr>Goal</vt:lpstr>
      <vt:lpstr>Site Monitoring Visits</vt:lpstr>
      <vt:lpstr>Scope of Monitoring</vt:lpstr>
      <vt:lpstr>Site Expectations</vt:lpstr>
      <vt:lpstr>Principal Investigator Responsibilities</vt:lpstr>
      <vt:lpstr>Remote Source Data Verification (RSDV)</vt:lpstr>
      <vt:lpstr>Questions?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Oxygen Optimization in Severe TBI Phase 3  &lt;&lt;Presenter(s) &amp; institution here&gt;&gt;</dc:title>
  <dc:creator>Black, Joy</dc:creator>
  <cp:lastModifiedBy>VanHuysen, Carol</cp:lastModifiedBy>
  <cp:revision>28</cp:revision>
  <dcterms:created xsi:type="dcterms:W3CDTF">2019-03-13T13:25:27Z</dcterms:created>
  <dcterms:modified xsi:type="dcterms:W3CDTF">2019-03-20T05:20:03Z</dcterms:modified>
</cp:coreProperties>
</file>