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1" r:id="rId3"/>
    <p:sldId id="262" r:id="rId4"/>
    <p:sldId id="263" r:id="rId5"/>
    <p:sldId id="264" r:id="rId6"/>
    <p:sldId id="265" r:id="rId7"/>
    <p:sldId id="266" r:id="rId8"/>
    <p:sldId id="267" r:id="rId9"/>
    <p:sldId id="284"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72" y="3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9CD74-556F-4180-BFBA-80CF2080E52E}" type="datetimeFigureOut">
              <a:rPr lang="en-US" smtClean="0"/>
              <a:t>3/17/2019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D17C6-AD98-473B-B4E0-6CD1C6D30562}" type="slidenum">
              <a:rPr lang="en-US" smtClean="0"/>
              <a:t>‹#›</a:t>
            </a:fld>
            <a:endParaRPr lang="en-US"/>
          </a:p>
        </p:txBody>
      </p:sp>
    </p:spTree>
    <p:extLst>
      <p:ext uri="{BB962C8B-B14F-4D97-AF65-F5344CB8AC3E}">
        <p14:creationId xmlns:p14="http://schemas.microsoft.com/office/powerpoint/2010/main" val="410583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F9348-CCDC-4336-B610-4C97E6539048}" type="slidenum">
              <a:rPr lang="en-US" altLang="en-US"/>
              <a:pPr/>
              <a:t>2</a:t>
            </a:fld>
            <a:endParaRPr lang="en-US" alt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a:t>Adverse events – seriousness is all relative</a:t>
            </a:r>
          </a:p>
          <a:p>
            <a:endParaRPr lang="en-US" altLang="en-US"/>
          </a:p>
        </p:txBody>
      </p:sp>
    </p:spTree>
    <p:extLst>
      <p:ext uri="{BB962C8B-B14F-4D97-AF65-F5344CB8AC3E}">
        <p14:creationId xmlns:p14="http://schemas.microsoft.com/office/powerpoint/2010/main" val="360851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990D8-4B19-4306-8252-F98DA7845817}" type="slidenum">
              <a:rPr lang="en-US" altLang="en-US"/>
              <a:pPr/>
              <a:t>11</a:t>
            </a:fld>
            <a:endParaRPr lang="en-US" alt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1244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990D8-4B19-4306-8252-F98DA7845817}" type="slidenum">
              <a:rPr lang="en-US" altLang="en-US"/>
              <a:pPr/>
              <a:t>12</a:t>
            </a:fld>
            <a:endParaRPr lang="en-US" alt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990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36722-FB94-4ED9-A521-892A722CC7B4}" type="slidenum">
              <a:rPr lang="en-US" altLang="en-US"/>
              <a:pPr/>
              <a:t>13</a:t>
            </a:fld>
            <a:endParaRPr lang="en-US" alt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a:t>Why you have to turn in SAE’s early.  A lot of other people need to look at them and the clock is running</a:t>
            </a:r>
          </a:p>
        </p:txBody>
      </p:sp>
    </p:spTree>
    <p:extLst>
      <p:ext uri="{BB962C8B-B14F-4D97-AF65-F5344CB8AC3E}">
        <p14:creationId xmlns:p14="http://schemas.microsoft.com/office/powerpoint/2010/main" val="8284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72E62-A0AA-4198-B6FC-C89B2ED1272B}" type="slidenum">
              <a:rPr lang="en-US" altLang="en-US"/>
              <a:pPr/>
              <a:t>14</a:t>
            </a:fld>
            <a:endParaRPr lang="en-US" alt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ltLang="en-US"/>
              <a:t>It is important for us here at the CCC and for all your site co-investigators.</a:t>
            </a:r>
          </a:p>
        </p:txBody>
      </p:sp>
    </p:spTree>
    <p:extLst>
      <p:ext uri="{BB962C8B-B14F-4D97-AF65-F5344CB8AC3E}">
        <p14:creationId xmlns:p14="http://schemas.microsoft.com/office/powerpoint/2010/main" val="274016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72E62-A0AA-4198-B6FC-C89B2ED1272B}"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ltLang="en-US"/>
              <a:t>It is important for us here at the CCC and for all your site co-investigators.</a:t>
            </a:r>
          </a:p>
        </p:txBody>
      </p:sp>
    </p:spTree>
    <p:extLst>
      <p:ext uri="{BB962C8B-B14F-4D97-AF65-F5344CB8AC3E}">
        <p14:creationId xmlns:p14="http://schemas.microsoft.com/office/powerpoint/2010/main" val="32434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950690-9811-4E17-91A7-0D58B8E6549E}" type="slidenum">
              <a:rPr lang="en-US">
                <a:solidFill>
                  <a:prstClr val="black"/>
                </a:solidFill>
              </a:rPr>
              <a:pPr/>
              <a:t>3</a:t>
            </a:fld>
            <a:endParaRPr lang="en-US">
              <a:solidFill>
                <a:prstClr val="black"/>
              </a:solidFill>
            </a:endParaRPr>
          </a:p>
        </p:txBody>
      </p:sp>
      <p:sp>
        <p:nvSpPr>
          <p:cNvPr id="547842" name="Rectangle 7"/>
          <p:cNvSpPr txBox="1">
            <a:spLocks noGrp="1" noChangeArrowheads="1"/>
          </p:cNvSpPr>
          <p:nvPr/>
        </p:nvSpPr>
        <p:spPr bwMode="auto">
          <a:xfrm>
            <a:off x="3884852" y="8685862"/>
            <a:ext cx="2971593"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30275">
              <a:defRPr>
                <a:solidFill>
                  <a:schemeClr val="tx1"/>
                </a:solidFill>
                <a:latin typeface="Arial" charset="0"/>
                <a:cs typeface="Arial" charset="0"/>
              </a:defRPr>
            </a:lvl1pPr>
            <a:lvl2pPr marL="755650" indent="-290513" defTabSz="930275">
              <a:defRPr>
                <a:solidFill>
                  <a:schemeClr val="tx1"/>
                </a:solidFill>
                <a:latin typeface="Arial" charset="0"/>
                <a:cs typeface="Arial" charset="0"/>
              </a:defRPr>
            </a:lvl2pPr>
            <a:lvl3pPr marL="1163638" indent="-233363" defTabSz="930275">
              <a:defRPr>
                <a:solidFill>
                  <a:schemeClr val="tx1"/>
                </a:solidFill>
                <a:latin typeface="Arial" charset="0"/>
                <a:cs typeface="Arial" charset="0"/>
              </a:defRPr>
            </a:lvl3pPr>
            <a:lvl4pPr marL="1628775" indent="-233363" defTabSz="930275">
              <a:defRPr>
                <a:solidFill>
                  <a:schemeClr val="tx1"/>
                </a:solidFill>
                <a:latin typeface="Arial" charset="0"/>
                <a:cs typeface="Arial" charset="0"/>
              </a:defRPr>
            </a:lvl4pPr>
            <a:lvl5pPr marL="2093913" indent="-233363" defTabSz="930275">
              <a:defRPr>
                <a:solidFill>
                  <a:schemeClr val="tx1"/>
                </a:solidFill>
                <a:latin typeface="Arial" charset="0"/>
                <a:cs typeface="Arial" charset="0"/>
              </a:defRPr>
            </a:lvl5pPr>
            <a:lvl6pPr marL="2551113" indent="-233363" defTabSz="930275" fontAlgn="base">
              <a:spcBef>
                <a:spcPct val="0"/>
              </a:spcBef>
              <a:spcAft>
                <a:spcPct val="0"/>
              </a:spcAft>
              <a:defRPr>
                <a:solidFill>
                  <a:schemeClr val="tx1"/>
                </a:solidFill>
                <a:latin typeface="Arial" charset="0"/>
                <a:cs typeface="Arial" charset="0"/>
              </a:defRPr>
            </a:lvl6pPr>
            <a:lvl7pPr marL="3008313" indent="-233363" defTabSz="930275" fontAlgn="base">
              <a:spcBef>
                <a:spcPct val="0"/>
              </a:spcBef>
              <a:spcAft>
                <a:spcPct val="0"/>
              </a:spcAft>
              <a:defRPr>
                <a:solidFill>
                  <a:schemeClr val="tx1"/>
                </a:solidFill>
                <a:latin typeface="Arial" charset="0"/>
                <a:cs typeface="Arial" charset="0"/>
              </a:defRPr>
            </a:lvl7pPr>
            <a:lvl8pPr marL="3465513" indent="-233363" defTabSz="930275" fontAlgn="base">
              <a:spcBef>
                <a:spcPct val="0"/>
              </a:spcBef>
              <a:spcAft>
                <a:spcPct val="0"/>
              </a:spcAft>
              <a:defRPr>
                <a:solidFill>
                  <a:schemeClr val="tx1"/>
                </a:solidFill>
                <a:latin typeface="Arial" charset="0"/>
                <a:cs typeface="Arial" charset="0"/>
              </a:defRPr>
            </a:lvl8pPr>
            <a:lvl9pPr marL="3922713" indent="-233363" defTabSz="930275" fontAlgn="base">
              <a:spcBef>
                <a:spcPct val="0"/>
              </a:spcBef>
              <a:spcAft>
                <a:spcPct val="0"/>
              </a:spcAft>
              <a:defRPr>
                <a:solidFill>
                  <a:schemeClr val="tx1"/>
                </a:solidFill>
                <a:latin typeface="Arial" charset="0"/>
                <a:cs typeface="Arial" charset="0"/>
              </a:defRPr>
            </a:lvl9pPr>
          </a:lstStyle>
          <a:p>
            <a:pPr algn="r" fontAlgn="base">
              <a:spcBef>
                <a:spcPct val="0"/>
              </a:spcBef>
              <a:spcAft>
                <a:spcPct val="0"/>
              </a:spcAft>
            </a:pPr>
            <a:fld id="{79A4A5AD-FEE2-4AC7-98D5-B104435F1FD0}" type="slidenum">
              <a:rPr lang="en-US" sz="1200">
                <a:solidFill>
                  <a:prstClr val="black"/>
                </a:solidFill>
              </a:rPr>
              <a:pPr algn="r" fontAlgn="base">
                <a:spcBef>
                  <a:spcPct val="0"/>
                </a:spcBef>
                <a:spcAft>
                  <a:spcPct val="0"/>
                </a:spcAft>
              </a:pPr>
              <a:t>3</a:t>
            </a:fld>
            <a:endParaRPr lang="en-US" sz="1200">
              <a:solidFill>
                <a:prstClr val="black"/>
              </a:solidFill>
            </a:endParaRPr>
          </a:p>
        </p:txBody>
      </p:sp>
      <p:sp>
        <p:nvSpPr>
          <p:cNvPr id="547843" name="Rectangle 2"/>
          <p:cNvSpPr>
            <a:spLocks noGrp="1" noRot="1" noChangeAspect="1" noChangeArrowheads="1" noTextEdit="1"/>
          </p:cNvSpPr>
          <p:nvPr>
            <p:ph type="sldImg"/>
          </p:nvPr>
        </p:nvSpPr>
        <p:spPr>
          <a:xfrm>
            <a:off x="381000" y="685800"/>
            <a:ext cx="6096000" cy="3429000"/>
          </a:xfrm>
          <a:ln/>
        </p:spPr>
      </p:sp>
      <p:sp>
        <p:nvSpPr>
          <p:cNvPr id="547844" name="Rectangle 3"/>
          <p:cNvSpPr>
            <a:spLocks noGrp="1" noChangeArrowheads="1"/>
          </p:cNvSpPr>
          <p:nvPr>
            <p:ph type="body" idx="1"/>
          </p:nvPr>
        </p:nvSpPr>
        <p:spPr>
          <a:xfrm>
            <a:off x="686112" y="4343713"/>
            <a:ext cx="5485778" cy="4113862"/>
          </a:xfrm>
        </p:spPr>
        <p:txBody>
          <a:bodyPr lIns="91431" tIns="45716" rIns="91431" bIns="45716"/>
          <a:lstStyle/>
          <a:p>
            <a:endParaRPr lang="en-US"/>
          </a:p>
        </p:txBody>
      </p:sp>
    </p:spTree>
    <p:extLst>
      <p:ext uri="{BB962C8B-B14F-4D97-AF65-F5344CB8AC3E}">
        <p14:creationId xmlns:p14="http://schemas.microsoft.com/office/powerpoint/2010/main" val="305543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87C0C-2FE0-4E0B-A065-91802982EDB8}" type="slidenum">
              <a:rPr lang="en-US">
                <a:solidFill>
                  <a:prstClr val="black"/>
                </a:solidFill>
              </a:rPr>
              <a:pPr/>
              <a:t>4</a:t>
            </a:fld>
            <a:endParaRPr lang="en-US">
              <a:solidFill>
                <a:prstClr val="black"/>
              </a:solidFill>
            </a:endParaRPr>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913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990D8-4B19-4306-8252-F98DA7845817}" type="slidenum">
              <a:rPr lang="en-US" altLang="en-US"/>
              <a:pPr/>
              <a:t>5</a:t>
            </a:fld>
            <a:endParaRPr lang="en-US" alt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529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990D8-4B19-4306-8252-F98DA7845817}" type="slidenum">
              <a:rPr lang="en-US" altLang="en-US"/>
              <a:pPr/>
              <a:t>6</a:t>
            </a:fld>
            <a:endParaRPr lang="en-US" alt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408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990D8-4B19-4306-8252-F98DA7845817}" type="slidenum">
              <a:rPr lang="en-US" altLang="en-US"/>
              <a:pPr/>
              <a:t>7</a:t>
            </a:fld>
            <a:endParaRPr lang="en-US" alt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7654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990D8-4B19-4306-8252-F98DA7845817}" type="slidenum">
              <a:rPr lang="en-US" altLang="en-US"/>
              <a:pPr/>
              <a:t>8</a:t>
            </a:fld>
            <a:endParaRPr lang="en-US" alt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5243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990D8-4B19-4306-8252-F98DA7845817}" type="slidenum">
              <a:rPr lang="en-US" altLang="en-US"/>
              <a:pPr/>
              <a:t>9</a:t>
            </a:fld>
            <a:endParaRPr lang="en-US" alt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09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990D8-4B19-4306-8252-F98DA7845817}" type="slidenum">
              <a:rPr lang="en-US" altLang="en-US"/>
              <a:pPr/>
              <a:t>10</a:t>
            </a:fld>
            <a:endParaRPr lang="en-US" alt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7334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1A47A9-D18F-4CCC-ACEF-DE0AAA2EC94C}" type="datetimeFigureOut">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9" y="800172"/>
            <a:ext cx="4155169" cy="62938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3999" y="4680319"/>
            <a:ext cx="3361360" cy="1527298"/>
          </a:xfrm>
          <a:prstGeom prst="rect">
            <a:avLst/>
          </a:prstGeom>
        </p:spPr>
      </p:pic>
      <p:sp>
        <p:nvSpPr>
          <p:cNvPr id="9" name="Content Placeholder 2"/>
          <p:cNvSpPr txBox="1">
            <a:spLocks/>
          </p:cNvSpPr>
          <p:nvPr userDrawn="1"/>
        </p:nvSpPr>
        <p:spPr>
          <a:xfrm>
            <a:off x="1536462" y="1402249"/>
            <a:ext cx="10097036" cy="7765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2575" indent="-282575">
              <a:buFont typeface="Arial" panose="020B0604020202020204" pitchFamily="34" charset="0"/>
              <a:buNone/>
            </a:pPr>
            <a:r>
              <a:rPr lang="en-US" altLang="en-US" sz="3600" dirty="0" smtClean="0">
                <a:solidFill>
                  <a:srgbClr val="C00000"/>
                </a:solidFill>
              </a:rPr>
              <a:t>Brain Oxygen Optimization in Severe TBI Phase 3</a:t>
            </a:r>
          </a:p>
          <a:p>
            <a:pPr marL="282575" indent="-282575">
              <a:buFont typeface="Arial" panose="020B0604020202020204" pitchFamily="34" charset="0"/>
              <a:buNone/>
            </a:pPr>
            <a:endParaRPr lang="en-US" altLang="en-US" sz="1600" i="1" dirty="0" smtClean="0"/>
          </a:p>
        </p:txBody>
      </p:sp>
    </p:spTree>
    <p:extLst>
      <p:ext uri="{BB962C8B-B14F-4D97-AF65-F5344CB8AC3E}">
        <p14:creationId xmlns:p14="http://schemas.microsoft.com/office/powerpoint/2010/main" val="366529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A47A9-D18F-4CCC-ACEF-DE0AAA2EC94C}" type="datetimeFigureOut">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t>‹#›</a:t>
            </a:fld>
            <a:endParaRPr lang="en-US"/>
          </a:p>
        </p:txBody>
      </p:sp>
    </p:spTree>
    <p:extLst>
      <p:ext uri="{BB962C8B-B14F-4D97-AF65-F5344CB8AC3E}">
        <p14:creationId xmlns:p14="http://schemas.microsoft.com/office/powerpoint/2010/main" val="175446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A47A9-D18F-4CCC-ACEF-DE0AAA2EC94C}" type="datetimeFigureOut">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t>‹#›</a:t>
            </a:fld>
            <a:endParaRPr lang="en-US"/>
          </a:p>
        </p:txBody>
      </p:sp>
    </p:spTree>
    <p:extLst>
      <p:ext uri="{BB962C8B-B14F-4D97-AF65-F5344CB8AC3E}">
        <p14:creationId xmlns:p14="http://schemas.microsoft.com/office/powerpoint/2010/main" val="386592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A47A9-D18F-4CCC-ACEF-DE0AAA2EC94C}" type="datetimeFigureOut">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t>‹#›</a:t>
            </a:fld>
            <a:endParaRPr lang="en-US"/>
          </a:p>
        </p:txBody>
      </p:sp>
    </p:spTree>
    <p:extLst>
      <p:ext uri="{BB962C8B-B14F-4D97-AF65-F5344CB8AC3E}">
        <p14:creationId xmlns:p14="http://schemas.microsoft.com/office/powerpoint/2010/main" val="268622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1A47A9-D18F-4CCC-ACEF-DE0AAA2EC94C}" type="datetimeFigureOut">
              <a:rPr lang="en-US" smtClean="0"/>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t>‹#›</a:t>
            </a:fld>
            <a:endParaRPr lang="en-US"/>
          </a:p>
        </p:txBody>
      </p:sp>
    </p:spTree>
    <p:extLst>
      <p:ext uri="{BB962C8B-B14F-4D97-AF65-F5344CB8AC3E}">
        <p14:creationId xmlns:p14="http://schemas.microsoft.com/office/powerpoint/2010/main" val="134860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A47A9-D18F-4CCC-ACEF-DE0AAA2EC94C}" type="datetimeFigureOut">
              <a:rPr lang="en-US" smtClean="0"/>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C3CE9-2990-42A4-8CFD-5B70CD065AA1}" type="slidenum">
              <a:rPr lang="en-US" smtClean="0"/>
              <a:t>‹#›</a:t>
            </a:fld>
            <a:endParaRPr lang="en-US"/>
          </a:p>
        </p:txBody>
      </p:sp>
    </p:spTree>
    <p:extLst>
      <p:ext uri="{BB962C8B-B14F-4D97-AF65-F5344CB8AC3E}">
        <p14:creationId xmlns:p14="http://schemas.microsoft.com/office/powerpoint/2010/main" val="140025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A47A9-D18F-4CCC-ACEF-DE0AAA2EC94C}" type="datetimeFigureOut">
              <a:rPr lang="en-US" smtClean="0"/>
              <a:t>3/17/2019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C3CE9-2990-42A4-8CFD-5B70CD065AA1}" type="slidenum">
              <a:rPr lang="en-US" smtClean="0"/>
              <a:t>‹#›</a:t>
            </a:fld>
            <a:endParaRPr lang="en-US"/>
          </a:p>
        </p:txBody>
      </p:sp>
    </p:spTree>
    <p:extLst>
      <p:ext uri="{BB962C8B-B14F-4D97-AF65-F5344CB8AC3E}">
        <p14:creationId xmlns:p14="http://schemas.microsoft.com/office/powerpoint/2010/main" val="302423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A47A9-D18F-4CCC-ACEF-DE0AAA2EC94C}" type="datetimeFigureOut">
              <a:rPr lang="en-US" smtClean="0"/>
              <a:t>3/17/2019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C3CE9-2990-42A4-8CFD-5B70CD065AA1}" type="slidenum">
              <a:rPr lang="en-US" smtClean="0"/>
              <a:t>‹#›</a:t>
            </a:fld>
            <a:endParaRPr lang="en-US"/>
          </a:p>
        </p:txBody>
      </p:sp>
    </p:spTree>
    <p:extLst>
      <p:ext uri="{BB962C8B-B14F-4D97-AF65-F5344CB8AC3E}">
        <p14:creationId xmlns:p14="http://schemas.microsoft.com/office/powerpoint/2010/main" val="340095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A47A9-D18F-4CCC-ACEF-DE0AAA2EC94C}" type="datetimeFigureOut">
              <a:rPr lang="en-US" smtClean="0"/>
              <a:t>3/17/2019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C3CE9-2990-42A4-8CFD-5B70CD065AA1}" type="slidenum">
              <a:rPr lang="en-US" smtClean="0"/>
              <a:t>‹#›</a:t>
            </a:fld>
            <a:endParaRPr lang="en-US"/>
          </a:p>
        </p:txBody>
      </p:sp>
    </p:spTree>
    <p:extLst>
      <p:ext uri="{BB962C8B-B14F-4D97-AF65-F5344CB8AC3E}">
        <p14:creationId xmlns:p14="http://schemas.microsoft.com/office/powerpoint/2010/main" val="43042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1A47A9-D18F-4CCC-ACEF-DE0AAA2EC94C}" type="datetimeFigureOut">
              <a:rPr lang="en-US" smtClean="0"/>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C3CE9-2990-42A4-8CFD-5B70CD065AA1}" type="slidenum">
              <a:rPr lang="en-US" smtClean="0"/>
              <a:t>‹#›</a:t>
            </a:fld>
            <a:endParaRPr lang="en-US"/>
          </a:p>
        </p:txBody>
      </p:sp>
    </p:spTree>
    <p:extLst>
      <p:ext uri="{BB962C8B-B14F-4D97-AF65-F5344CB8AC3E}">
        <p14:creationId xmlns:p14="http://schemas.microsoft.com/office/powerpoint/2010/main" val="27345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1A47A9-D18F-4CCC-ACEF-DE0AAA2EC94C}" type="datetimeFigureOut">
              <a:rPr lang="en-US" smtClean="0"/>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C3CE9-2990-42A4-8CFD-5B70CD065AA1}" type="slidenum">
              <a:rPr lang="en-US" smtClean="0"/>
              <a:t>‹#›</a:t>
            </a:fld>
            <a:endParaRPr lang="en-US"/>
          </a:p>
        </p:txBody>
      </p:sp>
    </p:spTree>
    <p:extLst>
      <p:ext uri="{BB962C8B-B14F-4D97-AF65-F5344CB8AC3E}">
        <p14:creationId xmlns:p14="http://schemas.microsoft.com/office/powerpoint/2010/main" val="159859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A47A9-D18F-4CCC-ACEF-DE0AAA2EC94C}" type="datetimeFigureOut">
              <a:rPr lang="en-US" smtClean="0"/>
              <a:t>3/17/2019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C3CE9-2990-42A4-8CFD-5B70CD065AA1}"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26704" y="6377816"/>
            <a:ext cx="2127096" cy="322191"/>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51079" y="6188444"/>
            <a:ext cx="1473595" cy="669556"/>
          </a:xfrm>
          <a:prstGeom prst="rect">
            <a:avLst/>
          </a:prstGeom>
        </p:spPr>
      </p:pic>
    </p:spTree>
    <p:extLst>
      <p:ext uri="{BB962C8B-B14F-4D97-AF65-F5344CB8AC3E}">
        <p14:creationId xmlns:p14="http://schemas.microsoft.com/office/powerpoint/2010/main" val="14924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altLang="en-US" sz="4000" dirty="0"/>
              <a:t>Adverse Events and Serious Adverse </a:t>
            </a:r>
            <a:r>
              <a:rPr lang="en-US" altLang="en-US" sz="4000" dirty="0" smtClean="0"/>
              <a:t>Events</a:t>
            </a:r>
            <a:endParaRPr lang="en-US" sz="4000" dirty="0"/>
          </a:p>
        </p:txBody>
      </p:sp>
      <p:sp>
        <p:nvSpPr>
          <p:cNvPr id="7" name="Subtitle 6"/>
          <p:cNvSpPr>
            <a:spLocks noGrp="1"/>
          </p:cNvSpPr>
          <p:nvPr>
            <p:ph type="subTitle" idx="1"/>
          </p:nvPr>
        </p:nvSpPr>
        <p:spPr/>
        <p:txBody>
          <a:bodyPr/>
          <a:lstStyle/>
          <a:p>
            <a:r>
              <a:rPr lang="en-US" dirty="0" smtClean="0"/>
              <a:t>Robert Silbergleit, MD</a:t>
            </a:r>
            <a:endParaRPr lang="en-US" dirty="0"/>
          </a:p>
        </p:txBody>
      </p:sp>
    </p:spTree>
    <p:extLst>
      <p:ext uri="{BB962C8B-B14F-4D97-AF65-F5344CB8AC3E}">
        <p14:creationId xmlns:p14="http://schemas.microsoft.com/office/powerpoint/2010/main" val="286415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3106285"/>
          </a:xfrm>
        </p:spPr>
        <p:txBody>
          <a:bodyPr>
            <a:normAutofit/>
          </a:bodyPr>
          <a:lstStyle/>
          <a:p>
            <a:r>
              <a:rPr lang="en-US" altLang="en-US" sz="3100" dirty="0" smtClean="0">
                <a:latin typeface="+mn-lt"/>
              </a:rPr>
              <a:t>An 18 </a:t>
            </a:r>
            <a:r>
              <a:rPr lang="en-US" altLang="en-US" sz="3100" dirty="0" err="1">
                <a:latin typeface="+mn-lt"/>
              </a:rPr>
              <a:t>yo</a:t>
            </a:r>
            <a:r>
              <a:rPr lang="en-US" altLang="en-US" sz="3100" dirty="0">
                <a:latin typeface="+mn-lt"/>
              </a:rPr>
              <a:t> </a:t>
            </a:r>
            <a:r>
              <a:rPr lang="en-US" altLang="en-US" sz="3100" dirty="0" smtClean="0">
                <a:latin typeface="+mn-lt"/>
              </a:rPr>
              <a:t>with TBI after falling from a skateboard is appropriately enrolled.  On ICU day 3 his routine metabolic panel shows a potassium of 3.2 and an AST of 99 for which he receives no specific intervention.  </a:t>
            </a:r>
            <a:endParaRPr lang="en-US" sz="1800" dirty="0">
              <a:latin typeface="+mn-lt"/>
            </a:endParaRPr>
          </a:p>
        </p:txBody>
      </p:sp>
      <p:sp>
        <p:nvSpPr>
          <p:cNvPr id="502787" name="Rectangle 3"/>
          <p:cNvSpPr>
            <a:spLocks noGrp="1" noChangeArrowheads="1"/>
          </p:cNvSpPr>
          <p:nvPr>
            <p:ph sz="half" idx="1"/>
          </p:nvPr>
        </p:nvSpPr>
        <p:spPr>
          <a:xfrm>
            <a:off x="838200" y="3818965"/>
            <a:ext cx="5181600" cy="2357997"/>
          </a:xfrm>
        </p:spPr>
        <p:txBody>
          <a:bodyPr>
            <a:normAutofit/>
          </a:bodyPr>
          <a:lstStyle/>
          <a:p>
            <a:pPr marL="0" indent="0">
              <a:buNone/>
            </a:pPr>
            <a:r>
              <a:rPr lang="en-US" altLang="en-US" dirty="0" smtClean="0"/>
              <a:t>Adverse event(s)? </a:t>
            </a:r>
            <a:r>
              <a:rPr lang="en-US" altLang="en-US" dirty="0"/>
              <a:t>	Yes / No</a:t>
            </a:r>
          </a:p>
          <a:p>
            <a:pPr marL="0" indent="0">
              <a:buNone/>
            </a:pPr>
            <a:r>
              <a:rPr lang="en-US" altLang="en-US" dirty="0" smtClean="0"/>
              <a:t>Serious?</a:t>
            </a:r>
            <a:r>
              <a:rPr lang="en-US" altLang="en-US" dirty="0"/>
              <a:t> 		Yes / No</a:t>
            </a:r>
          </a:p>
          <a:p>
            <a:pPr marL="0" indent="0">
              <a:buNone/>
            </a:pPr>
            <a:r>
              <a:rPr lang="en-US" altLang="en-US" dirty="0"/>
              <a:t>Expected</a:t>
            </a:r>
            <a:r>
              <a:rPr lang="en-US" altLang="en-US" dirty="0" smtClean="0"/>
              <a:t>?</a:t>
            </a:r>
            <a:r>
              <a:rPr lang="en-US" altLang="en-US" dirty="0"/>
              <a:t>		Yes / </a:t>
            </a:r>
            <a:r>
              <a:rPr lang="en-US" altLang="en-US" dirty="0" smtClean="0"/>
              <a:t>No</a:t>
            </a:r>
            <a:endParaRPr lang="en-US" altLang="en-US" dirty="0"/>
          </a:p>
        </p:txBody>
      </p:sp>
      <p:sp>
        <p:nvSpPr>
          <p:cNvPr id="5" name="Content Placeholder 4"/>
          <p:cNvSpPr>
            <a:spLocks noGrp="1"/>
          </p:cNvSpPr>
          <p:nvPr>
            <p:ph sz="half" idx="2"/>
          </p:nvPr>
        </p:nvSpPr>
        <p:spPr>
          <a:xfrm>
            <a:off x="6172200" y="3818965"/>
            <a:ext cx="5181600" cy="2357997"/>
          </a:xfrm>
        </p:spPr>
        <p:txBody>
          <a:bodyPr>
            <a:normAutofit/>
          </a:bodyPr>
          <a:lstStyle/>
          <a:p>
            <a:pPr marL="0" indent="0">
              <a:buNone/>
              <a:tabLst>
                <a:tab pos="1376363" algn="l"/>
              </a:tabLst>
            </a:pPr>
            <a:r>
              <a:rPr lang="en-US" altLang="en-US" dirty="0" smtClean="0"/>
              <a:t>Related?</a:t>
            </a:r>
            <a:r>
              <a:rPr lang="en-US" altLang="en-US" dirty="0"/>
              <a:t>	</a:t>
            </a:r>
            <a:r>
              <a:rPr lang="en-US" altLang="en-US" dirty="0" smtClean="0"/>
              <a:t>A</a:t>
            </a:r>
            <a:r>
              <a:rPr lang="en-US" altLang="en-US" dirty="0"/>
              <a:t>. Not related</a:t>
            </a:r>
          </a:p>
          <a:p>
            <a:pPr marL="0" indent="0">
              <a:buNone/>
              <a:tabLst>
                <a:tab pos="1376363" algn="l"/>
              </a:tabLst>
            </a:pPr>
            <a:r>
              <a:rPr lang="en-US" altLang="en-US" dirty="0"/>
              <a:t>	</a:t>
            </a:r>
            <a:r>
              <a:rPr lang="en-US" altLang="en-US" dirty="0" smtClean="0"/>
              <a:t>B</a:t>
            </a:r>
            <a:r>
              <a:rPr lang="en-US" altLang="en-US" dirty="0"/>
              <a:t>. Unlikely</a:t>
            </a:r>
          </a:p>
          <a:p>
            <a:pPr marL="0" indent="0">
              <a:buNone/>
              <a:tabLst>
                <a:tab pos="1376363" algn="l"/>
              </a:tabLst>
            </a:pPr>
            <a:r>
              <a:rPr lang="en-US" altLang="en-US" dirty="0"/>
              <a:t>	</a:t>
            </a:r>
            <a:r>
              <a:rPr lang="en-US" altLang="en-US" dirty="0" smtClean="0"/>
              <a:t>C</a:t>
            </a:r>
            <a:r>
              <a:rPr lang="en-US" altLang="en-US" dirty="0"/>
              <a:t>. Reasonable Possibly</a:t>
            </a:r>
          </a:p>
          <a:p>
            <a:pPr marL="0" indent="0">
              <a:buNone/>
              <a:tabLst>
                <a:tab pos="1376363" algn="l"/>
              </a:tabLst>
            </a:pPr>
            <a:r>
              <a:rPr lang="en-US" altLang="en-US" dirty="0"/>
              <a:t>	</a:t>
            </a:r>
            <a:r>
              <a:rPr lang="en-US" altLang="en-US" dirty="0" smtClean="0"/>
              <a:t>D</a:t>
            </a:r>
            <a:r>
              <a:rPr lang="en-US" altLang="en-US" dirty="0"/>
              <a:t>. Definitely</a:t>
            </a:r>
          </a:p>
          <a:p>
            <a:pPr marL="0" indent="0">
              <a:buNone/>
            </a:pPr>
            <a:endParaRPr lang="en-US" altLang="en-US" dirty="0"/>
          </a:p>
          <a:p>
            <a:endParaRPr lang="en-US" dirty="0"/>
          </a:p>
        </p:txBody>
      </p:sp>
      <p:sp>
        <p:nvSpPr>
          <p:cNvPr id="2" name="Oval 1"/>
          <p:cNvSpPr/>
          <p:nvPr/>
        </p:nvSpPr>
        <p:spPr>
          <a:xfrm>
            <a:off x="4328616" y="3851239"/>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988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3106285"/>
          </a:xfrm>
        </p:spPr>
        <p:txBody>
          <a:bodyPr>
            <a:normAutofit/>
          </a:bodyPr>
          <a:lstStyle/>
          <a:p>
            <a:r>
              <a:rPr lang="en-US" altLang="en-US" sz="3100" dirty="0" smtClean="0">
                <a:latin typeface="+mn-lt"/>
              </a:rPr>
              <a:t>An 18 </a:t>
            </a:r>
            <a:r>
              <a:rPr lang="en-US" altLang="en-US" sz="3100" dirty="0" err="1">
                <a:latin typeface="+mn-lt"/>
              </a:rPr>
              <a:t>yo</a:t>
            </a:r>
            <a:r>
              <a:rPr lang="en-US" altLang="en-US" sz="3100" dirty="0">
                <a:latin typeface="+mn-lt"/>
              </a:rPr>
              <a:t> </a:t>
            </a:r>
            <a:r>
              <a:rPr lang="en-US" altLang="en-US" sz="3100" dirty="0" smtClean="0">
                <a:latin typeface="+mn-lt"/>
              </a:rPr>
              <a:t>with TBI after falling from a skateboard is appropriately enrolled.  On ICU day </a:t>
            </a:r>
            <a:r>
              <a:rPr lang="en-US" altLang="en-US" sz="3100" dirty="0">
                <a:latin typeface="+mn-lt"/>
              </a:rPr>
              <a:t>3, while intensity of care for intracranial hypertension is </a:t>
            </a:r>
            <a:r>
              <a:rPr lang="en-US" altLang="en-US" sz="3100" dirty="0" smtClean="0">
                <a:latin typeface="+mn-lt"/>
              </a:rPr>
              <a:t>rapidly increasing</a:t>
            </a:r>
            <a:r>
              <a:rPr lang="en-US" altLang="en-US" sz="3100" dirty="0">
                <a:latin typeface="+mn-lt"/>
              </a:rPr>
              <a:t>, </a:t>
            </a:r>
            <a:r>
              <a:rPr lang="en-US" altLang="en-US" sz="3100" dirty="0" smtClean="0">
                <a:latin typeface="+mn-lt"/>
              </a:rPr>
              <a:t>his routine metabolic </a:t>
            </a:r>
            <a:r>
              <a:rPr lang="en-US" altLang="en-US" sz="3100" dirty="0" smtClean="0">
                <a:latin typeface="+mn-lt"/>
              </a:rPr>
              <a:t>panel </a:t>
            </a:r>
            <a:r>
              <a:rPr lang="en-US" altLang="en-US" sz="3100" dirty="0" smtClean="0">
                <a:latin typeface="+mn-lt"/>
              </a:rPr>
              <a:t>shows a potassium of 3.2 and an AST of 99 for which he receives, by an electrolyte replacement protocol, 40 </a:t>
            </a:r>
            <a:r>
              <a:rPr lang="en-US" altLang="en-US" sz="3100" dirty="0" err="1" smtClean="0">
                <a:latin typeface="+mn-lt"/>
              </a:rPr>
              <a:t>mEq</a:t>
            </a:r>
            <a:r>
              <a:rPr lang="en-US" altLang="en-US" sz="3100" dirty="0" smtClean="0">
                <a:latin typeface="+mn-lt"/>
              </a:rPr>
              <a:t> of potassium by </a:t>
            </a:r>
            <a:r>
              <a:rPr lang="en-US" altLang="en-US" sz="3100" dirty="0" err="1" smtClean="0">
                <a:latin typeface="+mn-lt"/>
              </a:rPr>
              <a:t>orogastric</a:t>
            </a:r>
            <a:r>
              <a:rPr lang="en-US" altLang="en-US" sz="3100" dirty="0" smtClean="0">
                <a:latin typeface="+mn-lt"/>
              </a:rPr>
              <a:t> tube.  </a:t>
            </a:r>
            <a:endParaRPr lang="en-US" sz="1800" dirty="0">
              <a:latin typeface="+mn-lt"/>
            </a:endParaRPr>
          </a:p>
        </p:txBody>
      </p:sp>
      <p:sp>
        <p:nvSpPr>
          <p:cNvPr id="502787" name="Rectangle 3"/>
          <p:cNvSpPr>
            <a:spLocks noGrp="1" noChangeArrowheads="1"/>
          </p:cNvSpPr>
          <p:nvPr>
            <p:ph sz="half" idx="1"/>
          </p:nvPr>
        </p:nvSpPr>
        <p:spPr>
          <a:xfrm>
            <a:off x="838200" y="3818965"/>
            <a:ext cx="5181600" cy="2357997"/>
          </a:xfrm>
        </p:spPr>
        <p:txBody>
          <a:bodyPr>
            <a:normAutofit/>
          </a:bodyPr>
          <a:lstStyle/>
          <a:p>
            <a:pPr marL="0" indent="0">
              <a:buNone/>
            </a:pPr>
            <a:r>
              <a:rPr lang="en-US" altLang="en-US" dirty="0" smtClean="0"/>
              <a:t>Adverse event(s)? </a:t>
            </a:r>
            <a:r>
              <a:rPr lang="en-US" altLang="en-US" dirty="0"/>
              <a:t>	Yes / No</a:t>
            </a:r>
          </a:p>
          <a:p>
            <a:pPr marL="0" indent="0">
              <a:buNone/>
            </a:pPr>
            <a:r>
              <a:rPr lang="en-US" altLang="en-US" dirty="0" smtClean="0"/>
              <a:t>Serious?</a:t>
            </a:r>
            <a:r>
              <a:rPr lang="en-US" altLang="en-US" dirty="0"/>
              <a:t> 		Yes / No</a:t>
            </a:r>
          </a:p>
          <a:p>
            <a:pPr marL="0" indent="0">
              <a:buNone/>
            </a:pPr>
            <a:r>
              <a:rPr lang="en-US" altLang="en-US" dirty="0"/>
              <a:t>Expected</a:t>
            </a:r>
            <a:r>
              <a:rPr lang="en-US" altLang="en-US" dirty="0" smtClean="0"/>
              <a:t>?</a:t>
            </a:r>
            <a:r>
              <a:rPr lang="en-US" altLang="en-US" dirty="0"/>
              <a:t>		Yes / </a:t>
            </a:r>
            <a:r>
              <a:rPr lang="en-US" altLang="en-US" dirty="0" smtClean="0"/>
              <a:t>No</a:t>
            </a:r>
            <a:endParaRPr lang="en-US" altLang="en-US" dirty="0"/>
          </a:p>
        </p:txBody>
      </p:sp>
      <p:sp>
        <p:nvSpPr>
          <p:cNvPr id="5" name="Content Placeholder 4"/>
          <p:cNvSpPr>
            <a:spLocks noGrp="1"/>
          </p:cNvSpPr>
          <p:nvPr>
            <p:ph sz="half" idx="2"/>
          </p:nvPr>
        </p:nvSpPr>
        <p:spPr>
          <a:xfrm>
            <a:off x="6172200" y="3818965"/>
            <a:ext cx="5181600" cy="2357997"/>
          </a:xfrm>
        </p:spPr>
        <p:txBody>
          <a:bodyPr>
            <a:normAutofit/>
          </a:bodyPr>
          <a:lstStyle/>
          <a:p>
            <a:pPr marL="0" indent="0">
              <a:buNone/>
              <a:tabLst>
                <a:tab pos="1376363" algn="l"/>
              </a:tabLst>
            </a:pPr>
            <a:r>
              <a:rPr lang="en-US" altLang="en-US" dirty="0" smtClean="0"/>
              <a:t>Related?</a:t>
            </a:r>
            <a:r>
              <a:rPr lang="en-US" altLang="en-US" dirty="0"/>
              <a:t>	</a:t>
            </a:r>
            <a:r>
              <a:rPr lang="en-US" altLang="en-US" dirty="0" smtClean="0"/>
              <a:t>A</a:t>
            </a:r>
            <a:r>
              <a:rPr lang="en-US" altLang="en-US" dirty="0"/>
              <a:t>. Not related</a:t>
            </a:r>
          </a:p>
          <a:p>
            <a:pPr marL="0" indent="0">
              <a:buNone/>
              <a:tabLst>
                <a:tab pos="1376363" algn="l"/>
              </a:tabLst>
            </a:pPr>
            <a:r>
              <a:rPr lang="en-US" altLang="en-US" dirty="0"/>
              <a:t>	</a:t>
            </a:r>
            <a:r>
              <a:rPr lang="en-US" altLang="en-US" dirty="0" smtClean="0"/>
              <a:t>B</a:t>
            </a:r>
            <a:r>
              <a:rPr lang="en-US" altLang="en-US" dirty="0"/>
              <a:t>. Unlikely</a:t>
            </a:r>
          </a:p>
          <a:p>
            <a:pPr marL="0" indent="0">
              <a:buNone/>
              <a:tabLst>
                <a:tab pos="1376363" algn="l"/>
              </a:tabLst>
            </a:pPr>
            <a:r>
              <a:rPr lang="en-US" altLang="en-US" dirty="0"/>
              <a:t>	</a:t>
            </a:r>
            <a:r>
              <a:rPr lang="en-US" altLang="en-US" dirty="0" smtClean="0"/>
              <a:t>C</a:t>
            </a:r>
            <a:r>
              <a:rPr lang="en-US" altLang="en-US" dirty="0"/>
              <a:t>. Reasonable Possibly</a:t>
            </a:r>
          </a:p>
          <a:p>
            <a:pPr marL="0" indent="0">
              <a:buNone/>
              <a:tabLst>
                <a:tab pos="1376363" algn="l"/>
              </a:tabLst>
            </a:pPr>
            <a:r>
              <a:rPr lang="en-US" altLang="en-US" dirty="0"/>
              <a:t>	</a:t>
            </a:r>
            <a:r>
              <a:rPr lang="en-US" altLang="en-US" dirty="0" smtClean="0"/>
              <a:t>D</a:t>
            </a:r>
            <a:r>
              <a:rPr lang="en-US" altLang="en-US" dirty="0"/>
              <a:t>. Definitely</a:t>
            </a:r>
          </a:p>
          <a:p>
            <a:pPr marL="0" indent="0">
              <a:buNone/>
            </a:pPr>
            <a:endParaRPr lang="en-US" altLang="en-US" dirty="0"/>
          </a:p>
          <a:p>
            <a:endParaRPr lang="en-US" dirty="0"/>
          </a:p>
        </p:txBody>
      </p:sp>
      <p:sp>
        <p:nvSpPr>
          <p:cNvPr id="2" name="Oval 1"/>
          <p:cNvSpPr/>
          <p:nvPr/>
        </p:nvSpPr>
        <p:spPr>
          <a:xfrm>
            <a:off x="3554063" y="3851239"/>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07095" y="4342639"/>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07091" y="4864903"/>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11892" y="4369735"/>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0904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3106285"/>
          </a:xfrm>
        </p:spPr>
        <p:txBody>
          <a:bodyPr>
            <a:normAutofit/>
          </a:bodyPr>
          <a:lstStyle/>
          <a:p>
            <a:r>
              <a:rPr lang="en-US" altLang="en-US" sz="3100" dirty="0" smtClean="0">
                <a:latin typeface="+mn-lt"/>
              </a:rPr>
              <a:t>An 18 </a:t>
            </a:r>
            <a:r>
              <a:rPr lang="en-US" altLang="en-US" sz="3100" dirty="0" err="1">
                <a:latin typeface="+mn-lt"/>
              </a:rPr>
              <a:t>yo</a:t>
            </a:r>
            <a:r>
              <a:rPr lang="en-US" altLang="en-US" sz="3100" dirty="0">
                <a:latin typeface="+mn-lt"/>
              </a:rPr>
              <a:t> </a:t>
            </a:r>
            <a:r>
              <a:rPr lang="en-US" altLang="en-US" sz="3100" dirty="0" smtClean="0">
                <a:latin typeface="+mn-lt"/>
              </a:rPr>
              <a:t>with TBI after falling from a skateboard is appropriately enrolled.  On ICU day 2 an MRI of the cervical spine is obtained that reveals a subtle fracture and unstable appearing ligamentous injury at C2/C3, not seen or previous CT scan, for which he subsequently gets operative fixation.  </a:t>
            </a:r>
            <a:endParaRPr lang="en-US" sz="1800" dirty="0">
              <a:latin typeface="+mn-lt"/>
            </a:endParaRPr>
          </a:p>
        </p:txBody>
      </p:sp>
      <p:sp>
        <p:nvSpPr>
          <p:cNvPr id="502787" name="Rectangle 3"/>
          <p:cNvSpPr>
            <a:spLocks noGrp="1" noChangeArrowheads="1"/>
          </p:cNvSpPr>
          <p:nvPr>
            <p:ph sz="half" idx="1"/>
          </p:nvPr>
        </p:nvSpPr>
        <p:spPr>
          <a:xfrm>
            <a:off x="838200" y="3818965"/>
            <a:ext cx="5181600" cy="2357997"/>
          </a:xfrm>
        </p:spPr>
        <p:txBody>
          <a:bodyPr>
            <a:normAutofit/>
          </a:bodyPr>
          <a:lstStyle/>
          <a:p>
            <a:pPr marL="0" indent="0">
              <a:buNone/>
            </a:pPr>
            <a:r>
              <a:rPr lang="en-US" altLang="en-US" dirty="0" smtClean="0"/>
              <a:t>Adverse event(s)? </a:t>
            </a:r>
            <a:r>
              <a:rPr lang="en-US" altLang="en-US" dirty="0"/>
              <a:t>	Yes / No</a:t>
            </a:r>
          </a:p>
          <a:p>
            <a:pPr marL="0" indent="0">
              <a:buNone/>
            </a:pPr>
            <a:r>
              <a:rPr lang="en-US" altLang="en-US" dirty="0" smtClean="0"/>
              <a:t>Serious?</a:t>
            </a:r>
            <a:r>
              <a:rPr lang="en-US" altLang="en-US" dirty="0"/>
              <a:t> 		Yes / No</a:t>
            </a:r>
          </a:p>
          <a:p>
            <a:pPr marL="0" indent="0">
              <a:buNone/>
            </a:pPr>
            <a:r>
              <a:rPr lang="en-US" altLang="en-US" dirty="0"/>
              <a:t>Expected</a:t>
            </a:r>
            <a:r>
              <a:rPr lang="en-US" altLang="en-US" dirty="0" smtClean="0"/>
              <a:t>?</a:t>
            </a:r>
            <a:r>
              <a:rPr lang="en-US" altLang="en-US" dirty="0"/>
              <a:t>		Yes / </a:t>
            </a:r>
            <a:r>
              <a:rPr lang="en-US" altLang="en-US" dirty="0" smtClean="0"/>
              <a:t>No</a:t>
            </a:r>
            <a:endParaRPr lang="en-US" altLang="en-US" dirty="0"/>
          </a:p>
        </p:txBody>
      </p:sp>
      <p:sp>
        <p:nvSpPr>
          <p:cNvPr id="5" name="Content Placeholder 4"/>
          <p:cNvSpPr>
            <a:spLocks noGrp="1"/>
          </p:cNvSpPr>
          <p:nvPr>
            <p:ph sz="half" idx="2"/>
          </p:nvPr>
        </p:nvSpPr>
        <p:spPr>
          <a:xfrm>
            <a:off x="6172200" y="3818965"/>
            <a:ext cx="5181600" cy="2357997"/>
          </a:xfrm>
        </p:spPr>
        <p:txBody>
          <a:bodyPr>
            <a:normAutofit/>
          </a:bodyPr>
          <a:lstStyle/>
          <a:p>
            <a:pPr marL="0" indent="0">
              <a:buNone/>
              <a:tabLst>
                <a:tab pos="1376363" algn="l"/>
              </a:tabLst>
            </a:pPr>
            <a:r>
              <a:rPr lang="en-US" altLang="en-US" dirty="0" smtClean="0"/>
              <a:t>Related?</a:t>
            </a:r>
            <a:r>
              <a:rPr lang="en-US" altLang="en-US" dirty="0"/>
              <a:t>	</a:t>
            </a:r>
            <a:r>
              <a:rPr lang="en-US" altLang="en-US" dirty="0" smtClean="0"/>
              <a:t>A</a:t>
            </a:r>
            <a:r>
              <a:rPr lang="en-US" altLang="en-US" dirty="0"/>
              <a:t>. Not related</a:t>
            </a:r>
          </a:p>
          <a:p>
            <a:pPr marL="0" indent="0">
              <a:buNone/>
              <a:tabLst>
                <a:tab pos="1376363" algn="l"/>
              </a:tabLst>
            </a:pPr>
            <a:r>
              <a:rPr lang="en-US" altLang="en-US" dirty="0"/>
              <a:t>	</a:t>
            </a:r>
            <a:r>
              <a:rPr lang="en-US" altLang="en-US" dirty="0" smtClean="0"/>
              <a:t>B</a:t>
            </a:r>
            <a:r>
              <a:rPr lang="en-US" altLang="en-US" dirty="0"/>
              <a:t>. Unlikely</a:t>
            </a:r>
          </a:p>
          <a:p>
            <a:pPr marL="0" indent="0">
              <a:buNone/>
              <a:tabLst>
                <a:tab pos="1376363" algn="l"/>
              </a:tabLst>
            </a:pPr>
            <a:r>
              <a:rPr lang="en-US" altLang="en-US" dirty="0"/>
              <a:t>	</a:t>
            </a:r>
            <a:r>
              <a:rPr lang="en-US" altLang="en-US" dirty="0" smtClean="0"/>
              <a:t>C</a:t>
            </a:r>
            <a:r>
              <a:rPr lang="en-US" altLang="en-US" dirty="0"/>
              <a:t>. Reasonable Possibly</a:t>
            </a:r>
          </a:p>
          <a:p>
            <a:pPr marL="0" indent="0">
              <a:buNone/>
              <a:tabLst>
                <a:tab pos="1376363" algn="l"/>
              </a:tabLst>
            </a:pPr>
            <a:r>
              <a:rPr lang="en-US" altLang="en-US" dirty="0"/>
              <a:t>	</a:t>
            </a:r>
            <a:r>
              <a:rPr lang="en-US" altLang="en-US" dirty="0" smtClean="0"/>
              <a:t>D</a:t>
            </a:r>
            <a:r>
              <a:rPr lang="en-US" altLang="en-US" dirty="0"/>
              <a:t>. Definitely</a:t>
            </a:r>
          </a:p>
          <a:p>
            <a:pPr marL="0" indent="0">
              <a:buNone/>
            </a:pPr>
            <a:endParaRPr lang="en-US" altLang="en-US" dirty="0"/>
          </a:p>
          <a:p>
            <a:endParaRPr lang="en-US" dirty="0"/>
          </a:p>
        </p:txBody>
      </p:sp>
      <p:sp>
        <p:nvSpPr>
          <p:cNvPr id="2" name="Oval 1"/>
          <p:cNvSpPr/>
          <p:nvPr/>
        </p:nvSpPr>
        <p:spPr>
          <a:xfrm>
            <a:off x="4328621" y="3851239"/>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9235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descr="~AUT0007"/>
          <p:cNvPicPr>
            <a:picLocks noChangeAspect="1" noChangeArrowheads="1"/>
          </p:cNvPicPr>
          <p:nvPr/>
        </p:nvPicPr>
        <p:blipFill>
          <a:blip r:embed="rId4">
            <a:lum contrast="48000"/>
            <a:extLst>
              <a:ext uri="{28A0092B-C50C-407E-A947-70E740481C1C}">
                <a14:useLocalDpi xmlns:a14="http://schemas.microsoft.com/office/drawing/2010/main" val="0"/>
              </a:ext>
            </a:extLst>
          </a:blip>
          <a:srcRect b="13663"/>
          <a:stretch>
            <a:fillRect/>
          </a:stretch>
        </p:blipFill>
        <p:spPr bwMode="auto">
          <a:xfrm>
            <a:off x="2078837" y="-4062"/>
            <a:ext cx="7790674" cy="535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63" name="Text Box 3"/>
          <p:cNvSpPr txBox="1">
            <a:spLocks noChangeArrowheads="1"/>
          </p:cNvSpPr>
          <p:nvPr/>
        </p:nvSpPr>
        <p:spPr bwMode="auto">
          <a:xfrm>
            <a:off x="1902827" y="5334001"/>
            <a:ext cx="81426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i="1" dirty="0">
                <a:latin typeface="Bookman Old Style" pitchFamily="18" charset="0"/>
              </a:rPr>
              <a:t>“I just have to create a few loose ends for other people</a:t>
            </a:r>
            <a:br>
              <a:rPr lang="en-US" altLang="en-US" sz="2400" i="1" dirty="0">
                <a:latin typeface="Bookman Old Style" pitchFamily="18" charset="0"/>
              </a:rPr>
            </a:br>
            <a:r>
              <a:rPr lang="en-US" altLang="en-US" sz="2400" i="1" dirty="0">
                <a:latin typeface="Bookman Old Style" pitchFamily="18" charset="0"/>
              </a:rPr>
              <a:t>to clear up, and then I can out of here.”</a:t>
            </a:r>
          </a:p>
        </p:txBody>
      </p:sp>
    </p:spTree>
    <p:custDataLst>
      <p:tags r:id="rId1"/>
    </p:custDataLst>
    <p:extLst>
      <p:ext uri="{BB962C8B-B14F-4D97-AF65-F5344CB8AC3E}">
        <p14:creationId xmlns:p14="http://schemas.microsoft.com/office/powerpoint/2010/main" val="102052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altLang="en-US"/>
              <a:t>Write good SAE narratives</a:t>
            </a:r>
          </a:p>
        </p:txBody>
      </p:sp>
      <p:sp>
        <p:nvSpPr>
          <p:cNvPr id="530435" name="Rectangle 3"/>
          <p:cNvSpPr>
            <a:spLocks noGrp="1" noChangeArrowheads="1"/>
          </p:cNvSpPr>
          <p:nvPr>
            <p:ph type="body" idx="1"/>
          </p:nvPr>
        </p:nvSpPr>
        <p:spPr/>
        <p:txBody>
          <a:bodyPr>
            <a:normAutofit lnSpcReduction="10000"/>
          </a:bodyPr>
          <a:lstStyle/>
          <a:p>
            <a:pPr>
              <a:lnSpc>
                <a:spcPct val="90000"/>
              </a:lnSpc>
              <a:buFontTx/>
              <a:buNone/>
            </a:pPr>
            <a:r>
              <a:rPr lang="en-US" altLang="en-US" dirty="0"/>
              <a:t>Be concise but </a:t>
            </a:r>
            <a:r>
              <a:rPr lang="en-US" altLang="en-US" dirty="0" smtClean="0"/>
              <a:t>complete (not comprehensive)</a:t>
            </a:r>
            <a:endParaRPr lang="en-US" altLang="en-US" dirty="0"/>
          </a:p>
          <a:p>
            <a:pPr>
              <a:lnSpc>
                <a:spcPct val="90000"/>
              </a:lnSpc>
            </a:pPr>
            <a:endParaRPr lang="en-US" altLang="en-US" dirty="0"/>
          </a:p>
          <a:p>
            <a:pPr>
              <a:lnSpc>
                <a:spcPct val="90000"/>
              </a:lnSpc>
            </a:pPr>
            <a:r>
              <a:rPr lang="en-US" altLang="en-US" dirty="0"/>
              <a:t>Include only the pertinent PMH and HPI</a:t>
            </a:r>
          </a:p>
          <a:p>
            <a:pPr>
              <a:lnSpc>
                <a:spcPct val="90000"/>
              </a:lnSpc>
            </a:pPr>
            <a:r>
              <a:rPr lang="en-US" altLang="en-US" dirty="0"/>
              <a:t>Describe the event</a:t>
            </a:r>
          </a:p>
          <a:p>
            <a:pPr>
              <a:lnSpc>
                <a:spcPct val="90000"/>
              </a:lnSpc>
            </a:pPr>
            <a:r>
              <a:rPr lang="en-US" altLang="en-US" dirty="0"/>
              <a:t>Describe the response</a:t>
            </a:r>
          </a:p>
          <a:p>
            <a:pPr>
              <a:lnSpc>
                <a:spcPct val="90000"/>
              </a:lnSpc>
            </a:pPr>
            <a:r>
              <a:rPr lang="en-US" altLang="en-US" dirty="0"/>
              <a:t>Describe the outcome</a:t>
            </a:r>
          </a:p>
          <a:p>
            <a:pPr>
              <a:lnSpc>
                <a:spcPct val="90000"/>
              </a:lnSpc>
            </a:pPr>
            <a:r>
              <a:rPr lang="en-US" altLang="en-US" dirty="0"/>
              <a:t>And say when each of those happened</a:t>
            </a:r>
          </a:p>
          <a:p>
            <a:pPr>
              <a:lnSpc>
                <a:spcPct val="90000"/>
              </a:lnSpc>
            </a:pPr>
            <a:endParaRPr lang="en-US" altLang="en-US" dirty="0"/>
          </a:p>
          <a:p>
            <a:pPr>
              <a:lnSpc>
                <a:spcPct val="90000"/>
              </a:lnSpc>
              <a:buFontTx/>
              <a:buNone/>
            </a:pPr>
            <a:r>
              <a:rPr lang="en-US" altLang="en-US" dirty="0"/>
              <a:t>Look for and respond to queries promptly</a:t>
            </a:r>
          </a:p>
        </p:txBody>
      </p:sp>
    </p:spTree>
    <p:custDataLst>
      <p:tags r:id="rId1"/>
    </p:custDataLst>
    <p:extLst>
      <p:ext uri="{BB962C8B-B14F-4D97-AF65-F5344CB8AC3E}">
        <p14:creationId xmlns:p14="http://schemas.microsoft.com/office/powerpoint/2010/main" val="350745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altLang="en-US" dirty="0" smtClean="0"/>
              <a:t>How are SAE narratives used?</a:t>
            </a:r>
            <a:endParaRPr lang="en-US" altLang="en-US" dirty="0"/>
          </a:p>
        </p:txBody>
      </p:sp>
      <p:sp>
        <p:nvSpPr>
          <p:cNvPr id="530435" name="Rectangle 3"/>
          <p:cNvSpPr>
            <a:spLocks noGrp="1" noChangeArrowheads="1"/>
          </p:cNvSpPr>
          <p:nvPr>
            <p:ph type="body" idx="1"/>
          </p:nvPr>
        </p:nvSpPr>
        <p:spPr/>
        <p:txBody>
          <a:bodyPr/>
          <a:lstStyle/>
          <a:p>
            <a:pPr>
              <a:lnSpc>
                <a:spcPct val="90000"/>
              </a:lnSpc>
              <a:buFontTx/>
              <a:buNone/>
            </a:pPr>
            <a:r>
              <a:rPr lang="en-US" altLang="en-US" dirty="0" smtClean="0"/>
              <a:t>Medical safety monitor</a:t>
            </a:r>
          </a:p>
          <a:p>
            <a:pPr>
              <a:lnSpc>
                <a:spcPct val="90000"/>
              </a:lnSpc>
              <a:buFontTx/>
              <a:buNone/>
            </a:pPr>
            <a:endParaRPr lang="en-US" altLang="en-US" dirty="0"/>
          </a:p>
          <a:p>
            <a:pPr>
              <a:lnSpc>
                <a:spcPct val="90000"/>
              </a:lnSpc>
              <a:buFontTx/>
              <a:buNone/>
            </a:pPr>
            <a:r>
              <a:rPr lang="en-US" altLang="en-US" dirty="0" smtClean="0"/>
              <a:t>DSMB</a:t>
            </a:r>
            <a:endParaRPr lang="en-US" altLang="en-US" dirty="0" smtClean="0"/>
          </a:p>
          <a:p>
            <a:pPr>
              <a:lnSpc>
                <a:spcPct val="90000"/>
              </a:lnSpc>
              <a:buFontTx/>
              <a:buNone/>
            </a:pPr>
            <a:endParaRPr lang="en-US" altLang="en-US" dirty="0"/>
          </a:p>
          <a:p>
            <a:pPr>
              <a:lnSpc>
                <a:spcPct val="90000"/>
              </a:lnSpc>
              <a:buFontTx/>
              <a:buNone/>
            </a:pPr>
            <a:r>
              <a:rPr lang="en-US" altLang="en-US" dirty="0" smtClean="0"/>
              <a:t>Study Leadership</a:t>
            </a:r>
          </a:p>
        </p:txBody>
      </p:sp>
    </p:spTree>
    <p:custDataLst>
      <p:tags r:id="rId1"/>
    </p:custDataLst>
    <p:extLst>
      <p:ext uri="{BB962C8B-B14F-4D97-AF65-F5344CB8AC3E}">
        <p14:creationId xmlns:p14="http://schemas.microsoft.com/office/powerpoint/2010/main" val="2349607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ltLang="en-US" dirty="0" smtClean="0"/>
              <a:t>Example </a:t>
            </a:r>
            <a:r>
              <a:rPr lang="en-US" altLang="en-US" dirty="0"/>
              <a:t>narrative</a:t>
            </a:r>
          </a:p>
        </p:txBody>
      </p:sp>
      <p:sp>
        <p:nvSpPr>
          <p:cNvPr id="558083" name="Rectangle 3"/>
          <p:cNvSpPr>
            <a:spLocks noGrp="1" noChangeArrowheads="1"/>
          </p:cNvSpPr>
          <p:nvPr>
            <p:ph type="body" idx="1"/>
          </p:nvPr>
        </p:nvSpPr>
        <p:spPr/>
        <p:txBody>
          <a:bodyPr>
            <a:normAutofit/>
          </a:bodyPr>
          <a:lstStyle/>
          <a:p>
            <a:pPr marL="0" indent="0">
              <a:buNone/>
            </a:pPr>
            <a:r>
              <a:rPr lang="en-US" altLang="en-US" dirty="0"/>
              <a:t>A </a:t>
            </a:r>
            <a:r>
              <a:rPr lang="en-US" altLang="en-US" dirty="0" smtClean="0"/>
              <a:t>40 </a:t>
            </a:r>
            <a:r>
              <a:rPr lang="en-US" altLang="en-US" dirty="0"/>
              <a:t>year old </a:t>
            </a:r>
            <a:r>
              <a:rPr lang="en-US" altLang="en-US" dirty="0" smtClean="0"/>
              <a:t>female bicyclist suffered a TBI with SAH and was </a:t>
            </a:r>
            <a:r>
              <a:rPr lang="en-US" altLang="en-US" dirty="0"/>
              <a:t>appropriately enrolled at </a:t>
            </a:r>
            <a:r>
              <a:rPr lang="en-US" altLang="en-US" dirty="0" smtClean="0"/>
              <a:t>7/10/19.  </a:t>
            </a:r>
            <a:r>
              <a:rPr lang="en-US" altLang="en-US" dirty="0" smtClean="0"/>
              <a:t>On </a:t>
            </a:r>
            <a:r>
              <a:rPr lang="en-US" altLang="en-US" dirty="0" smtClean="0"/>
              <a:t>7/12/19, </a:t>
            </a:r>
            <a:r>
              <a:rPr lang="en-US" altLang="en-US" dirty="0" smtClean="0"/>
              <a:t>she returned to the ICU from </a:t>
            </a:r>
            <a:r>
              <a:rPr lang="en-US" altLang="en-US" dirty="0" smtClean="0"/>
              <a:t>radiology for a follow up head CT</a:t>
            </a:r>
            <a:r>
              <a:rPr lang="en-US" altLang="en-US" dirty="0" smtClean="0"/>
              <a:t>.  </a:t>
            </a:r>
            <a:r>
              <a:rPr lang="en-US" altLang="en-US" dirty="0" smtClean="0"/>
              <a:t>At 23:15 she became hypotensive to 85/45, </a:t>
            </a:r>
            <a:r>
              <a:rPr lang="en-US" altLang="en-US" dirty="0" err="1" smtClean="0"/>
              <a:t>tachycardic</a:t>
            </a:r>
            <a:r>
              <a:rPr lang="en-US" altLang="en-US" dirty="0" smtClean="0"/>
              <a:t> to 122, and had an increased FiO2 requirement.  A chest x-ray at 23:35 was unremarkable, but a PE protocol chest CT at 00:45 on </a:t>
            </a:r>
            <a:r>
              <a:rPr lang="en-US" altLang="en-US" dirty="0" smtClean="0"/>
              <a:t>7/13/19 </a:t>
            </a:r>
            <a:r>
              <a:rPr lang="en-US" altLang="en-US" dirty="0" smtClean="0"/>
              <a:t>demonstrated saddle pulmonary emboli and evidence of right heart strain.  Interventional radiology performed suction </a:t>
            </a:r>
            <a:r>
              <a:rPr lang="en-US" altLang="en-US" dirty="0" err="1" smtClean="0"/>
              <a:t>thrombectomy</a:t>
            </a:r>
            <a:r>
              <a:rPr lang="en-US" altLang="en-US" dirty="0" smtClean="0"/>
              <a:t> and IVC filter placement later that day.   On </a:t>
            </a:r>
            <a:r>
              <a:rPr lang="en-US" altLang="en-US" dirty="0" smtClean="0"/>
              <a:t>7/14/19 </a:t>
            </a:r>
            <a:r>
              <a:rPr lang="en-US" altLang="en-US" dirty="0" smtClean="0"/>
              <a:t>she was hemodynamically stable, and there were no further thromboembolic complications.</a:t>
            </a:r>
            <a:endParaRPr lang="en-US" altLang="en-US" dirty="0"/>
          </a:p>
        </p:txBody>
      </p:sp>
    </p:spTree>
    <p:custDataLst>
      <p:tags r:id="rId1"/>
    </p:custDataLst>
    <p:extLst>
      <p:ext uri="{BB962C8B-B14F-4D97-AF65-F5344CB8AC3E}">
        <p14:creationId xmlns:p14="http://schemas.microsoft.com/office/powerpoint/2010/main" val="327373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a:t>
            </a:r>
            <a:endParaRPr lang="en-US" dirty="0"/>
          </a:p>
        </p:txBody>
      </p:sp>
      <p:sp>
        <p:nvSpPr>
          <p:cNvPr id="3" name="Content Placeholder 2"/>
          <p:cNvSpPr>
            <a:spLocks noGrp="1"/>
          </p:cNvSpPr>
          <p:nvPr>
            <p:ph idx="1"/>
          </p:nvPr>
        </p:nvSpPr>
        <p:spPr>
          <a:xfrm>
            <a:off x="838200" y="1567440"/>
            <a:ext cx="10515600" cy="4351338"/>
          </a:xfrm>
        </p:spPr>
        <p:txBody>
          <a:bodyPr>
            <a:normAutofit fontScale="77500" lnSpcReduction="20000"/>
          </a:bodyPr>
          <a:lstStyle/>
          <a:p>
            <a:pPr marL="0" indent="0">
              <a:buNone/>
            </a:pPr>
            <a:r>
              <a:rPr lang="en-US" dirty="0"/>
              <a:t>35 </a:t>
            </a:r>
            <a:r>
              <a:rPr lang="en-US" dirty="0" err="1"/>
              <a:t>y.o</a:t>
            </a:r>
            <a:r>
              <a:rPr lang="en-US" dirty="0"/>
              <a:t>. male with a history of anxiety, bipolar affective disorder, schizophrenia, and previous seizure event thought to be </a:t>
            </a:r>
            <a:r>
              <a:rPr lang="en-US" dirty="0" err="1"/>
              <a:t>EtOH</a:t>
            </a:r>
            <a:r>
              <a:rPr lang="en-US" dirty="0"/>
              <a:t> related presented to enrolling center ED via EMS 2/8/17 at 20:47 with seizures. Seizure in route abated with 4mg midazolam IM EMS administered. On initial assessment patient was sedated, but responded to noxious stimuli. Sedation thought to be due to </a:t>
            </a:r>
            <a:r>
              <a:rPr lang="en-US" dirty="0" err="1"/>
              <a:t>EtOH</a:t>
            </a:r>
            <a:r>
              <a:rPr lang="en-US" dirty="0"/>
              <a:t>, versed, and post-ictal state. Labs and CT head ordered. In CT patient had repeat seizure. He was given midazolam 3 mg IM and was brought back to ER. He appeared to continue to be having seizure so additional midazolam 3 mg IV was given. Seizure appeared to resolve. Neurology consulted to ER. </a:t>
            </a:r>
            <a:r>
              <a:rPr lang="en-US" dirty="0" smtClean="0"/>
              <a:t>Patient </a:t>
            </a:r>
            <a:r>
              <a:rPr lang="en-US" dirty="0"/>
              <a:t>return of seizures occurred at approximately 2240. He was given an additional lorazepam 2 mg IV. Seizure continued for 5 minutes so ESETT drug was given. Study drug infusion started at 23:01. During infusion, </a:t>
            </a:r>
            <a:r>
              <a:rPr lang="en-US" dirty="0" err="1"/>
              <a:t>pt</a:t>
            </a:r>
            <a:r>
              <a:rPr lang="en-US" dirty="0"/>
              <a:t> appeared to have aspiration event. Infusion completed and patient stopped seizing and withdrew from nailbed pressure. At 20 minute assessment he was still responding to noxious stimulation. He was intubated for airway protection due to apparent aspiration event. He was sedated with </a:t>
            </a:r>
            <a:r>
              <a:rPr lang="en-US" dirty="0" err="1"/>
              <a:t>propofol</a:t>
            </a:r>
            <a:r>
              <a:rPr lang="en-US" dirty="0"/>
              <a:t> post intubation. Pt was admitted to the </a:t>
            </a:r>
            <a:r>
              <a:rPr lang="en-US" dirty="0" smtClean="0"/>
              <a:t>ICU </a:t>
            </a:r>
            <a:r>
              <a:rPr lang="en-US" dirty="0"/>
              <a:t>for further diagnosis and management. 60 minute assessment at 00:15 revealed </a:t>
            </a:r>
            <a:r>
              <a:rPr lang="en-US" dirty="0" err="1"/>
              <a:t>pt</a:t>
            </a:r>
            <a:r>
              <a:rPr lang="en-US" dirty="0"/>
              <a:t> was sedated but withdrew from nailbed pressure. On 2/10/17 about 13:15 he was electively </a:t>
            </a:r>
            <a:r>
              <a:rPr lang="en-US" dirty="0" err="1"/>
              <a:t>extubated</a:t>
            </a:r>
            <a:r>
              <a:rPr lang="en-US" dirty="0"/>
              <a:t>. 2/10/17 1900 many verbally aggressive outbursts noted. 2/11/17 09:03 patient left AMA, after psychiatric evaluation</a:t>
            </a:r>
          </a:p>
          <a:p>
            <a:endParaRPr lang="en-US" dirty="0"/>
          </a:p>
        </p:txBody>
      </p:sp>
    </p:spTree>
    <p:extLst>
      <p:ext uri="{BB962C8B-B14F-4D97-AF65-F5344CB8AC3E}">
        <p14:creationId xmlns:p14="http://schemas.microsoft.com/office/powerpoint/2010/main" val="809822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 continued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35 </a:t>
            </a:r>
            <a:r>
              <a:rPr lang="en-US" dirty="0" err="1"/>
              <a:t>y.o</a:t>
            </a:r>
            <a:r>
              <a:rPr lang="en-US" dirty="0"/>
              <a:t>. </a:t>
            </a:r>
            <a:r>
              <a:rPr lang="en-US" strike="sngStrike" dirty="0"/>
              <a:t>male </a:t>
            </a:r>
            <a:r>
              <a:rPr lang="en-US" dirty="0"/>
              <a:t>with </a:t>
            </a:r>
            <a:r>
              <a:rPr lang="en-US" strike="sngStrike" dirty="0"/>
              <a:t>a history of anxiety, bipolar affective disorder, schizophrenia, </a:t>
            </a:r>
            <a:r>
              <a:rPr lang="en-US" dirty="0" smtClean="0">
                <a:solidFill>
                  <a:schemeClr val="tx2">
                    <a:lumMod val="60000"/>
                    <a:lumOff val="40000"/>
                  </a:schemeClr>
                </a:solidFill>
              </a:rPr>
              <a:t>complex psychiatric history </a:t>
            </a:r>
            <a:r>
              <a:rPr lang="en-US" dirty="0" smtClean="0"/>
              <a:t>and </a:t>
            </a:r>
            <a:r>
              <a:rPr lang="en-US" strike="sngStrike" dirty="0"/>
              <a:t>previous seizure event thought to be </a:t>
            </a:r>
            <a:r>
              <a:rPr lang="en-US" strike="sngStrike" dirty="0" err="1"/>
              <a:t>EtOH</a:t>
            </a:r>
            <a:r>
              <a:rPr lang="en-US" strike="sngStrike" dirty="0"/>
              <a:t> related </a:t>
            </a:r>
            <a:r>
              <a:rPr lang="en-US" dirty="0" smtClean="0">
                <a:solidFill>
                  <a:schemeClr val="tx2">
                    <a:lumMod val="60000"/>
                    <a:lumOff val="40000"/>
                  </a:schemeClr>
                </a:solidFill>
              </a:rPr>
              <a:t>and prior alcohol related seizures… </a:t>
            </a:r>
          </a:p>
          <a:p>
            <a:pPr marL="0" indent="0">
              <a:buNone/>
            </a:pPr>
            <a:r>
              <a:rPr lang="en-US" strike="sngStrike" dirty="0" smtClean="0"/>
              <a:t>presented </a:t>
            </a:r>
            <a:r>
              <a:rPr lang="en-US" strike="sngStrike" dirty="0"/>
              <a:t>to enrolling center ED via EMS 2/8/17 at 20:47 with seizures. Seizure in route abated with 4mg midazolam IM EMS administered. On initial assessment patient was sedated, but responded to noxious stimuli. Sedation thought to be due to </a:t>
            </a:r>
            <a:r>
              <a:rPr lang="en-US" strike="sngStrike" dirty="0" err="1"/>
              <a:t>EtOH</a:t>
            </a:r>
            <a:r>
              <a:rPr lang="en-US" strike="sngStrike" dirty="0"/>
              <a:t>, versed, and post-ictal state. Labs and CT head ordered. In CT patient had repeat seizure. He was given midazolam 3 mg IM and was brought back to ER. He appeared to continue to be having seizure so additional midazolam 3 mg IV was given. Seizure appeared to resolve. Neurology consulted to ER. </a:t>
            </a:r>
            <a:r>
              <a:rPr lang="en-US" strike="sngStrike" dirty="0" smtClean="0"/>
              <a:t>Patient </a:t>
            </a:r>
            <a:r>
              <a:rPr lang="en-US" strike="sngStrike" dirty="0"/>
              <a:t>return of seizures occurred at approximately 2240. He was given an additional lorazepam 2 mg IV. </a:t>
            </a:r>
            <a:r>
              <a:rPr lang="en-US" strike="sngStrike" dirty="0" smtClean="0"/>
              <a:t>Seizure </a:t>
            </a:r>
            <a:r>
              <a:rPr lang="en-US" strike="sngStrike" dirty="0"/>
              <a:t>continued for 5 minutes so ESETT drug was given. Study drug infusion started at 23:01</a:t>
            </a:r>
            <a:r>
              <a:rPr lang="en-US" strike="sngStrike" dirty="0" smtClean="0"/>
              <a:t>.</a:t>
            </a:r>
            <a:r>
              <a:rPr lang="en-US" strike="sngStrike" dirty="0"/>
              <a:t> During infusion, </a:t>
            </a:r>
            <a:r>
              <a:rPr lang="en-US" strike="sngStrike" dirty="0" err="1"/>
              <a:t>pt</a:t>
            </a:r>
            <a:r>
              <a:rPr lang="en-US" strike="sngStrike" dirty="0"/>
              <a:t> appeared to have aspiration event.</a:t>
            </a:r>
            <a:r>
              <a:rPr lang="en-US" dirty="0"/>
              <a:t> </a:t>
            </a:r>
            <a:r>
              <a:rPr lang="en-US" dirty="0" smtClean="0"/>
              <a:t> </a:t>
            </a:r>
          </a:p>
          <a:p>
            <a:pPr marL="0" indent="0">
              <a:buNone/>
            </a:pPr>
            <a:r>
              <a:rPr lang="en-US" dirty="0">
                <a:solidFill>
                  <a:schemeClr val="tx2">
                    <a:lumMod val="60000"/>
                    <a:lumOff val="40000"/>
                  </a:schemeClr>
                </a:solidFill>
              </a:rPr>
              <a:t>…had stuttering status epilepticus, received midazolam 10 mg and lorazepam 2 mg in divided doses over 2 hours, and enrolled on 2/8/17 </a:t>
            </a:r>
            <a:r>
              <a:rPr lang="en-US" dirty="0" smtClean="0">
                <a:solidFill>
                  <a:schemeClr val="tx2">
                    <a:lumMod val="60000"/>
                    <a:lumOff val="40000"/>
                  </a:schemeClr>
                </a:solidFill>
              </a:rPr>
              <a:t>at </a:t>
            </a:r>
            <a:r>
              <a:rPr lang="en-US" dirty="0">
                <a:solidFill>
                  <a:schemeClr val="tx2">
                    <a:lumMod val="60000"/>
                    <a:lumOff val="40000"/>
                  </a:schemeClr>
                </a:solidFill>
              </a:rPr>
              <a:t>23:01, followed by an aspiration event and transient hypoxia.  </a:t>
            </a:r>
            <a:r>
              <a:rPr lang="en-US" dirty="0" smtClean="0">
                <a:solidFill>
                  <a:schemeClr val="tx2">
                    <a:lumMod val="60000"/>
                    <a:lumOff val="40000"/>
                  </a:schemeClr>
                </a:solidFill>
              </a:rPr>
              <a:t>…. </a:t>
            </a:r>
            <a:endParaRPr lang="en-US" dirty="0">
              <a:solidFill>
                <a:schemeClr val="tx2">
                  <a:lumMod val="60000"/>
                  <a:lumOff val="40000"/>
                </a:schemeClr>
              </a:solidFill>
            </a:endParaRPr>
          </a:p>
        </p:txBody>
      </p:sp>
    </p:spTree>
    <p:extLst>
      <p:ext uri="{BB962C8B-B14F-4D97-AF65-F5344CB8AC3E}">
        <p14:creationId xmlns:p14="http://schemas.microsoft.com/office/powerpoint/2010/main" val="3237596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 continued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trike="sngStrike" dirty="0" smtClean="0"/>
              <a:t>Infusion </a:t>
            </a:r>
            <a:r>
              <a:rPr lang="en-US" strike="sngStrike" dirty="0"/>
              <a:t>completed and patient stopped seizing and withdrew from nailbed pressure. At 20 minute assessment he was still responding to noxious stimulation. He was intubated for airway protection due to apparent aspiration event. </a:t>
            </a:r>
            <a:endParaRPr lang="en-US" strike="sngStrike" dirty="0" smtClean="0"/>
          </a:p>
          <a:p>
            <a:pPr marL="0" indent="0">
              <a:buNone/>
            </a:pPr>
            <a:r>
              <a:rPr lang="en-US" dirty="0">
                <a:solidFill>
                  <a:schemeClr val="tx2">
                    <a:lumMod val="60000"/>
                    <a:lumOff val="40000"/>
                  </a:schemeClr>
                </a:solidFill>
              </a:rPr>
              <a:t>He stopped seizing but remained poorly responsive. He was </a:t>
            </a:r>
            <a:r>
              <a:rPr lang="en-US" dirty="0" err="1">
                <a:solidFill>
                  <a:schemeClr val="tx2">
                    <a:lumMod val="60000"/>
                    <a:lumOff val="40000"/>
                  </a:schemeClr>
                </a:solidFill>
              </a:rPr>
              <a:t>endotracheally</a:t>
            </a:r>
            <a:r>
              <a:rPr lang="en-US" dirty="0">
                <a:solidFill>
                  <a:schemeClr val="tx2">
                    <a:lumMod val="60000"/>
                    <a:lumOff val="40000"/>
                  </a:schemeClr>
                </a:solidFill>
              </a:rPr>
              <a:t> intubated at 23:25 for airway protective and decreased level of consciousness and risk of further aspiration. </a:t>
            </a:r>
          </a:p>
          <a:p>
            <a:pPr marL="0" indent="0">
              <a:buNone/>
            </a:pPr>
            <a:r>
              <a:rPr lang="en-US" strike="sngStrike" dirty="0" smtClean="0"/>
              <a:t>He </a:t>
            </a:r>
            <a:r>
              <a:rPr lang="en-US" strike="sngStrike" dirty="0"/>
              <a:t>was sedated with </a:t>
            </a:r>
            <a:r>
              <a:rPr lang="en-US" strike="sngStrike" dirty="0" err="1"/>
              <a:t>propofol</a:t>
            </a:r>
            <a:r>
              <a:rPr lang="en-US" strike="sngStrike" dirty="0"/>
              <a:t> post intubation. Pt was admitted to the </a:t>
            </a:r>
            <a:r>
              <a:rPr lang="en-US" strike="sngStrike" dirty="0" smtClean="0"/>
              <a:t>ICU </a:t>
            </a:r>
            <a:r>
              <a:rPr lang="en-US" strike="sngStrike" dirty="0"/>
              <a:t>for further diagnosis and management. 60 minute assessment at 00:15 revealed </a:t>
            </a:r>
            <a:r>
              <a:rPr lang="en-US" strike="sngStrike" dirty="0" err="1"/>
              <a:t>pt</a:t>
            </a:r>
            <a:r>
              <a:rPr lang="en-US" strike="sngStrike" dirty="0"/>
              <a:t> was sedated but withdrew from nailbed pressure.</a:t>
            </a:r>
            <a:r>
              <a:rPr lang="en-US" dirty="0"/>
              <a:t> </a:t>
            </a:r>
            <a:endParaRPr lang="en-US" dirty="0" smtClean="0"/>
          </a:p>
          <a:p>
            <a:pPr marL="0" indent="0">
              <a:buNone/>
            </a:pPr>
            <a:r>
              <a:rPr lang="en-US" dirty="0">
                <a:solidFill>
                  <a:schemeClr val="tx2">
                    <a:lumMod val="60000"/>
                    <a:lumOff val="40000"/>
                  </a:schemeClr>
                </a:solidFill>
              </a:rPr>
              <a:t>He was sedated with </a:t>
            </a:r>
            <a:r>
              <a:rPr lang="en-US" dirty="0" err="1">
                <a:solidFill>
                  <a:schemeClr val="tx2">
                    <a:lumMod val="60000"/>
                    <a:lumOff val="40000"/>
                  </a:schemeClr>
                </a:solidFill>
              </a:rPr>
              <a:t>propofol</a:t>
            </a:r>
            <a:r>
              <a:rPr lang="en-US" dirty="0">
                <a:solidFill>
                  <a:schemeClr val="tx2">
                    <a:lumMod val="60000"/>
                    <a:lumOff val="40000"/>
                  </a:schemeClr>
                </a:solidFill>
              </a:rPr>
              <a:t> and admitted to ICU. Normal CXR and no sequelae of aspiration on 2/9/17. </a:t>
            </a:r>
            <a:endParaRPr lang="en-US" dirty="0" smtClean="0">
              <a:solidFill>
                <a:schemeClr val="tx2">
                  <a:lumMod val="60000"/>
                  <a:lumOff val="40000"/>
                </a:schemeClr>
              </a:solidFill>
            </a:endParaRPr>
          </a:p>
          <a:p>
            <a:pPr marL="0" indent="0">
              <a:buNone/>
            </a:pPr>
            <a:r>
              <a:rPr lang="en-US" strike="sngStrike" dirty="0" smtClean="0"/>
              <a:t>On </a:t>
            </a:r>
            <a:r>
              <a:rPr lang="en-US" strike="sngStrike" dirty="0"/>
              <a:t>2/10/17 about 13:15 he was electively </a:t>
            </a:r>
            <a:r>
              <a:rPr lang="en-US" strike="sngStrike" dirty="0" err="1"/>
              <a:t>extubated</a:t>
            </a:r>
            <a:r>
              <a:rPr lang="en-US" strike="sngStrike" dirty="0"/>
              <a:t>. 2/10/17 1900 many verbally aggressive outbursts noted. 2/11/17 09:03 patient left AMA, after psychiatric evaluation</a:t>
            </a:r>
          </a:p>
          <a:p>
            <a:pPr marL="0" indent="0">
              <a:buNone/>
            </a:pPr>
            <a:r>
              <a:rPr lang="en-US" dirty="0" err="1" smtClean="0">
                <a:solidFill>
                  <a:schemeClr val="tx2">
                    <a:lumMod val="60000"/>
                    <a:lumOff val="40000"/>
                  </a:schemeClr>
                </a:solidFill>
              </a:rPr>
              <a:t>Extubated</a:t>
            </a:r>
            <a:r>
              <a:rPr lang="en-US" dirty="0" smtClean="0">
                <a:solidFill>
                  <a:schemeClr val="tx2">
                    <a:lumMod val="60000"/>
                    <a:lumOff val="40000"/>
                  </a:schemeClr>
                </a:solidFill>
              </a:rPr>
              <a:t> </a:t>
            </a:r>
            <a:r>
              <a:rPr lang="en-US" dirty="0">
                <a:solidFill>
                  <a:schemeClr val="tx2">
                    <a:lumMod val="60000"/>
                    <a:lumOff val="40000"/>
                  </a:schemeClr>
                </a:solidFill>
              </a:rPr>
              <a:t>on 2/10/17</a:t>
            </a:r>
            <a:r>
              <a:rPr lang="en-US" dirty="0" smtClean="0">
                <a:solidFill>
                  <a:schemeClr val="tx2">
                    <a:lumMod val="60000"/>
                    <a:lumOff val="40000"/>
                  </a:schemeClr>
                </a:solidFill>
              </a:rPr>
              <a:t>.</a:t>
            </a:r>
            <a:endParaRPr lang="en-US" dirty="0"/>
          </a:p>
        </p:txBody>
      </p:sp>
    </p:spTree>
    <p:extLst>
      <p:ext uri="{BB962C8B-B14F-4D97-AF65-F5344CB8AC3E}">
        <p14:creationId xmlns:p14="http://schemas.microsoft.com/office/powerpoint/2010/main" val="361381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6114" name="Object 2"/>
          <p:cNvGraphicFramePr>
            <a:graphicFrameLocks noChangeAspect="1"/>
          </p:cNvGraphicFramePr>
          <p:nvPr>
            <p:extLst>
              <p:ext uri="{D42A27DB-BD31-4B8C-83A1-F6EECF244321}">
                <p14:modId xmlns:p14="http://schemas.microsoft.com/office/powerpoint/2010/main" val="3807437249"/>
              </p:ext>
            </p:extLst>
          </p:nvPr>
        </p:nvGraphicFramePr>
        <p:xfrm>
          <a:off x="2459863" y="0"/>
          <a:ext cx="7212169" cy="5851152"/>
        </p:xfrm>
        <a:graphic>
          <a:graphicData uri="http://schemas.openxmlformats.org/presentationml/2006/ole">
            <mc:AlternateContent xmlns:mc="http://schemas.openxmlformats.org/markup-compatibility/2006">
              <mc:Choice xmlns:v="urn:schemas-microsoft-com:vml" Requires="v">
                <p:oleObj spid="_x0000_s1029" name="Image" r:id="rId5" imgW="2221996" imgH="1805714" progId="Photoshop.Image.6">
                  <p:embed/>
                </p:oleObj>
              </mc:Choice>
              <mc:Fallback>
                <p:oleObj name="Image" r:id="rId5" imgW="2221996" imgH="1805714" progId="Photoshop.Image.6">
                  <p:embed/>
                  <p:pic>
                    <p:nvPicPr>
                      <p:cNvPr id="346114" name="Object 2"/>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2459863" y="0"/>
                        <a:ext cx="7212169" cy="5851152"/>
                      </a:xfrm>
                      <a:prstGeom prst="rect">
                        <a:avLst/>
                      </a:prstGeom>
                      <a:noFill/>
                      <a:ln>
                        <a:noFill/>
                      </a:ln>
                      <a:effectLst/>
                    </p:spPr>
                  </p:pic>
                </p:oleObj>
              </mc:Fallback>
            </mc:AlternateContent>
          </a:graphicData>
        </a:graphic>
      </p:graphicFrame>
    </p:spTree>
    <p:custDataLst>
      <p:tags r:id="rId2"/>
    </p:custDataLst>
    <p:extLst>
      <p:ext uri="{BB962C8B-B14F-4D97-AF65-F5344CB8AC3E}">
        <p14:creationId xmlns:p14="http://schemas.microsoft.com/office/powerpoint/2010/main" val="4077303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 resolution</a:t>
            </a:r>
            <a:endParaRPr lang="en-US" dirty="0"/>
          </a:p>
        </p:txBody>
      </p:sp>
      <p:sp>
        <p:nvSpPr>
          <p:cNvPr id="4" name="Content Placeholder 3"/>
          <p:cNvSpPr>
            <a:spLocks noGrp="1"/>
          </p:cNvSpPr>
          <p:nvPr>
            <p:ph sz="half" idx="1"/>
          </p:nvPr>
        </p:nvSpPr>
        <p:spPr>
          <a:xfrm>
            <a:off x="1981200" y="1673352"/>
            <a:ext cx="3383280" cy="4718304"/>
          </a:xfrm>
        </p:spPr>
        <p:txBody>
          <a:bodyPr>
            <a:noAutofit/>
          </a:bodyPr>
          <a:lstStyle/>
          <a:p>
            <a:pPr marL="0" indent="0">
              <a:buNone/>
            </a:pPr>
            <a:r>
              <a:rPr lang="en-US" sz="1100" dirty="0"/>
              <a:t>35 </a:t>
            </a:r>
            <a:r>
              <a:rPr lang="en-US" sz="1100" dirty="0" err="1"/>
              <a:t>y.o</a:t>
            </a:r>
            <a:r>
              <a:rPr lang="en-US" sz="1100" dirty="0"/>
              <a:t>. male with a history of anxiety, bipolar affective disorder, schizophrenia, and previous seizure event thought to be </a:t>
            </a:r>
            <a:r>
              <a:rPr lang="en-US" sz="1100" dirty="0" err="1"/>
              <a:t>EtOH</a:t>
            </a:r>
            <a:r>
              <a:rPr lang="en-US" sz="1100" dirty="0"/>
              <a:t> related presented to enrolling center ED via EMS 2/8/17 at 20:47 with seizures. Seizure in route abated with 4mg midazolam IM EMS administered. On initial assessment patient was sedated, but responded to noxious stimuli. Sedation thought to be due to </a:t>
            </a:r>
            <a:r>
              <a:rPr lang="en-US" sz="1100" dirty="0" err="1"/>
              <a:t>EtOH</a:t>
            </a:r>
            <a:r>
              <a:rPr lang="en-US" sz="1100" dirty="0"/>
              <a:t>, versed, and post-ictal state. Labs and CT head ordered. In CT patient had repeat seizure. He was given midazolam 3 mg IM and was brought back to ER. He appeared to continue to be having seizure so additional midazolam 3 mg IV was given. Seizure appeared to resolve. Neurology consulted to ER. Patient return of seizures occurred at approximately 2240. He was given an additional lorazepam 2 mg IV. Seizure continued for 5 minutes so ESETT drug was given. Study drug infusion started at 23:01. During infusion, </a:t>
            </a:r>
            <a:r>
              <a:rPr lang="en-US" sz="1100" dirty="0" err="1"/>
              <a:t>pt</a:t>
            </a:r>
            <a:r>
              <a:rPr lang="en-US" sz="1100" dirty="0"/>
              <a:t> appeared to have aspiration event. Infusion completed and patient stopped seizing and withdrew from nailbed pressure. At 20 minute assessment he was still responding to noxious stimulation. He was intubated for airway protection due to apparent aspiration event. He was sedated with </a:t>
            </a:r>
            <a:r>
              <a:rPr lang="en-US" sz="1100" dirty="0" err="1"/>
              <a:t>propofol</a:t>
            </a:r>
            <a:r>
              <a:rPr lang="en-US" sz="1100" dirty="0"/>
              <a:t> post intubation. Pt was admitted to the ICU for further diagnosis and management. 60 minute assessment at 00:15 revealed </a:t>
            </a:r>
            <a:r>
              <a:rPr lang="en-US" sz="1100" dirty="0" err="1"/>
              <a:t>pt</a:t>
            </a:r>
            <a:r>
              <a:rPr lang="en-US" sz="1100" dirty="0"/>
              <a:t> was sedated but withdrew from nailbed pressure. On 2/10/17 about 13:15 he was electively </a:t>
            </a:r>
            <a:r>
              <a:rPr lang="en-US" sz="1100" dirty="0" err="1"/>
              <a:t>extubated</a:t>
            </a:r>
            <a:r>
              <a:rPr lang="en-US" sz="1100" dirty="0"/>
              <a:t>. 2/10/17 1900 many verbally aggressive outbursts noted. 2/11/17 09:03 patient left AMA, after psychiatric evaluation</a:t>
            </a:r>
          </a:p>
          <a:p>
            <a:pPr marL="0" indent="0">
              <a:buNone/>
            </a:pPr>
            <a:endParaRPr lang="en-US" sz="1100" dirty="0"/>
          </a:p>
        </p:txBody>
      </p:sp>
      <p:sp>
        <p:nvSpPr>
          <p:cNvPr id="5" name="Content Placeholder 4"/>
          <p:cNvSpPr>
            <a:spLocks noGrp="1"/>
          </p:cNvSpPr>
          <p:nvPr>
            <p:ph sz="half" idx="2"/>
          </p:nvPr>
        </p:nvSpPr>
        <p:spPr>
          <a:xfrm>
            <a:off x="7010400" y="1673352"/>
            <a:ext cx="3383280" cy="4718304"/>
          </a:xfrm>
        </p:spPr>
        <p:txBody>
          <a:bodyPr>
            <a:normAutofit/>
          </a:bodyPr>
          <a:lstStyle/>
          <a:p>
            <a:pPr marL="0" indent="0">
              <a:buNone/>
            </a:pPr>
            <a:r>
              <a:rPr lang="en-US" sz="1100" dirty="0"/>
              <a:t>A 35 </a:t>
            </a:r>
            <a:r>
              <a:rPr lang="en-US" sz="1100" dirty="0" err="1"/>
              <a:t>yo</a:t>
            </a:r>
            <a:r>
              <a:rPr lang="en-US" sz="1100" dirty="0"/>
              <a:t> with complex psychiatric history and prior alcohol related seizures had stuttering status epilepticus, received midazolam 10 mg and lorazepam 2 mg in divided doses over 2 hours, and enrolled on 2/8/17 at  23:01, followed by an aspiration event and transient hypoxia. He stopped seizing but remained poorly responsive. He was </a:t>
            </a:r>
            <a:r>
              <a:rPr lang="en-US" sz="1100" dirty="0" err="1"/>
              <a:t>endotracheally</a:t>
            </a:r>
            <a:r>
              <a:rPr lang="en-US" sz="1100" dirty="0"/>
              <a:t> intubated at 23:25 for airway protective and decreased level of consciousness and risk of further aspiration. He was sedated with </a:t>
            </a:r>
            <a:r>
              <a:rPr lang="en-US" sz="1100" dirty="0" err="1"/>
              <a:t>propofol</a:t>
            </a:r>
            <a:r>
              <a:rPr lang="en-US" sz="1100" dirty="0"/>
              <a:t> and admitted to ICU. Normal CXR and no sequelae of aspiration on 2/9/17. </a:t>
            </a:r>
            <a:r>
              <a:rPr lang="en-US" sz="1100" dirty="0" err="1"/>
              <a:t>Extubated</a:t>
            </a:r>
            <a:r>
              <a:rPr lang="en-US" sz="1100" dirty="0"/>
              <a:t> on 2/10/17.</a:t>
            </a:r>
          </a:p>
        </p:txBody>
      </p:sp>
      <p:sp>
        <p:nvSpPr>
          <p:cNvPr id="6" name="Right Arrow 5"/>
          <p:cNvSpPr/>
          <p:nvPr/>
        </p:nvSpPr>
        <p:spPr>
          <a:xfrm>
            <a:off x="5715000" y="24384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034004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enough</a:t>
            </a:r>
            <a:endParaRPr lang="en-US" dirty="0"/>
          </a:p>
        </p:txBody>
      </p:sp>
      <p:sp>
        <p:nvSpPr>
          <p:cNvPr id="3" name="Content Placeholder 2"/>
          <p:cNvSpPr>
            <a:spLocks noGrp="1"/>
          </p:cNvSpPr>
          <p:nvPr>
            <p:ph idx="1"/>
          </p:nvPr>
        </p:nvSpPr>
        <p:spPr/>
        <p:txBody>
          <a:bodyPr/>
          <a:lstStyle/>
          <a:p>
            <a:r>
              <a:rPr lang="en-US" dirty="0"/>
              <a:t>Blood culture positive for beta hemolytic strep, left peripheral line. Patient started Levaquin 750 mg oral tablet </a:t>
            </a:r>
            <a:r>
              <a:rPr lang="en-US" dirty="0" err="1"/>
              <a:t>qd</a:t>
            </a:r>
            <a:r>
              <a:rPr lang="en-US" dirty="0"/>
              <a:t> x 10 days</a:t>
            </a:r>
          </a:p>
        </p:txBody>
      </p:sp>
    </p:spTree>
    <p:extLst>
      <p:ext uri="{BB962C8B-B14F-4D97-AF65-F5344CB8AC3E}">
        <p14:creationId xmlns:p14="http://schemas.microsoft.com/office/powerpoint/2010/main" val="1464362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smtClean="0"/>
              <a:t>Not</a:t>
            </a:r>
            <a:r>
              <a:rPr lang="en-US" dirty="0" smtClean="0"/>
              <a:t> enough</a:t>
            </a:r>
            <a:endParaRPr lang="en-US" dirty="0"/>
          </a:p>
        </p:txBody>
      </p:sp>
      <p:sp>
        <p:nvSpPr>
          <p:cNvPr id="3" name="Content Placeholder 2"/>
          <p:cNvSpPr>
            <a:spLocks noGrp="1"/>
          </p:cNvSpPr>
          <p:nvPr>
            <p:ph idx="1"/>
          </p:nvPr>
        </p:nvSpPr>
        <p:spPr/>
        <p:txBody>
          <a:bodyPr/>
          <a:lstStyle/>
          <a:p>
            <a:r>
              <a:rPr lang="en-US" strike="sngStrike" dirty="0"/>
              <a:t>Blood culture positive for beta hemolytic strep, left peripheral line. Patient started Levaquin 750 mg oral tablet </a:t>
            </a:r>
            <a:r>
              <a:rPr lang="en-US" strike="sngStrike" dirty="0" err="1"/>
              <a:t>qd</a:t>
            </a:r>
            <a:r>
              <a:rPr lang="en-US" strike="sngStrike" dirty="0"/>
              <a:t> x 10 </a:t>
            </a:r>
            <a:r>
              <a:rPr lang="en-US" strike="sngStrike" dirty="0" smtClean="0"/>
              <a:t>days</a:t>
            </a:r>
          </a:p>
          <a:p>
            <a:endParaRPr lang="en-US" dirty="0"/>
          </a:p>
          <a:p>
            <a:r>
              <a:rPr lang="en-US" dirty="0"/>
              <a:t>A 42 </a:t>
            </a:r>
            <a:r>
              <a:rPr lang="en-US" dirty="0" err="1"/>
              <a:t>yo</a:t>
            </a:r>
            <a:r>
              <a:rPr lang="en-US" dirty="0"/>
              <a:t> with epilepsy and prior TBI was enrolled on </a:t>
            </a:r>
            <a:r>
              <a:rPr lang="en-US" dirty="0" smtClean="0"/>
              <a:t>3/15/17 </a:t>
            </a:r>
            <a:r>
              <a:rPr lang="en-US" dirty="0"/>
              <a:t>at 9:02PM. On [date?] she had fever, leukocytosis, and underwent a workup for an infectious source. Blood culture grew strep </a:t>
            </a:r>
            <a:r>
              <a:rPr lang="en-US" dirty="0" err="1"/>
              <a:t>agalactiae</a:t>
            </a:r>
            <a:r>
              <a:rPr lang="en-US" dirty="0"/>
              <a:t> sensitive to ceftriaxone and levofloxacin, but no other source was found. She was treated with ceftriaxone IV x 4 days, and levofloxacin PO x 10 days, and had no further fevers.</a:t>
            </a:r>
          </a:p>
        </p:txBody>
      </p:sp>
    </p:spTree>
    <p:extLst>
      <p:ext uri="{BB962C8B-B14F-4D97-AF65-F5344CB8AC3E}">
        <p14:creationId xmlns:p14="http://schemas.microsoft.com/office/powerpoint/2010/main" val="2314485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points</a:t>
            </a:r>
            <a:endParaRPr lang="en-US" dirty="0"/>
          </a:p>
        </p:txBody>
      </p:sp>
      <p:sp>
        <p:nvSpPr>
          <p:cNvPr id="3" name="Content Placeholder 2"/>
          <p:cNvSpPr>
            <a:spLocks noGrp="1"/>
          </p:cNvSpPr>
          <p:nvPr>
            <p:ph idx="1"/>
          </p:nvPr>
        </p:nvSpPr>
        <p:spPr/>
        <p:txBody>
          <a:bodyPr/>
          <a:lstStyle/>
          <a:p>
            <a:endParaRPr lang="en-US" dirty="0" smtClean="0"/>
          </a:p>
          <a:p>
            <a:r>
              <a:rPr lang="en-US" dirty="0" smtClean="0"/>
              <a:t>Use generic drug names</a:t>
            </a:r>
          </a:p>
          <a:p>
            <a:endParaRPr lang="en-US" dirty="0"/>
          </a:p>
          <a:p>
            <a:r>
              <a:rPr lang="en-US" dirty="0" smtClean="0"/>
              <a:t>Use a spell checker</a:t>
            </a:r>
          </a:p>
          <a:p>
            <a:endParaRPr lang="en-US" dirty="0"/>
          </a:p>
          <a:p>
            <a:r>
              <a:rPr lang="en-US" dirty="0" smtClean="0"/>
              <a:t>Have the site PI read critically</a:t>
            </a:r>
          </a:p>
          <a:p>
            <a:endParaRPr lang="en-US" dirty="0"/>
          </a:p>
          <a:p>
            <a:endParaRPr lang="en-US" dirty="0"/>
          </a:p>
        </p:txBody>
      </p:sp>
    </p:spTree>
    <p:extLst>
      <p:ext uri="{BB962C8B-B14F-4D97-AF65-F5344CB8AC3E}">
        <p14:creationId xmlns:p14="http://schemas.microsoft.com/office/powerpoint/2010/main" val="3834263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dirty="0" smtClean="0"/>
              <a:t>Questions?</a:t>
            </a:r>
            <a:endParaRPr lang="en-US" dirty="0"/>
          </a:p>
        </p:txBody>
      </p:sp>
    </p:spTree>
    <p:extLst>
      <p:ext uri="{BB962C8B-B14F-4D97-AF65-F5344CB8AC3E}">
        <p14:creationId xmlns:p14="http://schemas.microsoft.com/office/powerpoint/2010/main" val="1600239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idx="4294967295"/>
          </p:nvPr>
        </p:nvSpPr>
        <p:spPr/>
        <p:txBody>
          <a:bodyPr/>
          <a:lstStyle/>
          <a:p>
            <a:r>
              <a:rPr lang="en-US"/>
              <a:t>Adverse Events – </a:t>
            </a:r>
            <a:r>
              <a:rPr lang="en-US">
                <a:solidFill>
                  <a:schemeClr val="bg1"/>
                </a:solidFill>
              </a:rPr>
              <a:t>key points</a:t>
            </a:r>
          </a:p>
        </p:txBody>
      </p:sp>
      <p:sp>
        <p:nvSpPr>
          <p:cNvPr id="546819" name="Rectangle 3"/>
          <p:cNvSpPr>
            <a:spLocks noGrp="1" noChangeArrowheads="1"/>
          </p:cNvSpPr>
          <p:nvPr>
            <p:ph type="body" idx="4294967295"/>
          </p:nvPr>
        </p:nvSpPr>
        <p:spPr>
          <a:xfrm>
            <a:off x="1981200" y="2027238"/>
            <a:ext cx="8686800" cy="4525962"/>
          </a:xfrm>
        </p:spPr>
        <p:txBody>
          <a:bodyPr/>
          <a:lstStyle/>
          <a:p>
            <a:pPr>
              <a:lnSpc>
                <a:spcPct val="80000"/>
              </a:lnSpc>
            </a:pPr>
            <a:r>
              <a:rPr lang="en-US" sz="2400" dirty="0"/>
              <a:t>Do not report events EXISTING PRIOR to randomization </a:t>
            </a:r>
            <a:br>
              <a:rPr lang="en-US" sz="2400" dirty="0"/>
            </a:br>
            <a:r>
              <a:rPr lang="en-US" sz="2000" dirty="0"/>
              <a:t>(unless there is a change in severity)</a:t>
            </a:r>
          </a:p>
          <a:p>
            <a:pPr>
              <a:lnSpc>
                <a:spcPct val="80000"/>
              </a:lnSpc>
            </a:pPr>
            <a:endParaRPr lang="en-US" sz="2000" dirty="0"/>
          </a:p>
          <a:p>
            <a:pPr>
              <a:lnSpc>
                <a:spcPct val="80000"/>
              </a:lnSpc>
            </a:pPr>
            <a:r>
              <a:rPr lang="en-US" sz="2400" dirty="0"/>
              <a:t>Report the DIAGNOSIS, not the symptoms:</a:t>
            </a:r>
          </a:p>
          <a:p>
            <a:pPr>
              <a:lnSpc>
                <a:spcPct val="80000"/>
              </a:lnSpc>
              <a:buFontTx/>
              <a:buNone/>
            </a:pPr>
            <a:r>
              <a:rPr lang="en-US" sz="2000" dirty="0"/>
              <a:t>	Fever, cough, chest pain, crackles = </a:t>
            </a:r>
            <a:r>
              <a:rPr lang="en-US" sz="2000" dirty="0" smtClean="0"/>
              <a:t>pneumonia</a:t>
            </a:r>
          </a:p>
          <a:p>
            <a:pPr>
              <a:lnSpc>
                <a:spcPct val="80000"/>
              </a:lnSpc>
              <a:buFontTx/>
              <a:buNone/>
            </a:pPr>
            <a:endParaRPr lang="en-US" sz="2000" dirty="0"/>
          </a:p>
          <a:p>
            <a:pPr>
              <a:lnSpc>
                <a:spcPct val="80000"/>
              </a:lnSpc>
            </a:pPr>
            <a:r>
              <a:rPr lang="en-US" sz="2400" dirty="0" smtClean="0"/>
              <a:t>Report </a:t>
            </a:r>
            <a:r>
              <a:rPr lang="en-US" sz="2400" dirty="0"/>
              <a:t>the PATHOLOGY, not the outcome or treatment</a:t>
            </a:r>
          </a:p>
          <a:p>
            <a:pPr>
              <a:lnSpc>
                <a:spcPct val="80000"/>
              </a:lnSpc>
              <a:buFontTx/>
              <a:buNone/>
            </a:pPr>
            <a:r>
              <a:rPr lang="en-US" sz="2000" dirty="0"/>
              <a:t>	Not ‘death’ but the event that caused death</a:t>
            </a:r>
          </a:p>
          <a:p>
            <a:pPr>
              <a:lnSpc>
                <a:spcPct val="80000"/>
              </a:lnSpc>
              <a:buFontTx/>
              <a:buNone/>
            </a:pPr>
            <a:endParaRPr lang="en-US" sz="2400" dirty="0"/>
          </a:p>
          <a:p>
            <a:pPr>
              <a:lnSpc>
                <a:spcPct val="80000"/>
              </a:lnSpc>
              <a:buFontTx/>
              <a:buNone/>
            </a:pPr>
            <a:endParaRPr lang="en-US" sz="2400" dirty="0"/>
          </a:p>
        </p:txBody>
      </p:sp>
      <p:sp>
        <p:nvSpPr>
          <p:cNvPr id="546820" name="Text Box 4"/>
          <p:cNvSpPr txBox="1">
            <a:spLocks noChangeArrowheads="1"/>
          </p:cNvSpPr>
          <p:nvPr/>
        </p:nvSpPr>
        <p:spPr bwMode="auto">
          <a:xfrm>
            <a:off x="10058400" y="63246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600">
                <a:solidFill>
                  <a:srgbClr val="FFFFFF"/>
                </a:solidFill>
              </a:rPr>
              <a:t>CD</a:t>
            </a:r>
          </a:p>
        </p:txBody>
      </p:sp>
    </p:spTree>
    <p:custDataLst>
      <p:tags r:id="rId1"/>
    </p:custDataLst>
    <p:extLst>
      <p:ext uri="{BB962C8B-B14F-4D97-AF65-F5344CB8AC3E}">
        <p14:creationId xmlns:p14="http://schemas.microsoft.com/office/powerpoint/2010/main" val="59876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sz="4000" dirty="0"/>
              <a:t>Relatedness </a:t>
            </a:r>
            <a:r>
              <a:rPr lang="en-US" sz="3200" dirty="0">
                <a:solidFill>
                  <a:schemeClr val="bg1"/>
                </a:solidFill>
              </a:rPr>
              <a:t>Relatedness algorithm</a:t>
            </a:r>
          </a:p>
        </p:txBody>
      </p:sp>
      <p:sp>
        <p:nvSpPr>
          <p:cNvPr id="577539" name="Rectangle 3"/>
          <p:cNvSpPr>
            <a:spLocks noGrp="1" noChangeArrowheads="1"/>
          </p:cNvSpPr>
          <p:nvPr>
            <p:ph sz="half" idx="1"/>
          </p:nvPr>
        </p:nvSpPr>
        <p:spPr/>
        <p:txBody>
          <a:bodyPr>
            <a:normAutofit/>
          </a:bodyPr>
          <a:lstStyle/>
          <a:p>
            <a:pPr>
              <a:spcBef>
                <a:spcPct val="75000"/>
              </a:spcBef>
              <a:buFontTx/>
              <a:buNone/>
            </a:pPr>
            <a:r>
              <a:rPr lang="en-US" sz="2000" b="1" dirty="0"/>
              <a:t>Not Related</a:t>
            </a:r>
            <a:endParaRPr lang="en-US" sz="2000" dirty="0"/>
          </a:p>
          <a:p>
            <a:pPr>
              <a:spcBef>
                <a:spcPct val="0"/>
              </a:spcBef>
            </a:pPr>
            <a:r>
              <a:rPr lang="en-US" sz="2000" dirty="0"/>
              <a:t>The timing is wrong and there was clearly another cause</a:t>
            </a:r>
            <a:endParaRPr lang="en-US" sz="2000" b="1" dirty="0"/>
          </a:p>
          <a:p>
            <a:pPr>
              <a:spcBef>
                <a:spcPct val="75000"/>
              </a:spcBef>
              <a:buFontTx/>
              <a:buNone/>
            </a:pPr>
            <a:endParaRPr lang="en-US" sz="2000" b="1" dirty="0" smtClean="0"/>
          </a:p>
          <a:p>
            <a:pPr>
              <a:spcBef>
                <a:spcPct val="75000"/>
              </a:spcBef>
              <a:buFontTx/>
              <a:buNone/>
            </a:pPr>
            <a:r>
              <a:rPr lang="en-US" sz="2000" b="1" dirty="0" smtClean="0"/>
              <a:t>Unlikely </a:t>
            </a:r>
            <a:r>
              <a:rPr lang="en-US" sz="1800" dirty="0"/>
              <a:t>(both of the following, </a:t>
            </a:r>
            <a:r>
              <a:rPr lang="en-US" sz="1800" dirty="0" smtClean="0"/>
              <a:t>but timing </a:t>
            </a:r>
            <a:r>
              <a:rPr lang="en-US" sz="1800" dirty="0"/>
              <a:t>doesn’t matter)</a:t>
            </a:r>
          </a:p>
          <a:p>
            <a:pPr>
              <a:spcBef>
                <a:spcPct val="0"/>
              </a:spcBef>
            </a:pPr>
            <a:r>
              <a:rPr lang="en-US" sz="2000" dirty="0"/>
              <a:t>Another cause is possible</a:t>
            </a:r>
          </a:p>
          <a:p>
            <a:pPr>
              <a:spcBef>
                <a:spcPct val="0"/>
              </a:spcBef>
            </a:pPr>
            <a:r>
              <a:rPr lang="en-US" sz="2000" dirty="0"/>
              <a:t>Not something the intervention is known to </a:t>
            </a:r>
            <a:r>
              <a:rPr lang="en-US" sz="2000" dirty="0" smtClean="0"/>
              <a:t>cause</a:t>
            </a:r>
            <a:endParaRPr lang="en-US" sz="2000" b="1" dirty="0"/>
          </a:p>
        </p:txBody>
      </p:sp>
      <p:sp>
        <p:nvSpPr>
          <p:cNvPr id="2" name="Content Placeholder 1"/>
          <p:cNvSpPr>
            <a:spLocks noGrp="1"/>
          </p:cNvSpPr>
          <p:nvPr>
            <p:ph sz="half" idx="2"/>
          </p:nvPr>
        </p:nvSpPr>
        <p:spPr>
          <a:xfrm>
            <a:off x="6172200" y="1825625"/>
            <a:ext cx="5869546" cy="4351338"/>
          </a:xfrm>
        </p:spPr>
        <p:txBody>
          <a:bodyPr>
            <a:normAutofit/>
          </a:bodyPr>
          <a:lstStyle/>
          <a:p>
            <a:pPr>
              <a:spcBef>
                <a:spcPct val="75000"/>
              </a:spcBef>
              <a:buFontTx/>
              <a:buNone/>
            </a:pPr>
            <a:r>
              <a:rPr lang="en-US" sz="2000" b="1" dirty="0"/>
              <a:t>Reasonable Possibly </a:t>
            </a:r>
            <a:r>
              <a:rPr lang="en-US" sz="1800" dirty="0"/>
              <a:t>(2 of 3)</a:t>
            </a:r>
          </a:p>
          <a:p>
            <a:pPr>
              <a:spcBef>
                <a:spcPct val="0"/>
              </a:spcBef>
            </a:pPr>
            <a:r>
              <a:rPr lang="en-US" sz="2000" dirty="0"/>
              <a:t>Timing is suggestive. </a:t>
            </a:r>
          </a:p>
          <a:p>
            <a:pPr>
              <a:spcBef>
                <a:spcPct val="0"/>
              </a:spcBef>
            </a:pPr>
            <a:r>
              <a:rPr lang="en-US" sz="2000" dirty="0"/>
              <a:t>Not readily caused by something else </a:t>
            </a:r>
          </a:p>
          <a:p>
            <a:pPr>
              <a:spcBef>
                <a:spcPct val="0"/>
              </a:spcBef>
            </a:pPr>
            <a:r>
              <a:rPr lang="en-US" sz="2000" dirty="0"/>
              <a:t>This is something the intervention is known to cause. </a:t>
            </a:r>
            <a:endParaRPr lang="en-US" sz="2000" b="1" dirty="0"/>
          </a:p>
          <a:p>
            <a:pPr>
              <a:spcBef>
                <a:spcPct val="75000"/>
              </a:spcBef>
              <a:buFontTx/>
              <a:buNone/>
            </a:pPr>
            <a:r>
              <a:rPr lang="en-US" sz="2000" b="1" dirty="0" smtClean="0"/>
              <a:t>Definitely </a:t>
            </a:r>
            <a:r>
              <a:rPr lang="en-US" sz="1800" dirty="0"/>
              <a:t>(must have all 3)</a:t>
            </a:r>
          </a:p>
          <a:p>
            <a:pPr>
              <a:spcBef>
                <a:spcPct val="0"/>
              </a:spcBef>
            </a:pPr>
            <a:r>
              <a:rPr lang="en-US" sz="2000" dirty="0"/>
              <a:t>Timing suggests intervention caused the problem. </a:t>
            </a:r>
          </a:p>
          <a:p>
            <a:pPr>
              <a:spcBef>
                <a:spcPct val="0"/>
              </a:spcBef>
            </a:pPr>
            <a:r>
              <a:rPr lang="en-US" sz="2000" dirty="0"/>
              <a:t>No other possible cause. </a:t>
            </a:r>
          </a:p>
          <a:p>
            <a:pPr>
              <a:spcBef>
                <a:spcPct val="0"/>
              </a:spcBef>
            </a:pPr>
            <a:r>
              <a:rPr lang="en-US" sz="2000" dirty="0"/>
              <a:t>This is something the intervention is known to cause. </a:t>
            </a:r>
          </a:p>
          <a:p>
            <a:endParaRPr lang="en-US" sz="2000" dirty="0"/>
          </a:p>
        </p:txBody>
      </p:sp>
    </p:spTree>
    <p:custDataLst>
      <p:tags r:id="rId1"/>
    </p:custDataLst>
    <p:extLst>
      <p:ext uri="{BB962C8B-B14F-4D97-AF65-F5344CB8AC3E}">
        <p14:creationId xmlns:p14="http://schemas.microsoft.com/office/powerpoint/2010/main" val="259892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3106285"/>
          </a:xfrm>
        </p:spPr>
        <p:txBody>
          <a:bodyPr>
            <a:normAutofit/>
          </a:bodyPr>
          <a:lstStyle/>
          <a:p>
            <a:r>
              <a:rPr lang="en-US" altLang="en-US" sz="3100" dirty="0" smtClean="0">
                <a:latin typeface="+mn-lt"/>
              </a:rPr>
              <a:t>While being screened for enrollment in </a:t>
            </a:r>
            <a:r>
              <a:rPr lang="en-US" altLang="en-US" sz="3100" dirty="0" smtClean="0">
                <a:latin typeface="+mn-lt"/>
              </a:rPr>
              <a:t>BOOST, </a:t>
            </a:r>
            <a:r>
              <a:rPr lang="en-US" altLang="en-US" sz="3100" dirty="0" smtClean="0">
                <a:latin typeface="+mn-lt"/>
              </a:rPr>
              <a:t>a </a:t>
            </a:r>
            <a:r>
              <a:rPr lang="en-US" altLang="en-US" sz="3100" dirty="0">
                <a:latin typeface="+mn-lt"/>
              </a:rPr>
              <a:t>52 </a:t>
            </a:r>
            <a:r>
              <a:rPr lang="en-US" altLang="en-US" sz="3100" dirty="0" err="1">
                <a:latin typeface="+mn-lt"/>
              </a:rPr>
              <a:t>yo</a:t>
            </a:r>
            <a:r>
              <a:rPr lang="en-US" altLang="en-US" sz="3100" dirty="0">
                <a:latin typeface="+mn-lt"/>
              </a:rPr>
              <a:t> </a:t>
            </a:r>
            <a:r>
              <a:rPr lang="en-US" altLang="en-US" sz="3100" dirty="0" smtClean="0">
                <a:latin typeface="+mn-lt"/>
              </a:rPr>
              <a:t>with TBI from a MVC has a prolonged seizure requiring </a:t>
            </a:r>
            <a:r>
              <a:rPr lang="en-US" altLang="en-US" sz="3100" dirty="0" smtClean="0">
                <a:latin typeface="+mn-lt"/>
              </a:rPr>
              <a:t>treatment which </a:t>
            </a:r>
            <a:r>
              <a:rPr lang="en-US" altLang="en-US" sz="3100" dirty="0" smtClean="0">
                <a:latin typeface="+mn-lt"/>
              </a:rPr>
              <a:t>resolves after several rounds of anticonvulsants.  She is subsequently appropriately enrolled.  Anticonvulsant medications are continued after enrollment as is continuous EEG monitoring.</a:t>
            </a:r>
            <a:r>
              <a:rPr lang="en-US" altLang="en-US" sz="3100" dirty="0">
                <a:latin typeface="+mn-lt"/>
              </a:rPr>
              <a:t/>
            </a:r>
            <a:br>
              <a:rPr lang="en-US" altLang="en-US" sz="3100" dirty="0">
                <a:latin typeface="+mn-lt"/>
              </a:rPr>
            </a:br>
            <a:endParaRPr lang="en-US" sz="1800" dirty="0">
              <a:latin typeface="+mn-lt"/>
            </a:endParaRPr>
          </a:p>
        </p:txBody>
      </p:sp>
      <p:sp>
        <p:nvSpPr>
          <p:cNvPr id="502787" name="Rectangle 3"/>
          <p:cNvSpPr>
            <a:spLocks noGrp="1" noChangeArrowheads="1"/>
          </p:cNvSpPr>
          <p:nvPr>
            <p:ph sz="half" idx="1"/>
          </p:nvPr>
        </p:nvSpPr>
        <p:spPr>
          <a:xfrm>
            <a:off x="838200" y="3818965"/>
            <a:ext cx="5181600" cy="2357997"/>
          </a:xfrm>
        </p:spPr>
        <p:txBody>
          <a:bodyPr>
            <a:normAutofit/>
          </a:bodyPr>
          <a:lstStyle/>
          <a:p>
            <a:pPr marL="0" indent="0">
              <a:buNone/>
            </a:pPr>
            <a:r>
              <a:rPr lang="en-US" altLang="en-US" dirty="0" smtClean="0"/>
              <a:t>Adverse </a:t>
            </a:r>
            <a:r>
              <a:rPr lang="en-US" altLang="en-US" dirty="0"/>
              <a:t>event? 	Yes / No</a:t>
            </a:r>
          </a:p>
          <a:p>
            <a:pPr marL="0" indent="0">
              <a:buNone/>
            </a:pPr>
            <a:r>
              <a:rPr lang="en-US" altLang="en-US" dirty="0" smtClean="0"/>
              <a:t>Serious?</a:t>
            </a:r>
            <a:r>
              <a:rPr lang="en-US" altLang="en-US" dirty="0"/>
              <a:t> 		Yes / No</a:t>
            </a:r>
          </a:p>
          <a:p>
            <a:pPr marL="0" indent="0">
              <a:buNone/>
            </a:pPr>
            <a:r>
              <a:rPr lang="en-US" altLang="en-US" dirty="0"/>
              <a:t>Expected</a:t>
            </a:r>
            <a:r>
              <a:rPr lang="en-US" altLang="en-US" dirty="0" smtClean="0"/>
              <a:t>?</a:t>
            </a:r>
            <a:r>
              <a:rPr lang="en-US" altLang="en-US" dirty="0"/>
              <a:t>		Yes / </a:t>
            </a:r>
            <a:r>
              <a:rPr lang="en-US" altLang="en-US" dirty="0" smtClean="0"/>
              <a:t>No</a:t>
            </a:r>
            <a:endParaRPr lang="en-US" altLang="en-US" dirty="0"/>
          </a:p>
        </p:txBody>
      </p:sp>
      <p:sp>
        <p:nvSpPr>
          <p:cNvPr id="5" name="Content Placeholder 4"/>
          <p:cNvSpPr>
            <a:spLocks noGrp="1"/>
          </p:cNvSpPr>
          <p:nvPr>
            <p:ph sz="half" idx="2"/>
          </p:nvPr>
        </p:nvSpPr>
        <p:spPr>
          <a:xfrm>
            <a:off x="6172200" y="3818965"/>
            <a:ext cx="5181600" cy="2357997"/>
          </a:xfrm>
        </p:spPr>
        <p:txBody>
          <a:bodyPr>
            <a:normAutofit/>
          </a:bodyPr>
          <a:lstStyle/>
          <a:p>
            <a:pPr marL="0" indent="0">
              <a:buNone/>
              <a:tabLst>
                <a:tab pos="1376363" algn="l"/>
              </a:tabLst>
            </a:pPr>
            <a:r>
              <a:rPr lang="en-US" altLang="en-US" dirty="0" smtClean="0"/>
              <a:t>Related?</a:t>
            </a:r>
            <a:r>
              <a:rPr lang="en-US" altLang="en-US" dirty="0"/>
              <a:t>	</a:t>
            </a:r>
            <a:r>
              <a:rPr lang="en-US" altLang="en-US" dirty="0" smtClean="0"/>
              <a:t>A</a:t>
            </a:r>
            <a:r>
              <a:rPr lang="en-US" altLang="en-US" dirty="0"/>
              <a:t>. Not related</a:t>
            </a:r>
          </a:p>
          <a:p>
            <a:pPr marL="0" indent="0">
              <a:buNone/>
              <a:tabLst>
                <a:tab pos="1376363" algn="l"/>
              </a:tabLst>
            </a:pPr>
            <a:r>
              <a:rPr lang="en-US" altLang="en-US" dirty="0"/>
              <a:t>	</a:t>
            </a:r>
            <a:r>
              <a:rPr lang="en-US" altLang="en-US" dirty="0" smtClean="0"/>
              <a:t>B</a:t>
            </a:r>
            <a:r>
              <a:rPr lang="en-US" altLang="en-US" dirty="0"/>
              <a:t>. Unlikely</a:t>
            </a:r>
          </a:p>
          <a:p>
            <a:pPr marL="0" indent="0">
              <a:buNone/>
              <a:tabLst>
                <a:tab pos="1376363" algn="l"/>
              </a:tabLst>
            </a:pPr>
            <a:r>
              <a:rPr lang="en-US" altLang="en-US" dirty="0"/>
              <a:t>	</a:t>
            </a:r>
            <a:r>
              <a:rPr lang="en-US" altLang="en-US" dirty="0" smtClean="0"/>
              <a:t>C</a:t>
            </a:r>
            <a:r>
              <a:rPr lang="en-US" altLang="en-US" dirty="0"/>
              <a:t>. Reasonable Possibly</a:t>
            </a:r>
          </a:p>
          <a:p>
            <a:pPr marL="0" indent="0">
              <a:buNone/>
              <a:tabLst>
                <a:tab pos="1376363" algn="l"/>
              </a:tabLst>
            </a:pPr>
            <a:r>
              <a:rPr lang="en-US" altLang="en-US" dirty="0"/>
              <a:t>	</a:t>
            </a:r>
            <a:r>
              <a:rPr lang="en-US" altLang="en-US" dirty="0" smtClean="0"/>
              <a:t>D</a:t>
            </a:r>
            <a:r>
              <a:rPr lang="en-US" altLang="en-US" dirty="0"/>
              <a:t>. Definitely</a:t>
            </a:r>
          </a:p>
          <a:p>
            <a:pPr marL="0" indent="0">
              <a:buNone/>
            </a:pPr>
            <a:endParaRPr lang="en-US" altLang="en-US" dirty="0"/>
          </a:p>
          <a:p>
            <a:endParaRPr lang="en-US" dirty="0"/>
          </a:p>
        </p:txBody>
      </p:sp>
      <p:sp>
        <p:nvSpPr>
          <p:cNvPr id="2" name="Oval 1"/>
          <p:cNvSpPr/>
          <p:nvPr/>
        </p:nvSpPr>
        <p:spPr>
          <a:xfrm>
            <a:off x="4294542" y="3840481"/>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23365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3106285"/>
          </a:xfrm>
        </p:spPr>
        <p:txBody>
          <a:bodyPr>
            <a:normAutofit/>
          </a:bodyPr>
          <a:lstStyle/>
          <a:p>
            <a:r>
              <a:rPr lang="en-US" altLang="en-US" sz="3100" dirty="0" smtClean="0">
                <a:latin typeface="+mn-lt"/>
              </a:rPr>
              <a:t>While being screened for enrollment in </a:t>
            </a:r>
            <a:r>
              <a:rPr lang="en-US" altLang="en-US" sz="3100" dirty="0" smtClean="0">
                <a:latin typeface="+mn-lt"/>
              </a:rPr>
              <a:t>BOOST, </a:t>
            </a:r>
            <a:r>
              <a:rPr lang="en-US" altLang="en-US" sz="3100" dirty="0" smtClean="0">
                <a:latin typeface="+mn-lt"/>
              </a:rPr>
              <a:t>a </a:t>
            </a:r>
            <a:r>
              <a:rPr lang="en-US" altLang="en-US" sz="3100" dirty="0">
                <a:latin typeface="+mn-lt"/>
              </a:rPr>
              <a:t>52 </a:t>
            </a:r>
            <a:r>
              <a:rPr lang="en-US" altLang="en-US" sz="3100" dirty="0" err="1">
                <a:latin typeface="+mn-lt"/>
              </a:rPr>
              <a:t>yo</a:t>
            </a:r>
            <a:r>
              <a:rPr lang="en-US" altLang="en-US" sz="3100" dirty="0">
                <a:latin typeface="+mn-lt"/>
              </a:rPr>
              <a:t> </a:t>
            </a:r>
            <a:r>
              <a:rPr lang="en-US" altLang="en-US" sz="3100" dirty="0" smtClean="0">
                <a:latin typeface="+mn-lt"/>
              </a:rPr>
              <a:t>with TBI from a MVC has a prolonged seizure requiring </a:t>
            </a:r>
            <a:r>
              <a:rPr lang="en-US" altLang="en-US" sz="3100" dirty="0" smtClean="0">
                <a:latin typeface="+mn-lt"/>
              </a:rPr>
              <a:t>treatment which </a:t>
            </a:r>
            <a:r>
              <a:rPr lang="en-US" altLang="en-US" sz="3100" dirty="0" smtClean="0">
                <a:latin typeface="+mn-lt"/>
              </a:rPr>
              <a:t>resolves after several rounds of anticonvulsants.  She is subsequently appropriately enrolled.  Anticonvulsant medications are continued after enrollment as is continuous EEG monitoring.  Brief electrographic seizures are seen.  No AED are added or changed.</a:t>
            </a:r>
            <a:endParaRPr lang="en-US" sz="1800" dirty="0">
              <a:latin typeface="+mn-lt"/>
            </a:endParaRPr>
          </a:p>
        </p:txBody>
      </p:sp>
      <p:sp>
        <p:nvSpPr>
          <p:cNvPr id="502787" name="Rectangle 3"/>
          <p:cNvSpPr>
            <a:spLocks noGrp="1" noChangeArrowheads="1"/>
          </p:cNvSpPr>
          <p:nvPr>
            <p:ph sz="half" idx="1"/>
          </p:nvPr>
        </p:nvSpPr>
        <p:spPr>
          <a:xfrm>
            <a:off x="838200" y="3818965"/>
            <a:ext cx="5181600" cy="2357997"/>
          </a:xfrm>
        </p:spPr>
        <p:txBody>
          <a:bodyPr>
            <a:normAutofit/>
          </a:bodyPr>
          <a:lstStyle/>
          <a:p>
            <a:pPr marL="0" indent="0">
              <a:buNone/>
            </a:pPr>
            <a:r>
              <a:rPr lang="en-US" altLang="en-US" dirty="0" smtClean="0"/>
              <a:t>Adverse </a:t>
            </a:r>
            <a:r>
              <a:rPr lang="en-US" altLang="en-US" dirty="0"/>
              <a:t>event? 	Yes / No</a:t>
            </a:r>
          </a:p>
          <a:p>
            <a:pPr marL="0" indent="0">
              <a:buNone/>
            </a:pPr>
            <a:r>
              <a:rPr lang="en-US" altLang="en-US" dirty="0" smtClean="0"/>
              <a:t>Serious?</a:t>
            </a:r>
            <a:r>
              <a:rPr lang="en-US" altLang="en-US" dirty="0"/>
              <a:t> 		Yes / No</a:t>
            </a:r>
          </a:p>
          <a:p>
            <a:pPr marL="0" indent="0">
              <a:buNone/>
            </a:pPr>
            <a:r>
              <a:rPr lang="en-US" altLang="en-US" dirty="0"/>
              <a:t>Expected</a:t>
            </a:r>
            <a:r>
              <a:rPr lang="en-US" altLang="en-US" dirty="0" smtClean="0"/>
              <a:t>?</a:t>
            </a:r>
            <a:r>
              <a:rPr lang="en-US" altLang="en-US" dirty="0"/>
              <a:t>		Yes / </a:t>
            </a:r>
            <a:r>
              <a:rPr lang="en-US" altLang="en-US" dirty="0" smtClean="0"/>
              <a:t>No</a:t>
            </a:r>
            <a:endParaRPr lang="en-US" altLang="en-US" dirty="0"/>
          </a:p>
        </p:txBody>
      </p:sp>
      <p:sp>
        <p:nvSpPr>
          <p:cNvPr id="5" name="Content Placeholder 4"/>
          <p:cNvSpPr>
            <a:spLocks noGrp="1"/>
          </p:cNvSpPr>
          <p:nvPr>
            <p:ph sz="half" idx="2"/>
          </p:nvPr>
        </p:nvSpPr>
        <p:spPr>
          <a:xfrm>
            <a:off x="6172200" y="3818965"/>
            <a:ext cx="5181600" cy="2357997"/>
          </a:xfrm>
        </p:spPr>
        <p:txBody>
          <a:bodyPr>
            <a:normAutofit/>
          </a:bodyPr>
          <a:lstStyle/>
          <a:p>
            <a:pPr marL="0" indent="0">
              <a:buNone/>
              <a:tabLst>
                <a:tab pos="1376363" algn="l"/>
              </a:tabLst>
            </a:pPr>
            <a:r>
              <a:rPr lang="en-US" altLang="en-US" dirty="0" smtClean="0"/>
              <a:t>Related?</a:t>
            </a:r>
            <a:r>
              <a:rPr lang="en-US" altLang="en-US" dirty="0"/>
              <a:t>	</a:t>
            </a:r>
            <a:r>
              <a:rPr lang="en-US" altLang="en-US" dirty="0" smtClean="0"/>
              <a:t>A</a:t>
            </a:r>
            <a:r>
              <a:rPr lang="en-US" altLang="en-US" dirty="0"/>
              <a:t>. Not related</a:t>
            </a:r>
          </a:p>
          <a:p>
            <a:pPr marL="0" indent="0">
              <a:buNone/>
              <a:tabLst>
                <a:tab pos="1376363" algn="l"/>
              </a:tabLst>
            </a:pPr>
            <a:r>
              <a:rPr lang="en-US" altLang="en-US" dirty="0"/>
              <a:t>	</a:t>
            </a:r>
            <a:r>
              <a:rPr lang="en-US" altLang="en-US" dirty="0" smtClean="0"/>
              <a:t>B</a:t>
            </a:r>
            <a:r>
              <a:rPr lang="en-US" altLang="en-US" dirty="0"/>
              <a:t>. Unlikely</a:t>
            </a:r>
          </a:p>
          <a:p>
            <a:pPr marL="0" indent="0">
              <a:buNone/>
              <a:tabLst>
                <a:tab pos="1376363" algn="l"/>
              </a:tabLst>
            </a:pPr>
            <a:r>
              <a:rPr lang="en-US" altLang="en-US" dirty="0"/>
              <a:t>	</a:t>
            </a:r>
            <a:r>
              <a:rPr lang="en-US" altLang="en-US" dirty="0" smtClean="0"/>
              <a:t>C</a:t>
            </a:r>
            <a:r>
              <a:rPr lang="en-US" altLang="en-US" dirty="0"/>
              <a:t>. Reasonable Possibly</a:t>
            </a:r>
          </a:p>
          <a:p>
            <a:pPr marL="0" indent="0">
              <a:buNone/>
              <a:tabLst>
                <a:tab pos="1376363" algn="l"/>
              </a:tabLst>
            </a:pPr>
            <a:r>
              <a:rPr lang="en-US" altLang="en-US" dirty="0"/>
              <a:t>	</a:t>
            </a:r>
            <a:r>
              <a:rPr lang="en-US" altLang="en-US" dirty="0" smtClean="0"/>
              <a:t>D</a:t>
            </a:r>
            <a:r>
              <a:rPr lang="en-US" altLang="en-US" dirty="0"/>
              <a:t>. Definitely</a:t>
            </a:r>
          </a:p>
          <a:p>
            <a:pPr marL="0" indent="0">
              <a:buNone/>
            </a:pPr>
            <a:endParaRPr lang="en-US" altLang="en-US" dirty="0"/>
          </a:p>
          <a:p>
            <a:endParaRPr lang="en-US" dirty="0"/>
          </a:p>
        </p:txBody>
      </p:sp>
      <p:sp>
        <p:nvSpPr>
          <p:cNvPr id="2" name="Oval 1"/>
          <p:cNvSpPr/>
          <p:nvPr/>
        </p:nvSpPr>
        <p:spPr>
          <a:xfrm>
            <a:off x="4305300" y="3799796"/>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055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3106285"/>
          </a:xfrm>
        </p:spPr>
        <p:txBody>
          <a:bodyPr>
            <a:normAutofit/>
          </a:bodyPr>
          <a:lstStyle/>
          <a:p>
            <a:r>
              <a:rPr lang="en-US" altLang="en-US" sz="3100" dirty="0" smtClean="0">
                <a:latin typeface="+mn-lt"/>
              </a:rPr>
              <a:t>While being screened for enrollment in </a:t>
            </a:r>
            <a:r>
              <a:rPr lang="en-US" altLang="en-US" sz="3100" dirty="0" smtClean="0">
                <a:latin typeface="+mn-lt"/>
              </a:rPr>
              <a:t>BOOST, </a:t>
            </a:r>
            <a:r>
              <a:rPr lang="en-US" altLang="en-US" sz="3100" dirty="0" smtClean="0">
                <a:latin typeface="+mn-lt"/>
              </a:rPr>
              <a:t>a </a:t>
            </a:r>
            <a:r>
              <a:rPr lang="en-US" altLang="en-US" sz="3100" dirty="0">
                <a:latin typeface="+mn-lt"/>
              </a:rPr>
              <a:t>52 </a:t>
            </a:r>
            <a:r>
              <a:rPr lang="en-US" altLang="en-US" sz="3100" dirty="0" err="1">
                <a:latin typeface="+mn-lt"/>
              </a:rPr>
              <a:t>yo</a:t>
            </a:r>
            <a:r>
              <a:rPr lang="en-US" altLang="en-US" sz="3100" dirty="0">
                <a:latin typeface="+mn-lt"/>
              </a:rPr>
              <a:t> </a:t>
            </a:r>
            <a:r>
              <a:rPr lang="en-US" altLang="en-US" sz="3100" dirty="0" smtClean="0">
                <a:latin typeface="+mn-lt"/>
              </a:rPr>
              <a:t>with TBI from a MVC has a prolonged seizure requiring </a:t>
            </a:r>
            <a:r>
              <a:rPr lang="en-US" altLang="en-US" sz="3100" dirty="0" smtClean="0">
                <a:latin typeface="+mn-lt"/>
              </a:rPr>
              <a:t>treatment which </a:t>
            </a:r>
            <a:r>
              <a:rPr lang="en-US" altLang="en-US" sz="3100" dirty="0" smtClean="0">
                <a:latin typeface="+mn-lt"/>
              </a:rPr>
              <a:t>resolves after several rounds of anticonvulsants.  She is subsequently appropriately enrolled.  Despite continued anticonvulsants she develops more seizures in the </a:t>
            </a:r>
            <a:r>
              <a:rPr lang="en-US" altLang="en-US" sz="3100" dirty="0" smtClean="0">
                <a:latin typeface="+mn-lt"/>
              </a:rPr>
              <a:t>ICU, </a:t>
            </a:r>
            <a:r>
              <a:rPr lang="en-US" altLang="en-US" sz="3100" dirty="0" smtClean="0">
                <a:latin typeface="+mn-lt"/>
              </a:rPr>
              <a:t>and her </a:t>
            </a:r>
            <a:r>
              <a:rPr lang="en-US" altLang="en-US" sz="3100" dirty="0" err="1" smtClean="0">
                <a:latin typeface="+mn-lt"/>
              </a:rPr>
              <a:t>propofol</a:t>
            </a:r>
            <a:r>
              <a:rPr lang="en-US" altLang="en-US" sz="3100" dirty="0" smtClean="0">
                <a:latin typeface="+mn-lt"/>
              </a:rPr>
              <a:t> is titrated up from mild sedation to burst suppression.</a:t>
            </a:r>
            <a:endParaRPr lang="en-US" sz="1800" dirty="0">
              <a:latin typeface="+mn-lt"/>
            </a:endParaRPr>
          </a:p>
        </p:txBody>
      </p:sp>
      <p:sp>
        <p:nvSpPr>
          <p:cNvPr id="502787" name="Rectangle 3"/>
          <p:cNvSpPr>
            <a:spLocks noGrp="1" noChangeArrowheads="1"/>
          </p:cNvSpPr>
          <p:nvPr>
            <p:ph sz="half" idx="1"/>
          </p:nvPr>
        </p:nvSpPr>
        <p:spPr>
          <a:xfrm>
            <a:off x="838200" y="3818965"/>
            <a:ext cx="5181600" cy="2357997"/>
          </a:xfrm>
        </p:spPr>
        <p:txBody>
          <a:bodyPr>
            <a:normAutofit/>
          </a:bodyPr>
          <a:lstStyle/>
          <a:p>
            <a:pPr marL="0" indent="0">
              <a:buNone/>
            </a:pPr>
            <a:r>
              <a:rPr lang="en-US" altLang="en-US" dirty="0" smtClean="0"/>
              <a:t>Adverse </a:t>
            </a:r>
            <a:r>
              <a:rPr lang="en-US" altLang="en-US" dirty="0"/>
              <a:t>event? 	Yes / No</a:t>
            </a:r>
          </a:p>
          <a:p>
            <a:pPr marL="0" indent="0">
              <a:buNone/>
            </a:pPr>
            <a:r>
              <a:rPr lang="en-US" altLang="en-US" dirty="0" smtClean="0"/>
              <a:t>Serious?</a:t>
            </a:r>
            <a:r>
              <a:rPr lang="en-US" altLang="en-US" dirty="0"/>
              <a:t> 		Yes / No</a:t>
            </a:r>
          </a:p>
          <a:p>
            <a:pPr marL="0" indent="0">
              <a:buNone/>
            </a:pPr>
            <a:r>
              <a:rPr lang="en-US" altLang="en-US" dirty="0"/>
              <a:t>Expected</a:t>
            </a:r>
            <a:r>
              <a:rPr lang="en-US" altLang="en-US" dirty="0" smtClean="0"/>
              <a:t>?</a:t>
            </a:r>
            <a:r>
              <a:rPr lang="en-US" altLang="en-US" dirty="0"/>
              <a:t>		Yes / </a:t>
            </a:r>
            <a:r>
              <a:rPr lang="en-US" altLang="en-US" dirty="0" smtClean="0"/>
              <a:t>No</a:t>
            </a:r>
            <a:endParaRPr lang="en-US" altLang="en-US" dirty="0"/>
          </a:p>
        </p:txBody>
      </p:sp>
      <p:sp>
        <p:nvSpPr>
          <p:cNvPr id="5" name="Content Placeholder 4"/>
          <p:cNvSpPr>
            <a:spLocks noGrp="1"/>
          </p:cNvSpPr>
          <p:nvPr>
            <p:ph sz="half" idx="2"/>
          </p:nvPr>
        </p:nvSpPr>
        <p:spPr>
          <a:xfrm>
            <a:off x="6172200" y="3818965"/>
            <a:ext cx="5181600" cy="2357997"/>
          </a:xfrm>
        </p:spPr>
        <p:txBody>
          <a:bodyPr>
            <a:normAutofit/>
          </a:bodyPr>
          <a:lstStyle/>
          <a:p>
            <a:pPr marL="0" indent="0">
              <a:buNone/>
              <a:tabLst>
                <a:tab pos="1376363" algn="l"/>
              </a:tabLst>
            </a:pPr>
            <a:r>
              <a:rPr lang="en-US" altLang="en-US" dirty="0" smtClean="0"/>
              <a:t>Related?</a:t>
            </a:r>
            <a:r>
              <a:rPr lang="en-US" altLang="en-US" dirty="0"/>
              <a:t>	</a:t>
            </a:r>
            <a:r>
              <a:rPr lang="en-US" altLang="en-US" dirty="0" smtClean="0"/>
              <a:t>A</a:t>
            </a:r>
            <a:r>
              <a:rPr lang="en-US" altLang="en-US" dirty="0"/>
              <a:t>. Not related</a:t>
            </a:r>
          </a:p>
          <a:p>
            <a:pPr marL="0" indent="0">
              <a:buNone/>
              <a:tabLst>
                <a:tab pos="1376363" algn="l"/>
              </a:tabLst>
            </a:pPr>
            <a:r>
              <a:rPr lang="en-US" altLang="en-US" dirty="0"/>
              <a:t>	</a:t>
            </a:r>
            <a:r>
              <a:rPr lang="en-US" altLang="en-US" dirty="0" smtClean="0"/>
              <a:t>B</a:t>
            </a:r>
            <a:r>
              <a:rPr lang="en-US" altLang="en-US" dirty="0"/>
              <a:t>. Unlikely</a:t>
            </a:r>
          </a:p>
          <a:p>
            <a:pPr marL="0" indent="0">
              <a:buNone/>
              <a:tabLst>
                <a:tab pos="1376363" algn="l"/>
              </a:tabLst>
            </a:pPr>
            <a:r>
              <a:rPr lang="en-US" altLang="en-US" dirty="0"/>
              <a:t>	</a:t>
            </a:r>
            <a:r>
              <a:rPr lang="en-US" altLang="en-US" dirty="0" smtClean="0"/>
              <a:t>C</a:t>
            </a:r>
            <a:r>
              <a:rPr lang="en-US" altLang="en-US" dirty="0"/>
              <a:t>. Reasonable Possibly</a:t>
            </a:r>
          </a:p>
          <a:p>
            <a:pPr marL="0" indent="0">
              <a:buNone/>
              <a:tabLst>
                <a:tab pos="1376363" algn="l"/>
              </a:tabLst>
            </a:pPr>
            <a:r>
              <a:rPr lang="en-US" altLang="en-US" dirty="0"/>
              <a:t>	</a:t>
            </a:r>
            <a:r>
              <a:rPr lang="en-US" altLang="en-US" dirty="0" smtClean="0"/>
              <a:t>D</a:t>
            </a:r>
            <a:r>
              <a:rPr lang="en-US" altLang="en-US" dirty="0"/>
              <a:t>. Definitely</a:t>
            </a:r>
          </a:p>
          <a:p>
            <a:pPr marL="0" indent="0">
              <a:buNone/>
            </a:pPr>
            <a:endParaRPr lang="en-US" altLang="en-US" dirty="0"/>
          </a:p>
          <a:p>
            <a:endParaRPr lang="en-US" dirty="0"/>
          </a:p>
        </p:txBody>
      </p:sp>
      <p:sp>
        <p:nvSpPr>
          <p:cNvPr id="2" name="Oval 1"/>
          <p:cNvSpPr/>
          <p:nvPr/>
        </p:nvSpPr>
        <p:spPr>
          <a:xfrm>
            <a:off x="3584535" y="3832070"/>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550920" y="4362738"/>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24125" y="4886459"/>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33406" y="3838687"/>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8895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3106285"/>
          </a:xfrm>
        </p:spPr>
        <p:txBody>
          <a:bodyPr>
            <a:normAutofit/>
          </a:bodyPr>
          <a:lstStyle/>
          <a:p>
            <a:r>
              <a:rPr lang="en-US" altLang="en-US" sz="3100" dirty="0" smtClean="0">
                <a:latin typeface="+mn-lt"/>
              </a:rPr>
              <a:t>A 32 </a:t>
            </a:r>
            <a:r>
              <a:rPr lang="en-US" altLang="en-US" sz="3100" dirty="0" err="1">
                <a:latin typeface="+mn-lt"/>
              </a:rPr>
              <a:t>yo</a:t>
            </a:r>
            <a:r>
              <a:rPr lang="en-US" altLang="en-US" sz="3100" dirty="0">
                <a:latin typeface="+mn-lt"/>
              </a:rPr>
              <a:t> </a:t>
            </a:r>
            <a:r>
              <a:rPr lang="en-US" altLang="en-US" sz="3100" dirty="0" smtClean="0">
                <a:latin typeface="+mn-lt"/>
              </a:rPr>
              <a:t>with TBI from a </a:t>
            </a:r>
            <a:r>
              <a:rPr lang="en-US" altLang="en-US" sz="3100" dirty="0" smtClean="0">
                <a:latin typeface="+mn-lt"/>
              </a:rPr>
              <a:t>fall aspirates while being </a:t>
            </a:r>
            <a:r>
              <a:rPr lang="en-US" altLang="en-US" sz="3100" dirty="0" err="1" smtClean="0">
                <a:latin typeface="+mn-lt"/>
              </a:rPr>
              <a:t>endotracheally</a:t>
            </a:r>
            <a:r>
              <a:rPr lang="en-US" altLang="en-US" sz="3100" dirty="0" smtClean="0">
                <a:latin typeface="+mn-lt"/>
              </a:rPr>
              <a:t> intubated, and</a:t>
            </a:r>
            <a:r>
              <a:rPr lang="en-US" altLang="en-US" sz="3100" dirty="0" smtClean="0">
                <a:latin typeface="+mn-lt"/>
              </a:rPr>
              <a:t> is subsequently appropriately enrolled in BOOST.  On hospital day 2, he develops pneumonitis, and his </a:t>
            </a:r>
            <a:r>
              <a:rPr lang="en-US" altLang="en-US" sz="3100" dirty="0" smtClean="0">
                <a:latin typeface="+mn-lt"/>
              </a:rPr>
              <a:t>PEEP is increased to improve recruitment.  Three hours later he decompensates, is found to have a pneumothorax</a:t>
            </a:r>
            <a:r>
              <a:rPr lang="en-US" altLang="en-US" sz="3100" dirty="0" smtClean="0">
                <a:latin typeface="+mn-lt"/>
              </a:rPr>
              <a:t>.  A chest tube is placed without complications. </a:t>
            </a:r>
            <a:endParaRPr lang="en-US" sz="1800" dirty="0">
              <a:latin typeface="+mn-lt"/>
            </a:endParaRPr>
          </a:p>
        </p:txBody>
      </p:sp>
      <p:sp>
        <p:nvSpPr>
          <p:cNvPr id="502787" name="Rectangle 3"/>
          <p:cNvSpPr>
            <a:spLocks noGrp="1" noChangeArrowheads="1"/>
          </p:cNvSpPr>
          <p:nvPr>
            <p:ph sz="half" idx="1"/>
          </p:nvPr>
        </p:nvSpPr>
        <p:spPr>
          <a:xfrm>
            <a:off x="838200" y="3818965"/>
            <a:ext cx="5181600" cy="2357997"/>
          </a:xfrm>
        </p:spPr>
        <p:txBody>
          <a:bodyPr>
            <a:normAutofit/>
          </a:bodyPr>
          <a:lstStyle/>
          <a:p>
            <a:pPr marL="0" indent="0">
              <a:buNone/>
            </a:pPr>
            <a:r>
              <a:rPr lang="en-US" altLang="en-US" dirty="0" smtClean="0"/>
              <a:t>Adverse </a:t>
            </a:r>
            <a:r>
              <a:rPr lang="en-US" altLang="en-US" dirty="0"/>
              <a:t>event? 	Yes / No</a:t>
            </a:r>
          </a:p>
          <a:p>
            <a:pPr marL="0" indent="0">
              <a:buNone/>
            </a:pPr>
            <a:r>
              <a:rPr lang="en-US" altLang="en-US" dirty="0" smtClean="0"/>
              <a:t>Serious?</a:t>
            </a:r>
            <a:r>
              <a:rPr lang="en-US" altLang="en-US" dirty="0"/>
              <a:t> 		Yes / No</a:t>
            </a:r>
          </a:p>
          <a:p>
            <a:pPr marL="0" indent="0">
              <a:buNone/>
            </a:pPr>
            <a:r>
              <a:rPr lang="en-US" altLang="en-US" dirty="0"/>
              <a:t>Expected</a:t>
            </a:r>
            <a:r>
              <a:rPr lang="en-US" altLang="en-US" dirty="0" smtClean="0"/>
              <a:t>?</a:t>
            </a:r>
            <a:r>
              <a:rPr lang="en-US" altLang="en-US" dirty="0"/>
              <a:t>		Yes / </a:t>
            </a:r>
            <a:r>
              <a:rPr lang="en-US" altLang="en-US" dirty="0" smtClean="0"/>
              <a:t>No</a:t>
            </a:r>
            <a:endParaRPr lang="en-US" altLang="en-US" dirty="0"/>
          </a:p>
        </p:txBody>
      </p:sp>
      <p:sp>
        <p:nvSpPr>
          <p:cNvPr id="5" name="Content Placeholder 4"/>
          <p:cNvSpPr>
            <a:spLocks noGrp="1"/>
          </p:cNvSpPr>
          <p:nvPr>
            <p:ph sz="half" idx="2"/>
          </p:nvPr>
        </p:nvSpPr>
        <p:spPr>
          <a:xfrm>
            <a:off x="6172200" y="3818965"/>
            <a:ext cx="5181600" cy="2357997"/>
          </a:xfrm>
        </p:spPr>
        <p:txBody>
          <a:bodyPr>
            <a:normAutofit/>
          </a:bodyPr>
          <a:lstStyle/>
          <a:p>
            <a:pPr marL="0" indent="0">
              <a:buNone/>
              <a:tabLst>
                <a:tab pos="1376363" algn="l"/>
              </a:tabLst>
            </a:pPr>
            <a:r>
              <a:rPr lang="en-US" altLang="en-US" dirty="0" smtClean="0"/>
              <a:t>Related?</a:t>
            </a:r>
            <a:r>
              <a:rPr lang="en-US" altLang="en-US" dirty="0"/>
              <a:t>	</a:t>
            </a:r>
            <a:r>
              <a:rPr lang="en-US" altLang="en-US" dirty="0" smtClean="0"/>
              <a:t>A</a:t>
            </a:r>
            <a:r>
              <a:rPr lang="en-US" altLang="en-US" dirty="0"/>
              <a:t>. Not related</a:t>
            </a:r>
          </a:p>
          <a:p>
            <a:pPr marL="0" indent="0">
              <a:buNone/>
              <a:tabLst>
                <a:tab pos="1376363" algn="l"/>
              </a:tabLst>
            </a:pPr>
            <a:r>
              <a:rPr lang="en-US" altLang="en-US" dirty="0"/>
              <a:t>	</a:t>
            </a:r>
            <a:r>
              <a:rPr lang="en-US" altLang="en-US" dirty="0" smtClean="0"/>
              <a:t>B</a:t>
            </a:r>
            <a:r>
              <a:rPr lang="en-US" altLang="en-US" dirty="0"/>
              <a:t>. Unlikely</a:t>
            </a:r>
          </a:p>
          <a:p>
            <a:pPr marL="0" indent="0">
              <a:buNone/>
              <a:tabLst>
                <a:tab pos="1376363" algn="l"/>
              </a:tabLst>
            </a:pPr>
            <a:r>
              <a:rPr lang="en-US" altLang="en-US" dirty="0"/>
              <a:t>	</a:t>
            </a:r>
            <a:r>
              <a:rPr lang="en-US" altLang="en-US" dirty="0" smtClean="0"/>
              <a:t>C</a:t>
            </a:r>
            <a:r>
              <a:rPr lang="en-US" altLang="en-US" dirty="0"/>
              <a:t>. Reasonable Possibly</a:t>
            </a:r>
          </a:p>
          <a:p>
            <a:pPr marL="0" indent="0">
              <a:buNone/>
              <a:tabLst>
                <a:tab pos="1376363" algn="l"/>
              </a:tabLst>
            </a:pPr>
            <a:r>
              <a:rPr lang="en-US" altLang="en-US" dirty="0"/>
              <a:t>	</a:t>
            </a:r>
            <a:r>
              <a:rPr lang="en-US" altLang="en-US" dirty="0" smtClean="0"/>
              <a:t>D</a:t>
            </a:r>
            <a:r>
              <a:rPr lang="en-US" altLang="en-US" dirty="0"/>
              <a:t>. Definitely</a:t>
            </a:r>
          </a:p>
          <a:p>
            <a:pPr marL="0" indent="0">
              <a:buNone/>
            </a:pPr>
            <a:endParaRPr lang="en-US" altLang="en-US" dirty="0"/>
          </a:p>
          <a:p>
            <a:endParaRPr lang="en-US" dirty="0"/>
          </a:p>
        </p:txBody>
      </p:sp>
      <p:sp>
        <p:nvSpPr>
          <p:cNvPr id="2" name="Oval 1"/>
          <p:cNvSpPr/>
          <p:nvPr/>
        </p:nvSpPr>
        <p:spPr>
          <a:xfrm>
            <a:off x="3619500" y="3818965"/>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598881" y="4357020"/>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98881" y="4867729"/>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01135" y="3850294"/>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7789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3106285"/>
          </a:xfrm>
        </p:spPr>
        <p:txBody>
          <a:bodyPr>
            <a:normAutofit/>
          </a:bodyPr>
          <a:lstStyle/>
          <a:p>
            <a:r>
              <a:rPr lang="en-US" altLang="en-US" sz="3100" dirty="0" smtClean="0">
                <a:latin typeface="+mn-lt"/>
              </a:rPr>
              <a:t>A 32 </a:t>
            </a:r>
            <a:r>
              <a:rPr lang="en-US" altLang="en-US" sz="3100" dirty="0" err="1">
                <a:latin typeface="+mn-lt"/>
              </a:rPr>
              <a:t>yo</a:t>
            </a:r>
            <a:r>
              <a:rPr lang="en-US" altLang="en-US" sz="3100" dirty="0">
                <a:latin typeface="+mn-lt"/>
              </a:rPr>
              <a:t> </a:t>
            </a:r>
            <a:r>
              <a:rPr lang="en-US" altLang="en-US" sz="3100" dirty="0" smtClean="0">
                <a:latin typeface="+mn-lt"/>
              </a:rPr>
              <a:t>with TBI from a </a:t>
            </a:r>
            <a:r>
              <a:rPr lang="en-US" altLang="en-US" sz="3100" dirty="0" smtClean="0">
                <a:latin typeface="+mn-lt"/>
              </a:rPr>
              <a:t>fall aspirates while being </a:t>
            </a:r>
            <a:r>
              <a:rPr lang="en-US" altLang="en-US" sz="3100" dirty="0" err="1" smtClean="0">
                <a:latin typeface="+mn-lt"/>
              </a:rPr>
              <a:t>endotracheally</a:t>
            </a:r>
            <a:r>
              <a:rPr lang="en-US" altLang="en-US" sz="3100" dirty="0" smtClean="0">
                <a:latin typeface="+mn-lt"/>
              </a:rPr>
              <a:t> intubated, and</a:t>
            </a:r>
            <a:r>
              <a:rPr lang="en-US" altLang="en-US" sz="3100" dirty="0" smtClean="0">
                <a:latin typeface="+mn-lt"/>
              </a:rPr>
              <a:t> is subsequently appropriately enrolled in BOOST.  On hospital day 2, his pBTO2 is low.  Among other interventions to improve cerebral oxygenation, his </a:t>
            </a:r>
            <a:r>
              <a:rPr lang="en-US" altLang="en-US" sz="3100" dirty="0" smtClean="0">
                <a:latin typeface="+mn-lt"/>
              </a:rPr>
              <a:t>PEEP is increased.  Three hours later he decompensates, a pneumothorax is found</a:t>
            </a:r>
            <a:r>
              <a:rPr lang="en-US" altLang="en-US" sz="3100" dirty="0" smtClean="0">
                <a:latin typeface="+mn-lt"/>
              </a:rPr>
              <a:t>.  A chest tube is placed without complications. </a:t>
            </a:r>
            <a:endParaRPr lang="en-US" sz="1800" dirty="0">
              <a:latin typeface="+mn-lt"/>
            </a:endParaRPr>
          </a:p>
        </p:txBody>
      </p:sp>
      <p:sp>
        <p:nvSpPr>
          <p:cNvPr id="502787" name="Rectangle 3"/>
          <p:cNvSpPr>
            <a:spLocks noGrp="1" noChangeArrowheads="1"/>
          </p:cNvSpPr>
          <p:nvPr>
            <p:ph sz="half" idx="1"/>
          </p:nvPr>
        </p:nvSpPr>
        <p:spPr>
          <a:xfrm>
            <a:off x="838200" y="3818965"/>
            <a:ext cx="5181600" cy="2357997"/>
          </a:xfrm>
        </p:spPr>
        <p:txBody>
          <a:bodyPr>
            <a:normAutofit/>
          </a:bodyPr>
          <a:lstStyle/>
          <a:p>
            <a:pPr marL="0" indent="0">
              <a:buNone/>
            </a:pPr>
            <a:r>
              <a:rPr lang="en-US" altLang="en-US" dirty="0" smtClean="0"/>
              <a:t>Adverse </a:t>
            </a:r>
            <a:r>
              <a:rPr lang="en-US" altLang="en-US" dirty="0"/>
              <a:t>event? 	Yes / No</a:t>
            </a:r>
          </a:p>
          <a:p>
            <a:pPr marL="0" indent="0">
              <a:buNone/>
            </a:pPr>
            <a:r>
              <a:rPr lang="en-US" altLang="en-US" dirty="0" smtClean="0"/>
              <a:t>Serious?</a:t>
            </a:r>
            <a:r>
              <a:rPr lang="en-US" altLang="en-US" dirty="0"/>
              <a:t> 		Yes / No</a:t>
            </a:r>
          </a:p>
          <a:p>
            <a:pPr marL="0" indent="0">
              <a:buNone/>
            </a:pPr>
            <a:r>
              <a:rPr lang="en-US" altLang="en-US" dirty="0"/>
              <a:t>Expected</a:t>
            </a:r>
            <a:r>
              <a:rPr lang="en-US" altLang="en-US" dirty="0" smtClean="0"/>
              <a:t>?</a:t>
            </a:r>
            <a:r>
              <a:rPr lang="en-US" altLang="en-US" dirty="0"/>
              <a:t>		Yes / </a:t>
            </a:r>
            <a:r>
              <a:rPr lang="en-US" altLang="en-US" dirty="0" smtClean="0"/>
              <a:t>No</a:t>
            </a:r>
            <a:endParaRPr lang="en-US" altLang="en-US" dirty="0"/>
          </a:p>
        </p:txBody>
      </p:sp>
      <p:sp>
        <p:nvSpPr>
          <p:cNvPr id="5" name="Content Placeholder 4"/>
          <p:cNvSpPr>
            <a:spLocks noGrp="1"/>
          </p:cNvSpPr>
          <p:nvPr>
            <p:ph sz="half" idx="2"/>
          </p:nvPr>
        </p:nvSpPr>
        <p:spPr>
          <a:xfrm>
            <a:off x="6172200" y="3818965"/>
            <a:ext cx="5181600" cy="2357997"/>
          </a:xfrm>
        </p:spPr>
        <p:txBody>
          <a:bodyPr>
            <a:normAutofit/>
          </a:bodyPr>
          <a:lstStyle/>
          <a:p>
            <a:pPr marL="0" indent="0">
              <a:buNone/>
              <a:tabLst>
                <a:tab pos="1376363" algn="l"/>
              </a:tabLst>
            </a:pPr>
            <a:r>
              <a:rPr lang="en-US" altLang="en-US" dirty="0" smtClean="0"/>
              <a:t>Related?</a:t>
            </a:r>
            <a:r>
              <a:rPr lang="en-US" altLang="en-US" dirty="0"/>
              <a:t>	</a:t>
            </a:r>
            <a:r>
              <a:rPr lang="en-US" altLang="en-US" dirty="0" smtClean="0"/>
              <a:t>A</a:t>
            </a:r>
            <a:r>
              <a:rPr lang="en-US" altLang="en-US" dirty="0"/>
              <a:t>. Not related</a:t>
            </a:r>
          </a:p>
          <a:p>
            <a:pPr marL="0" indent="0">
              <a:buNone/>
              <a:tabLst>
                <a:tab pos="1376363" algn="l"/>
              </a:tabLst>
            </a:pPr>
            <a:r>
              <a:rPr lang="en-US" altLang="en-US" dirty="0"/>
              <a:t>	</a:t>
            </a:r>
            <a:r>
              <a:rPr lang="en-US" altLang="en-US" dirty="0" smtClean="0"/>
              <a:t>B</a:t>
            </a:r>
            <a:r>
              <a:rPr lang="en-US" altLang="en-US" dirty="0"/>
              <a:t>. Unlikely</a:t>
            </a:r>
          </a:p>
          <a:p>
            <a:pPr marL="0" indent="0">
              <a:buNone/>
              <a:tabLst>
                <a:tab pos="1376363" algn="l"/>
              </a:tabLst>
            </a:pPr>
            <a:r>
              <a:rPr lang="en-US" altLang="en-US" dirty="0"/>
              <a:t>	</a:t>
            </a:r>
            <a:r>
              <a:rPr lang="en-US" altLang="en-US" dirty="0" smtClean="0"/>
              <a:t>C</a:t>
            </a:r>
            <a:r>
              <a:rPr lang="en-US" altLang="en-US" dirty="0"/>
              <a:t>. Reasonable Possibly</a:t>
            </a:r>
          </a:p>
          <a:p>
            <a:pPr marL="0" indent="0">
              <a:buNone/>
              <a:tabLst>
                <a:tab pos="1376363" algn="l"/>
              </a:tabLst>
            </a:pPr>
            <a:r>
              <a:rPr lang="en-US" altLang="en-US" dirty="0"/>
              <a:t>	</a:t>
            </a:r>
            <a:r>
              <a:rPr lang="en-US" altLang="en-US" dirty="0" smtClean="0"/>
              <a:t>D</a:t>
            </a:r>
            <a:r>
              <a:rPr lang="en-US" altLang="en-US" dirty="0"/>
              <a:t>. Definitely</a:t>
            </a:r>
          </a:p>
          <a:p>
            <a:pPr marL="0" indent="0">
              <a:buNone/>
            </a:pPr>
            <a:endParaRPr lang="en-US" altLang="en-US" dirty="0"/>
          </a:p>
          <a:p>
            <a:endParaRPr lang="en-US" dirty="0"/>
          </a:p>
        </p:txBody>
      </p:sp>
      <p:sp>
        <p:nvSpPr>
          <p:cNvPr id="2" name="Oval 1"/>
          <p:cNvSpPr/>
          <p:nvPr/>
        </p:nvSpPr>
        <p:spPr>
          <a:xfrm>
            <a:off x="3619500" y="3818965"/>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598881" y="4357020"/>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98881" y="4867729"/>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01135" y="4867729"/>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39939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ANSWER" val="Y"/>
  <p:tag name="POINTS" val="1"/>
  <p:tag name="TIME" val="15"/>
  <p:tag name="QUESTION" val="3"/>
</p:tagLst>
</file>

<file path=ppt/tags/tag11.xml><?xml version="1.0" encoding="utf-8"?>
<p:tagLst xmlns:a="http://schemas.openxmlformats.org/drawingml/2006/main" xmlns:r="http://schemas.openxmlformats.org/officeDocument/2006/relationships" xmlns:p="http://schemas.openxmlformats.org/presentationml/2006/main">
  <p:tag name="ANSWER" val="Y"/>
  <p:tag name="POINTS" val="1"/>
  <p:tag name="TIME" val="15"/>
  <p:tag name="QUESTION" val="3"/>
</p:tagLst>
</file>

<file path=ppt/tags/tag1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ANSWER" val="Y"/>
  <p:tag name="POINTS" val="1"/>
  <p:tag name="TIME" val="15"/>
  <p:tag name="QUESTION" val="3"/>
</p:tagLst>
</file>

<file path=ppt/tags/tag5.xml><?xml version="1.0" encoding="utf-8"?>
<p:tagLst xmlns:a="http://schemas.openxmlformats.org/drawingml/2006/main" xmlns:r="http://schemas.openxmlformats.org/officeDocument/2006/relationships" xmlns:p="http://schemas.openxmlformats.org/presentationml/2006/main">
  <p:tag name="ANSWER" val="Y"/>
  <p:tag name="POINTS" val="1"/>
  <p:tag name="TIME" val="15"/>
  <p:tag name="QUESTION" val="3"/>
</p:tagLst>
</file>

<file path=ppt/tags/tag6.xml><?xml version="1.0" encoding="utf-8"?>
<p:tagLst xmlns:a="http://schemas.openxmlformats.org/drawingml/2006/main" xmlns:r="http://schemas.openxmlformats.org/officeDocument/2006/relationships" xmlns:p="http://schemas.openxmlformats.org/presentationml/2006/main">
  <p:tag name="ANSWER" val="Y"/>
  <p:tag name="POINTS" val="1"/>
  <p:tag name="TIME" val="15"/>
  <p:tag name="QUESTION" val="3"/>
</p:tagLst>
</file>

<file path=ppt/tags/tag7.xml><?xml version="1.0" encoding="utf-8"?>
<p:tagLst xmlns:a="http://schemas.openxmlformats.org/drawingml/2006/main" xmlns:r="http://schemas.openxmlformats.org/officeDocument/2006/relationships" xmlns:p="http://schemas.openxmlformats.org/presentationml/2006/main">
  <p:tag name="ANSWER" val="Y"/>
  <p:tag name="POINTS" val="1"/>
  <p:tag name="TIME" val="15"/>
  <p:tag name="QUESTION" val="3"/>
</p:tagLst>
</file>

<file path=ppt/tags/tag8.xml><?xml version="1.0" encoding="utf-8"?>
<p:tagLst xmlns:a="http://schemas.openxmlformats.org/drawingml/2006/main" xmlns:r="http://schemas.openxmlformats.org/officeDocument/2006/relationships" xmlns:p="http://schemas.openxmlformats.org/presentationml/2006/main">
  <p:tag name="ANSWER" val="Y"/>
  <p:tag name="POINTS" val="1"/>
  <p:tag name="TIME" val="15"/>
  <p:tag name="QUESTION" val="3"/>
</p:tagLst>
</file>

<file path=ppt/tags/tag9.xml><?xml version="1.0" encoding="utf-8"?>
<p:tagLst xmlns:a="http://schemas.openxmlformats.org/drawingml/2006/main" xmlns:r="http://schemas.openxmlformats.org/officeDocument/2006/relationships" xmlns:p="http://schemas.openxmlformats.org/presentationml/2006/main">
  <p:tag name="ANSWER" val="Y"/>
  <p:tag name="POINTS" val="1"/>
  <p:tag name="TIME" val="15"/>
  <p:tag name="QUESTION"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1983</Words>
  <Application>Microsoft Office PowerPoint</Application>
  <PresentationFormat>Widescreen</PresentationFormat>
  <Paragraphs>158</Paragraphs>
  <Slides>24</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Bookman Old Style</vt:lpstr>
      <vt:lpstr>Calibri</vt:lpstr>
      <vt:lpstr>Calibri Light</vt:lpstr>
      <vt:lpstr>Office Theme</vt:lpstr>
      <vt:lpstr>Image</vt:lpstr>
      <vt:lpstr>Adverse Events and Serious Adverse Events</vt:lpstr>
      <vt:lpstr>PowerPoint Presentation</vt:lpstr>
      <vt:lpstr>Adverse Events – key points</vt:lpstr>
      <vt:lpstr>Relatedness Relatedness algorithm</vt:lpstr>
      <vt:lpstr>While being screened for enrollment in BOOST, a 52 yo with TBI from a MVC has a prolonged seizure requiring treatment which resolves after several rounds of anticonvulsants.  She is subsequently appropriately enrolled.  Anticonvulsant medications are continued after enrollment as is continuous EEG monitoring. </vt:lpstr>
      <vt:lpstr>While being screened for enrollment in BOOST, a 52 yo with TBI from a MVC has a prolonged seizure requiring treatment which resolves after several rounds of anticonvulsants.  She is subsequently appropriately enrolled.  Anticonvulsant medications are continued after enrollment as is continuous EEG monitoring.  Brief electrographic seizures are seen.  No AED are added or changed.</vt:lpstr>
      <vt:lpstr>While being screened for enrollment in BOOST, a 52 yo with TBI from a MVC has a prolonged seizure requiring treatment which resolves after several rounds of anticonvulsants.  She is subsequently appropriately enrolled.  Despite continued anticonvulsants she develops more seizures in the ICU, and her propofol is titrated up from mild sedation to burst suppression.</vt:lpstr>
      <vt:lpstr>A 32 yo with TBI from a fall aspirates while being endotracheally intubated, and is subsequently appropriately enrolled in BOOST.  On hospital day 2, he develops pneumonitis, and his PEEP is increased to improve recruitment.  Three hours later he decompensates, is found to have a pneumothorax.  A chest tube is placed without complications. </vt:lpstr>
      <vt:lpstr>A 32 yo with TBI from a fall aspirates while being endotracheally intubated, and is subsequently appropriately enrolled in BOOST.  On hospital day 2, his pBTO2 is low.  Among other interventions to improve cerebral oxygenation, his PEEP is increased.  Three hours later he decompensates, a pneumothorax is found.  A chest tube is placed without complications. </vt:lpstr>
      <vt:lpstr>An 18 yo with TBI after falling from a skateboard is appropriately enrolled.  On ICU day 3 his routine metabolic panel shows a potassium of 3.2 and an AST of 99 for which he receives no specific intervention.  </vt:lpstr>
      <vt:lpstr>An 18 yo with TBI after falling from a skateboard is appropriately enrolled.  On ICU day 3, while intensity of care for intracranial hypertension is rapidly increasing, his routine metabolic panel shows a potassium of 3.2 and an AST of 99 for which he receives, by an electrolyte replacement protocol, 40 mEq of potassium by orogastric tube.  </vt:lpstr>
      <vt:lpstr>An 18 yo with TBI after falling from a skateboard is appropriately enrolled.  On ICU day 2 an MRI of the cervical spine is obtained that reveals a subtle fracture and unstable appearing ligamentous injury at C2/C3, not seen or previous CT scan, for which he subsequently gets operative fixation.  </vt:lpstr>
      <vt:lpstr>PowerPoint Presentation</vt:lpstr>
      <vt:lpstr>Write good SAE narratives</vt:lpstr>
      <vt:lpstr>How are SAE narratives used?</vt:lpstr>
      <vt:lpstr>Example narrative</vt:lpstr>
      <vt:lpstr>Too much</vt:lpstr>
      <vt:lpstr>Too much - continued</vt:lpstr>
      <vt:lpstr>Too much - continued</vt:lpstr>
      <vt:lpstr>Too much - resolution</vt:lpstr>
      <vt:lpstr>Not enough</vt:lpstr>
      <vt:lpstr>Not enough</vt:lpstr>
      <vt:lpstr>Style points</vt:lpstr>
      <vt:lpstr>Questions?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Oxygen Optimization in Severe TBI Phase 3  &lt;&lt;Presenter(s) &amp; institution here&gt;&gt;</dc:title>
  <dc:creator>Black, Joy</dc:creator>
  <cp:lastModifiedBy>Silbergleit, Robert</cp:lastModifiedBy>
  <cp:revision>10</cp:revision>
  <dcterms:created xsi:type="dcterms:W3CDTF">2019-03-13T13:25:27Z</dcterms:created>
  <dcterms:modified xsi:type="dcterms:W3CDTF">2019-03-17T08:42:43Z</dcterms:modified>
</cp:coreProperties>
</file>