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57" r:id="rId9"/>
    <p:sldId id="268" r:id="rId10"/>
    <p:sldId id="25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59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838D4-71F1-4DDA-9BA0-E66E8CC2D884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83FE3-63B2-492B-86AA-B18D46D91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3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5BAEA4-2DAC-4E94-9C28-0C7D54B5A6E4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7" tIns="46659" rIns="93317" bIns="4665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0D16A-5320-450A-9864-6EA1222CFBFE}" type="slidenum">
              <a:rPr lang="en-US" altLang="en-US"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8124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78749B-0F88-464A-A0D1-7B0B477E39A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7" tIns="46659" rIns="93317" bIns="4665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CD4A79-EB05-418B-9A4C-386844297F8F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83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76EAC1-5FD2-4383-8DF1-8EBDF7CE65B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12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7" tIns="46659" rIns="93317" bIns="4665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54D000-AFB8-433C-819C-428F0A666489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592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C4C360-C82C-4CEB-9236-5006AFA7E3E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33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7" tIns="46659" rIns="93317" bIns="4665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49916F-B9E4-41E0-B2FE-A4CDFE01BC39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62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EEF6A8-7897-4860-A4B2-99ECA9F98EA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53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7" tIns="46659" rIns="93317" bIns="4665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D914CD-1493-4D3E-856E-F23E677F4454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00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0B7B9F-5DD4-40C8-9FC0-70D7F9A6A0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7" tIns="46659" rIns="93317" bIns="4665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54FE1A-E441-4BF6-B8E9-66DCFD80188A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7754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80F0AE-9B05-4600-900B-5447B813143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7" tIns="46659" rIns="93317" bIns="4665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57D04E-46CD-4C57-86F4-D907639A8090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94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9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6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2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2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0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5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3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5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9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47A9-D18F-4CCC-ACEF-DE0AAA2EC94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C3CE9-2990-42A4-8CFD-5B70CD065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boost-contact@umich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boost-contact@umich.edu" TargetMode="External"/><Relationship Id="rId4" Type="http://schemas.openxmlformats.org/officeDocument/2006/relationships/hyperlink" Target="mailto:boost-PIs@umich.ed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n-US" altLang="en-US" dirty="0" smtClean="0"/>
              <a:t>		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0" y="457200"/>
            <a:ext cx="12192000" cy="5791200"/>
          </a:xfrm>
        </p:spPr>
        <p:txBody>
          <a:bodyPr/>
          <a:lstStyle/>
          <a:p>
            <a:pPr marL="282575" indent="-282575" algn="ctr" eaLnBrk="1" hangingPunct="1">
              <a:buFont typeface="Arial" panose="020B0604020202020204" pitchFamily="34" charset="0"/>
              <a:buNone/>
            </a:pPr>
            <a:endParaRPr lang="en-US" altLang="en-US" u="sng" dirty="0" smtClean="0"/>
          </a:p>
          <a:p>
            <a:pPr marL="282575" indent="-282575" algn="ctr" eaLnBrk="1" hangingPunct="1">
              <a:buFont typeface="Arial" panose="020B0604020202020204" pitchFamily="34" charset="0"/>
              <a:buNone/>
            </a:pPr>
            <a:endParaRPr lang="en-US" altLang="en-US" sz="5400" b="1" dirty="0" smtClean="0">
              <a:solidFill>
                <a:srgbClr val="C00000"/>
              </a:solidFill>
            </a:endParaRPr>
          </a:p>
          <a:p>
            <a:pPr marL="282575" indent="-282575" algn="ctr" eaLnBrk="1" hangingPunct="1">
              <a:buFont typeface="Arial" panose="020B0604020202020204" pitchFamily="34" charset="0"/>
              <a:buNone/>
            </a:pPr>
            <a:r>
              <a:rPr lang="en-US" altLang="en-US" sz="4000" dirty="0" smtClean="0">
                <a:solidFill>
                  <a:srgbClr val="C00000"/>
                </a:solidFill>
              </a:rPr>
              <a:t>Brain Oxygen Optimization in Severe TBI Phase 3</a:t>
            </a:r>
          </a:p>
          <a:p>
            <a:pPr marL="282575" indent="-282575" algn="ctr" eaLnBrk="1" hangingPunct="1">
              <a:buFont typeface="Arial" panose="020B0604020202020204" pitchFamily="34" charset="0"/>
              <a:buNone/>
            </a:pPr>
            <a:endParaRPr lang="en-US" altLang="en-US" sz="1800" i="1" dirty="0" smtClean="0"/>
          </a:p>
          <a:p>
            <a:pPr marL="282575" indent="-282575" algn="ctr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Erin Bengelink</a:t>
            </a:r>
          </a:p>
          <a:p>
            <a:pPr marL="282575" indent="-282575" algn="ctr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BOOST-3 Site Manager</a:t>
            </a:r>
          </a:p>
          <a:p>
            <a:pPr marL="282575" indent="-282575" algn="ctr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SIREN CCC, University of Michigan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489426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Shape 86" descr="SIREN draft.png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38813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2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Regulatory Documents for Site </a:t>
            </a:r>
            <a:br>
              <a:rPr lang="en-US" altLang="en-US" dirty="0">
                <a:latin typeface="Calibri Light" panose="020F0302020204030204" pitchFamily="34" charset="0"/>
              </a:rPr>
            </a:br>
            <a:r>
              <a:rPr lang="en-US" altLang="en-US" dirty="0">
                <a:latin typeface="Calibri Light" panose="020F0302020204030204" pitchFamily="34" charset="0"/>
              </a:rPr>
              <a:t>Startup – Site </a:t>
            </a:r>
            <a:r>
              <a:rPr lang="en-US" altLang="en-US" dirty="0" smtClean="0">
                <a:latin typeface="Calibri Light" panose="020F0302020204030204" pitchFamily="34" charset="0"/>
              </a:rPr>
              <a:t>Documents and Forms </a:t>
            </a:r>
            <a:r>
              <a:rPr lang="en-US" altLang="en-US" dirty="0">
                <a:latin typeface="Calibri Light" panose="020F0302020204030204" pitchFamily="34" charset="0"/>
              </a:rPr>
              <a:t/>
            </a:r>
            <a:br>
              <a:rPr lang="en-US" altLang="en-US" dirty="0">
                <a:latin typeface="Calibri Light" panose="020F0302020204030204" pitchFamily="34" charset="0"/>
              </a:rPr>
            </a:br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22" y="5771178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23" y="6046716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395465"/>
            <a:ext cx="11001500" cy="3970318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FWA for your Institution</a:t>
            </a: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CLIA Certification</a:t>
            </a: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+mn-lt"/>
              </a:rPr>
              <a:t>Attestation </a:t>
            </a:r>
            <a:r>
              <a:rPr lang="en-US" sz="2400" dirty="0">
                <a:latin typeface="+mn-lt"/>
              </a:rPr>
              <a:t>of Study Team Education and Training</a:t>
            </a: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+mn-lt"/>
              </a:rPr>
              <a:t>Ceding Request to Local IRB</a:t>
            </a: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Ceding </a:t>
            </a:r>
            <a:r>
              <a:rPr lang="en-US" sz="2400" dirty="0" smtClean="0">
                <a:latin typeface="+mn-lt"/>
              </a:rPr>
              <a:t>Acknowledgment from Local IRB</a:t>
            </a:r>
            <a:endParaRPr lang="en-US" sz="2400" dirty="0">
              <a:latin typeface="+mn-lt"/>
            </a:endParaRP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HSP Requirements </a:t>
            </a:r>
            <a:endParaRPr lang="en-US" sz="2400" dirty="0" smtClean="0">
              <a:latin typeface="+mn-lt"/>
            </a:endParaRP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EFIC Results Report </a:t>
            </a:r>
            <a:endParaRPr lang="en-US" sz="2400" dirty="0">
              <a:latin typeface="+mn-lt"/>
            </a:endParaRP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+mn-lt"/>
              </a:rPr>
              <a:t>IRB </a:t>
            </a:r>
            <a:r>
              <a:rPr lang="en-US" sz="2400" dirty="0">
                <a:latin typeface="+mn-lt"/>
              </a:rPr>
              <a:t>Approval </a:t>
            </a:r>
            <a:r>
              <a:rPr lang="en-US" sz="2400" dirty="0" smtClean="0">
                <a:latin typeface="+mn-lt"/>
              </a:rPr>
              <a:t>(Advarra) </a:t>
            </a:r>
            <a:endParaRPr lang="en-US" sz="2400" dirty="0">
              <a:latin typeface="+mn-lt"/>
            </a:endParaRP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IRB Approved Informed </a:t>
            </a:r>
            <a:r>
              <a:rPr lang="en-US" sz="2400" dirty="0" smtClean="0">
                <a:latin typeface="+mn-lt"/>
              </a:rPr>
              <a:t>Consent (Advarra)</a:t>
            </a: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cIRB Tables</a:t>
            </a:r>
          </a:p>
          <a:p>
            <a:pPr marL="800100" lvl="2" indent="-342900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+mn-lt"/>
              </a:rPr>
              <a:t>Site Overview (SIREN)</a:t>
            </a:r>
          </a:p>
          <a:p>
            <a:pPr marL="800100" lvl="2" indent="-342900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Site Regulatory Inspection (SIREN)</a:t>
            </a:r>
          </a:p>
          <a:p>
            <a:pPr marL="800100" lvl="2" indent="-342900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+mn-lt"/>
              </a:rPr>
              <a:t>Initial Site Submission (BOOST-3)</a:t>
            </a:r>
            <a:endParaRPr lang="en-US" sz="2400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30730" y="5365783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ts val="1200"/>
              </a:spcBef>
              <a:buSzPct val="100000"/>
            </a:pPr>
            <a:r>
              <a:rPr lang="en-US" altLang="en-US" sz="2400" dirty="0"/>
              <a:t>Reminder: Please upload all documents as pdfs in WebDCU</a:t>
            </a:r>
          </a:p>
        </p:txBody>
      </p:sp>
    </p:spTree>
    <p:extLst>
      <p:ext uri="{BB962C8B-B14F-4D97-AF65-F5344CB8AC3E}">
        <p14:creationId xmlns:p14="http://schemas.microsoft.com/office/powerpoint/2010/main" val="280151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97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Regulatory Documents for Site </a:t>
            </a:r>
            <a:br>
              <a:rPr lang="en-US" altLang="en-US" dirty="0">
                <a:latin typeface="Calibri Light" panose="020F0302020204030204" pitchFamily="34" charset="0"/>
              </a:rPr>
            </a:br>
            <a:r>
              <a:rPr lang="en-US" altLang="en-US" dirty="0">
                <a:latin typeface="Calibri Light" panose="020F0302020204030204" pitchFamily="34" charset="0"/>
              </a:rPr>
              <a:t>Startup – </a:t>
            </a:r>
            <a:r>
              <a:rPr lang="en-US" altLang="en-US" dirty="0" smtClean="0">
                <a:latin typeface="Calibri Light" panose="020F0302020204030204" pitchFamily="34" charset="0"/>
              </a:rPr>
              <a:t>People </a:t>
            </a:r>
            <a:r>
              <a:rPr lang="en-US" altLang="en-US" dirty="0">
                <a:latin typeface="Calibri Light" panose="020F0302020204030204" pitchFamily="34" charset="0"/>
              </a:rPr>
              <a:t>Documents </a:t>
            </a:r>
            <a:br>
              <a:rPr lang="en-US" altLang="en-US" dirty="0">
                <a:latin typeface="Calibri Light" panose="020F0302020204030204" pitchFamily="34" charset="0"/>
              </a:rPr>
            </a:br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22" y="5730081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0" y="498254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ts val="1200"/>
              </a:spcBef>
              <a:buSzPct val="100000"/>
            </a:pPr>
            <a:r>
              <a:rPr lang="en-US" altLang="en-US" sz="2400" dirty="0"/>
              <a:t>Reminder: Please upload all documents as pdfs in WebDCU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896794"/>
            <a:ext cx="8458200" cy="372409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0" lvl="1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400" b="1" dirty="0"/>
              <a:t>All Team Members</a:t>
            </a: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+mn-lt"/>
              </a:rPr>
              <a:t>CV</a:t>
            </a: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+mn-lt"/>
              </a:rPr>
              <a:t>HSP </a:t>
            </a: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+mn-lt"/>
              </a:rPr>
              <a:t>GCP </a:t>
            </a: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+mn-lt"/>
              </a:rPr>
              <a:t>Protocol Training</a:t>
            </a:r>
          </a:p>
          <a:p>
            <a:pPr marL="0" lvl="1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endParaRPr lang="en-US" altLang="en-US" sz="2400" dirty="0" smtClean="0"/>
          </a:p>
          <a:p>
            <a:pPr marL="0" lvl="1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endParaRPr lang="en-US" altLang="en-US" sz="2400" dirty="0"/>
          </a:p>
          <a:p>
            <a:pPr marL="0" lvl="1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400" b="1" dirty="0"/>
              <a:t>Applicable Team Members</a:t>
            </a: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Medical License</a:t>
            </a: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BOOST Data </a:t>
            </a:r>
            <a:r>
              <a:rPr lang="en-US" altLang="en-US" sz="2400" dirty="0"/>
              <a:t>Training</a:t>
            </a: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Regulatory Document Training</a:t>
            </a: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Blinded Outcomes Assessment Training</a:t>
            </a:r>
            <a:endParaRPr lang="en-US" altLang="en-US" sz="2400" dirty="0"/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0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Regulatory Documents for Site </a:t>
            </a:r>
            <a:br>
              <a:rPr lang="en-US" altLang="en-US" dirty="0">
                <a:latin typeface="Calibri Light" panose="020F0302020204030204" pitchFamily="34" charset="0"/>
              </a:rPr>
            </a:br>
            <a:r>
              <a:rPr lang="en-US" altLang="en-US" dirty="0" smtClean="0">
                <a:latin typeface="Calibri Light" panose="020F0302020204030204" pitchFamily="34" charset="0"/>
              </a:rPr>
              <a:t>Startup</a:t>
            </a:r>
            <a:r>
              <a:rPr lang="en-US" altLang="en-US" dirty="0">
                <a:latin typeface="Calibri Light" panose="020F0302020204030204" pitchFamily="34" charset="0"/>
              </a:rPr>
              <a:t/>
            </a:r>
            <a:br>
              <a:rPr lang="en-US" altLang="en-US" dirty="0">
                <a:latin typeface="Calibri Light" panose="020F0302020204030204" pitchFamily="34" charset="0"/>
              </a:rPr>
            </a:br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22" y="5730081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38200" y="1905000"/>
            <a:ext cx="8229600" cy="4611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Electronic Delegation of Authority (eDOA) Log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Completed Readiness Checklist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Send completed readiness checklist to </a:t>
            </a:r>
            <a:r>
              <a:rPr lang="en-US" dirty="0" smtClean="0">
                <a:hlinkClick r:id="rId4"/>
              </a:rPr>
              <a:t>boost-contact@umich.edu</a:t>
            </a:r>
            <a:r>
              <a:rPr lang="en-US" dirty="0" smtClean="0"/>
              <a:t> 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538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alibri Light" panose="020F0302020204030204" pitchFamily="34" charset="0"/>
              </a:rPr>
              <a:t>Electronic Delegation of Authority (eDOA) Log </a:t>
            </a:r>
            <a:r>
              <a:rPr lang="en-US" altLang="en-US" dirty="0">
                <a:latin typeface="Calibri Light" panose="020F0302020204030204" pitchFamily="34" charset="0"/>
              </a:rPr>
              <a:t/>
            </a:r>
            <a:br>
              <a:rPr lang="en-US" altLang="en-US" dirty="0">
                <a:latin typeface="Calibri Light" panose="020F0302020204030204" pitchFamily="34" charset="0"/>
              </a:rPr>
            </a:br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22" y="5730081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21" y="983397"/>
            <a:ext cx="8612579" cy="47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0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alibri Light" panose="020F0302020204030204" pitchFamily="34" charset="0"/>
              </a:rPr>
              <a:t>Readiness Checklist </a:t>
            </a:r>
            <a:r>
              <a:rPr lang="en-US" altLang="en-US" dirty="0">
                <a:latin typeface="Calibri Light" panose="020F0302020204030204" pitchFamily="34" charset="0"/>
              </a:rPr>
              <a:t/>
            </a:r>
            <a:br>
              <a:rPr lang="en-US" altLang="en-US" dirty="0">
                <a:latin typeface="Calibri Light" panose="020F0302020204030204" pitchFamily="34" charset="0"/>
              </a:rPr>
            </a:br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22" y="5730081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827809" y="1453738"/>
            <a:ext cx="43434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Sites will complete to confirm regulatory and logistical readiness</a:t>
            </a:r>
          </a:p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List names of site participants who will be in attendance </a:t>
            </a:r>
          </a:p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Respond to all questions in logistics section </a:t>
            </a:r>
          </a:p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Email completed checklist prior to the call (boost-contact @umich.edu)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80" y="507588"/>
            <a:ext cx="4806950" cy="50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59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alibri Light" panose="020F0302020204030204" pitchFamily="34" charset="0"/>
              </a:rPr>
              <a:t>Readiness Call</a:t>
            </a:r>
            <a:r>
              <a:rPr lang="en-US" altLang="en-US" dirty="0">
                <a:latin typeface="Calibri Light" panose="020F0302020204030204" pitchFamily="34" charset="0"/>
              </a:rPr>
              <a:t/>
            </a:r>
            <a:br>
              <a:rPr lang="en-US" altLang="en-US" dirty="0">
                <a:latin typeface="Calibri Light" panose="020F0302020204030204" pitchFamily="34" charset="0"/>
              </a:rPr>
            </a:br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22" y="5730081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14400" y="1917700"/>
            <a:ext cx="8001000" cy="3429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A readiness call is the study initiation </a:t>
            </a:r>
            <a:r>
              <a:rPr lang="en-US" dirty="0"/>
              <a:t>m</a:t>
            </a:r>
            <a:r>
              <a:rPr lang="en-US" dirty="0" smtClean="0"/>
              <a:t>eeting</a:t>
            </a:r>
          </a:p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Conducted via phone conference</a:t>
            </a:r>
          </a:p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Evaluate and confirm site readiness for study activation</a:t>
            </a:r>
          </a:p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Q&amp;A with trial leadership and CCC</a:t>
            </a:r>
          </a:p>
          <a:p>
            <a:pPr marL="776288" lvl="2" indent="0">
              <a:buClr>
                <a:schemeClr val="accent2">
                  <a:tint val="85000"/>
                  <a:satMod val="285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76288" lvl="2" indent="0">
              <a:buClr>
                <a:schemeClr val="accent2">
                  <a:tint val="85000"/>
                  <a:satMod val="285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86384" lvl="2" indent="-182880"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86384" lvl="2" indent="-182880"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86384" lvl="2" indent="-182880"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86384" lvl="2" indent="-182880"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lvl="1" indent="-201168">
              <a:buFont typeface="Verdana"/>
              <a:buChar char="◦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4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alibri Light" panose="020F0302020204030204" pitchFamily="34" charset="0"/>
              </a:rPr>
              <a:t>Readiness Call</a:t>
            </a:r>
            <a:r>
              <a:rPr lang="en-US" altLang="en-US" dirty="0">
                <a:latin typeface="Calibri Light" panose="020F0302020204030204" pitchFamily="34" charset="0"/>
              </a:rPr>
              <a:t/>
            </a:r>
            <a:br>
              <a:rPr lang="en-US" altLang="en-US" dirty="0">
                <a:latin typeface="Calibri Light" panose="020F0302020204030204" pitchFamily="34" charset="0"/>
              </a:rPr>
            </a:br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22" y="5730081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914400" y="1828800"/>
            <a:ext cx="8153400" cy="434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Site Personnel:   Hub PI and PM, Trial PI, Primary SC. Other team members are welcome to attend! </a:t>
            </a:r>
          </a:p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BOOST-3 PI, Site Manager, MUSC personnel and other team members </a:t>
            </a:r>
          </a:p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All participants will receive an appointment request sent to their calendars with conference line information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07165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05" y="4524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Calibri Light" panose="020F0302020204030204" pitchFamily="34" charset="0"/>
              </a:rPr>
              <a:t>Post Call – Site Activation</a:t>
            </a:r>
            <a:r>
              <a:rPr lang="en-US" altLang="en-US" dirty="0">
                <a:latin typeface="Calibri Light" panose="020F0302020204030204" pitchFamily="34" charset="0"/>
              </a:rPr>
              <a:t/>
            </a:r>
            <a:br>
              <a:rPr lang="en-US" altLang="en-US" dirty="0">
                <a:latin typeface="Calibri Light" panose="020F0302020204030204" pitchFamily="34" charset="0"/>
              </a:rPr>
            </a:br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22" y="5730081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762000" y="1600200"/>
            <a:ext cx="8077200" cy="5030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spcAft>
                <a:spcPct val="0"/>
              </a:spcAft>
            </a:pPr>
            <a:endParaRPr lang="en-US" altLang="en-US" sz="2400" dirty="0" smtClean="0"/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If action items remain after the readiness call, site personnel will resolve prior to activation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If no action items, site will be activated and released to enroll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BOOST-3 study team will be notified via email</a:t>
            </a:r>
          </a:p>
          <a:p>
            <a:pPr marL="273050" indent="-273050">
              <a:spcAft>
                <a:spcPct val="0"/>
              </a:spcAft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8148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300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Calibri Light" panose="020F0302020204030204" pitchFamily="34" charset="0"/>
              </a:rPr>
              <a:t>Ongoing Site Management </a:t>
            </a:r>
            <a:r>
              <a:rPr lang="en-US" altLang="en-US" dirty="0">
                <a:latin typeface="Calibri Light" panose="020F0302020204030204" pitchFamily="34" charset="0"/>
              </a:rPr>
              <a:t/>
            </a:r>
            <a:br>
              <a:rPr lang="en-US" altLang="en-US" dirty="0">
                <a:latin typeface="Calibri Light" panose="020F0302020204030204" pitchFamily="34" charset="0"/>
              </a:rPr>
            </a:br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22" y="5730081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838200" y="1836738"/>
            <a:ext cx="8077200" cy="34544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It is the responsibility of each Hub/Site to maintain regulatory compliance, inclusive of site documents and people documents, throughout the duration of the trial</a:t>
            </a:r>
          </a:p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Documents approaching expiration should be reconciled prior to the expiration date</a:t>
            </a:r>
          </a:p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Study team personnel who are out of regulatory compliance should not participate in any trial related activities</a:t>
            </a:r>
          </a:p>
          <a:p>
            <a:pPr marL="273050" indent="-273050" defTabSz="457200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237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89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Calibri Light" panose="020F0302020204030204" pitchFamily="34" charset="0"/>
              </a:rPr>
              <a:t>Study Team Changes</a:t>
            </a:r>
            <a:r>
              <a:rPr lang="en-US" altLang="en-US" dirty="0">
                <a:latin typeface="Calibri Light" panose="020F0302020204030204" pitchFamily="34" charset="0"/>
              </a:rPr>
              <a:t/>
            </a:r>
            <a:br>
              <a:rPr lang="en-US" altLang="en-US" dirty="0">
                <a:latin typeface="Calibri Light" panose="020F0302020204030204" pitchFamily="34" charset="0"/>
              </a:rPr>
            </a:br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22" y="5730081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0" y="1981200"/>
            <a:ext cx="7315200" cy="3581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Add to BOOST-3 Database</a:t>
            </a:r>
          </a:p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Update eDOA</a:t>
            </a:r>
          </a:p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Upload all team personnel documents, trainings and certifications (eg., CV, medical license)</a:t>
            </a:r>
          </a:p>
          <a:p>
            <a:pPr marL="342900" lvl="1" indent="-342900" defTabSz="4572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Study team members cannot begin research related activities until all of the above have been reconciled.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buFont typeface="Wingdings" panose="05000000000000000000" pitchFamily="2" charset="2"/>
              <a:buNone/>
              <a:defRPr/>
            </a:pPr>
            <a:endParaRPr lang="en-US" alt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buFont typeface="Wingdings" panose="05000000000000000000" pitchFamily="2" charset="2"/>
              <a:buNone/>
              <a:defRPr/>
            </a:pPr>
            <a:endParaRPr lang="en-US" alt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lnSpc>
                <a:spcPct val="80000"/>
              </a:lnSpc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lnSpc>
                <a:spcPct val="80000"/>
              </a:lnSpc>
              <a:defRPr/>
            </a:pP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0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n-US" altLang="en-US" dirty="0" smtClean="0"/>
              <a:t>		</a:t>
            </a: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21363"/>
            <a:ext cx="13176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itle 1"/>
          <p:cNvSpPr txBox="1">
            <a:spLocks/>
          </p:cNvSpPr>
          <p:nvPr/>
        </p:nvSpPr>
        <p:spPr bwMode="auto">
          <a:xfrm>
            <a:off x="762000" y="92075"/>
            <a:ext cx="403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BOOST3trial.org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893888"/>
            <a:ext cx="3052763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Locate study materials: protocol, </a:t>
            </a:r>
            <a:r>
              <a:rPr lang="en-US" sz="2400" dirty="0" smtClean="0">
                <a:latin typeface="+mn-lt"/>
              </a:rPr>
              <a:t>EFIC materials, cIRB approved ICF, milestones, regulatory </a:t>
            </a:r>
            <a:r>
              <a:rPr lang="en-US" sz="2400" dirty="0">
                <a:latin typeface="+mn-lt"/>
              </a:rPr>
              <a:t>parameters document, </a:t>
            </a:r>
            <a:r>
              <a:rPr lang="en-US" sz="2400" dirty="0" smtClean="0">
                <a:latin typeface="+mn-lt"/>
              </a:rPr>
              <a:t>MOP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+mn-lt"/>
              </a:rPr>
              <a:t>Access training materials and FAQs</a:t>
            </a:r>
            <a:endParaRPr lang="en-US" sz="2400" dirty="0">
              <a:latin typeface="+mn-lt"/>
            </a:endParaRPr>
          </a:p>
        </p:txBody>
      </p:sp>
      <p:pic>
        <p:nvPicPr>
          <p:cNvPr id="819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95438"/>
            <a:ext cx="66357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0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862" y="52618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Calibri Light" panose="020F0302020204030204" pitchFamily="34" charset="0"/>
              </a:rPr>
              <a:t>Who to Contact?</a:t>
            </a:r>
            <a:r>
              <a:rPr lang="en-US" altLang="en-US" dirty="0">
                <a:latin typeface="Calibri Light" panose="020F0302020204030204" pitchFamily="34" charset="0"/>
              </a:rPr>
              <a:t/>
            </a:r>
            <a:br>
              <a:rPr lang="en-US" altLang="en-US" dirty="0">
                <a:latin typeface="Calibri Light" panose="020F0302020204030204" pitchFamily="34" charset="0"/>
              </a:rPr>
            </a:br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22" y="5730081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6862" y="1651137"/>
            <a:ext cx="9617034" cy="44311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For </a:t>
            </a:r>
            <a:r>
              <a:rPr lang="en-US" sz="2400" b="1" dirty="0"/>
              <a:t>immediate emergency assistance (enrollment, clinical, protocol, adverse </a:t>
            </a:r>
            <a:r>
              <a:rPr lang="en-US" sz="2400" b="1" dirty="0" smtClean="0"/>
              <a:t>events</a:t>
            </a:r>
            <a:r>
              <a:rPr lang="en-US" sz="2400" b="1" dirty="0"/>
              <a:t>, etc.), please use the 24/7 </a:t>
            </a:r>
            <a:r>
              <a:rPr lang="en-US" sz="2400" b="1" dirty="0" smtClean="0"/>
              <a:t>BOOST-3 </a:t>
            </a:r>
            <a:r>
              <a:rPr lang="en-US" sz="2400" b="1" dirty="0"/>
              <a:t>Principal Investigator Hotline: </a:t>
            </a:r>
            <a:br>
              <a:rPr lang="en-US" sz="2400" b="1" dirty="0"/>
            </a:br>
            <a:r>
              <a:rPr lang="en-US" sz="2400" b="1" dirty="0"/>
              <a:t>855-4-BOOST3 (855-426-6783)</a:t>
            </a:r>
            <a:endParaRPr lang="en-US" sz="2400" dirty="0"/>
          </a:p>
          <a:p>
            <a:r>
              <a:rPr lang="en-US" sz="2400" dirty="0" smtClean="0"/>
              <a:t>Clinical </a:t>
            </a:r>
            <a:r>
              <a:rPr lang="en-US" sz="2400" dirty="0"/>
              <a:t>questions for BOOST3 trial PIs: </a:t>
            </a:r>
            <a:r>
              <a:rPr lang="en-US" sz="2400" u="sng" dirty="0">
                <a:hlinkClick r:id="rId4"/>
              </a:rPr>
              <a:t>boost-PIs@umich.edu</a:t>
            </a:r>
            <a:r>
              <a:rPr lang="en-US" sz="2400" dirty="0"/>
              <a:t> </a:t>
            </a: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non-urgent data entry/WebDCU questions call: 1-866-450-2016</a:t>
            </a: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all other non-urgent </a:t>
            </a:r>
            <a:r>
              <a:rPr lang="en-US" sz="2400" dirty="0" smtClean="0"/>
              <a:t>questions: </a:t>
            </a:r>
            <a:r>
              <a:rPr lang="en-US" sz="2400" dirty="0" smtClean="0">
                <a:hlinkClick r:id="rId5"/>
              </a:rPr>
              <a:t>boost-contact@umich.edu</a:t>
            </a:r>
            <a:r>
              <a:rPr lang="en-US" sz="2400" dirty="0" smtClean="0"/>
              <a:t>  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email communications, please include BOOST-3 at the beginning of the subject line.  </a:t>
            </a:r>
          </a:p>
          <a:p>
            <a:pPr marL="91440" indent="-91440">
              <a:buFont typeface="Wingdings" panose="05000000000000000000" pitchFamily="2" charset="2"/>
              <a:buNone/>
              <a:defRPr/>
            </a:pPr>
            <a:endParaRPr lang="en-US" alt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buFont typeface="Wingdings" panose="05000000000000000000" pitchFamily="2" charset="2"/>
              <a:buNone/>
              <a:defRPr/>
            </a:pPr>
            <a:endParaRPr lang="en-US" alt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lnSpc>
                <a:spcPct val="80000"/>
              </a:lnSpc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lnSpc>
                <a:spcPct val="80000"/>
              </a:lnSpc>
              <a:defRPr/>
            </a:pP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21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38813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387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38813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2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-1676400" y="228600"/>
            <a:ext cx="8229600" cy="1143000"/>
          </a:xfrm>
        </p:spPr>
        <p:txBody>
          <a:bodyPr anchor="b"/>
          <a:lstStyle/>
          <a:p>
            <a:pPr eaLnBrk="1" hangingPunct="1"/>
            <a:r>
              <a:rPr lang="en-US" altLang="en-US" dirty="0" smtClean="0"/>
              <a:t>		Getting Started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21363"/>
            <a:ext cx="13176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58483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1893888"/>
            <a:ext cx="3052763" cy="2571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Important information and materials for preparing for BOOST-3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Useful links to trial resources</a:t>
            </a:r>
          </a:p>
        </p:txBody>
      </p:sp>
    </p:spTree>
    <p:extLst>
      <p:ext uri="{BB962C8B-B14F-4D97-AF65-F5344CB8AC3E}">
        <p14:creationId xmlns:p14="http://schemas.microsoft.com/office/powerpoint/2010/main" val="17501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-1351052" y="103598"/>
            <a:ext cx="8229600" cy="1143000"/>
          </a:xfrm>
        </p:spPr>
        <p:txBody>
          <a:bodyPr anchor="b"/>
          <a:lstStyle/>
          <a:p>
            <a:pPr eaLnBrk="1" hangingPunct="1"/>
            <a:r>
              <a:rPr lang="en-US" altLang="en-US" dirty="0" smtClean="0"/>
              <a:t>		BOOST-3 Milestones</a:t>
            </a: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00627"/>
            <a:ext cx="13176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12" y="6176839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9326" y="1652446"/>
            <a:ext cx="4532616" cy="288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en-US" sz="2400" dirty="0">
                <a:latin typeface="+mn-lt"/>
              </a:rPr>
              <a:t>Milestone 1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Task 1: Ceding Request to Local IRB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Task 2: Electronic Delegation of Authority </a:t>
            </a:r>
            <a:r>
              <a:rPr lang="en-US" sz="2400" dirty="0"/>
              <a:t>(</a:t>
            </a:r>
            <a:r>
              <a:rPr lang="en-US" sz="2400" dirty="0" smtClean="0"/>
              <a:t>eDOA) </a:t>
            </a:r>
            <a:r>
              <a:rPr lang="en-US" sz="2400" dirty="0" smtClean="0">
                <a:latin typeface="+mn-lt"/>
              </a:rPr>
              <a:t>Log 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+mn-lt"/>
              </a:rPr>
              <a:t>Task </a:t>
            </a:r>
            <a:r>
              <a:rPr lang="en-US" sz="2400" dirty="0">
                <a:latin typeface="+mn-lt"/>
              </a:rPr>
              <a:t>3: Ceding Acknowledgment from Local IRB</a:t>
            </a:r>
          </a:p>
        </p:txBody>
      </p:sp>
      <p:pic>
        <p:nvPicPr>
          <p:cNvPr id="1229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43" y="675098"/>
            <a:ext cx="46609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5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n-US" altLang="en-US" dirty="0" smtClean="0"/>
              <a:t>		</a:t>
            </a: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13176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552" y="6196012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1526381"/>
            <a:ext cx="48006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en-US" sz="2400" dirty="0">
                <a:latin typeface="+mn-lt"/>
              </a:rPr>
              <a:t>Milestone 2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Task 4: EFIC Local Context Form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Task 5: Log CC/PD Events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Task 6/7: CC/PD Activities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+mn-lt"/>
              </a:rPr>
              <a:t>Task 8: cIRB Site Application 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+mn-lt"/>
              </a:rPr>
              <a:t>Task </a:t>
            </a:r>
            <a:r>
              <a:rPr lang="en-US" sz="2400" dirty="0">
                <a:latin typeface="+mn-lt"/>
              </a:rPr>
              <a:t>9: eDOA log 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+mn-lt"/>
              </a:rPr>
              <a:t>Task 10 Readiness </a:t>
            </a:r>
            <a:r>
              <a:rPr lang="en-US" sz="2400" dirty="0">
                <a:latin typeface="+mn-lt"/>
              </a:rPr>
              <a:t>checklist/call </a:t>
            </a:r>
          </a:p>
        </p:txBody>
      </p:sp>
      <p:sp>
        <p:nvSpPr>
          <p:cNvPr id="14342" name="Title 1"/>
          <p:cNvSpPr txBox="1">
            <a:spLocks/>
          </p:cNvSpPr>
          <p:nvPr/>
        </p:nvSpPr>
        <p:spPr bwMode="auto">
          <a:xfrm>
            <a:off x="507714" y="106933"/>
            <a:ext cx="518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BOOST-3 Milestones</a:t>
            </a:r>
          </a:p>
        </p:txBody>
      </p:sp>
      <p:pic>
        <p:nvPicPr>
          <p:cNvPr id="1434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45" y="397660"/>
            <a:ext cx="46482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3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333910" y="320872"/>
            <a:ext cx="10591800" cy="1143000"/>
          </a:xfrm>
        </p:spPr>
        <p:txBody>
          <a:bodyPr anchor="b"/>
          <a:lstStyle/>
          <a:p>
            <a:pPr eaLnBrk="1" hangingPunct="1"/>
            <a:r>
              <a:rPr lang="en-US" altLang="en-US" dirty="0" smtClean="0"/>
              <a:t>BOOST-3 Regulatory Database: WebDCU</a:t>
            </a:r>
            <a:r>
              <a:rPr lang="en-US" altLang="en-US" baseline="30000" dirty="0" smtClean="0"/>
              <a:t>TM</a:t>
            </a:r>
            <a:endParaRPr lang="en-US" altLang="en-US" baseline="30000" dirty="0" smtClean="0"/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21363"/>
            <a:ext cx="13176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19" y="2047804"/>
            <a:ext cx="7423150" cy="33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n-US" altLang="en-US" dirty="0" smtClean="0"/>
              <a:t>		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21363"/>
            <a:ext cx="13176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762000" y="1981200"/>
            <a:ext cx="8001000" cy="38100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BOOST-3 regulatory database will serve as the central repository for all regulatory documents </a:t>
            </a:r>
          </a:p>
          <a:p>
            <a:pPr marL="342900"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IRB Approvals and other essential documents will be available via the database</a:t>
            </a:r>
          </a:p>
          <a:p>
            <a:pPr marL="342900"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Automated emails will be sent for expired, expiring, and missing documents</a:t>
            </a:r>
            <a:endParaRPr lang="en-US" alt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31515" y="304801"/>
            <a:ext cx="1059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BOOST-3 Regulatory Database: </a:t>
            </a:r>
            <a:r>
              <a:rPr lang="en-US" altLang="en-US" dirty="0"/>
              <a:t>WebDCU</a:t>
            </a:r>
            <a:r>
              <a:rPr lang="en-US" altLang="en-US" baseline="30000" dirty="0"/>
              <a:t>TM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17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20" y="309945"/>
            <a:ext cx="10515600" cy="1325563"/>
          </a:xfrm>
        </p:spPr>
        <p:txBody>
          <a:bodyPr/>
          <a:lstStyle/>
          <a:p>
            <a:r>
              <a:rPr lang="en-US" dirty="0" smtClean="0"/>
              <a:t>Regulatory Parameters Document</a:t>
            </a:r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4" y="5743576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25487" y="1635508"/>
            <a:ext cx="8458200" cy="17169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200"/>
              </a:spcBef>
              <a:buSzPct val="100000"/>
              <a:buFont typeface="Calibri" panose="020F0502020204030204" pitchFamily="34" charset="0"/>
              <a:buNone/>
              <a:defRPr/>
            </a:pPr>
            <a:r>
              <a:rPr lang="en-US" dirty="0"/>
              <a:t>O</a:t>
            </a:r>
            <a:r>
              <a:rPr lang="en-US" dirty="0" smtClean="0"/>
              <a:t>utlines all regulatory and training requirements</a:t>
            </a:r>
          </a:p>
          <a:p>
            <a:pPr marL="342900" lvl="1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People Document:  Specific to an individual study team member</a:t>
            </a:r>
          </a:p>
          <a:p>
            <a:pPr marL="184150" lvl="2" indent="0">
              <a:spcBef>
                <a:spcPts val="1200"/>
              </a:spcBef>
              <a:buSzPct val="100000"/>
              <a:buFont typeface="Calibri" panose="020F0502020204030204" pitchFamily="34" charset="0"/>
              <a:buNone/>
              <a:defRPr/>
            </a:pPr>
            <a:endParaRPr lang="en-US" dirty="0" smtClean="0"/>
          </a:p>
          <a:p>
            <a:pPr marL="184150" lvl="2" indent="0">
              <a:spcBef>
                <a:spcPts val="1200"/>
              </a:spcBef>
              <a:buSzPct val="100000"/>
              <a:buFont typeface="Calibri" panose="020F0502020204030204" pitchFamily="34" charset="0"/>
              <a:buNone/>
              <a:defRPr/>
            </a:pPr>
            <a:endParaRPr lang="en-US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" y="2813369"/>
            <a:ext cx="894397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35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09" y="309945"/>
            <a:ext cx="10515600" cy="1325563"/>
          </a:xfrm>
        </p:spPr>
        <p:txBody>
          <a:bodyPr/>
          <a:lstStyle/>
          <a:p>
            <a:r>
              <a:rPr lang="en-US" dirty="0" smtClean="0"/>
              <a:t>Regulatory Parameters Document</a:t>
            </a:r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4" y="5743576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25487" y="1635508"/>
            <a:ext cx="8458200" cy="17169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200"/>
              </a:spcBef>
              <a:buSzPct val="100000"/>
              <a:buFont typeface="Calibri" panose="020F0502020204030204" pitchFamily="34" charset="0"/>
              <a:buNone/>
              <a:defRPr/>
            </a:pPr>
            <a:r>
              <a:rPr lang="en-US" dirty="0"/>
              <a:t>O</a:t>
            </a:r>
            <a:r>
              <a:rPr lang="en-US" dirty="0" smtClean="0"/>
              <a:t>utlines all regulatory and training requirements</a:t>
            </a:r>
          </a:p>
          <a:p>
            <a:pPr marL="342900" lvl="1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Site Document:  Applies to a site/Spoke</a:t>
            </a:r>
          </a:p>
          <a:p>
            <a:pPr marL="184150" lvl="2" indent="0">
              <a:spcBef>
                <a:spcPts val="1200"/>
              </a:spcBef>
              <a:buSzPct val="100000"/>
              <a:buFont typeface="Calibri" panose="020F0502020204030204" pitchFamily="34" charset="0"/>
              <a:buNone/>
              <a:defRPr/>
            </a:pPr>
            <a:endParaRPr lang="en-US" dirty="0" smtClean="0"/>
          </a:p>
          <a:p>
            <a:pPr marL="184150" lvl="2" indent="0">
              <a:spcBef>
                <a:spcPts val="1200"/>
              </a:spcBef>
              <a:buSzPct val="100000"/>
              <a:buFont typeface="Calibri" panose="020F0502020204030204" pitchFamily="34" charset="0"/>
              <a:buNone/>
              <a:defRPr/>
            </a:pP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938838"/>
            <a:ext cx="220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7" y="3072730"/>
            <a:ext cx="9352623" cy="20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98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652</Words>
  <Application>Microsoft Office PowerPoint</Application>
  <PresentationFormat>Widescreen</PresentationFormat>
  <Paragraphs>143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Verdana</vt:lpstr>
      <vt:lpstr>Wingdings</vt:lpstr>
      <vt:lpstr>Wingdings 2</vt:lpstr>
      <vt:lpstr>Office Theme</vt:lpstr>
      <vt:lpstr>  </vt:lpstr>
      <vt:lpstr>  </vt:lpstr>
      <vt:lpstr>  Getting Started</vt:lpstr>
      <vt:lpstr>  BOOST-3 Milestones</vt:lpstr>
      <vt:lpstr>  </vt:lpstr>
      <vt:lpstr>BOOST-3 Regulatory Database: WebDCUTM</vt:lpstr>
      <vt:lpstr>  </vt:lpstr>
      <vt:lpstr>Regulatory Parameters Document</vt:lpstr>
      <vt:lpstr>Regulatory Parameters Document</vt:lpstr>
      <vt:lpstr>Regulatory Documents for Site  Startup – Site Documents and Forms  </vt:lpstr>
      <vt:lpstr>Regulatory Documents for Site  Startup – People Documents  </vt:lpstr>
      <vt:lpstr>Regulatory Documents for Site  Startup </vt:lpstr>
      <vt:lpstr>Electronic Delegation of Authority (eDOA) Log  </vt:lpstr>
      <vt:lpstr>Readiness Checklist  </vt:lpstr>
      <vt:lpstr>Readiness Call </vt:lpstr>
      <vt:lpstr>Readiness Call </vt:lpstr>
      <vt:lpstr>Post Call – Site Activation </vt:lpstr>
      <vt:lpstr>Ongoing Site Management  </vt:lpstr>
      <vt:lpstr>Study Team Changes </vt:lpstr>
      <vt:lpstr>Who to Contact? </vt:lpstr>
      <vt:lpstr>Questions?</vt:lpstr>
      <vt:lpstr>PowerPoint Presentation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Oxygen Optimization in Severe TBI Phase 3  &lt;&lt;Presenter(s) &amp; institution here&gt;&gt;</dc:title>
  <dc:creator>Black, Joy</dc:creator>
  <cp:lastModifiedBy>Bengelink, Erin</cp:lastModifiedBy>
  <cp:revision>16</cp:revision>
  <dcterms:created xsi:type="dcterms:W3CDTF">2019-03-13T13:25:27Z</dcterms:created>
  <dcterms:modified xsi:type="dcterms:W3CDTF">2019-03-15T18:59:28Z</dcterms:modified>
</cp:coreProperties>
</file>