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on D. Yeatts" initials="SDY" lastIdx="4" clrIdx="0">
    <p:extLst>
      <p:ext uri="{19B8F6BF-5375-455C-9EA6-DF929625EA0E}">
        <p15:presenceInfo xmlns:p15="http://schemas.microsoft.com/office/powerpoint/2012/main" userId="S-1-5-21-1828411792-3969674943-3904035976-11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9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B5ED4-4646-4858-8715-42FBC3BCB9DB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DDE0A-C9BF-4401-822D-D00A11851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71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0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47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44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97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11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80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26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DDE0A-C9BF-4401-822D-D00A118513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3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9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6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2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2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5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5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2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A47A9-D18F-4CCC-ACEF-DE0AAA2EC94C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7200"/>
            <a:ext cx="4894263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type="ctrTitle"/>
          </p:nvPr>
        </p:nvSpPr>
        <p:spPr>
          <a:xfrm>
            <a:off x="835742" y="2364877"/>
            <a:ext cx="10041014" cy="2387600"/>
          </a:xfrm>
        </p:spPr>
        <p:txBody>
          <a:bodyPr>
            <a:normAutofit fontScale="90000"/>
          </a:bodyPr>
          <a:lstStyle/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u="sng" dirty="0" smtClean="0"/>
          </a:p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4400" b="1" dirty="0" smtClean="0">
                <a:solidFill>
                  <a:srgbClr val="C00000"/>
                </a:solidFill>
              </a:rPr>
              <a:t>BOOST-3 Publications Policy</a:t>
            </a: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1800" i="1" dirty="0" smtClean="0"/>
              <a:t/>
            </a:r>
            <a:br>
              <a:rPr lang="en-US" altLang="en-US" sz="1800" i="1" dirty="0" smtClean="0"/>
            </a:br>
            <a:endParaRPr lang="en-US" altLang="en-US" sz="1800" i="1" dirty="0" smtClean="0"/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3600" dirty="0" smtClean="0"/>
              <a:t>Ramon Diaz-Arrastia, MD, PhD</a:t>
            </a:r>
            <a:br>
              <a:rPr lang="en-US" altLang="en-US" sz="3600" dirty="0" smtClean="0"/>
            </a:br>
            <a:r>
              <a:rPr lang="en-US" altLang="en-US" sz="3600" dirty="0" smtClean="0"/>
              <a:t>Professor of Neurology, University of Pennsylvania</a:t>
            </a:r>
            <a:br>
              <a:rPr lang="en-US" altLang="en-US" sz="3600" dirty="0" smtClean="0"/>
            </a:br>
            <a:r>
              <a:rPr lang="en-US" altLang="en-US" sz="3600" dirty="0" smtClean="0"/>
              <a:t>BOOST-3 Study Chair</a:t>
            </a:r>
          </a:p>
        </p:txBody>
      </p:sp>
      <p:pic>
        <p:nvPicPr>
          <p:cNvPr id="6" name="Shape 86" descr="SIREN draft.png"/>
          <p:cNvPicPr preferRelativeResize="0"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5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Goals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Maximize productivity of high quality peer-reviewed publications</a:t>
            </a:r>
          </a:p>
          <a:p>
            <a:pPr lvl="1"/>
            <a:r>
              <a:rPr lang="en-US" sz="3600" dirty="0" smtClean="0"/>
              <a:t>Ensure timely publication of data</a:t>
            </a:r>
          </a:p>
          <a:p>
            <a:pPr lvl="1"/>
            <a:r>
              <a:rPr lang="en-US" sz="3600" dirty="0" smtClean="0"/>
              <a:t>Maintain high quality of publications</a:t>
            </a:r>
          </a:p>
          <a:p>
            <a:pPr lvl="1"/>
            <a:r>
              <a:rPr lang="en-US" sz="3600" dirty="0" smtClean="0"/>
              <a:t>Determine appropriate authorship and academic credit</a:t>
            </a:r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991" y="5885042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35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BOOST-3 Publications Committee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Membership of Committee</a:t>
            </a:r>
          </a:p>
          <a:p>
            <a:pPr lvl="1"/>
            <a:r>
              <a:rPr lang="en-US" sz="3600" dirty="0" smtClean="0"/>
              <a:t>Chaired by BOOST-3 Trial PI</a:t>
            </a:r>
          </a:p>
          <a:p>
            <a:pPr lvl="1"/>
            <a:r>
              <a:rPr lang="en-US" sz="3600" dirty="0" smtClean="0"/>
              <a:t>Individual instrumental in drafting study protocol and conducting trial</a:t>
            </a:r>
          </a:p>
          <a:p>
            <a:pPr lvl="1"/>
            <a:r>
              <a:rPr lang="en-US" sz="3600" dirty="0" smtClean="0"/>
              <a:t>Member of SIREN Clinical Coordinating Center</a:t>
            </a:r>
          </a:p>
          <a:p>
            <a:pPr lvl="1"/>
            <a:r>
              <a:rPr lang="en-US" sz="3600" dirty="0" smtClean="0"/>
              <a:t>Member of SIREN Data Coordinating Center</a:t>
            </a:r>
          </a:p>
          <a:p>
            <a:pPr lvl="1"/>
            <a:r>
              <a:rPr lang="en-US" sz="3600" dirty="0" smtClean="0"/>
              <a:t>NINDS Scientific Program Director</a:t>
            </a:r>
            <a:endParaRPr lang="en-US" sz="3600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991" y="5885042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3598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BOOST-3 Publications 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2132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Primary Manuscripts</a:t>
            </a:r>
          </a:p>
          <a:p>
            <a:pPr lvl="1"/>
            <a:r>
              <a:rPr lang="en-US" sz="3600" dirty="0" smtClean="0"/>
              <a:t>Pre-specified primary outcome of the trial as described in the grant application</a:t>
            </a:r>
          </a:p>
          <a:p>
            <a:r>
              <a:rPr lang="en-US" sz="4000" dirty="0" smtClean="0"/>
              <a:t>Secondary Manuscripts</a:t>
            </a:r>
          </a:p>
          <a:p>
            <a:pPr lvl="1"/>
            <a:r>
              <a:rPr lang="en-US" sz="3600" dirty="0" smtClean="0"/>
              <a:t>Pre-specified secondary outcomes also described in the grant application</a:t>
            </a:r>
          </a:p>
          <a:p>
            <a:r>
              <a:rPr lang="en-US" sz="4000" dirty="0" smtClean="0"/>
              <a:t>Tertiary Manuscripts</a:t>
            </a:r>
          </a:p>
          <a:p>
            <a:pPr lvl="1"/>
            <a:r>
              <a:rPr lang="en-US" sz="3600" dirty="0" smtClean="0"/>
              <a:t>Post-hoc analyses that relate to central hypothesis, but not pre-specified</a:t>
            </a:r>
          </a:p>
          <a:p>
            <a:r>
              <a:rPr lang="en-US" sz="4000" dirty="0" smtClean="0"/>
              <a:t>Quaternary Manuscripts</a:t>
            </a:r>
          </a:p>
          <a:p>
            <a:pPr lvl="1"/>
            <a:r>
              <a:rPr lang="en-US" sz="3600" dirty="0" smtClean="0"/>
              <a:t>Manuscripts that utilize the dataset but do not relate to the hypotheses of the study.  </a:t>
            </a:r>
            <a:endParaRPr lang="en-US" sz="3600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991" y="5885042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968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BOOST-3 Publications 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213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Primary Manuscripts</a:t>
            </a:r>
          </a:p>
          <a:p>
            <a:pPr lvl="1"/>
            <a:r>
              <a:rPr lang="en-US" sz="2800" dirty="0" smtClean="0"/>
              <a:t>Trial PI and his/her designees have first rights to publish, per Publications Committee approval</a:t>
            </a:r>
          </a:p>
          <a:p>
            <a:pPr lvl="1"/>
            <a:r>
              <a:rPr lang="en-US" sz="2800" dirty="0" smtClean="0"/>
              <a:t>Expected within 6 months of availability of analysis</a:t>
            </a:r>
          </a:p>
          <a:p>
            <a:r>
              <a:rPr lang="en-US" sz="4000" dirty="0" smtClean="0"/>
              <a:t>Secondary Manuscripts</a:t>
            </a:r>
          </a:p>
          <a:p>
            <a:pPr lvl="1"/>
            <a:r>
              <a:rPr lang="en-US" sz="2800" dirty="0" smtClean="0"/>
              <a:t>Trial PI and his/her designees will designate lead authors and workgroups </a:t>
            </a:r>
          </a:p>
          <a:p>
            <a:pPr lvl="1"/>
            <a:r>
              <a:rPr lang="en-US" sz="2800" dirty="0" smtClean="0"/>
              <a:t>PIs of high-enrolling clinical sites will receive priority</a:t>
            </a:r>
          </a:p>
          <a:p>
            <a:pPr lvl="1"/>
            <a:endParaRPr lang="en-US" sz="2800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991" y="5885042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87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BOOST-3 Publications 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97589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Tertiary and Quaternary Manuscripts</a:t>
            </a:r>
          </a:p>
          <a:p>
            <a:pPr lvl="1"/>
            <a:r>
              <a:rPr lang="en-US" sz="2800" dirty="0" smtClean="0"/>
              <a:t>All BOOST-3 investigators are encouraged to propose and publish tertiary and quaternary papers</a:t>
            </a:r>
          </a:p>
          <a:p>
            <a:pPr lvl="1"/>
            <a:r>
              <a:rPr lang="en-US" sz="2800" dirty="0" smtClean="0"/>
              <a:t>BOOST-3 Publications Committee will retain oversight and decision-making authority with respect to collective data for one year after publication of primary manuscript</a:t>
            </a:r>
          </a:p>
          <a:p>
            <a:pPr lvl="1"/>
            <a:r>
              <a:rPr lang="en-US" sz="2800" dirty="0" smtClean="0"/>
              <a:t>Protected access for proposing investigators to data for these analyses for one year following publication of the primary manuscript</a:t>
            </a:r>
          </a:p>
          <a:p>
            <a:r>
              <a:rPr lang="en-US" sz="4000" dirty="0" smtClean="0"/>
              <a:t>After one year</a:t>
            </a:r>
          </a:p>
          <a:p>
            <a:pPr lvl="1"/>
            <a:r>
              <a:rPr lang="en-US" sz="2800" dirty="0" smtClean="0"/>
              <a:t>Data will be deposited in public database as required by NINDS</a:t>
            </a:r>
          </a:p>
          <a:p>
            <a:pPr lvl="1"/>
            <a:r>
              <a:rPr lang="en-US" sz="2800" dirty="0" smtClean="0"/>
              <a:t>Ideas submitted to the Publications Committee will be evaluated on a first-come, first-serve basis</a:t>
            </a:r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991" y="5885042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249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BOOST-3 Publications--Authorship 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97589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Principle of inclusiveness and intellectual generosity</a:t>
            </a:r>
          </a:p>
          <a:p>
            <a:r>
              <a:rPr lang="en-US" sz="4000" dirty="0" smtClean="0"/>
              <a:t>Named author list—Follow criteria from ICMJE guidelines</a:t>
            </a:r>
          </a:p>
          <a:p>
            <a:pPr lvl="1"/>
            <a:r>
              <a:rPr lang="en-US" sz="3200" dirty="0" smtClean="0"/>
              <a:t>Creatively participated in concept, design, obtaining funding, conduct, analysis, drafting/critical revisions of manuscript</a:t>
            </a:r>
          </a:p>
          <a:p>
            <a:r>
              <a:rPr lang="en-US" sz="3600" dirty="0" smtClean="0"/>
              <a:t>After named author list, all BOOST-3 investigators recognized by the statement “for the BOOST-3 Investigators” referring to appendix listing all contributors</a:t>
            </a:r>
          </a:p>
          <a:p>
            <a:pPr lvl="1"/>
            <a:r>
              <a:rPr lang="en-US" sz="3200" dirty="0" smtClean="0"/>
              <a:t>Recognized in </a:t>
            </a:r>
            <a:r>
              <a:rPr lang="en-US" sz="3200" dirty="0" err="1" smtClean="0"/>
              <a:t>PubMED</a:t>
            </a:r>
            <a:r>
              <a:rPr lang="en-US" sz="3200" dirty="0" smtClean="0"/>
              <a:t> as [Investigator]</a:t>
            </a:r>
          </a:p>
          <a:p>
            <a:pPr lvl="1"/>
            <a:endParaRPr lang="en-US" sz="3600" dirty="0" smtClean="0"/>
          </a:p>
          <a:p>
            <a:endParaRPr lang="en-US" sz="40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991" y="5885042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76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BOOST-3—Publication Rights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460874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 smtClean="0"/>
              <a:t>Individual clinical sites retain ownership of all data they generate</a:t>
            </a:r>
          </a:p>
          <a:p>
            <a:r>
              <a:rPr lang="en-US" sz="3600" dirty="0" smtClean="0"/>
              <a:t>Clinical Sites grant to SIREN a non-exclusive license to use data</a:t>
            </a:r>
          </a:p>
          <a:p>
            <a:r>
              <a:rPr lang="en-US" sz="3600" dirty="0" smtClean="0"/>
              <a:t>Clinical Site investigators who wish to publish on their own institution’s data are able to proceed</a:t>
            </a:r>
          </a:p>
          <a:p>
            <a:pPr lvl="1"/>
            <a:r>
              <a:rPr lang="en-US" sz="3200" dirty="0" smtClean="0"/>
              <a:t>Must first seek approval from BOOST-3 Publications Committee</a:t>
            </a:r>
          </a:p>
          <a:p>
            <a:pPr lvl="1"/>
            <a:r>
              <a:rPr lang="en-US" sz="3200" dirty="0" smtClean="0"/>
              <a:t>Papers will not address the pre-specified primary </a:t>
            </a:r>
            <a:r>
              <a:rPr lang="en-US" sz="3200" dirty="0" smtClean="0"/>
              <a:t>or secondary </a:t>
            </a:r>
            <a:r>
              <a:rPr lang="en-US" sz="3200" dirty="0" smtClean="0"/>
              <a:t>aims of the BOOST-3 Study </a:t>
            </a:r>
          </a:p>
          <a:p>
            <a:pPr lvl="1"/>
            <a:r>
              <a:rPr lang="en-US" sz="3200" dirty="0" smtClean="0"/>
              <a:t>Individual investigator publications can be delayed for one year after primary publication has been published</a:t>
            </a:r>
          </a:p>
          <a:p>
            <a:pPr lvl="1"/>
            <a:endParaRPr lang="en-US" sz="3600" dirty="0" smtClean="0"/>
          </a:p>
          <a:p>
            <a:endParaRPr lang="en-US" sz="40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991" y="5885042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2179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408</Words>
  <Application>Microsoft Office PowerPoint</Application>
  <PresentationFormat>Widescreen</PresentationFormat>
  <Paragraphs>66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BOOST-3 Publications Policy   Ramon Diaz-Arrastia, MD, PhD Professor of Neurology, University of Pennsylvania BOOST-3 Study Chair</vt:lpstr>
      <vt:lpstr>Goals</vt:lpstr>
      <vt:lpstr>BOOST-3 Publications Committee</vt:lpstr>
      <vt:lpstr>BOOST-3 Publications </vt:lpstr>
      <vt:lpstr>BOOST-3 Publications </vt:lpstr>
      <vt:lpstr>BOOST-3 Publications </vt:lpstr>
      <vt:lpstr>BOOST-3 Publications--Authorship </vt:lpstr>
      <vt:lpstr>BOOST-3—Publication Rights</vt:lpstr>
    </vt:vector>
  </TitlesOfParts>
  <Company>University of Michigan Health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Oxygen Optimization in Severe TBI Phase 3  &lt;&lt;Presenter(s) &amp; institution here&gt;&gt;</dc:title>
  <dc:creator>Black, Joy</dc:creator>
  <cp:lastModifiedBy>Diaz-Arrastia, Ramon</cp:lastModifiedBy>
  <cp:revision>28</cp:revision>
  <dcterms:created xsi:type="dcterms:W3CDTF">2019-03-13T13:25:27Z</dcterms:created>
  <dcterms:modified xsi:type="dcterms:W3CDTF">2019-03-19T16:55:40Z</dcterms:modified>
</cp:coreProperties>
</file>