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85"/>
  </p:notesMasterIdLst>
  <p:sldIdLst>
    <p:sldId id="256" r:id="rId4"/>
    <p:sldId id="572" r:id="rId5"/>
    <p:sldId id="540" r:id="rId6"/>
    <p:sldId id="564" r:id="rId7"/>
    <p:sldId id="573" r:id="rId8"/>
    <p:sldId id="567" r:id="rId9"/>
    <p:sldId id="541" r:id="rId10"/>
    <p:sldId id="606" r:id="rId11"/>
    <p:sldId id="607" r:id="rId12"/>
    <p:sldId id="608" r:id="rId13"/>
    <p:sldId id="612" r:id="rId14"/>
    <p:sldId id="611" r:id="rId15"/>
    <p:sldId id="613" r:id="rId16"/>
    <p:sldId id="270" r:id="rId17"/>
    <p:sldId id="257" r:id="rId18"/>
    <p:sldId id="273" r:id="rId19"/>
    <p:sldId id="533" r:id="rId20"/>
    <p:sldId id="574" r:id="rId21"/>
    <p:sldId id="535" r:id="rId22"/>
    <p:sldId id="274" r:id="rId23"/>
    <p:sldId id="517" r:id="rId24"/>
    <p:sldId id="522" r:id="rId25"/>
    <p:sldId id="528" r:id="rId26"/>
    <p:sldId id="525" r:id="rId27"/>
    <p:sldId id="563" r:id="rId28"/>
    <p:sldId id="594" r:id="rId29"/>
    <p:sldId id="595" r:id="rId30"/>
    <p:sldId id="596" r:id="rId31"/>
    <p:sldId id="536" r:id="rId32"/>
    <p:sldId id="537" r:id="rId33"/>
    <p:sldId id="579" r:id="rId34"/>
    <p:sldId id="580" r:id="rId35"/>
    <p:sldId id="581" r:id="rId36"/>
    <p:sldId id="582" r:id="rId37"/>
    <p:sldId id="583" r:id="rId38"/>
    <p:sldId id="584" r:id="rId39"/>
    <p:sldId id="585" r:id="rId40"/>
    <p:sldId id="542" r:id="rId41"/>
    <p:sldId id="575" r:id="rId42"/>
    <p:sldId id="576" r:id="rId43"/>
    <p:sldId id="577" r:id="rId44"/>
    <p:sldId id="578" r:id="rId45"/>
    <p:sldId id="511" r:id="rId46"/>
    <p:sldId id="419" r:id="rId47"/>
    <p:sldId id="546" r:id="rId48"/>
    <p:sldId id="547" r:id="rId49"/>
    <p:sldId id="548" r:id="rId50"/>
    <p:sldId id="549" r:id="rId51"/>
    <p:sldId id="550" r:id="rId52"/>
    <p:sldId id="556" r:id="rId53"/>
    <p:sldId id="551" r:id="rId54"/>
    <p:sldId id="544" r:id="rId55"/>
    <p:sldId id="487" r:id="rId56"/>
    <p:sldId id="545" r:id="rId57"/>
    <p:sldId id="281" r:id="rId58"/>
    <p:sldId id="552" r:id="rId59"/>
    <p:sldId id="283" r:id="rId60"/>
    <p:sldId id="284" r:id="rId61"/>
    <p:sldId id="557" r:id="rId62"/>
    <p:sldId id="286" r:id="rId63"/>
    <p:sldId id="287" r:id="rId64"/>
    <p:sldId id="559" r:id="rId65"/>
    <p:sldId id="614" r:id="rId66"/>
    <p:sldId id="597" r:id="rId67"/>
    <p:sldId id="598" r:id="rId68"/>
    <p:sldId id="599" r:id="rId69"/>
    <p:sldId id="600" r:id="rId70"/>
    <p:sldId id="601" r:id="rId71"/>
    <p:sldId id="602" r:id="rId72"/>
    <p:sldId id="603" r:id="rId73"/>
    <p:sldId id="604" r:id="rId74"/>
    <p:sldId id="605" r:id="rId75"/>
    <p:sldId id="513" r:id="rId76"/>
    <p:sldId id="587" r:id="rId77"/>
    <p:sldId id="514" r:id="rId78"/>
    <p:sldId id="515" r:id="rId79"/>
    <p:sldId id="554" r:id="rId80"/>
    <p:sldId id="560" r:id="rId81"/>
    <p:sldId id="553" r:id="rId82"/>
    <p:sldId id="616" r:id="rId83"/>
    <p:sldId id="586" r:id="rId84"/>
  </p:sldIdLst>
  <p:sldSz cx="12192000" cy="6858000"/>
  <p:notesSz cx="6858000" cy="9144000"/>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ta Fetzic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088" autoAdjust="0"/>
  </p:normalViewPr>
  <p:slideViewPr>
    <p:cSldViewPr snapToGrid="0">
      <p:cViewPr varScale="1">
        <p:scale>
          <a:sx n="75" d="100"/>
          <a:sy n="75" d="100"/>
        </p:scale>
        <p:origin x="288" y="43"/>
      </p:cViewPr>
      <p:guideLst>
        <p:guide orient="horz" pos="2160"/>
        <p:guide pos="3840"/>
      </p:guideLst>
    </p:cSldViewPr>
  </p:slideViewPr>
  <p:notesTextViewPr>
    <p:cViewPr>
      <p:scale>
        <a:sx n="1" d="1"/>
        <a:sy n="1" d="1"/>
      </p:scale>
      <p:origin x="0" y="0"/>
    </p:cViewPr>
  </p:notesTextViewPr>
  <p:sorterViewPr>
    <p:cViewPr>
      <p:scale>
        <a:sx n="100" d="100"/>
        <a:sy n="100" d="100"/>
      </p:scale>
      <p:origin x="0" y="-9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3-09T22:12:28.457" idx="2">
    <p:pos x="6000" y="0"/>
    <p:text>May need to rephrase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7748F-943D-4E36-BE75-E40C3C167A72}" type="datetimeFigureOut">
              <a:rPr lang="en-US" smtClean="0"/>
              <a:pPr/>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E7B6E-6B7A-4199-A8DE-B8505E770DB1}" type="slidenum">
              <a:rPr lang="en-US" smtClean="0"/>
              <a:pPr/>
              <a:t>‹#›</a:t>
            </a:fld>
            <a:endParaRPr lang="en-US"/>
          </a:p>
        </p:txBody>
      </p:sp>
    </p:spTree>
    <p:extLst>
      <p:ext uri="{BB962C8B-B14F-4D97-AF65-F5344CB8AC3E}">
        <p14:creationId xmlns:p14="http://schemas.microsoft.com/office/powerpoint/2010/main" val="1547979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2</a:t>
            </a:fld>
            <a:endParaRPr sz="1200" b="0" i="0" u="none" strike="noStrike" cap="none" dirty="0">
              <a:solidFill>
                <a:srgbClr val="000000"/>
              </a:solidFill>
              <a:latin typeface="Arial"/>
              <a:ea typeface="Arial"/>
              <a:cs typeface="Arial"/>
              <a:sym typeface="Arial"/>
            </a:endParaRPr>
          </a:p>
        </p:txBody>
      </p:sp>
      <p:sp>
        <p:nvSpPr>
          <p:cNvPr id="384" name="Google Shape;3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5" name="Google Shape;38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Carrying a trauma alert pager can assist the on call coordinator in screening for potential patients.   Descriptions that use terms such as closed head injury, skull fracture, posturing, raccoon eyes, etc suggest that a potential patient is en route and may help in allowing more time to gather information during screening.   Conversely, the trauma pager may offer clues about patients that would otherwise exclude a patient from BOOST-3, with terms such as gunshot wound to the head, patient is following commands, major chest trauma with hypoxia at the scene, etc.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 trauma alert can allow for a coordinator to be present when the patient arrives (if patient arrival happens to be normal working hours);  it is beneficial for the coordinator to be present in the ER/Trauma Bay upon patient arrival (if possible).   The coordinator can easily obtain a brief report from the patient transport team that could include time of injury, stability of vital signs at the scene and during transport, and neurologic exam at the scene, especially the patient’s exam before intubation, if this was done en route.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If available, the ER social workers or case managers can be a valuable source of information, especially with patient identification and obtaining contact information on the LAR or next-of-kin.   The social work or case management team can also alert a coordinator when the LAR or next-of-kin has arrived at the hospital.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Effective communication with the trauma or neurosurgery physicians is essential for successful screening and enrollment.   Prior to enrollment and randomization, the coordinator will need verification from the neurosurgeon that the patient has a TBI that requires intracranial pressure monitoring, and that an accurate GCS has been obtained that meets inclusion criteria.  </a:t>
            </a:r>
            <a:endParaRPr dirty="0"/>
          </a:p>
        </p:txBody>
      </p:sp>
      <p:sp>
        <p:nvSpPr>
          <p:cNvPr id="386" name="Google Shape;386;p8:notes"/>
          <p:cNvSpPr txBox="1"/>
          <p:nvPr/>
        </p:nvSpPr>
        <p:spPr>
          <a:xfrm>
            <a:off x="3978275" y="8842375"/>
            <a:ext cx="3043238" cy="465138"/>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2</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Answer: C at this point patient does meet eligibility criteria, however a few more assessments need to be performed to rule out any exclusion criteria. </a:t>
            </a:r>
          </a:p>
          <a:p>
            <a:endParaRPr lang="en-US" dirty="0"/>
          </a:p>
        </p:txBody>
      </p:sp>
      <p:sp>
        <p:nvSpPr>
          <p:cNvPr id="4" name="Slide Number Placeholder 3"/>
          <p:cNvSpPr>
            <a:spLocks noGrp="1"/>
          </p:cNvSpPr>
          <p:nvPr>
            <p:ph type="sldNum" sz="quarter" idx="10"/>
          </p:nvPr>
        </p:nvSpPr>
        <p:spPr/>
        <p:txBody>
          <a:bodyPr/>
          <a:lstStyle/>
          <a:p>
            <a:fld id="{CB0E7B6E-6B7A-4199-A8DE-B8505E770DB1}"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dirty="0" smtClean="0"/>
              <a:t>Answer: E—the patient’s </a:t>
            </a:r>
            <a:r>
              <a:rPr lang="en-US" altLang="en-US" b="1" dirty="0" smtClean="0"/>
              <a:t>PaO2/FiO2 ratio must be &gt; 200 to rule out exclusion criteria</a:t>
            </a:r>
            <a:r>
              <a:rPr lang="en-US" altLang="en-US" dirty="0" smtClean="0"/>
              <a:t>; this can be calculated by confirming the PaO2/FiO2 ratio using PaO2 levels obtained from an ABG or SPO2 level, with known FIO2 at time of ABG or SPO2 measurement.  For example, if this patient had an ABG drawn in the Trauma Bay that has a PaO2 value of 385 while on 100% FiO2, the PaO2/FiO2 ratio would be 385 and appropriate for enrollment.   Additionally, </a:t>
            </a:r>
            <a:r>
              <a:rPr lang="en-US" altLang="en-US" b="1" dirty="0" smtClean="0"/>
              <a:t>a urine or serum pregnancy test must be performed on a female patient to rule out pregnancy prior to randomization</a:t>
            </a:r>
            <a:r>
              <a:rPr lang="en-US" altLang="en-US" dirty="0" smtClean="0"/>
              <a:t>.   The </a:t>
            </a:r>
            <a:r>
              <a:rPr lang="en-US" altLang="en-US" b="1" dirty="0" smtClean="0"/>
              <a:t>EFIC opt out registry must be checked prior to randomization to confirm that the patient is not listed in the registry</a:t>
            </a:r>
            <a:r>
              <a:rPr lang="en-US" altLang="en-US" dirty="0" smtClean="0"/>
              <a:t>.  If the patient’s name is on the Opt out registry, they cannot be enrolled into BOOST3.   </a:t>
            </a:r>
          </a:p>
          <a:p>
            <a:pPr eaLnBrk="1" hangingPunct="1"/>
            <a:endParaRPr lang="en-US" altLang="en-US" dirty="0" smtClean="0"/>
          </a:p>
          <a:p>
            <a:pPr eaLnBrk="1" hangingPunct="1"/>
            <a:r>
              <a:rPr lang="en-US" altLang="en-US" dirty="0" smtClean="0"/>
              <a:t>Answer A is incorrect; per protocol, a single head CT will be obtained </a:t>
            </a:r>
            <a:r>
              <a:rPr lang="en-US" altLang="en-US" b="1" dirty="0" smtClean="0"/>
              <a:t>within 24 hours, per local standard of care, and after placement of the monitors to confirm location / assess for placement associated adverse events.  </a:t>
            </a:r>
            <a:r>
              <a:rPr lang="en-US" altLang="en-US" dirty="0" smtClean="0"/>
              <a:t>This does not need to be done prior to randomization.   </a:t>
            </a:r>
          </a:p>
        </p:txBody>
      </p:sp>
      <p:sp>
        <p:nvSpPr>
          <p:cNvPr id="4" name="Slide Number Placeholder 3"/>
          <p:cNvSpPr>
            <a:spLocks noGrp="1"/>
          </p:cNvSpPr>
          <p:nvPr>
            <p:ph type="sldNum" sz="quarter" idx="10"/>
          </p:nvPr>
        </p:nvSpPr>
        <p:spPr/>
        <p:txBody>
          <a:bodyPr/>
          <a:lstStyle/>
          <a:p>
            <a:fld id="{CB0E7B6E-6B7A-4199-A8DE-B8505E770DB1}"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14</a:t>
            </a:fld>
            <a:endParaRPr sz="1200" b="0" i="0" u="none" strike="noStrike" cap="none" dirty="0">
              <a:solidFill>
                <a:srgbClr val="000000"/>
              </a:solidFill>
              <a:latin typeface="Arial"/>
              <a:ea typeface="Arial"/>
              <a:cs typeface="Arial"/>
              <a:sym typeface="Arial"/>
            </a:endParaRPr>
          </a:p>
        </p:txBody>
      </p:sp>
      <p:sp>
        <p:nvSpPr>
          <p:cNvPr id="498" name="Google Shape;4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9" name="Google Shape;49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(may need to re-phrase)</a:t>
            </a:r>
            <a:endParaRPr dirty="0"/>
          </a:p>
          <a:p>
            <a:pPr marL="0" lvl="0" indent="0" algn="l" rtl="0">
              <a:spcBef>
                <a:spcPts val="0"/>
              </a:spcBef>
              <a:spcAft>
                <a:spcPts val="0"/>
              </a:spcAft>
              <a:buNone/>
            </a:pPr>
            <a:r>
              <a:rPr lang="en-US" dirty="0">
                <a:latin typeface="Arial"/>
                <a:ea typeface="Arial"/>
                <a:cs typeface="Arial"/>
                <a:sym typeface="Arial"/>
              </a:rPr>
              <a:t>Regardless of whether a subject was initially enrolled with informed consent or EFIC, an LAR may withdraw the subject from further participation at any time and for any reason. After regaining consciousness and decision making capacity, subjects may also withdraw themselves from further participation.  Whenever possible, the reason for wishing to withdraw should be determined. Those wishing to withdraw the study intervention should be aware that the intervention can be discontinued (i.e. request that the PbtO2 monitors be removed, or that ICU staff be </a:t>
            </a:r>
            <a:r>
              <a:rPr lang="en-US" dirty="0" err="1">
                <a:latin typeface="Arial"/>
                <a:ea typeface="Arial"/>
                <a:cs typeface="Arial"/>
                <a:sym typeface="Arial"/>
              </a:rPr>
              <a:t>unblinded</a:t>
            </a:r>
            <a:r>
              <a:rPr lang="en-US">
                <a:latin typeface="Arial"/>
                <a:ea typeface="Arial"/>
                <a:cs typeface="Arial"/>
                <a:sym typeface="Arial"/>
              </a:rPr>
              <a:t> to PbtO2 values) without withdrawing from the trial and further data collection.  Discontinuation of the study intervention itself does not constitute withdrawal from further participation in the study. After withdrawing from either the intervention or any further participation in the study, the participant’s care should revert to standard care at the enrolling site. Consistent with OHRP and FDA guidance, participant data collected prior to withdrawal from the study is maintained in the study database, but no additional participant data will be collected from the participant or their medical record subsequent to withdrawal from the study. </a:t>
            </a:r>
            <a:br>
              <a:rPr lang="en-US">
                <a:latin typeface="Arial"/>
                <a:ea typeface="Arial"/>
                <a:cs typeface="Arial"/>
                <a:sym typeface="Arial"/>
              </a:rPr>
            </a:b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500" name="Google Shape;500;p15:notes"/>
          <p:cNvSpPr txBox="1"/>
          <p:nvPr/>
        </p:nvSpPr>
        <p:spPr>
          <a:xfrm>
            <a:off x="3978275" y="8842375"/>
            <a:ext cx="3043238" cy="465138"/>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occasional use of TCDs to confirm suspected vasospasm is allowed and if performed the report should be collected. If vasospasm is present, this information must be documented in the Adverse Event CRF.</a:t>
            </a:r>
          </a:p>
          <a:p>
            <a:endParaRPr lang="en-US" dirty="0"/>
          </a:p>
        </p:txBody>
      </p:sp>
      <p:sp>
        <p:nvSpPr>
          <p:cNvPr id="4" name="Slide Number Placeholder 3"/>
          <p:cNvSpPr>
            <a:spLocks noGrp="1"/>
          </p:cNvSpPr>
          <p:nvPr>
            <p:ph type="sldNum" sz="quarter" idx="5"/>
          </p:nvPr>
        </p:nvSpPr>
        <p:spPr/>
        <p:txBody>
          <a:bodyPr/>
          <a:lstStyle/>
          <a:p>
            <a:fld id="{CB0E7B6E-6B7A-4199-A8DE-B8505E770DB1}" type="slidenum">
              <a:rPr lang="en-US" smtClean="0"/>
              <a:pPr/>
              <a:t>15</a:t>
            </a:fld>
            <a:endParaRPr lang="en-US"/>
          </a:p>
        </p:txBody>
      </p:sp>
    </p:spTree>
    <p:extLst>
      <p:ext uri="{BB962C8B-B14F-4D97-AF65-F5344CB8AC3E}">
        <p14:creationId xmlns:p14="http://schemas.microsoft.com/office/powerpoint/2010/main" val="2837667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4d1524ee3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16</a:t>
            </a:fld>
            <a:endParaRPr sz="1200" b="0" i="0" u="none" strike="noStrike" cap="none" dirty="0">
              <a:solidFill>
                <a:srgbClr val="000000"/>
              </a:solidFill>
              <a:latin typeface="Arial"/>
              <a:ea typeface="Arial"/>
              <a:cs typeface="Arial"/>
              <a:sym typeface="Arial"/>
            </a:endParaRPr>
          </a:p>
        </p:txBody>
      </p:sp>
      <p:sp>
        <p:nvSpPr>
          <p:cNvPr id="533" name="Google Shape;533;g4d1524ee3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4" name="Google Shape;534;g4d1524ee3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1100"/>
              <a:buFont typeface="Arial"/>
              <a:buNone/>
            </a:pPr>
            <a:r>
              <a:rPr lang="en-US" dirty="0"/>
              <a:t>Other acceptable neuro-monitoring devices include: EEG, </a:t>
            </a:r>
            <a:r>
              <a:rPr lang="en-US" dirty="0" err="1"/>
              <a:t>ECog</a:t>
            </a:r>
            <a:r>
              <a:rPr lang="en-US" dirty="0"/>
              <a:t>, </a:t>
            </a:r>
            <a:r>
              <a:rPr lang="en-US" dirty="0" err="1"/>
              <a:t>microdialysis</a:t>
            </a:r>
            <a:r>
              <a:rPr lang="en-US" dirty="0"/>
              <a:t>, brain temperature, cerebral </a:t>
            </a:r>
            <a:r>
              <a:rPr lang="en-US" dirty="0" err="1"/>
              <a:t>autoregulation</a:t>
            </a:r>
            <a:r>
              <a:rPr lang="en-US" dirty="0"/>
              <a:t>. </a:t>
            </a:r>
            <a:r>
              <a:rPr lang="en-US" dirty="0" err="1"/>
              <a:t>Neuro</a:t>
            </a:r>
            <a:r>
              <a:rPr lang="en-US" dirty="0"/>
              <a:t>-monitoring devices that are not acceptable include: NIRS, BIS (except in the OR), Jugular bulb saturation monitors, cerebral blood flow monitors, or routine </a:t>
            </a:r>
            <a:r>
              <a:rPr lang="en-US" dirty="0" err="1"/>
              <a:t>transcranial</a:t>
            </a:r>
            <a:r>
              <a:rPr lang="en-US" dirty="0"/>
              <a:t> </a:t>
            </a:r>
            <a:r>
              <a:rPr lang="en-US" dirty="0" err="1"/>
              <a:t>doppler</a:t>
            </a:r>
            <a:r>
              <a:rPr lang="en-US" dirty="0"/>
              <a:t> (TCD) monitoring as these can provide indirect information regarding brain tissue oxygenation. The occasional use of TCDs to confirm suspected vasospasm is allowed and if performed the report should be collected. If vasospasm is present, this information must be documented in the Adverse Event CRF.</a:t>
            </a:r>
            <a:endParaRPr dirty="0"/>
          </a:p>
          <a:p>
            <a:pPr marL="0" lvl="0" indent="0" algn="l" rtl="0">
              <a:spcBef>
                <a:spcPts val="100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535" name="Google Shape;535;g4d1524ee31_0_0:notes"/>
          <p:cNvSpPr txBox="1"/>
          <p:nvPr/>
        </p:nvSpPr>
        <p:spPr>
          <a:xfrm>
            <a:off x="3978275" y="8842375"/>
            <a:ext cx="3043200" cy="465000"/>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interruption in ICP monitoring needs to be very short</a:t>
            </a:r>
            <a:r>
              <a:rPr lang="en-US" baseline="0" dirty="0" smtClean="0"/>
              <a:t> (</a:t>
            </a:r>
            <a:r>
              <a:rPr lang="en-US" dirty="0" smtClean="0"/>
              <a:t>&lt;5 minutes?)</a:t>
            </a:r>
            <a:endParaRPr lang="en-US" dirty="0"/>
          </a:p>
        </p:txBody>
      </p:sp>
      <p:sp>
        <p:nvSpPr>
          <p:cNvPr id="4" name="Slide Number Placeholder 3"/>
          <p:cNvSpPr>
            <a:spLocks noGrp="1"/>
          </p:cNvSpPr>
          <p:nvPr>
            <p:ph type="sldNum" sz="quarter" idx="10"/>
          </p:nvPr>
        </p:nvSpPr>
        <p:spPr/>
        <p:txBody>
          <a:bodyPr/>
          <a:lstStyle/>
          <a:p>
            <a:fld id="{CB0E7B6E-6B7A-4199-A8DE-B8505E770DB1}"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20</a:t>
            </a:fld>
            <a:endParaRPr sz="1200" b="0" i="0" u="none" strike="noStrike" cap="none">
              <a:solidFill>
                <a:srgbClr val="000000"/>
              </a:solidFill>
              <a:latin typeface="Arial"/>
              <a:ea typeface="Arial"/>
              <a:cs typeface="Arial"/>
              <a:sym typeface="Arial"/>
            </a:endParaRPr>
          </a:p>
        </p:txBody>
      </p:sp>
      <p:sp>
        <p:nvSpPr>
          <p:cNvPr id="544" name="Google Shape;5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5" name="Google Shape;54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SzPts val="1100"/>
              <a:buNone/>
            </a:pPr>
            <a:r>
              <a:rPr lang="en-US"/>
              <a:t>Function and reliability of the PbtO2 probe will be assessed as described on this slide.  In the event of a non-functioning or mal-positioned PbtO2 probe or expansion of a contusion that results in the inability to obtain PbtO2 values, a new PbtO2 probe should be placed in the ICP+PbtO2 intervention group within 2 hours if at all possible. This is not necessary in the ICP alone (control) group.</a:t>
            </a:r>
            <a:endParaRPr/>
          </a:p>
          <a:p>
            <a:pPr marL="457200" lvl="0" indent="-304800" algn="l" rtl="0">
              <a:lnSpc>
                <a:spcPct val="120000"/>
              </a:lnSpc>
              <a:spcBef>
                <a:spcPts val="1000"/>
              </a:spcBef>
              <a:spcAft>
                <a:spcPts val="0"/>
              </a:spcAft>
              <a:buClr>
                <a:schemeClr val="dk1"/>
              </a:buClr>
              <a:buSzPts val="1200"/>
              <a:buFont typeface="Calibri"/>
              <a:buAutoNum type="alphaUcPeriod"/>
            </a:pPr>
            <a:r>
              <a:rPr lang="en-US"/>
              <a:t>Prior to insertion, calibration of the device will be checked according to the manufacturer’s instructions.</a:t>
            </a:r>
            <a:endParaRPr baseline="30000"/>
          </a:p>
          <a:p>
            <a:pPr marL="457200" lvl="0" indent="-304800" algn="l" rtl="0">
              <a:lnSpc>
                <a:spcPct val="120000"/>
              </a:lnSpc>
              <a:spcBef>
                <a:spcPts val="0"/>
              </a:spcBef>
              <a:spcAft>
                <a:spcPts val="0"/>
              </a:spcAft>
              <a:buClr>
                <a:schemeClr val="dk1"/>
              </a:buClr>
              <a:buSzPts val="1200"/>
              <a:buFont typeface="Calibri"/>
              <a:buAutoNum type="alphaUcPeriod"/>
            </a:pPr>
            <a:r>
              <a:rPr lang="en-US"/>
              <a:t>Each participant will have a FiO2 challenge done within 2 hours after placement of the catheter, and then daily thereafter until the probe is removed. Treatment staff will be blinded to the results of the FiO2 challenge in the control arm. The expected response to a FiO2 challenge would be a PbtO2 increase of at least 5 mm Hg. If the initial challenge does not demonstrate the expected response, a repeat challenge should be done within 1 hour.</a:t>
            </a:r>
            <a:endParaRPr/>
          </a:p>
          <a:p>
            <a:pPr marL="457200" lvl="0" indent="-304800" algn="l" rtl="0">
              <a:lnSpc>
                <a:spcPct val="120000"/>
              </a:lnSpc>
              <a:spcBef>
                <a:spcPts val="0"/>
              </a:spcBef>
              <a:spcAft>
                <a:spcPts val="0"/>
              </a:spcAft>
              <a:buClr>
                <a:schemeClr val="dk1"/>
              </a:buClr>
              <a:buSzPts val="1200"/>
              <a:buFont typeface="Calibri"/>
              <a:buAutoNum type="alphaUcPeriod"/>
            </a:pPr>
            <a:r>
              <a:rPr lang="en-US"/>
              <a:t>If the second FiO2 challenge again fails to show the appropriate response of a PbtO2 increase of at least 5 mm Hg, further management will be determined by patient group.</a:t>
            </a:r>
            <a:endParaRPr/>
          </a:p>
          <a:p>
            <a:pPr marL="914400" lvl="1" indent="-304800" algn="l" rtl="0">
              <a:lnSpc>
                <a:spcPct val="120000"/>
              </a:lnSpc>
              <a:spcBef>
                <a:spcPts val="0"/>
              </a:spcBef>
              <a:spcAft>
                <a:spcPts val="0"/>
              </a:spcAft>
              <a:buClr>
                <a:schemeClr val="dk1"/>
              </a:buClr>
              <a:buSzPts val="1200"/>
              <a:buFont typeface="Calibri"/>
              <a:buAutoNum type="alphaLcPeriod"/>
            </a:pPr>
            <a:r>
              <a:rPr lang="en-US"/>
              <a:t>In the ICP+PbtO2 (intervention) group, a head CT should be obtained to assess for PbtO2 probe malpositioning, contusion expansion, or other potential causes for inaccurate PbtO2 measurements. In the event of a non-functioning or mal-positioned PbtO2 probe or expansion of a contusion that results in the inability to obtain PbtO2 values, a new PbtO2 probe should be placed within 2 hours if at all possible.</a:t>
            </a:r>
            <a:endParaRPr/>
          </a:p>
          <a:p>
            <a:pPr marL="914400" lvl="1" indent="-304800" algn="l" rtl="0">
              <a:lnSpc>
                <a:spcPct val="120000"/>
              </a:lnSpc>
              <a:spcBef>
                <a:spcPts val="0"/>
              </a:spcBef>
              <a:spcAft>
                <a:spcPts val="0"/>
              </a:spcAft>
              <a:buClr>
                <a:schemeClr val="dk1"/>
              </a:buClr>
              <a:buSzPts val="1200"/>
              <a:buFont typeface="Calibri"/>
              <a:buAutoNum type="alphaLcPeriod"/>
            </a:pPr>
            <a:r>
              <a:rPr lang="en-US"/>
              <a:t>In the ICP only (control) group, the study team will document that the PbtO2 probe is unreliable. The PbtO2 probe will not be replaced but it should be checked daily by the study team in the event that it begins to record data again. It should remain in place until removal criteria have been met (see below). </a:t>
            </a:r>
            <a:endParaRPr/>
          </a:p>
          <a:p>
            <a:pPr marL="457200" lvl="0" indent="-304800" algn="l" rtl="0">
              <a:lnSpc>
                <a:spcPct val="120000"/>
              </a:lnSpc>
              <a:spcBef>
                <a:spcPts val="0"/>
              </a:spcBef>
              <a:spcAft>
                <a:spcPts val="0"/>
              </a:spcAft>
              <a:buClr>
                <a:schemeClr val="dk1"/>
              </a:buClr>
              <a:buSzPts val="1200"/>
              <a:buFont typeface="Calibri"/>
              <a:buAutoNum type="alphaUcPeriod"/>
            </a:pPr>
            <a:r>
              <a:rPr lang="en-US"/>
              <a:t>The study staff may request a FiO2 challenge at any time if they suspect the PbtO2 probe is not working. The results of any challenges in the ICP only (control) group should not be shared with the clinical team in order to maintain blinding.</a:t>
            </a:r>
            <a:endParaRPr/>
          </a:p>
          <a:p>
            <a:pPr marL="457200" lvl="0" indent="-304800" algn="l" rtl="0">
              <a:lnSpc>
                <a:spcPct val="120000"/>
              </a:lnSpc>
              <a:spcBef>
                <a:spcPts val="0"/>
              </a:spcBef>
              <a:spcAft>
                <a:spcPts val="0"/>
              </a:spcAft>
              <a:buClr>
                <a:schemeClr val="dk1"/>
              </a:buClr>
              <a:buSzPts val="1200"/>
              <a:buFont typeface="Calibri"/>
              <a:buAutoNum type="alphaUcPeriod"/>
            </a:pPr>
            <a:r>
              <a:rPr lang="en-US"/>
              <a:t>In addition, for participants in the ICP+PbtO2 (intervention) group, the clinical team may perform a FiO2 challenge at any time they feel it is indicated based on the clinical situation and local protocol. The clinical team will not be blinded to the results of these challenges. </a:t>
            </a:r>
            <a:endParaRPr/>
          </a:p>
          <a:p>
            <a:pPr marL="457200" lvl="0" indent="-304800" algn="l" rtl="0">
              <a:lnSpc>
                <a:spcPct val="120000"/>
              </a:lnSpc>
              <a:spcBef>
                <a:spcPts val="0"/>
              </a:spcBef>
              <a:spcAft>
                <a:spcPts val="0"/>
              </a:spcAft>
              <a:buClr>
                <a:schemeClr val="dk1"/>
              </a:buClr>
              <a:buSzPts val="1200"/>
              <a:buFont typeface="Calibri"/>
              <a:buAutoNum type="alphaUcPeriod"/>
            </a:pPr>
            <a:r>
              <a:rPr lang="en-US"/>
              <a:t>The information from any FiO2 challenge performed should be captured in the daily CRF.</a:t>
            </a:r>
            <a:endParaRPr/>
          </a:p>
          <a:p>
            <a:pPr marL="457200" lvl="0" indent="-304800" algn="l" rtl="0">
              <a:lnSpc>
                <a:spcPct val="120000"/>
              </a:lnSpc>
              <a:spcBef>
                <a:spcPts val="0"/>
              </a:spcBef>
              <a:spcAft>
                <a:spcPts val="0"/>
              </a:spcAft>
              <a:buClr>
                <a:schemeClr val="dk1"/>
              </a:buClr>
              <a:buSzPts val="1200"/>
              <a:buFont typeface="Calibri"/>
              <a:buAutoNum type="alphaUcPeriod"/>
            </a:pPr>
            <a:r>
              <a:rPr lang="en-US"/>
              <a:t>The study or clinical team may also perform MAP or CO2 challenges based on local protocols. The results of any challenges in the ICP only (control) group should not be shared with the clinical team in order to maintain blinding. Information from MAP or CO2 challenges should be maintained per local protocols and recorded on the CRF.</a:t>
            </a:r>
            <a:endParaRPr/>
          </a:p>
          <a:p>
            <a:pPr marL="0" lvl="0" indent="0" algn="l" rtl="0">
              <a:lnSpc>
                <a:spcPct val="120000"/>
              </a:lnSpc>
              <a:spcBef>
                <a:spcPts val="1000"/>
              </a:spcBef>
              <a:spcAft>
                <a:spcPts val="0"/>
              </a:spcAft>
              <a:buSzPts val="1100"/>
              <a:buNone/>
            </a:pPr>
            <a:endParaRPr/>
          </a:p>
          <a:p>
            <a:pPr marL="0" lvl="0" indent="0" algn="l" rtl="0">
              <a:lnSpc>
                <a:spcPct val="120000"/>
              </a:lnSpc>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latin typeface="Arial"/>
              <a:ea typeface="Arial"/>
              <a:cs typeface="Arial"/>
              <a:sym typeface="Arial"/>
            </a:endParaRPr>
          </a:p>
        </p:txBody>
      </p:sp>
      <p:sp>
        <p:nvSpPr>
          <p:cNvPr id="546" name="Google Shape;546;p18:notes"/>
          <p:cNvSpPr txBox="1"/>
          <p:nvPr/>
        </p:nvSpPr>
        <p:spPr>
          <a:xfrm>
            <a:off x="3978275" y="8842375"/>
            <a:ext cx="3043238" cy="465138"/>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20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25</a:t>
            </a:fld>
            <a:endParaRPr sz="1200" b="0" i="0" u="none" strike="noStrike" cap="none">
              <a:solidFill>
                <a:srgbClr val="000000"/>
              </a:solidFill>
              <a:latin typeface="Arial"/>
              <a:ea typeface="Arial"/>
              <a:cs typeface="Arial"/>
              <a:sym typeface="Arial"/>
            </a:endParaRPr>
          </a:p>
        </p:txBody>
      </p:sp>
      <p:sp>
        <p:nvSpPr>
          <p:cNvPr id="951" name="Google Shape;95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2" name="Google Shape;95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Blinding The PbtO2 monitors will be masked for this study in the control group, so that hospital staff will not be able to read the PbtO2 information. Hospital staff are not blinded as to who is in the control or active treatment groups. The 6 Month outcomes will be collected by an assessor blinded to randomization assignment. </a:t>
            </a:r>
            <a:endParaRPr/>
          </a:p>
        </p:txBody>
      </p:sp>
      <p:sp>
        <p:nvSpPr>
          <p:cNvPr id="953" name="Google Shape;953;p41:notes"/>
          <p:cNvSpPr txBox="1"/>
          <p:nvPr/>
        </p:nvSpPr>
        <p:spPr>
          <a:xfrm>
            <a:off x="3978275" y="8842375"/>
            <a:ext cx="3043238" cy="465138"/>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25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896">
              <a:defRPr sz="1200">
                <a:solidFill>
                  <a:schemeClr val="tx1"/>
                </a:solidFill>
                <a:latin typeface="Arial" charset="0"/>
                <a:cs typeface="Arial" charset="0"/>
              </a:defRPr>
            </a:lvl1pPr>
            <a:lvl2pPr marL="727643" indent="-279503" defTabSz="911896">
              <a:defRPr sz="1200">
                <a:solidFill>
                  <a:schemeClr val="tx1"/>
                </a:solidFill>
                <a:latin typeface="Arial" charset="0"/>
                <a:cs typeface="Arial" charset="0"/>
              </a:defRPr>
            </a:lvl2pPr>
            <a:lvl3pPr marL="1121132" indent="-223290" defTabSz="911896">
              <a:defRPr sz="1200">
                <a:solidFill>
                  <a:schemeClr val="tx1"/>
                </a:solidFill>
                <a:latin typeface="Arial" charset="0"/>
                <a:cs typeface="Arial" charset="0"/>
              </a:defRPr>
            </a:lvl3pPr>
            <a:lvl4pPr marL="1569273" indent="-223290" defTabSz="911896">
              <a:defRPr sz="1200">
                <a:solidFill>
                  <a:schemeClr val="tx1"/>
                </a:solidFill>
                <a:latin typeface="Arial" charset="0"/>
                <a:cs typeface="Arial" charset="0"/>
              </a:defRPr>
            </a:lvl4pPr>
            <a:lvl5pPr marL="2015852" indent="-223290" defTabSz="911896">
              <a:defRPr sz="1200">
                <a:solidFill>
                  <a:schemeClr val="tx1"/>
                </a:solidFill>
                <a:latin typeface="Arial" charset="0"/>
                <a:cs typeface="Arial" charset="0"/>
              </a:defRPr>
            </a:lvl5pPr>
            <a:lvl6pPr marL="2465554" indent="-223290" defTabSz="911896" eaLnBrk="0" fontAlgn="base" hangingPunct="0">
              <a:spcBef>
                <a:spcPct val="30000"/>
              </a:spcBef>
              <a:spcAft>
                <a:spcPct val="0"/>
              </a:spcAft>
              <a:defRPr sz="1200">
                <a:solidFill>
                  <a:schemeClr val="tx1"/>
                </a:solidFill>
                <a:latin typeface="Arial" charset="0"/>
                <a:cs typeface="Arial" charset="0"/>
              </a:defRPr>
            </a:lvl6pPr>
            <a:lvl7pPr marL="2915256" indent="-223290" defTabSz="911896" eaLnBrk="0" fontAlgn="base" hangingPunct="0">
              <a:spcBef>
                <a:spcPct val="30000"/>
              </a:spcBef>
              <a:spcAft>
                <a:spcPct val="0"/>
              </a:spcAft>
              <a:defRPr sz="1200">
                <a:solidFill>
                  <a:schemeClr val="tx1"/>
                </a:solidFill>
                <a:latin typeface="Arial" charset="0"/>
                <a:cs typeface="Arial" charset="0"/>
              </a:defRPr>
            </a:lvl7pPr>
            <a:lvl8pPr marL="3364958" indent="-223290" defTabSz="911896" eaLnBrk="0" fontAlgn="base" hangingPunct="0">
              <a:spcBef>
                <a:spcPct val="30000"/>
              </a:spcBef>
              <a:spcAft>
                <a:spcPct val="0"/>
              </a:spcAft>
              <a:defRPr sz="1200">
                <a:solidFill>
                  <a:schemeClr val="tx1"/>
                </a:solidFill>
                <a:latin typeface="Arial" charset="0"/>
                <a:cs typeface="Arial" charset="0"/>
              </a:defRPr>
            </a:lvl8pPr>
            <a:lvl9pPr marL="3814659" indent="-223290" defTabSz="911896" eaLnBrk="0" fontAlgn="base" hangingPunct="0">
              <a:spcBef>
                <a:spcPct val="30000"/>
              </a:spcBef>
              <a:spcAft>
                <a:spcPct val="0"/>
              </a:spcAft>
              <a:defRPr sz="1200">
                <a:solidFill>
                  <a:schemeClr val="tx1"/>
                </a:solidFill>
                <a:latin typeface="Arial" charset="0"/>
                <a:cs typeface="Arial" charset="0"/>
              </a:defRPr>
            </a:lvl9pPr>
          </a:lstStyle>
          <a:p>
            <a:fld id="{53613646-2ADA-4465-A2DD-F0B35B7424FA}" type="slidenum">
              <a:rPr lang="en-US" altLang="en-US">
                <a:solidFill>
                  <a:srgbClr val="000000"/>
                </a:solidFill>
              </a:rPr>
              <a:pPr/>
              <a:t>26</a:t>
            </a:fld>
            <a:endParaRPr lang="en-US" altLang="en-US">
              <a:solidFill>
                <a:srgbClr val="000000"/>
              </a:solidFill>
            </a:endParaRPr>
          </a:p>
        </p:txBody>
      </p:sp>
      <p:sp>
        <p:nvSpPr>
          <p:cNvPr id="19459" name="Slide Image Placeholder 1"/>
          <p:cNvSpPr>
            <a:spLocks noGrp="1" noRot="1" noChangeAspect="1" noChangeArrowheads="1" noTextEdit="1"/>
          </p:cNvSpPr>
          <p:nvPr>
            <p:ph type="sldImg"/>
          </p:nvPr>
        </p:nvSpPr>
        <p:spPr>
          <a:ln/>
        </p:spPr>
      </p:sp>
      <p:sp>
        <p:nvSpPr>
          <p:cNvPr id="194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r>
              <a:rPr lang="en-US" altLang="en-US" smtClean="0"/>
              <a:t>Answer: </a:t>
            </a:r>
            <a:r>
              <a:rPr lang="en-US" altLang="en-US" b="1" smtClean="0"/>
              <a:t>D</a:t>
            </a:r>
            <a:r>
              <a:rPr lang="en-US" altLang="en-US" smtClean="0"/>
              <a:t> All of the above. </a:t>
            </a:r>
            <a:r>
              <a:rPr lang="en-US" altLang="en-US" b="1" smtClean="0"/>
              <a:t>Continuous ICP monitoring</a:t>
            </a:r>
            <a:r>
              <a:rPr lang="en-US" altLang="en-US" smtClean="0"/>
              <a:t>, either by parenchymal monitor or external ventricular drain (EVD), </a:t>
            </a:r>
            <a:r>
              <a:rPr lang="en-US" altLang="en-US" b="1" smtClean="0"/>
              <a:t>is required</a:t>
            </a:r>
            <a:r>
              <a:rPr lang="en-US" altLang="en-US" smtClean="0"/>
              <a:t>. An EVD can be used as the ICP monitor, particularly if CSF drainage for treatment of elevated ICP is required. CSF drainage via the EVD can be either continuous or intermittent. The ICP readings may be from the EVD monitor only if continuous readings can be recorded. </a:t>
            </a:r>
            <a:r>
              <a:rPr lang="en-US" altLang="en-US" b="1" smtClean="0"/>
              <a:t>If CSF drainage from the EVD is continuous, ICP readings must come from a parenchymal ICP monitor in order to obtain continuous ICP readings.  </a:t>
            </a:r>
            <a:r>
              <a:rPr lang="en-US" altLang="en-US" smtClean="0"/>
              <a:t>Treatment of brain tissue oxygen values prior to randomization or planned use of devices that would allow unblinding of medical care team to the treatment group are items that would exclude an otherwise eligible BOOST3 participant; </a:t>
            </a:r>
            <a:r>
              <a:rPr lang="en-US" altLang="en-US" b="1" smtClean="0"/>
              <a:t>PbtO2 values should not be visible to the treatment team prior to randomization or in the blinded arm</a:t>
            </a:r>
            <a:r>
              <a:rPr lang="en-US" altLang="en-US" smtClean="0"/>
              <a:t>. </a:t>
            </a:r>
            <a:r>
              <a:rPr lang="en-US" altLang="en-US" b="1" smtClean="0"/>
              <a:t>Neuro-monitoring devices that are not acceptable include: NIRS, BIS (except in the OR), Jugular bulb saturation monitors, cerebral blood flow monitors, or routine transcranial doppler (TCD) monitoring as these can provide indirect information regarding brain tissue oxygenation. </a:t>
            </a:r>
            <a:r>
              <a:rPr lang="en-US" altLang="en-US" smtClean="0"/>
              <a:t>The occasional use of TCDs to confirm suspected vasospasm is allowed and if performed the report should be collected. If vasospasm is present, this information must be documented in the Adverse Event CRF. Other acceptable neuro-monitoring devices include: EEG, ECog, microdialysis, brain temperature, cerebral autoregulation. </a:t>
            </a:r>
            <a:br>
              <a:rPr lang="en-US" altLang="en-US" smtClean="0"/>
            </a:br>
            <a:endParaRPr lang="en-US" altLang="en-US" smtClean="0"/>
          </a:p>
          <a:p>
            <a:r>
              <a:rPr lang="en-US" altLang="en-US" smtClean="0"/>
              <a:t/>
            </a:r>
            <a:br>
              <a:rPr lang="en-US" altLang="en-US" smtClean="0"/>
            </a:br>
            <a:endParaRPr lang="en-US" altLang="en-US" smtClean="0"/>
          </a:p>
          <a:p>
            <a:r>
              <a:rPr lang="en-US" altLang="en-US" smtClean="0"/>
              <a:t/>
            </a:r>
            <a:br>
              <a:rPr lang="en-US" altLang="en-US" smtClean="0"/>
            </a:br>
            <a:r>
              <a:rPr lang="en-US" altLang="en-US" smtClean="0"/>
              <a:t/>
            </a:r>
            <a:br>
              <a:rPr lang="en-US" altLang="en-US" smtClean="0"/>
            </a:br>
            <a:r>
              <a:rPr lang="en-US" altLang="en-US" b="1" smtClean="0"/>
              <a:t/>
            </a:r>
            <a:br>
              <a:rPr lang="en-US" altLang="en-US" b="1" smtClean="0"/>
            </a:br>
            <a:endParaRPr lang="en-US" altLang="en-US" b="1" smtClean="0"/>
          </a:p>
          <a:p>
            <a:pPr eaLnBrk="1" hangingPunct="1"/>
            <a:endParaRPr lang="en-US" altLang="en-US" smtClean="0"/>
          </a:p>
          <a:p>
            <a:pPr eaLnBrk="1" hangingPunct="1"/>
            <a:endParaRPr lang="en-US" altLang="en-US" smtClean="0"/>
          </a:p>
        </p:txBody>
      </p:sp>
      <p:sp>
        <p:nvSpPr>
          <p:cNvPr id="19461" name="Slide Number Placeholder 3"/>
          <p:cNvSpPr txBox="1">
            <a:spLocks noGrp="1"/>
          </p:cNvSpPr>
          <p:nvPr/>
        </p:nvSpPr>
        <p:spPr bwMode="auto">
          <a:xfrm>
            <a:off x="3884122" y="8685862"/>
            <a:ext cx="2972320" cy="45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fld id="{CDEB3636-BC41-4A07-8F27-C91244104F1B}" type="slidenum">
              <a:rPr lang="en-US" altLang="en-US">
                <a:solidFill>
                  <a:srgbClr val="000000"/>
                </a:solidFill>
                <a:ea typeface="ＭＳ Ｐゴシック" pitchFamily="34" charset="-128"/>
              </a:rPr>
              <a:pPr algn="r" eaLnBrk="1" hangingPunct="1"/>
              <a:t>26</a:t>
            </a:fld>
            <a:endParaRPr lang="en-US" altLang="en-US">
              <a:solidFill>
                <a:srgbClr val="000000"/>
              </a:solidFill>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896">
              <a:defRPr sz="1200">
                <a:solidFill>
                  <a:schemeClr val="tx1"/>
                </a:solidFill>
                <a:latin typeface="Arial" charset="0"/>
                <a:cs typeface="Arial" charset="0"/>
              </a:defRPr>
            </a:lvl1pPr>
            <a:lvl2pPr marL="727643" indent="-279503" defTabSz="911896">
              <a:defRPr sz="1200">
                <a:solidFill>
                  <a:schemeClr val="tx1"/>
                </a:solidFill>
                <a:latin typeface="Arial" charset="0"/>
                <a:cs typeface="Arial" charset="0"/>
              </a:defRPr>
            </a:lvl2pPr>
            <a:lvl3pPr marL="1121132" indent="-223290" defTabSz="911896">
              <a:defRPr sz="1200">
                <a:solidFill>
                  <a:schemeClr val="tx1"/>
                </a:solidFill>
                <a:latin typeface="Arial" charset="0"/>
                <a:cs typeface="Arial" charset="0"/>
              </a:defRPr>
            </a:lvl3pPr>
            <a:lvl4pPr marL="1569273" indent="-223290" defTabSz="911896">
              <a:defRPr sz="1200">
                <a:solidFill>
                  <a:schemeClr val="tx1"/>
                </a:solidFill>
                <a:latin typeface="Arial" charset="0"/>
                <a:cs typeface="Arial" charset="0"/>
              </a:defRPr>
            </a:lvl4pPr>
            <a:lvl5pPr marL="2015852" indent="-223290" defTabSz="911896">
              <a:defRPr sz="1200">
                <a:solidFill>
                  <a:schemeClr val="tx1"/>
                </a:solidFill>
                <a:latin typeface="Arial" charset="0"/>
                <a:cs typeface="Arial" charset="0"/>
              </a:defRPr>
            </a:lvl5pPr>
            <a:lvl6pPr marL="2465554" indent="-223290" defTabSz="911896" eaLnBrk="0" fontAlgn="base" hangingPunct="0">
              <a:spcBef>
                <a:spcPct val="30000"/>
              </a:spcBef>
              <a:spcAft>
                <a:spcPct val="0"/>
              </a:spcAft>
              <a:defRPr sz="1200">
                <a:solidFill>
                  <a:schemeClr val="tx1"/>
                </a:solidFill>
                <a:latin typeface="Arial" charset="0"/>
                <a:cs typeface="Arial" charset="0"/>
              </a:defRPr>
            </a:lvl6pPr>
            <a:lvl7pPr marL="2915256" indent="-223290" defTabSz="911896" eaLnBrk="0" fontAlgn="base" hangingPunct="0">
              <a:spcBef>
                <a:spcPct val="30000"/>
              </a:spcBef>
              <a:spcAft>
                <a:spcPct val="0"/>
              </a:spcAft>
              <a:defRPr sz="1200">
                <a:solidFill>
                  <a:schemeClr val="tx1"/>
                </a:solidFill>
                <a:latin typeface="Arial" charset="0"/>
                <a:cs typeface="Arial" charset="0"/>
              </a:defRPr>
            </a:lvl7pPr>
            <a:lvl8pPr marL="3364958" indent="-223290" defTabSz="911896" eaLnBrk="0" fontAlgn="base" hangingPunct="0">
              <a:spcBef>
                <a:spcPct val="30000"/>
              </a:spcBef>
              <a:spcAft>
                <a:spcPct val="0"/>
              </a:spcAft>
              <a:defRPr sz="1200">
                <a:solidFill>
                  <a:schemeClr val="tx1"/>
                </a:solidFill>
                <a:latin typeface="Arial" charset="0"/>
                <a:cs typeface="Arial" charset="0"/>
              </a:defRPr>
            </a:lvl8pPr>
            <a:lvl9pPr marL="3814659" indent="-223290" defTabSz="911896" eaLnBrk="0" fontAlgn="base" hangingPunct="0">
              <a:spcBef>
                <a:spcPct val="30000"/>
              </a:spcBef>
              <a:spcAft>
                <a:spcPct val="0"/>
              </a:spcAft>
              <a:defRPr sz="1200">
                <a:solidFill>
                  <a:schemeClr val="tx1"/>
                </a:solidFill>
                <a:latin typeface="Arial" charset="0"/>
                <a:cs typeface="Arial" charset="0"/>
              </a:defRPr>
            </a:lvl9pPr>
          </a:lstStyle>
          <a:p>
            <a:fld id="{469A7912-FEB8-4577-9446-902698D7C2E0}" type="slidenum">
              <a:rPr lang="en-US" altLang="en-US">
                <a:solidFill>
                  <a:srgbClr val="000000"/>
                </a:solidFill>
              </a:rPr>
              <a:pPr/>
              <a:t>27</a:t>
            </a:fld>
            <a:endParaRPr lang="en-US" altLang="en-US">
              <a:solidFill>
                <a:srgbClr val="000000"/>
              </a:solidFill>
            </a:endParaRPr>
          </a:p>
        </p:txBody>
      </p:sp>
      <p:sp>
        <p:nvSpPr>
          <p:cNvPr id="21507" name="Slide Image Placeholder 1"/>
          <p:cNvSpPr>
            <a:spLocks noGrp="1" noRot="1" noChangeAspect="1" noChangeArrowheads="1" noTextEdit="1"/>
          </p:cNvSpPr>
          <p:nvPr>
            <p:ph type="sldImg"/>
          </p:nvPr>
        </p:nvSpPr>
        <p:spPr>
          <a:ln/>
        </p:spPr>
      </p:sp>
      <p:sp>
        <p:nvSpPr>
          <p:cNvPr id="215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Answer: B </a:t>
            </a:r>
            <a:r>
              <a:rPr lang="en-US" altLang="en-US" b="1" smtClean="0"/>
              <a:t>No</a:t>
            </a:r>
            <a:r>
              <a:rPr lang="en-US" altLang="en-US" smtClean="0"/>
              <a:t>—The expected response to a FiO2 challenge would be a PbtO2 </a:t>
            </a:r>
            <a:r>
              <a:rPr lang="en-US" altLang="en-US" b="1" smtClean="0"/>
              <a:t>increase of at least 5 mm Hg. </a:t>
            </a:r>
            <a:br>
              <a:rPr lang="en-US" altLang="en-US" b="1" smtClean="0"/>
            </a:br>
            <a:endParaRPr lang="en-US" altLang="en-US" b="1" smtClean="0"/>
          </a:p>
          <a:p>
            <a:pPr eaLnBrk="1" hangingPunct="1"/>
            <a:r>
              <a:rPr lang="en-US" altLang="en-US" b="1" smtClean="0"/>
              <a:t/>
            </a:r>
            <a:br>
              <a:rPr lang="en-US" altLang="en-US" b="1" smtClean="0"/>
            </a:br>
            <a:endParaRPr lang="en-US" altLang="en-US" b="1" smtClean="0"/>
          </a:p>
          <a:p>
            <a:pPr eaLnBrk="1" hangingPunct="1"/>
            <a:endParaRPr lang="en-US" altLang="en-US" smtClean="0"/>
          </a:p>
          <a:p>
            <a:pPr eaLnBrk="1" hangingPunct="1"/>
            <a:endParaRPr lang="en-US" altLang="en-US" smtClean="0"/>
          </a:p>
        </p:txBody>
      </p:sp>
      <p:sp>
        <p:nvSpPr>
          <p:cNvPr id="21509" name="Slide Number Placeholder 3"/>
          <p:cNvSpPr txBox="1">
            <a:spLocks noGrp="1"/>
          </p:cNvSpPr>
          <p:nvPr/>
        </p:nvSpPr>
        <p:spPr bwMode="auto">
          <a:xfrm>
            <a:off x="3884122" y="8685862"/>
            <a:ext cx="2972320" cy="45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fld id="{AFC92792-00EE-4A91-8517-87C28CFC44AF}" type="slidenum">
              <a:rPr lang="en-US" altLang="en-US">
                <a:solidFill>
                  <a:srgbClr val="000000"/>
                </a:solidFill>
                <a:ea typeface="ＭＳ Ｐゴシック" pitchFamily="34" charset="-128"/>
              </a:rPr>
              <a:pPr algn="r" eaLnBrk="1" hangingPunct="1"/>
              <a:t>27</a:t>
            </a:fld>
            <a:endParaRPr lang="en-US" altLang="en-US">
              <a:solidFill>
                <a:srgbClr val="000000"/>
              </a:solidFill>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53" name="Google Shape;4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4" name="Google Shape;45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When more than one family member is present, the individual on top of the hierarchy is the LAR and responsible for signing the consent. Unless otherwise stated in local or state regulations, any of the above individuals are acceptable for LAR consent if other members higher in the hierarchy are not promptly available. A non-LAR family member (some state regulations may identify family members that don’t meet LAR criteria) may object to enrollment, but cannot provide consent. If an LAR consents to the subject’s continued participation in the study and a concerned family member who is not an LAR voices objections, thoughtful discussions with all concerned parties will be initiated. Often families are able to come to a mutually agreeable decision.</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Ancillary staff such as social work, case managers, staff nurses can assist in providing appropriate location to discuss the trial and review the consent form.   Ideally, these should be quiet, private areas such as a family meeting room, private conference room, or an area of the waiting room that is quiet and not overcrowded.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Priority should be taken so that the LAR/next-of-kin should be updated on the patient’s condition and plan of care—ideally the LAR should have an opportunity to speak with a treating physician or the nursing staff.   This can lead into the discussion of study participation and ultimately, review of informed consent.  A coordinator may help to facilitate this discussion between the treatment team and the LAR/Next of Kin, which can also help build a relationship between the coordinator and family when the coordinator acts as a patient/family advocate. </a:t>
            </a:r>
            <a:endParaRPr dirty="0"/>
          </a:p>
          <a:p>
            <a:pPr marL="0" lvl="0" indent="0" algn="l" rtl="0">
              <a:spcBef>
                <a:spcPts val="0"/>
              </a:spcBef>
              <a:spcAft>
                <a:spcPts val="0"/>
              </a:spcAft>
              <a:buNone/>
            </a:pPr>
            <a:endParaRPr dirty="0">
              <a:latin typeface="Arial"/>
              <a:ea typeface="Arial"/>
              <a:cs typeface="Arial"/>
              <a:sym typeface="Arial"/>
            </a:endParaRPr>
          </a:p>
        </p:txBody>
      </p:sp>
      <p:sp>
        <p:nvSpPr>
          <p:cNvPr id="455" name="Google Shape;455;p13:notes"/>
          <p:cNvSpPr txBox="1"/>
          <p:nvPr/>
        </p:nvSpPr>
        <p:spPr>
          <a:xfrm>
            <a:off x="3978275" y="8842375"/>
            <a:ext cx="3043238" cy="465138"/>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896">
              <a:defRPr sz="1200">
                <a:solidFill>
                  <a:schemeClr val="tx1"/>
                </a:solidFill>
                <a:latin typeface="Arial" charset="0"/>
                <a:cs typeface="Arial" charset="0"/>
              </a:defRPr>
            </a:lvl1pPr>
            <a:lvl2pPr marL="727643" indent="-279503" defTabSz="911896">
              <a:defRPr sz="1200">
                <a:solidFill>
                  <a:schemeClr val="tx1"/>
                </a:solidFill>
                <a:latin typeface="Arial" charset="0"/>
                <a:cs typeface="Arial" charset="0"/>
              </a:defRPr>
            </a:lvl2pPr>
            <a:lvl3pPr marL="1121132" indent="-223290" defTabSz="911896">
              <a:defRPr sz="1200">
                <a:solidFill>
                  <a:schemeClr val="tx1"/>
                </a:solidFill>
                <a:latin typeface="Arial" charset="0"/>
                <a:cs typeface="Arial" charset="0"/>
              </a:defRPr>
            </a:lvl3pPr>
            <a:lvl4pPr marL="1569273" indent="-223290" defTabSz="911896">
              <a:defRPr sz="1200">
                <a:solidFill>
                  <a:schemeClr val="tx1"/>
                </a:solidFill>
                <a:latin typeface="Arial" charset="0"/>
                <a:cs typeface="Arial" charset="0"/>
              </a:defRPr>
            </a:lvl4pPr>
            <a:lvl5pPr marL="2015852" indent="-223290" defTabSz="911896">
              <a:defRPr sz="1200">
                <a:solidFill>
                  <a:schemeClr val="tx1"/>
                </a:solidFill>
                <a:latin typeface="Arial" charset="0"/>
                <a:cs typeface="Arial" charset="0"/>
              </a:defRPr>
            </a:lvl5pPr>
            <a:lvl6pPr marL="2465554" indent="-223290" defTabSz="911896" eaLnBrk="0" fontAlgn="base" hangingPunct="0">
              <a:spcBef>
                <a:spcPct val="30000"/>
              </a:spcBef>
              <a:spcAft>
                <a:spcPct val="0"/>
              </a:spcAft>
              <a:defRPr sz="1200">
                <a:solidFill>
                  <a:schemeClr val="tx1"/>
                </a:solidFill>
                <a:latin typeface="Arial" charset="0"/>
                <a:cs typeface="Arial" charset="0"/>
              </a:defRPr>
            </a:lvl6pPr>
            <a:lvl7pPr marL="2915256" indent="-223290" defTabSz="911896" eaLnBrk="0" fontAlgn="base" hangingPunct="0">
              <a:spcBef>
                <a:spcPct val="30000"/>
              </a:spcBef>
              <a:spcAft>
                <a:spcPct val="0"/>
              </a:spcAft>
              <a:defRPr sz="1200">
                <a:solidFill>
                  <a:schemeClr val="tx1"/>
                </a:solidFill>
                <a:latin typeface="Arial" charset="0"/>
                <a:cs typeface="Arial" charset="0"/>
              </a:defRPr>
            </a:lvl7pPr>
            <a:lvl8pPr marL="3364958" indent="-223290" defTabSz="911896" eaLnBrk="0" fontAlgn="base" hangingPunct="0">
              <a:spcBef>
                <a:spcPct val="30000"/>
              </a:spcBef>
              <a:spcAft>
                <a:spcPct val="0"/>
              </a:spcAft>
              <a:defRPr sz="1200">
                <a:solidFill>
                  <a:schemeClr val="tx1"/>
                </a:solidFill>
                <a:latin typeface="Arial" charset="0"/>
                <a:cs typeface="Arial" charset="0"/>
              </a:defRPr>
            </a:lvl8pPr>
            <a:lvl9pPr marL="3814659" indent="-223290" defTabSz="911896" eaLnBrk="0" fontAlgn="base" hangingPunct="0">
              <a:spcBef>
                <a:spcPct val="30000"/>
              </a:spcBef>
              <a:spcAft>
                <a:spcPct val="0"/>
              </a:spcAft>
              <a:defRPr sz="1200">
                <a:solidFill>
                  <a:schemeClr val="tx1"/>
                </a:solidFill>
                <a:latin typeface="Arial" charset="0"/>
                <a:cs typeface="Arial" charset="0"/>
              </a:defRPr>
            </a:lvl9pPr>
          </a:lstStyle>
          <a:p>
            <a:fld id="{B49C2D30-E37B-4E2F-B29E-90CD7E71F9AE}" type="slidenum">
              <a:rPr lang="en-US" altLang="en-US">
                <a:solidFill>
                  <a:srgbClr val="000000"/>
                </a:solidFill>
              </a:rPr>
              <a:pPr/>
              <a:t>28</a:t>
            </a:fld>
            <a:endParaRPr lang="en-US" altLang="en-US">
              <a:solidFill>
                <a:srgbClr val="000000"/>
              </a:solidFill>
            </a:endParaRPr>
          </a:p>
        </p:txBody>
      </p:sp>
      <p:sp>
        <p:nvSpPr>
          <p:cNvPr id="23555" name="Slide Image Placeholder 1"/>
          <p:cNvSpPr>
            <a:spLocks noGrp="1" noRot="1" noChangeAspect="1" noChangeArrowheads="1" noTextEdit="1"/>
          </p:cNvSpPr>
          <p:nvPr>
            <p:ph type="sldImg"/>
          </p:nvPr>
        </p:nvSpPr>
        <p:spPr>
          <a:ln/>
        </p:spPr>
      </p:sp>
      <p:sp>
        <p:nvSpPr>
          <p:cNvPr id="235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r>
              <a:rPr lang="en-US" altLang="en-US" b="1" smtClean="0"/>
              <a:t>Answer: D </a:t>
            </a:r>
            <a:r>
              <a:rPr lang="en-US" altLang="en-US" smtClean="0"/>
              <a:t>If the initial challenge does not demonstrate the expected response, </a:t>
            </a:r>
            <a:r>
              <a:rPr lang="en-US" altLang="en-US" b="1" smtClean="0"/>
              <a:t>a repeat FiO2 challenge should be done within 1 hour of initial FiO2 challenge</a:t>
            </a:r>
            <a:r>
              <a:rPr lang="en-US" altLang="en-US" smtClean="0"/>
              <a:t>. </a:t>
            </a:r>
          </a:p>
          <a:p>
            <a:pPr eaLnBrk="1" hangingPunct="1"/>
            <a:endParaRPr lang="en-US" altLang="en-US" smtClean="0"/>
          </a:p>
          <a:p>
            <a:r>
              <a:rPr lang="en-US" altLang="en-US" b="1" smtClean="0"/>
              <a:t>A</a:t>
            </a:r>
            <a:r>
              <a:rPr lang="en-US" altLang="en-US" smtClean="0"/>
              <a:t> is incorrect; If the </a:t>
            </a:r>
            <a:r>
              <a:rPr lang="en-US" altLang="en-US" b="1" smtClean="0"/>
              <a:t>second</a:t>
            </a:r>
            <a:r>
              <a:rPr lang="en-US" altLang="en-US" smtClean="0"/>
              <a:t> FiO2 challenge again fails to show the appropriate response of a PbtO2 increase of at least 5 mm Hg, further management will be determined by patient group: </a:t>
            </a:r>
          </a:p>
          <a:p>
            <a:pPr lvl="1"/>
            <a:r>
              <a:rPr lang="en-US" altLang="en-US" b="1" smtClean="0"/>
              <a:t>In the ICP+PbtO2 (intervention) group</a:t>
            </a:r>
            <a:r>
              <a:rPr lang="en-US" altLang="en-US" smtClean="0"/>
              <a:t>, a head CT should be obtained to assess for PbtO2 probe malpositioning, contusion expansion, or other potential causes for inaccurate PbtO2 measurements. </a:t>
            </a:r>
            <a:r>
              <a:rPr lang="en-US" altLang="en-US" b="1" smtClean="0"/>
              <a:t>In the event of a non-functioning or malpositioned PbtO2 probe or expansion of a contusion that results in the inability to obtain PbtO2 values, a new PbtO2 probe should be placed within 2 hours if at all possible.  </a:t>
            </a:r>
            <a:r>
              <a:rPr lang="en-US" altLang="en-US" smtClean="0"/>
              <a:t>In the ICP only (control) group, the study team will document that the PbtO2 probe is unreliable. The PbtO2 probe will not be replaced but it should be checked daily by the study team in the event that it begins to record data again. It should remain in place until removal criteria have been met. </a:t>
            </a:r>
            <a:br>
              <a:rPr lang="en-US" altLang="en-US" smtClean="0"/>
            </a:br>
            <a:endParaRPr lang="en-US" altLang="en-US" smtClean="0"/>
          </a:p>
          <a:p>
            <a:r>
              <a:rPr lang="en-US" altLang="en-US" b="1" smtClean="0"/>
              <a:t>B </a:t>
            </a:r>
            <a:r>
              <a:rPr lang="en-US" altLang="en-US" smtClean="0"/>
              <a:t>is incorrect, as a </a:t>
            </a:r>
            <a:r>
              <a:rPr lang="en-US" altLang="en-US" b="1" smtClean="0"/>
              <a:t>repeat FiO2 challenge should be done prior to obtaining head CT</a:t>
            </a:r>
          </a:p>
          <a:p>
            <a:endParaRPr lang="en-US" altLang="en-US" smtClean="0"/>
          </a:p>
          <a:p>
            <a:r>
              <a:rPr lang="en-US" altLang="en-US" b="1" smtClean="0"/>
              <a:t>C</a:t>
            </a:r>
            <a:r>
              <a:rPr lang="en-US" altLang="en-US" smtClean="0"/>
              <a:t> is incorrect, as the study/clinical team is not required to perform a MAP or CO2 challenge, these are optional and based on local protocols; a repeat FiO2 challenge should be done first. If performed, information from MAP or CO2 challenges should be maintained per local protocols and recorded in WebDCU.</a:t>
            </a:r>
          </a:p>
          <a:p>
            <a:r>
              <a:rPr lang="en-US" altLang="en-US" smtClean="0"/>
              <a:t/>
            </a:r>
            <a:br>
              <a:rPr lang="en-US" altLang="en-US" smtClean="0"/>
            </a:br>
            <a:r>
              <a:rPr lang="en-US" altLang="en-US" smtClean="0"/>
              <a:t/>
            </a:r>
            <a:br>
              <a:rPr lang="en-US" altLang="en-US" smtClean="0"/>
            </a:br>
            <a:endParaRPr lang="en-US" altLang="en-US" smtClean="0"/>
          </a:p>
          <a:p>
            <a:pPr eaLnBrk="1" hangingPunct="1"/>
            <a:r>
              <a:rPr lang="en-US" altLang="en-US" b="1" smtClean="0"/>
              <a:t/>
            </a:r>
            <a:br>
              <a:rPr lang="en-US" altLang="en-US" b="1" smtClean="0"/>
            </a:br>
            <a:endParaRPr lang="en-US" altLang="en-US" b="1" smtClean="0"/>
          </a:p>
          <a:p>
            <a:pPr eaLnBrk="1" hangingPunct="1"/>
            <a:endParaRPr lang="en-US" altLang="en-US" smtClean="0"/>
          </a:p>
          <a:p>
            <a:pPr eaLnBrk="1" hangingPunct="1"/>
            <a:endParaRPr lang="en-US" altLang="en-US" smtClean="0"/>
          </a:p>
        </p:txBody>
      </p:sp>
      <p:sp>
        <p:nvSpPr>
          <p:cNvPr id="23557" name="Slide Number Placeholder 3"/>
          <p:cNvSpPr txBox="1">
            <a:spLocks noGrp="1"/>
          </p:cNvSpPr>
          <p:nvPr/>
        </p:nvSpPr>
        <p:spPr bwMode="auto">
          <a:xfrm>
            <a:off x="3884122" y="8685862"/>
            <a:ext cx="2972320" cy="45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fld id="{F0311AE2-623D-4BFF-9B74-CC32EB46E4C7}" type="slidenum">
              <a:rPr lang="en-US" altLang="en-US">
                <a:solidFill>
                  <a:srgbClr val="000000"/>
                </a:solidFill>
                <a:ea typeface="ＭＳ Ｐゴシック" pitchFamily="34" charset="-128"/>
              </a:rPr>
              <a:pPr algn="r" eaLnBrk="1" hangingPunct="1"/>
              <a:t>28</a:t>
            </a:fld>
            <a:endParaRPr lang="en-US" altLang="en-US">
              <a:solidFill>
                <a:srgbClr val="000000"/>
              </a:solidFill>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Removal or replacement of probes will be completed at the discretion of the attending physician at each site. </a:t>
            </a:r>
          </a:p>
          <a:p>
            <a:pPr lvl="1"/>
            <a:r>
              <a:rPr lang="en-US" dirty="0"/>
              <a:t>The reason for removal or replacement will be documented in the daily CRF.  </a:t>
            </a:r>
          </a:p>
          <a:p>
            <a:endParaRPr lang="en-US" dirty="0"/>
          </a:p>
        </p:txBody>
      </p:sp>
      <p:sp>
        <p:nvSpPr>
          <p:cNvPr id="4" name="Slide Number Placeholder 3"/>
          <p:cNvSpPr>
            <a:spLocks noGrp="1"/>
          </p:cNvSpPr>
          <p:nvPr>
            <p:ph type="sldNum" sz="quarter" idx="5"/>
          </p:nvPr>
        </p:nvSpPr>
        <p:spPr/>
        <p:txBody>
          <a:bodyPr/>
          <a:lstStyle/>
          <a:p>
            <a:fld id="{CB0E7B6E-6B7A-4199-A8DE-B8505E770DB1}" type="slidenum">
              <a:rPr lang="en-US" smtClean="0"/>
              <a:pPr/>
              <a:t>30</a:t>
            </a:fld>
            <a:endParaRPr lang="en-US"/>
          </a:p>
        </p:txBody>
      </p:sp>
    </p:spTree>
    <p:extLst>
      <p:ext uri="{BB962C8B-B14F-4D97-AF65-F5344CB8AC3E}">
        <p14:creationId xmlns:p14="http://schemas.microsoft.com/office/powerpoint/2010/main" val="1217638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4294967295"/>
          </p:nvPr>
        </p:nvSpPr>
        <p:spPr bwMode="auto">
          <a:xfrm>
            <a:off x="3884613" y="8829675"/>
            <a:ext cx="2971800" cy="465138"/>
          </a:xfrm>
          <a:prstGeom prst="rect">
            <a:avLst/>
          </a:prstGeom>
          <a:noFill/>
          <a:ln>
            <a:miter lim="800000"/>
            <a:headEnd/>
            <a:tailEnd/>
          </a:ln>
        </p:spPr>
        <p:txBody>
          <a:bodyPr/>
          <a:lstStyle/>
          <a:p>
            <a:pPr algn="ctr" eaLnBrk="1" hangingPunct="1">
              <a:spcBef>
                <a:spcPct val="50000"/>
              </a:spcBef>
            </a:pPr>
            <a:fld id="{2EE629FC-3919-427C-8B88-5728FB02143E}" type="slidenum">
              <a:rPr lang="en-US" altLang="en-US"/>
              <a:pPr algn="ctr" eaLnBrk="1" hangingPunct="1">
                <a:spcBef>
                  <a:spcPct val="50000"/>
                </a:spcBef>
              </a:pPr>
              <a:t>43</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p:spPr>
        <p:txBody>
          <a:bodyPr/>
          <a:lstStyle/>
          <a:p>
            <a:endParaRPr lang="en-US" altLang="en-US">
              <a:latin typeface="Book Antiqua" pitchFamily="18" charset="0"/>
            </a:endParaRPr>
          </a:p>
        </p:txBody>
      </p:sp>
    </p:spTree>
    <p:extLst>
      <p:ext uri="{BB962C8B-B14F-4D97-AF65-F5344CB8AC3E}">
        <p14:creationId xmlns:p14="http://schemas.microsoft.com/office/powerpoint/2010/main" val="537566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t>Interventions may vary based on the patient’s clinical scenario at the time of the episode </a:t>
            </a:r>
            <a:endParaRPr lang="en-US" altLang="en-US" dirty="0"/>
          </a:p>
          <a:p>
            <a:endParaRPr lang="en-US" dirty="0"/>
          </a:p>
        </p:txBody>
      </p:sp>
    </p:spTree>
    <p:extLst>
      <p:ext uri="{BB962C8B-B14F-4D97-AF65-F5344CB8AC3E}">
        <p14:creationId xmlns:p14="http://schemas.microsoft.com/office/powerpoint/2010/main" val="1127026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50</a:t>
            </a:fld>
            <a:endParaRPr sz="1200" b="0" i="0" u="none" strike="noStrike" cap="none">
              <a:solidFill>
                <a:srgbClr val="000000"/>
              </a:solidFill>
              <a:latin typeface="Arial"/>
              <a:ea typeface="Arial"/>
              <a:cs typeface="Arial"/>
              <a:sym typeface="Arial"/>
            </a:endParaRPr>
          </a:p>
        </p:txBody>
      </p:sp>
      <p:sp>
        <p:nvSpPr>
          <p:cNvPr id="899" name="Google Shape;89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0" name="Google Shape;90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901" name="Google Shape;901;p36:notes"/>
          <p:cNvSpPr txBox="1"/>
          <p:nvPr/>
        </p:nvSpPr>
        <p:spPr>
          <a:xfrm>
            <a:off x="3978275" y="8842375"/>
            <a:ext cx="3043238" cy="465138"/>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50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AFABDD7C-BA6E-41D6-9B95-F9078E52DDCA}" type="slidenum">
              <a:rPr lang="en-US" altLang="en-US" sz="1200">
                <a:solidFill>
                  <a:prstClr val="black"/>
                </a:solidFill>
                <a:latin typeface="Times New Roman" pitchFamily="18" charset="0"/>
              </a:rPr>
              <a:pPr/>
              <a:t>53</a:t>
            </a:fld>
            <a:endParaRPr lang="en-US" altLang="en-US" sz="1200">
              <a:solidFill>
                <a:prstClr val="black"/>
              </a:solidFill>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too busy a slide which I do not expect you to read,</a:t>
            </a:r>
            <a:r>
              <a:rPr lang="en-US" altLang="en-US" baseline="0" dirty="0"/>
              <a:t> but it illustrates that the treatment protocol used was a distillation of evidence-based but PRIMARILY expert opinion representing what neurointensivists do on a daily basis when managing severely ill patients with TBI.  </a:t>
            </a:r>
          </a:p>
          <a:p>
            <a:r>
              <a:rPr lang="en-US" altLang="en-US" baseline="0" dirty="0"/>
              <a:t>The protocol targets the abnormality detected at any epoch in the ICU—isolated intracranial hypertension, isolated brain tissue hypoxia, or the combination of both, since each require different (and in some cases opposite) interventions. </a:t>
            </a:r>
          </a:p>
          <a:p>
            <a:r>
              <a:rPr lang="en-US" altLang="en-US" baseline="0" dirty="0"/>
              <a:t>The protocol is pragmatic, and recognizes that the practice in the </a:t>
            </a:r>
            <a:r>
              <a:rPr lang="en-US" altLang="en-US" baseline="0" dirty="0" err="1"/>
              <a:t>Neuro</a:t>
            </a:r>
            <a:r>
              <a:rPr lang="en-US" altLang="en-US" baseline="0" dirty="0"/>
              <a:t> ICU is complex, and the study protocol should not seek to replicate a textbook of </a:t>
            </a:r>
            <a:r>
              <a:rPr lang="en-US" altLang="en-US" baseline="0" dirty="0" err="1"/>
              <a:t>Neurocritical</a:t>
            </a:r>
            <a:r>
              <a:rPr lang="en-US" altLang="en-US" baseline="0" dirty="0"/>
              <a:t> Care Medicine. The protocol was arranged in hierarchical tiers, with less intense and less dangerous interventions in Tier 1, with more intense and risky interventions in Tiers 2 and 3.  Within each tier there were several options, and it was up to the staff in each ICU to choose which options to apply, </a:t>
            </a:r>
            <a:r>
              <a:rPr lang="en-US" altLang="en-US" baseline="0" dirty="0" err="1"/>
              <a:t>baed</a:t>
            </a:r>
            <a:r>
              <a:rPr lang="en-US" altLang="en-US" baseline="0" dirty="0"/>
              <a:t> on the clinical details of each patient.</a:t>
            </a:r>
          </a:p>
          <a:p>
            <a:r>
              <a:rPr lang="en-US" altLang="en-US" baseline="0" dirty="0"/>
              <a:t>What was tested was the protocol informed by PbtO2 and ICP data, compared to the protocol informed by only ICP data.  PbtO2 was recorded in both groups, but in the ICP only group the number was masked and treating physicians were blinded to it.  </a:t>
            </a:r>
            <a:endParaRPr lang="en-US" altLang="en-US" dirty="0"/>
          </a:p>
        </p:txBody>
      </p:sp>
    </p:spTree>
    <p:extLst>
      <p:ext uri="{BB962C8B-B14F-4D97-AF65-F5344CB8AC3E}">
        <p14:creationId xmlns:p14="http://schemas.microsoft.com/office/powerpoint/2010/main" val="3104644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re: CSF drainage</a:t>
            </a:r>
          </a:p>
          <a:p>
            <a:r>
              <a:rPr lang="en-US" dirty="0"/>
              <a:t>--Either continuous or intermittent CSF drainage is allowed per site protocol</a:t>
            </a:r>
          </a:p>
          <a:p>
            <a:endParaRPr lang="en-US" dirty="0"/>
          </a:p>
          <a:p>
            <a:r>
              <a:rPr lang="en-US" dirty="0"/>
              <a:t>Notes re Hyperosmolar therapy</a:t>
            </a:r>
          </a:p>
          <a:p>
            <a:r>
              <a:rPr lang="en-US" dirty="0"/>
              <a:t>--Low dose mannitol—titrate to ICP control and maintain </a:t>
            </a:r>
            <a:r>
              <a:rPr lang="en-US" dirty="0" err="1"/>
              <a:t>Sosm</a:t>
            </a:r>
            <a:r>
              <a:rPr lang="en-US" dirty="0"/>
              <a:t> &lt; 320 </a:t>
            </a:r>
            <a:r>
              <a:rPr lang="en-US" dirty="0" err="1"/>
              <a:t>mOsm</a:t>
            </a:r>
            <a:r>
              <a:rPr lang="en-US" dirty="0"/>
              <a:t> or </a:t>
            </a:r>
            <a:r>
              <a:rPr lang="en-US" dirty="0" err="1"/>
              <a:t>Ogap</a:t>
            </a:r>
            <a:r>
              <a:rPr lang="en-US" dirty="0"/>
              <a:t> &lt;20</a:t>
            </a:r>
          </a:p>
          <a:p>
            <a:r>
              <a:rPr lang="en-US" dirty="0"/>
              <a:t>--Hypertonic saline—concentration based on local protocol; titrate to ICP control; maintain serum Na &lt; 160mEq/L </a:t>
            </a:r>
          </a:p>
          <a:p>
            <a:endParaRPr lang="en-US" dirty="0"/>
          </a:p>
          <a:p>
            <a:r>
              <a:rPr lang="en-US" dirty="0"/>
              <a:t>Notes re: seizures</a:t>
            </a:r>
          </a:p>
          <a:p>
            <a:r>
              <a:rPr lang="en-US" dirty="0"/>
              <a:t>Seizure activity may be cause of ICP elevation; if not already on AEDs, consider adding AED prophylactically for 1 week only; if on an AED, check level if appropriate to titrate dose and consider an EEG. </a:t>
            </a:r>
          </a:p>
        </p:txBody>
      </p:sp>
      <p:sp>
        <p:nvSpPr>
          <p:cNvPr id="4" name="Slide Number Placeholder 3"/>
          <p:cNvSpPr>
            <a:spLocks noGrp="1"/>
          </p:cNvSpPr>
          <p:nvPr>
            <p:ph type="sldNum" sz="quarter" idx="5"/>
          </p:nvPr>
        </p:nvSpPr>
        <p:spPr/>
        <p:txBody>
          <a:bodyPr/>
          <a:lstStyle/>
          <a:p>
            <a:fld id="{CB0E7B6E-6B7A-4199-A8DE-B8505E770DB1}" type="slidenum">
              <a:rPr lang="en-US" smtClean="0"/>
              <a:pPr/>
              <a:t>54</a:t>
            </a:fld>
            <a:endParaRPr lang="en-US"/>
          </a:p>
        </p:txBody>
      </p:sp>
    </p:spTree>
    <p:extLst>
      <p:ext uri="{BB962C8B-B14F-4D97-AF65-F5344CB8AC3E}">
        <p14:creationId xmlns:p14="http://schemas.microsoft.com/office/powerpoint/2010/main" val="3133675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spcBef>
                  <a:spcPts val="0"/>
                </a:spcBef>
                <a:spcAft>
                  <a:spcPts val="0"/>
                </a:spcAft>
                <a:buNone/>
              </a:pPr>
              <a:t>55</a:t>
            </a:fld>
            <a:endParaRPr sz="1200" b="0" i="0" u="none" strike="noStrike" cap="none">
              <a:solidFill>
                <a:srgbClr val="000000"/>
              </a:solidFill>
              <a:latin typeface="Arial"/>
              <a:ea typeface="Arial"/>
              <a:cs typeface="Arial"/>
              <a:sym typeface="Arial"/>
            </a:endParaRPr>
          </a:p>
        </p:txBody>
      </p:sp>
      <p:sp>
        <p:nvSpPr>
          <p:cNvPr id="649" name="Google Shape;64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0" name="Google Shape;65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Providers may move to Tier 2 interventions at any point if ICP is &gt; 22mmHg and at least one intervention from Tier 1 has been used.  These interventions are listed in no particular order and should be chosen based on individual patient characteristics and local protocols.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Notes re: neuromuscular blockade</a:t>
            </a:r>
            <a:endParaRPr dirty="0"/>
          </a:p>
          <a:p>
            <a:pPr marL="0" lvl="0" indent="0" algn="l" rtl="0">
              <a:spcBef>
                <a:spcPts val="0"/>
              </a:spcBef>
              <a:spcAft>
                <a:spcPts val="0"/>
              </a:spcAft>
              <a:buNone/>
            </a:pPr>
            <a:r>
              <a:rPr lang="en-US" dirty="0">
                <a:latin typeface="Arial"/>
                <a:ea typeface="Arial"/>
                <a:cs typeface="Arial"/>
                <a:sym typeface="Arial"/>
              </a:rPr>
              <a:t>--initial bolus should be used to determine effectiveness; if the bolus dose is effective, a continuous infusion may be used.  </a:t>
            </a:r>
            <a:endParaRPr dirty="0"/>
          </a:p>
          <a:p>
            <a:pPr marL="0" lvl="0" indent="0" algn="l" rtl="0">
              <a:spcBef>
                <a:spcPts val="0"/>
              </a:spcBef>
              <a:spcAft>
                <a:spcPts val="0"/>
              </a:spcAft>
              <a:buNone/>
            </a:pPr>
            <a:r>
              <a:rPr lang="en-US" dirty="0">
                <a:latin typeface="Arial"/>
                <a:ea typeface="Arial"/>
                <a:cs typeface="Arial"/>
                <a:sym typeface="Arial"/>
              </a:rPr>
              <a:t>--NMB should be rapidly weaned upon clinical </a:t>
            </a:r>
            <a:r>
              <a:rPr lang="en-US" dirty="0" err="1">
                <a:latin typeface="Arial"/>
                <a:ea typeface="Arial"/>
                <a:cs typeface="Arial"/>
                <a:sym typeface="Arial"/>
              </a:rPr>
              <a:t>stablization</a:t>
            </a:r>
            <a:endParaRPr dirty="0">
              <a:latin typeface="Arial"/>
              <a:ea typeface="Arial"/>
              <a:cs typeface="Arial"/>
              <a:sym typeface="Arial"/>
            </a:endParaRPr>
          </a:p>
        </p:txBody>
      </p:sp>
      <p:sp>
        <p:nvSpPr>
          <p:cNvPr id="651" name="Google Shape;651;p25:notes"/>
          <p:cNvSpPr txBox="1"/>
          <p:nvPr/>
        </p:nvSpPr>
        <p:spPr>
          <a:xfrm>
            <a:off x="3978275" y="8842375"/>
            <a:ext cx="3043238" cy="465138"/>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spcBef>
                  <a:spcPts val="0"/>
                </a:spcBef>
                <a:spcAft>
                  <a:spcPts val="0"/>
                </a:spcAft>
                <a:buNone/>
              </a:pPr>
              <a:t>55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spcBef>
                  <a:spcPts val="0"/>
                </a:spcBef>
                <a:spcAft>
                  <a:spcPts val="0"/>
                </a:spcAft>
                <a:buNone/>
              </a:pPr>
              <a:t>57</a:t>
            </a:fld>
            <a:endParaRPr sz="1200" b="0" i="0" u="none" strike="noStrike" cap="none">
              <a:solidFill>
                <a:srgbClr val="000000"/>
              </a:solidFill>
              <a:latin typeface="Arial"/>
              <a:ea typeface="Arial"/>
              <a:cs typeface="Arial"/>
              <a:sym typeface="Arial"/>
            </a:endParaRPr>
          </a:p>
        </p:txBody>
      </p:sp>
      <p:sp>
        <p:nvSpPr>
          <p:cNvPr id="693" name="Google Shape;69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4" name="Google Shape;69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•Notes: May assess autoregulation per local protocol to optimize MAP/CPP. </a:t>
            </a:r>
          </a:p>
          <a:p>
            <a:pPr marL="0" lvl="0" indent="0" algn="l" rtl="0">
              <a:spcBef>
                <a:spcPts val="0"/>
              </a:spcBef>
              <a:spcAft>
                <a:spcPts val="0"/>
              </a:spcAft>
              <a:buNone/>
            </a:pPr>
            <a:r>
              <a:rPr lang="en-US" dirty="0">
                <a:latin typeface="Arial"/>
                <a:ea typeface="Arial"/>
                <a:cs typeface="Arial"/>
                <a:sym typeface="Arial"/>
              </a:rPr>
              <a:t>•Note that increasing PaO2 above 150 mmHg might imply overtreatment by PaO2 and prevents detection of another potential cause of low PbtO2 (</a:t>
            </a:r>
            <a:r>
              <a:rPr lang="en-US" dirty="0" err="1">
                <a:latin typeface="Arial"/>
                <a:ea typeface="Arial"/>
                <a:cs typeface="Arial"/>
                <a:sym typeface="Arial"/>
              </a:rPr>
              <a:t>eg</a:t>
            </a:r>
            <a:r>
              <a:rPr lang="en-US" dirty="0">
                <a:latin typeface="Arial"/>
                <a:ea typeface="Arial"/>
                <a:cs typeface="Arial"/>
                <a:sym typeface="Arial"/>
              </a:rPr>
              <a:t>, low CPP)</a:t>
            </a:r>
          </a:p>
          <a:p>
            <a:pPr marL="0" lvl="0" indent="0" algn="l" rtl="0">
              <a:spcBef>
                <a:spcPts val="0"/>
              </a:spcBef>
              <a:spcAft>
                <a:spcPts val="0"/>
              </a:spcAft>
              <a:buNone/>
            </a:pPr>
            <a:r>
              <a:rPr lang="en-US" dirty="0">
                <a:latin typeface="Arial"/>
                <a:ea typeface="Arial"/>
                <a:cs typeface="Arial"/>
                <a:sym typeface="Arial"/>
              </a:rPr>
              <a:t>◦Pulmonary toilet: Bronchoscopy is not included in this tier as an option.</a:t>
            </a:r>
          </a:p>
          <a:p>
            <a:pPr marL="0" lvl="0" indent="0" algn="l" rtl="0">
              <a:spcBef>
                <a:spcPts val="0"/>
              </a:spcBef>
              <a:spcAft>
                <a:spcPts val="0"/>
              </a:spcAft>
              <a:buNone/>
            </a:pPr>
            <a:r>
              <a:rPr lang="en-US" dirty="0">
                <a:latin typeface="Arial"/>
                <a:ea typeface="Arial"/>
                <a:cs typeface="Arial"/>
                <a:sym typeface="Arial"/>
              </a:rPr>
              <a:t>•Notes: In general, any single adjustment in the ventilatory rate to adjust PaCO2 must be in small increments (maximum of 5). Further lowering of PaCO2 should not be done if pH &gt; 7.45, and PaCO2 should not be increased if pH is &lt; 7.35.</a:t>
            </a:r>
          </a:p>
          <a:p>
            <a:pPr marL="0" lvl="0" indent="0" algn="l" rtl="0">
              <a:spcBef>
                <a:spcPts val="0"/>
              </a:spcBef>
              <a:spcAft>
                <a:spcPts val="0"/>
              </a:spcAft>
              <a:buNone/>
            </a:pPr>
            <a:r>
              <a:rPr lang="en-US" dirty="0">
                <a:latin typeface="Arial"/>
                <a:ea typeface="Arial"/>
                <a:cs typeface="Arial"/>
                <a:sym typeface="Arial"/>
              </a:rPr>
              <a:t>Notes: Seizure activity may be a cause of decreased PbtO2. If not already on AEDs, consider adding an AED prophylactically for 1 week only. If on an AED, check level if appropriate to titrate dose and consider an EEG. </a:t>
            </a:r>
          </a:p>
        </p:txBody>
      </p:sp>
      <p:sp>
        <p:nvSpPr>
          <p:cNvPr id="695" name="Google Shape;695;p27:notes"/>
          <p:cNvSpPr txBox="1"/>
          <p:nvPr/>
        </p:nvSpPr>
        <p:spPr>
          <a:xfrm>
            <a:off x="3978275" y="8842375"/>
            <a:ext cx="3043238" cy="465138"/>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spcBef>
                  <a:spcPts val="0"/>
                </a:spcBef>
                <a:spcAft>
                  <a:spcPts val="0"/>
                </a:spcAft>
                <a:buNone/>
              </a:pPr>
              <a:t>57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spcBef>
                  <a:spcPts val="0"/>
                </a:spcBef>
                <a:spcAft>
                  <a:spcPts val="0"/>
                </a:spcAft>
                <a:buNone/>
              </a:pPr>
              <a:t>58</a:t>
            </a:fld>
            <a:endParaRPr sz="1200" b="0" i="0" u="none" strike="noStrike" cap="none">
              <a:solidFill>
                <a:srgbClr val="000000"/>
              </a:solidFill>
              <a:latin typeface="Arial"/>
              <a:ea typeface="Arial"/>
              <a:cs typeface="Arial"/>
              <a:sym typeface="Arial"/>
            </a:endParaRPr>
          </a:p>
        </p:txBody>
      </p:sp>
      <p:sp>
        <p:nvSpPr>
          <p:cNvPr id="742" name="Google Shape;74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3" name="Google Shape;74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Providers may move to Tier 2 interventions at any point if PbtO2 is less than 20mmHg and at least one intervention from Tier 1 has been used. These are listed in no particular order and should be chosen based on individual characteristics and local protocols.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Notes re: PaO2 adjustments</a:t>
            </a:r>
            <a:endParaRPr dirty="0"/>
          </a:p>
          <a:p>
            <a:pPr marL="0" lvl="0" indent="0" algn="l" rtl="0">
              <a:spcBef>
                <a:spcPts val="0"/>
              </a:spcBef>
              <a:spcAft>
                <a:spcPts val="0"/>
              </a:spcAft>
              <a:buNone/>
            </a:pPr>
            <a:r>
              <a:rPr lang="en-US" dirty="0">
                <a:latin typeface="Arial"/>
                <a:ea typeface="Arial"/>
                <a:cs typeface="Arial"/>
                <a:sym typeface="Arial"/>
              </a:rPr>
              <a:t>-increasing PaO2 above 150mmHg might imply overtreatment by PaO2 and prevents detection of another potential true cause of low PbtO2, such as low CPP. </a:t>
            </a:r>
            <a:endParaRPr dirty="0"/>
          </a:p>
          <a:p>
            <a:pPr marL="0" lvl="0" indent="0" algn="l" rtl="0">
              <a:spcBef>
                <a:spcPts val="0"/>
              </a:spcBef>
              <a:spcAft>
                <a:spcPts val="0"/>
              </a:spcAft>
              <a:buNone/>
            </a:pPr>
            <a:r>
              <a:rPr lang="en-US" dirty="0">
                <a:latin typeface="Arial"/>
                <a:ea typeface="Arial"/>
                <a:cs typeface="Arial"/>
                <a:sym typeface="Arial"/>
              </a:rPr>
              <a:t>--when increasing FiO2: this option should only be used when PaO2 is &lt; 200 mmHg if PbtO2 is persistently less than 20 mmHg and other variables contributing to low PbtO2 have been addressed and controlled.  If this step is taken, it is important for FiO2 to be weaned as rapidly as possible once the patient has stabilized (decrease FiO2 by 5% every 30 minutes as long as PbtO2 remains above 20mmHg)</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Notes re: CCP increase</a:t>
            </a:r>
            <a:endParaRPr dirty="0"/>
          </a:p>
          <a:p>
            <a:pPr marL="0" lvl="0" indent="0" algn="l" rtl="0">
              <a:spcBef>
                <a:spcPts val="0"/>
              </a:spcBef>
              <a:spcAft>
                <a:spcPts val="0"/>
              </a:spcAft>
              <a:buNone/>
            </a:pPr>
            <a:r>
              <a:rPr lang="en-US" dirty="0">
                <a:latin typeface="Arial"/>
                <a:ea typeface="Arial"/>
                <a:cs typeface="Arial"/>
                <a:sym typeface="Arial"/>
              </a:rPr>
              <a:t>--there is a potential for harm related to augmentation of CPP above 70mmHg with vasopressors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Notes re: NMB</a:t>
            </a:r>
            <a:endParaRPr dirty="0"/>
          </a:p>
          <a:p>
            <a:pPr marL="0" lvl="0" indent="0" algn="l" rtl="0">
              <a:spcBef>
                <a:spcPts val="0"/>
              </a:spcBef>
              <a:spcAft>
                <a:spcPts val="0"/>
              </a:spcAft>
              <a:buNone/>
            </a:pPr>
            <a:r>
              <a:rPr lang="en-US" dirty="0">
                <a:latin typeface="Arial"/>
                <a:ea typeface="Arial"/>
                <a:cs typeface="Arial"/>
                <a:sym typeface="Arial"/>
              </a:rPr>
              <a:t>--an initial bolus should be used to determine effectiveness; if the bolus dose is effective, a continuous infusion may be used; NMB should be rapidly weaned upon clinical </a:t>
            </a:r>
            <a:r>
              <a:rPr lang="en-US" dirty="0" err="1">
                <a:latin typeface="Arial"/>
                <a:ea typeface="Arial"/>
                <a:cs typeface="Arial"/>
                <a:sym typeface="Arial"/>
              </a:rPr>
              <a:t>stablization</a:t>
            </a:r>
            <a:endParaRPr dirty="0">
              <a:latin typeface="Arial"/>
              <a:ea typeface="Arial"/>
              <a:cs typeface="Arial"/>
              <a:sym typeface="Arial"/>
            </a:endParaRPr>
          </a:p>
        </p:txBody>
      </p:sp>
      <p:sp>
        <p:nvSpPr>
          <p:cNvPr id="744" name="Google Shape;744;p28:notes"/>
          <p:cNvSpPr txBox="1"/>
          <p:nvPr/>
        </p:nvSpPr>
        <p:spPr>
          <a:xfrm>
            <a:off x="3978275" y="8842375"/>
            <a:ext cx="3043238" cy="465138"/>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spcBef>
                  <a:spcPts val="0"/>
                </a:spcBef>
                <a:spcAft>
                  <a:spcPts val="0"/>
                </a:spcAft>
                <a:buNone/>
              </a:pPr>
              <a:t>58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53" name="Google Shape;4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4" name="Google Shape;45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When more than one family member is present, the individual on top of the hierarchy is the LAR and responsible for signing the consent. Unless otherwise stated in local or state regulations, any of the above individuals are acceptable for LAR consent if other members higher in the hierarchy are not promptly available. A non-LAR family member (some state regulations may identify family members that don’t meet LAR criteria) may object to enrollment, but cannot provide consent. If an LAR consents to the subject’s continued participation in the study and a concerned family member who is not an LAR voices objections, thoughtful discussions with all concerned parties will be initiated. Often families are able to come to a mutually agreeable decision.</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Ancillary staff such as social work, case managers, staff nurses can assist in providing appropriate location to discuss the trial and review the consent form.   Ideally, these should be quiet, private areas such as a family meeting room, private conference room, or an area of the waiting room that is quiet and not overcrowded.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Priority should be taken so that the LAR/next-of-kin should be updated on the patient’s condition and plan of care—ideally the LAR should have an opportunity to speak with a treating physician or the nursing staff.   This can lead into the discussion of study participation and ultimately, review of informed consent.  A coordinator may help to facilitate this discussion between the treatment team and the LAR/Next of Kin, which can also help build a relationship between the coordinator and family when the coordinator acts as a patient/family advocate. </a:t>
            </a:r>
            <a:endParaRPr dirty="0"/>
          </a:p>
          <a:p>
            <a:pPr marL="0" lvl="0" indent="0" algn="l" rtl="0">
              <a:spcBef>
                <a:spcPts val="0"/>
              </a:spcBef>
              <a:spcAft>
                <a:spcPts val="0"/>
              </a:spcAft>
              <a:buNone/>
            </a:pPr>
            <a:endParaRPr dirty="0">
              <a:latin typeface="Arial"/>
              <a:ea typeface="Arial"/>
              <a:cs typeface="Arial"/>
              <a:sym typeface="Arial"/>
            </a:endParaRPr>
          </a:p>
        </p:txBody>
      </p:sp>
      <p:sp>
        <p:nvSpPr>
          <p:cNvPr id="455" name="Google Shape;455;p13:notes"/>
          <p:cNvSpPr txBox="1"/>
          <p:nvPr/>
        </p:nvSpPr>
        <p:spPr>
          <a:xfrm>
            <a:off x="3978275" y="8842375"/>
            <a:ext cx="3043238" cy="465138"/>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 ventilatory rate to increase PaCO2 to &gt; 45 mm Hg while maintaining a target pH of 7.30 – 7.45.</a:t>
            </a:r>
          </a:p>
          <a:p>
            <a:r>
              <a:rPr lang="en-US" dirty="0"/>
              <a:t>◦Notes: In general, any single adjustment in the ventilatory rate to adjust PaCO2 must be in small increments (maximum of 5). PaCO2 should not be increased is pH is &lt; 7.30.</a:t>
            </a:r>
          </a:p>
          <a:p>
            <a:endParaRPr lang="en-US" dirty="0"/>
          </a:p>
          <a:p>
            <a:r>
              <a:rPr lang="en-US" dirty="0"/>
              <a:t>◦Notes: A PbtO2 probe located in an area already maximally vasodilated might measure a drop of flow (low PbtO2) if other areas of the brain vasodilate (potentially because of hypoventilation), creating a “steal” by diverting flow from the area measured. Treatment requires vasoconstricting the normal brain to redirect the flow towards the area measured using hyperventilation. Use the hyperventilation CO2 challenge to test this hypothesis.  </a:t>
            </a:r>
          </a:p>
        </p:txBody>
      </p:sp>
      <p:sp>
        <p:nvSpPr>
          <p:cNvPr id="4" name="Slide Number Placeholder 3"/>
          <p:cNvSpPr>
            <a:spLocks noGrp="1"/>
          </p:cNvSpPr>
          <p:nvPr>
            <p:ph type="sldNum" sz="quarter" idx="5"/>
          </p:nvPr>
        </p:nvSpPr>
        <p:spPr/>
        <p:txBody>
          <a:bodyPr/>
          <a:lstStyle/>
          <a:p>
            <a:fld id="{CB0E7B6E-6B7A-4199-A8DE-B8505E770DB1}" type="slidenum">
              <a:rPr lang="en-US" smtClean="0"/>
              <a:pPr/>
              <a:t>59</a:t>
            </a:fld>
            <a:endParaRPr lang="en-US"/>
          </a:p>
        </p:txBody>
      </p:sp>
    </p:spTree>
    <p:extLst>
      <p:ext uri="{BB962C8B-B14F-4D97-AF65-F5344CB8AC3E}">
        <p14:creationId xmlns:p14="http://schemas.microsoft.com/office/powerpoint/2010/main" val="1843018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spcBef>
                  <a:spcPts val="0"/>
                </a:spcBef>
                <a:spcAft>
                  <a:spcPts val="0"/>
                </a:spcAft>
                <a:buNone/>
              </a:pPr>
              <a:t>60</a:t>
            </a:fld>
            <a:endParaRPr sz="1200" b="0" i="0" u="none" strike="noStrike" cap="none">
              <a:solidFill>
                <a:srgbClr val="000000"/>
              </a:solidFill>
              <a:latin typeface="Arial"/>
              <a:ea typeface="Arial"/>
              <a:cs typeface="Arial"/>
              <a:sym typeface="Arial"/>
            </a:endParaRPr>
          </a:p>
        </p:txBody>
      </p:sp>
      <p:sp>
        <p:nvSpPr>
          <p:cNvPr id="786" name="Google Shape;78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7" name="Google Shape;78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•Notes: May assess autoregulation per local protocol to optimize MAP/CPP. </a:t>
            </a:r>
          </a:p>
          <a:p>
            <a:pPr marL="0" lvl="0" indent="0" algn="l" rtl="0">
              <a:spcBef>
                <a:spcPts val="0"/>
              </a:spcBef>
              <a:spcAft>
                <a:spcPts val="0"/>
              </a:spcAft>
              <a:buNone/>
            </a:pPr>
            <a:r>
              <a:rPr lang="en-US" dirty="0">
                <a:latin typeface="Arial"/>
                <a:ea typeface="Arial"/>
                <a:cs typeface="Arial"/>
                <a:sym typeface="Arial"/>
              </a:rPr>
              <a:t>Mannitol - Titrate to ICP control and maintain </a:t>
            </a:r>
            <a:r>
              <a:rPr lang="en-US" dirty="0" err="1">
                <a:latin typeface="Arial"/>
                <a:ea typeface="Arial"/>
                <a:cs typeface="Arial"/>
                <a:sym typeface="Arial"/>
              </a:rPr>
              <a:t>Sosm</a:t>
            </a:r>
            <a:r>
              <a:rPr lang="en-US" dirty="0">
                <a:latin typeface="Arial"/>
                <a:ea typeface="Arial"/>
                <a:cs typeface="Arial"/>
                <a:sym typeface="Arial"/>
              </a:rPr>
              <a:t> &lt; 320 </a:t>
            </a:r>
            <a:r>
              <a:rPr lang="en-US" dirty="0" err="1">
                <a:latin typeface="Arial"/>
                <a:ea typeface="Arial"/>
                <a:cs typeface="Arial"/>
                <a:sym typeface="Arial"/>
              </a:rPr>
              <a:t>mOsm</a:t>
            </a:r>
            <a:r>
              <a:rPr lang="en-US" dirty="0">
                <a:latin typeface="Arial"/>
                <a:ea typeface="Arial"/>
                <a:cs typeface="Arial"/>
                <a:sym typeface="Arial"/>
              </a:rPr>
              <a:t> or </a:t>
            </a:r>
            <a:r>
              <a:rPr lang="en-US" dirty="0" err="1">
                <a:latin typeface="Arial"/>
                <a:ea typeface="Arial"/>
                <a:cs typeface="Arial"/>
                <a:sym typeface="Arial"/>
              </a:rPr>
              <a:t>Ogap</a:t>
            </a:r>
            <a:r>
              <a:rPr lang="en-US" dirty="0">
                <a:latin typeface="Arial"/>
                <a:ea typeface="Arial"/>
                <a:cs typeface="Arial"/>
                <a:sym typeface="Arial"/>
              </a:rPr>
              <a:t> &lt;20.</a:t>
            </a:r>
          </a:p>
          <a:p>
            <a:pPr marL="0" lvl="0" indent="0" algn="l" rtl="0">
              <a:spcBef>
                <a:spcPts val="0"/>
              </a:spcBef>
              <a:spcAft>
                <a:spcPts val="0"/>
              </a:spcAft>
              <a:buNone/>
            </a:pPr>
            <a:r>
              <a:rPr lang="en-US" dirty="0">
                <a:latin typeface="Arial"/>
                <a:ea typeface="Arial"/>
                <a:cs typeface="Arial"/>
                <a:sym typeface="Arial"/>
              </a:rPr>
              <a:t>Hypertonic saline. - Concentration of hypertonic saline should be based on local protocol. Titrate to ICP control. Titrate to effect and maintain </a:t>
            </a:r>
            <a:r>
              <a:rPr lang="en-US" dirty="0" err="1">
                <a:latin typeface="Arial"/>
                <a:ea typeface="Arial"/>
                <a:cs typeface="Arial"/>
                <a:sym typeface="Arial"/>
              </a:rPr>
              <a:t>sNa</a:t>
            </a:r>
            <a:r>
              <a:rPr lang="en-US" dirty="0">
                <a:latin typeface="Arial"/>
                <a:ea typeface="Arial"/>
                <a:cs typeface="Arial"/>
                <a:sym typeface="Arial"/>
              </a:rPr>
              <a:t> &lt; 160 </a:t>
            </a:r>
            <a:r>
              <a:rPr lang="en-US" dirty="0" err="1">
                <a:latin typeface="Arial"/>
                <a:ea typeface="Arial"/>
                <a:cs typeface="Arial"/>
                <a:sym typeface="Arial"/>
              </a:rPr>
              <a:t>mEq</a:t>
            </a:r>
            <a:r>
              <a:rPr lang="en-US" dirty="0">
                <a:latin typeface="Arial"/>
                <a:ea typeface="Arial"/>
                <a:cs typeface="Arial"/>
                <a:sym typeface="Arial"/>
              </a:rPr>
              <a:t>/L.</a:t>
            </a:r>
          </a:p>
          <a:p>
            <a:pPr marL="0" lvl="0" indent="0" algn="l" rtl="0">
              <a:spcBef>
                <a:spcPts val="0"/>
              </a:spcBef>
              <a:spcAft>
                <a:spcPts val="0"/>
              </a:spcAft>
              <a:buNone/>
            </a:pPr>
            <a:endParaRPr lang="en-US"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•PaO2 Adjustments Obtain arterial blood gas to confirm that oxygenation is in desired range before treating with PaO2 adjustments. Note that increasing PaO2 above 150 mmHg might imply overtreatment by PaO2 and prevents detection of another potential the true cause of low PbtO2 (</a:t>
            </a:r>
            <a:r>
              <a:rPr lang="en-US" dirty="0" err="1">
                <a:latin typeface="Arial"/>
                <a:ea typeface="Arial"/>
                <a:cs typeface="Arial"/>
                <a:sym typeface="Arial"/>
              </a:rPr>
              <a:t>eg</a:t>
            </a:r>
            <a:r>
              <a:rPr lang="en-US" dirty="0">
                <a:latin typeface="Arial"/>
                <a:ea typeface="Arial"/>
                <a:cs typeface="Arial"/>
                <a:sym typeface="Arial"/>
              </a:rPr>
              <a:t>, low CPP)</a:t>
            </a:r>
          </a:p>
          <a:p>
            <a:pPr marL="0" lvl="0" indent="0" algn="l" rtl="0">
              <a:spcBef>
                <a:spcPts val="0"/>
              </a:spcBef>
              <a:spcAft>
                <a:spcPts val="0"/>
              </a:spcAft>
              <a:buNone/>
            </a:pPr>
            <a:r>
              <a:rPr lang="en-US" dirty="0">
                <a:latin typeface="Arial"/>
                <a:ea typeface="Arial"/>
                <a:cs typeface="Arial"/>
                <a:sym typeface="Arial"/>
              </a:rPr>
              <a:t>Increase PEEP by a maximum of 5 cm H20 over baseline. Monitor for any ICP response to this change.</a:t>
            </a:r>
          </a:p>
          <a:p>
            <a:pPr marL="0" lvl="0" indent="0" algn="l" rtl="0">
              <a:spcBef>
                <a:spcPts val="0"/>
              </a:spcBef>
              <a:spcAft>
                <a:spcPts val="0"/>
              </a:spcAft>
              <a:buNone/>
            </a:pPr>
            <a:r>
              <a:rPr lang="en-US" dirty="0">
                <a:latin typeface="Arial"/>
                <a:ea typeface="Arial"/>
                <a:cs typeface="Arial"/>
                <a:sym typeface="Arial"/>
              </a:rPr>
              <a:t>Pulmonary toileting including suctioning if secretions are problematic. Bronchoscopy is not included in this tier as an option.</a:t>
            </a:r>
          </a:p>
          <a:p>
            <a:pPr marL="0" lvl="0" indent="0" algn="l" rtl="0">
              <a:spcBef>
                <a:spcPts val="0"/>
              </a:spcBef>
              <a:spcAft>
                <a:spcPts val="0"/>
              </a:spcAft>
              <a:buNone/>
            </a:pPr>
            <a:endParaRPr lang="en-US"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Notes: In general, any single adjustment in the ventilatory rate to adjust PaCO2 must be in small increments (maximum of 5). Further lowering of PaCO2 should not be done if pH &gt; 7.45, and PaCO2 should not be increased if pH is &lt; 7.35.</a:t>
            </a:r>
          </a:p>
          <a:p>
            <a:pPr marL="0" lvl="0" indent="0" algn="l" rtl="0">
              <a:spcBef>
                <a:spcPts val="0"/>
              </a:spcBef>
              <a:spcAft>
                <a:spcPts val="0"/>
              </a:spcAft>
              <a:buNone/>
            </a:pPr>
            <a:r>
              <a:rPr lang="en-US" dirty="0">
                <a:latin typeface="Arial"/>
                <a:ea typeface="Arial"/>
                <a:cs typeface="Arial"/>
                <a:sym typeface="Arial"/>
              </a:rPr>
              <a:t>◦Notes: Hyperventilation to PaCO2 below 35 mm Hg is not recommended for Type D events.</a:t>
            </a:r>
          </a:p>
          <a:p>
            <a:pPr marL="0" lvl="0" indent="0" algn="l" rtl="0">
              <a:spcBef>
                <a:spcPts val="0"/>
              </a:spcBef>
              <a:spcAft>
                <a:spcPts val="0"/>
              </a:spcAft>
              <a:buNone/>
            </a:pPr>
            <a:endParaRPr lang="en-US" dirty="0">
              <a:latin typeface="Arial"/>
              <a:ea typeface="Arial"/>
              <a:cs typeface="Arial"/>
              <a:sym typeface="Arial"/>
            </a:endParaRPr>
          </a:p>
          <a:p>
            <a:pPr marL="0" lvl="0" indent="0" algn="l" rtl="0">
              <a:spcBef>
                <a:spcPts val="0"/>
              </a:spcBef>
              <a:spcAft>
                <a:spcPts val="0"/>
              </a:spcAft>
              <a:buNone/>
            </a:pPr>
            <a:endParaRPr lang="en-US"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•Initiate or titrate anti-seizure medications (AEDs). </a:t>
            </a:r>
          </a:p>
          <a:p>
            <a:pPr marL="0" lvl="0" indent="0" algn="l" rtl="0">
              <a:spcBef>
                <a:spcPts val="0"/>
              </a:spcBef>
              <a:spcAft>
                <a:spcPts val="0"/>
              </a:spcAft>
              <a:buNone/>
            </a:pPr>
            <a:endParaRPr lang="en-US" dirty="0">
              <a:latin typeface="Arial"/>
              <a:ea typeface="Arial"/>
              <a:cs typeface="Arial"/>
              <a:sym typeface="Arial"/>
            </a:endParaRPr>
          </a:p>
          <a:p>
            <a:pPr marL="0" lvl="0" indent="0" algn="l" rtl="0">
              <a:spcBef>
                <a:spcPts val="0"/>
              </a:spcBef>
              <a:spcAft>
                <a:spcPts val="0"/>
              </a:spcAft>
              <a:buNone/>
            </a:pPr>
            <a:endParaRPr lang="en-US"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◦Notes: Seizure activity may be a cause of ICP elevation or decreased PbtO2. If not already on AEDs, consider adding an AED prophylactically for 1 week only. If on an AED, check level if appropriate to titrate dose and consider an EEG. </a:t>
            </a:r>
          </a:p>
        </p:txBody>
      </p:sp>
      <p:sp>
        <p:nvSpPr>
          <p:cNvPr id="788" name="Google Shape;788;p30:notes"/>
          <p:cNvSpPr txBox="1"/>
          <p:nvPr/>
        </p:nvSpPr>
        <p:spPr>
          <a:xfrm>
            <a:off x="3978275" y="8842375"/>
            <a:ext cx="3043238" cy="465138"/>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spcBef>
                  <a:spcPts val="0"/>
                </a:spcBef>
                <a:spcAft>
                  <a:spcPts val="0"/>
                </a:spcAft>
                <a:buNone/>
              </a:pPr>
              <a:t>60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spcBef>
                  <a:spcPts val="0"/>
                </a:spcBef>
                <a:spcAft>
                  <a:spcPts val="0"/>
                </a:spcAft>
                <a:buNone/>
              </a:pPr>
              <a:t>61</a:t>
            </a:fld>
            <a:endParaRPr sz="1200" b="0" i="0" u="none" strike="noStrike" cap="none">
              <a:solidFill>
                <a:srgbClr val="000000"/>
              </a:solidFill>
              <a:latin typeface="Arial"/>
              <a:ea typeface="Arial"/>
              <a:cs typeface="Arial"/>
              <a:sym typeface="Arial"/>
            </a:endParaRPr>
          </a:p>
        </p:txBody>
      </p:sp>
      <p:sp>
        <p:nvSpPr>
          <p:cNvPr id="823" name="Google Shape;82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4" name="Google Shape;82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Providers must move to Tier 2 interventions if ICP remains above 22 and PbtO2 remains less than 20 within 60 minutes of start of abnormality; they may move to Tier 2 interventions at any point if values remain abnormal and at least one intervention from Tier 1 has been used.  </a:t>
            </a:r>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Notes re: CPP</a:t>
            </a:r>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-there is potential for harm related to CPP augmentation above 70mmHg with vasopressors</a:t>
            </a:r>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Notes re: PaO2 adjustments</a:t>
            </a:r>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-increasing FIO2 to 100% should only be used when PaO2 is &gt; 200 mmHg if brain oxygenation is persistently less than 20 and other variables contributing to low PbtO2 have been addressed and controlled.  If this step is taken, it is important for the FIO2 to be weaned as rapidly as possible once the patient has stablized—decrease FiO2 by 5% every 30 minutes as long as PbtO2 remains above 20mmHg</a:t>
            </a:r>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Notes re: NMB</a:t>
            </a:r>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-an initial bolus should be used to determine effectiveness; if bolus is effective, a continuous infusion may be used; NMB should be rapidly weaned upon clinical stablization</a:t>
            </a:r>
            <a:endParaRPr>
              <a:latin typeface="Arial"/>
              <a:ea typeface="Arial"/>
              <a:cs typeface="Arial"/>
              <a:sym typeface="Arial"/>
            </a:endParaRPr>
          </a:p>
        </p:txBody>
      </p:sp>
      <p:sp>
        <p:nvSpPr>
          <p:cNvPr id="825" name="Google Shape;825;p31:notes"/>
          <p:cNvSpPr txBox="1"/>
          <p:nvPr/>
        </p:nvSpPr>
        <p:spPr>
          <a:xfrm>
            <a:off x="3978275" y="8842375"/>
            <a:ext cx="3043238" cy="465138"/>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spcBef>
                  <a:spcPts val="0"/>
                </a:spcBef>
                <a:spcAft>
                  <a:spcPts val="0"/>
                </a:spcAft>
                <a:buNone/>
              </a:pPr>
              <a:t>61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 PbtO2 probe located in an area already maximally vasodilated might measure a drop of flow (low PbtO2) if other areas of the brain vasodilate (potentially because of hypoventilation), creating a “steal” by diverting flow from the area measured. Treatment requires vasoconstricting the normal brain to redirect the flow towards the area measured using hyperventilation. Use the hyperventilation challenge to test this hypothesis.  </a:t>
            </a:r>
          </a:p>
        </p:txBody>
      </p:sp>
      <p:sp>
        <p:nvSpPr>
          <p:cNvPr id="4" name="Slide Number Placeholder 3"/>
          <p:cNvSpPr>
            <a:spLocks noGrp="1"/>
          </p:cNvSpPr>
          <p:nvPr>
            <p:ph type="sldNum" sz="quarter" idx="5"/>
          </p:nvPr>
        </p:nvSpPr>
        <p:spPr/>
        <p:txBody>
          <a:bodyPr/>
          <a:lstStyle/>
          <a:p>
            <a:fld id="{CB0E7B6E-6B7A-4199-A8DE-B8505E770DB1}" type="slidenum">
              <a:rPr lang="en-US" smtClean="0"/>
              <a:pPr/>
              <a:t>62</a:t>
            </a:fld>
            <a:endParaRPr lang="en-US"/>
          </a:p>
        </p:txBody>
      </p:sp>
    </p:spTree>
    <p:extLst>
      <p:ext uri="{BB962C8B-B14F-4D97-AF65-F5344CB8AC3E}">
        <p14:creationId xmlns:p14="http://schemas.microsoft.com/office/powerpoint/2010/main" val="269603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896">
              <a:defRPr sz="1200">
                <a:solidFill>
                  <a:schemeClr val="tx1"/>
                </a:solidFill>
                <a:latin typeface="Arial" charset="0"/>
                <a:cs typeface="Arial" charset="0"/>
              </a:defRPr>
            </a:lvl1pPr>
            <a:lvl2pPr marL="727643" indent="-279503" defTabSz="911896">
              <a:defRPr sz="1200">
                <a:solidFill>
                  <a:schemeClr val="tx1"/>
                </a:solidFill>
                <a:latin typeface="Arial" charset="0"/>
                <a:cs typeface="Arial" charset="0"/>
              </a:defRPr>
            </a:lvl2pPr>
            <a:lvl3pPr marL="1121132" indent="-223290" defTabSz="911896">
              <a:defRPr sz="1200">
                <a:solidFill>
                  <a:schemeClr val="tx1"/>
                </a:solidFill>
                <a:latin typeface="Arial" charset="0"/>
                <a:cs typeface="Arial" charset="0"/>
              </a:defRPr>
            </a:lvl3pPr>
            <a:lvl4pPr marL="1569273" indent="-223290" defTabSz="911896">
              <a:defRPr sz="1200">
                <a:solidFill>
                  <a:schemeClr val="tx1"/>
                </a:solidFill>
                <a:latin typeface="Arial" charset="0"/>
                <a:cs typeface="Arial" charset="0"/>
              </a:defRPr>
            </a:lvl4pPr>
            <a:lvl5pPr marL="2015852" indent="-223290" defTabSz="911896">
              <a:defRPr sz="1200">
                <a:solidFill>
                  <a:schemeClr val="tx1"/>
                </a:solidFill>
                <a:latin typeface="Arial" charset="0"/>
                <a:cs typeface="Arial" charset="0"/>
              </a:defRPr>
            </a:lvl5pPr>
            <a:lvl6pPr marL="2465554" indent="-223290" defTabSz="911896" eaLnBrk="0" fontAlgn="base" hangingPunct="0">
              <a:spcBef>
                <a:spcPct val="30000"/>
              </a:spcBef>
              <a:spcAft>
                <a:spcPct val="0"/>
              </a:spcAft>
              <a:defRPr sz="1200">
                <a:solidFill>
                  <a:schemeClr val="tx1"/>
                </a:solidFill>
                <a:latin typeface="Arial" charset="0"/>
                <a:cs typeface="Arial" charset="0"/>
              </a:defRPr>
            </a:lvl6pPr>
            <a:lvl7pPr marL="2915256" indent="-223290" defTabSz="911896" eaLnBrk="0" fontAlgn="base" hangingPunct="0">
              <a:spcBef>
                <a:spcPct val="30000"/>
              </a:spcBef>
              <a:spcAft>
                <a:spcPct val="0"/>
              </a:spcAft>
              <a:defRPr sz="1200">
                <a:solidFill>
                  <a:schemeClr val="tx1"/>
                </a:solidFill>
                <a:latin typeface="Arial" charset="0"/>
                <a:cs typeface="Arial" charset="0"/>
              </a:defRPr>
            </a:lvl7pPr>
            <a:lvl8pPr marL="3364958" indent="-223290" defTabSz="911896" eaLnBrk="0" fontAlgn="base" hangingPunct="0">
              <a:spcBef>
                <a:spcPct val="30000"/>
              </a:spcBef>
              <a:spcAft>
                <a:spcPct val="0"/>
              </a:spcAft>
              <a:defRPr sz="1200">
                <a:solidFill>
                  <a:schemeClr val="tx1"/>
                </a:solidFill>
                <a:latin typeface="Arial" charset="0"/>
                <a:cs typeface="Arial" charset="0"/>
              </a:defRPr>
            </a:lvl8pPr>
            <a:lvl9pPr marL="3814659" indent="-223290" defTabSz="911896" eaLnBrk="0" fontAlgn="base" hangingPunct="0">
              <a:spcBef>
                <a:spcPct val="30000"/>
              </a:spcBef>
              <a:spcAft>
                <a:spcPct val="0"/>
              </a:spcAft>
              <a:defRPr sz="1200">
                <a:solidFill>
                  <a:schemeClr val="tx1"/>
                </a:solidFill>
                <a:latin typeface="Arial" charset="0"/>
                <a:cs typeface="Arial" charset="0"/>
              </a:defRPr>
            </a:lvl9pPr>
          </a:lstStyle>
          <a:p>
            <a:fld id="{5F3FFFD6-7302-4BB5-8878-58CC2F72B9C3}" type="slidenum">
              <a:rPr lang="en-US" altLang="en-US">
                <a:solidFill>
                  <a:srgbClr val="000000"/>
                </a:solidFill>
              </a:rPr>
              <a:pPr/>
              <a:t>64</a:t>
            </a:fld>
            <a:endParaRPr lang="en-US" altLang="en-US">
              <a:solidFill>
                <a:srgbClr val="000000"/>
              </a:solidFill>
            </a:endParaRPr>
          </a:p>
        </p:txBody>
      </p:sp>
      <p:sp>
        <p:nvSpPr>
          <p:cNvPr id="25603" name="Slide Image Placeholder 1"/>
          <p:cNvSpPr>
            <a:spLocks noGrp="1" noRot="1" noChangeAspect="1" noChangeArrowheads="1" noTextEdit="1"/>
          </p:cNvSpPr>
          <p:nvPr>
            <p:ph type="sldImg"/>
          </p:nvPr>
        </p:nvSpPr>
        <p:spPr>
          <a:ln/>
        </p:spPr>
      </p:sp>
      <p:sp>
        <p:nvSpPr>
          <p:cNvPr id="2560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r>
              <a:rPr lang="en-US" altLang="en-US" b="1" smtClean="0"/>
              <a:t>Answer: B ICP&gt; 22, PbtO2 &gt; 20</a:t>
            </a:r>
            <a:endParaRPr lang="en-US" altLang="en-US" smtClean="0"/>
          </a:p>
          <a:p>
            <a:r>
              <a:rPr lang="en-US" altLang="en-US" smtClean="0"/>
              <a:t/>
            </a:r>
            <a:br>
              <a:rPr lang="en-US" altLang="en-US" smtClean="0"/>
            </a:br>
            <a:r>
              <a:rPr lang="en-US" altLang="en-US" smtClean="0"/>
              <a:t/>
            </a:r>
            <a:br>
              <a:rPr lang="en-US" altLang="en-US" smtClean="0"/>
            </a:br>
            <a:endParaRPr lang="en-US" altLang="en-US" smtClean="0"/>
          </a:p>
          <a:p>
            <a:pPr eaLnBrk="1" hangingPunct="1"/>
            <a:r>
              <a:rPr lang="en-US" altLang="en-US" b="1" smtClean="0"/>
              <a:t/>
            </a:r>
            <a:br>
              <a:rPr lang="en-US" altLang="en-US" b="1" smtClean="0"/>
            </a:br>
            <a:endParaRPr lang="en-US" altLang="en-US" b="1" smtClean="0"/>
          </a:p>
          <a:p>
            <a:pPr eaLnBrk="1" hangingPunct="1"/>
            <a:endParaRPr lang="en-US" altLang="en-US" smtClean="0"/>
          </a:p>
          <a:p>
            <a:pPr eaLnBrk="1" hangingPunct="1"/>
            <a:endParaRPr lang="en-US" altLang="en-US" smtClean="0"/>
          </a:p>
        </p:txBody>
      </p:sp>
      <p:sp>
        <p:nvSpPr>
          <p:cNvPr id="25605" name="Slide Number Placeholder 3"/>
          <p:cNvSpPr txBox="1">
            <a:spLocks noGrp="1"/>
          </p:cNvSpPr>
          <p:nvPr/>
        </p:nvSpPr>
        <p:spPr bwMode="auto">
          <a:xfrm>
            <a:off x="3884122" y="8685862"/>
            <a:ext cx="2972320" cy="45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fld id="{2BC7FCB9-D4F0-41BB-9DE5-6D59EAEBDFD6}" type="slidenum">
              <a:rPr lang="en-US" altLang="en-US">
                <a:solidFill>
                  <a:srgbClr val="000000"/>
                </a:solidFill>
                <a:ea typeface="ＭＳ Ｐゴシック" pitchFamily="34" charset="-128"/>
              </a:rPr>
              <a:pPr algn="r" eaLnBrk="1" hangingPunct="1"/>
              <a:t>64</a:t>
            </a:fld>
            <a:endParaRPr lang="en-US" altLang="en-US">
              <a:solidFill>
                <a:srgbClr val="000000"/>
              </a:solidFill>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896">
              <a:defRPr sz="1200">
                <a:solidFill>
                  <a:schemeClr val="tx1"/>
                </a:solidFill>
                <a:latin typeface="Arial" charset="0"/>
                <a:cs typeface="Arial" charset="0"/>
              </a:defRPr>
            </a:lvl1pPr>
            <a:lvl2pPr marL="727643" indent="-279503" defTabSz="911896">
              <a:defRPr sz="1200">
                <a:solidFill>
                  <a:schemeClr val="tx1"/>
                </a:solidFill>
                <a:latin typeface="Arial" charset="0"/>
                <a:cs typeface="Arial" charset="0"/>
              </a:defRPr>
            </a:lvl2pPr>
            <a:lvl3pPr marL="1121132" indent="-223290" defTabSz="911896">
              <a:defRPr sz="1200">
                <a:solidFill>
                  <a:schemeClr val="tx1"/>
                </a:solidFill>
                <a:latin typeface="Arial" charset="0"/>
                <a:cs typeface="Arial" charset="0"/>
              </a:defRPr>
            </a:lvl3pPr>
            <a:lvl4pPr marL="1569273" indent="-223290" defTabSz="911896">
              <a:defRPr sz="1200">
                <a:solidFill>
                  <a:schemeClr val="tx1"/>
                </a:solidFill>
                <a:latin typeface="Arial" charset="0"/>
                <a:cs typeface="Arial" charset="0"/>
              </a:defRPr>
            </a:lvl4pPr>
            <a:lvl5pPr marL="2015852" indent="-223290" defTabSz="911896">
              <a:defRPr sz="1200">
                <a:solidFill>
                  <a:schemeClr val="tx1"/>
                </a:solidFill>
                <a:latin typeface="Arial" charset="0"/>
                <a:cs typeface="Arial" charset="0"/>
              </a:defRPr>
            </a:lvl5pPr>
            <a:lvl6pPr marL="2465554" indent="-223290" defTabSz="911896" eaLnBrk="0" fontAlgn="base" hangingPunct="0">
              <a:spcBef>
                <a:spcPct val="30000"/>
              </a:spcBef>
              <a:spcAft>
                <a:spcPct val="0"/>
              </a:spcAft>
              <a:defRPr sz="1200">
                <a:solidFill>
                  <a:schemeClr val="tx1"/>
                </a:solidFill>
                <a:latin typeface="Arial" charset="0"/>
                <a:cs typeface="Arial" charset="0"/>
              </a:defRPr>
            </a:lvl6pPr>
            <a:lvl7pPr marL="2915256" indent="-223290" defTabSz="911896" eaLnBrk="0" fontAlgn="base" hangingPunct="0">
              <a:spcBef>
                <a:spcPct val="30000"/>
              </a:spcBef>
              <a:spcAft>
                <a:spcPct val="0"/>
              </a:spcAft>
              <a:defRPr sz="1200">
                <a:solidFill>
                  <a:schemeClr val="tx1"/>
                </a:solidFill>
                <a:latin typeface="Arial" charset="0"/>
                <a:cs typeface="Arial" charset="0"/>
              </a:defRPr>
            </a:lvl7pPr>
            <a:lvl8pPr marL="3364958" indent="-223290" defTabSz="911896" eaLnBrk="0" fontAlgn="base" hangingPunct="0">
              <a:spcBef>
                <a:spcPct val="30000"/>
              </a:spcBef>
              <a:spcAft>
                <a:spcPct val="0"/>
              </a:spcAft>
              <a:defRPr sz="1200">
                <a:solidFill>
                  <a:schemeClr val="tx1"/>
                </a:solidFill>
                <a:latin typeface="Arial" charset="0"/>
                <a:cs typeface="Arial" charset="0"/>
              </a:defRPr>
            </a:lvl8pPr>
            <a:lvl9pPr marL="3814659" indent="-223290" defTabSz="911896" eaLnBrk="0" fontAlgn="base" hangingPunct="0">
              <a:spcBef>
                <a:spcPct val="30000"/>
              </a:spcBef>
              <a:spcAft>
                <a:spcPct val="0"/>
              </a:spcAft>
              <a:defRPr sz="1200">
                <a:solidFill>
                  <a:schemeClr val="tx1"/>
                </a:solidFill>
                <a:latin typeface="Arial" charset="0"/>
                <a:cs typeface="Arial" charset="0"/>
              </a:defRPr>
            </a:lvl9pPr>
          </a:lstStyle>
          <a:p>
            <a:fld id="{35237E19-1AA4-4D48-AD1D-E9A5B1E08EDF}" type="slidenum">
              <a:rPr lang="en-US" altLang="en-US">
                <a:solidFill>
                  <a:srgbClr val="000000"/>
                </a:solidFill>
              </a:rPr>
              <a:pPr/>
              <a:t>65</a:t>
            </a:fld>
            <a:endParaRPr lang="en-US" altLang="en-US">
              <a:solidFill>
                <a:srgbClr val="000000"/>
              </a:solidFill>
            </a:endParaRPr>
          </a:p>
        </p:txBody>
      </p:sp>
      <p:sp>
        <p:nvSpPr>
          <p:cNvPr id="27651" name="Slide Image Placeholder 1"/>
          <p:cNvSpPr>
            <a:spLocks noGrp="1" noRot="1" noChangeAspect="1" noChangeArrowheads="1" noTextEdit="1"/>
          </p:cNvSpPr>
          <p:nvPr>
            <p:ph type="sldImg"/>
          </p:nvPr>
        </p:nvSpPr>
        <p:spPr>
          <a:ln/>
        </p:spPr>
      </p:sp>
      <p:sp>
        <p:nvSpPr>
          <p:cNvPr id="276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Answer: C—Adjust sedation: increase Propofol to 20 mcg/kg/min</a:t>
            </a:r>
          </a:p>
          <a:p>
            <a:pPr eaLnBrk="1" hangingPunct="1"/>
            <a:endParaRPr lang="en-US" altLang="en-US" smtClean="0"/>
          </a:p>
          <a:p>
            <a:pPr eaLnBrk="1" hangingPunct="1"/>
            <a:r>
              <a:rPr lang="en-US" altLang="en-US" smtClean="0"/>
              <a:t>Answer A is incorrect as the </a:t>
            </a:r>
            <a:r>
              <a:rPr lang="en-US" altLang="en-US" b="1" smtClean="0"/>
              <a:t>patient is currently afebrile</a:t>
            </a:r>
            <a:r>
              <a:rPr lang="en-US" altLang="en-US" smtClean="0"/>
              <a:t>.  While this is listed as a Scenario B intervention, this would not be appropriate at this point in time for this patient. </a:t>
            </a:r>
          </a:p>
          <a:p>
            <a:pPr eaLnBrk="1" hangingPunct="1"/>
            <a:r>
              <a:rPr lang="en-US" altLang="en-US" smtClean="0"/>
              <a:t>Answer B is incorrect as this is a Tier 2 intervention.   </a:t>
            </a:r>
            <a:r>
              <a:rPr lang="en-US" altLang="en-US" b="1" smtClean="0"/>
              <a:t>Providers may move to Tier 2 interventions at any point if ICP remains &gt; 22mmHg and at least one intervention from Tier 1 has been used</a:t>
            </a:r>
            <a:r>
              <a:rPr lang="en-US" altLang="en-US" smtClean="0"/>
              <a:t>.  </a:t>
            </a:r>
          </a:p>
          <a:p>
            <a:pPr eaLnBrk="1" hangingPunct="1"/>
            <a:r>
              <a:rPr lang="en-US" altLang="en-US" smtClean="0"/>
              <a:t>Answer D is incorrect as </a:t>
            </a:r>
            <a:r>
              <a:rPr lang="en-US" altLang="en-US" b="1" smtClean="0"/>
              <a:t>this is an intervention under a Type C scenario </a:t>
            </a:r>
            <a:r>
              <a:rPr lang="en-US" altLang="en-US" smtClean="0"/>
              <a:t>(PbtO2 &lt; 20, ICP </a:t>
            </a:r>
            <a:r>
              <a:rPr lang="en-US" altLang="en-US" u="sng" smtClean="0"/>
              <a:t>&lt;</a:t>
            </a:r>
            <a:r>
              <a:rPr lang="en-US" altLang="en-US" smtClean="0"/>
              <a:t>22mmHg)</a:t>
            </a:r>
          </a:p>
          <a:p>
            <a:r>
              <a:rPr lang="en-US" altLang="en-US" smtClean="0"/>
              <a:t/>
            </a:r>
            <a:br>
              <a:rPr lang="en-US" altLang="en-US" smtClean="0"/>
            </a:br>
            <a:r>
              <a:rPr lang="en-US" altLang="en-US" smtClean="0"/>
              <a:t/>
            </a:r>
            <a:br>
              <a:rPr lang="en-US" altLang="en-US" smtClean="0"/>
            </a:br>
            <a:endParaRPr lang="en-US" altLang="en-US" smtClean="0"/>
          </a:p>
          <a:p>
            <a:pPr eaLnBrk="1" hangingPunct="1"/>
            <a:r>
              <a:rPr lang="en-US" altLang="en-US" b="1" smtClean="0"/>
              <a:t/>
            </a:r>
            <a:br>
              <a:rPr lang="en-US" altLang="en-US" b="1" smtClean="0"/>
            </a:br>
            <a:endParaRPr lang="en-US" altLang="en-US" b="1" smtClean="0"/>
          </a:p>
          <a:p>
            <a:pPr eaLnBrk="1" hangingPunct="1"/>
            <a:endParaRPr lang="en-US" altLang="en-US" smtClean="0"/>
          </a:p>
          <a:p>
            <a:pPr eaLnBrk="1" hangingPunct="1"/>
            <a:endParaRPr lang="en-US" altLang="en-US" smtClean="0"/>
          </a:p>
        </p:txBody>
      </p:sp>
      <p:sp>
        <p:nvSpPr>
          <p:cNvPr id="27653" name="Slide Number Placeholder 3"/>
          <p:cNvSpPr txBox="1">
            <a:spLocks noGrp="1"/>
          </p:cNvSpPr>
          <p:nvPr/>
        </p:nvSpPr>
        <p:spPr bwMode="auto">
          <a:xfrm>
            <a:off x="3884122" y="8685862"/>
            <a:ext cx="2972320" cy="45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fld id="{AA48EA1F-E4B8-4A34-9B06-1B1114EC7B51}" type="slidenum">
              <a:rPr lang="en-US" altLang="en-US">
                <a:solidFill>
                  <a:srgbClr val="000000"/>
                </a:solidFill>
                <a:ea typeface="ＭＳ Ｐゴシック" pitchFamily="34" charset="-128"/>
              </a:rPr>
              <a:pPr algn="r" eaLnBrk="1" hangingPunct="1"/>
              <a:t>65</a:t>
            </a:fld>
            <a:endParaRPr lang="en-US" altLang="en-US">
              <a:solidFill>
                <a:srgbClr val="000000"/>
              </a:solidFill>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896">
              <a:defRPr sz="1200">
                <a:solidFill>
                  <a:schemeClr val="tx1"/>
                </a:solidFill>
                <a:latin typeface="Arial" charset="0"/>
                <a:cs typeface="Arial" charset="0"/>
              </a:defRPr>
            </a:lvl1pPr>
            <a:lvl2pPr marL="727643" indent="-279503" defTabSz="911896">
              <a:defRPr sz="1200">
                <a:solidFill>
                  <a:schemeClr val="tx1"/>
                </a:solidFill>
                <a:latin typeface="Arial" charset="0"/>
                <a:cs typeface="Arial" charset="0"/>
              </a:defRPr>
            </a:lvl2pPr>
            <a:lvl3pPr marL="1121132" indent="-223290" defTabSz="911896">
              <a:defRPr sz="1200">
                <a:solidFill>
                  <a:schemeClr val="tx1"/>
                </a:solidFill>
                <a:latin typeface="Arial" charset="0"/>
                <a:cs typeface="Arial" charset="0"/>
              </a:defRPr>
            </a:lvl3pPr>
            <a:lvl4pPr marL="1569273" indent="-223290" defTabSz="911896">
              <a:defRPr sz="1200">
                <a:solidFill>
                  <a:schemeClr val="tx1"/>
                </a:solidFill>
                <a:latin typeface="Arial" charset="0"/>
                <a:cs typeface="Arial" charset="0"/>
              </a:defRPr>
            </a:lvl4pPr>
            <a:lvl5pPr marL="2015852" indent="-223290" defTabSz="911896">
              <a:defRPr sz="1200">
                <a:solidFill>
                  <a:schemeClr val="tx1"/>
                </a:solidFill>
                <a:latin typeface="Arial" charset="0"/>
                <a:cs typeface="Arial" charset="0"/>
              </a:defRPr>
            </a:lvl5pPr>
            <a:lvl6pPr marL="2465554" indent="-223290" defTabSz="911896" eaLnBrk="0" fontAlgn="base" hangingPunct="0">
              <a:spcBef>
                <a:spcPct val="30000"/>
              </a:spcBef>
              <a:spcAft>
                <a:spcPct val="0"/>
              </a:spcAft>
              <a:defRPr sz="1200">
                <a:solidFill>
                  <a:schemeClr val="tx1"/>
                </a:solidFill>
                <a:latin typeface="Arial" charset="0"/>
                <a:cs typeface="Arial" charset="0"/>
              </a:defRPr>
            </a:lvl6pPr>
            <a:lvl7pPr marL="2915256" indent="-223290" defTabSz="911896" eaLnBrk="0" fontAlgn="base" hangingPunct="0">
              <a:spcBef>
                <a:spcPct val="30000"/>
              </a:spcBef>
              <a:spcAft>
                <a:spcPct val="0"/>
              </a:spcAft>
              <a:defRPr sz="1200">
                <a:solidFill>
                  <a:schemeClr val="tx1"/>
                </a:solidFill>
                <a:latin typeface="Arial" charset="0"/>
                <a:cs typeface="Arial" charset="0"/>
              </a:defRPr>
            </a:lvl7pPr>
            <a:lvl8pPr marL="3364958" indent="-223290" defTabSz="911896" eaLnBrk="0" fontAlgn="base" hangingPunct="0">
              <a:spcBef>
                <a:spcPct val="30000"/>
              </a:spcBef>
              <a:spcAft>
                <a:spcPct val="0"/>
              </a:spcAft>
              <a:defRPr sz="1200">
                <a:solidFill>
                  <a:schemeClr val="tx1"/>
                </a:solidFill>
                <a:latin typeface="Arial" charset="0"/>
                <a:cs typeface="Arial" charset="0"/>
              </a:defRPr>
            </a:lvl8pPr>
            <a:lvl9pPr marL="3814659" indent="-223290" defTabSz="911896" eaLnBrk="0" fontAlgn="base" hangingPunct="0">
              <a:spcBef>
                <a:spcPct val="30000"/>
              </a:spcBef>
              <a:spcAft>
                <a:spcPct val="0"/>
              </a:spcAft>
              <a:defRPr sz="1200">
                <a:solidFill>
                  <a:schemeClr val="tx1"/>
                </a:solidFill>
                <a:latin typeface="Arial" charset="0"/>
                <a:cs typeface="Arial" charset="0"/>
              </a:defRPr>
            </a:lvl9pPr>
          </a:lstStyle>
          <a:p>
            <a:fld id="{F2C19C0C-3D28-48D9-AF58-239A2CE2E7BC}" type="slidenum">
              <a:rPr lang="en-US" altLang="en-US">
                <a:solidFill>
                  <a:srgbClr val="000000"/>
                </a:solidFill>
              </a:rPr>
              <a:pPr/>
              <a:t>66</a:t>
            </a:fld>
            <a:endParaRPr lang="en-US" altLang="en-US">
              <a:solidFill>
                <a:srgbClr val="000000"/>
              </a:solidFill>
            </a:endParaRPr>
          </a:p>
        </p:txBody>
      </p:sp>
      <p:sp>
        <p:nvSpPr>
          <p:cNvPr id="29699" name="Slide Image Placeholder 1"/>
          <p:cNvSpPr>
            <a:spLocks noGrp="1" noRot="1" noChangeAspect="1" noChangeArrowheads="1" noTextEdit="1"/>
          </p:cNvSpPr>
          <p:nvPr>
            <p:ph type="sldImg"/>
          </p:nvPr>
        </p:nvSpPr>
        <p:spPr>
          <a:ln/>
        </p:spPr>
      </p:sp>
      <p:sp>
        <p:nvSpPr>
          <p:cNvPr id="2970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Answer: B—Adjust sedation</a:t>
            </a:r>
          </a:p>
          <a:p>
            <a:pPr eaLnBrk="1" hangingPunct="1"/>
            <a:r>
              <a:rPr lang="en-US" altLang="en-US" smtClean="0"/>
              <a:t>Answer A is incorrect as the </a:t>
            </a:r>
            <a:r>
              <a:rPr lang="en-US" altLang="en-US" b="1" smtClean="0"/>
              <a:t>EVD was already open continuously to allow for CSF drainage prior to the ICP elevation/start of episode</a:t>
            </a:r>
            <a:r>
              <a:rPr lang="en-US" altLang="en-US" smtClean="0"/>
              <a:t>.  While this is listed as a Scenario B intervention, this would not be appropriate to document in the CRF as this was not done in response to an abnormal ICP.  </a:t>
            </a:r>
          </a:p>
          <a:p>
            <a:pPr eaLnBrk="1" hangingPunct="1"/>
            <a:r>
              <a:rPr lang="en-US" altLang="en-US" smtClean="0"/>
              <a:t>Answer C is incorrect; while an ABG was obtained, </a:t>
            </a:r>
            <a:r>
              <a:rPr lang="en-US" altLang="en-US" b="1" smtClean="0"/>
              <a:t>there was no ventilator rate adjustment done in response to an ICP elevation/start of episode</a:t>
            </a:r>
            <a:r>
              <a:rPr lang="en-US" altLang="en-US" smtClean="0"/>
              <a:t>.   While a target PaCO2 value of 35—40 is listed as a Scenario B intervention target, the intervention is to adjust the ventilator rate; therefore, this would not be an appropriate documentation item in the CRF for this episode.  </a:t>
            </a:r>
          </a:p>
          <a:p>
            <a:pPr eaLnBrk="1" hangingPunct="1"/>
            <a:r>
              <a:rPr lang="en-US" altLang="en-US" smtClean="0"/>
              <a:t>Answer D is incorrect as </a:t>
            </a:r>
            <a:r>
              <a:rPr lang="en-US" altLang="en-US" b="1" smtClean="0"/>
              <a:t>the only correct answer listed is B.</a:t>
            </a:r>
            <a:endParaRPr lang="en-US" altLang="en-US" smtClean="0"/>
          </a:p>
          <a:p>
            <a:r>
              <a:rPr lang="en-US" altLang="en-US" smtClean="0"/>
              <a:t/>
            </a:r>
            <a:br>
              <a:rPr lang="en-US" altLang="en-US" smtClean="0"/>
            </a:br>
            <a:r>
              <a:rPr lang="en-US" altLang="en-US" smtClean="0"/>
              <a:t/>
            </a:r>
            <a:br>
              <a:rPr lang="en-US" altLang="en-US" smtClean="0"/>
            </a:br>
            <a:endParaRPr lang="en-US" altLang="en-US" smtClean="0"/>
          </a:p>
          <a:p>
            <a:pPr eaLnBrk="1" hangingPunct="1"/>
            <a:r>
              <a:rPr lang="en-US" altLang="en-US" b="1" smtClean="0"/>
              <a:t/>
            </a:r>
            <a:br>
              <a:rPr lang="en-US" altLang="en-US" b="1" smtClean="0"/>
            </a:br>
            <a:endParaRPr lang="en-US" altLang="en-US" b="1" smtClean="0"/>
          </a:p>
          <a:p>
            <a:pPr eaLnBrk="1" hangingPunct="1"/>
            <a:endParaRPr lang="en-US" altLang="en-US" smtClean="0"/>
          </a:p>
          <a:p>
            <a:pPr eaLnBrk="1" hangingPunct="1"/>
            <a:endParaRPr lang="en-US" altLang="en-US" smtClean="0"/>
          </a:p>
        </p:txBody>
      </p:sp>
      <p:sp>
        <p:nvSpPr>
          <p:cNvPr id="29701" name="Slide Number Placeholder 3"/>
          <p:cNvSpPr txBox="1">
            <a:spLocks noGrp="1"/>
          </p:cNvSpPr>
          <p:nvPr/>
        </p:nvSpPr>
        <p:spPr bwMode="auto">
          <a:xfrm>
            <a:off x="3884122" y="8685862"/>
            <a:ext cx="2972320" cy="45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fld id="{1F4FEA2A-D043-43FA-909D-646C10C9817A}" type="slidenum">
              <a:rPr lang="en-US" altLang="en-US">
                <a:solidFill>
                  <a:srgbClr val="000000"/>
                </a:solidFill>
                <a:ea typeface="ＭＳ Ｐゴシック" pitchFamily="34" charset="-128"/>
              </a:rPr>
              <a:pPr algn="r" eaLnBrk="1" hangingPunct="1"/>
              <a:t>66</a:t>
            </a:fld>
            <a:endParaRPr lang="en-US" altLang="en-US">
              <a:solidFill>
                <a:srgbClr val="000000"/>
              </a:solidFill>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896">
              <a:defRPr sz="1200">
                <a:solidFill>
                  <a:schemeClr val="tx1"/>
                </a:solidFill>
                <a:latin typeface="Arial" charset="0"/>
                <a:cs typeface="Arial" charset="0"/>
              </a:defRPr>
            </a:lvl1pPr>
            <a:lvl2pPr marL="727643" indent="-279503" defTabSz="911896">
              <a:defRPr sz="1200">
                <a:solidFill>
                  <a:schemeClr val="tx1"/>
                </a:solidFill>
                <a:latin typeface="Arial" charset="0"/>
                <a:cs typeface="Arial" charset="0"/>
              </a:defRPr>
            </a:lvl2pPr>
            <a:lvl3pPr marL="1121132" indent="-223290" defTabSz="911896">
              <a:defRPr sz="1200">
                <a:solidFill>
                  <a:schemeClr val="tx1"/>
                </a:solidFill>
                <a:latin typeface="Arial" charset="0"/>
                <a:cs typeface="Arial" charset="0"/>
              </a:defRPr>
            </a:lvl3pPr>
            <a:lvl4pPr marL="1569273" indent="-223290" defTabSz="911896">
              <a:defRPr sz="1200">
                <a:solidFill>
                  <a:schemeClr val="tx1"/>
                </a:solidFill>
                <a:latin typeface="Arial" charset="0"/>
                <a:cs typeface="Arial" charset="0"/>
              </a:defRPr>
            </a:lvl4pPr>
            <a:lvl5pPr marL="2015852" indent="-223290" defTabSz="911896">
              <a:defRPr sz="1200">
                <a:solidFill>
                  <a:schemeClr val="tx1"/>
                </a:solidFill>
                <a:latin typeface="Arial" charset="0"/>
                <a:cs typeface="Arial" charset="0"/>
              </a:defRPr>
            </a:lvl5pPr>
            <a:lvl6pPr marL="2465554" indent="-223290" defTabSz="911896" eaLnBrk="0" fontAlgn="base" hangingPunct="0">
              <a:spcBef>
                <a:spcPct val="30000"/>
              </a:spcBef>
              <a:spcAft>
                <a:spcPct val="0"/>
              </a:spcAft>
              <a:defRPr sz="1200">
                <a:solidFill>
                  <a:schemeClr val="tx1"/>
                </a:solidFill>
                <a:latin typeface="Arial" charset="0"/>
                <a:cs typeface="Arial" charset="0"/>
              </a:defRPr>
            </a:lvl6pPr>
            <a:lvl7pPr marL="2915256" indent="-223290" defTabSz="911896" eaLnBrk="0" fontAlgn="base" hangingPunct="0">
              <a:spcBef>
                <a:spcPct val="30000"/>
              </a:spcBef>
              <a:spcAft>
                <a:spcPct val="0"/>
              </a:spcAft>
              <a:defRPr sz="1200">
                <a:solidFill>
                  <a:schemeClr val="tx1"/>
                </a:solidFill>
                <a:latin typeface="Arial" charset="0"/>
                <a:cs typeface="Arial" charset="0"/>
              </a:defRPr>
            </a:lvl7pPr>
            <a:lvl8pPr marL="3364958" indent="-223290" defTabSz="911896" eaLnBrk="0" fontAlgn="base" hangingPunct="0">
              <a:spcBef>
                <a:spcPct val="30000"/>
              </a:spcBef>
              <a:spcAft>
                <a:spcPct val="0"/>
              </a:spcAft>
              <a:defRPr sz="1200">
                <a:solidFill>
                  <a:schemeClr val="tx1"/>
                </a:solidFill>
                <a:latin typeface="Arial" charset="0"/>
                <a:cs typeface="Arial" charset="0"/>
              </a:defRPr>
            </a:lvl8pPr>
            <a:lvl9pPr marL="3814659" indent="-223290" defTabSz="911896" eaLnBrk="0" fontAlgn="base" hangingPunct="0">
              <a:spcBef>
                <a:spcPct val="30000"/>
              </a:spcBef>
              <a:spcAft>
                <a:spcPct val="0"/>
              </a:spcAft>
              <a:defRPr sz="1200">
                <a:solidFill>
                  <a:schemeClr val="tx1"/>
                </a:solidFill>
                <a:latin typeface="Arial" charset="0"/>
                <a:cs typeface="Arial" charset="0"/>
              </a:defRPr>
            </a:lvl9pPr>
          </a:lstStyle>
          <a:p>
            <a:fld id="{C25C1B14-DACC-4F3B-9BFB-B0FACCFBE79A}" type="slidenum">
              <a:rPr lang="en-US" altLang="en-US">
                <a:solidFill>
                  <a:srgbClr val="000000"/>
                </a:solidFill>
              </a:rPr>
              <a:pPr/>
              <a:t>67</a:t>
            </a:fld>
            <a:endParaRPr lang="en-US" altLang="en-US">
              <a:solidFill>
                <a:srgbClr val="000000"/>
              </a:solidFill>
            </a:endParaRPr>
          </a:p>
        </p:txBody>
      </p:sp>
      <p:sp>
        <p:nvSpPr>
          <p:cNvPr id="31747" name="Slide Image Placeholder 1"/>
          <p:cNvSpPr>
            <a:spLocks noGrp="1" noRot="1" noChangeAspect="1" noChangeArrowheads="1" noTextEdit="1"/>
          </p:cNvSpPr>
          <p:nvPr>
            <p:ph type="sldImg"/>
          </p:nvPr>
        </p:nvSpPr>
        <p:spPr>
          <a:ln/>
        </p:spPr>
      </p:sp>
      <p:sp>
        <p:nvSpPr>
          <p:cNvPr id="317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Answer: </a:t>
            </a:r>
            <a:r>
              <a:rPr lang="en-US" altLang="en-US" b="1" smtClean="0"/>
              <a:t>E</a:t>
            </a:r>
            <a:r>
              <a:rPr lang="en-US" altLang="en-US" smtClean="0"/>
              <a:t> B-Assess for surgical remediable lesion, and C-Adjust ventilator rate for target PaCO2 30—35 mmHg.  More than 1 option may be selected.  These are both listed under Tier 2, Scenario B and may be started at any point (must be within 60 minutes from start of episode).  </a:t>
            </a:r>
          </a:p>
          <a:p>
            <a:pPr eaLnBrk="1" hangingPunct="1"/>
            <a:endParaRPr lang="en-US" altLang="en-US" smtClean="0"/>
          </a:p>
          <a:p>
            <a:pPr eaLnBrk="1" hangingPunct="1"/>
            <a:r>
              <a:rPr lang="en-US" altLang="en-US" smtClean="0"/>
              <a:t>Answer A is incorrect as this is a Tier 3 intervention; an appropriate option for temp management could be to lower temp to 35—36C, using active cooling measures, but aiming for a target of 32—35 is a tier 3 option.   Tier 3 therapies are optional and may be used at any point after at least one option from both Tier 1 and Tier 2 have been attempted and are ineffective.  Theoretically, this could be an option if B and C are tried and ICP does not return to a normal level.  </a:t>
            </a:r>
          </a:p>
          <a:p>
            <a:pPr eaLnBrk="1" hangingPunct="1"/>
            <a:endParaRPr lang="en-US" altLang="en-US" smtClean="0"/>
          </a:p>
          <a:p>
            <a:pPr eaLnBrk="1" hangingPunct="1"/>
            <a:r>
              <a:rPr lang="en-US" altLang="en-US" smtClean="0"/>
              <a:t>Answer F is incorrect; Providers </a:t>
            </a:r>
            <a:r>
              <a:rPr lang="en-US" altLang="en-US" u="sng" smtClean="0"/>
              <a:t>may </a:t>
            </a:r>
            <a:r>
              <a:rPr lang="en-US" altLang="en-US" smtClean="0"/>
              <a:t>move to Tier 2 interventions </a:t>
            </a:r>
            <a:r>
              <a:rPr lang="en-US" altLang="en-US" b="1" smtClean="0"/>
              <a:t>at any point</a:t>
            </a:r>
            <a:r>
              <a:rPr lang="en-US" altLang="en-US" smtClean="0"/>
              <a:t> if ICP is &gt; 22 mm Hg and at least one intervention from Tier 1 has been used.  Clinicians do not have to wait 60 minutes to use a Tier 2 intervention.  </a:t>
            </a:r>
            <a:r>
              <a:rPr lang="en-US" altLang="en-US" b="1" smtClean="0"/>
              <a:t>  </a:t>
            </a:r>
            <a:r>
              <a:rPr lang="en-US" altLang="en-US" smtClean="0"/>
              <a:t/>
            </a:r>
            <a:br>
              <a:rPr lang="en-US" altLang="en-US" smtClean="0"/>
            </a:br>
            <a:r>
              <a:rPr lang="en-US" altLang="en-US" smtClean="0"/>
              <a:t/>
            </a:r>
            <a:br>
              <a:rPr lang="en-US" altLang="en-US" smtClean="0"/>
            </a:br>
            <a:endParaRPr lang="en-US" altLang="en-US" smtClean="0"/>
          </a:p>
          <a:p>
            <a:pPr eaLnBrk="1" hangingPunct="1"/>
            <a:r>
              <a:rPr lang="en-US" altLang="en-US" b="1" smtClean="0"/>
              <a:t/>
            </a:r>
            <a:br>
              <a:rPr lang="en-US" altLang="en-US" b="1" smtClean="0"/>
            </a:br>
            <a:endParaRPr lang="en-US" altLang="en-US" b="1" smtClean="0"/>
          </a:p>
          <a:p>
            <a:pPr eaLnBrk="1" hangingPunct="1"/>
            <a:endParaRPr lang="en-US" altLang="en-US" smtClean="0"/>
          </a:p>
          <a:p>
            <a:pPr eaLnBrk="1" hangingPunct="1"/>
            <a:endParaRPr lang="en-US" altLang="en-US" smtClean="0"/>
          </a:p>
        </p:txBody>
      </p:sp>
      <p:sp>
        <p:nvSpPr>
          <p:cNvPr id="31749" name="Slide Number Placeholder 3"/>
          <p:cNvSpPr txBox="1">
            <a:spLocks noGrp="1"/>
          </p:cNvSpPr>
          <p:nvPr/>
        </p:nvSpPr>
        <p:spPr bwMode="auto">
          <a:xfrm>
            <a:off x="3884122" y="8685862"/>
            <a:ext cx="2972320" cy="45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fld id="{53AE5F24-FFE1-4EF3-A159-4A5AA8979B2B}" type="slidenum">
              <a:rPr lang="en-US" altLang="en-US">
                <a:solidFill>
                  <a:srgbClr val="000000"/>
                </a:solidFill>
                <a:ea typeface="ＭＳ Ｐゴシック" pitchFamily="34" charset="-128"/>
              </a:rPr>
              <a:pPr algn="r" eaLnBrk="1" hangingPunct="1"/>
              <a:t>67</a:t>
            </a:fld>
            <a:endParaRPr lang="en-US" altLang="en-US">
              <a:solidFill>
                <a:srgbClr val="000000"/>
              </a:solidFill>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896">
              <a:defRPr sz="1200">
                <a:solidFill>
                  <a:schemeClr val="tx1"/>
                </a:solidFill>
                <a:latin typeface="Arial" charset="0"/>
                <a:cs typeface="Arial" charset="0"/>
              </a:defRPr>
            </a:lvl1pPr>
            <a:lvl2pPr marL="727643" indent="-279503" defTabSz="911896">
              <a:defRPr sz="1200">
                <a:solidFill>
                  <a:schemeClr val="tx1"/>
                </a:solidFill>
                <a:latin typeface="Arial" charset="0"/>
                <a:cs typeface="Arial" charset="0"/>
              </a:defRPr>
            </a:lvl2pPr>
            <a:lvl3pPr marL="1121132" indent="-223290" defTabSz="911896">
              <a:defRPr sz="1200">
                <a:solidFill>
                  <a:schemeClr val="tx1"/>
                </a:solidFill>
                <a:latin typeface="Arial" charset="0"/>
                <a:cs typeface="Arial" charset="0"/>
              </a:defRPr>
            </a:lvl3pPr>
            <a:lvl4pPr marL="1569273" indent="-223290" defTabSz="911896">
              <a:defRPr sz="1200">
                <a:solidFill>
                  <a:schemeClr val="tx1"/>
                </a:solidFill>
                <a:latin typeface="Arial" charset="0"/>
                <a:cs typeface="Arial" charset="0"/>
              </a:defRPr>
            </a:lvl4pPr>
            <a:lvl5pPr marL="2015852" indent="-223290" defTabSz="911896">
              <a:defRPr sz="1200">
                <a:solidFill>
                  <a:schemeClr val="tx1"/>
                </a:solidFill>
                <a:latin typeface="Arial" charset="0"/>
                <a:cs typeface="Arial" charset="0"/>
              </a:defRPr>
            </a:lvl5pPr>
            <a:lvl6pPr marL="2465554" indent="-223290" defTabSz="911896" eaLnBrk="0" fontAlgn="base" hangingPunct="0">
              <a:spcBef>
                <a:spcPct val="30000"/>
              </a:spcBef>
              <a:spcAft>
                <a:spcPct val="0"/>
              </a:spcAft>
              <a:defRPr sz="1200">
                <a:solidFill>
                  <a:schemeClr val="tx1"/>
                </a:solidFill>
                <a:latin typeface="Arial" charset="0"/>
                <a:cs typeface="Arial" charset="0"/>
              </a:defRPr>
            </a:lvl6pPr>
            <a:lvl7pPr marL="2915256" indent="-223290" defTabSz="911896" eaLnBrk="0" fontAlgn="base" hangingPunct="0">
              <a:spcBef>
                <a:spcPct val="30000"/>
              </a:spcBef>
              <a:spcAft>
                <a:spcPct val="0"/>
              </a:spcAft>
              <a:defRPr sz="1200">
                <a:solidFill>
                  <a:schemeClr val="tx1"/>
                </a:solidFill>
                <a:latin typeface="Arial" charset="0"/>
                <a:cs typeface="Arial" charset="0"/>
              </a:defRPr>
            </a:lvl7pPr>
            <a:lvl8pPr marL="3364958" indent="-223290" defTabSz="911896" eaLnBrk="0" fontAlgn="base" hangingPunct="0">
              <a:spcBef>
                <a:spcPct val="30000"/>
              </a:spcBef>
              <a:spcAft>
                <a:spcPct val="0"/>
              </a:spcAft>
              <a:defRPr sz="1200">
                <a:solidFill>
                  <a:schemeClr val="tx1"/>
                </a:solidFill>
                <a:latin typeface="Arial" charset="0"/>
                <a:cs typeface="Arial" charset="0"/>
              </a:defRPr>
            </a:lvl8pPr>
            <a:lvl9pPr marL="3814659" indent="-223290" defTabSz="911896" eaLnBrk="0" fontAlgn="base" hangingPunct="0">
              <a:spcBef>
                <a:spcPct val="30000"/>
              </a:spcBef>
              <a:spcAft>
                <a:spcPct val="0"/>
              </a:spcAft>
              <a:defRPr sz="1200">
                <a:solidFill>
                  <a:schemeClr val="tx1"/>
                </a:solidFill>
                <a:latin typeface="Arial" charset="0"/>
                <a:cs typeface="Arial" charset="0"/>
              </a:defRPr>
            </a:lvl9pPr>
          </a:lstStyle>
          <a:p>
            <a:fld id="{31592520-47BE-4500-A9FD-703043998ED3}" type="slidenum">
              <a:rPr lang="en-US" altLang="en-US">
                <a:solidFill>
                  <a:srgbClr val="000000"/>
                </a:solidFill>
              </a:rPr>
              <a:pPr/>
              <a:t>68</a:t>
            </a:fld>
            <a:endParaRPr lang="en-US" altLang="en-US">
              <a:solidFill>
                <a:srgbClr val="000000"/>
              </a:solidFill>
            </a:endParaRPr>
          </a:p>
        </p:txBody>
      </p:sp>
      <p:sp>
        <p:nvSpPr>
          <p:cNvPr id="33795" name="Slide Image Placeholder 1"/>
          <p:cNvSpPr>
            <a:spLocks noGrp="1" noRot="1" noChangeAspect="1" noChangeArrowheads="1" noTextEdit="1"/>
          </p:cNvSpPr>
          <p:nvPr>
            <p:ph type="sldImg"/>
          </p:nvPr>
        </p:nvSpPr>
        <p:spPr>
          <a:ln/>
        </p:spPr>
      </p:sp>
      <p:sp>
        <p:nvSpPr>
          <p:cNvPr id="3379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r>
              <a:rPr lang="en-US" altLang="en-US" smtClean="0"/>
              <a:t>This is a really tricky scenario.  </a:t>
            </a:r>
          </a:p>
          <a:p>
            <a:pPr eaLnBrk="1" hangingPunct="1"/>
            <a:endParaRPr lang="en-US" altLang="en-US" smtClean="0"/>
          </a:p>
          <a:p>
            <a:pPr eaLnBrk="1" hangingPunct="1"/>
            <a:r>
              <a:rPr lang="en-US" altLang="en-US" smtClean="0"/>
              <a:t>Answer: D multiple interventions could be performed a this time.</a:t>
            </a:r>
          </a:p>
          <a:p>
            <a:pPr eaLnBrk="1" hangingPunct="1"/>
            <a:endParaRPr lang="en-US" altLang="en-US" smtClean="0"/>
          </a:p>
          <a:p>
            <a:pPr eaLnBrk="1" hangingPunct="1"/>
            <a:r>
              <a:rPr lang="en-US" altLang="en-US" smtClean="0"/>
              <a:t>Answer A and B are choices to be performed  Administer mannitol (low dose) and/or Optimize CPP—Increase CPP to a max 70mmHg with fluid bolus or vasopressor</a:t>
            </a:r>
          </a:p>
          <a:p>
            <a:pPr eaLnBrk="1" hangingPunct="1"/>
            <a:endParaRPr lang="en-US" altLang="en-US" smtClean="0"/>
          </a:p>
          <a:p>
            <a:r>
              <a:rPr lang="en-US" altLang="en-US" smtClean="0"/>
              <a:t>Answer C is incorrect; while this is a Type C/D Tier 1 therapy for low PbtO2, note that increasing PaO2 above 150 mmHg might imply overtreatment by PaO2 and prevents detection of another potential the true cause of low PbtO2 (eg, low CPP).  Since the current ABG reveals a PaO2 value above 150mmHg, simply increasing FiO2 is not an ideal option for this subject.  </a:t>
            </a:r>
          </a:p>
          <a:p>
            <a:endParaRPr lang="en-US" altLang="en-US" smtClean="0"/>
          </a:p>
          <a:p>
            <a:r>
              <a:rPr lang="en-US" altLang="en-US" smtClean="0"/>
              <a:t>Clinically, with the options provided, the best course for this patient would likely be to increase CPP, then operate at the discretion of NSGY.   </a:t>
            </a:r>
            <a:br>
              <a:rPr lang="en-US" altLang="en-US" smtClean="0"/>
            </a:br>
            <a:r>
              <a:rPr lang="en-US" altLang="en-US" smtClean="0"/>
              <a:t/>
            </a:r>
            <a:br>
              <a:rPr lang="en-US" altLang="en-US" smtClean="0"/>
            </a:br>
            <a:endParaRPr lang="en-US" altLang="en-US" smtClean="0"/>
          </a:p>
          <a:p>
            <a:pPr eaLnBrk="1" hangingPunct="1"/>
            <a:r>
              <a:rPr lang="en-US" altLang="en-US" b="1" smtClean="0"/>
              <a:t/>
            </a:r>
            <a:br>
              <a:rPr lang="en-US" altLang="en-US" b="1" smtClean="0"/>
            </a:br>
            <a:endParaRPr lang="en-US" altLang="en-US" b="1" smtClean="0"/>
          </a:p>
          <a:p>
            <a:pPr eaLnBrk="1" hangingPunct="1"/>
            <a:endParaRPr lang="en-US" altLang="en-US" smtClean="0"/>
          </a:p>
          <a:p>
            <a:pPr eaLnBrk="1" hangingPunct="1"/>
            <a:endParaRPr lang="en-US" altLang="en-US" smtClean="0"/>
          </a:p>
        </p:txBody>
      </p:sp>
      <p:sp>
        <p:nvSpPr>
          <p:cNvPr id="33797" name="Slide Number Placeholder 3"/>
          <p:cNvSpPr txBox="1">
            <a:spLocks noGrp="1"/>
          </p:cNvSpPr>
          <p:nvPr/>
        </p:nvSpPr>
        <p:spPr bwMode="auto">
          <a:xfrm>
            <a:off x="3884122" y="8685862"/>
            <a:ext cx="2972320" cy="45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fld id="{9760A9D7-1DED-49AA-A271-EEA3BD8F5743}" type="slidenum">
              <a:rPr lang="en-US" altLang="en-US">
                <a:solidFill>
                  <a:srgbClr val="000000"/>
                </a:solidFill>
                <a:ea typeface="ＭＳ Ｐゴシック" pitchFamily="34" charset="-128"/>
              </a:rPr>
              <a:pPr algn="r" eaLnBrk="1" hangingPunct="1"/>
              <a:t>68</a:t>
            </a:fld>
            <a:endParaRPr lang="en-US" altLang="en-US">
              <a:solidFill>
                <a:srgbClr val="000000"/>
              </a:solidFill>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896">
              <a:defRPr sz="1200">
                <a:solidFill>
                  <a:schemeClr val="tx1"/>
                </a:solidFill>
                <a:latin typeface="Arial" charset="0"/>
                <a:cs typeface="Arial" charset="0"/>
              </a:defRPr>
            </a:lvl1pPr>
            <a:lvl2pPr marL="727643" indent="-279503" defTabSz="911896">
              <a:defRPr sz="1200">
                <a:solidFill>
                  <a:schemeClr val="tx1"/>
                </a:solidFill>
                <a:latin typeface="Arial" charset="0"/>
                <a:cs typeface="Arial" charset="0"/>
              </a:defRPr>
            </a:lvl2pPr>
            <a:lvl3pPr marL="1121132" indent="-223290" defTabSz="911896">
              <a:defRPr sz="1200">
                <a:solidFill>
                  <a:schemeClr val="tx1"/>
                </a:solidFill>
                <a:latin typeface="Arial" charset="0"/>
                <a:cs typeface="Arial" charset="0"/>
              </a:defRPr>
            </a:lvl3pPr>
            <a:lvl4pPr marL="1569273" indent="-223290" defTabSz="911896">
              <a:defRPr sz="1200">
                <a:solidFill>
                  <a:schemeClr val="tx1"/>
                </a:solidFill>
                <a:latin typeface="Arial" charset="0"/>
                <a:cs typeface="Arial" charset="0"/>
              </a:defRPr>
            </a:lvl4pPr>
            <a:lvl5pPr marL="2015852" indent="-223290" defTabSz="911896">
              <a:defRPr sz="1200">
                <a:solidFill>
                  <a:schemeClr val="tx1"/>
                </a:solidFill>
                <a:latin typeface="Arial" charset="0"/>
                <a:cs typeface="Arial" charset="0"/>
              </a:defRPr>
            </a:lvl5pPr>
            <a:lvl6pPr marL="2465554" indent="-223290" defTabSz="911896" eaLnBrk="0" fontAlgn="base" hangingPunct="0">
              <a:spcBef>
                <a:spcPct val="30000"/>
              </a:spcBef>
              <a:spcAft>
                <a:spcPct val="0"/>
              </a:spcAft>
              <a:defRPr sz="1200">
                <a:solidFill>
                  <a:schemeClr val="tx1"/>
                </a:solidFill>
                <a:latin typeface="Arial" charset="0"/>
                <a:cs typeface="Arial" charset="0"/>
              </a:defRPr>
            </a:lvl6pPr>
            <a:lvl7pPr marL="2915256" indent="-223290" defTabSz="911896" eaLnBrk="0" fontAlgn="base" hangingPunct="0">
              <a:spcBef>
                <a:spcPct val="30000"/>
              </a:spcBef>
              <a:spcAft>
                <a:spcPct val="0"/>
              </a:spcAft>
              <a:defRPr sz="1200">
                <a:solidFill>
                  <a:schemeClr val="tx1"/>
                </a:solidFill>
                <a:latin typeface="Arial" charset="0"/>
                <a:cs typeface="Arial" charset="0"/>
              </a:defRPr>
            </a:lvl7pPr>
            <a:lvl8pPr marL="3364958" indent="-223290" defTabSz="911896" eaLnBrk="0" fontAlgn="base" hangingPunct="0">
              <a:spcBef>
                <a:spcPct val="30000"/>
              </a:spcBef>
              <a:spcAft>
                <a:spcPct val="0"/>
              </a:spcAft>
              <a:defRPr sz="1200">
                <a:solidFill>
                  <a:schemeClr val="tx1"/>
                </a:solidFill>
                <a:latin typeface="Arial" charset="0"/>
                <a:cs typeface="Arial" charset="0"/>
              </a:defRPr>
            </a:lvl8pPr>
            <a:lvl9pPr marL="3814659" indent="-223290" defTabSz="911896" eaLnBrk="0" fontAlgn="base" hangingPunct="0">
              <a:spcBef>
                <a:spcPct val="30000"/>
              </a:spcBef>
              <a:spcAft>
                <a:spcPct val="0"/>
              </a:spcAft>
              <a:defRPr sz="1200">
                <a:solidFill>
                  <a:schemeClr val="tx1"/>
                </a:solidFill>
                <a:latin typeface="Arial" charset="0"/>
                <a:cs typeface="Arial" charset="0"/>
              </a:defRPr>
            </a:lvl9pPr>
          </a:lstStyle>
          <a:p>
            <a:fld id="{E93B2C3D-16B3-41CB-9AEE-3DF1026E5A68}" type="slidenum">
              <a:rPr lang="en-US" altLang="en-US">
                <a:solidFill>
                  <a:srgbClr val="000000"/>
                </a:solidFill>
              </a:rPr>
              <a:pPr/>
              <a:t>69</a:t>
            </a:fld>
            <a:endParaRPr lang="en-US" altLang="en-US">
              <a:solidFill>
                <a:srgbClr val="000000"/>
              </a:solidFill>
            </a:endParaRPr>
          </a:p>
        </p:txBody>
      </p:sp>
      <p:sp>
        <p:nvSpPr>
          <p:cNvPr id="35843" name="Slide Image Placeholder 1"/>
          <p:cNvSpPr>
            <a:spLocks noGrp="1" noRot="1" noChangeAspect="1" noChangeArrowheads="1" noTextEdit="1"/>
          </p:cNvSpPr>
          <p:nvPr>
            <p:ph type="sldImg"/>
          </p:nvPr>
        </p:nvSpPr>
        <p:spPr>
          <a:ln/>
        </p:spPr>
      </p:sp>
      <p:sp>
        <p:nvSpPr>
          <p:cNvPr id="3584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r>
              <a:rPr lang="en-US" altLang="en-US" smtClean="0"/>
              <a:t>Answer: Type C (ICP </a:t>
            </a:r>
            <a:r>
              <a:rPr lang="en-US" altLang="en-US" u="sng" smtClean="0"/>
              <a:t>&lt;</a:t>
            </a:r>
            <a:r>
              <a:rPr lang="en-US" altLang="en-US" smtClean="0"/>
              <a:t> 22mmHg, PbtO2 &lt;20 mmHg)</a:t>
            </a:r>
            <a:br>
              <a:rPr lang="en-US" altLang="en-US" smtClean="0"/>
            </a:br>
            <a:r>
              <a:rPr lang="en-US" altLang="en-US" smtClean="0"/>
              <a:t/>
            </a:r>
            <a:br>
              <a:rPr lang="en-US" altLang="en-US" smtClean="0"/>
            </a:br>
            <a:endParaRPr lang="en-US" altLang="en-US" smtClean="0"/>
          </a:p>
          <a:p>
            <a:pPr eaLnBrk="1" hangingPunct="1"/>
            <a:r>
              <a:rPr lang="en-US" altLang="en-US" b="1" smtClean="0"/>
              <a:t/>
            </a:r>
            <a:br>
              <a:rPr lang="en-US" altLang="en-US" b="1" smtClean="0"/>
            </a:br>
            <a:endParaRPr lang="en-US" altLang="en-US" b="1" smtClean="0"/>
          </a:p>
          <a:p>
            <a:pPr eaLnBrk="1" hangingPunct="1"/>
            <a:endParaRPr lang="en-US" altLang="en-US" smtClean="0"/>
          </a:p>
          <a:p>
            <a:pPr eaLnBrk="1" hangingPunct="1"/>
            <a:endParaRPr lang="en-US" altLang="en-US" smtClean="0"/>
          </a:p>
        </p:txBody>
      </p:sp>
      <p:sp>
        <p:nvSpPr>
          <p:cNvPr id="35845" name="Slide Number Placeholder 3"/>
          <p:cNvSpPr txBox="1">
            <a:spLocks noGrp="1"/>
          </p:cNvSpPr>
          <p:nvPr/>
        </p:nvSpPr>
        <p:spPr bwMode="auto">
          <a:xfrm>
            <a:off x="3884122" y="8685862"/>
            <a:ext cx="2972320" cy="45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fld id="{28BFAFC6-01A7-4667-8D3B-D79D1FDB45AE}" type="slidenum">
              <a:rPr lang="en-US" altLang="en-US">
                <a:solidFill>
                  <a:srgbClr val="000000"/>
                </a:solidFill>
                <a:ea typeface="ＭＳ Ｐゴシック" pitchFamily="34" charset="-128"/>
              </a:rPr>
              <a:pPr algn="r" eaLnBrk="1" hangingPunct="1"/>
              <a:t>69</a:t>
            </a:fld>
            <a:endParaRPr lang="en-US" altLang="en-US">
              <a:solidFill>
                <a:srgbClr val="000000"/>
              </a:solidFill>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5</a:t>
            </a:fld>
            <a:endParaRPr sz="1200" b="0" i="0" u="none" strike="noStrike" cap="none" dirty="0">
              <a:solidFill>
                <a:srgbClr val="000000"/>
              </a:solidFill>
              <a:latin typeface="Arial"/>
              <a:ea typeface="Arial"/>
              <a:cs typeface="Arial"/>
              <a:sym typeface="Arial"/>
            </a:endParaRPr>
          </a:p>
        </p:txBody>
      </p:sp>
      <p:sp>
        <p:nvSpPr>
          <p:cNvPr id="398" name="Google Shape;3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9" name="Google Shape;3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(need to include link to opt out registry, link for toolbox)</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Upon hospital arrival of a potentially eligible subject, study teams will diligently try to determine the availability of an LAR.  Both routine hospital and study team resources and processes should contribute to the determination of the availability of an LAR. The steps undertaken to seek the LAR should be documented and included on the informed consent log case report form.  If an LAR is not available prior to the routine emergent placement of intracranial monitors, eligible subjects will be enrolled with EFIC after placement of intracranial monitors. Subsequent to an EFIC enrollment, efforts to contact an LAR will continue.  An LAR will be notified of an EFIC enrollment and consent to continue in the study will be sought at the earliest opportunity. </a:t>
            </a:r>
            <a:endParaRPr dirty="0"/>
          </a:p>
          <a:p>
            <a:pPr marL="0" lvl="0" indent="0" algn="l" rtl="0">
              <a:spcBef>
                <a:spcPts val="0"/>
              </a:spcBef>
              <a:spcAft>
                <a:spcPts val="0"/>
              </a:spcAft>
              <a:buNone/>
            </a:pPr>
            <a:r>
              <a:rPr lang="en-US" dirty="0">
                <a:latin typeface="Arial"/>
                <a:ea typeface="Arial"/>
                <a:cs typeface="Arial"/>
                <a:sym typeface="Arial"/>
              </a:rPr>
              <a:t/>
            </a:r>
            <a:br>
              <a:rPr lang="en-US" dirty="0">
                <a:latin typeface="Arial"/>
                <a:ea typeface="Arial"/>
                <a:cs typeface="Arial"/>
                <a:sym typeface="Arial"/>
              </a:rPr>
            </a:br>
            <a:r>
              <a:rPr lang="en-US" dirty="0">
                <a:latin typeface="Arial"/>
                <a:ea typeface="Arial"/>
                <a:cs typeface="Arial"/>
                <a:sym typeface="Arial"/>
              </a:rPr>
              <a:t>Once located, the LAR will be informed of the subject’s enrollment in the study and of the details and risks of the study. At that time, the LAR will be given the option of allowing the subject to continue in the study, or withdrawing the subject’s participation then or at anytime throughout the course of the study. If the LAR wants to continue the subject’s participation, an informed consent form signed by the LAR for continuation of participation will be obtained at that time.</a:t>
            </a:r>
            <a:br>
              <a:rPr lang="en-US" dirty="0">
                <a:latin typeface="Arial"/>
                <a:ea typeface="Arial"/>
                <a:cs typeface="Arial"/>
                <a:sym typeface="Arial"/>
              </a:rPr>
            </a:br>
            <a:r>
              <a:rPr lang="en-US" dirty="0">
                <a:latin typeface="Arial"/>
                <a:ea typeface="Arial"/>
                <a:cs typeface="Arial"/>
                <a:sym typeface="Arial"/>
              </a:rPr>
              <a:t/>
            </a:r>
            <a:br>
              <a:rPr lang="en-US" dirty="0">
                <a:latin typeface="Arial"/>
                <a:ea typeface="Arial"/>
                <a:cs typeface="Arial"/>
                <a:sym typeface="Arial"/>
              </a:rPr>
            </a:br>
            <a:r>
              <a:rPr lang="en-US" dirty="0">
                <a:latin typeface="Arial"/>
                <a:ea typeface="Arial"/>
                <a:cs typeface="Arial"/>
                <a:sym typeface="Arial"/>
              </a:rPr>
              <a:t>The informed consent log case report form is also used to document continuing efforts to locate an LAR until notification and a consent process can occur, and the final results of that process.  The log will include the types of attempts made, and the number and times of those attempts. If an LAR is never found, then the subject must be notified and approached for consent to continue in the study if and when the subject regains consciousness and decision-making capacity.  For subjects who expire prior to identification of an LAR, consent is not obtained. If an LAR is eventually located, they should be notified of the subject’s participation. In the rare case where an LAR can not be found and the subject remains incapable of consent at 6 months, attempts to find an LAR will be discontinued, but documentation of the LAR search process until that time, and the subject’s decisional capacity will be documented.</a:t>
            </a:r>
            <a:endParaRPr dirty="0"/>
          </a:p>
        </p:txBody>
      </p:sp>
      <p:sp>
        <p:nvSpPr>
          <p:cNvPr id="400" name="Google Shape;400;p9:notes"/>
          <p:cNvSpPr txBox="1"/>
          <p:nvPr/>
        </p:nvSpPr>
        <p:spPr>
          <a:xfrm>
            <a:off x="3978275" y="8842375"/>
            <a:ext cx="3043238" cy="465138"/>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5</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896">
              <a:defRPr sz="1200">
                <a:solidFill>
                  <a:schemeClr val="tx1"/>
                </a:solidFill>
                <a:latin typeface="Arial" charset="0"/>
                <a:cs typeface="Arial" charset="0"/>
              </a:defRPr>
            </a:lvl1pPr>
            <a:lvl2pPr marL="727643" indent="-279503" defTabSz="911896">
              <a:defRPr sz="1200">
                <a:solidFill>
                  <a:schemeClr val="tx1"/>
                </a:solidFill>
                <a:latin typeface="Arial" charset="0"/>
                <a:cs typeface="Arial" charset="0"/>
              </a:defRPr>
            </a:lvl2pPr>
            <a:lvl3pPr marL="1121132" indent="-223290" defTabSz="911896">
              <a:defRPr sz="1200">
                <a:solidFill>
                  <a:schemeClr val="tx1"/>
                </a:solidFill>
                <a:latin typeface="Arial" charset="0"/>
                <a:cs typeface="Arial" charset="0"/>
              </a:defRPr>
            </a:lvl3pPr>
            <a:lvl4pPr marL="1569273" indent="-223290" defTabSz="911896">
              <a:defRPr sz="1200">
                <a:solidFill>
                  <a:schemeClr val="tx1"/>
                </a:solidFill>
                <a:latin typeface="Arial" charset="0"/>
                <a:cs typeface="Arial" charset="0"/>
              </a:defRPr>
            </a:lvl4pPr>
            <a:lvl5pPr marL="2015852" indent="-223290" defTabSz="911896">
              <a:defRPr sz="1200">
                <a:solidFill>
                  <a:schemeClr val="tx1"/>
                </a:solidFill>
                <a:latin typeface="Arial" charset="0"/>
                <a:cs typeface="Arial" charset="0"/>
              </a:defRPr>
            </a:lvl5pPr>
            <a:lvl6pPr marL="2465554" indent="-223290" defTabSz="911896" eaLnBrk="0" fontAlgn="base" hangingPunct="0">
              <a:spcBef>
                <a:spcPct val="30000"/>
              </a:spcBef>
              <a:spcAft>
                <a:spcPct val="0"/>
              </a:spcAft>
              <a:defRPr sz="1200">
                <a:solidFill>
                  <a:schemeClr val="tx1"/>
                </a:solidFill>
                <a:latin typeface="Arial" charset="0"/>
                <a:cs typeface="Arial" charset="0"/>
              </a:defRPr>
            </a:lvl6pPr>
            <a:lvl7pPr marL="2915256" indent="-223290" defTabSz="911896" eaLnBrk="0" fontAlgn="base" hangingPunct="0">
              <a:spcBef>
                <a:spcPct val="30000"/>
              </a:spcBef>
              <a:spcAft>
                <a:spcPct val="0"/>
              </a:spcAft>
              <a:defRPr sz="1200">
                <a:solidFill>
                  <a:schemeClr val="tx1"/>
                </a:solidFill>
                <a:latin typeface="Arial" charset="0"/>
                <a:cs typeface="Arial" charset="0"/>
              </a:defRPr>
            </a:lvl7pPr>
            <a:lvl8pPr marL="3364958" indent="-223290" defTabSz="911896" eaLnBrk="0" fontAlgn="base" hangingPunct="0">
              <a:spcBef>
                <a:spcPct val="30000"/>
              </a:spcBef>
              <a:spcAft>
                <a:spcPct val="0"/>
              </a:spcAft>
              <a:defRPr sz="1200">
                <a:solidFill>
                  <a:schemeClr val="tx1"/>
                </a:solidFill>
                <a:latin typeface="Arial" charset="0"/>
                <a:cs typeface="Arial" charset="0"/>
              </a:defRPr>
            </a:lvl8pPr>
            <a:lvl9pPr marL="3814659" indent="-223290" defTabSz="911896" eaLnBrk="0" fontAlgn="base" hangingPunct="0">
              <a:spcBef>
                <a:spcPct val="30000"/>
              </a:spcBef>
              <a:spcAft>
                <a:spcPct val="0"/>
              </a:spcAft>
              <a:defRPr sz="1200">
                <a:solidFill>
                  <a:schemeClr val="tx1"/>
                </a:solidFill>
                <a:latin typeface="Arial" charset="0"/>
                <a:cs typeface="Arial" charset="0"/>
              </a:defRPr>
            </a:lvl9pPr>
          </a:lstStyle>
          <a:p>
            <a:fld id="{764EE7BE-1834-43C2-912B-2D23675C2D03}" type="slidenum">
              <a:rPr lang="en-US" altLang="en-US">
                <a:solidFill>
                  <a:srgbClr val="000000"/>
                </a:solidFill>
              </a:rPr>
              <a:pPr/>
              <a:t>70</a:t>
            </a:fld>
            <a:endParaRPr lang="en-US" altLang="en-US">
              <a:solidFill>
                <a:srgbClr val="000000"/>
              </a:solidFill>
            </a:endParaRPr>
          </a:p>
        </p:txBody>
      </p:sp>
      <p:sp>
        <p:nvSpPr>
          <p:cNvPr id="37891" name="Slide Image Placeholder 1"/>
          <p:cNvSpPr>
            <a:spLocks noGrp="1" noRot="1" noChangeAspect="1" noChangeArrowheads="1" noTextEdit="1"/>
          </p:cNvSpPr>
          <p:nvPr>
            <p:ph type="sldImg"/>
          </p:nvPr>
        </p:nvSpPr>
        <p:spPr>
          <a:ln/>
        </p:spPr>
      </p:sp>
      <p:sp>
        <p:nvSpPr>
          <p:cNvPr id="37892" name="Notes Placeholder 2">
            <a:extLst>
              <a:ext uri="{FF2B5EF4-FFF2-40B4-BE49-F238E27FC236}">
                <a16:creationId xmlns:a16="http://schemas.microsoft.com/office/drawing/2014/main" id="{C7B03877-DDB9-4C98-8367-1AB95144FFF7}"/>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dirty="0">
              <a:latin typeface="Arial" panose="020B0604020202020204" pitchFamily="34" charset="0"/>
              <a:cs typeface="Arial" panose="020B0604020202020204" pitchFamily="34" charset="0"/>
            </a:endParaRPr>
          </a:p>
          <a:p>
            <a:pPr eaLnBrk="1" hangingPunct="1">
              <a:defRPr/>
            </a:pPr>
            <a:r>
              <a:rPr lang="en-US" altLang="en-US" dirty="0">
                <a:latin typeface="Arial" panose="020B0604020202020204" pitchFamily="34" charset="0"/>
                <a:cs typeface="Arial" panose="020B0604020202020204" pitchFamily="34" charset="0"/>
              </a:rPr>
              <a:t>Answer: D (B and C).  </a:t>
            </a:r>
          </a:p>
          <a:p>
            <a:pPr eaLnBrk="1" hangingPunct="1">
              <a:defRPr/>
            </a:pPr>
            <a:endParaRPr lang="en-US" altLang="en-US" dirty="0">
              <a:latin typeface="Arial" panose="020B0604020202020204" pitchFamily="34" charset="0"/>
              <a:cs typeface="Arial" panose="020B0604020202020204" pitchFamily="34" charset="0"/>
            </a:endParaRPr>
          </a:p>
          <a:p>
            <a:pPr eaLnBrk="1" hangingPunct="1">
              <a:defRPr/>
            </a:pPr>
            <a:r>
              <a:rPr lang="en-US" altLang="en-US" dirty="0">
                <a:latin typeface="Arial" panose="020B0604020202020204" pitchFamily="34" charset="0"/>
                <a:cs typeface="Arial" panose="020B0604020202020204" pitchFamily="34" charset="0"/>
              </a:rPr>
              <a:t>Answer A is incorrect—this is a Tier 2 intervention. .   </a:t>
            </a:r>
            <a:r>
              <a:rPr lang="en-US" altLang="en-US" b="1" dirty="0">
                <a:latin typeface="Arial" panose="020B0604020202020204" pitchFamily="34" charset="0"/>
                <a:cs typeface="Arial" panose="020B0604020202020204" pitchFamily="34" charset="0"/>
              </a:rPr>
              <a:t>Providers may move to Tier 2 interventions at any point if PbtO2 remains &lt; 20 mmHg and at least one intervention from Tier 1 has been used</a:t>
            </a:r>
          </a:p>
          <a:p>
            <a:pPr>
              <a:defRPr/>
            </a:pPr>
            <a:r>
              <a:rPr lang="en-US" altLang="en-US" dirty="0">
                <a:latin typeface="Arial" panose="020B0604020202020204" pitchFamily="34" charset="0"/>
                <a:cs typeface="Arial" panose="020B0604020202020204" pitchFamily="34" charset="0"/>
              </a:rPr>
              <a:t>B and C are appropriate interventions as they are listed under Type C, Tier 1; Based from the current ABG, the PaO2 level has fallen to 105, therefore PaO2 </a:t>
            </a:r>
            <a:r>
              <a:rPr lang="en-US" altLang="en-US" i="1" dirty="0">
                <a:latin typeface="Arial" panose="020B0604020202020204" pitchFamily="34" charset="0"/>
                <a:cs typeface="Arial" panose="020B0604020202020204" pitchFamily="34" charset="0"/>
              </a:rPr>
              <a:t>adjustments are appropriate.  This can be done by increasing FiO2 to 60%,</a:t>
            </a:r>
            <a:r>
              <a:rPr lang="en-US" altLang="en-US" dirty="0">
                <a:latin typeface="Arial" panose="020B0604020202020204" pitchFamily="34" charset="0"/>
                <a:cs typeface="Arial" panose="020B0604020202020204" pitchFamily="34" charset="0"/>
              </a:rPr>
              <a:t> or adjusting PEEP, both Tier 1 interventions. Increasing PEEP is also appropriate at this time since the ICP is within normal limits at 9mmHg; ICP response to a change in PEEP should be monitored.  </a:t>
            </a:r>
          </a:p>
          <a:p>
            <a:pPr>
              <a:defRPr/>
            </a:pPr>
            <a:r>
              <a:rPr lang="en-US" altLang="en-US" i="1" dirty="0">
                <a:latin typeface="Arial" panose="020B0604020202020204" pitchFamily="34" charset="0"/>
                <a:cs typeface="Arial" panose="020B0604020202020204" pitchFamily="34" charset="0"/>
              </a:rPr>
              <a:t>Lowering the head of the bed may also increase CPP, and this can be done safely as long as ICP is low.  </a:t>
            </a:r>
          </a:p>
          <a:p>
            <a:pPr>
              <a:defRPr/>
            </a:pPr>
            <a:r>
              <a:rPr lang="en-US" altLang="en-US" i="1" dirty="0">
                <a:latin typeface="Arial" panose="020B0604020202020204" pitchFamily="34" charset="0"/>
                <a:cs typeface="Arial" panose="020B0604020202020204" pitchFamily="34" charset="0"/>
              </a:rPr>
              <a:t>Other Tier 1 interventions include </a:t>
            </a:r>
          </a:p>
          <a:p>
            <a:pPr marL="168638" indent="-168638">
              <a:buFont typeface="Arial" panose="020B0604020202020204" pitchFamily="34" charset="0"/>
              <a:buChar char="•"/>
              <a:defRPr/>
            </a:pPr>
            <a:r>
              <a:rPr lang="en-US" i="1" dirty="0"/>
              <a:t>Adjust ventilatory rate to achieve a PaCO2 of 38 - 42 mm Hg while maintaining a target pH of 7.35 - 7.45.</a:t>
            </a:r>
          </a:p>
          <a:p>
            <a:pPr marL="168638" indent="-168638">
              <a:buFont typeface="Arial" panose="020B0604020202020204" pitchFamily="34" charset="0"/>
              <a:buChar char="•"/>
              <a:defRPr/>
            </a:pPr>
            <a:r>
              <a:rPr lang="en-US" i="1" dirty="0"/>
              <a:t>Initiate or titrate anti-seizure medications (AEDs). </a:t>
            </a:r>
          </a:p>
          <a:p>
            <a:pPr>
              <a:defRPr/>
            </a:pP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eaLnBrk="1" hangingPunct="1">
              <a:defRPr/>
            </a:pPr>
            <a:r>
              <a:rPr lang="en-US" altLang="en-US" b="1" dirty="0">
                <a:latin typeface="Arial" panose="020B0604020202020204" pitchFamily="34" charset="0"/>
                <a:cs typeface="Arial" panose="020B0604020202020204" pitchFamily="34" charset="0"/>
              </a:rPr>
              <a:t/>
            </a:r>
            <a:br>
              <a:rPr lang="en-US" altLang="en-US" b="1" dirty="0">
                <a:latin typeface="Arial" panose="020B0604020202020204" pitchFamily="34" charset="0"/>
                <a:cs typeface="Arial" panose="020B0604020202020204" pitchFamily="34" charset="0"/>
              </a:rPr>
            </a:br>
            <a:endParaRPr lang="en-US" altLang="en-US" b="1" dirty="0">
              <a:latin typeface="Arial" panose="020B0604020202020204" pitchFamily="34" charset="0"/>
              <a:cs typeface="Arial" panose="020B0604020202020204" pitchFamily="34" charset="0"/>
            </a:endParaRPr>
          </a:p>
          <a:p>
            <a:pPr eaLnBrk="1" hangingPunct="1">
              <a:defRPr/>
            </a:pPr>
            <a:endParaRPr lang="en-US" altLang="en-US" dirty="0">
              <a:latin typeface="Arial" panose="020B0604020202020204" pitchFamily="34" charset="0"/>
              <a:cs typeface="Arial" panose="020B0604020202020204" pitchFamily="34" charset="0"/>
            </a:endParaRPr>
          </a:p>
          <a:p>
            <a:pPr eaLnBrk="1" hangingPunct="1">
              <a:defRPr/>
            </a:pPr>
            <a:endParaRPr lang="en-US" altLang="en-US" dirty="0">
              <a:latin typeface="Arial" panose="020B0604020202020204" pitchFamily="34" charset="0"/>
              <a:cs typeface="Arial" panose="020B0604020202020204" pitchFamily="34" charset="0"/>
            </a:endParaRPr>
          </a:p>
        </p:txBody>
      </p:sp>
      <p:sp>
        <p:nvSpPr>
          <p:cNvPr id="37893" name="Slide Number Placeholder 3"/>
          <p:cNvSpPr txBox="1">
            <a:spLocks noGrp="1"/>
          </p:cNvSpPr>
          <p:nvPr/>
        </p:nvSpPr>
        <p:spPr bwMode="auto">
          <a:xfrm>
            <a:off x="3884122" y="8685862"/>
            <a:ext cx="2972320" cy="45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fld id="{C8EAE3D1-F2CD-4F68-8F1A-66DE3B9A8AF2}" type="slidenum">
              <a:rPr lang="en-US" altLang="en-US">
                <a:solidFill>
                  <a:srgbClr val="000000"/>
                </a:solidFill>
                <a:ea typeface="ＭＳ Ｐゴシック" pitchFamily="34" charset="-128"/>
              </a:rPr>
              <a:pPr algn="r" eaLnBrk="1" hangingPunct="1"/>
              <a:t>70</a:t>
            </a:fld>
            <a:endParaRPr lang="en-US" altLang="en-US">
              <a:solidFill>
                <a:srgbClr val="000000"/>
              </a:solidFill>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896">
              <a:defRPr sz="1200">
                <a:solidFill>
                  <a:schemeClr val="tx1"/>
                </a:solidFill>
                <a:latin typeface="Arial" charset="0"/>
                <a:cs typeface="Arial" charset="0"/>
              </a:defRPr>
            </a:lvl1pPr>
            <a:lvl2pPr marL="727643" indent="-279503" defTabSz="911896">
              <a:defRPr sz="1200">
                <a:solidFill>
                  <a:schemeClr val="tx1"/>
                </a:solidFill>
                <a:latin typeface="Arial" charset="0"/>
                <a:cs typeface="Arial" charset="0"/>
              </a:defRPr>
            </a:lvl2pPr>
            <a:lvl3pPr marL="1121132" indent="-223290" defTabSz="911896">
              <a:defRPr sz="1200">
                <a:solidFill>
                  <a:schemeClr val="tx1"/>
                </a:solidFill>
                <a:latin typeface="Arial" charset="0"/>
                <a:cs typeface="Arial" charset="0"/>
              </a:defRPr>
            </a:lvl3pPr>
            <a:lvl4pPr marL="1569273" indent="-223290" defTabSz="911896">
              <a:defRPr sz="1200">
                <a:solidFill>
                  <a:schemeClr val="tx1"/>
                </a:solidFill>
                <a:latin typeface="Arial" charset="0"/>
                <a:cs typeface="Arial" charset="0"/>
              </a:defRPr>
            </a:lvl4pPr>
            <a:lvl5pPr marL="2015852" indent="-223290" defTabSz="911896">
              <a:defRPr sz="1200">
                <a:solidFill>
                  <a:schemeClr val="tx1"/>
                </a:solidFill>
                <a:latin typeface="Arial" charset="0"/>
                <a:cs typeface="Arial" charset="0"/>
              </a:defRPr>
            </a:lvl5pPr>
            <a:lvl6pPr marL="2465554" indent="-223290" defTabSz="911896" eaLnBrk="0" fontAlgn="base" hangingPunct="0">
              <a:spcBef>
                <a:spcPct val="30000"/>
              </a:spcBef>
              <a:spcAft>
                <a:spcPct val="0"/>
              </a:spcAft>
              <a:defRPr sz="1200">
                <a:solidFill>
                  <a:schemeClr val="tx1"/>
                </a:solidFill>
                <a:latin typeface="Arial" charset="0"/>
                <a:cs typeface="Arial" charset="0"/>
              </a:defRPr>
            </a:lvl6pPr>
            <a:lvl7pPr marL="2915256" indent="-223290" defTabSz="911896" eaLnBrk="0" fontAlgn="base" hangingPunct="0">
              <a:spcBef>
                <a:spcPct val="30000"/>
              </a:spcBef>
              <a:spcAft>
                <a:spcPct val="0"/>
              </a:spcAft>
              <a:defRPr sz="1200">
                <a:solidFill>
                  <a:schemeClr val="tx1"/>
                </a:solidFill>
                <a:latin typeface="Arial" charset="0"/>
                <a:cs typeface="Arial" charset="0"/>
              </a:defRPr>
            </a:lvl7pPr>
            <a:lvl8pPr marL="3364958" indent="-223290" defTabSz="911896" eaLnBrk="0" fontAlgn="base" hangingPunct="0">
              <a:spcBef>
                <a:spcPct val="30000"/>
              </a:spcBef>
              <a:spcAft>
                <a:spcPct val="0"/>
              </a:spcAft>
              <a:defRPr sz="1200">
                <a:solidFill>
                  <a:schemeClr val="tx1"/>
                </a:solidFill>
                <a:latin typeface="Arial" charset="0"/>
                <a:cs typeface="Arial" charset="0"/>
              </a:defRPr>
            </a:lvl8pPr>
            <a:lvl9pPr marL="3814659" indent="-223290" defTabSz="911896" eaLnBrk="0" fontAlgn="base" hangingPunct="0">
              <a:spcBef>
                <a:spcPct val="30000"/>
              </a:spcBef>
              <a:spcAft>
                <a:spcPct val="0"/>
              </a:spcAft>
              <a:defRPr sz="1200">
                <a:solidFill>
                  <a:schemeClr val="tx1"/>
                </a:solidFill>
                <a:latin typeface="Arial" charset="0"/>
                <a:cs typeface="Arial" charset="0"/>
              </a:defRPr>
            </a:lvl9pPr>
          </a:lstStyle>
          <a:p>
            <a:fld id="{67AE2E2A-814D-44B1-943D-B467CB58FB8C}" type="slidenum">
              <a:rPr lang="en-US" altLang="en-US">
                <a:solidFill>
                  <a:srgbClr val="000000"/>
                </a:solidFill>
              </a:rPr>
              <a:pPr/>
              <a:t>71</a:t>
            </a:fld>
            <a:endParaRPr lang="en-US" altLang="en-US">
              <a:solidFill>
                <a:srgbClr val="000000"/>
              </a:solidFill>
            </a:endParaRPr>
          </a:p>
        </p:txBody>
      </p:sp>
      <p:sp>
        <p:nvSpPr>
          <p:cNvPr id="39939" name="Slide Image Placeholder 1"/>
          <p:cNvSpPr>
            <a:spLocks noGrp="1" noRot="1" noChangeAspect="1" noChangeArrowheads="1" noTextEdit="1"/>
          </p:cNvSpPr>
          <p:nvPr>
            <p:ph type="sldImg"/>
          </p:nvPr>
        </p:nvSpPr>
        <p:spPr>
          <a:ln/>
        </p:spPr>
      </p:sp>
      <p:sp>
        <p:nvSpPr>
          <p:cNvPr id="3994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r>
              <a:rPr lang="en-US" altLang="en-US" smtClean="0"/>
              <a:t>Answer: D (none of the above).  Both ICP and PbtO2 are within the desired range, so no further Tier treatments are required. </a:t>
            </a:r>
          </a:p>
          <a:p>
            <a:pPr eaLnBrk="1" hangingPunct="1"/>
            <a:endParaRPr lang="en-US" altLang="en-US" smtClean="0"/>
          </a:p>
          <a:p>
            <a:pPr eaLnBrk="1" hangingPunct="1"/>
            <a:r>
              <a:rPr lang="en-US" altLang="en-US" smtClean="0"/>
              <a:t/>
            </a:r>
            <a:br>
              <a:rPr lang="en-US" altLang="en-US" smtClean="0"/>
            </a:br>
            <a:r>
              <a:rPr lang="en-US" altLang="en-US" i="1" smtClean="0"/>
              <a:t>The FiO2 at 60% has resulted in a PaO2 above 150, but the PbtO2 is on the margin of normal.  This suggests a widening A-a O2 gradient, and should consider a pulmonary problem.  Pulmonary toilet (Tier 1 intervention) or bronchoscopy (Tier 2 intervention) are possible Type C interventions at this stage.  </a:t>
            </a:r>
          </a:p>
          <a:p>
            <a:pPr eaLnBrk="1" hangingPunct="1"/>
            <a:endParaRPr lang="en-US" altLang="en-US" smtClean="0"/>
          </a:p>
          <a:p>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endParaRPr lang="en-US" altLang="en-US" smtClean="0"/>
          </a:p>
          <a:p>
            <a:pPr eaLnBrk="1" hangingPunct="1"/>
            <a:r>
              <a:rPr lang="en-US" altLang="en-US" b="1" smtClean="0"/>
              <a:t/>
            </a:r>
            <a:br>
              <a:rPr lang="en-US" altLang="en-US" b="1" smtClean="0"/>
            </a:br>
            <a:endParaRPr lang="en-US" altLang="en-US" b="1" smtClean="0"/>
          </a:p>
          <a:p>
            <a:pPr eaLnBrk="1" hangingPunct="1"/>
            <a:endParaRPr lang="en-US" altLang="en-US" smtClean="0"/>
          </a:p>
          <a:p>
            <a:pPr eaLnBrk="1" hangingPunct="1"/>
            <a:endParaRPr lang="en-US" altLang="en-US" smtClean="0"/>
          </a:p>
        </p:txBody>
      </p:sp>
      <p:sp>
        <p:nvSpPr>
          <p:cNvPr id="39941" name="Slide Number Placeholder 3"/>
          <p:cNvSpPr txBox="1">
            <a:spLocks noGrp="1"/>
          </p:cNvSpPr>
          <p:nvPr/>
        </p:nvSpPr>
        <p:spPr bwMode="auto">
          <a:xfrm>
            <a:off x="3884122" y="8685862"/>
            <a:ext cx="2972320" cy="45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fld id="{D5FA338C-F048-4740-AA86-7AA70E132C91}" type="slidenum">
              <a:rPr lang="en-US" altLang="en-US">
                <a:solidFill>
                  <a:srgbClr val="000000"/>
                </a:solidFill>
                <a:ea typeface="ＭＳ Ｐゴシック" pitchFamily="34" charset="-128"/>
              </a:rPr>
              <a:pPr algn="r" eaLnBrk="1" hangingPunct="1"/>
              <a:t>71</a:t>
            </a:fld>
            <a:endParaRPr lang="en-US" altLang="en-US">
              <a:solidFill>
                <a:srgbClr val="000000"/>
              </a:solidFill>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896">
              <a:defRPr sz="1200">
                <a:solidFill>
                  <a:schemeClr val="tx1"/>
                </a:solidFill>
                <a:latin typeface="Arial" charset="0"/>
                <a:cs typeface="Arial" charset="0"/>
              </a:defRPr>
            </a:lvl1pPr>
            <a:lvl2pPr marL="727643" indent="-279503" defTabSz="911896">
              <a:defRPr sz="1200">
                <a:solidFill>
                  <a:schemeClr val="tx1"/>
                </a:solidFill>
                <a:latin typeface="Arial" charset="0"/>
                <a:cs typeface="Arial" charset="0"/>
              </a:defRPr>
            </a:lvl2pPr>
            <a:lvl3pPr marL="1121132" indent="-223290" defTabSz="911896">
              <a:defRPr sz="1200">
                <a:solidFill>
                  <a:schemeClr val="tx1"/>
                </a:solidFill>
                <a:latin typeface="Arial" charset="0"/>
                <a:cs typeface="Arial" charset="0"/>
              </a:defRPr>
            </a:lvl3pPr>
            <a:lvl4pPr marL="1569273" indent="-223290" defTabSz="911896">
              <a:defRPr sz="1200">
                <a:solidFill>
                  <a:schemeClr val="tx1"/>
                </a:solidFill>
                <a:latin typeface="Arial" charset="0"/>
                <a:cs typeface="Arial" charset="0"/>
              </a:defRPr>
            </a:lvl4pPr>
            <a:lvl5pPr marL="2015852" indent="-223290" defTabSz="911896">
              <a:defRPr sz="1200">
                <a:solidFill>
                  <a:schemeClr val="tx1"/>
                </a:solidFill>
                <a:latin typeface="Arial" charset="0"/>
                <a:cs typeface="Arial" charset="0"/>
              </a:defRPr>
            </a:lvl5pPr>
            <a:lvl6pPr marL="2465554" indent="-223290" defTabSz="911896" eaLnBrk="0" fontAlgn="base" hangingPunct="0">
              <a:spcBef>
                <a:spcPct val="30000"/>
              </a:spcBef>
              <a:spcAft>
                <a:spcPct val="0"/>
              </a:spcAft>
              <a:defRPr sz="1200">
                <a:solidFill>
                  <a:schemeClr val="tx1"/>
                </a:solidFill>
                <a:latin typeface="Arial" charset="0"/>
                <a:cs typeface="Arial" charset="0"/>
              </a:defRPr>
            </a:lvl6pPr>
            <a:lvl7pPr marL="2915256" indent="-223290" defTabSz="911896" eaLnBrk="0" fontAlgn="base" hangingPunct="0">
              <a:spcBef>
                <a:spcPct val="30000"/>
              </a:spcBef>
              <a:spcAft>
                <a:spcPct val="0"/>
              </a:spcAft>
              <a:defRPr sz="1200">
                <a:solidFill>
                  <a:schemeClr val="tx1"/>
                </a:solidFill>
                <a:latin typeface="Arial" charset="0"/>
                <a:cs typeface="Arial" charset="0"/>
              </a:defRPr>
            </a:lvl7pPr>
            <a:lvl8pPr marL="3364958" indent="-223290" defTabSz="911896" eaLnBrk="0" fontAlgn="base" hangingPunct="0">
              <a:spcBef>
                <a:spcPct val="30000"/>
              </a:spcBef>
              <a:spcAft>
                <a:spcPct val="0"/>
              </a:spcAft>
              <a:defRPr sz="1200">
                <a:solidFill>
                  <a:schemeClr val="tx1"/>
                </a:solidFill>
                <a:latin typeface="Arial" charset="0"/>
                <a:cs typeface="Arial" charset="0"/>
              </a:defRPr>
            </a:lvl8pPr>
            <a:lvl9pPr marL="3814659" indent="-223290" defTabSz="911896" eaLnBrk="0" fontAlgn="base" hangingPunct="0">
              <a:spcBef>
                <a:spcPct val="30000"/>
              </a:spcBef>
              <a:spcAft>
                <a:spcPct val="0"/>
              </a:spcAft>
              <a:defRPr sz="1200">
                <a:solidFill>
                  <a:schemeClr val="tx1"/>
                </a:solidFill>
                <a:latin typeface="Arial" charset="0"/>
                <a:cs typeface="Arial" charset="0"/>
              </a:defRPr>
            </a:lvl9pPr>
          </a:lstStyle>
          <a:p>
            <a:fld id="{D662AD43-1E46-4A19-A23D-DE8415B9DC2D}" type="slidenum">
              <a:rPr lang="en-US" altLang="en-US">
                <a:solidFill>
                  <a:srgbClr val="000000"/>
                </a:solidFill>
              </a:rPr>
              <a:pPr/>
              <a:t>72</a:t>
            </a:fld>
            <a:endParaRPr lang="en-US" altLang="en-US">
              <a:solidFill>
                <a:srgbClr val="000000"/>
              </a:solidFill>
            </a:endParaRPr>
          </a:p>
        </p:txBody>
      </p:sp>
      <p:sp>
        <p:nvSpPr>
          <p:cNvPr id="41987" name="Slide Image Placeholder 1"/>
          <p:cNvSpPr>
            <a:spLocks noGrp="1" noRot="1" noChangeAspect="1" noChangeArrowheads="1" noTextEdit="1"/>
          </p:cNvSpPr>
          <p:nvPr>
            <p:ph type="sldImg"/>
          </p:nvPr>
        </p:nvSpPr>
        <p:spPr>
          <a:ln/>
        </p:spPr>
      </p:sp>
      <p:sp>
        <p:nvSpPr>
          <p:cNvPr id="4198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r>
              <a:rPr lang="en-US" altLang="en-US" smtClean="0"/>
              <a:t>Answer: </a:t>
            </a:r>
            <a:r>
              <a:rPr lang="en-US" altLang="en-US" b="1" smtClean="0"/>
              <a:t>D</a:t>
            </a:r>
            <a:r>
              <a:rPr lang="en-US" altLang="en-US" smtClean="0"/>
              <a:t> (No).  Ideally, the attending physician should discuss the matter with the site PI to determine if the brain MRI needs to be done immediately.   </a:t>
            </a:r>
          </a:p>
          <a:p>
            <a:pPr eaLnBrk="1" hangingPunct="1"/>
            <a:r>
              <a:rPr lang="en-US" altLang="en-US" smtClean="0"/>
              <a:t>Answer A is incorrect as no abnormalities of ICP or PbtO2 are noted for 72 hours after injury in the ICP + PbtO2 arm.  </a:t>
            </a:r>
          </a:p>
          <a:p>
            <a:pPr eaLnBrk="1" hangingPunct="1"/>
            <a:r>
              <a:rPr lang="en-US" altLang="en-US" smtClean="0"/>
              <a:t>Answer B is incorrect as this is a routine MRI.   If this is a routine MRI, this could be delayed until after 5 days when ICP/PbtO2 monitoring is completed.  </a:t>
            </a:r>
          </a:p>
          <a:p>
            <a:pPr eaLnBrk="1" hangingPunct="1"/>
            <a:r>
              <a:rPr lang="en-US" altLang="en-US" smtClean="0"/>
              <a:t>Answer C is incorrect as the patient’s motor GCS score must be at least 6; localization indicates that the patient’s motor score is 5.  </a:t>
            </a:r>
          </a:p>
          <a:p>
            <a:r>
              <a:rPr lang="en-US" altLang="en-US" smtClean="0"/>
              <a:t>Removal or replacement of probes will be completed at the discretion of the attending physician at each clinical site. The reason for removal or replacement will be documented and recorded in the daily case report form.  ICP and PbtO2 probes will be removed by Day 5 unless clinically indicated to continue monitoring. Replacement of a PbtO2 probe after 5 days, or in the case of device failure will only be considered in the ICP + PbtO2 group.</a:t>
            </a:r>
          </a:p>
          <a:p>
            <a:endParaRPr lang="en-US" altLang="en-US" b="1" smtClean="0"/>
          </a:p>
          <a:p>
            <a:r>
              <a:rPr lang="en-US" altLang="en-US" b="1" smtClean="0"/>
              <a:t>Probes may be removed before 5 days when any of the following conditions are met:</a:t>
            </a:r>
          </a:p>
          <a:p>
            <a:r>
              <a:rPr lang="en-US" altLang="en-US" smtClean="0"/>
              <a:t>The participant awakens from coma (motor GCS score = 6).</a:t>
            </a:r>
          </a:p>
          <a:p>
            <a:r>
              <a:rPr lang="en-US" altLang="en-US" smtClean="0"/>
              <a:t>There is a medical indication for removal of the probes (such as infection or bleeding associated with the catheter).</a:t>
            </a:r>
          </a:p>
          <a:p>
            <a:r>
              <a:rPr lang="en-US" altLang="en-US" smtClean="0"/>
              <a:t>No abnormalities of ICP for 72 hours after injury in the ICP only arm</a:t>
            </a:r>
          </a:p>
          <a:p>
            <a:r>
              <a:rPr lang="en-US" altLang="en-US" smtClean="0"/>
              <a:t>No abnormalities of ICP or PbtO2 are noted for 72 hours after injury in the ICP + PbtO2 arm</a:t>
            </a:r>
          </a:p>
          <a:p>
            <a:r>
              <a:rPr lang="en-US" altLang="en-US" smtClean="0"/>
              <a:t>Withdrawal of car</a:t>
            </a:r>
          </a:p>
          <a:p>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endParaRPr lang="en-US" altLang="en-US" smtClean="0"/>
          </a:p>
          <a:p>
            <a:pPr eaLnBrk="1" hangingPunct="1"/>
            <a:r>
              <a:rPr lang="en-US" altLang="en-US" b="1" smtClean="0"/>
              <a:t/>
            </a:r>
            <a:br>
              <a:rPr lang="en-US" altLang="en-US" b="1" smtClean="0"/>
            </a:br>
            <a:endParaRPr lang="en-US" altLang="en-US" b="1" smtClean="0"/>
          </a:p>
          <a:p>
            <a:pPr eaLnBrk="1" hangingPunct="1"/>
            <a:endParaRPr lang="en-US" altLang="en-US" smtClean="0"/>
          </a:p>
          <a:p>
            <a:pPr eaLnBrk="1" hangingPunct="1"/>
            <a:endParaRPr lang="en-US" altLang="en-US" smtClean="0"/>
          </a:p>
        </p:txBody>
      </p:sp>
      <p:sp>
        <p:nvSpPr>
          <p:cNvPr id="41989" name="Slide Number Placeholder 3"/>
          <p:cNvSpPr txBox="1">
            <a:spLocks noGrp="1"/>
          </p:cNvSpPr>
          <p:nvPr/>
        </p:nvSpPr>
        <p:spPr bwMode="auto">
          <a:xfrm>
            <a:off x="3884122" y="8685862"/>
            <a:ext cx="2972320" cy="45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fld id="{8BBADF1D-9605-4DC0-9E2E-4953ED30AEFF}" type="slidenum">
              <a:rPr lang="en-US" altLang="en-US">
                <a:solidFill>
                  <a:srgbClr val="000000"/>
                </a:solidFill>
                <a:ea typeface="ＭＳ Ｐゴシック" pitchFamily="34" charset="-128"/>
              </a:rPr>
              <a:pPr algn="r" eaLnBrk="1" hangingPunct="1"/>
              <a:t>72</a:t>
            </a:fld>
            <a:endParaRPr lang="en-US" altLang="en-US">
              <a:solidFill>
                <a:srgbClr val="000000"/>
              </a:solidFill>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77</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2" name="Google Shape;87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3" name="Google Shape;87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Treatment interventions triggered by elevations in ICP and/or decreases in PbtO2 will be recorded by the ICU nurses in bedside flow sheets, and study coordinators will transfer information about those interventions into </a:t>
            </a:r>
            <a:r>
              <a:rPr lang="en-US" dirty="0" err="1">
                <a:latin typeface="Arial"/>
                <a:ea typeface="Arial"/>
                <a:cs typeface="Arial"/>
                <a:sym typeface="Arial"/>
              </a:rPr>
              <a:t>WebDCU</a:t>
            </a:r>
            <a:r>
              <a:rPr lang="en-US" dirty="0">
                <a:latin typeface="Arial"/>
                <a:ea typeface="Arial"/>
                <a:cs typeface="Arial"/>
                <a:sym typeface="Arial"/>
              </a:rPr>
              <a:t>.   Furthermore, the time the abnormality was noted by nursing staff and the time the intervention started will also be recorded in the medical record, with the goal of an intervention initiation within 15 minutes of onset of the event.   Data to be collected includes information regarding the efficacy of the intervention in reversing the abnormal physiologic parameter. Pertinent information from the ICU flow chart, as well as the continuous record of ICP and PbtO2, will be collected daily by the study coordinators and will become a source document for the study.</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874" name="Google Shape;874;p33:notes"/>
          <p:cNvSpPr txBox="1"/>
          <p:nvPr/>
        </p:nvSpPr>
        <p:spPr>
          <a:xfrm>
            <a:off x="3978275" y="8842375"/>
            <a:ext cx="3043238" cy="465138"/>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77</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may be artifactual as a consequence of the patient being disconnected from the monitors for transport to an imaging study or other procedure or noisy due to equipment malfunction or other technical issue</a:t>
            </a:r>
          </a:p>
        </p:txBody>
      </p:sp>
      <p:sp>
        <p:nvSpPr>
          <p:cNvPr id="4" name="Slide Number Placeholder 3"/>
          <p:cNvSpPr>
            <a:spLocks noGrp="1"/>
          </p:cNvSpPr>
          <p:nvPr>
            <p:ph type="sldNum" sz="quarter" idx="5"/>
          </p:nvPr>
        </p:nvSpPr>
        <p:spPr/>
        <p:txBody>
          <a:bodyPr/>
          <a:lstStyle/>
          <a:p>
            <a:fld id="{CB0E7B6E-6B7A-4199-A8DE-B8505E770DB1}" type="slidenum">
              <a:rPr lang="en-US" smtClean="0"/>
              <a:pPr/>
              <a:t>78</a:t>
            </a:fld>
            <a:endParaRPr lang="en-US"/>
          </a:p>
        </p:txBody>
      </p:sp>
    </p:spTree>
    <p:extLst>
      <p:ext uri="{BB962C8B-B14F-4D97-AF65-F5344CB8AC3E}">
        <p14:creationId xmlns:p14="http://schemas.microsoft.com/office/powerpoint/2010/main" val="160118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88" name="Google Shape;48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9" name="Google Shape;48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(perhaps include screenshots of randomization screens) </a:t>
            </a:r>
            <a:endParaRPr dirty="0"/>
          </a:p>
          <a:p>
            <a:pPr marL="0" lvl="0" indent="0" algn="l" rtl="0">
              <a:spcBef>
                <a:spcPts val="0"/>
              </a:spcBef>
              <a:spcAft>
                <a:spcPts val="0"/>
              </a:spcAft>
              <a:buNone/>
            </a:pPr>
            <a:r>
              <a:rPr lang="en-US" dirty="0">
                <a:latin typeface="Arial"/>
                <a:ea typeface="Arial"/>
                <a:cs typeface="Arial"/>
                <a:sym typeface="Arial"/>
              </a:rPr>
              <a:t>Form 138 (Baseline GCS Form)</a:t>
            </a:r>
            <a:endParaRPr dirty="0"/>
          </a:p>
          <a:p>
            <a:pPr marL="0" lvl="0" indent="0" algn="l" rtl="0">
              <a:spcBef>
                <a:spcPts val="0"/>
              </a:spcBef>
              <a:spcAft>
                <a:spcPts val="0"/>
              </a:spcAft>
              <a:buNone/>
            </a:pPr>
            <a:r>
              <a:rPr lang="en-US" dirty="0">
                <a:latin typeface="Arial"/>
                <a:ea typeface="Arial"/>
                <a:cs typeface="Arial"/>
                <a:sym typeface="Arial"/>
              </a:rPr>
              <a:t>Form 101 (I/E Criteria Form)</a:t>
            </a:r>
            <a:endParaRPr dirty="0"/>
          </a:p>
          <a:p>
            <a:pPr marL="0" lvl="0" indent="0" algn="l" rtl="0">
              <a:spcBef>
                <a:spcPts val="0"/>
              </a:spcBef>
              <a:spcAft>
                <a:spcPts val="0"/>
              </a:spcAft>
              <a:buNone/>
            </a:pPr>
            <a:endParaRPr dirty="0">
              <a:latin typeface="Arial"/>
              <a:ea typeface="Arial"/>
              <a:cs typeface="Arial"/>
              <a:sym typeface="Arial"/>
            </a:endParaRPr>
          </a:p>
        </p:txBody>
      </p:sp>
      <p:sp>
        <p:nvSpPr>
          <p:cNvPr id="490" name="Google Shape;490;p14:notes"/>
          <p:cNvSpPr txBox="1"/>
          <p:nvPr/>
        </p:nvSpPr>
        <p:spPr>
          <a:xfrm>
            <a:off x="3978275" y="8842375"/>
            <a:ext cx="3043238" cy="465138"/>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88" name="Google Shape;48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9" name="Google Shape;48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(perhaps include screenshots of randomization screens) </a:t>
            </a:r>
            <a:endParaRPr dirty="0"/>
          </a:p>
          <a:p>
            <a:pPr marL="0" lvl="0" indent="0" algn="l" rtl="0">
              <a:spcBef>
                <a:spcPts val="0"/>
              </a:spcBef>
              <a:spcAft>
                <a:spcPts val="0"/>
              </a:spcAft>
              <a:buNone/>
            </a:pPr>
            <a:r>
              <a:rPr lang="en-US" dirty="0">
                <a:latin typeface="Arial"/>
                <a:ea typeface="Arial"/>
                <a:cs typeface="Arial"/>
                <a:sym typeface="Arial"/>
              </a:rPr>
              <a:t>Form 138 (Baseline GCS Form)</a:t>
            </a:r>
            <a:endParaRPr dirty="0"/>
          </a:p>
          <a:p>
            <a:pPr marL="0" lvl="0" indent="0" algn="l" rtl="0">
              <a:spcBef>
                <a:spcPts val="0"/>
              </a:spcBef>
              <a:spcAft>
                <a:spcPts val="0"/>
              </a:spcAft>
              <a:buNone/>
            </a:pPr>
            <a:r>
              <a:rPr lang="en-US" dirty="0">
                <a:latin typeface="Arial"/>
                <a:ea typeface="Arial"/>
                <a:cs typeface="Arial"/>
                <a:sym typeface="Arial"/>
              </a:rPr>
              <a:t>Form 101 (I/E Criteria Form)</a:t>
            </a:r>
            <a:endParaRPr dirty="0"/>
          </a:p>
          <a:p>
            <a:pPr marL="0" lvl="0" indent="0" algn="l" rtl="0">
              <a:spcBef>
                <a:spcPts val="0"/>
              </a:spcBef>
              <a:spcAft>
                <a:spcPts val="0"/>
              </a:spcAft>
              <a:buNone/>
            </a:pPr>
            <a:endParaRPr dirty="0">
              <a:latin typeface="Arial"/>
              <a:ea typeface="Arial"/>
              <a:cs typeface="Arial"/>
              <a:sym typeface="Arial"/>
            </a:endParaRPr>
          </a:p>
        </p:txBody>
      </p:sp>
      <p:sp>
        <p:nvSpPr>
          <p:cNvPr id="490" name="Google Shape;490;p14:notes"/>
          <p:cNvSpPr txBox="1"/>
          <p:nvPr/>
        </p:nvSpPr>
        <p:spPr>
          <a:xfrm>
            <a:off x="3978275" y="8842375"/>
            <a:ext cx="3043238" cy="465138"/>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0E7B6E-6B7A-4199-A8DE-B8505E770DB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Answer: B (see next slide)</a:t>
            </a:r>
          </a:p>
        </p:txBody>
      </p:sp>
      <p:sp>
        <p:nvSpPr>
          <p:cNvPr id="4" name="Slide Number Placeholder 3"/>
          <p:cNvSpPr>
            <a:spLocks noGrp="1"/>
          </p:cNvSpPr>
          <p:nvPr>
            <p:ph type="sldNum" sz="quarter" idx="10"/>
          </p:nvPr>
        </p:nvSpPr>
        <p:spPr/>
        <p:txBody>
          <a:bodyPr/>
          <a:lstStyle/>
          <a:p>
            <a:fld id="{CB0E7B6E-6B7A-4199-A8DE-B8505E770DB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dirty="0" smtClean="0"/>
              <a:t>Answer: B  The monitors should be placed as soon as possible after injury, and should be placed </a:t>
            </a:r>
            <a:r>
              <a:rPr lang="en-US" altLang="en-US" b="1" dirty="0" smtClean="0"/>
              <a:t>within 12 hours after injury </a:t>
            </a:r>
            <a:r>
              <a:rPr lang="en-US" altLang="en-US" dirty="0" smtClean="0"/>
              <a:t>and within 6 hours of arrival at the enrolling hospital.  The patient was injured at 9pm on 2/27, so intracranial monitoring and randomization must take place before 9am on 2/28.   Placement occurred at 10am, so the patient is not eligible as placement occurred at 10am.  </a:t>
            </a:r>
            <a:br>
              <a:rPr lang="en-US" altLang="en-US" dirty="0" smtClean="0"/>
            </a:br>
            <a:endParaRPr lang="en-US" altLang="en-US" dirty="0" smtClean="0"/>
          </a:p>
          <a:p>
            <a:pPr eaLnBrk="1" hangingPunct="1"/>
            <a:r>
              <a:rPr lang="en-US" altLang="en-US" dirty="0" smtClean="0"/>
              <a:t>A is incorrect as the age range is </a:t>
            </a:r>
            <a:r>
              <a:rPr lang="en-US" altLang="en-US" b="1" dirty="0" smtClean="0"/>
              <a:t>14 and older</a:t>
            </a:r>
          </a:p>
          <a:p>
            <a:pPr eaLnBrk="1" hangingPunct="1"/>
            <a:r>
              <a:rPr lang="en-US" altLang="en-US" dirty="0" smtClean="0"/>
              <a:t>C is incorrect as seizure activity is not an exclusion, although it should be noted that </a:t>
            </a:r>
            <a:r>
              <a:rPr lang="en-US" altLang="en-US" b="1" dirty="0" smtClean="0"/>
              <a:t>an exam should be performed AT LEAST 30 minutes after a patient has had a witnessed seizure</a:t>
            </a:r>
          </a:p>
          <a:p>
            <a:pPr eaLnBrk="1" hangingPunct="1"/>
            <a:r>
              <a:rPr lang="en-US" altLang="en-US" dirty="0" smtClean="0"/>
              <a:t>D is incorrect as this is not an exclusion; per protocol, the PbtO2 probe will be inserted into the right frontal lobe, </a:t>
            </a:r>
            <a:r>
              <a:rPr lang="en-US" altLang="en-US" b="1" dirty="0" smtClean="0"/>
              <a:t>unless there is a contraindication such as a craniotomy flap, compound depressed skull fracture, or an underlying focal </a:t>
            </a:r>
            <a:r>
              <a:rPr lang="en-US" altLang="en-US" b="1" dirty="0" err="1" smtClean="0"/>
              <a:t>parenchymal</a:t>
            </a:r>
            <a:r>
              <a:rPr lang="en-US" altLang="en-US" b="1" dirty="0" smtClean="0"/>
              <a:t> injury such as a contusion or </a:t>
            </a:r>
            <a:r>
              <a:rPr lang="en-US" altLang="en-US" b="1" dirty="0" err="1" smtClean="0"/>
              <a:t>intracerebral</a:t>
            </a:r>
            <a:r>
              <a:rPr lang="en-US" altLang="en-US" b="1" dirty="0" smtClean="0"/>
              <a:t> hematoma. </a:t>
            </a:r>
            <a:r>
              <a:rPr lang="en-US" altLang="en-US" dirty="0" smtClean="0"/>
              <a:t> In these cases the probe will be inserted into the left frontal area. </a:t>
            </a:r>
            <a:endParaRPr lang="en-US" dirty="0"/>
          </a:p>
        </p:txBody>
      </p:sp>
      <p:sp>
        <p:nvSpPr>
          <p:cNvPr id="4" name="Slide Number Placeholder 3"/>
          <p:cNvSpPr>
            <a:spLocks noGrp="1"/>
          </p:cNvSpPr>
          <p:nvPr>
            <p:ph type="sldNum" sz="quarter" idx="10"/>
          </p:nvPr>
        </p:nvSpPr>
        <p:spPr/>
        <p:txBody>
          <a:bodyPr/>
          <a:lstStyle/>
          <a:p>
            <a:fld id="{CB0E7B6E-6B7A-4199-A8DE-B8505E770DB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1A47A9-D18F-4CCC-ACEF-DE0AAA2EC94C}"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C3CE9-2990-42A4-8CFD-5B70CD065AA1}" type="slidenum">
              <a:rPr lang="en-US" smtClean="0"/>
              <a:pPr/>
              <a:t>‹#›</a:t>
            </a:fld>
            <a:endParaRPr lang="en-US"/>
          </a:p>
        </p:txBody>
      </p:sp>
    </p:spTree>
    <p:extLst>
      <p:ext uri="{BB962C8B-B14F-4D97-AF65-F5344CB8AC3E}">
        <p14:creationId xmlns:p14="http://schemas.microsoft.com/office/powerpoint/2010/main" val="366529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A47A9-D18F-4CCC-ACEF-DE0AAA2EC94C}"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C3CE9-2990-42A4-8CFD-5B70CD065AA1}" type="slidenum">
              <a:rPr lang="en-US" smtClean="0"/>
              <a:pPr/>
              <a:t>‹#›</a:t>
            </a:fld>
            <a:endParaRPr lang="en-US"/>
          </a:p>
        </p:txBody>
      </p:sp>
    </p:spTree>
    <p:extLst>
      <p:ext uri="{BB962C8B-B14F-4D97-AF65-F5344CB8AC3E}">
        <p14:creationId xmlns:p14="http://schemas.microsoft.com/office/powerpoint/2010/main" val="1754461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A47A9-D18F-4CCC-ACEF-DE0AAA2EC94C}"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C3CE9-2990-42A4-8CFD-5B70CD065AA1}" type="slidenum">
              <a:rPr lang="en-US" smtClean="0"/>
              <a:pPr/>
              <a:t>‹#›</a:t>
            </a:fld>
            <a:endParaRPr lang="en-US"/>
          </a:p>
        </p:txBody>
      </p:sp>
    </p:spTree>
    <p:extLst>
      <p:ext uri="{BB962C8B-B14F-4D97-AF65-F5344CB8AC3E}">
        <p14:creationId xmlns:p14="http://schemas.microsoft.com/office/powerpoint/2010/main" val="3865929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p:cNvPr>
          <p:cNvSpPr>
            <a:spLocks noGrp="1" noChangeArrowheads="1"/>
          </p:cNvSpPr>
          <p:nvPr>
            <p:ph type="dt" sz="half" idx="10"/>
          </p:nvPr>
        </p:nvSpPr>
        <p:spPr>
          <a:xfrm>
            <a:off x="914400" y="6248400"/>
            <a:ext cx="2540000" cy="457200"/>
          </a:xfrm>
          <a:prstGeom prst="rect">
            <a:avLst/>
          </a:prstGeom>
        </p:spPr>
        <p:txBody>
          <a:bodyPr/>
          <a:lstStyle>
            <a:lvl1pPr algn="ctr" eaLnBrk="1" hangingPunct="1">
              <a:spcBef>
                <a:spcPct val="50000"/>
              </a:spcBef>
              <a:defRPr>
                <a:latin typeface="Arial" charset="0"/>
              </a:defRPr>
            </a:lvl1pPr>
          </a:lstStyle>
          <a:p>
            <a:pPr>
              <a:defRPr/>
            </a:pPr>
            <a:endParaRPr lang="en-US"/>
          </a:p>
        </p:txBody>
      </p:sp>
      <p:sp>
        <p:nvSpPr>
          <p:cNvPr id="5" name="Rectangle 5">
            <a:extLst/>
          </p:cNvPr>
          <p:cNvSpPr>
            <a:spLocks noGrp="1" noChangeArrowheads="1"/>
          </p:cNvSpPr>
          <p:nvPr>
            <p:ph type="ftr" sz="quarter" idx="11"/>
          </p:nvPr>
        </p:nvSpPr>
        <p:spPr>
          <a:xfrm>
            <a:off x="4165600" y="6248400"/>
            <a:ext cx="3860800" cy="457200"/>
          </a:xfrm>
          <a:prstGeom prst="rect">
            <a:avLst/>
          </a:prstGeom>
        </p:spPr>
        <p:txBody>
          <a:bodyPr/>
          <a:lstStyle>
            <a:lvl1pPr algn="ctr" eaLnBrk="1" hangingPunct="1">
              <a:spcBef>
                <a:spcPct val="50000"/>
              </a:spcBef>
              <a:defRPr>
                <a:latin typeface="Arial" charset="0"/>
              </a:defRPr>
            </a:lvl1pPr>
          </a:lstStyle>
          <a:p>
            <a:pPr>
              <a:defRPr/>
            </a:pPr>
            <a:endParaRPr lang="en-US"/>
          </a:p>
        </p:txBody>
      </p:sp>
      <p:sp>
        <p:nvSpPr>
          <p:cNvPr id="6" name="Rectangle 6">
            <a:extLst/>
          </p:cNvPr>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50000"/>
              </a:spcBef>
              <a:defRPr/>
            </a:lvl1pPr>
          </a:lstStyle>
          <a:p>
            <a:pPr>
              <a:defRPr/>
            </a:pPr>
            <a:fld id="{A6357789-C184-4D18-B4A7-7AFD8C9A94A3}" type="slidenum">
              <a:rPr lang="en-US" altLang="en-US"/>
              <a:pPr>
                <a:defRPr/>
              </a:pPr>
              <a:t>‹#›</a:t>
            </a:fld>
            <a:endParaRPr lang="en-US" altLang="en-US"/>
          </a:p>
        </p:txBody>
      </p:sp>
    </p:spTree>
    <p:extLst>
      <p:ext uri="{BB962C8B-B14F-4D97-AF65-F5344CB8AC3E}">
        <p14:creationId xmlns:p14="http://schemas.microsoft.com/office/powerpoint/2010/main" val="948219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b="0" i="0" u="none" strike="noStrike" cap="none">
                <a:solidFill>
                  <a:srgbClr val="888888"/>
                </a:solidFill>
                <a:latin typeface="Calibri"/>
                <a:ea typeface="Calibri"/>
                <a:cs typeface="Calibri"/>
                <a:sym typeface="Calibri"/>
              </a:defRPr>
            </a:lvl1pPr>
            <a:lvl2pPr marL="0" marR="0" lvl="1" indent="0" algn="r">
              <a:spcBef>
                <a:spcPts val="0"/>
              </a:spcBef>
              <a:buNone/>
              <a:defRPr sz="900" b="0" i="0" u="none" strike="noStrike" cap="none">
                <a:solidFill>
                  <a:srgbClr val="888888"/>
                </a:solidFill>
                <a:latin typeface="Calibri"/>
                <a:ea typeface="Calibri"/>
                <a:cs typeface="Calibri"/>
                <a:sym typeface="Calibri"/>
              </a:defRPr>
            </a:lvl2pPr>
            <a:lvl3pPr marL="0" marR="0" lvl="2" indent="0" algn="r">
              <a:spcBef>
                <a:spcPts val="0"/>
              </a:spcBef>
              <a:buNone/>
              <a:defRPr sz="900" b="0" i="0" u="none" strike="noStrike" cap="none">
                <a:solidFill>
                  <a:srgbClr val="888888"/>
                </a:solidFill>
                <a:latin typeface="Calibri"/>
                <a:ea typeface="Calibri"/>
                <a:cs typeface="Calibri"/>
                <a:sym typeface="Calibri"/>
              </a:defRPr>
            </a:lvl3pPr>
            <a:lvl4pPr marL="0" marR="0" lvl="3" indent="0" algn="r">
              <a:spcBef>
                <a:spcPts val="0"/>
              </a:spcBef>
              <a:buNone/>
              <a:defRPr sz="900" b="0" i="0" u="none" strike="noStrike" cap="none">
                <a:solidFill>
                  <a:srgbClr val="888888"/>
                </a:solidFill>
                <a:latin typeface="Calibri"/>
                <a:ea typeface="Calibri"/>
                <a:cs typeface="Calibri"/>
                <a:sym typeface="Calibri"/>
              </a:defRPr>
            </a:lvl4pPr>
            <a:lvl5pPr marL="0" marR="0" lvl="4" indent="0" algn="r">
              <a:spcBef>
                <a:spcPts val="0"/>
              </a:spcBef>
              <a:buNone/>
              <a:defRPr sz="900" b="0" i="0" u="none" strike="noStrike" cap="none">
                <a:solidFill>
                  <a:srgbClr val="888888"/>
                </a:solidFill>
                <a:latin typeface="Calibri"/>
                <a:ea typeface="Calibri"/>
                <a:cs typeface="Calibri"/>
                <a:sym typeface="Calibri"/>
              </a:defRPr>
            </a:lvl5pPr>
            <a:lvl6pPr marL="0" marR="0" lvl="5" indent="0" algn="r">
              <a:spcBef>
                <a:spcPts val="0"/>
              </a:spcBef>
              <a:buNone/>
              <a:defRPr sz="900" b="0" i="0" u="none" strike="noStrike" cap="none">
                <a:solidFill>
                  <a:srgbClr val="888888"/>
                </a:solidFill>
                <a:latin typeface="Calibri"/>
                <a:ea typeface="Calibri"/>
                <a:cs typeface="Calibri"/>
                <a:sym typeface="Calibri"/>
              </a:defRPr>
            </a:lvl6pPr>
            <a:lvl7pPr marL="0" marR="0" lvl="6" indent="0" algn="r">
              <a:spcBef>
                <a:spcPts val="0"/>
              </a:spcBef>
              <a:buNone/>
              <a:defRPr sz="900" b="0" i="0" u="none" strike="noStrike" cap="none">
                <a:solidFill>
                  <a:srgbClr val="888888"/>
                </a:solidFill>
                <a:latin typeface="Calibri"/>
                <a:ea typeface="Calibri"/>
                <a:cs typeface="Calibri"/>
                <a:sym typeface="Calibri"/>
              </a:defRPr>
            </a:lvl7pPr>
            <a:lvl8pPr marL="0" marR="0" lvl="7" indent="0" algn="r">
              <a:spcBef>
                <a:spcPts val="0"/>
              </a:spcBef>
              <a:buNone/>
              <a:defRPr sz="900" b="0" i="0" u="none" strike="noStrike" cap="none">
                <a:solidFill>
                  <a:srgbClr val="888888"/>
                </a:solidFill>
                <a:latin typeface="Calibri"/>
                <a:ea typeface="Calibri"/>
                <a:cs typeface="Calibri"/>
                <a:sym typeface="Calibri"/>
              </a:defRPr>
            </a:lvl8pPr>
            <a:lvl9pPr marL="0" marR="0" lvl="8" indent="0" algn="r">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69626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b="0" i="0" u="none" strike="noStrike" cap="none">
                <a:solidFill>
                  <a:srgbClr val="888888"/>
                </a:solidFill>
                <a:latin typeface="Calibri"/>
                <a:ea typeface="Calibri"/>
                <a:cs typeface="Calibri"/>
                <a:sym typeface="Calibri"/>
              </a:defRPr>
            </a:lvl1pPr>
            <a:lvl2pPr marL="0" marR="0" lvl="1" indent="0" algn="r">
              <a:spcBef>
                <a:spcPts val="0"/>
              </a:spcBef>
              <a:buNone/>
              <a:defRPr sz="900" b="0" i="0" u="none" strike="noStrike" cap="none">
                <a:solidFill>
                  <a:srgbClr val="888888"/>
                </a:solidFill>
                <a:latin typeface="Calibri"/>
                <a:ea typeface="Calibri"/>
                <a:cs typeface="Calibri"/>
                <a:sym typeface="Calibri"/>
              </a:defRPr>
            </a:lvl2pPr>
            <a:lvl3pPr marL="0" marR="0" lvl="2" indent="0" algn="r">
              <a:spcBef>
                <a:spcPts val="0"/>
              </a:spcBef>
              <a:buNone/>
              <a:defRPr sz="900" b="0" i="0" u="none" strike="noStrike" cap="none">
                <a:solidFill>
                  <a:srgbClr val="888888"/>
                </a:solidFill>
                <a:latin typeface="Calibri"/>
                <a:ea typeface="Calibri"/>
                <a:cs typeface="Calibri"/>
                <a:sym typeface="Calibri"/>
              </a:defRPr>
            </a:lvl3pPr>
            <a:lvl4pPr marL="0" marR="0" lvl="3" indent="0" algn="r">
              <a:spcBef>
                <a:spcPts val="0"/>
              </a:spcBef>
              <a:buNone/>
              <a:defRPr sz="900" b="0" i="0" u="none" strike="noStrike" cap="none">
                <a:solidFill>
                  <a:srgbClr val="888888"/>
                </a:solidFill>
                <a:latin typeface="Calibri"/>
                <a:ea typeface="Calibri"/>
                <a:cs typeface="Calibri"/>
                <a:sym typeface="Calibri"/>
              </a:defRPr>
            </a:lvl4pPr>
            <a:lvl5pPr marL="0" marR="0" lvl="4" indent="0" algn="r">
              <a:spcBef>
                <a:spcPts val="0"/>
              </a:spcBef>
              <a:buNone/>
              <a:defRPr sz="900" b="0" i="0" u="none" strike="noStrike" cap="none">
                <a:solidFill>
                  <a:srgbClr val="888888"/>
                </a:solidFill>
                <a:latin typeface="Calibri"/>
                <a:ea typeface="Calibri"/>
                <a:cs typeface="Calibri"/>
                <a:sym typeface="Calibri"/>
              </a:defRPr>
            </a:lvl5pPr>
            <a:lvl6pPr marL="0" marR="0" lvl="5" indent="0" algn="r">
              <a:spcBef>
                <a:spcPts val="0"/>
              </a:spcBef>
              <a:buNone/>
              <a:defRPr sz="900" b="0" i="0" u="none" strike="noStrike" cap="none">
                <a:solidFill>
                  <a:srgbClr val="888888"/>
                </a:solidFill>
                <a:latin typeface="Calibri"/>
                <a:ea typeface="Calibri"/>
                <a:cs typeface="Calibri"/>
                <a:sym typeface="Calibri"/>
              </a:defRPr>
            </a:lvl6pPr>
            <a:lvl7pPr marL="0" marR="0" lvl="6" indent="0" algn="r">
              <a:spcBef>
                <a:spcPts val="0"/>
              </a:spcBef>
              <a:buNone/>
              <a:defRPr sz="900" b="0" i="0" u="none" strike="noStrike" cap="none">
                <a:solidFill>
                  <a:srgbClr val="888888"/>
                </a:solidFill>
                <a:latin typeface="Calibri"/>
                <a:ea typeface="Calibri"/>
                <a:cs typeface="Calibri"/>
                <a:sym typeface="Calibri"/>
              </a:defRPr>
            </a:lvl7pPr>
            <a:lvl8pPr marL="0" marR="0" lvl="7" indent="0" algn="r">
              <a:spcBef>
                <a:spcPts val="0"/>
              </a:spcBef>
              <a:buNone/>
              <a:defRPr sz="900" b="0" i="0" u="none" strike="noStrike" cap="none">
                <a:solidFill>
                  <a:srgbClr val="888888"/>
                </a:solidFill>
                <a:latin typeface="Calibri"/>
                <a:ea typeface="Calibri"/>
                <a:cs typeface="Calibri"/>
                <a:sym typeface="Calibri"/>
              </a:defRPr>
            </a:lvl8pPr>
            <a:lvl9pPr marL="0" marR="0" lvl="8" indent="0" algn="r">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83353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3"/>
        <p:cNvGrpSpPr/>
        <p:nvPr/>
      </p:nvGrpSpPr>
      <p:grpSpPr>
        <a:xfrm>
          <a:off x="0" y="0"/>
          <a:ext cx="0" cy="0"/>
          <a:chOff x="0" y="0"/>
          <a:chExt cx="0" cy="0"/>
        </a:xfrm>
      </p:grpSpPr>
      <p:sp>
        <p:nvSpPr>
          <p:cNvPr id="34" name="Google Shape;34;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6" name="Google Shape;36;p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b="0" i="0" u="none" strike="noStrike" cap="none">
                <a:solidFill>
                  <a:srgbClr val="888888"/>
                </a:solidFill>
                <a:latin typeface="Calibri"/>
                <a:ea typeface="Calibri"/>
                <a:cs typeface="Calibri"/>
                <a:sym typeface="Calibri"/>
              </a:defRPr>
            </a:lvl1pPr>
            <a:lvl2pPr marL="0" marR="0" lvl="1" indent="0" algn="r">
              <a:spcBef>
                <a:spcPts val="0"/>
              </a:spcBef>
              <a:buNone/>
              <a:defRPr sz="900" b="0" i="0" u="none" strike="noStrike" cap="none">
                <a:solidFill>
                  <a:srgbClr val="888888"/>
                </a:solidFill>
                <a:latin typeface="Calibri"/>
                <a:ea typeface="Calibri"/>
                <a:cs typeface="Calibri"/>
                <a:sym typeface="Calibri"/>
              </a:defRPr>
            </a:lvl2pPr>
            <a:lvl3pPr marL="0" marR="0" lvl="2" indent="0" algn="r">
              <a:spcBef>
                <a:spcPts val="0"/>
              </a:spcBef>
              <a:buNone/>
              <a:defRPr sz="900" b="0" i="0" u="none" strike="noStrike" cap="none">
                <a:solidFill>
                  <a:srgbClr val="888888"/>
                </a:solidFill>
                <a:latin typeface="Calibri"/>
                <a:ea typeface="Calibri"/>
                <a:cs typeface="Calibri"/>
                <a:sym typeface="Calibri"/>
              </a:defRPr>
            </a:lvl3pPr>
            <a:lvl4pPr marL="0" marR="0" lvl="3" indent="0" algn="r">
              <a:spcBef>
                <a:spcPts val="0"/>
              </a:spcBef>
              <a:buNone/>
              <a:defRPr sz="900" b="0" i="0" u="none" strike="noStrike" cap="none">
                <a:solidFill>
                  <a:srgbClr val="888888"/>
                </a:solidFill>
                <a:latin typeface="Calibri"/>
                <a:ea typeface="Calibri"/>
                <a:cs typeface="Calibri"/>
                <a:sym typeface="Calibri"/>
              </a:defRPr>
            </a:lvl4pPr>
            <a:lvl5pPr marL="0" marR="0" lvl="4" indent="0" algn="r">
              <a:spcBef>
                <a:spcPts val="0"/>
              </a:spcBef>
              <a:buNone/>
              <a:defRPr sz="900" b="0" i="0" u="none" strike="noStrike" cap="none">
                <a:solidFill>
                  <a:srgbClr val="888888"/>
                </a:solidFill>
                <a:latin typeface="Calibri"/>
                <a:ea typeface="Calibri"/>
                <a:cs typeface="Calibri"/>
                <a:sym typeface="Calibri"/>
              </a:defRPr>
            </a:lvl5pPr>
            <a:lvl6pPr marL="0" marR="0" lvl="5" indent="0" algn="r">
              <a:spcBef>
                <a:spcPts val="0"/>
              </a:spcBef>
              <a:buNone/>
              <a:defRPr sz="900" b="0" i="0" u="none" strike="noStrike" cap="none">
                <a:solidFill>
                  <a:srgbClr val="888888"/>
                </a:solidFill>
                <a:latin typeface="Calibri"/>
                <a:ea typeface="Calibri"/>
                <a:cs typeface="Calibri"/>
                <a:sym typeface="Calibri"/>
              </a:defRPr>
            </a:lvl6pPr>
            <a:lvl7pPr marL="0" marR="0" lvl="6" indent="0" algn="r">
              <a:spcBef>
                <a:spcPts val="0"/>
              </a:spcBef>
              <a:buNone/>
              <a:defRPr sz="900" b="0" i="0" u="none" strike="noStrike" cap="none">
                <a:solidFill>
                  <a:srgbClr val="888888"/>
                </a:solidFill>
                <a:latin typeface="Calibri"/>
                <a:ea typeface="Calibri"/>
                <a:cs typeface="Calibri"/>
                <a:sym typeface="Calibri"/>
              </a:defRPr>
            </a:lvl7pPr>
            <a:lvl8pPr marL="0" marR="0" lvl="7" indent="0" algn="r">
              <a:spcBef>
                <a:spcPts val="0"/>
              </a:spcBef>
              <a:buNone/>
              <a:defRPr sz="900" b="0" i="0" u="none" strike="noStrike" cap="none">
                <a:solidFill>
                  <a:srgbClr val="888888"/>
                </a:solidFill>
                <a:latin typeface="Calibri"/>
                <a:ea typeface="Calibri"/>
                <a:cs typeface="Calibri"/>
                <a:sym typeface="Calibri"/>
              </a:defRPr>
            </a:lvl8pPr>
            <a:lvl9pPr marL="0" marR="0" lvl="8" indent="0" algn="r">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57545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2" name="Google Shape;42;p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b="0" i="0" u="none" strike="noStrike" cap="none">
                <a:solidFill>
                  <a:srgbClr val="888888"/>
                </a:solidFill>
                <a:latin typeface="Calibri"/>
                <a:ea typeface="Calibri"/>
                <a:cs typeface="Calibri"/>
                <a:sym typeface="Calibri"/>
              </a:defRPr>
            </a:lvl1pPr>
            <a:lvl2pPr marL="0" marR="0" lvl="1" indent="0" algn="r">
              <a:spcBef>
                <a:spcPts val="0"/>
              </a:spcBef>
              <a:buNone/>
              <a:defRPr sz="900" b="0" i="0" u="none" strike="noStrike" cap="none">
                <a:solidFill>
                  <a:srgbClr val="888888"/>
                </a:solidFill>
                <a:latin typeface="Calibri"/>
                <a:ea typeface="Calibri"/>
                <a:cs typeface="Calibri"/>
                <a:sym typeface="Calibri"/>
              </a:defRPr>
            </a:lvl2pPr>
            <a:lvl3pPr marL="0" marR="0" lvl="2" indent="0" algn="r">
              <a:spcBef>
                <a:spcPts val="0"/>
              </a:spcBef>
              <a:buNone/>
              <a:defRPr sz="900" b="0" i="0" u="none" strike="noStrike" cap="none">
                <a:solidFill>
                  <a:srgbClr val="888888"/>
                </a:solidFill>
                <a:latin typeface="Calibri"/>
                <a:ea typeface="Calibri"/>
                <a:cs typeface="Calibri"/>
                <a:sym typeface="Calibri"/>
              </a:defRPr>
            </a:lvl3pPr>
            <a:lvl4pPr marL="0" marR="0" lvl="3" indent="0" algn="r">
              <a:spcBef>
                <a:spcPts val="0"/>
              </a:spcBef>
              <a:buNone/>
              <a:defRPr sz="900" b="0" i="0" u="none" strike="noStrike" cap="none">
                <a:solidFill>
                  <a:srgbClr val="888888"/>
                </a:solidFill>
                <a:latin typeface="Calibri"/>
                <a:ea typeface="Calibri"/>
                <a:cs typeface="Calibri"/>
                <a:sym typeface="Calibri"/>
              </a:defRPr>
            </a:lvl4pPr>
            <a:lvl5pPr marL="0" marR="0" lvl="4" indent="0" algn="r">
              <a:spcBef>
                <a:spcPts val="0"/>
              </a:spcBef>
              <a:buNone/>
              <a:defRPr sz="900" b="0" i="0" u="none" strike="noStrike" cap="none">
                <a:solidFill>
                  <a:srgbClr val="888888"/>
                </a:solidFill>
                <a:latin typeface="Calibri"/>
                <a:ea typeface="Calibri"/>
                <a:cs typeface="Calibri"/>
                <a:sym typeface="Calibri"/>
              </a:defRPr>
            </a:lvl5pPr>
            <a:lvl6pPr marL="0" marR="0" lvl="5" indent="0" algn="r">
              <a:spcBef>
                <a:spcPts val="0"/>
              </a:spcBef>
              <a:buNone/>
              <a:defRPr sz="900" b="0" i="0" u="none" strike="noStrike" cap="none">
                <a:solidFill>
                  <a:srgbClr val="888888"/>
                </a:solidFill>
                <a:latin typeface="Calibri"/>
                <a:ea typeface="Calibri"/>
                <a:cs typeface="Calibri"/>
                <a:sym typeface="Calibri"/>
              </a:defRPr>
            </a:lvl6pPr>
            <a:lvl7pPr marL="0" marR="0" lvl="6" indent="0" algn="r">
              <a:spcBef>
                <a:spcPts val="0"/>
              </a:spcBef>
              <a:buNone/>
              <a:defRPr sz="900" b="0" i="0" u="none" strike="noStrike" cap="none">
                <a:solidFill>
                  <a:srgbClr val="888888"/>
                </a:solidFill>
                <a:latin typeface="Calibri"/>
                <a:ea typeface="Calibri"/>
                <a:cs typeface="Calibri"/>
                <a:sym typeface="Calibri"/>
              </a:defRPr>
            </a:lvl7pPr>
            <a:lvl8pPr marL="0" marR="0" lvl="7" indent="0" algn="r">
              <a:spcBef>
                <a:spcPts val="0"/>
              </a:spcBef>
              <a:buNone/>
              <a:defRPr sz="900" b="0" i="0" u="none" strike="noStrike" cap="none">
                <a:solidFill>
                  <a:srgbClr val="888888"/>
                </a:solidFill>
                <a:latin typeface="Calibri"/>
                <a:ea typeface="Calibri"/>
                <a:cs typeface="Calibri"/>
                <a:sym typeface="Calibri"/>
              </a:defRPr>
            </a:lvl8pPr>
            <a:lvl9pPr marL="0" marR="0" lvl="8" indent="0" algn="r">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63158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8" name="Google Shape;48;p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0" name="Google Shape;50;p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b="0" i="0" u="none" strike="noStrike" cap="none">
                <a:solidFill>
                  <a:srgbClr val="888888"/>
                </a:solidFill>
                <a:latin typeface="Calibri"/>
                <a:ea typeface="Calibri"/>
                <a:cs typeface="Calibri"/>
                <a:sym typeface="Calibri"/>
              </a:defRPr>
            </a:lvl1pPr>
            <a:lvl2pPr marL="0" marR="0" lvl="1" indent="0" algn="r">
              <a:spcBef>
                <a:spcPts val="0"/>
              </a:spcBef>
              <a:buNone/>
              <a:defRPr sz="900" b="0" i="0" u="none" strike="noStrike" cap="none">
                <a:solidFill>
                  <a:srgbClr val="888888"/>
                </a:solidFill>
                <a:latin typeface="Calibri"/>
                <a:ea typeface="Calibri"/>
                <a:cs typeface="Calibri"/>
                <a:sym typeface="Calibri"/>
              </a:defRPr>
            </a:lvl2pPr>
            <a:lvl3pPr marL="0" marR="0" lvl="2" indent="0" algn="r">
              <a:spcBef>
                <a:spcPts val="0"/>
              </a:spcBef>
              <a:buNone/>
              <a:defRPr sz="900" b="0" i="0" u="none" strike="noStrike" cap="none">
                <a:solidFill>
                  <a:srgbClr val="888888"/>
                </a:solidFill>
                <a:latin typeface="Calibri"/>
                <a:ea typeface="Calibri"/>
                <a:cs typeface="Calibri"/>
                <a:sym typeface="Calibri"/>
              </a:defRPr>
            </a:lvl3pPr>
            <a:lvl4pPr marL="0" marR="0" lvl="3" indent="0" algn="r">
              <a:spcBef>
                <a:spcPts val="0"/>
              </a:spcBef>
              <a:buNone/>
              <a:defRPr sz="900" b="0" i="0" u="none" strike="noStrike" cap="none">
                <a:solidFill>
                  <a:srgbClr val="888888"/>
                </a:solidFill>
                <a:latin typeface="Calibri"/>
                <a:ea typeface="Calibri"/>
                <a:cs typeface="Calibri"/>
                <a:sym typeface="Calibri"/>
              </a:defRPr>
            </a:lvl4pPr>
            <a:lvl5pPr marL="0" marR="0" lvl="4" indent="0" algn="r">
              <a:spcBef>
                <a:spcPts val="0"/>
              </a:spcBef>
              <a:buNone/>
              <a:defRPr sz="900" b="0" i="0" u="none" strike="noStrike" cap="none">
                <a:solidFill>
                  <a:srgbClr val="888888"/>
                </a:solidFill>
                <a:latin typeface="Calibri"/>
                <a:ea typeface="Calibri"/>
                <a:cs typeface="Calibri"/>
                <a:sym typeface="Calibri"/>
              </a:defRPr>
            </a:lvl5pPr>
            <a:lvl6pPr marL="0" marR="0" lvl="5" indent="0" algn="r">
              <a:spcBef>
                <a:spcPts val="0"/>
              </a:spcBef>
              <a:buNone/>
              <a:defRPr sz="900" b="0" i="0" u="none" strike="noStrike" cap="none">
                <a:solidFill>
                  <a:srgbClr val="888888"/>
                </a:solidFill>
                <a:latin typeface="Calibri"/>
                <a:ea typeface="Calibri"/>
                <a:cs typeface="Calibri"/>
                <a:sym typeface="Calibri"/>
              </a:defRPr>
            </a:lvl6pPr>
            <a:lvl7pPr marL="0" marR="0" lvl="6" indent="0" algn="r">
              <a:spcBef>
                <a:spcPts val="0"/>
              </a:spcBef>
              <a:buNone/>
              <a:defRPr sz="900" b="0" i="0" u="none" strike="noStrike" cap="none">
                <a:solidFill>
                  <a:srgbClr val="888888"/>
                </a:solidFill>
                <a:latin typeface="Calibri"/>
                <a:ea typeface="Calibri"/>
                <a:cs typeface="Calibri"/>
                <a:sym typeface="Calibri"/>
              </a:defRPr>
            </a:lvl7pPr>
            <a:lvl8pPr marL="0" marR="0" lvl="7" indent="0" algn="r">
              <a:spcBef>
                <a:spcPts val="0"/>
              </a:spcBef>
              <a:buNone/>
              <a:defRPr sz="900" b="0" i="0" u="none" strike="noStrike" cap="none">
                <a:solidFill>
                  <a:srgbClr val="888888"/>
                </a:solidFill>
                <a:latin typeface="Calibri"/>
                <a:ea typeface="Calibri"/>
                <a:cs typeface="Calibri"/>
                <a:sym typeface="Calibri"/>
              </a:defRPr>
            </a:lvl8pPr>
            <a:lvl9pPr marL="0" marR="0" lvl="8" indent="0" algn="r">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0787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6" name="Google Shape;56;p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b="0" i="0" u="none" strike="noStrike" cap="none">
                <a:solidFill>
                  <a:srgbClr val="888888"/>
                </a:solidFill>
                <a:latin typeface="Calibri"/>
                <a:ea typeface="Calibri"/>
                <a:cs typeface="Calibri"/>
                <a:sym typeface="Calibri"/>
              </a:defRPr>
            </a:lvl1pPr>
            <a:lvl2pPr marL="0" marR="0" lvl="1" indent="0" algn="r">
              <a:spcBef>
                <a:spcPts val="0"/>
              </a:spcBef>
              <a:buNone/>
              <a:defRPr sz="900" b="0" i="0" u="none" strike="noStrike" cap="none">
                <a:solidFill>
                  <a:srgbClr val="888888"/>
                </a:solidFill>
                <a:latin typeface="Calibri"/>
                <a:ea typeface="Calibri"/>
                <a:cs typeface="Calibri"/>
                <a:sym typeface="Calibri"/>
              </a:defRPr>
            </a:lvl2pPr>
            <a:lvl3pPr marL="0" marR="0" lvl="2" indent="0" algn="r">
              <a:spcBef>
                <a:spcPts val="0"/>
              </a:spcBef>
              <a:buNone/>
              <a:defRPr sz="900" b="0" i="0" u="none" strike="noStrike" cap="none">
                <a:solidFill>
                  <a:srgbClr val="888888"/>
                </a:solidFill>
                <a:latin typeface="Calibri"/>
                <a:ea typeface="Calibri"/>
                <a:cs typeface="Calibri"/>
                <a:sym typeface="Calibri"/>
              </a:defRPr>
            </a:lvl3pPr>
            <a:lvl4pPr marL="0" marR="0" lvl="3" indent="0" algn="r">
              <a:spcBef>
                <a:spcPts val="0"/>
              </a:spcBef>
              <a:buNone/>
              <a:defRPr sz="900" b="0" i="0" u="none" strike="noStrike" cap="none">
                <a:solidFill>
                  <a:srgbClr val="888888"/>
                </a:solidFill>
                <a:latin typeface="Calibri"/>
                <a:ea typeface="Calibri"/>
                <a:cs typeface="Calibri"/>
                <a:sym typeface="Calibri"/>
              </a:defRPr>
            </a:lvl4pPr>
            <a:lvl5pPr marL="0" marR="0" lvl="4" indent="0" algn="r">
              <a:spcBef>
                <a:spcPts val="0"/>
              </a:spcBef>
              <a:buNone/>
              <a:defRPr sz="900" b="0" i="0" u="none" strike="noStrike" cap="none">
                <a:solidFill>
                  <a:srgbClr val="888888"/>
                </a:solidFill>
                <a:latin typeface="Calibri"/>
                <a:ea typeface="Calibri"/>
                <a:cs typeface="Calibri"/>
                <a:sym typeface="Calibri"/>
              </a:defRPr>
            </a:lvl5pPr>
            <a:lvl6pPr marL="0" marR="0" lvl="5" indent="0" algn="r">
              <a:spcBef>
                <a:spcPts val="0"/>
              </a:spcBef>
              <a:buNone/>
              <a:defRPr sz="900" b="0" i="0" u="none" strike="noStrike" cap="none">
                <a:solidFill>
                  <a:srgbClr val="888888"/>
                </a:solidFill>
                <a:latin typeface="Calibri"/>
                <a:ea typeface="Calibri"/>
                <a:cs typeface="Calibri"/>
                <a:sym typeface="Calibri"/>
              </a:defRPr>
            </a:lvl6pPr>
            <a:lvl7pPr marL="0" marR="0" lvl="6" indent="0" algn="r">
              <a:spcBef>
                <a:spcPts val="0"/>
              </a:spcBef>
              <a:buNone/>
              <a:defRPr sz="900" b="0" i="0" u="none" strike="noStrike" cap="none">
                <a:solidFill>
                  <a:srgbClr val="888888"/>
                </a:solidFill>
                <a:latin typeface="Calibri"/>
                <a:ea typeface="Calibri"/>
                <a:cs typeface="Calibri"/>
                <a:sym typeface="Calibri"/>
              </a:defRPr>
            </a:lvl7pPr>
            <a:lvl8pPr marL="0" marR="0" lvl="7" indent="0" algn="r">
              <a:spcBef>
                <a:spcPts val="0"/>
              </a:spcBef>
              <a:buNone/>
              <a:defRPr sz="900" b="0" i="0" u="none" strike="noStrike" cap="none">
                <a:solidFill>
                  <a:srgbClr val="888888"/>
                </a:solidFill>
                <a:latin typeface="Calibri"/>
                <a:ea typeface="Calibri"/>
                <a:cs typeface="Calibri"/>
                <a:sym typeface="Calibri"/>
              </a:defRPr>
            </a:lvl8pPr>
            <a:lvl9pPr marL="0" marR="0" lvl="8" indent="0" algn="r">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09695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2" name="Google Shape;62;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3" name="Google Shape;63;p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b="0" i="0" u="none" strike="noStrike" cap="none">
                <a:solidFill>
                  <a:srgbClr val="888888"/>
                </a:solidFill>
                <a:latin typeface="Calibri"/>
                <a:ea typeface="Calibri"/>
                <a:cs typeface="Calibri"/>
                <a:sym typeface="Calibri"/>
              </a:defRPr>
            </a:lvl1pPr>
            <a:lvl2pPr marL="0" marR="0" lvl="1" indent="0" algn="r">
              <a:spcBef>
                <a:spcPts val="0"/>
              </a:spcBef>
              <a:buNone/>
              <a:defRPr sz="900" b="0" i="0" u="none" strike="noStrike" cap="none">
                <a:solidFill>
                  <a:srgbClr val="888888"/>
                </a:solidFill>
                <a:latin typeface="Calibri"/>
                <a:ea typeface="Calibri"/>
                <a:cs typeface="Calibri"/>
                <a:sym typeface="Calibri"/>
              </a:defRPr>
            </a:lvl2pPr>
            <a:lvl3pPr marL="0" marR="0" lvl="2" indent="0" algn="r">
              <a:spcBef>
                <a:spcPts val="0"/>
              </a:spcBef>
              <a:buNone/>
              <a:defRPr sz="900" b="0" i="0" u="none" strike="noStrike" cap="none">
                <a:solidFill>
                  <a:srgbClr val="888888"/>
                </a:solidFill>
                <a:latin typeface="Calibri"/>
                <a:ea typeface="Calibri"/>
                <a:cs typeface="Calibri"/>
                <a:sym typeface="Calibri"/>
              </a:defRPr>
            </a:lvl3pPr>
            <a:lvl4pPr marL="0" marR="0" lvl="3" indent="0" algn="r">
              <a:spcBef>
                <a:spcPts val="0"/>
              </a:spcBef>
              <a:buNone/>
              <a:defRPr sz="900" b="0" i="0" u="none" strike="noStrike" cap="none">
                <a:solidFill>
                  <a:srgbClr val="888888"/>
                </a:solidFill>
                <a:latin typeface="Calibri"/>
                <a:ea typeface="Calibri"/>
                <a:cs typeface="Calibri"/>
                <a:sym typeface="Calibri"/>
              </a:defRPr>
            </a:lvl4pPr>
            <a:lvl5pPr marL="0" marR="0" lvl="4" indent="0" algn="r">
              <a:spcBef>
                <a:spcPts val="0"/>
              </a:spcBef>
              <a:buNone/>
              <a:defRPr sz="900" b="0" i="0" u="none" strike="noStrike" cap="none">
                <a:solidFill>
                  <a:srgbClr val="888888"/>
                </a:solidFill>
                <a:latin typeface="Calibri"/>
                <a:ea typeface="Calibri"/>
                <a:cs typeface="Calibri"/>
                <a:sym typeface="Calibri"/>
              </a:defRPr>
            </a:lvl5pPr>
            <a:lvl6pPr marL="0" marR="0" lvl="5" indent="0" algn="r">
              <a:spcBef>
                <a:spcPts val="0"/>
              </a:spcBef>
              <a:buNone/>
              <a:defRPr sz="900" b="0" i="0" u="none" strike="noStrike" cap="none">
                <a:solidFill>
                  <a:srgbClr val="888888"/>
                </a:solidFill>
                <a:latin typeface="Calibri"/>
                <a:ea typeface="Calibri"/>
                <a:cs typeface="Calibri"/>
                <a:sym typeface="Calibri"/>
              </a:defRPr>
            </a:lvl6pPr>
            <a:lvl7pPr marL="0" marR="0" lvl="6" indent="0" algn="r">
              <a:spcBef>
                <a:spcPts val="0"/>
              </a:spcBef>
              <a:buNone/>
              <a:defRPr sz="900" b="0" i="0" u="none" strike="noStrike" cap="none">
                <a:solidFill>
                  <a:srgbClr val="888888"/>
                </a:solidFill>
                <a:latin typeface="Calibri"/>
                <a:ea typeface="Calibri"/>
                <a:cs typeface="Calibri"/>
                <a:sym typeface="Calibri"/>
              </a:defRPr>
            </a:lvl7pPr>
            <a:lvl8pPr marL="0" marR="0" lvl="7" indent="0" algn="r">
              <a:spcBef>
                <a:spcPts val="0"/>
              </a:spcBef>
              <a:buNone/>
              <a:defRPr sz="900" b="0" i="0" u="none" strike="noStrike" cap="none">
                <a:solidFill>
                  <a:srgbClr val="888888"/>
                </a:solidFill>
                <a:latin typeface="Calibri"/>
                <a:ea typeface="Calibri"/>
                <a:cs typeface="Calibri"/>
                <a:sym typeface="Calibri"/>
              </a:defRPr>
            </a:lvl8pPr>
            <a:lvl9pPr marL="0" marR="0" lvl="8" indent="0" algn="r">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5135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6658" y="304799"/>
            <a:ext cx="10515600" cy="752475"/>
          </a:xfrm>
        </p:spPr>
        <p:txBody>
          <a:bodyPr>
            <a:normAutofit/>
          </a:bodyPr>
          <a:lstStyle>
            <a:lvl1pPr>
              <a:defRPr sz="3600">
                <a:latin typeface="+mn-lt"/>
              </a:defRPr>
            </a:lvl1pPr>
          </a:lstStyle>
          <a:p>
            <a:r>
              <a:rPr lang="en-US" dirty="0"/>
              <a:t>Click to edit Master title style</a:t>
            </a:r>
          </a:p>
        </p:txBody>
      </p:sp>
      <p:sp>
        <p:nvSpPr>
          <p:cNvPr id="3" name="Content Placeholder 2"/>
          <p:cNvSpPr>
            <a:spLocks noGrp="1"/>
          </p:cNvSpPr>
          <p:nvPr>
            <p:ph idx="1"/>
          </p:nvPr>
        </p:nvSpPr>
        <p:spPr>
          <a:xfrm>
            <a:off x="464457" y="1407886"/>
            <a:ext cx="10889343" cy="47690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CBCE46C3-2820-4F2C-B432-DD158C4D6580}"/>
              </a:ext>
            </a:extLst>
          </p:cNvPr>
          <p:cNvPicPr>
            <a:picLocks noChangeAspect="1"/>
          </p:cNvPicPr>
          <p:nvPr userDrawn="1"/>
        </p:nvPicPr>
        <p:blipFill>
          <a:blip r:embed="rId2" cstate="screen"/>
          <a:stretch>
            <a:fillRect/>
          </a:stretch>
        </p:blipFill>
        <p:spPr>
          <a:xfrm>
            <a:off x="9945462" y="5910637"/>
            <a:ext cx="1865538" cy="810838"/>
          </a:xfrm>
          <a:prstGeom prst="rect">
            <a:avLst/>
          </a:prstGeom>
        </p:spPr>
      </p:pic>
      <p:pic>
        <p:nvPicPr>
          <p:cNvPr id="8" name="Picture 7">
            <a:extLst>
              <a:ext uri="{FF2B5EF4-FFF2-40B4-BE49-F238E27FC236}">
                <a16:creationId xmlns:a16="http://schemas.microsoft.com/office/drawing/2014/main" id="{DA94697D-615B-4FE1-A97D-E966B9956060}"/>
              </a:ext>
            </a:extLst>
          </p:cNvPr>
          <p:cNvPicPr>
            <a:picLocks noChangeAspect="1"/>
          </p:cNvPicPr>
          <p:nvPr userDrawn="1"/>
        </p:nvPicPr>
        <p:blipFill>
          <a:blip r:embed="rId3" cstate="screen"/>
          <a:stretch>
            <a:fillRect/>
          </a:stretch>
        </p:blipFill>
        <p:spPr>
          <a:xfrm>
            <a:off x="184218" y="6282525"/>
            <a:ext cx="2621507" cy="438950"/>
          </a:xfrm>
          <a:prstGeom prst="rect">
            <a:avLst/>
          </a:prstGeom>
        </p:spPr>
      </p:pic>
    </p:spTree>
    <p:extLst>
      <p:ext uri="{BB962C8B-B14F-4D97-AF65-F5344CB8AC3E}">
        <p14:creationId xmlns:p14="http://schemas.microsoft.com/office/powerpoint/2010/main" val="2686226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0"/>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1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b="0" i="0" u="none" strike="noStrike" cap="none">
                <a:solidFill>
                  <a:srgbClr val="888888"/>
                </a:solidFill>
                <a:latin typeface="Calibri"/>
                <a:ea typeface="Calibri"/>
                <a:cs typeface="Calibri"/>
                <a:sym typeface="Calibri"/>
              </a:defRPr>
            </a:lvl1pPr>
            <a:lvl2pPr marL="0" marR="0" lvl="1" indent="0" algn="r">
              <a:spcBef>
                <a:spcPts val="0"/>
              </a:spcBef>
              <a:buNone/>
              <a:defRPr sz="900" b="0" i="0" u="none" strike="noStrike" cap="none">
                <a:solidFill>
                  <a:srgbClr val="888888"/>
                </a:solidFill>
                <a:latin typeface="Calibri"/>
                <a:ea typeface="Calibri"/>
                <a:cs typeface="Calibri"/>
                <a:sym typeface="Calibri"/>
              </a:defRPr>
            </a:lvl2pPr>
            <a:lvl3pPr marL="0" marR="0" lvl="2" indent="0" algn="r">
              <a:spcBef>
                <a:spcPts val="0"/>
              </a:spcBef>
              <a:buNone/>
              <a:defRPr sz="900" b="0" i="0" u="none" strike="noStrike" cap="none">
                <a:solidFill>
                  <a:srgbClr val="888888"/>
                </a:solidFill>
                <a:latin typeface="Calibri"/>
                <a:ea typeface="Calibri"/>
                <a:cs typeface="Calibri"/>
                <a:sym typeface="Calibri"/>
              </a:defRPr>
            </a:lvl3pPr>
            <a:lvl4pPr marL="0" marR="0" lvl="3" indent="0" algn="r">
              <a:spcBef>
                <a:spcPts val="0"/>
              </a:spcBef>
              <a:buNone/>
              <a:defRPr sz="900" b="0" i="0" u="none" strike="noStrike" cap="none">
                <a:solidFill>
                  <a:srgbClr val="888888"/>
                </a:solidFill>
                <a:latin typeface="Calibri"/>
                <a:ea typeface="Calibri"/>
                <a:cs typeface="Calibri"/>
                <a:sym typeface="Calibri"/>
              </a:defRPr>
            </a:lvl4pPr>
            <a:lvl5pPr marL="0" marR="0" lvl="4" indent="0" algn="r">
              <a:spcBef>
                <a:spcPts val="0"/>
              </a:spcBef>
              <a:buNone/>
              <a:defRPr sz="900" b="0" i="0" u="none" strike="noStrike" cap="none">
                <a:solidFill>
                  <a:srgbClr val="888888"/>
                </a:solidFill>
                <a:latin typeface="Calibri"/>
                <a:ea typeface="Calibri"/>
                <a:cs typeface="Calibri"/>
                <a:sym typeface="Calibri"/>
              </a:defRPr>
            </a:lvl5pPr>
            <a:lvl6pPr marL="0" marR="0" lvl="5" indent="0" algn="r">
              <a:spcBef>
                <a:spcPts val="0"/>
              </a:spcBef>
              <a:buNone/>
              <a:defRPr sz="900" b="0" i="0" u="none" strike="noStrike" cap="none">
                <a:solidFill>
                  <a:srgbClr val="888888"/>
                </a:solidFill>
                <a:latin typeface="Calibri"/>
                <a:ea typeface="Calibri"/>
                <a:cs typeface="Calibri"/>
                <a:sym typeface="Calibri"/>
              </a:defRPr>
            </a:lvl6pPr>
            <a:lvl7pPr marL="0" marR="0" lvl="6" indent="0" algn="r">
              <a:spcBef>
                <a:spcPts val="0"/>
              </a:spcBef>
              <a:buNone/>
              <a:defRPr sz="900" b="0" i="0" u="none" strike="noStrike" cap="none">
                <a:solidFill>
                  <a:srgbClr val="888888"/>
                </a:solidFill>
                <a:latin typeface="Calibri"/>
                <a:ea typeface="Calibri"/>
                <a:cs typeface="Calibri"/>
                <a:sym typeface="Calibri"/>
              </a:defRPr>
            </a:lvl7pPr>
            <a:lvl8pPr marL="0" marR="0" lvl="7" indent="0" algn="r">
              <a:spcBef>
                <a:spcPts val="0"/>
              </a:spcBef>
              <a:buNone/>
              <a:defRPr sz="900" b="0" i="0" u="none" strike="noStrike" cap="none">
                <a:solidFill>
                  <a:srgbClr val="888888"/>
                </a:solidFill>
                <a:latin typeface="Calibri"/>
                <a:ea typeface="Calibri"/>
                <a:cs typeface="Calibri"/>
                <a:sym typeface="Calibri"/>
              </a:defRPr>
            </a:lvl8pPr>
            <a:lvl9pPr marL="0" marR="0" lvl="8" indent="0" algn="r">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81331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b="0" i="0" u="none" strike="noStrike" cap="none">
                <a:solidFill>
                  <a:srgbClr val="888888"/>
                </a:solidFill>
                <a:latin typeface="Calibri"/>
                <a:ea typeface="Calibri"/>
                <a:cs typeface="Calibri"/>
                <a:sym typeface="Calibri"/>
              </a:defRPr>
            </a:lvl1pPr>
            <a:lvl2pPr marL="0" marR="0" lvl="1" indent="0" algn="r">
              <a:spcBef>
                <a:spcPts val="0"/>
              </a:spcBef>
              <a:buNone/>
              <a:defRPr sz="900" b="0" i="0" u="none" strike="noStrike" cap="none">
                <a:solidFill>
                  <a:srgbClr val="888888"/>
                </a:solidFill>
                <a:latin typeface="Calibri"/>
                <a:ea typeface="Calibri"/>
                <a:cs typeface="Calibri"/>
                <a:sym typeface="Calibri"/>
              </a:defRPr>
            </a:lvl2pPr>
            <a:lvl3pPr marL="0" marR="0" lvl="2" indent="0" algn="r">
              <a:spcBef>
                <a:spcPts val="0"/>
              </a:spcBef>
              <a:buNone/>
              <a:defRPr sz="900" b="0" i="0" u="none" strike="noStrike" cap="none">
                <a:solidFill>
                  <a:srgbClr val="888888"/>
                </a:solidFill>
                <a:latin typeface="Calibri"/>
                <a:ea typeface="Calibri"/>
                <a:cs typeface="Calibri"/>
                <a:sym typeface="Calibri"/>
              </a:defRPr>
            </a:lvl3pPr>
            <a:lvl4pPr marL="0" marR="0" lvl="3" indent="0" algn="r">
              <a:spcBef>
                <a:spcPts val="0"/>
              </a:spcBef>
              <a:buNone/>
              <a:defRPr sz="900" b="0" i="0" u="none" strike="noStrike" cap="none">
                <a:solidFill>
                  <a:srgbClr val="888888"/>
                </a:solidFill>
                <a:latin typeface="Calibri"/>
                <a:ea typeface="Calibri"/>
                <a:cs typeface="Calibri"/>
                <a:sym typeface="Calibri"/>
              </a:defRPr>
            </a:lvl4pPr>
            <a:lvl5pPr marL="0" marR="0" lvl="4" indent="0" algn="r">
              <a:spcBef>
                <a:spcPts val="0"/>
              </a:spcBef>
              <a:buNone/>
              <a:defRPr sz="900" b="0" i="0" u="none" strike="noStrike" cap="none">
                <a:solidFill>
                  <a:srgbClr val="888888"/>
                </a:solidFill>
                <a:latin typeface="Calibri"/>
                <a:ea typeface="Calibri"/>
                <a:cs typeface="Calibri"/>
                <a:sym typeface="Calibri"/>
              </a:defRPr>
            </a:lvl5pPr>
            <a:lvl6pPr marL="0" marR="0" lvl="5" indent="0" algn="r">
              <a:spcBef>
                <a:spcPts val="0"/>
              </a:spcBef>
              <a:buNone/>
              <a:defRPr sz="900" b="0" i="0" u="none" strike="noStrike" cap="none">
                <a:solidFill>
                  <a:srgbClr val="888888"/>
                </a:solidFill>
                <a:latin typeface="Calibri"/>
                <a:ea typeface="Calibri"/>
                <a:cs typeface="Calibri"/>
                <a:sym typeface="Calibri"/>
              </a:defRPr>
            </a:lvl6pPr>
            <a:lvl7pPr marL="0" marR="0" lvl="6" indent="0" algn="r">
              <a:spcBef>
                <a:spcPts val="0"/>
              </a:spcBef>
              <a:buNone/>
              <a:defRPr sz="900" b="0" i="0" u="none" strike="noStrike" cap="none">
                <a:solidFill>
                  <a:srgbClr val="888888"/>
                </a:solidFill>
                <a:latin typeface="Calibri"/>
                <a:ea typeface="Calibri"/>
                <a:cs typeface="Calibri"/>
                <a:sym typeface="Calibri"/>
              </a:defRPr>
            </a:lvl7pPr>
            <a:lvl8pPr marL="0" marR="0" lvl="7" indent="0" algn="r">
              <a:spcBef>
                <a:spcPts val="0"/>
              </a:spcBef>
              <a:buNone/>
              <a:defRPr sz="900" b="0" i="0" u="none" strike="noStrike" cap="none">
                <a:solidFill>
                  <a:srgbClr val="888888"/>
                </a:solidFill>
                <a:latin typeface="Calibri"/>
                <a:ea typeface="Calibri"/>
                <a:cs typeface="Calibri"/>
                <a:sym typeface="Calibri"/>
              </a:defRPr>
            </a:lvl8pPr>
            <a:lvl9pPr marL="0" marR="0" lvl="8" indent="0" algn="r">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64503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b="0" i="0" u="none" strike="noStrike" cap="none">
                <a:solidFill>
                  <a:srgbClr val="888888"/>
                </a:solidFill>
                <a:latin typeface="Calibri"/>
                <a:ea typeface="Calibri"/>
                <a:cs typeface="Calibri"/>
                <a:sym typeface="Calibri"/>
              </a:defRPr>
            </a:lvl1pPr>
            <a:lvl2pPr marL="0" marR="0" lvl="1" indent="0" algn="r">
              <a:spcBef>
                <a:spcPts val="0"/>
              </a:spcBef>
              <a:buNone/>
              <a:defRPr sz="900" b="0" i="0" u="none" strike="noStrike" cap="none">
                <a:solidFill>
                  <a:srgbClr val="888888"/>
                </a:solidFill>
                <a:latin typeface="Calibri"/>
                <a:ea typeface="Calibri"/>
                <a:cs typeface="Calibri"/>
                <a:sym typeface="Calibri"/>
              </a:defRPr>
            </a:lvl2pPr>
            <a:lvl3pPr marL="0" marR="0" lvl="2" indent="0" algn="r">
              <a:spcBef>
                <a:spcPts val="0"/>
              </a:spcBef>
              <a:buNone/>
              <a:defRPr sz="900" b="0" i="0" u="none" strike="noStrike" cap="none">
                <a:solidFill>
                  <a:srgbClr val="888888"/>
                </a:solidFill>
                <a:latin typeface="Calibri"/>
                <a:ea typeface="Calibri"/>
                <a:cs typeface="Calibri"/>
                <a:sym typeface="Calibri"/>
              </a:defRPr>
            </a:lvl3pPr>
            <a:lvl4pPr marL="0" marR="0" lvl="3" indent="0" algn="r">
              <a:spcBef>
                <a:spcPts val="0"/>
              </a:spcBef>
              <a:buNone/>
              <a:defRPr sz="900" b="0" i="0" u="none" strike="noStrike" cap="none">
                <a:solidFill>
                  <a:srgbClr val="888888"/>
                </a:solidFill>
                <a:latin typeface="Calibri"/>
                <a:ea typeface="Calibri"/>
                <a:cs typeface="Calibri"/>
                <a:sym typeface="Calibri"/>
              </a:defRPr>
            </a:lvl4pPr>
            <a:lvl5pPr marL="0" marR="0" lvl="4" indent="0" algn="r">
              <a:spcBef>
                <a:spcPts val="0"/>
              </a:spcBef>
              <a:buNone/>
              <a:defRPr sz="900" b="0" i="0" u="none" strike="noStrike" cap="none">
                <a:solidFill>
                  <a:srgbClr val="888888"/>
                </a:solidFill>
                <a:latin typeface="Calibri"/>
                <a:ea typeface="Calibri"/>
                <a:cs typeface="Calibri"/>
                <a:sym typeface="Calibri"/>
              </a:defRPr>
            </a:lvl5pPr>
            <a:lvl6pPr marL="0" marR="0" lvl="5" indent="0" algn="r">
              <a:spcBef>
                <a:spcPts val="0"/>
              </a:spcBef>
              <a:buNone/>
              <a:defRPr sz="900" b="0" i="0" u="none" strike="noStrike" cap="none">
                <a:solidFill>
                  <a:srgbClr val="888888"/>
                </a:solidFill>
                <a:latin typeface="Calibri"/>
                <a:ea typeface="Calibri"/>
                <a:cs typeface="Calibri"/>
                <a:sym typeface="Calibri"/>
              </a:defRPr>
            </a:lvl6pPr>
            <a:lvl7pPr marL="0" marR="0" lvl="6" indent="0" algn="r">
              <a:spcBef>
                <a:spcPts val="0"/>
              </a:spcBef>
              <a:buNone/>
              <a:defRPr sz="900" b="0" i="0" u="none" strike="noStrike" cap="none">
                <a:solidFill>
                  <a:srgbClr val="888888"/>
                </a:solidFill>
                <a:latin typeface="Calibri"/>
                <a:ea typeface="Calibri"/>
                <a:cs typeface="Calibri"/>
                <a:sym typeface="Calibri"/>
              </a:defRPr>
            </a:lvl7pPr>
            <a:lvl8pPr marL="0" marR="0" lvl="7" indent="0" algn="r">
              <a:spcBef>
                <a:spcPts val="0"/>
              </a:spcBef>
              <a:buNone/>
              <a:defRPr sz="900" b="0" i="0" u="none" strike="noStrike" cap="none">
                <a:solidFill>
                  <a:srgbClr val="888888"/>
                </a:solidFill>
                <a:latin typeface="Calibri"/>
                <a:ea typeface="Calibri"/>
                <a:cs typeface="Calibri"/>
                <a:sym typeface="Calibri"/>
              </a:defRPr>
            </a:lvl8pPr>
            <a:lvl9pPr marL="0" marR="0" lvl="8" indent="0" algn="r">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71053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05676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47140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0"/>
        <p:cNvGrpSpPr/>
        <p:nvPr/>
      </p:nvGrpSpPr>
      <p:grpSpPr>
        <a:xfrm>
          <a:off x="0" y="0"/>
          <a:ext cx="0" cy="0"/>
          <a:chOff x="0" y="0"/>
          <a:chExt cx="0" cy="0"/>
        </a:xfrm>
      </p:grpSpPr>
      <p:sp>
        <p:nvSpPr>
          <p:cNvPr id="181" name="Google Shape;181;p28"/>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3" name="Google Shape;183;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45655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29"/>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9" name="Google Shape;189;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78218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30"/>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30"/>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30"/>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7" name="Google Shape;197;p30"/>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4465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11383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6"/>
        <p:cNvGrpSpPr/>
        <p:nvPr/>
      </p:nvGrpSpPr>
      <p:grpSpPr>
        <a:xfrm>
          <a:off x="0" y="0"/>
          <a:ext cx="0" cy="0"/>
          <a:chOff x="0" y="0"/>
          <a:chExt cx="0" cy="0"/>
        </a:xfrm>
      </p:grpSpPr>
      <p:sp>
        <p:nvSpPr>
          <p:cNvPr id="207" name="Google Shape;207;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7047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1A47A9-D18F-4CCC-ACEF-DE0AAA2EC94C}"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C3CE9-2990-42A4-8CFD-5B70CD065AA1}" type="slidenum">
              <a:rPr lang="en-US" smtClean="0"/>
              <a:pPr/>
              <a:t>‹#›</a:t>
            </a:fld>
            <a:endParaRPr lang="en-US"/>
          </a:p>
        </p:txBody>
      </p:sp>
    </p:spTree>
    <p:extLst>
      <p:ext uri="{BB962C8B-B14F-4D97-AF65-F5344CB8AC3E}">
        <p14:creationId xmlns:p14="http://schemas.microsoft.com/office/powerpoint/2010/main" val="1348605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33"/>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3" name="Google Shape;213;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4" name="Google Shape;214;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5133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34"/>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20" name="Google Shape;220;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1" name="Google Shape;221;p3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87317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3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3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3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07389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2" name="Google Shape;232;p36"/>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3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3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3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506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9229" y="354012"/>
            <a:ext cx="10515600" cy="752475"/>
          </a:xfrm>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537029" y="1436914"/>
            <a:ext cx="5482771" cy="474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436914"/>
            <a:ext cx="5279571" cy="474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42644CB1-647E-47F5-9F0C-01347A20ECDC}"/>
              </a:ext>
            </a:extLst>
          </p:cNvPr>
          <p:cNvPicPr>
            <a:picLocks noChangeAspect="1"/>
          </p:cNvPicPr>
          <p:nvPr userDrawn="1"/>
        </p:nvPicPr>
        <p:blipFill>
          <a:blip r:embed="rId2" cstate="screen"/>
          <a:stretch>
            <a:fillRect/>
          </a:stretch>
        </p:blipFill>
        <p:spPr>
          <a:xfrm>
            <a:off x="227761" y="6273400"/>
            <a:ext cx="2621507" cy="438950"/>
          </a:xfrm>
          <a:prstGeom prst="rect">
            <a:avLst/>
          </a:prstGeom>
        </p:spPr>
      </p:pic>
      <p:pic>
        <p:nvPicPr>
          <p:cNvPr id="9" name="Picture 8">
            <a:extLst>
              <a:ext uri="{FF2B5EF4-FFF2-40B4-BE49-F238E27FC236}">
                <a16:creationId xmlns:a16="http://schemas.microsoft.com/office/drawing/2014/main" id="{5BE53445-7580-40AF-A9C7-6840E1518515}"/>
              </a:ext>
            </a:extLst>
          </p:cNvPr>
          <p:cNvPicPr>
            <a:picLocks noChangeAspect="1"/>
          </p:cNvPicPr>
          <p:nvPr userDrawn="1"/>
        </p:nvPicPr>
        <p:blipFill>
          <a:blip r:embed="rId3" cstate="screen"/>
          <a:stretch>
            <a:fillRect/>
          </a:stretch>
        </p:blipFill>
        <p:spPr>
          <a:xfrm>
            <a:off x="10092605" y="5950931"/>
            <a:ext cx="1871634" cy="810838"/>
          </a:xfrm>
          <a:prstGeom prst="rect">
            <a:avLst/>
          </a:prstGeom>
        </p:spPr>
      </p:pic>
    </p:spTree>
    <p:extLst>
      <p:ext uri="{BB962C8B-B14F-4D97-AF65-F5344CB8AC3E}">
        <p14:creationId xmlns:p14="http://schemas.microsoft.com/office/powerpoint/2010/main" val="140025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1A47A9-D18F-4CCC-ACEF-DE0AAA2EC94C}" type="datetimeFigureOut">
              <a:rPr lang="en-US" smtClean="0"/>
              <a:pPr/>
              <a:t>3/19/2019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AC3CE9-2990-42A4-8CFD-5B70CD065AA1}" type="slidenum">
              <a:rPr lang="en-US" smtClean="0"/>
              <a:pPr/>
              <a:t>‹#›</a:t>
            </a:fld>
            <a:endParaRPr lang="en-US"/>
          </a:p>
        </p:txBody>
      </p:sp>
    </p:spTree>
    <p:extLst>
      <p:ext uri="{BB962C8B-B14F-4D97-AF65-F5344CB8AC3E}">
        <p14:creationId xmlns:p14="http://schemas.microsoft.com/office/powerpoint/2010/main" val="302423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1A47A9-D18F-4CCC-ACEF-DE0AAA2EC94C}" type="datetimeFigureOut">
              <a:rPr lang="en-US" smtClean="0"/>
              <a:pPr/>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AC3CE9-2990-42A4-8CFD-5B70CD065AA1}" type="slidenum">
              <a:rPr lang="en-US" smtClean="0"/>
              <a:pPr/>
              <a:t>‹#›</a:t>
            </a:fld>
            <a:endParaRPr lang="en-US"/>
          </a:p>
        </p:txBody>
      </p:sp>
    </p:spTree>
    <p:extLst>
      <p:ext uri="{BB962C8B-B14F-4D97-AF65-F5344CB8AC3E}">
        <p14:creationId xmlns:p14="http://schemas.microsoft.com/office/powerpoint/2010/main" val="340095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A47A9-D18F-4CCC-ACEF-DE0AAA2EC94C}" type="datetimeFigureOut">
              <a:rPr lang="en-US" smtClean="0"/>
              <a:pPr/>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AC3CE9-2990-42A4-8CFD-5B70CD065AA1}" type="slidenum">
              <a:rPr lang="en-US" smtClean="0"/>
              <a:pPr/>
              <a:t>‹#›</a:t>
            </a:fld>
            <a:endParaRPr lang="en-US"/>
          </a:p>
        </p:txBody>
      </p:sp>
    </p:spTree>
    <p:extLst>
      <p:ext uri="{BB962C8B-B14F-4D97-AF65-F5344CB8AC3E}">
        <p14:creationId xmlns:p14="http://schemas.microsoft.com/office/powerpoint/2010/main" val="43042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1A47A9-D18F-4CCC-ACEF-DE0AAA2EC94C}"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C3CE9-2990-42A4-8CFD-5B70CD065AA1}" type="slidenum">
              <a:rPr lang="en-US" smtClean="0"/>
              <a:pPr/>
              <a:t>‹#›</a:t>
            </a:fld>
            <a:endParaRPr lang="en-US"/>
          </a:p>
        </p:txBody>
      </p:sp>
    </p:spTree>
    <p:extLst>
      <p:ext uri="{BB962C8B-B14F-4D97-AF65-F5344CB8AC3E}">
        <p14:creationId xmlns:p14="http://schemas.microsoft.com/office/powerpoint/2010/main" val="27345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1A47A9-D18F-4CCC-ACEF-DE0AAA2EC94C}"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C3CE9-2990-42A4-8CFD-5B70CD065AA1}" type="slidenum">
              <a:rPr lang="en-US" smtClean="0"/>
              <a:pPr/>
              <a:t>‹#›</a:t>
            </a:fld>
            <a:endParaRPr lang="en-US"/>
          </a:p>
        </p:txBody>
      </p:sp>
    </p:spTree>
    <p:extLst>
      <p:ext uri="{BB962C8B-B14F-4D97-AF65-F5344CB8AC3E}">
        <p14:creationId xmlns:p14="http://schemas.microsoft.com/office/powerpoint/2010/main" val="159859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A47A9-D18F-4CCC-ACEF-DE0AAA2EC94C}" type="datetimeFigureOut">
              <a:rPr lang="en-US" smtClean="0"/>
              <a:pPr/>
              <a:t>3/19/2019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C3CE9-2990-42A4-8CFD-5B70CD065AA1}" type="slidenum">
              <a:rPr lang="en-US" smtClean="0"/>
              <a:pPr/>
              <a:t>‹#›</a:t>
            </a:fld>
            <a:endParaRPr lang="en-US"/>
          </a:p>
        </p:txBody>
      </p:sp>
    </p:spTree>
    <p:extLst>
      <p:ext uri="{BB962C8B-B14F-4D97-AF65-F5344CB8AC3E}">
        <p14:creationId xmlns:p14="http://schemas.microsoft.com/office/powerpoint/2010/main" val="149249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5" name="Google Shape;15;p1" descr="G:\Emergency Medicine\EMRC\Wright\ProTECT Tx P.Clark\Logo\Web Logos\ProTECT_logo_final_new_250_gif_files\ProTECT_logo_final_new_250.gif"/>
          <p:cNvPicPr preferRelativeResize="0"/>
          <p:nvPr/>
        </p:nvPicPr>
        <p:blipFill rotWithShape="1">
          <a:blip r:embed="rId12" cstate="screen">
            <a:alphaModFix/>
          </a:blip>
          <a:srcRect/>
          <a:stretch/>
        </p:blipFill>
        <p:spPr>
          <a:xfrm>
            <a:off x="203200" y="228600"/>
            <a:ext cx="1828800" cy="1143000"/>
          </a:xfrm>
          <a:prstGeom prst="rect">
            <a:avLst/>
          </a:prstGeom>
          <a:noFill/>
          <a:ln>
            <a:noFill/>
          </a:ln>
        </p:spPr>
      </p:pic>
    </p:spTree>
    <p:extLst>
      <p:ext uri="{BB962C8B-B14F-4D97-AF65-F5344CB8AC3E}">
        <p14:creationId xmlns:p14="http://schemas.microsoft.com/office/powerpoint/2010/main" val="74716624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3" name="Google Shape;16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6" name="Google Shape;166;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56286289"/>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boost-contact@umich.edu" TargetMode="External"/><Relationship Id="rId2" Type="http://schemas.openxmlformats.org/officeDocument/2006/relationships/hyperlink" Target="mailto:boost-PIs@umich.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ebdcu.musc.edu/login.asp"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hyperlink" Target="mailto:boost-contact@umich.edu" TargetMode="External"/><Relationship Id="rId4" Type="http://schemas.openxmlformats.org/officeDocument/2006/relationships/hyperlink" Target="mailto:boost-PIs@umich.edu"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505200" y="457200"/>
            <a:ext cx="48942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type="ctrTitle"/>
          </p:nvPr>
        </p:nvSpPr>
        <p:spPr>
          <a:xfrm>
            <a:off x="328613" y="1926078"/>
            <a:ext cx="11444287" cy="3117410"/>
          </a:xfrm>
        </p:spPr>
        <p:txBody>
          <a:bodyPr>
            <a:normAutofit fontScale="90000"/>
          </a:bodyPr>
          <a:lstStyle/>
          <a:p>
            <a:pPr marL="282575" indent="-282575" algn="ctr">
              <a:buFont typeface="Arial" panose="020B0604020202020204" pitchFamily="34" charset="0"/>
              <a:buNone/>
            </a:pPr>
            <a:endParaRPr lang="en-US" altLang="en-US" u="sng" dirty="0"/>
          </a:p>
          <a:p>
            <a:pPr marL="282575" indent="-282575" algn="ctr">
              <a:buFont typeface="Arial" panose="020B0604020202020204" pitchFamily="34" charset="0"/>
              <a:buNone/>
            </a:pPr>
            <a:endParaRPr lang="en-US" altLang="en-US" sz="5400" b="1" dirty="0">
              <a:solidFill>
                <a:srgbClr val="C00000"/>
              </a:solidFill>
            </a:endParaRPr>
          </a:p>
          <a:p>
            <a:pPr marL="282575" indent="-282575" algn="ctr">
              <a:buFont typeface="Arial" panose="020B0604020202020204" pitchFamily="34" charset="0"/>
              <a:buNone/>
            </a:pPr>
            <a:r>
              <a:rPr lang="en-US" altLang="en-US" sz="4000" dirty="0">
                <a:solidFill>
                  <a:srgbClr val="C00000"/>
                </a:solidFill>
              </a:rPr>
              <a:t>Brain Oxygen Optimization in Severe TBI Phase 3</a:t>
            </a:r>
            <a:br>
              <a:rPr lang="en-US" altLang="en-US" sz="4000" dirty="0">
                <a:solidFill>
                  <a:srgbClr val="C00000"/>
                </a:solidFill>
              </a:rPr>
            </a:br>
            <a:r>
              <a:rPr lang="en-US" altLang="en-US" sz="4000" dirty="0">
                <a:solidFill>
                  <a:srgbClr val="C00000"/>
                </a:solidFill>
              </a:rPr>
              <a:t>Protocol Training</a:t>
            </a:r>
          </a:p>
          <a:p>
            <a:pPr marL="282575" indent="-282575" algn="ctr">
              <a:buFont typeface="Arial" panose="020B0604020202020204" pitchFamily="34" charset="0"/>
              <a:buNone/>
            </a:pPr>
            <a:endParaRPr lang="en-US" altLang="en-US" sz="1800" i="1" dirty="0"/>
          </a:p>
          <a:p>
            <a:pPr marL="282575" indent="-282575" algn="ctr">
              <a:buFont typeface="Arial" panose="020B0604020202020204" pitchFamily="34" charset="0"/>
              <a:buNone/>
            </a:pPr>
            <a:r>
              <a:rPr lang="en-US" altLang="en-US" sz="3600" dirty="0"/>
              <a:t>Ava Puccio, RN, PhD; Anita Fetzick, RN, MSN; Lori Shutter, MD</a:t>
            </a:r>
            <a:br>
              <a:rPr lang="en-US" altLang="en-US" sz="3600" dirty="0"/>
            </a:br>
            <a:r>
              <a:rPr lang="en-US" altLang="en-US" sz="3600" dirty="0"/>
              <a:t>University of Pittsburgh / UPMC</a:t>
            </a:r>
          </a:p>
        </p:txBody>
      </p:sp>
      <p:pic>
        <p:nvPicPr>
          <p:cNvPr id="6" name="Shape 86" descr="SIREN draft.png"/>
          <p:cNvPicPr preferRelativeResize="0">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370513" y="5738813"/>
            <a:ext cx="1868487" cy="814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157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Why does this patient NOT meet eligibility criteria? </a:t>
            </a:r>
            <a:endParaRPr lang="en-US" dirty="0"/>
          </a:p>
        </p:txBody>
      </p:sp>
      <p:sp>
        <p:nvSpPr>
          <p:cNvPr id="3" name="Content Placeholder 2"/>
          <p:cNvSpPr>
            <a:spLocks noGrp="1"/>
          </p:cNvSpPr>
          <p:nvPr>
            <p:ph idx="1"/>
          </p:nvPr>
        </p:nvSpPr>
        <p:spPr>
          <a:xfrm>
            <a:off x="947057" y="1407887"/>
            <a:ext cx="10406743" cy="4241800"/>
          </a:xfrm>
        </p:spPr>
        <p:txBody>
          <a:bodyPr/>
          <a:lstStyle/>
          <a:p>
            <a:pPr marL="457200" indent="-457200">
              <a:buFont typeface="Arial" panose="020B0604020202020204" pitchFamily="34" charset="0"/>
              <a:buAutoNum type="alphaUcPeriod"/>
              <a:defRPr/>
            </a:pPr>
            <a:r>
              <a:rPr lang="en-US" dirty="0" smtClean="0"/>
              <a:t>Age less than 18</a:t>
            </a:r>
          </a:p>
          <a:p>
            <a:pPr marL="457200" indent="-457200">
              <a:buFont typeface="Arial" panose="020B0604020202020204" pitchFamily="34" charset="0"/>
              <a:buAutoNum type="alphaUcPeriod"/>
              <a:defRPr/>
            </a:pPr>
            <a:r>
              <a:rPr lang="en-US" dirty="0" smtClean="0"/>
              <a:t>Monitors were not placed within eligible time frame</a:t>
            </a:r>
          </a:p>
          <a:p>
            <a:pPr marL="457200" indent="-457200">
              <a:buFont typeface="Arial" panose="020B0604020202020204" pitchFamily="34" charset="0"/>
              <a:buAutoNum type="alphaUcPeriod"/>
              <a:defRPr/>
            </a:pPr>
            <a:r>
              <a:rPr lang="en-US" dirty="0" smtClean="0"/>
              <a:t>Patient exhibited seizure activity at the scene</a:t>
            </a:r>
          </a:p>
          <a:p>
            <a:pPr marL="457200" indent="-457200">
              <a:buFont typeface="Arial" panose="020B0604020202020204" pitchFamily="34" charset="0"/>
              <a:buAutoNum type="alphaUcPeriod"/>
              <a:defRPr/>
            </a:pPr>
            <a:r>
              <a:rPr lang="en-US" dirty="0" smtClean="0"/>
              <a:t>Patient underwent a right decompressive </a:t>
            </a:r>
            <a:r>
              <a:rPr lang="en-US" dirty="0" err="1" smtClean="0"/>
              <a:t>craniectomy</a:t>
            </a:r>
            <a:r>
              <a:rPr lang="en-US" dirty="0" smtClean="0"/>
              <a:t>, and the PbtO2 monitor must be placed in the right frontal lobe.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586" y="310244"/>
            <a:ext cx="11609613" cy="5866720"/>
          </a:xfrm>
        </p:spPr>
        <p:txBody>
          <a:bodyPr>
            <a:normAutofit fontScale="85000" lnSpcReduction="20000"/>
          </a:bodyPr>
          <a:lstStyle/>
          <a:p>
            <a:pPr marL="0" indent="0">
              <a:lnSpc>
                <a:spcPct val="100000"/>
              </a:lnSpc>
              <a:spcBef>
                <a:spcPts val="600"/>
              </a:spcBef>
              <a:spcAft>
                <a:spcPts val="600"/>
              </a:spcAft>
              <a:buNone/>
            </a:pPr>
            <a:r>
              <a:rPr lang="en-US" altLang="en-US" sz="3600" b="1" dirty="0" smtClean="0"/>
              <a:t>Case Study: </a:t>
            </a:r>
            <a:r>
              <a:rPr lang="en-US" altLang="en-US" sz="3600" b="1" dirty="0" smtClean="0">
                <a:solidFill>
                  <a:srgbClr val="FF0000"/>
                </a:solidFill>
              </a:rPr>
              <a:t>31 </a:t>
            </a:r>
            <a:r>
              <a:rPr lang="en-US" altLang="en-US" sz="3600" dirty="0" err="1" smtClean="0"/>
              <a:t>yo</a:t>
            </a:r>
            <a:r>
              <a:rPr lang="en-US" altLang="en-US" sz="3600" dirty="0" smtClean="0"/>
              <a:t> female  s/p </a:t>
            </a:r>
            <a:r>
              <a:rPr lang="en-US" altLang="en-US" sz="3600" dirty="0" err="1" smtClean="0"/>
              <a:t>unhelmeted</a:t>
            </a:r>
            <a:r>
              <a:rPr lang="en-US" altLang="en-US" sz="3600" dirty="0" smtClean="0"/>
              <a:t> MCC on </a:t>
            </a:r>
            <a:r>
              <a:rPr lang="en-US" altLang="en-US" sz="3600" b="1" dirty="0" smtClean="0">
                <a:solidFill>
                  <a:srgbClr val="FF0000"/>
                </a:solidFill>
              </a:rPr>
              <a:t>5/31/19</a:t>
            </a:r>
            <a:r>
              <a:rPr lang="en-US" altLang="en-US" sz="3600" dirty="0" smtClean="0"/>
              <a:t> at approximately </a:t>
            </a:r>
            <a:r>
              <a:rPr lang="en-US" altLang="en-US" sz="3600" b="1" dirty="0" smtClean="0">
                <a:solidFill>
                  <a:srgbClr val="FF0000"/>
                </a:solidFill>
              </a:rPr>
              <a:t>22:00</a:t>
            </a:r>
            <a:r>
              <a:rPr lang="en-US" altLang="en-US" sz="3600" dirty="0" smtClean="0"/>
              <a:t>.  Arrived to study hospital at 23:36 on 5/31.  </a:t>
            </a:r>
            <a:br>
              <a:rPr lang="en-US" altLang="en-US" sz="3600" dirty="0" smtClean="0"/>
            </a:br>
            <a:endParaRPr lang="en-US" altLang="en-US" sz="1100" dirty="0" smtClean="0"/>
          </a:p>
          <a:p>
            <a:pPr marL="0" indent="0">
              <a:lnSpc>
                <a:spcPct val="100000"/>
              </a:lnSpc>
              <a:spcBef>
                <a:spcPts val="600"/>
              </a:spcBef>
              <a:spcAft>
                <a:spcPts val="600"/>
              </a:spcAft>
              <a:buNone/>
            </a:pPr>
            <a:r>
              <a:rPr lang="en-US" altLang="en-US" b="1" dirty="0" smtClean="0"/>
              <a:t>Injuries: </a:t>
            </a:r>
            <a:r>
              <a:rPr lang="en-US" altLang="en-US" dirty="0" smtClean="0"/>
              <a:t>Diffuse SAH, IPH, left occipital bone </a:t>
            </a:r>
            <a:r>
              <a:rPr lang="en-US" altLang="en-US" dirty="0" err="1" smtClean="0"/>
              <a:t>fx</a:t>
            </a:r>
            <a:r>
              <a:rPr lang="en-US" altLang="en-US" dirty="0" smtClean="0"/>
              <a:t>, left post 9</a:t>
            </a:r>
            <a:r>
              <a:rPr lang="en-US" altLang="en-US" baseline="30000" dirty="0" smtClean="0"/>
              <a:t>th</a:t>
            </a:r>
            <a:r>
              <a:rPr lang="en-US" altLang="en-US" dirty="0" smtClean="0"/>
              <a:t> rib </a:t>
            </a:r>
            <a:r>
              <a:rPr lang="en-US" altLang="en-US" dirty="0" err="1" smtClean="0"/>
              <a:t>fx</a:t>
            </a:r>
            <a:r>
              <a:rPr lang="en-US" altLang="en-US" dirty="0" smtClean="0"/>
              <a:t>, lung contusion, retroperitoneal hematoma.  </a:t>
            </a:r>
            <a:br>
              <a:rPr lang="en-US" altLang="en-US" dirty="0" smtClean="0"/>
            </a:br>
            <a:endParaRPr lang="en-US" altLang="en-US" sz="1000" dirty="0" smtClean="0"/>
          </a:p>
          <a:p>
            <a:pPr marL="0" indent="0">
              <a:lnSpc>
                <a:spcPct val="100000"/>
              </a:lnSpc>
              <a:spcBef>
                <a:spcPts val="600"/>
              </a:spcBef>
              <a:spcAft>
                <a:spcPts val="600"/>
              </a:spcAft>
              <a:buNone/>
            </a:pPr>
            <a:r>
              <a:rPr lang="en-US" altLang="en-US" dirty="0" smtClean="0"/>
              <a:t>Per chart review, the patient has no significant PMH, takes daily multivitamin, and has no known allergies.  A loading dose of Phenytoin is started in the Trauma bay and an order for routine dosing for the next 7 days is placed. </a:t>
            </a:r>
            <a:br>
              <a:rPr lang="en-US" altLang="en-US" dirty="0" smtClean="0"/>
            </a:br>
            <a:endParaRPr lang="en-US" altLang="en-US" sz="1000" dirty="0" smtClean="0"/>
          </a:p>
          <a:p>
            <a:pPr marL="0" indent="0">
              <a:lnSpc>
                <a:spcPct val="100000"/>
              </a:lnSpc>
              <a:spcBef>
                <a:spcPts val="600"/>
              </a:spcBef>
              <a:spcAft>
                <a:spcPts val="600"/>
              </a:spcAft>
              <a:buNone/>
            </a:pPr>
            <a:r>
              <a:rPr lang="en-US" altLang="en-US" b="1" dirty="0" smtClean="0"/>
              <a:t>Vitals: </a:t>
            </a:r>
            <a:r>
              <a:rPr lang="en-US" altLang="en-US" dirty="0" smtClean="0"/>
              <a:t>Stable en route.   In Trauma Bay, </a:t>
            </a:r>
            <a:r>
              <a:rPr lang="en-US" altLang="en-US" b="1" dirty="0" smtClean="0">
                <a:solidFill>
                  <a:srgbClr val="FF0000"/>
                </a:solidFill>
              </a:rPr>
              <a:t>BP 130/96, HR 102, RR 14, SPO2 95%</a:t>
            </a:r>
            <a:br>
              <a:rPr lang="en-US" altLang="en-US" b="1" dirty="0" smtClean="0">
                <a:solidFill>
                  <a:srgbClr val="FF0000"/>
                </a:solidFill>
              </a:rPr>
            </a:br>
            <a:endParaRPr lang="en-US" altLang="en-US" sz="900" b="1" dirty="0" smtClean="0">
              <a:solidFill>
                <a:srgbClr val="FF0000"/>
              </a:solidFill>
            </a:endParaRPr>
          </a:p>
          <a:p>
            <a:pPr marL="0" indent="0">
              <a:lnSpc>
                <a:spcPct val="100000"/>
              </a:lnSpc>
              <a:spcBef>
                <a:spcPts val="600"/>
              </a:spcBef>
              <a:spcAft>
                <a:spcPts val="600"/>
              </a:spcAft>
              <a:buNone/>
            </a:pPr>
            <a:r>
              <a:rPr lang="en-US" altLang="en-US" b="1" dirty="0" err="1" smtClean="0"/>
              <a:t>Neuro</a:t>
            </a:r>
            <a:r>
              <a:rPr lang="en-US" altLang="en-US" b="1" dirty="0" smtClean="0"/>
              <a:t> exam: </a:t>
            </a:r>
            <a:r>
              <a:rPr lang="en-US" altLang="en-US" dirty="0" smtClean="0"/>
              <a:t>Patient localizes RUE/withdraws LUE to painful stimuli, no eye opening, </a:t>
            </a:r>
            <a:r>
              <a:rPr lang="en-US" altLang="en-US" dirty="0" err="1" smtClean="0"/>
              <a:t>intubated</a:t>
            </a:r>
            <a:r>
              <a:rPr lang="en-US" altLang="en-US" dirty="0" smtClean="0"/>
              <a:t>—</a:t>
            </a:r>
            <a:r>
              <a:rPr lang="en-US" altLang="en-US" b="1" dirty="0" smtClean="0">
                <a:solidFill>
                  <a:srgbClr val="FF0000"/>
                </a:solidFill>
              </a:rPr>
              <a:t>GCS 7T</a:t>
            </a:r>
            <a:r>
              <a:rPr lang="en-US" altLang="en-US" dirty="0" smtClean="0"/>
              <a:t>; </a:t>
            </a:r>
            <a:r>
              <a:rPr lang="en-US" altLang="en-US" b="1" dirty="0" smtClean="0">
                <a:solidFill>
                  <a:srgbClr val="FF0000"/>
                </a:solidFill>
              </a:rPr>
              <a:t>right pupil 3mm and sluggish, left pupil 5mm and reactive.  </a:t>
            </a:r>
            <a:br>
              <a:rPr lang="en-US" altLang="en-US" b="1" dirty="0" smtClean="0">
                <a:solidFill>
                  <a:srgbClr val="FF0000"/>
                </a:solidFill>
              </a:rPr>
            </a:br>
            <a:endParaRPr lang="en-US" altLang="en-US" sz="900" b="1" dirty="0" smtClean="0">
              <a:solidFill>
                <a:srgbClr val="FF0000"/>
              </a:solidFill>
            </a:endParaRPr>
          </a:p>
          <a:p>
            <a:pPr marL="0" indent="0">
              <a:lnSpc>
                <a:spcPct val="100000"/>
              </a:lnSpc>
              <a:spcBef>
                <a:spcPts val="600"/>
              </a:spcBef>
              <a:spcAft>
                <a:spcPts val="600"/>
              </a:spcAft>
              <a:buNone/>
            </a:pPr>
            <a:r>
              <a:rPr lang="en-US" altLang="en-US" b="1" dirty="0" smtClean="0"/>
              <a:t>The patient is transported to the ICU on 6/1/19, with the plan to place ICP and PbtO2 monitors.  </a:t>
            </a:r>
            <a:r>
              <a:rPr lang="en-US" altLang="en-US" dirty="0" smtClean="0"/>
              <a:t>At this time, the patient’s LAR (mother) has not been able to be notified of the patient’s condition.   No other emergency contacts have been identified.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58" y="304799"/>
            <a:ext cx="10515600" cy="1132115"/>
          </a:xfrm>
        </p:spPr>
        <p:txBody>
          <a:bodyPr>
            <a:normAutofit fontScale="90000"/>
          </a:bodyPr>
          <a:lstStyle/>
          <a:p>
            <a:r>
              <a:rPr lang="en-US" altLang="en-US" dirty="0" smtClean="0"/>
              <a:t>Based solely on the information provided, does this patient meet criteria for </a:t>
            </a:r>
            <a:r>
              <a:rPr lang="en-US" altLang="en-US" b="1" dirty="0" smtClean="0">
                <a:solidFill>
                  <a:srgbClr val="FF0000"/>
                </a:solidFill>
              </a:rPr>
              <a:t>enrollment and randomization</a:t>
            </a:r>
            <a:r>
              <a:rPr lang="en-US" altLang="en-US" dirty="0" smtClean="0"/>
              <a:t> into BOOST3? </a:t>
            </a:r>
            <a:endParaRPr lang="en-US" dirty="0"/>
          </a:p>
        </p:txBody>
      </p:sp>
      <p:sp>
        <p:nvSpPr>
          <p:cNvPr id="3" name="Content Placeholder 2"/>
          <p:cNvSpPr>
            <a:spLocks noGrp="1"/>
          </p:cNvSpPr>
          <p:nvPr>
            <p:ph idx="1"/>
          </p:nvPr>
        </p:nvSpPr>
        <p:spPr>
          <a:xfrm>
            <a:off x="1208314" y="1877786"/>
            <a:ext cx="10145486" cy="4299177"/>
          </a:xfrm>
        </p:spPr>
        <p:txBody>
          <a:bodyPr/>
          <a:lstStyle/>
          <a:p>
            <a:pPr marL="457200" indent="-457200">
              <a:buFont typeface="Arial" charset="0"/>
              <a:buAutoNum type="alphaUcPeriod"/>
            </a:pPr>
            <a:r>
              <a:rPr lang="en-US" altLang="en-US" dirty="0" smtClean="0"/>
              <a:t>Yes</a:t>
            </a:r>
          </a:p>
          <a:p>
            <a:pPr marL="457200" indent="-457200">
              <a:buFont typeface="Arial" charset="0"/>
              <a:buAutoNum type="alphaUcPeriod"/>
            </a:pPr>
            <a:r>
              <a:rPr lang="en-US" altLang="en-US" dirty="0" smtClean="0"/>
              <a:t>No </a:t>
            </a:r>
          </a:p>
          <a:p>
            <a:pPr marL="457200" indent="-457200">
              <a:buFont typeface="Arial" charset="0"/>
              <a:buAutoNum type="alphaUcPeriod"/>
            </a:pPr>
            <a:r>
              <a:rPr lang="en-US" altLang="en-US" dirty="0" smtClean="0"/>
              <a:t>Need more information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58" y="304799"/>
            <a:ext cx="10515600" cy="1001487"/>
          </a:xfrm>
        </p:spPr>
        <p:txBody>
          <a:bodyPr>
            <a:noAutofit/>
          </a:bodyPr>
          <a:lstStyle/>
          <a:p>
            <a:r>
              <a:rPr lang="en-US" altLang="en-US" dirty="0" smtClean="0"/>
              <a:t>What further tests need to be performed before enrollment to confirm eligibility?</a:t>
            </a:r>
            <a:endParaRPr lang="en-US" dirty="0"/>
          </a:p>
        </p:txBody>
      </p:sp>
      <p:sp>
        <p:nvSpPr>
          <p:cNvPr id="3" name="Content Placeholder 2"/>
          <p:cNvSpPr>
            <a:spLocks noGrp="1"/>
          </p:cNvSpPr>
          <p:nvPr>
            <p:ph idx="1"/>
          </p:nvPr>
        </p:nvSpPr>
        <p:spPr>
          <a:xfrm>
            <a:off x="1159329" y="1652815"/>
            <a:ext cx="10194471" cy="4143828"/>
          </a:xfrm>
        </p:spPr>
        <p:txBody>
          <a:bodyPr/>
          <a:lstStyle/>
          <a:p>
            <a:pPr marL="457200" indent="-457200">
              <a:buFont typeface="+mj-lt"/>
              <a:buAutoNum type="alphaUcPeriod"/>
              <a:defRPr/>
            </a:pPr>
            <a:r>
              <a:rPr lang="en-US" dirty="0" smtClean="0"/>
              <a:t>Repeat CT scan to confirm that intracranial monitors to confirm correct placement</a:t>
            </a:r>
          </a:p>
          <a:p>
            <a:pPr marL="457200" indent="-457200">
              <a:buFont typeface="+mj-lt"/>
              <a:buAutoNum type="alphaUcPeriod"/>
              <a:defRPr/>
            </a:pPr>
            <a:r>
              <a:rPr lang="en-US" dirty="0" smtClean="0"/>
              <a:t>Calculate PaO2/FiO2 ratio</a:t>
            </a:r>
          </a:p>
          <a:p>
            <a:pPr marL="457200" indent="-457200">
              <a:buFont typeface="+mj-lt"/>
              <a:buAutoNum type="alphaUcPeriod"/>
              <a:defRPr/>
            </a:pPr>
            <a:r>
              <a:rPr lang="en-US" dirty="0" smtClean="0"/>
              <a:t>Urine or serum pregnancy test</a:t>
            </a:r>
          </a:p>
          <a:p>
            <a:pPr marL="457200" indent="-457200">
              <a:buFont typeface="+mj-lt"/>
              <a:buAutoNum type="alphaUcPeriod"/>
              <a:defRPr/>
            </a:pPr>
            <a:r>
              <a:rPr lang="en-US" dirty="0" smtClean="0"/>
              <a:t>Check EFIC opt out registry </a:t>
            </a:r>
          </a:p>
          <a:p>
            <a:pPr marL="457200" indent="-457200">
              <a:buFont typeface="+mj-lt"/>
              <a:buAutoNum type="alphaUcPeriod"/>
              <a:defRPr/>
            </a:pPr>
            <a:r>
              <a:rPr lang="en-US" dirty="0" smtClean="0"/>
              <a:t>B, C, D</a:t>
            </a:r>
          </a:p>
          <a:p>
            <a:pPr marL="457200" indent="-457200">
              <a:buFont typeface="+mj-lt"/>
              <a:buAutoNum type="alphaUcPeriod"/>
              <a:defRPr/>
            </a:pPr>
            <a:r>
              <a:rPr lang="en-US" dirty="0" smtClean="0"/>
              <a:t>C, D</a:t>
            </a:r>
          </a:p>
          <a:p>
            <a:pPr marL="457200" indent="-457200">
              <a:buFont typeface="+mj-lt"/>
              <a:buAutoNum type="alphaUcPeriod"/>
              <a:defRPr/>
            </a:pPr>
            <a:r>
              <a:rPr lang="en-US" dirty="0" smtClean="0"/>
              <a:t>All of the above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3"/>
          <p:cNvSpPr txBox="1">
            <a:spLocks noGrp="1"/>
          </p:cNvSpPr>
          <p:nvPr>
            <p:ph type="title"/>
          </p:nvPr>
        </p:nvSpPr>
        <p:spPr>
          <a:xfrm>
            <a:off x="493486" y="397938"/>
            <a:ext cx="8991600" cy="657225"/>
          </a:xfrm>
          <a:prstGeom prst="rect">
            <a:avLst/>
          </a:prstGeom>
          <a:noFill/>
          <a:ln>
            <a:noFill/>
          </a:ln>
        </p:spPr>
        <p:txBody>
          <a:bodyPr spcFirstLastPara="1" vert="horz" wrap="square" lIns="91425" tIns="45700" rIns="91425" bIns="45700" rtlCol="0" anchor="b" anchorCtr="0">
            <a:noAutofit/>
          </a:bodyPr>
          <a:lstStyle/>
          <a:p>
            <a:pPr>
              <a:spcBef>
                <a:spcPts val="0"/>
              </a:spcBef>
            </a:pPr>
            <a:r>
              <a:rPr lang="en-US" b="1" dirty="0"/>
              <a:t>Withdrawal From Participation</a:t>
            </a:r>
            <a:endParaRPr dirty="0"/>
          </a:p>
        </p:txBody>
      </p:sp>
      <p:sp>
        <p:nvSpPr>
          <p:cNvPr id="505" name="Google Shape;505;p63"/>
          <p:cNvSpPr txBox="1"/>
          <p:nvPr/>
        </p:nvSpPr>
        <p:spPr>
          <a:xfrm>
            <a:off x="1851026" y="1279526"/>
            <a:ext cx="8283575" cy="4130675"/>
          </a:xfrm>
          <a:prstGeom prst="rect">
            <a:avLst/>
          </a:prstGeom>
          <a:noFill/>
          <a:ln>
            <a:noFill/>
          </a:ln>
        </p:spPr>
        <p:txBody>
          <a:bodyPr spcFirstLastPara="1" wrap="square" lIns="91425" tIns="45700" rIns="91425" bIns="45700" anchor="t" anchorCtr="0">
            <a:noAutofit/>
          </a:bodyPr>
          <a:lstStyle/>
          <a:p>
            <a:pPr marL="228600" indent="-50800">
              <a:lnSpc>
                <a:spcPct val="90000"/>
              </a:lnSpc>
              <a:buClr>
                <a:schemeClr val="dk1"/>
              </a:buClr>
              <a:buSzPts val="2800"/>
            </a:pPr>
            <a:endParaRPr sz="2800" dirty="0">
              <a:solidFill>
                <a:srgbClr val="000000"/>
              </a:solidFill>
              <a:latin typeface="Calibri"/>
              <a:ea typeface="Calibri"/>
              <a:cs typeface="Calibri"/>
              <a:sym typeface="Calibri"/>
            </a:endParaRPr>
          </a:p>
        </p:txBody>
      </p:sp>
      <p:sp>
        <p:nvSpPr>
          <p:cNvPr id="506" name="Google Shape;506;p63"/>
          <p:cNvSpPr/>
          <p:nvPr/>
        </p:nvSpPr>
        <p:spPr>
          <a:xfrm>
            <a:off x="595086" y="1279525"/>
            <a:ext cx="10392228" cy="4540703"/>
          </a:xfrm>
          <a:prstGeom prst="rect">
            <a:avLst/>
          </a:prstGeom>
          <a:noFill/>
          <a:ln>
            <a:noFill/>
          </a:ln>
        </p:spPr>
        <p:txBody>
          <a:bodyPr spcFirstLastPara="1" wrap="square" lIns="91425" tIns="45700" rIns="91425" bIns="45700" anchor="t" anchorCtr="0">
            <a:noAutofit/>
          </a:bodyPr>
          <a:lstStyle/>
          <a:p>
            <a:pPr marL="228600" indent="-228600">
              <a:lnSpc>
                <a:spcPct val="90000"/>
              </a:lnSpc>
              <a:buClr>
                <a:srgbClr val="000000"/>
              </a:buClr>
              <a:buSzPts val="2800"/>
              <a:buFont typeface="Arial"/>
              <a:buChar char="•"/>
            </a:pPr>
            <a:r>
              <a:rPr lang="en-US" sz="2800" dirty="0">
                <a:solidFill>
                  <a:srgbClr val="000000"/>
                </a:solidFill>
                <a:ea typeface="Calibri"/>
                <a:cs typeface="Calibri"/>
                <a:sym typeface="Calibri"/>
              </a:rPr>
              <a:t>Reason for wishing to withdraw must be determined</a:t>
            </a:r>
            <a:endParaRPr sz="2800" dirty="0"/>
          </a:p>
          <a:p>
            <a:pPr marL="228600" indent="-228600">
              <a:lnSpc>
                <a:spcPct val="90000"/>
              </a:lnSpc>
              <a:spcBef>
                <a:spcPts val="1000"/>
              </a:spcBef>
              <a:buClr>
                <a:srgbClr val="000000"/>
              </a:buClr>
              <a:buSzPts val="2800"/>
              <a:buFont typeface="Arial"/>
              <a:buChar char="•"/>
            </a:pPr>
            <a:r>
              <a:rPr lang="en-US" sz="2800" dirty="0">
                <a:solidFill>
                  <a:srgbClr val="000000"/>
                </a:solidFill>
                <a:highlight>
                  <a:srgbClr val="FFFF00"/>
                </a:highlight>
                <a:ea typeface="Calibri"/>
                <a:cs typeface="Calibri"/>
                <a:sym typeface="Calibri"/>
              </a:rPr>
              <a:t>Study interventions and further data collection may be discontinued</a:t>
            </a:r>
            <a:endParaRPr sz="2800" dirty="0"/>
          </a:p>
          <a:p>
            <a:pPr marL="228600" indent="-228600">
              <a:lnSpc>
                <a:spcPct val="90000"/>
              </a:lnSpc>
              <a:spcBef>
                <a:spcPts val="1000"/>
              </a:spcBef>
              <a:buClr>
                <a:srgbClr val="000000"/>
              </a:buClr>
              <a:buSzPts val="2800"/>
              <a:buFont typeface="Arial"/>
              <a:buChar char="•"/>
            </a:pPr>
            <a:r>
              <a:rPr lang="en-US" sz="2800" dirty="0">
                <a:solidFill>
                  <a:srgbClr val="000000"/>
                </a:solidFill>
                <a:ea typeface="Calibri"/>
                <a:cs typeface="Calibri"/>
                <a:sym typeface="Calibri"/>
              </a:rPr>
              <a:t>After withdrawal, the participant’s care should revert to standard care at the enrolling site. </a:t>
            </a:r>
            <a:endParaRPr sz="2800" dirty="0"/>
          </a:p>
          <a:p>
            <a:pPr marL="228600" indent="-228600">
              <a:lnSpc>
                <a:spcPct val="90000"/>
              </a:lnSpc>
              <a:spcBef>
                <a:spcPts val="1000"/>
              </a:spcBef>
              <a:buClr>
                <a:srgbClr val="000000"/>
              </a:buClr>
              <a:buSzPts val="2800"/>
              <a:buFont typeface="Arial"/>
              <a:buChar char="•"/>
            </a:pPr>
            <a:r>
              <a:rPr lang="en-US" sz="2800" dirty="0">
                <a:solidFill>
                  <a:srgbClr val="000000"/>
                </a:solidFill>
                <a:ea typeface="Calibri"/>
                <a:cs typeface="Calibri"/>
                <a:sym typeface="Calibri"/>
              </a:rPr>
              <a:t>Participant data collected prior to withdrawal from the study is maintained in the study database, but no additional participant data will be collected from the participant or medical record following study withdrawal. </a:t>
            </a:r>
            <a:endParaRPr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FCFD4-59BD-4360-B092-0E6A4FB7B98C}"/>
              </a:ext>
            </a:extLst>
          </p:cNvPr>
          <p:cNvSpPr>
            <a:spLocks noGrp="1"/>
          </p:cNvSpPr>
          <p:nvPr>
            <p:ph type="title"/>
          </p:nvPr>
        </p:nvSpPr>
        <p:spPr>
          <a:xfrm>
            <a:off x="185058" y="174170"/>
            <a:ext cx="10515600" cy="752475"/>
          </a:xfrm>
        </p:spPr>
        <p:txBody>
          <a:bodyPr/>
          <a:lstStyle/>
          <a:p>
            <a:r>
              <a:rPr lang="en-US" b="1" dirty="0"/>
              <a:t>Intracranial Monitors</a:t>
            </a:r>
          </a:p>
        </p:txBody>
      </p:sp>
      <p:sp>
        <p:nvSpPr>
          <p:cNvPr id="5" name="Content Placeholder 4">
            <a:extLst>
              <a:ext uri="{FF2B5EF4-FFF2-40B4-BE49-F238E27FC236}">
                <a16:creationId xmlns:a16="http://schemas.microsoft.com/office/drawing/2014/main" id="{2F96200D-64BC-4E17-ACE5-9E146C74554D}"/>
              </a:ext>
            </a:extLst>
          </p:cNvPr>
          <p:cNvSpPr>
            <a:spLocks noGrp="1"/>
          </p:cNvSpPr>
          <p:nvPr>
            <p:ph idx="1"/>
          </p:nvPr>
        </p:nvSpPr>
        <p:spPr>
          <a:xfrm>
            <a:off x="286659" y="1057275"/>
            <a:ext cx="11067142" cy="3630840"/>
          </a:xfrm>
        </p:spPr>
        <p:txBody>
          <a:bodyPr>
            <a:normAutofit/>
          </a:bodyPr>
          <a:lstStyle/>
          <a:p>
            <a:r>
              <a:rPr lang="en-US" dirty="0"/>
              <a:t>The type of monitors used at each site will be documented at time of site initiation. </a:t>
            </a:r>
          </a:p>
          <a:p>
            <a:pPr lvl="1"/>
            <a:r>
              <a:rPr lang="en-US" dirty="0"/>
              <a:t>Changes in equipment used will require notification to the monitoring team.</a:t>
            </a:r>
          </a:p>
          <a:p>
            <a:r>
              <a:rPr lang="en-US" dirty="0"/>
              <a:t>An ICP and PbtO</a:t>
            </a:r>
            <a:r>
              <a:rPr lang="en-US" baseline="-25000" dirty="0"/>
              <a:t>2</a:t>
            </a:r>
            <a:r>
              <a:rPr lang="en-US" dirty="0"/>
              <a:t> monitor are required for every participant. </a:t>
            </a:r>
          </a:p>
          <a:p>
            <a:r>
              <a:rPr lang="en-US" dirty="0"/>
              <a:t>Information from any neuro-monitoring device used must be collected as part of the study protocol. </a:t>
            </a:r>
          </a:p>
        </p:txBody>
      </p:sp>
    </p:spTree>
    <p:extLst>
      <p:ext uri="{BB962C8B-B14F-4D97-AF65-F5344CB8AC3E}">
        <p14:creationId xmlns:p14="http://schemas.microsoft.com/office/powerpoint/2010/main" val="2525353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6"/>
          <p:cNvSpPr txBox="1">
            <a:spLocks noGrp="1"/>
          </p:cNvSpPr>
          <p:nvPr>
            <p:ph type="title"/>
          </p:nvPr>
        </p:nvSpPr>
        <p:spPr>
          <a:xfrm>
            <a:off x="192088" y="174425"/>
            <a:ext cx="8991600" cy="744600"/>
          </a:xfrm>
          <a:prstGeom prst="rect">
            <a:avLst/>
          </a:prstGeom>
          <a:noFill/>
          <a:ln>
            <a:noFill/>
          </a:ln>
        </p:spPr>
        <p:txBody>
          <a:bodyPr spcFirstLastPara="1" vert="horz" wrap="square" lIns="91425" tIns="45700" rIns="91425" bIns="45700" rtlCol="0" anchor="b" anchorCtr="0">
            <a:noAutofit/>
          </a:bodyPr>
          <a:lstStyle/>
          <a:p>
            <a:pPr>
              <a:spcBef>
                <a:spcPts val="0"/>
              </a:spcBef>
            </a:pPr>
            <a:r>
              <a:rPr lang="en-US" b="1" dirty="0">
                <a:latin typeface="+mn-lt"/>
              </a:rPr>
              <a:t>Considerations Related to Neuromonitoring </a:t>
            </a:r>
            <a:endParaRPr b="1" dirty="0">
              <a:latin typeface="+mn-lt"/>
            </a:endParaRPr>
          </a:p>
        </p:txBody>
      </p:sp>
      <p:sp>
        <p:nvSpPr>
          <p:cNvPr id="538" name="Google Shape;538;p66"/>
          <p:cNvSpPr txBox="1">
            <a:spLocks noGrp="1"/>
          </p:cNvSpPr>
          <p:nvPr>
            <p:ph type="body" idx="2"/>
          </p:nvPr>
        </p:nvSpPr>
        <p:spPr>
          <a:xfrm>
            <a:off x="566057" y="1269477"/>
            <a:ext cx="5312229" cy="4556396"/>
          </a:xfrm>
          <a:prstGeom prst="rect">
            <a:avLst/>
          </a:prstGeom>
          <a:noFill/>
          <a:ln>
            <a:noFill/>
          </a:ln>
        </p:spPr>
        <p:txBody>
          <a:bodyPr spcFirstLastPara="1" vert="horz" wrap="square" lIns="91425" tIns="45700" rIns="91425" bIns="45700" rtlCol="0" anchor="t" anchorCtr="0">
            <a:noAutofit/>
          </a:bodyPr>
          <a:lstStyle/>
          <a:p>
            <a:pPr marL="171450" indent="-177800">
              <a:spcBef>
                <a:spcPts val="0"/>
              </a:spcBef>
              <a:buClr>
                <a:schemeClr val="dk1"/>
              </a:buClr>
              <a:buSzPts val="2800"/>
            </a:pPr>
            <a:r>
              <a:rPr lang="en-US" b="1" dirty="0"/>
              <a:t>Neuromonitoring devices that are </a:t>
            </a:r>
            <a:r>
              <a:rPr lang="en-US" b="1" dirty="0">
                <a:solidFill>
                  <a:srgbClr val="FF0000"/>
                </a:solidFill>
              </a:rPr>
              <a:t>NOT</a:t>
            </a:r>
            <a:r>
              <a:rPr lang="en-US" b="1" dirty="0"/>
              <a:t> acceptable include: </a:t>
            </a:r>
            <a:endParaRPr dirty="0"/>
          </a:p>
          <a:p>
            <a:pPr marL="514350" lvl="1" indent="-196850">
              <a:spcBef>
                <a:spcPts val="375"/>
              </a:spcBef>
              <a:buClr>
                <a:schemeClr val="dk1"/>
              </a:buClr>
              <a:buSzPts val="2200"/>
            </a:pPr>
            <a:r>
              <a:rPr lang="en-US" dirty="0"/>
              <a:t>NIRS</a:t>
            </a:r>
            <a:endParaRPr dirty="0"/>
          </a:p>
          <a:p>
            <a:pPr marL="514350" lvl="1" indent="-196850">
              <a:spcBef>
                <a:spcPts val="375"/>
              </a:spcBef>
              <a:buSzPts val="2200"/>
            </a:pPr>
            <a:r>
              <a:rPr lang="en-US" dirty="0"/>
              <a:t>BIS (except in the OR) </a:t>
            </a:r>
            <a:endParaRPr dirty="0"/>
          </a:p>
          <a:p>
            <a:pPr marL="514350" lvl="1" indent="-196850">
              <a:spcBef>
                <a:spcPts val="375"/>
              </a:spcBef>
              <a:buSzPts val="2200"/>
            </a:pPr>
            <a:r>
              <a:rPr lang="en-US" dirty="0"/>
              <a:t>Jugular bulb saturation monitors</a:t>
            </a:r>
            <a:endParaRPr dirty="0"/>
          </a:p>
          <a:p>
            <a:pPr marL="514350" lvl="1" indent="-196850">
              <a:spcBef>
                <a:spcPts val="375"/>
              </a:spcBef>
              <a:buSzPts val="2200"/>
            </a:pPr>
            <a:r>
              <a:rPr lang="en-US" dirty="0"/>
              <a:t>Cerebral blood flow monitors</a:t>
            </a:r>
            <a:endParaRPr dirty="0"/>
          </a:p>
          <a:p>
            <a:pPr marL="514350" lvl="1" indent="-196850">
              <a:spcBef>
                <a:spcPts val="375"/>
              </a:spcBef>
              <a:buSzPts val="2200"/>
            </a:pPr>
            <a:r>
              <a:rPr lang="en-US" dirty="0"/>
              <a:t>Routine transcranial doppler</a:t>
            </a:r>
            <a:endParaRPr dirty="0"/>
          </a:p>
          <a:p>
            <a:pPr marL="0" indent="0">
              <a:spcBef>
                <a:spcPts val="375"/>
              </a:spcBef>
              <a:buNone/>
            </a:pPr>
            <a:endParaRPr lang="en-US" sz="2200" b="1" dirty="0">
              <a:solidFill>
                <a:srgbClr val="0000FF"/>
              </a:solidFill>
            </a:endParaRPr>
          </a:p>
          <a:p>
            <a:pPr marL="0" indent="0">
              <a:spcBef>
                <a:spcPts val="375"/>
              </a:spcBef>
              <a:buNone/>
            </a:pPr>
            <a:r>
              <a:rPr lang="en-US" sz="2400" b="1" dirty="0">
                <a:solidFill>
                  <a:srgbClr val="0000FF"/>
                </a:solidFill>
              </a:rPr>
              <a:t>These devices can provide indirect information regarding brain tissue oxygenation.</a:t>
            </a:r>
            <a:endParaRPr sz="2400" b="1" dirty="0">
              <a:solidFill>
                <a:srgbClr val="0000FF"/>
              </a:solidFill>
            </a:endParaRPr>
          </a:p>
        </p:txBody>
      </p:sp>
      <p:sp>
        <p:nvSpPr>
          <p:cNvPr id="541" name="Google Shape;541;p66"/>
          <p:cNvSpPr txBox="1"/>
          <p:nvPr/>
        </p:nvSpPr>
        <p:spPr>
          <a:xfrm>
            <a:off x="6096000" y="1269477"/>
            <a:ext cx="4357800" cy="4669498"/>
          </a:xfrm>
          <a:prstGeom prst="rect">
            <a:avLst/>
          </a:prstGeom>
          <a:noFill/>
          <a:ln>
            <a:noFill/>
          </a:ln>
        </p:spPr>
        <p:txBody>
          <a:bodyPr spcFirstLastPara="1" wrap="square" lIns="91425" tIns="91425" rIns="91425" bIns="91425" anchor="t" anchorCtr="0">
            <a:noAutofit/>
          </a:bodyPr>
          <a:lstStyle/>
          <a:p>
            <a:pPr marL="457200" indent="-419100">
              <a:buSzPct val="80000"/>
              <a:buFont typeface="Calibri"/>
              <a:buChar char="●"/>
            </a:pPr>
            <a:r>
              <a:rPr lang="en-US" sz="2800" b="1" dirty="0">
                <a:latin typeface="Calibri"/>
                <a:ea typeface="Calibri"/>
                <a:cs typeface="Calibri"/>
                <a:sym typeface="Calibri"/>
              </a:rPr>
              <a:t>Acceptable devices: </a:t>
            </a:r>
            <a:endParaRPr sz="2800" b="1" dirty="0">
              <a:latin typeface="Calibri"/>
              <a:ea typeface="Calibri"/>
              <a:cs typeface="Calibri"/>
              <a:sym typeface="Calibri"/>
            </a:endParaRPr>
          </a:p>
          <a:p>
            <a:pPr marL="914400" lvl="1" indent="-368300">
              <a:buSzPct val="80000"/>
              <a:buFont typeface="Arial" panose="020B0604020202020204" pitchFamily="34" charset="0"/>
              <a:buChar char="•"/>
            </a:pPr>
            <a:endParaRPr lang="en-US" sz="2400" dirty="0">
              <a:latin typeface="Calibri"/>
              <a:ea typeface="Calibri"/>
              <a:cs typeface="Calibri"/>
              <a:sym typeface="Calibri"/>
            </a:endParaRPr>
          </a:p>
          <a:p>
            <a:pPr marL="914400" lvl="1" indent="-368300">
              <a:buSzPct val="80000"/>
              <a:buFont typeface="Arial" panose="020B0604020202020204" pitchFamily="34" charset="0"/>
              <a:buChar char="•"/>
            </a:pPr>
            <a:r>
              <a:rPr lang="en-US" sz="2400" dirty="0">
                <a:latin typeface="Calibri"/>
                <a:ea typeface="Calibri"/>
                <a:cs typeface="Calibri"/>
                <a:sym typeface="Calibri"/>
              </a:rPr>
              <a:t>EEG</a:t>
            </a:r>
            <a:endParaRPr sz="2400" dirty="0">
              <a:latin typeface="Calibri"/>
              <a:ea typeface="Calibri"/>
              <a:cs typeface="Calibri"/>
              <a:sym typeface="Calibri"/>
            </a:endParaRPr>
          </a:p>
          <a:p>
            <a:pPr marL="914400" lvl="1" indent="-368300">
              <a:buSzPct val="80000"/>
              <a:buFont typeface="Arial" panose="020B0604020202020204" pitchFamily="34" charset="0"/>
              <a:buChar char="•"/>
            </a:pPr>
            <a:r>
              <a:rPr lang="en-US" sz="2400" dirty="0" smtClean="0">
                <a:latin typeface="Calibri"/>
                <a:ea typeface="Calibri"/>
                <a:cs typeface="Calibri"/>
                <a:sym typeface="Calibri"/>
              </a:rPr>
              <a:t>Microdialysis</a:t>
            </a:r>
            <a:endParaRPr sz="2400" dirty="0">
              <a:latin typeface="Calibri"/>
              <a:ea typeface="Calibri"/>
              <a:cs typeface="Calibri"/>
              <a:sym typeface="Calibri"/>
            </a:endParaRPr>
          </a:p>
          <a:p>
            <a:pPr marL="914400" lvl="1" indent="-368300">
              <a:buSzPct val="80000"/>
              <a:buFont typeface="Arial" panose="020B0604020202020204" pitchFamily="34" charset="0"/>
              <a:buChar char="•"/>
            </a:pPr>
            <a:r>
              <a:rPr lang="en-US" sz="2400" dirty="0">
                <a:latin typeface="Calibri"/>
                <a:ea typeface="Calibri"/>
                <a:cs typeface="Calibri"/>
                <a:sym typeface="Calibri"/>
              </a:rPr>
              <a:t>ECoG</a:t>
            </a:r>
            <a:endParaRPr sz="2400" dirty="0">
              <a:latin typeface="Calibri"/>
              <a:ea typeface="Calibri"/>
              <a:cs typeface="Calibri"/>
              <a:sym typeface="Calibri"/>
            </a:endParaRPr>
          </a:p>
          <a:p>
            <a:pPr marL="914400" lvl="1" indent="-368300">
              <a:buSzPct val="80000"/>
              <a:buFont typeface="Arial" panose="020B0604020202020204" pitchFamily="34" charset="0"/>
              <a:buChar char="•"/>
            </a:pPr>
            <a:r>
              <a:rPr lang="en-US" sz="2400" dirty="0">
                <a:latin typeface="Calibri"/>
                <a:ea typeface="Calibri"/>
                <a:cs typeface="Calibri"/>
                <a:sym typeface="Calibri"/>
              </a:rPr>
              <a:t>Brain temperature</a:t>
            </a:r>
            <a:endParaRPr sz="2400" dirty="0">
              <a:latin typeface="Calibri"/>
              <a:ea typeface="Calibri"/>
              <a:cs typeface="Calibri"/>
              <a:sym typeface="Calibri"/>
            </a:endParaRPr>
          </a:p>
          <a:p>
            <a:pPr marL="914400" lvl="1" indent="-368300">
              <a:buSzPct val="80000"/>
              <a:buFont typeface="Arial" panose="020B0604020202020204" pitchFamily="34" charset="0"/>
              <a:buChar char="•"/>
            </a:pPr>
            <a:r>
              <a:rPr lang="en-US" sz="2400" dirty="0">
                <a:latin typeface="Calibri"/>
                <a:ea typeface="Calibri"/>
                <a:cs typeface="Calibri"/>
                <a:sym typeface="Calibri"/>
              </a:rPr>
              <a:t>Cerebral autoregulation</a:t>
            </a:r>
            <a:endParaRPr sz="2400" dirty="0">
              <a:latin typeface="Calibri"/>
              <a:ea typeface="Calibri"/>
              <a:cs typeface="Calibri"/>
              <a:sym typeface="Calibri"/>
            </a:endParaRPr>
          </a:p>
        </p:txBody>
      </p:sp>
      <p:sp>
        <p:nvSpPr>
          <p:cNvPr id="2" name="TextBox 1">
            <a:extLst>
              <a:ext uri="{FF2B5EF4-FFF2-40B4-BE49-F238E27FC236}">
                <a16:creationId xmlns:a16="http://schemas.microsoft.com/office/drawing/2014/main" id="{02A7A67A-B6A0-4DFD-BFBF-A7BFF5ACA339}"/>
              </a:ext>
            </a:extLst>
          </p:cNvPr>
          <p:cNvSpPr txBox="1"/>
          <p:nvPr/>
        </p:nvSpPr>
        <p:spPr>
          <a:xfrm>
            <a:off x="3512457" y="5338810"/>
            <a:ext cx="6096000" cy="1200329"/>
          </a:xfrm>
          <a:prstGeom prst="rect">
            <a:avLst/>
          </a:prstGeom>
          <a:noFill/>
        </p:spPr>
        <p:txBody>
          <a:bodyPr wrap="square" rtlCol="0">
            <a:spAutoFit/>
          </a:bodyPr>
          <a:lstStyle/>
          <a:p>
            <a:r>
              <a:rPr lang="en-US" sz="2400" b="1" u="sng" dirty="0"/>
              <a:t>NOTE:</a:t>
            </a:r>
            <a:r>
              <a:rPr lang="en-US" sz="2400" dirty="0"/>
              <a:t> The occasional use of TCDs to assess for vasospasm is allowed. If performed, this information should be collected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0B10-BB5A-4558-B222-3970327BDFAB}"/>
              </a:ext>
            </a:extLst>
          </p:cNvPr>
          <p:cNvSpPr>
            <a:spLocks noGrp="1"/>
          </p:cNvSpPr>
          <p:nvPr>
            <p:ph type="title"/>
          </p:nvPr>
        </p:nvSpPr>
        <p:spPr/>
        <p:txBody>
          <a:bodyPr/>
          <a:lstStyle/>
          <a:p>
            <a:r>
              <a:rPr lang="en-US" b="1" dirty="0"/>
              <a:t>Intracranial </a:t>
            </a:r>
            <a:r>
              <a:rPr lang="en-US" b="1" dirty="0" smtClean="0"/>
              <a:t>Monitors:  Placement and Timing</a:t>
            </a:r>
            <a:endParaRPr lang="en-US" b="1" dirty="0"/>
          </a:p>
        </p:txBody>
      </p:sp>
      <p:sp>
        <p:nvSpPr>
          <p:cNvPr id="3" name="Content Placeholder 2">
            <a:extLst>
              <a:ext uri="{FF2B5EF4-FFF2-40B4-BE49-F238E27FC236}">
                <a16:creationId xmlns:a16="http://schemas.microsoft.com/office/drawing/2014/main" id="{DFFF85DF-1421-445C-BB60-84107ABCE74D}"/>
              </a:ext>
            </a:extLst>
          </p:cNvPr>
          <p:cNvSpPr>
            <a:spLocks noGrp="1"/>
          </p:cNvSpPr>
          <p:nvPr>
            <p:ph idx="1"/>
          </p:nvPr>
        </p:nvSpPr>
        <p:spPr>
          <a:xfrm>
            <a:off x="286658" y="1057274"/>
            <a:ext cx="11067142" cy="5119691"/>
          </a:xfrm>
        </p:spPr>
        <p:txBody>
          <a:bodyPr>
            <a:normAutofit/>
          </a:bodyPr>
          <a:lstStyle/>
          <a:p>
            <a:pPr>
              <a:lnSpc>
                <a:spcPct val="100000"/>
              </a:lnSpc>
              <a:spcBef>
                <a:spcPts val="600"/>
              </a:spcBef>
            </a:pPr>
            <a:r>
              <a:rPr lang="en-US" dirty="0"/>
              <a:t>ICP and PbtO</a:t>
            </a:r>
            <a:r>
              <a:rPr lang="en-US" baseline="-25000" dirty="0"/>
              <a:t>2</a:t>
            </a:r>
            <a:r>
              <a:rPr lang="en-US" dirty="0"/>
              <a:t> monitors will be placed at the same time per local placement practices. </a:t>
            </a:r>
          </a:p>
          <a:p>
            <a:pPr>
              <a:lnSpc>
                <a:spcPct val="100000"/>
              </a:lnSpc>
              <a:spcBef>
                <a:spcPts val="600"/>
              </a:spcBef>
            </a:pPr>
            <a:r>
              <a:rPr lang="en-US" dirty="0"/>
              <a:t>The monitors should be placed as soon as possible after injury, </a:t>
            </a:r>
            <a:r>
              <a:rPr lang="en-US" i="1" u="sng" dirty="0"/>
              <a:t>and </a:t>
            </a:r>
            <a:r>
              <a:rPr lang="en-US" i="1" u="sng" dirty="0" smtClean="0"/>
              <a:t>need to be </a:t>
            </a:r>
            <a:r>
              <a:rPr lang="en-US" i="1" u="sng" dirty="0"/>
              <a:t>placed </a:t>
            </a:r>
            <a:r>
              <a:rPr lang="en-US" b="1" i="1" u="sng" dirty="0"/>
              <a:t>within 12 hours after injury and within 6 hours of arrival at the enrolling hospital</a:t>
            </a:r>
            <a:r>
              <a:rPr lang="en-US" dirty="0"/>
              <a:t>. </a:t>
            </a:r>
          </a:p>
          <a:p>
            <a:pPr>
              <a:lnSpc>
                <a:spcPct val="100000"/>
              </a:lnSpc>
              <a:spcBef>
                <a:spcPts val="600"/>
              </a:spcBef>
            </a:pPr>
            <a:r>
              <a:rPr lang="en-US" sz="3000" dirty="0" smtClean="0"/>
              <a:t>A non contrast head CT will be done on all patients as part of their initial evaluation.  Another non contrast head CT should be obtained within 24 hours after placement of the ICP and PbtO</a:t>
            </a:r>
            <a:r>
              <a:rPr lang="en-US" sz="3000" baseline="-25000" dirty="0" smtClean="0"/>
              <a:t>2</a:t>
            </a:r>
            <a:r>
              <a:rPr lang="en-US" sz="3000" dirty="0" smtClean="0"/>
              <a:t> monitors to confirm location/assess for monitor placement.   </a:t>
            </a:r>
          </a:p>
          <a:p>
            <a:endParaRPr lang="en-US" dirty="0"/>
          </a:p>
        </p:txBody>
      </p:sp>
    </p:spTree>
    <p:extLst>
      <p:ext uri="{BB962C8B-B14F-4D97-AF65-F5344CB8AC3E}">
        <p14:creationId xmlns:p14="http://schemas.microsoft.com/office/powerpoint/2010/main" val="4198799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0B10-BB5A-4558-B222-3970327BDFAB}"/>
              </a:ext>
            </a:extLst>
          </p:cNvPr>
          <p:cNvSpPr>
            <a:spLocks noGrp="1"/>
          </p:cNvSpPr>
          <p:nvPr>
            <p:ph type="title"/>
          </p:nvPr>
        </p:nvSpPr>
        <p:spPr>
          <a:xfrm>
            <a:off x="212272" y="206828"/>
            <a:ext cx="10515600" cy="752475"/>
          </a:xfrm>
        </p:spPr>
        <p:txBody>
          <a:bodyPr/>
          <a:lstStyle/>
          <a:p>
            <a:r>
              <a:rPr lang="en-US" b="1" dirty="0"/>
              <a:t>Intracranial Monitors</a:t>
            </a:r>
          </a:p>
        </p:txBody>
      </p:sp>
      <p:sp>
        <p:nvSpPr>
          <p:cNvPr id="3" name="Content Placeholder 2">
            <a:extLst>
              <a:ext uri="{FF2B5EF4-FFF2-40B4-BE49-F238E27FC236}">
                <a16:creationId xmlns:a16="http://schemas.microsoft.com/office/drawing/2014/main" id="{DFFF85DF-1421-445C-BB60-84107ABCE74D}"/>
              </a:ext>
            </a:extLst>
          </p:cNvPr>
          <p:cNvSpPr>
            <a:spLocks noGrp="1"/>
          </p:cNvSpPr>
          <p:nvPr>
            <p:ph idx="1"/>
          </p:nvPr>
        </p:nvSpPr>
        <p:spPr>
          <a:xfrm>
            <a:off x="212272" y="1061358"/>
            <a:ext cx="9633858" cy="4000500"/>
          </a:xfrm>
        </p:spPr>
        <p:txBody>
          <a:bodyPr>
            <a:normAutofit/>
          </a:bodyPr>
          <a:lstStyle/>
          <a:p>
            <a:pPr>
              <a:lnSpc>
                <a:spcPct val="100000"/>
              </a:lnSpc>
              <a:spcBef>
                <a:spcPts val="600"/>
              </a:spcBef>
            </a:pPr>
            <a:r>
              <a:rPr lang="en-US" sz="3000" u="sng" dirty="0"/>
              <a:t>Continuous ICP </a:t>
            </a:r>
            <a:r>
              <a:rPr lang="en-US" sz="3000" u="sng" dirty="0" smtClean="0"/>
              <a:t>monitoring </a:t>
            </a:r>
            <a:r>
              <a:rPr lang="en-US" sz="3000" dirty="0" smtClean="0"/>
              <a:t>is required. This can be done by either a </a:t>
            </a:r>
            <a:r>
              <a:rPr lang="en-US" sz="3000" dirty="0" err="1" smtClean="0"/>
              <a:t>parenchymal</a:t>
            </a:r>
            <a:r>
              <a:rPr lang="en-US" sz="3000" dirty="0" smtClean="0"/>
              <a:t> </a:t>
            </a:r>
            <a:r>
              <a:rPr lang="en-US" sz="3000" dirty="0"/>
              <a:t>monitor or external ventricular drain (</a:t>
            </a:r>
            <a:r>
              <a:rPr lang="en-US" sz="3000" dirty="0" smtClean="0"/>
              <a:t>EVD). </a:t>
            </a:r>
            <a:endParaRPr lang="en-US" sz="3000" dirty="0"/>
          </a:p>
          <a:p>
            <a:pPr lvl="1">
              <a:lnSpc>
                <a:spcPct val="100000"/>
              </a:lnSpc>
              <a:spcBef>
                <a:spcPts val="600"/>
              </a:spcBef>
            </a:pPr>
            <a:r>
              <a:rPr lang="en-US" dirty="0" smtClean="0"/>
              <a:t>If an EVD is placed, it is to be zeroed at the tragus.</a:t>
            </a:r>
          </a:p>
          <a:p>
            <a:pPr lvl="1">
              <a:lnSpc>
                <a:spcPct val="100000"/>
              </a:lnSpc>
              <a:spcBef>
                <a:spcPts val="600"/>
              </a:spcBef>
            </a:pPr>
            <a:r>
              <a:rPr lang="en-US" dirty="0" smtClean="0"/>
              <a:t>An </a:t>
            </a:r>
            <a:r>
              <a:rPr lang="en-US" dirty="0"/>
              <a:t>EVD </a:t>
            </a:r>
            <a:r>
              <a:rPr lang="en-US" dirty="0" smtClean="0"/>
              <a:t>may be </a:t>
            </a:r>
            <a:r>
              <a:rPr lang="en-US" dirty="0"/>
              <a:t>used as the ICP </a:t>
            </a:r>
            <a:r>
              <a:rPr lang="en-US" dirty="0" smtClean="0"/>
              <a:t>monitor </a:t>
            </a:r>
            <a:r>
              <a:rPr lang="en-US" u="sng" dirty="0" smtClean="0"/>
              <a:t>as long as continuous ICP measurements can be recorded.</a:t>
            </a:r>
            <a:r>
              <a:rPr lang="en-US" dirty="0" smtClean="0"/>
              <a:t> Whenever the EVD is open to drain, a method must be available to allow for continuous ICP measurements.</a:t>
            </a:r>
          </a:p>
          <a:p>
            <a:pPr lvl="1">
              <a:lnSpc>
                <a:spcPct val="100000"/>
              </a:lnSpc>
              <a:spcBef>
                <a:spcPts val="600"/>
              </a:spcBef>
            </a:pPr>
            <a:r>
              <a:rPr lang="en-US" dirty="0" smtClean="0"/>
              <a:t> CSF </a:t>
            </a:r>
            <a:r>
              <a:rPr lang="en-US" dirty="0"/>
              <a:t>drainage </a:t>
            </a:r>
            <a:r>
              <a:rPr lang="en-US" dirty="0" smtClean="0"/>
              <a:t>via </a:t>
            </a:r>
            <a:r>
              <a:rPr lang="en-US" dirty="0"/>
              <a:t>the EVD can be either continuous or </a:t>
            </a:r>
            <a:r>
              <a:rPr lang="en-US" dirty="0" smtClean="0"/>
              <a:t>intermittent.</a:t>
            </a:r>
            <a:endParaRPr lang="en-US" dirty="0"/>
          </a:p>
          <a:p>
            <a:endParaRPr lang="en-US" dirty="0"/>
          </a:p>
        </p:txBody>
      </p:sp>
      <p:pic>
        <p:nvPicPr>
          <p:cNvPr id="4" name="Picture 3">
            <a:extLst>
              <a:ext uri="{FF2B5EF4-FFF2-40B4-BE49-F238E27FC236}">
                <a16:creationId xmlns:a16="http://schemas.microsoft.com/office/drawing/2014/main" id="{C3C21F31-719D-43A9-91BC-3F9A812FB629}"/>
              </a:ext>
            </a:extLst>
          </p:cNvPr>
          <p:cNvPicPr>
            <a:picLocks noChangeAspect="1"/>
          </p:cNvPicPr>
          <p:nvPr/>
        </p:nvPicPr>
        <p:blipFill>
          <a:blip r:embed="rId3" cstate="screen"/>
          <a:stretch>
            <a:fillRect/>
          </a:stretch>
        </p:blipFill>
        <p:spPr>
          <a:xfrm>
            <a:off x="9933197" y="1348013"/>
            <a:ext cx="2066110" cy="3443515"/>
          </a:xfrm>
          <a:prstGeom prst="rect">
            <a:avLst/>
          </a:prstGeom>
        </p:spPr>
      </p:pic>
      <p:pic>
        <p:nvPicPr>
          <p:cNvPr id="5" name="Picture 4">
            <a:extLst>
              <a:ext uri="{FF2B5EF4-FFF2-40B4-BE49-F238E27FC236}">
                <a16:creationId xmlns:a16="http://schemas.microsoft.com/office/drawing/2014/main" id="{C30491A2-FCDF-4803-9042-5CD5341AE801}"/>
              </a:ext>
            </a:extLst>
          </p:cNvPr>
          <p:cNvPicPr>
            <a:picLocks noChangeAspect="1"/>
          </p:cNvPicPr>
          <p:nvPr/>
        </p:nvPicPr>
        <p:blipFill>
          <a:blip r:embed="rId4" cstate="screen"/>
          <a:stretch>
            <a:fillRect/>
          </a:stretch>
        </p:blipFill>
        <p:spPr>
          <a:xfrm>
            <a:off x="4364898" y="4845223"/>
            <a:ext cx="3668759" cy="1702534"/>
          </a:xfrm>
          <a:prstGeom prst="rect">
            <a:avLst/>
          </a:prstGeom>
        </p:spPr>
      </p:pic>
    </p:spTree>
    <p:extLst>
      <p:ext uri="{BB962C8B-B14F-4D97-AF65-F5344CB8AC3E}">
        <p14:creationId xmlns:p14="http://schemas.microsoft.com/office/powerpoint/2010/main" val="2127168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E1C1BF-9753-414E-A39A-A6F9868B8051}"/>
              </a:ext>
            </a:extLst>
          </p:cNvPr>
          <p:cNvPicPr>
            <a:picLocks noChangeAspect="1"/>
          </p:cNvPicPr>
          <p:nvPr/>
        </p:nvPicPr>
        <p:blipFill>
          <a:blip r:embed="rId2" cstate="screen"/>
          <a:stretch>
            <a:fillRect/>
          </a:stretch>
        </p:blipFill>
        <p:spPr>
          <a:xfrm>
            <a:off x="6629122" y="4809710"/>
            <a:ext cx="2786114" cy="2048290"/>
          </a:xfrm>
          <a:prstGeom prst="rect">
            <a:avLst/>
          </a:prstGeom>
        </p:spPr>
      </p:pic>
      <p:pic>
        <p:nvPicPr>
          <p:cNvPr id="4" name="Picture 3">
            <a:extLst>
              <a:ext uri="{FF2B5EF4-FFF2-40B4-BE49-F238E27FC236}">
                <a16:creationId xmlns:a16="http://schemas.microsoft.com/office/drawing/2014/main" id="{F5F58C6F-D4C2-487A-8CA4-E8175405BD59}"/>
              </a:ext>
            </a:extLst>
          </p:cNvPr>
          <p:cNvPicPr>
            <a:picLocks noChangeAspect="1"/>
          </p:cNvPicPr>
          <p:nvPr/>
        </p:nvPicPr>
        <p:blipFill>
          <a:blip r:embed="rId3" cstate="screen"/>
          <a:stretch>
            <a:fillRect/>
          </a:stretch>
        </p:blipFill>
        <p:spPr>
          <a:xfrm>
            <a:off x="3193457" y="4746024"/>
            <a:ext cx="2786113" cy="2109399"/>
          </a:xfrm>
          <a:prstGeom prst="rect">
            <a:avLst/>
          </a:prstGeom>
        </p:spPr>
      </p:pic>
      <p:sp>
        <p:nvSpPr>
          <p:cNvPr id="2" name="Title 1">
            <a:extLst>
              <a:ext uri="{FF2B5EF4-FFF2-40B4-BE49-F238E27FC236}">
                <a16:creationId xmlns:a16="http://schemas.microsoft.com/office/drawing/2014/main" id="{011D0B10-BB5A-4558-B222-3970327BDFAB}"/>
              </a:ext>
            </a:extLst>
          </p:cNvPr>
          <p:cNvSpPr>
            <a:spLocks noGrp="1"/>
          </p:cNvSpPr>
          <p:nvPr>
            <p:ph type="title"/>
          </p:nvPr>
        </p:nvSpPr>
        <p:spPr/>
        <p:txBody>
          <a:bodyPr/>
          <a:lstStyle/>
          <a:p>
            <a:r>
              <a:rPr lang="en-US" b="1" dirty="0"/>
              <a:t>Intracranial </a:t>
            </a:r>
            <a:r>
              <a:rPr lang="en-US" b="1" dirty="0" smtClean="0"/>
              <a:t>Monitors: PbtO</a:t>
            </a:r>
            <a:r>
              <a:rPr lang="en-US" b="1" baseline="-25000" dirty="0" smtClean="0"/>
              <a:t>2 </a:t>
            </a:r>
            <a:r>
              <a:rPr lang="en-US" b="1" dirty="0" smtClean="0"/>
              <a:t>placement</a:t>
            </a:r>
            <a:endParaRPr lang="en-US" b="1" dirty="0"/>
          </a:p>
        </p:txBody>
      </p:sp>
      <p:sp>
        <p:nvSpPr>
          <p:cNvPr id="3" name="Content Placeholder 2">
            <a:extLst>
              <a:ext uri="{FF2B5EF4-FFF2-40B4-BE49-F238E27FC236}">
                <a16:creationId xmlns:a16="http://schemas.microsoft.com/office/drawing/2014/main" id="{DFFF85DF-1421-445C-BB60-84107ABCE74D}"/>
              </a:ext>
            </a:extLst>
          </p:cNvPr>
          <p:cNvSpPr>
            <a:spLocks noGrp="1"/>
          </p:cNvSpPr>
          <p:nvPr>
            <p:ph idx="1"/>
          </p:nvPr>
        </p:nvSpPr>
        <p:spPr>
          <a:xfrm>
            <a:off x="286658" y="1057276"/>
            <a:ext cx="11067142" cy="4153354"/>
          </a:xfrm>
        </p:spPr>
        <p:txBody>
          <a:bodyPr>
            <a:normAutofit lnSpcReduction="10000"/>
          </a:bodyPr>
          <a:lstStyle/>
          <a:p>
            <a:pPr>
              <a:lnSpc>
                <a:spcPct val="100000"/>
              </a:lnSpc>
              <a:spcBef>
                <a:spcPts val="600"/>
              </a:spcBef>
            </a:pPr>
            <a:r>
              <a:rPr lang="en-US" dirty="0"/>
              <a:t>The PbtO</a:t>
            </a:r>
            <a:r>
              <a:rPr lang="en-US" baseline="-25000" dirty="0"/>
              <a:t>2 </a:t>
            </a:r>
            <a:r>
              <a:rPr lang="en-US" dirty="0"/>
              <a:t>probe will be introduced through either a burr hole in the skull </a:t>
            </a:r>
            <a:r>
              <a:rPr lang="en-US" dirty="0" smtClean="0"/>
              <a:t>via a bolt or </a:t>
            </a:r>
            <a:r>
              <a:rPr lang="en-US" dirty="0"/>
              <a:t>via tunneling under the scalp using equipment per local institutional practices. </a:t>
            </a:r>
          </a:p>
          <a:p>
            <a:pPr lvl="1">
              <a:lnSpc>
                <a:spcPct val="100000"/>
              </a:lnSpc>
              <a:spcBef>
                <a:spcPts val="600"/>
              </a:spcBef>
            </a:pPr>
            <a:r>
              <a:rPr lang="en-US" dirty="0"/>
              <a:t>The goal is to place the PbtO</a:t>
            </a:r>
            <a:r>
              <a:rPr lang="en-US" baseline="-25000" dirty="0"/>
              <a:t>2</a:t>
            </a:r>
            <a:r>
              <a:rPr lang="en-US" dirty="0"/>
              <a:t> probe in a position </a:t>
            </a:r>
            <a:r>
              <a:rPr lang="en-US" b="1" dirty="0">
                <a:solidFill>
                  <a:srgbClr val="FF0000"/>
                </a:solidFill>
              </a:rPr>
              <a:t>remote from any known or visible contusion. </a:t>
            </a:r>
          </a:p>
          <a:p>
            <a:pPr lvl="2">
              <a:lnSpc>
                <a:spcPct val="100000"/>
              </a:lnSpc>
              <a:spcBef>
                <a:spcPts val="600"/>
              </a:spcBef>
            </a:pPr>
            <a:r>
              <a:rPr lang="en-US" sz="2400" dirty="0"/>
              <a:t>The PbtO</a:t>
            </a:r>
            <a:r>
              <a:rPr lang="en-US" sz="2400" baseline="-25000" dirty="0"/>
              <a:t>2</a:t>
            </a:r>
            <a:r>
              <a:rPr lang="en-US" sz="2400" dirty="0"/>
              <a:t> probe will generally be inserted into the </a:t>
            </a:r>
            <a:r>
              <a:rPr lang="en-US" sz="2400" b="1" dirty="0">
                <a:solidFill>
                  <a:srgbClr val="FF0000"/>
                </a:solidFill>
              </a:rPr>
              <a:t>right frontal lobe</a:t>
            </a:r>
            <a:r>
              <a:rPr lang="en-US" sz="2400" dirty="0"/>
              <a:t>, unless there is a contraindication (</a:t>
            </a:r>
            <a:r>
              <a:rPr lang="en-US" sz="2400" dirty="0" err="1"/>
              <a:t>ie</a:t>
            </a:r>
            <a:r>
              <a:rPr lang="en-US" sz="2400" dirty="0"/>
              <a:t> craniotomy flap, compound depressed skull fracture, underlying contusion or intracerebral hematoma). In these cases, the probe will be inserted into the left frontal area. </a:t>
            </a:r>
          </a:p>
          <a:p>
            <a:pPr>
              <a:lnSpc>
                <a:spcPct val="100000"/>
              </a:lnSpc>
              <a:spcBef>
                <a:spcPts val="600"/>
              </a:spcBef>
            </a:pPr>
            <a:r>
              <a:rPr lang="en-US" dirty="0"/>
              <a:t>Function and reliability of the PbtO</a:t>
            </a:r>
            <a:r>
              <a:rPr lang="en-US" baseline="-25000" dirty="0"/>
              <a:t>2</a:t>
            </a:r>
            <a:r>
              <a:rPr lang="en-US" dirty="0"/>
              <a:t> probe will be assessed.</a:t>
            </a:r>
          </a:p>
        </p:txBody>
      </p:sp>
    </p:spTree>
    <p:extLst>
      <p:ext uri="{BB962C8B-B14F-4D97-AF65-F5344CB8AC3E}">
        <p14:creationId xmlns:p14="http://schemas.microsoft.com/office/powerpoint/2010/main" val="251847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6"/>
          <p:cNvSpPr txBox="1">
            <a:spLocks noGrp="1"/>
          </p:cNvSpPr>
          <p:nvPr>
            <p:ph type="title"/>
          </p:nvPr>
        </p:nvSpPr>
        <p:spPr>
          <a:xfrm>
            <a:off x="101599" y="76200"/>
            <a:ext cx="11814629" cy="881743"/>
          </a:xfrm>
          <a:prstGeom prst="rect">
            <a:avLst/>
          </a:prstGeom>
          <a:solidFill>
            <a:schemeClr val="lt1"/>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US" sz="4000" b="1" dirty="0">
                <a:solidFill>
                  <a:srgbClr val="000000"/>
                </a:solidFill>
              </a:rPr>
              <a:t>Subject Identification: Helpful Hints for Screening</a:t>
            </a:r>
            <a:endParaRPr sz="3200" b="1" dirty="0"/>
          </a:p>
        </p:txBody>
      </p:sp>
      <p:pic>
        <p:nvPicPr>
          <p:cNvPr id="389" name="Google Shape;389;p56"/>
          <p:cNvPicPr preferRelativeResize="0">
            <a:picLocks noGrp="1"/>
          </p:cNvPicPr>
          <p:nvPr>
            <p:ph type="body" idx="1"/>
          </p:nvPr>
        </p:nvPicPr>
        <p:blipFill rotWithShape="1">
          <a:blip r:embed="rId3" cstate="screen">
            <a:alphaModFix/>
          </a:blip>
          <a:srcRect l="3817" t="2689" r="2328" b="9570"/>
          <a:stretch/>
        </p:blipFill>
        <p:spPr>
          <a:xfrm>
            <a:off x="381001" y="1293813"/>
            <a:ext cx="3765551" cy="2286000"/>
          </a:xfrm>
          <a:prstGeom prst="rect">
            <a:avLst/>
          </a:prstGeom>
          <a:noFill/>
          <a:ln>
            <a:noFill/>
          </a:ln>
        </p:spPr>
      </p:pic>
      <p:pic>
        <p:nvPicPr>
          <p:cNvPr id="390" name="Google Shape;390;p56"/>
          <p:cNvPicPr preferRelativeResize="0"/>
          <p:nvPr/>
        </p:nvPicPr>
        <p:blipFill rotWithShape="1">
          <a:blip r:embed="rId4" cstate="screen">
            <a:alphaModFix/>
          </a:blip>
          <a:srcRect/>
          <a:stretch/>
        </p:blipFill>
        <p:spPr>
          <a:xfrm>
            <a:off x="10022841" y="5783580"/>
            <a:ext cx="1704339" cy="765811"/>
          </a:xfrm>
          <a:prstGeom prst="rect">
            <a:avLst/>
          </a:prstGeom>
          <a:noFill/>
          <a:ln>
            <a:noFill/>
          </a:ln>
        </p:spPr>
      </p:pic>
      <p:pic>
        <p:nvPicPr>
          <p:cNvPr id="391" name="Google Shape;391;p56"/>
          <p:cNvPicPr preferRelativeResize="0"/>
          <p:nvPr/>
        </p:nvPicPr>
        <p:blipFill rotWithShape="1">
          <a:blip r:embed="rId5" cstate="screen">
            <a:alphaModFix/>
          </a:blip>
          <a:srcRect/>
          <a:stretch/>
        </p:blipFill>
        <p:spPr>
          <a:xfrm>
            <a:off x="392854" y="6152516"/>
            <a:ext cx="2942167" cy="396875"/>
          </a:xfrm>
          <a:prstGeom prst="rect">
            <a:avLst/>
          </a:prstGeom>
          <a:noFill/>
          <a:ln>
            <a:noFill/>
          </a:ln>
        </p:spPr>
      </p:pic>
      <p:pic>
        <p:nvPicPr>
          <p:cNvPr id="392" name="Google Shape;392;p56"/>
          <p:cNvPicPr preferRelativeResize="0"/>
          <p:nvPr/>
        </p:nvPicPr>
        <p:blipFill rotWithShape="1">
          <a:blip r:embed="rId6" cstate="screen">
            <a:alphaModFix/>
          </a:blip>
          <a:srcRect l="16956" t="4782" r="20537" b="4781"/>
          <a:stretch/>
        </p:blipFill>
        <p:spPr>
          <a:xfrm>
            <a:off x="9169400" y="2192338"/>
            <a:ext cx="2878667" cy="3124200"/>
          </a:xfrm>
          <a:prstGeom prst="rect">
            <a:avLst/>
          </a:prstGeom>
          <a:noFill/>
          <a:ln>
            <a:noFill/>
          </a:ln>
        </p:spPr>
      </p:pic>
      <p:pic>
        <p:nvPicPr>
          <p:cNvPr id="393" name="Google Shape;393;p56"/>
          <p:cNvPicPr preferRelativeResize="0"/>
          <p:nvPr/>
        </p:nvPicPr>
        <p:blipFill rotWithShape="1">
          <a:blip r:embed="rId7" cstate="screen">
            <a:alphaModFix/>
          </a:blip>
          <a:srcRect/>
          <a:stretch/>
        </p:blipFill>
        <p:spPr>
          <a:xfrm>
            <a:off x="143933" y="4319588"/>
            <a:ext cx="5073651" cy="1758950"/>
          </a:xfrm>
          <a:prstGeom prst="rect">
            <a:avLst/>
          </a:prstGeom>
          <a:noFill/>
          <a:ln>
            <a:noFill/>
          </a:ln>
        </p:spPr>
      </p:pic>
      <p:pic>
        <p:nvPicPr>
          <p:cNvPr id="394" name="Google Shape;394;p56"/>
          <p:cNvPicPr preferRelativeResize="0"/>
          <p:nvPr/>
        </p:nvPicPr>
        <p:blipFill rotWithShape="1">
          <a:blip r:embed="rId8" cstate="screen">
            <a:alphaModFix/>
          </a:blip>
          <a:srcRect/>
          <a:stretch/>
        </p:blipFill>
        <p:spPr>
          <a:xfrm>
            <a:off x="4180115" y="826862"/>
            <a:ext cx="4785784" cy="2138363"/>
          </a:xfrm>
          <a:prstGeom prst="rect">
            <a:avLst/>
          </a:prstGeom>
          <a:noFill/>
          <a:ln>
            <a:noFill/>
          </a:ln>
        </p:spPr>
      </p:pic>
      <p:pic>
        <p:nvPicPr>
          <p:cNvPr id="395" name="Google Shape;395;p56"/>
          <p:cNvPicPr preferRelativeResize="0"/>
          <p:nvPr/>
        </p:nvPicPr>
        <p:blipFill rotWithShape="1">
          <a:blip r:embed="rId9" cstate="screen">
            <a:alphaModFix/>
          </a:blip>
          <a:srcRect/>
          <a:stretch/>
        </p:blipFill>
        <p:spPr>
          <a:xfrm>
            <a:off x="5499101" y="3124201"/>
            <a:ext cx="3670300" cy="2390775"/>
          </a:xfrm>
          <a:prstGeom prst="rect">
            <a:avLst/>
          </a:prstGeom>
          <a:noFill/>
          <a:ln>
            <a:noFill/>
          </a:ln>
        </p:spPr>
      </p:pic>
    </p:spTree>
    <p:extLst>
      <p:ext uri="{BB962C8B-B14F-4D97-AF65-F5344CB8AC3E}">
        <p14:creationId xmlns:p14="http://schemas.microsoft.com/office/powerpoint/2010/main" val="3095260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7"/>
          <p:cNvSpPr txBox="1">
            <a:spLocks noGrp="1"/>
          </p:cNvSpPr>
          <p:nvPr>
            <p:ph type="title"/>
          </p:nvPr>
        </p:nvSpPr>
        <p:spPr>
          <a:xfrm>
            <a:off x="246743" y="365641"/>
            <a:ext cx="9792607" cy="1002387"/>
          </a:xfrm>
          <a:prstGeom prst="rect">
            <a:avLst/>
          </a:prstGeom>
          <a:noFill/>
          <a:ln>
            <a:noFill/>
          </a:ln>
        </p:spPr>
        <p:txBody>
          <a:bodyPr spcFirstLastPara="1" vert="horz" wrap="square" lIns="91425" tIns="45700" rIns="91425" bIns="45700" rtlCol="0" anchor="b" anchorCtr="0">
            <a:noAutofit/>
          </a:bodyPr>
          <a:lstStyle/>
          <a:p>
            <a:pPr>
              <a:spcBef>
                <a:spcPts val="0"/>
              </a:spcBef>
              <a:buClr>
                <a:schemeClr val="dk1"/>
              </a:buClr>
              <a:buSzPts val="3959"/>
            </a:pPr>
            <a:r>
              <a:rPr lang="en-US" b="1" dirty="0">
                <a:latin typeface="+mn-lt"/>
              </a:rPr>
              <a:t>Procedures To Check Reliability of PbtO</a:t>
            </a:r>
            <a:r>
              <a:rPr lang="en-US" b="1" baseline="-25000" dirty="0">
                <a:latin typeface="+mn-lt"/>
              </a:rPr>
              <a:t>2</a:t>
            </a:r>
            <a:r>
              <a:rPr lang="en-US" b="1" dirty="0">
                <a:latin typeface="+mn-lt"/>
              </a:rPr>
              <a:t> Measurements</a:t>
            </a:r>
            <a:endParaRPr dirty="0">
              <a:latin typeface="+mn-lt"/>
            </a:endParaRPr>
          </a:p>
        </p:txBody>
      </p:sp>
      <p:grpSp>
        <p:nvGrpSpPr>
          <p:cNvPr id="549" name="Google Shape;549;p67"/>
          <p:cNvGrpSpPr/>
          <p:nvPr/>
        </p:nvGrpSpPr>
        <p:grpSpPr>
          <a:xfrm>
            <a:off x="870858" y="1447714"/>
            <a:ext cx="10213520" cy="4648286"/>
            <a:chOff x="1" y="1569"/>
            <a:chExt cx="8236068" cy="3561726"/>
          </a:xfrm>
        </p:grpSpPr>
        <p:sp>
          <p:nvSpPr>
            <p:cNvPr id="550" name="Google Shape;550;p67"/>
            <p:cNvSpPr/>
            <p:nvPr/>
          </p:nvSpPr>
          <p:spPr>
            <a:xfrm rot="5400000">
              <a:off x="-197912" y="199482"/>
              <a:ext cx="1319418" cy="923592"/>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551" name="Google Shape;551;p67"/>
            <p:cNvSpPr txBox="1"/>
            <p:nvPr/>
          </p:nvSpPr>
          <p:spPr>
            <a:xfrm>
              <a:off x="1" y="463365"/>
              <a:ext cx="923592" cy="395826"/>
            </a:xfrm>
            <a:prstGeom prst="rect">
              <a:avLst/>
            </a:prstGeom>
            <a:noFill/>
            <a:ln>
              <a:noFill/>
            </a:ln>
          </p:spPr>
          <p:txBody>
            <a:bodyPr spcFirstLastPara="1" wrap="square" lIns="8250" tIns="8250" rIns="8250" bIns="8250" anchor="ctr" anchorCtr="0">
              <a:noAutofit/>
            </a:bodyPr>
            <a:lstStyle/>
            <a:p>
              <a:pPr algn="ctr">
                <a:lnSpc>
                  <a:spcPct val="90000"/>
                </a:lnSpc>
                <a:buClr>
                  <a:schemeClr val="lt1"/>
                </a:buClr>
                <a:buSzPts val="1300"/>
              </a:pPr>
              <a:r>
                <a:rPr lang="en-US" b="1" dirty="0">
                  <a:solidFill>
                    <a:schemeClr val="lt1"/>
                  </a:solidFill>
                  <a:latin typeface="Calibri"/>
                  <a:ea typeface="Calibri"/>
                  <a:cs typeface="Calibri"/>
                  <a:sym typeface="Calibri"/>
                </a:rPr>
                <a:t>Prior to Insertion</a:t>
              </a:r>
              <a:endParaRPr b="1" dirty="0"/>
            </a:p>
          </p:txBody>
        </p:sp>
        <p:sp>
          <p:nvSpPr>
            <p:cNvPr id="552" name="Google Shape;552;p67"/>
            <p:cNvSpPr/>
            <p:nvPr/>
          </p:nvSpPr>
          <p:spPr>
            <a:xfrm rot="5400000">
              <a:off x="4151020" y="-3225857"/>
              <a:ext cx="857621" cy="7312477"/>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553" name="Google Shape;553;p67"/>
            <p:cNvSpPr txBox="1"/>
            <p:nvPr/>
          </p:nvSpPr>
          <p:spPr>
            <a:xfrm>
              <a:off x="923592" y="43437"/>
              <a:ext cx="7270611" cy="773889"/>
            </a:xfrm>
            <a:prstGeom prst="rect">
              <a:avLst/>
            </a:prstGeom>
            <a:noFill/>
            <a:ln>
              <a:noFill/>
            </a:ln>
          </p:spPr>
          <p:txBody>
            <a:bodyPr spcFirstLastPara="1" wrap="square" lIns="106675" tIns="9525" rIns="9525" bIns="9525" anchor="ctr" anchorCtr="0">
              <a:noAutofit/>
            </a:bodyPr>
            <a:lstStyle/>
            <a:p>
              <a:pPr marL="114300" lvl="1" indent="-133350">
                <a:lnSpc>
                  <a:spcPct val="90000"/>
                </a:lnSpc>
                <a:buClr>
                  <a:schemeClr val="dk1"/>
                </a:buClr>
                <a:buSzPts val="1800"/>
                <a:buFont typeface="Calibri"/>
                <a:buChar char="•"/>
              </a:pPr>
              <a:r>
                <a:rPr lang="en-US" sz="2400" dirty="0">
                  <a:solidFill>
                    <a:schemeClr val="dk1"/>
                  </a:solidFill>
                  <a:latin typeface="Calibri"/>
                  <a:ea typeface="Calibri"/>
                  <a:cs typeface="Calibri"/>
                  <a:sym typeface="Calibri"/>
                </a:rPr>
                <a:t>Calibration of device will be checked according to manufacturer’s instructions</a:t>
              </a:r>
              <a:endParaRPr sz="2400" dirty="0"/>
            </a:p>
          </p:txBody>
        </p:sp>
        <p:sp>
          <p:nvSpPr>
            <p:cNvPr id="554" name="Google Shape;554;p67"/>
            <p:cNvSpPr/>
            <p:nvPr/>
          </p:nvSpPr>
          <p:spPr>
            <a:xfrm rot="5400000">
              <a:off x="-197912" y="1320636"/>
              <a:ext cx="1319418" cy="923592"/>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555" name="Google Shape;555;p67"/>
            <p:cNvSpPr txBox="1"/>
            <p:nvPr/>
          </p:nvSpPr>
          <p:spPr>
            <a:xfrm>
              <a:off x="1" y="1584519"/>
              <a:ext cx="923592" cy="395826"/>
            </a:xfrm>
            <a:prstGeom prst="rect">
              <a:avLst/>
            </a:prstGeom>
            <a:noFill/>
            <a:ln>
              <a:noFill/>
            </a:ln>
          </p:spPr>
          <p:txBody>
            <a:bodyPr spcFirstLastPara="1" wrap="square" lIns="8250" tIns="8250" rIns="8250" bIns="8250" anchor="ctr" anchorCtr="0">
              <a:noAutofit/>
            </a:bodyPr>
            <a:lstStyle/>
            <a:p>
              <a:pPr algn="ctr">
                <a:lnSpc>
                  <a:spcPct val="90000"/>
                </a:lnSpc>
                <a:buClr>
                  <a:schemeClr val="lt1"/>
                </a:buClr>
                <a:buSzPts val="1300"/>
              </a:pPr>
              <a:r>
                <a:rPr lang="en-US" b="1" dirty="0">
                  <a:solidFill>
                    <a:schemeClr val="lt1"/>
                  </a:solidFill>
                  <a:latin typeface="Calibri"/>
                  <a:ea typeface="Calibri"/>
                  <a:cs typeface="Calibri"/>
                  <a:sym typeface="Calibri"/>
                </a:rPr>
                <a:t>FIO2 Challenge</a:t>
              </a:r>
              <a:endParaRPr b="1" dirty="0"/>
            </a:p>
          </p:txBody>
        </p:sp>
        <p:sp>
          <p:nvSpPr>
            <p:cNvPr id="556" name="Google Shape;556;p67"/>
            <p:cNvSpPr/>
            <p:nvPr/>
          </p:nvSpPr>
          <p:spPr>
            <a:xfrm rot="5400000">
              <a:off x="4104684" y="-2058370"/>
              <a:ext cx="950292" cy="7312477"/>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557" name="Google Shape;557;p67"/>
            <p:cNvSpPr txBox="1"/>
            <p:nvPr/>
          </p:nvSpPr>
          <p:spPr>
            <a:xfrm>
              <a:off x="923592" y="1320985"/>
              <a:ext cx="7270611" cy="617495"/>
            </a:xfrm>
            <a:prstGeom prst="rect">
              <a:avLst/>
            </a:prstGeom>
            <a:noFill/>
            <a:ln>
              <a:noFill/>
            </a:ln>
          </p:spPr>
          <p:txBody>
            <a:bodyPr spcFirstLastPara="1" wrap="square" lIns="106675" tIns="9525" rIns="9525" bIns="9525" anchor="ctr" anchorCtr="0">
              <a:noAutofit/>
            </a:bodyPr>
            <a:lstStyle/>
            <a:p>
              <a:pPr marL="114300" lvl="1" indent="-120650">
                <a:lnSpc>
                  <a:spcPct val="90000"/>
                </a:lnSpc>
                <a:buClr>
                  <a:schemeClr val="dk1"/>
                </a:buClr>
                <a:buSzPts val="1600"/>
                <a:buFont typeface="Calibri"/>
                <a:buChar char="•"/>
              </a:pPr>
              <a:r>
                <a:rPr lang="en-US" sz="2400" dirty="0">
                  <a:solidFill>
                    <a:schemeClr val="dk1"/>
                  </a:solidFill>
                  <a:ea typeface="Calibri"/>
                  <a:cs typeface="Calibri"/>
                  <a:sym typeface="Calibri"/>
                </a:rPr>
                <a:t>Each participant will have an FiO</a:t>
              </a:r>
              <a:r>
                <a:rPr lang="en-US" sz="2400" baseline="-25000" dirty="0">
                  <a:solidFill>
                    <a:schemeClr val="dk1"/>
                  </a:solidFill>
                  <a:ea typeface="Calibri"/>
                  <a:cs typeface="Calibri"/>
                  <a:sym typeface="Calibri"/>
                </a:rPr>
                <a:t>2</a:t>
              </a:r>
              <a:r>
                <a:rPr lang="en-US" sz="2400" dirty="0">
                  <a:solidFill>
                    <a:schemeClr val="dk1"/>
                  </a:solidFill>
                  <a:ea typeface="Calibri"/>
                  <a:cs typeface="Calibri"/>
                  <a:sym typeface="Calibri"/>
                </a:rPr>
                <a:t> challenge within 2 hours after catheter placement</a:t>
              </a:r>
              <a:endParaRPr sz="2400" dirty="0"/>
            </a:p>
            <a:p>
              <a:pPr marL="228600" lvl="2" indent="-120650">
                <a:lnSpc>
                  <a:spcPct val="90000"/>
                </a:lnSpc>
                <a:spcBef>
                  <a:spcPts val="225"/>
                </a:spcBef>
                <a:buClr>
                  <a:schemeClr val="dk1"/>
                </a:buClr>
                <a:buSzPts val="1600"/>
                <a:buFont typeface="Calibri"/>
                <a:buChar char="•"/>
              </a:pPr>
              <a:r>
                <a:rPr lang="en-US" sz="2000" dirty="0">
                  <a:solidFill>
                    <a:schemeClr val="dk1"/>
                  </a:solidFill>
                  <a:ea typeface="Calibri"/>
                  <a:cs typeface="Calibri"/>
                  <a:sym typeface="Calibri"/>
                </a:rPr>
                <a:t>Recorded measurements will be initiated 60 minutes after placement of monitor</a:t>
              </a:r>
              <a:endParaRPr sz="2000" dirty="0"/>
            </a:p>
            <a:p>
              <a:pPr marL="228600" lvl="2" indent="-120650">
                <a:lnSpc>
                  <a:spcPct val="90000"/>
                </a:lnSpc>
                <a:spcBef>
                  <a:spcPts val="225"/>
                </a:spcBef>
                <a:buClr>
                  <a:schemeClr val="dk1"/>
                </a:buClr>
                <a:buSzPts val="1600"/>
                <a:buFont typeface="Calibri"/>
                <a:buChar char="•"/>
              </a:pPr>
              <a:r>
                <a:rPr lang="en-US" sz="2000" dirty="0">
                  <a:solidFill>
                    <a:schemeClr val="dk1"/>
                  </a:solidFill>
                  <a:ea typeface="Calibri"/>
                  <a:cs typeface="Calibri"/>
                  <a:sym typeface="Calibri"/>
                </a:rPr>
                <a:t>Treatment staff will be blinded to results in control arm </a:t>
              </a:r>
              <a:endParaRPr sz="2000" dirty="0"/>
            </a:p>
          </p:txBody>
        </p:sp>
        <p:sp>
          <p:nvSpPr>
            <p:cNvPr id="558" name="Google Shape;558;p67"/>
            <p:cNvSpPr/>
            <p:nvPr/>
          </p:nvSpPr>
          <p:spPr>
            <a:xfrm rot="5400000">
              <a:off x="-197912" y="2441790"/>
              <a:ext cx="1319418" cy="923592"/>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559" name="Google Shape;559;p67"/>
            <p:cNvSpPr txBox="1"/>
            <p:nvPr/>
          </p:nvSpPr>
          <p:spPr>
            <a:xfrm>
              <a:off x="1" y="2705673"/>
              <a:ext cx="923592" cy="395826"/>
            </a:xfrm>
            <a:prstGeom prst="rect">
              <a:avLst/>
            </a:prstGeom>
            <a:noFill/>
            <a:ln>
              <a:noFill/>
            </a:ln>
          </p:spPr>
          <p:txBody>
            <a:bodyPr spcFirstLastPara="1" wrap="square" lIns="8250" tIns="8250" rIns="8250" bIns="8250" anchor="ctr" anchorCtr="0">
              <a:noAutofit/>
            </a:bodyPr>
            <a:lstStyle/>
            <a:p>
              <a:pPr algn="ctr">
                <a:lnSpc>
                  <a:spcPct val="90000"/>
                </a:lnSpc>
                <a:buClr>
                  <a:schemeClr val="lt1"/>
                </a:buClr>
                <a:buSzPts val="1300"/>
              </a:pPr>
              <a:r>
                <a:rPr lang="en-US" b="1" dirty="0">
                  <a:solidFill>
                    <a:schemeClr val="lt1"/>
                  </a:solidFill>
                  <a:latin typeface="Calibri"/>
                  <a:ea typeface="Calibri"/>
                  <a:cs typeface="Calibri"/>
                  <a:sym typeface="Calibri"/>
                </a:rPr>
                <a:t>Repeated Challenges</a:t>
              </a:r>
              <a:endParaRPr b="1" dirty="0"/>
            </a:p>
          </p:txBody>
        </p:sp>
        <p:sp>
          <p:nvSpPr>
            <p:cNvPr id="560" name="Google Shape;560;p67"/>
            <p:cNvSpPr/>
            <p:nvPr/>
          </p:nvSpPr>
          <p:spPr>
            <a:xfrm rot="5400000">
              <a:off x="4151020" y="-983550"/>
              <a:ext cx="857621" cy="7312477"/>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561" name="Google Shape;561;p67"/>
            <p:cNvSpPr txBox="1"/>
            <p:nvPr/>
          </p:nvSpPr>
          <p:spPr>
            <a:xfrm>
              <a:off x="923592" y="2285744"/>
              <a:ext cx="7270611" cy="773889"/>
            </a:xfrm>
            <a:prstGeom prst="rect">
              <a:avLst/>
            </a:prstGeom>
            <a:noFill/>
            <a:ln>
              <a:noFill/>
            </a:ln>
          </p:spPr>
          <p:txBody>
            <a:bodyPr spcFirstLastPara="1" wrap="square" lIns="106675" tIns="9525" rIns="9525" bIns="9525" anchor="ctr" anchorCtr="0">
              <a:noAutofit/>
            </a:bodyPr>
            <a:lstStyle/>
            <a:p>
              <a:pPr marL="114300" lvl="1" indent="-120650">
                <a:lnSpc>
                  <a:spcPct val="90000"/>
                </a:lnSpc>
                <a:buClr>
                  <a:schemeClr val="dk1"/>
                </a:buClr>
                <a:buSzPts val="1600"/>
                <a:buFont typeface="Calibri"/>
                <a:buChar char="•"/>
              </a:pPr>
              <a:r>
                <a:rPr lang="en-US" sz="2400" dirty="0">
                  <a:solidFill>
                    <a:schemeClr val="dk1"/>
                  </a:solidFill>
                  <a:latin typeface="Calibri"/>
                  <a:ea typeface="Calibri"/>
                  <a:cs typeface="Calibri"/>
                  <a:sym typeface="Calibri"/>
                </a:rPr>
                <a:t>FiO</a:t>
              </a:r>
              <a:r>
                <a:rPr lang="en-US" sz="2400" baseline="-25000" dirty="0">
                  <a:solidFill>
                    <a:schemeClr val="dk1"/>
                  </a:solidFill>
                  <a:latin typeface="Calibri"/>
                  <a:ea typeface="Calibri"/>
                  <a:cs typeface="Calibri"/>
                  <a:sym typeface="Calibri"/>
                </a:rPr>
                <a:t>2 </a:t>
              </a:r>
              <a:r>
                <a:rPr lang="en-US" sz="2400" dirty="0">
                  <a:solidFill>
                    <a:schemeClr val="dk1"/>
                  </a:solidFill>
                  <a:latin typeface="Calibri"/>
                  <a:ea typeface="Calibri"/>
                  <a:cs typeface="Calibri"/>
                  <a:sym typeface="Calibri"/>
                </a:rPr>
                <a:t>Challenge will be repeated daily until probe is removed. </a:t>
              </a:r>
              <a:endParaRPr sz="2400" dirty="0">
                <a:solidFill>
                  <a:schemeClr val="dk1"/>
                </a:solidFill>
                <a:latin typeface="Calibri"/>
                <a:ea typeface="Calibri"/>
                <a:cs typeface="Calibri"/>
                <a:sym typeface="Calibri"/>
              </a:endParaRPr>
            </a:p>
            <a:p>
              <a:pPr marL="114300" lvl="1" indent="-120650">
                <a:lnSpc>
                  <a:spcPct val="90000"/>
                </a:lnSpc>
                <a:buClr>
                  <a:schemeClr val="dk1"/>
                </a:buClr>
                <a:buSzPts val="1600"/>
                <a:buFont typeface="Calibri"/>
                <a:buChar char="•"/>
              </a:pPr>
              <a:r>
                <a:rPr lang="en-US" sz="2200" dirty="0">
                  <a:solidFill>
                    <a:schemeClr val="dk1"/>
                  </a:solidFill>
                  <a:latin typeface="Calibri"/>
                  <a:ea typeface="Calibri"/>
                  <a:cs typeface="Calibri"/>
                  <a:sym typeface="Calibri"/>
                </a:rPr>
                <a:t>Study staff may request a challenge at any time if they suspect the PbtO</a:t>
              </a:r>
              <a:r>
                <a:rPr lang="en-US" sz="2200" baseline="-25000" dirty="0">
                  <a:solidFill>
                    <a:schemeClr val="dk1"/>
                  </a:solidFill>
                  <a:latin typeface="Calibri"/>
                  <a:ea typeface="Calibri"/>
                  <a:cs typeface="Calibri"/>
                  <a:sym typeface="Calibri"/>
                </a:rPr>
                <a:t>2 </a:t>
              </a:r>
              <a:r>
                <a:rPr lang="en-US" sz="2200" dirty="0">
                  <a:solidFill>
                    <a:schemeClr val="dk1"/>
                  </a:solidFill>
                  <a:latin typeface="Calibri"/>
                  <a:ea typeface="Calibri"/>
                  <a:cs typeface="Calibri"/>
                  <a:sym typeface="Calibri"/>
                </a:rPr>
                <a:t>probe is not working. </a:t>
              </a:r>
              <a:endParaRPr sz="2200" dirty="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8EC1-62D9-45FB-ABC3-FF6CB5CA8D46}"/>
              </a:ext>
            </a:extLst>
          </p:cNvPr>
          <p:cNvSpPr>
            <a:spLocks noGrp="1"/>
          </p:cNvSpPr>
          <p:nvPr>
            <p:ph type="title"/>
          </p:nvPr>
        </p:nvSpPr>
        <p:spPr>
          <a:xfrm>
            <a:off x="185057" y="181428"/>
            <a:ext cx="10515600" cy="766989"/>
          </a:xfrm>
        </p:spPr>
        <p:txBody>
          <a:bodyPr>
            <a:noAutofit/>
          </a:bodyPr>
          <a:lstStyle/>
          <a:p>
            <a:r>
              <a:rPr lang="en-US" sz="3600" b="1" dirty="0"/>
              <a:t>Checking Reliability of PbtO</a:t>
            </a:r>
            <a:r>
              <a:rPr lang="en-US" sz="3600" b="1" baseline="-25000" dirty="0"/>
              <a:t>2</a:t>
            </a:r>
            <a:r>
              <a:rPr lang="en-US" sz="3600" b="1" dirty="0"/>
              <a:t> Data: FiO</a:t>
            </a:r>
            <a:r>
              <a:rPr lang="en-US" sz="3600" b="1" baseline="-25000" dirty="0"/>
              <a:t>2 </a:t>
            </a:r>
            <a:r>
              <a:rPr lang="en-US" sz="3600" b="1" dirty="0"/>
              <a:t>Challenge</a:t>
            </a:r>
          </a:p>
        </p:txBody>
      </p:sp>
      <p:sp>
        <p:nvSpPr>
          <p:cNvPr id="3" name="Subtitle 2">
            <a:extLst>
              <a:ext uri="{FF2B5EF4-FFF2-40B4-BE49-F238E27FC236}">
                <a16:creationId xmlns:a16="http://schemas.microsoft.com/office/drawing/2014/main" id="{7B40B4FB-6C85-4789-8598-29009C012020}"/>
              </a:ext>
            </a:extLst>
          </p:cNvPr>
          <p:cNvSpPr>
            <a:spLocks noGrp="1"/>
          </p:cNvSpPr>
          <p:nvPr>
            <p:ph idx="1"/>
          </p:nvPr>
        </p:nvSpPr>
        <p:spPr>
          <a:xfrm>
            <a:off x="290287" y="948417"/>
            <a:ext cx="11063514" cy="5228546"/>
          </a:xfrm>
        </p:spPr>
        <p:txBody>
          <a:bodyPr>
            <a:noAutofit/>
          </a:bodyPr>
          <a:lstStyle/>
          <a:p>
            <a:pPr marL="0" indent="0">
              <a:buNone/>
            </a:pPr>
            <a:r>
              <a:rPr lang="en-US" dirty="0"/>
              <a:t>Only the research team will be able to see the results of the challenge in the blinded ICP-only group.</a:t>
            </a:r>
          </a:p>
          <a:p>
            <a:pPr marL="0" indent="0">
              <a:buNone/>
            </a:pPr>
            <a:endParaRPr lang="en-US" dirty="0"/>
          </a:p>
          <a:p>
            <a:pPr marL="0" indent="0" algn="l">
              <a:lnSpc>
                <a:spcPct val="100000"/>
              </a:lnSpc>
              <a:buNone/>
            </a:pPr>
            <a:r>
              <a:rPr lang="en-US" sz="2400" b="1" u="sng" dirty="0"/>
              <a:t>How to perform the challenge</a:t>
            </a:r>
          </a:p>
          <a:p>
            <a:pPr marL="457200" indent="-457200">
              <a:lnSpc>
                <a:spcPct val="100000"/>
              </a:lnSpc>
              <a:spcBef>
                <a:spcPts val="600"/>
              </a:spcBef>
              <a:buFont typeface="+mj-lt"/>
              <a:buAutoNum type="arabicPeriod"/>
            </a:pPr>
            <a:r>
              <a:rPr lang="en-US" sz="2400" dirty="0"/>
              <a:t>Increase FiO</a:t>
            </a:r>
            <a:r>
              <a:rPr lang="en-US" sz="2400" baseline="-25000" dirty="0"/>
              <a:t>2</a:t>
            </a:r>
            <a:r>
              <a:rPr lang="en-US" sz="2400" dirty="0"/>
              <a:t> to 100% for 20 minutes or until PbtO</a:t>
            </a:r>
            <a:r>
              <a:rPr lang="en-US" sz="2400" baseline="-25000" dirty="0"/>
              <a:t>2 </a:t>
            </a:r>
            <a:r>
              <a:rPr lang="en-US" sz="2400" dirty="0"/>
              <a:t>increases by 5 mm Hg, whichever occurs first. </a:t>
            </a:r>
          </a:p>
          <a:p>
            <a:pPr lvl="1">
              <a:lnSpc>
                <a:spcPct val="100000"/>
              </a:lnSpc>
            </a:pPr>
            <a:r>
              <a:rPr lang="en-US" i="1" dirty="0"/>
              <a:t>If the PbtO</a:t>
            </a:r>
            <a:r>
              <a:rPr lang="en-US" i="1" baseline="-25000" dirty="0"/>
              <a:t>2</a:t>
            </a:r>
            <a:r>
              <a:rPr lang="en-US" i="1" dirty="0"/>
              <a:t> increases, you have confirmed accuracy of the PbtO</a:t>
            </a:r>
            <a:r>
              <a:rPr lang="en-US" i="1" baseline="-25000" dirty="0"/>
              <a:t>2</a:t>
            </a:r>
            <a:r>
              <a:rPr lang="en-US" i="1" dirty="0"/>
              <a:t> readings.</a:t>
            </a:r>
          </a:p>
          <a:p>
            <a:pPr lvl="1">
              <a:lnSpc>
                <a:spcPct val="100000"/>
              </a:lnSpc>
            </a:pPr>
            <a:r>
              <a:rPr lang="en-US" i="1" dirty="0"/>
              <a:t>If the FiO</a:t>
            </a:r>
            <a:r>
              <a:rPr lang="en-US" i="1" baseline="-25000" dirty="0"/>
              <a:t>2</a:t>
            </a:r>
            <a:r>
              <a:rPr lang="en-US" i="1" dirty="0"/>
              <a:t> challenge fails, repeat the challenge in about 1 hour.</a:t>
            </a:r>
          </a:p>
          <a:p>
            <a:pPr lvl="1">
              <a:lnSpc>
                <a:spcPct val="100000"/>
              </a:lnSpc>
            </a:pPr>
            <a:r>
              <a:rPr lang="en-US" i="1" dirty="0"/>
              <a:t>If the challenge fails again, further management will be determined by patient group.</a:t>
            </a:r>
          </a:p>
          <a:p>
            <a:pPr marL="514350" indent="-514350">
              <a:lnSpc>
                <a:spcPct val="100000"/>
              </a:lnSpc>
              <a:buFont typeface="+mj-lt"/>
              <a:buAutoNum type="arabicPeriod"/>
            </a:pPr>
            <a:r>
              <a:rPr lang="en-US" sz="2400" dirty="0"/>
              <a:t>Document time and results of the challenge</a:t>
            </a:r>
          </a:p>
        </p:txBody>
      </p:sp>
    </p:spTree>
    <p:extLst>
      <p:ext uri="{BB962C8B-B14F-4D97-AF65-F5344CB8AC3E}">
        <p14:creationId xmlns:p14="http://schemas.microsoft.com/office/powerpoint/2010/main" val="2309686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8EC1-62D9-45FB-ABC3-FF6CB5CA8D46}"/>
              </a:ext>
            </a:extLst>
          </p:cNvPr>
          <p:cNvSpPr>
            <a:spLocks noGrp="1"/>
          </p:cNvSpPr>
          <p:nvPr>
            <p:ph type="title"/>
          </p:nvPr>
        </p:nvSpPr>
        <p:spPr>
          <a:xfrm>
            <a:off x="185057" y="181428"/>
            <a:ext cx="10515600" cy="766989"/>
          </a:xfrm>
        </p:spPr>
        <p:txBody>
          <a:bodyPr>
            <a:noAutofit/>
          </a:bodyPr>
          <a:lstStyle/>
          <a:p>
            <a:r>
              <a:rPr lang="en-US" sz="3600" b="1" dirty="0"/>
              <a:t>Checking Reliability of PbtO</a:t>
            </a:r>
            <a:r>
              <a:rPr lang="en-US" sz="3600" b="1" baseline="-25000" dirty="0"/>
              <a:t>2</a:t>
            </a:r>
            <a:r>
              <a:rPr lang="en-US" sz="3600" b="1" dirty="0"/>
              <a:t> Data: FiO</a:t>
            </a:r>
            <a:r>
              <a:rPr lang="en-US" sz="3600" b="1" baseline="-25000" dirty="0"/>
              <a:t>2 </a:t>
            </a:r>
            <a:r>
              <a:rPr lang="en-US" sz="3600" b="1" dirty="0"/>
              <a:t>Challenge</a:t>
            </a:r>
          </a:p>
        </p:txBody>
      </p:sp>
      <p:sp>
        <p:nvSpPr>
          <p:cNvPr id="3" name="Subtitle 2">
            <a:extLst>
              <a:ext uri="{FF2B5EF4-FFF2-40B4-BE49-F238E27FC236}">
                <a16:creationId xmlns:a16="http://schemas.microsoft.com/office/drawing/2014/main" id="{7B40B4FB-6C85-4789-8598-29009C012020}"/>
              </a:ext>
            </a:extLst>
          </p:cNvPr>
          <p:cNvSpPr>
            <a:spLocks noGrp="1"/>
          </p:cNvSpPr>
          <p:nvPr>
            <p:ph idx="1"/>
          </p:nvPr>
        </p:nvSpPr>
        <p:spPr>
          <a:xfrm>
            <a:off x="290287" y="948416"/>
            <a:ext cx="11063514" cy="5336269"/>
          </a:xfrm>
        </p:spPr>
        <p:txBody>
          <a:bodyPr>
            <a:noAutofit/>
          </a:bodyPr>
          <a:lstStyle/>
          <a:p>
            <a:pPr marL="0" indent="0">
              <a:lnSpc>
                <a:spcPct val="100000"/>
              </a:lnSpc>
              <a:spcBef>
                <a:spcPts val="600"/>
              </a:spcBef>
              <a:buNone/>
            </a:pPr>
            <a:r>
              <a:rPr lang="en-US" sz="2400" dirty="0"/>
              <a:t>If the FiO</a:t>
            </a:r>
            <a:r>
              <a:rPr lang="en-US" sz="2400" baseline="-25000" dirty="0"/>
              <a:t>2 </a:t>
            </a:r>
            <a:r>
              <a:rPr lang="en-US" sz="2400" dirty="0"/>
              <a:t>challenge fails a second time, management is based on patient group:</a:t>
            </a:r>
          </a:p>
          <a:p>
            <a:pPr lvl="1">
              <a:lnSpc>
                <a:spcPct val="100000"/>
              </a:lnSpc>
              <a:spcBef>
                <a:spcPts val="600"/>
              </a:spcBef>
            </a:pPr>
            <a:r>
              <a:rPr lang="en-US" dirty="0"/>
              <a:t>In the ICP + PbtO</a:t>
            </a:r>
            <a:r>
              <a:rPr lang="en-US" baseline="-25000" dirty="0"/>
              <a:t>2</a:t>
            </a:r>
            <a:r>
              <a:rPr lang="en-US" dirty="0"/>
              <a:t> treatment group, the PI is notified and a head CT should be obtained to assess position of PbtO</a:t>
            </a:r>
            <a:r>
              <a:rPr lang="en-US" baseline="-25000" dirty="0"/>
              <a:t>2</a:t>
            </a:r>
            <a:r>
              <a:rPr lang="en-US" dirty="0"/>
              <a:t> probe, contusion expansion, or other potential causes for inaccurate PbtO</a:t>
            </a:r>
            <a:r>
              <a:rPr lang="en-US" baseline="-25000" dirty="0"/>
              <a:t>2</a:t>
            </a:r>
            <a:r>
              <a:rPr lang="en-US" dirty="0"/>
              <a:t> measurements.  </a:t>
            </a:r>
          </a:p>
          <a:p>
            <a:pPr lvl="2">
              <a:lnSpc>
                <a:spcPct val="100000"/>
              </a:lnSpc>
              <a:spcBef>
                <a:spcPts val="600"/>
              </a:spcBef>
            </a:pPr>
            <a:r>
              <a:rPr lang="en-US" sz="2200" i="1" dirty="0"/>
              <a:t>In the event of a non-functioning or mal-positioned probe, or contusion expansion that results in the inability to obtain PbtO</a:t>
            </a:r>
            <a:r>
              <a:rPr lang="en-US" sz="2200" i="1" baseline="-25000" dirty="0"/>
              <a:t>2</a:t>
            </a:r>
            <a:r>
              <a:rPr lang="en-US" sz="2200" i="1" dirty="0"/>
              <a:t> values, a new PbtO</a:t>
            </a:r>
            <a:r>
              <a:rPr lang="en-US" sz="2200" i="1" baseline="-25000" dirty="0"/>
              <a:t>2</a:t>
            </a:r>
            <a:r>
              <a:rPr lang="en-US" sz="2200" i="1" dirty="0"/>
              <a:t> probe should be placed within 2 hours if at all possible.</a:t>
            </a:r>
          </a:p>
          <a:p>
            <a:pPr lvl="1">
              <a:lnSpc>
                <a:spcPct val="100000"/>
              </a:lnSpc>
              <a:spcBef>
                <a:spcPts val="600"/>
              </a:spcBef>
            </a:pPr>
            <a:r>
              <a:rPr lang="en-US" dirty="0"/>
              <a:t>In the ICP only group, the study team will document that the PbtO</a:t>
            </a:r>
            <a:r>
              <a:rPr lang="en-US" baseline="-25000" dirty="0"/>
              <a:t>2</a:t>
            </a:r>
            <a:r>
              <a:rPr lang="en-US" dirty="0"/>
              <a:t> probe is unreliable. </a:t>
            </a:r>
          </a:p>
          <a:p>
            <a:pPr lvl="2">
              <a:lnSpc>
                <a:spcPct val="100000"/>
              </a:lnSpc>
              <a:spcBef>
                <a:spcPts val="600"/>
              </a:spcBef>
            </a:pPr>
            <a:r>
              <a:rPr lang="en-US" sz="2200" i="1" dirty="0"/>
              <a:t>The medical staff and PI will not be notified that the probe is not functioning.</a:t>
            </a:r>
          </a:p>
          <a:p>
            <a:pPr lvl="2">
              <a:lnSpc>
                <a:spcPct val="100000"/>
              </a:lnSpc>
              <a:spcBef>
                <a:spcPts val="600"/>
              </a:spcBef>
            </a:pPr>
            <a:r>
              <a:rPr lang="en-US" sz="2200" i="1" dirty="0"/>
              <a:t>The PbtO</a:t>
            </a:r>
            <a:r>
              <a:rPr lang="en-US" sz="2200" i="1" baseline="-25000" dirty="0"/>
              <a:t>2</a:t>
            </a:r>
            <a:r>
              <a:rPr lang="en-US" sz="2200" i="1" dirty="0"/>
              <a:t> probe will not be replaced but it should be checked daily by the study team in the event that it begins to record data again.  It should remain in place until the removal criteria has been met.  </a:t>
            </a:r>
          </a:p>
        </p:txBody>
      </p:sp>
    </p:spTree>
    <p:extLst>
      <p:ext uri="{BB962C8B-B14F-4D97-AF65-F5344CB8AC3E}">
        <p14:creationId xmlns:p14="http://schemas.microsoft.com/office/powerpoint/2010/main" val="2018154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8EC1-62D9-45FB-ABC3-FF6CB5CA8D46}"/>
              </a:ext>
            </a:extLst>
          </p:cNvPr>
          <p:cNvSpPr>
            <a:spLocks noGrp="1"/>
          </p:cNvSpPr>
          <p:nvPr>
            <p:ph type="title"/>
          </p:nvPr>
        </p:nvSpPr>
        <p:spPr>
          <a:xfrm>
            <a:off x="185057" y="181428"/>
            <a:ext cx="10515600" cy="766989"/>
          </a:xfrm>
        </p:spPr>
        <p:txBody>
          <a:bodyPr>
            <a:noAutofit/>
          </a:bodyPr>
          <a:lstStyle/>
          <a:p>
            <a:r>
              <a:rPr lang="en-US" sz="3600" b="1" dirty="0"/>
              <a:t>Checking Reliability of PbtO</a:t>
            </a:r>
            <a:r>
              <a:rPr lang="en-US" sz="3600" b="1" baseline="-25000" dirty="0"/>
              <a:t>2</a:t>
            </a:r>
            <a:r>
              <a:rPr lang="en-US" sz="3600" b="1" dirty="0"/>
              <a:t> Data: FiO</a:t>
            </a:r>
            <a:r>
              <a:rPr lang="en-US" sz="3600" b="1" baseline="-25000" dirty="0"/>
              <a:t>2</a:t>
            </a:r>
            <a:r>
              <a:rPr lang="en-US" sz="3600" b="1" dirty="0"/>
              <a:t> Challenge</a:t>
            </a:r>
          </a:p>
        </p:txBody>
      </p:sp>
      <p:sp>
        <p:nvSpPr>
          <p:cNvPr id="3" name="Subtitle 2">
            <a:extLst>
              <a:ext uri="{FF2B5EF4-FFF2-40B4-BE49-F238E27FC236}">
                <a16:creationId xmlns:a16="http://schemas.microsoft.com/office/drawing/2014/main" id="{7B40B4FB-6C85-4789-8598-29009C012020}"/>
              </a:ext>
            </a:extLst>
          </p:cNvPr>
          <p:cNvSpPr>
            <a:spLocks noGrp="1"/>
          </p:cNvSpPr>
          <p:nvPr>
            <p:ph idx="1"/>
          </p:nvPr>
        </p:nvSpPr>
        <p:spPr>
          <a:xfrm>
            <a:off x="290287" y="948417"/>
            <a:ext cx="11063514" cy="5423354"/>
          </a:xfrm>
        </p:spPr>
        <p:txBody>
          <a:bodyPr>
            <a:noAutofit/>
          </a:bodyPr>
          <a:lstStyle/>
          <a:p>
            <a:pPr marL="0" indent="0">
              <a:lnSpc>
                <a:spcPct val="100000"/>
              </a:lnSpc>
              <a:spcBef>
                <a:spcPts val="600"/>
              </a:spcBef>
              <a:buNone/>
            </a:pPr>
            <a:r>
              <a:rPr lang="en-US" sz="2400" b="1" u="sng" dirty="0"/>
              <a:t>Documentation</a:t>
            </a:r>
          </a:p>
          <a:p>
            <a:pPr>
              <a:lnSpc>
                <a:spcPct val="100000"/>
              </a:lnSpc>
              <a:spcBef>
                <a:spcPts val="600"/>
              </a:spcBef>
            </a:pPr>
            <a:r>
              <a:rPr lang="en-US" sz="2400" dirty="0"/>
              <a:t>Measurements to be obtained at both the start and completion of the required daily FiO</a:t>
            </a:r>
            <a:r>
              <a:rPr lang="en-US" sz="2400" baseline="-25000" dirty="0"/>
              <a:t>2</a:t>
            </a:r>
            <a:r>
              <a:rPr lang="en-US" sz="2400" dirty="0"/>
              <a:t> challenge include:</a:t>
            </a:r>
          </a:p>
          <a:p>
            <a:pPr lvl="1">
              <a:lnSpc>
                <a:spcPct val="100000"/>
              </a:lnSpc>
              <a:spcBef>
                <a:spcPts val="600"/>
              </a:spcBef>
            </a:pPr>
            <a:r>
              <a:rPr lang="en-US" dirty="0"/>
              <a:t>Time of the challenge, whether the PbtO</a:t>
            </a:r>
            <a:r>
              <a:rPr lang="en-US" baseline="-25000" dirty="0"/>
              <a:t>2</a:t>
            </a:r>
            <a:r>
              <a:rPr lang="en-US" dirty="0"/>
              <a:t> showed an appropriate response, the ICP, FiO</a:t>
            </a:r>
            <a:r>
              <a:rPr lang="en-US" baseline="-25000" dirty="0"/>
              <a:t>2</a:t>
            </a:r>
            <a:r>
              <a:rPr lang="en-US" dirty="0"/>
              <a:t>, SaO</a:t>
            </a:r>
            <a:r>
              <a:rPr lang="en-US" baseline="-25000" dirty="0"/>
              <a:t>2</a:t>
            </a:r>
            <a:r>
              <a:rPr lang="en-US" dirty="0"/>
              <a:t>, and an ABG for PaO</a:t>
            </a:r>
            <a:r>
              <a:rPr lang="en-US" baseline="-25000" dirty="0"/>
              <a:t>2</a:t>
            </a:r>
            <a:r>
              <a:rPr lang="en-US" dirty="0"/>
              <a:t> and </a:t>
            </a:r>
            <a:r>
              <a:rPr lang="en-US" dirty="0" err="1"/>
              <a:t>pH.</a:t>
            </a:r>
            <a:endParaRPr lang="en-US" dirty="0"/>
          </a:p>
          <a:p>
            <a:pPr lvl="1">
              <a:lnSpc>
                <a:spcPct val="100000"/>
              </a:lnSpc>
              <a:spcBef>
                <a:spcPts val="600"/>
              </a:spcBef>
            </a:pPr>
            <a:r>
              <a:rPr lang="en-US" u="sng" dirty="0"/>
              <a:t>This information will be recorded in the CRF</a:t>
            </a:r>
            <a:r>
              <a:rPr lang="en-US" dirty="0"/>
              <a:t>.  </a:t>
            </a:r>
          </a:p>
          <a:p>
            <a:pPr>
              <a:lnSpc>
                <a:spcPct val="100000"/>
              </a:lnSpc>
              <a:spcBef>
                <a:spcPts val="600"/>
              </a:spcBef>
            </a:pPr>
            <a:r>
              <a:rPr lang="en-US" sz="2400" dirty="0"/>
              <a:t>In the event of additional FiO</a:t>
            </a:r>
            <a:r>
              <a:rPr lang="en-US" sz="2400" baseline="-25000" dirty="0"/>
              <a:t>2</a:t>
            </a:r>
            <a:r>
              <a:rPr lang="en-US" sz="2400" dirty="0"/>
              <a:t> challenges performed by the clinical team, measurements to be recorded at both the start and completion of the challenge include:</a:t>
            </a:r>
          </a:p>
          <a:p>
            <a:pPr lvl="1">
              <a:lnSpc>
                <a:spcPct val="100000"/>
              </a:lnSpc>
              <a:spcBef>
                <a:spcPts val="600"/>
              </a:spcBef>
            </a:pPr>
            <a:r>
              <a:rPr lang="en-US" dirty="0"/>
              <a:t>Time of the challenge, whether the PbtO</a:t>
            </a:r>
            <a:r>
              <a:rPr lang="en-US" baseline="-25000" dirty="0"/>
              <a:t>2</a:t>
            </a:r>
            <a:r>
              <a:rPr lang="en-US" dirty="0"/>
              <a:t> showed an appropriate response, the ICP, FiO</a:t>
            </a:r>
            <a:r>
              <a:rPr lang="en-US" baseline="-25000" dirty="0"/>
              <a:t>2</a:t>
            </a:r>
            <a:r>
              <a:rPr lang="en-US" dirty="0"/>
              <a:t>, and SaO</a:t>
            </a:r>
            <a:r>
              <a:rPr lang="en-US" baseline="-25000" dirty="0"/>
              <a:t>2</a:t>
            </a:r>
            <a:r>
              <a:rPr lang="en-US" dirty="0"/>
              <a:t>. ABG data is optional for FiO</a:t>
            </a:r>
            <a:r>
              <a:rPr lang="en-US" baseline="-25000" dirty="0"/>
              <a:t>2 </a:t>
            </a:r>
            <a:r>
              <a:rPr lang="en-US" dirty="0"/>
              <a:t>challenges performed by the treating physician.</a:t>
            </a:r>
          </a:p>
          <a:p>
            <a:pPr marL="514350" indent="-514350">
              <a:lnSpc>
                <a:spcPct val="100000"/>
              </a:lnSpc>
              <a:buFont typeface="+mj-lt"/>
              <a:buAutoNum type="arabicPeriod"/>
            </a:pPr>
            <a:endParaRPr lang="en-US" sz="2400" dirty="0"/>
          </a:p>
        </p:txBody>
      </p:sp>
    </p:spTree>
    <p:extLst>
      <p:ext uri="{BB962C8B-B14F-4D97-AF65-F5344CB8AC3E}">
        <p14:creationId xmlns:p14="http://schemas.microsoft.com/office/powerpoint/2010/main" val="3882664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8EC1-62D9-45FB-ABC3-FF6CB5CA8D46}"/>
              </a:ext>
            </a:extLst>
          </p:cNvPr>
          <p:cNvSpPr>
            <a:spLocks noGrp="1"/>
          </p:cNvSpPr>
          <p:nvPr>
            <p:ph type="title"/>
          </p:nvPr>
        </p:nvSpPr>
        <p:spPr>
          <a:xfrm>
            <a:off x="185057" y="181428"/>
            <a:ext cx="10515600" cy="766989"/>
          </a:xfrm>
        </p:spPr>
        <p:txBody>
          <a:bodyPr>
            <a:noAutofit/>
          </a:bodyPr>
          <a:lstStyle/>
          <a:p>
            <a:r>
              <a:rPr lang="en-US" sz="3600" b="1" dirty="0"/>
              <a:t>Checking Reliability of PbtO</a:t>
            </a:r>
            <a:r>
              <a:rPr lang="en-US" sz="3600" b="1" baseline="-25000" dirty="0"/>
              <a:t>2</a:t>
            </a:r>
            <a:r>
              <a:rPr lang="en-US" sz="3600" b="1" dirty="0"/>
              <a:t> Data: FiO</a:t>
            </a:r>
            <a:r>
              <a:rPr lang="en-US" sz="3600" b="1" baseline="-25000" dirty="0"/>
              <a:t>2</a:t>
            </a:r>
            <a:r>
              <a:rPr lang="en-US" sz="3600" b="1" dirty="0"/>
              <a:t> Challenge</a:t>
            </a:r>
          </a:p>
        </p:txBody>
      </p:sp>
      <p:sp>
        <p:nvSpPr>
          <p:cNvPr id="3" name="Subtitle 2">
            <a:extLst>
              <a:ext uri="{FF2B5EF4-FFF2-40B4-BE49-F238E27FC236}">
                <a16:creationId xmlns:a16="http://schemas.microsoft.com/office/drawing/2014/main" id="{7B40B4FB-6C85-4789-8598-29009C012020}"/>
              </a:ext>
            </a:extLst>
          </p:cNvPr>
          <p:cNvSpPr>
            <a:spLocks noGrp="1"/>
          </p:cNvSpPr>
          <p:nvPr>
            <p:ph idx="1"/>
          </p:nvPr>
        </p:nvSpPr>
        <p:spPr>
          <a:xfrm>
            <a:off x="290287" y="1190171"/>
            <a:ext cx="11437256" cy="4986792"/>
          </a:xfrm>
        </p:spPr>
        <p:txBody>
          <a:bodyPr>
            <a:noAutofit/>
          </a:bodyPr>
          <a:lstStyle/>
          <a:p>
            <a:pPr marL="0" indent="0">
              <a:lnSpc>
                <a:spcPct val="100000"/>
              </a:lnSpc>
              <a:spcBef>
                <a:spcPts val="600"/>
              </a:spcBef>
              <a:buNone/>
            </a:pPr>
            <a:r>
              <a:rPr lang="en-US" sz="2400" b="1" u="sng" dirty="0"/>
              <a:t>Notes: </a:t>
            </a:r>
          </a:p>
          <a:p>
            <a:pPr>
              <a:lnSpc>
                <a:spcPct val="100000"/>
              </a:lnSpc>
              <a:spcBef>
                <a:spcPts val="600"/>
              </a:spcBef>
            </a:pPr>
            <a:r>
              <a:rPr lang="en-US" sz="2400" dirty="0"/>
              <a:t>No other active changes in care should be done during the challenge, including but not limited to adjustments in sedation, analgesia, EVD drainage or other physiological parameters in order to avoid confounding the response to the FiO</a:t>
            </a:r>
            <a:r>
              <a:rPr lang="en-US" sz="2400" baseline="-25000" dirty="0"/>
              <a:t>2</a:t>
            </a:r>
            <a:r>
              <a:rPr lang="en-US" sz="2400" dirty="0"/>
              <a:t> challenge. </a:t>
            </a:r>
          </a:p>
          <a:p>
            <a:pPr>
              <a:lnSpc>
                <a:spcPct val="100000"/>
              </a:lnSpc>
              <a:spcBef>
                <a:spcPts val="600"/>
              </a:spcBef>
            </a:pPr>
            <a:r>
              <a:rPr lang="en-US" sz="2400" dirty="0"/>
              <a:t>At completion of any FiO</a:t>
            </a:r>
            <a:r>
              <a:rPr lang="en-US" sz="2400" baseline="-25000" dirty="0"/>
              <a:t>2</a:t>
            </a:r>
            <a:r>
              <a:rPr lang="en-US" sz="2400" dirty="0"/>
              <a:t> challenge the FiO</a:t>
            </a:r>
            <a:r>
              <a:rPr lang="en-US" sz="2400" baseline="-25000" dirty="0"/>
              <a:t>2</a:t>
            </a:r>
            <a:r>
              <a:rPr lang="en-US" sz="2400" dirty="0"/>
              <a:t> should be weaned back to the baseline level.</a:t>
            </a:r>
          </a:p>
          <a:p>
            <a:pPr>
              <a:lnSpc>
                <a:spcPct val="100000"/>
              </a:lnSpc>
              <a:spcBef>
                <a:spcPts val="600"/>
              </a:spcBef>
            </a:pPr>
            <a:r>
              <a:rPr lang="en-US" sz="2400" u="sng" dirty="0"/>
              <a:t>Study staff </a:t>
            </a:r>
            <a:r>
              <a:rPr lang="en-US" sz="2400" dirty="0"/>
              <a:t>may request FiO</a:t>
            </a:r>
            <a:r>
              <a:rPr lang="en-US" sz="2400" baseline="-25000" dirty="0"/>
              <a:t>2</a:t>
            </a:r>
            <a:r>
              <a:rPr lang="en-US" sz="2400" dirty="0"/>
              <a:t> challenge at any time if they suspect the PbtO</a:t>
            </a:r>
            <a:r>
              <a:rPr lang="en-US" sz="2400" baseline="-25000" dirty="0"/>
              <a:t>2</a:t>
            </a:r>
            <a:r>
              <a:rPr lang="en-US" sz="2400" dirty="0"/>
              <a:t> probe is not working.  </a:t>
            </a:r>
          </a:p>
          <a:p>
            <a:pPr>
              <a:lnSpc>
                <a:spcPct val="100000"/>
              </a:lnSpc>
              <a:spcBef>
                <a:spcPts val="600"/>
              </a:spcBef>
            </a:pPr>
            <a:r>
              <a:rPr lang="en-US" sz="2400" dirty="0"/>
              <a:t>For participants in the ICP + PbtO</a:t>
            </a:r>
            <a:r>
              <a:rPr lang="en-US" sz="2400" baseline="-25000" dirty="0"/>
              <a:t>2</a:t>
            </a:r>
            <a:r>
              <a:rPr lang="en-US" sz="2400" dirty="0"/>
              <a:t> treatment group, the </a:t>
            </a:r>
            <a:r>
              <a:rPr lang="en-US" sz="2400" u="sng" dirty="0"/>
              <a:t>clinical team </a:t>
            </a:r>
            <a:r>
              <a:rPr lang="en-US" sz="2400" dirty="0"/>
              <a:t>may perform a FiO</a:t>
            </a:r>
            <a:r>
              <a:rPr lang="en-US" sz="2400" baseline="-25000" dirty="0"/>
              <a:t>2</a:t>
            </a:r>
            <a:r>
              <a:rPr lang="en-US" sz="2400" dirty="0"/>
              <a:t> challenge at any time they feel it is indicated based on the clinical situation and local protocol.</a:t>
            </a:r>
          </a:p>
          <a:p>
            <a:pPr>
              <a:lnSpc>
                <a:spcPct val="100000"/>
              </a:lnSpc>
            </a:pPr>
            <a:endParaRPr lang="en-US" sz="2200" i="1" dirty="0"/>
          </a:p>
          <a:p>
            <a:pPr>
              <a:lnSpc>
                <a:spcPct val="100000"/>
              </a:lnSpc>
            </a:pPr>
            <a:endParaRPr lang="en-US" sz="2200" i="1" dirty="0"/>
          </a:p>
        </p:txBody>
      </p:sp>
    </p:spTree>
    <p:extLst>
      <p:ext uri="{BB962C8B-B14F-4D97-AF65-F5344CB8AC3E}">
        <p14:creationId xmlns:p14="http://schemas.microsoft.com/office/powerpoint/2010/main" val="2033621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90"/>
          <p:cNvSpPr txBox="1">
            <a:spLocks noGrp="1"/>
          </p:cNvSpPr>
          <p:nvPr>
            <p:ph type="title"/>
          </p:nvPr>
        </p:nvSpPr>
        <p:spPr>
          <a:xfrm>
            <a:off x="65315" y="177005"/>
            <a:ext cx="10221686" cy="573087"/>
          </a:xfrm>
          <a:prstGeom prst="rect">
            <a:avLst/>
          </a:prstGeom>
          <a:noFill/>
          <a:ln>
            <a:noFill/>
          </a:ln>
        </p:spPr>
        <p:txBody>
          <a:bodyPr spcFirstLastPara="1" vert="horz" wrap="square" lIns="91425" tIns="45700" rIns="91425" bIns="45700" rtlCol="0" anchor="b" anchorCtr="0">
            <a:noAutofit/>
          </a:bodyPr>
          <a:lstStyle/>
          <a:p>
            <a:pPr>
              <a:spcBef>
                <a:spcPts val="0"/>
              </a:spcBef>
            </a:pPr>
            <a:r>
              <a:rPr lang="en-US" b="1" dirty="0">
                <a:latin typeface="+mn-lt"/>
              </a:rPr>
              <a:t>Handling of Study Interventions: Blinding</a:t>
            </a:r>
            <a:endParaRPr b="1" dirty="0">
              <a:latin typeface="+mn-lt"/>
            </a:endParaRPr>
          </a:p>
        </p:txBody>
      </p:sp>
      <p:sp>
        <p:nvSpPr>
          <p:cNvPr id="956" name="Google Shape;956;p90"/>
          <p:cNvSpPr txBox="1">
            <a:spLocks noGrp="1"/>
          </p:cNvSpPr>
          <p:nvPr>
            <p:ph type="body" idx="1"/>
          </p:nvPr>
        </p:nvSpPr>
        <p:spPr>
          <a:xfrm>
            <a:off x="856343" y="1135913"/>
            <a:ext cx="5049155" cy="4351338"/>
          </a:xfrm>
          <a:prstGeom prst="rect">
            <a:avLst/>
          </a:prstGeom>
          <a:noFill/>
          <a:ln>
            <a:noFill/>
          </a:ln>
        </p:spPr>
        <p:txBody>
          <a:bodyPr spcFirstLastPara="1" vert="horz" wrap="square" lIns="91425" tIns="45700" rIns="91425" bIns="45700" rtlCol="0" anchor="t" anchorCtr="0">
            <a:noAutofit/>
          </a:bodyPr>
          <a:lstStyle/>
          <a:p>
            <a:pPr marL="171450" indent="-171450">
              <a:spcBef>
                <a:spcPts val="0"/>
              </a:spcBef>
              <a:buClr>
                <a:schemeClr val="dk1"/>
              </a:buClr>
              <a:buSzPts val="2100"/>
            </a:pPr>
            <a:r>
              <a:rPr lang="en-US" dirty="0"/>
              <a:t>PbtO</a:t>
            </a:r>
            <a:r>
              <a:rPr lang="en-US" baseline="-25000" dirty="0"/>
              <a:t>2</a:t>
            </a:r>
            <a:r>
              <a:rPr lang="en-US" dirty="0"/>
              <a:t> Monitors will be masked for subjects randomized into the Control Group</a:t>
            </a:r>
          </a:p>
          <a:p>
            <a:pPr marL="171450" indent="-171450">
              <a:spcBef>
                <a:spcPts val="0"/>
              </a:spcBef>
              <a:buClr>
                <a:schemeClr val="dk1"/>
              </a:buClr>
              <a:buSzPts val="2100"/>
            </a:pPr>
            <a:endParaRPr dirty="0"/>
          </a:p>
          <a:p>
            <a:pPr marL="171450" indent="-171450">
              <a:spcBef>
                <a:spcPts val="750"/>
              </a:spcBef>
              <a:buClr>
                <a:schemeClr val="dk1"/>
              </a:buClr>
              <a:buSzPts val="2100"/>
            </a:pPr>
            <a:r>
              <a:rPr lang="en-US" b="1" dirty="0"/>
              <a:t>6 Month Outcomes Assessor must be blinded to randomization assignment</a:t>
            </a:r>
            <a:endParaRPr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84631" y="1411516"/>
            <a:ext cx="4542968" cy="340722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1" y="152400"/>
            <a:ext cx="11679767" cy="1981200"/>
          </a:xfrm>
        </p:spPr>
        <p:txBody>
          <a:bodyPr anchor="t">
            <a:noAutofit/>
          </a:bodyPr>
          <a:lstStyle/>
          <a:p>
            <a:pPr eaLnBrk="1" hangingPunct="1"/>
            <a:r>
              <a:rPr lang="en-US" altLang="en-US" sz="2800" dirty="0" smtClean="0"/>
              <a:t>After confirming that the patient meets eligibility criteria, the study coordinator has been notified that the neurosurgeon has just completed placement of a ventriculostomy drain (EVD) and is currently placing a PbtO2 monitor.   </a:t>
            </a:r>
            <a:r>
              <a:rPr lang="en-US" altLang="en-US" sz="2800" b="1" dirty="0" smtClean="0"/>
              <a:t>What should the study coordinator remind the clinical team regarding placement of intracranial monitors or </a:t>
            </a:r>
            <a:r>
              <a:rPr lang="en-US" altLang="en-US" sz="2800" b="1" dirty="0" err="1" smtClean="0"/>
              <a:t>neuromonitoring</a:t>
            </a:r>
            <a:r>
              <a:rPr lang="en-US" altLang="en-US" sz="2800" b="1" dirty="0" smtClean="0"/>
              <a:t>? </a:t>
            </a:r>
          </a:p>
        </p:txBody>
      </p:sp>
      <p:sp>
        <p:nvSpPr>
          <p:cNvPr id="18435" name="Content Placeholder 3"/>
          <p:cNvSpPr>
            <a:spLocks noGrp="1"/>
          </p:cNvSpPr>
          <p:nvPr>
            <p:ph idx="1"/>
          </p:nvPr>
        </p:nvSpPr>
        <p:spPr>
          <a:xfrm>
            <a:off x="489857" y="2334987"/>
            <a:ext cx="11413672" cy="3662363"/>
          </a:xfrm>
        </p:spPr>
        <p:txBody>
          <a:bodyPr>
            <a:normAutofit/>
          </a:bodyPr>
          <a:lstStyle/>
          <a:p>
            <a:pPr marL="457200" indent="-457200">
              <a:buFont typeface="Calibri Light" pitchFamily="34" charset="0"/>
              <a:buAutoNum type="alphaUcPeriod"/>
            </a:pPr>
            <a:r>
              <a:rPr lang="en-US" altLang="en-US" sz="2600" dirty="0" smtClean="0"/>
              <a:t>If the treating physician plans to leave the EVD open continuously, an intraparenchymal ICP monitor must be placed to allow for continuous ICP measurement. </a:t>
            </a:r>
          </a:p>
          <a:p>
            <a:pPr marL="457200" indent="-457200">
              <a:buFont typeface="Calibri Light" pitchFamily="34" charset="0"/>
              <a:buAutoNum type="alphaUcPeriod"/>
            </a:pPr>
            <a:r>
              <a:rPr lang="en-US" altLang="en-US" sz="2600" dirty="0" smtClean="0"/>
              <a:t>Brain tissue oxygen values must not be treated prior to randomization. </a:t>
            </a:r>
          </a:p>
          <a:p>
            <a:pPr marL="457200" indent="-457200">
              <a:buFont typeface="Calibri Light" pitchFamily="34" charset="0"/>
              <a:buAutoNum type="alphaUcPeriod"/>
            </a:pPr>
            <a:r>
              <a:rPr lang="en-US" altLang="en-US" sz="2600" dirty="0" smtClean="0"/>
              <a:t>Other </a:t>
            </a:r>
            <a:r>
              <a:rPr lang="en-US" altLang="en-US" sz="2600" dirty="0" err="1" smtClean="0"/>
              <a:t>neuromonitoring</a:t>
            </a:r>
            <a:r>
              <a:rPr lang="en-US" altLang="en-US" sz="2600" dirty="0" smtClean="0"/>
              <a:t> devices, such as a cerebral blood flow monitor, Jugular bulb saturation, NIRS, BIS or routine TCD cannot be used in a patient enrolled into BOOST3.  </a:t>
            </a:r>
          </a:p>
          <a:p>
            <a:pPr marL="457200" indent="-457200">
              <a:buFont typeface="Calibri Light" pitchFamily="34" charset="0"/>
              <a:buAutoNum type="alphaUcPeriod"/>
            </a:pPr>
            <a:r>
              <a:rPr lang="en-US" altLang="en-US" sz="2600" dirty="0" smtClean="0"/>
              <a:t>All of the above.</a:t>
            </a:r>
          </a:p>
        </p:txBody>
      </p:sp>
    </p:spTree>
    <p:extLst>
      <p:ext uri="{BB962C8B-B14F-4D97-AF65-F5344CB8AC3E}">
        <p14:creationId xmlns:p14="http://schemas.microsoft.com/office/powerpoint/2010/main" val="4111217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3200" y="76199"/>
            <a:ext cx="11988800" cy="3222172"/>
          </a:xfrm>
        </p:spPr>
        <p:txBody>
          <a:bodyPr anchor="t">
            <a:normAutofit fontScale="90000"/>
          </a:bodyPr>
          <a:lstStyle/>
          <a:p>
            <a:pPr eaLnBrk="1" hangingPunct="1"/>
            <a:r>
              <a:rPr lang="en-US" altLang="en-US" sz="3100" dirty="0" smtClean="0"/>
              <a:t>The patient is randomized to the ICP + PbtO2 treatment group.   An FiO2 challenge is performed to check functionality of the PbtO2 probe.  The patient’s inhaled oxygen is placed at 100% FiO2 via ventilator.  </a:t>
            </a:r>
            <a:br>
              <a:rPr lang="en-US" altLang="en-US" sz="3100" dirty="0" smtClean="0"/>
            </a:br>
            <a:r>
              <a:rPr lang="en-US" altLang="en-US" sz="3100" dirty="0" smtClean="0"/>
              <a:t/>
            </a:r>
            <a:br>
              <a:rPr lang="en-US" altLang="en-US" sz="3100" dirty="0" smtClean="0"/>
            </a:br>
            <a:r>
              <a:rPr lang="en-US" altLang="en-US" sz="3100" b="1" dirty="0" smtClean="0"/>
              <a:t>Initial PbtO2 value: </a:t>
            </a:r>
            <a:r>
              <a:rPr lang="en-US" altLang="en-US" sz="3100" b="1" dirty="0" smtClean="0">
                <a:solidFill>
                  <a:srgbClr val="FF0000"/>
                </a:solidFill>
              </a:rPr>
              <a:t>11mmHg</a:t>
            </a:r>
            <a:br>
              <a:rPr lang="en-US" altLang="en-US" sz="3100" b="1" dirty="0" smtClean="0">
                <a:solidFill>
                  <a:srgbClr val="FF0000"/>
                </a:solidFill>
              </a:rPr>
            </a:br>
            <a:r>
              <a:rPr lang="en-US" altLang="en-US" sz="3100" b="1" dirty="0" smtClean="0"/>
              <a:t>PbtO2 value after 20 minutes: </a:t>
            </a:r>
            <a:r>
              <a:rPr lang="en-US" altLang="en-US" sz="3100" b="1" dirty="0" smtClean="0">
                <a:solidFill>
                  <a:srgbClr val="FF0000"/>
                </a:solidFill>
              </a:rPr>
              <a:t>15mmHg </a:t>
            </a:r>
            <a:br>
              <a:rPr lang="en-US" altLang="en-US" sz="3100" b="1" dirty="0" smtClean="0">
                <a:solidFill>
                  <a:srgbClr val="FF0000"/>
                </a:solidFill>
              </a:rPr>
            </a:br>
            <a:r>
              <a:rPr lang="en-US" altLang="en-US" sz="3100" b="1" dirty="0" smtClean="0">
                <a:solidFill>
                  <a:srgbClr val="FF0000"/>
                </a:solidFill>
              </a:rPr>
              <a:t/>
            </a:r>
            <a:br>
              <a:rPr lang="en-US" altLang="en-US" sz="3100" b="1" dirty="0" smtClean="0">
                <a:solidFill>
                  <a:srgbClr val="FF0000"/>
                </a:solidFill>
              </a:rPr>
            </a:br>
            <a:r>
              <a:rPr lang="en-US" altLang="en-US" sz="3100" b="1" dirty="0" smtClean="0"/>
              <a:t>Does this suggest that the PbtO2 probe is properly functioning?</a:t>
            </a:r>
            <a:r>
              <a:rPr lang="en-US" altLang="en-US" sz="2000" b="1" dirty="0" smtClean="0"/>
              <a:t/>
            </a:r>
            <a:br>
              <a:rPr lang="en-US" altLang="en-US" sz="2000" b="1" dirty="0" smtClean="0"/>
            </a:br>
            <a:endParaRPr lang="en-US" altLang="en-US" sz="2000" dirty="0" smtClean="0"/>
          </a:p>
        </p:txBody>
      </p:sp>
      <p:sp>
        <p:nvSpPr>
          <p:cNvPr id="20485" name="Content Placeholder 2"/>
          <p:cNvSpPr>
            <a:spLocks noGrp="1"/>
          </p:cNvSpPr>
          <p:nvPr>
            <p:ph idx="1"/>
          </p:nvPr>
        </p:nvSpPr>
        <p:spPr>
          <a:xfrm>
            <a:off x="1143000" y="3733801"/>
            <a:ext cx="10210800" cy="2443163"/>
          </a:xfrm>
        </p:spPr>
        <p:txBody>
          <a:bodyPr>
            <a:normAutofit/>
          </a:bodyPr>
          <a:lstStyle/>
          <a:p>
            <a:pPr marL="457200" indent="-457200">
              <a:buFont typeface="Calibri Light" pitchFamily="34" charset="0"/>
              <a:buAutoNum type="alphaUcPeriod"/>
            </a:pPr>
            <a:r>
              <a:rPr lang="en-US" altLang="en-US" dirty="0" smtClean="0"/>
              <a:t>Yes</a:t>
            </a:r>
          </a:p>
          <a:p>
            <a:pPr marL="457200" indent="-457200">
              <a:buFont typeface="Calibri Light" pitchFamily="34" charset="0"/>
              <a:buAutoNum type="alphaUcPeriod"/>
            </a:pPr>
            <a:r>
              <a:rPr lang="en-US" altLang="en-US" dirty="0" smtClean="0"/>
              <a:t>No </a:t>
            </a:r>
          </a:p>
        </p:txBody>
      </p:sp>
    </p:spTree>
    <p:extLst>
      <p:ext uri="{BB962C8B-B14F-4D97-AF65-F5344CB8AC3E}">
        <p14:creationId xmlns:p14="http://schemas.microsoft.com/office/powerpoint/2010/main" val="2769852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03200" y="76200"/>
            <a:ext cx="11988800" cy="2846614"/>
          </a:xfrm>
        </p:spPr>
        <p:txBody>
          <a:bodyPr anchor="t">
            <a:noAutofit/>
          </a:bodyPr>
          <a:lstStyle/>
          <a:p>
            <a:pPr eaLnBrk="1" hangingPunct="1"/>
            <a:r>
              <a:rPr lang="en-US" altLang="en-US" sz="2600" dirty="0" smtClean="0"/>
              <a:t>The patient is randomized to the ICP + PbtO2 treatment group.   An FiO2 challenge is performed to check functionality of the PbtO2 probe.  The patient’s inhaled oxygen is placed at 100% FiO2 via ventilator.</a:t>
            </a:r>
            <a:r>
              <a:rPr lang="en-US" altLang="en-US" sz="1000" dirty="0" smtClean="0"/>
              <a:t/>
            </a:r>
            <a:br>
              <a:rPr lang="en-US" altLang="en-US" sz="1000" dirty="0" smtClean="0"/>
            </a:br>
            <a:r>
              <a:rPr lang="en-US" altLang="en-US" sz="2600" dirty="0" smtClean="0"/>
              <a:t/>
            </a:r>
            <a:br>
              <a:rPr lang="en-US" altLang="en-US" sz="2600" dirty="0" smtClean="0"/>
            </a:br>
            <a:r>
              <a:rPr lang="en-US" altLang="en-US" sz="2600" b="1" dirty="0" smtClean="0"/>
              <a:t>Initial PbtO2 value: </a:t>
            </a:r>
            <a:r>
              <a:rPr lang="en-US" altLang="en-US" sz="2600" b="1" dirty="0" smtClean="0">
                <a:solidFill>
                  <a:srgbClr val="FF0000"/>
                </a:solidFill>
              </a:rPr>
              <a:t>11mmHg</a:t>
            </a:r>
            <a:br>
              <a:rPr lang="en-US" altLang="en-US" sz="2600" b="1" dirty="0" smtClean="0">
                <a:solidFill>
                  <a:srgbClr val="FF0000"/>
                </a:solidFill>
              </a:rPr>
            </a:br>
            <a:r>
              <a:rPr lang="en-US" altLang="en-US" sz="2600" b="1" dirty="0" smtClean="0"/>
              <a:t>PbtO2 value after 20 minutes: </a:t>
            </a:r>
            <a:r>
              <a:rPr lang="en-US" altLang="en-US" sz="2600" b="1" dirty="0" smtClean="0">
                <a:solidFill>
                  <a:srgbClr val="FF0000"/>
                </a:solidFill>
              </a:rPr>
              <a:t>15mmHg </a:t>
            </a:r>
            <a:br>
              <a:rPr lang="en-US" altLang="en-US" sz="2600" b="1" dirty="0" smtClean="0">
                <a:solidFill>
                  <a:srgbClr val="FF0000"/>
                </a:solidFill>
              </a:rPr>
            </a:br>
            <a:r>
              <a:rPr lang="en-US" altLang="en-US" sz="2600" b="1" dirty="0" smtClean="0">
                <a:solidFill>
                  <a:srgbClr val="FF0000"/>
                </a:solidFill>
              </a:rPr>
              <a:t/>
            </a:r>
            <a:br>
              <a:rPr lang="en-US" altLang="en-US" sz="2600" b="1" dirty="0" smtClean="0">
                <a:solidFill>
                  <a:srgbClr val="FF0000"/>
                </a:solidFill>
              </a:rPr>
            </a:br>
            <a:r>
              <a:rPr lang="en-US" altLang="en-US" sz="2600" b="1" dirty="0" smtClean="0"/>
              <a:t>What is the next step in confirming functionality of the PbtO2 probe?  </a:t>
            </a:r>
            <a:endParaRPr lang="en-US" altLang="en-US" sz="2600" dirty="0" smtClean="0"/>
          </a:p>
        </p:txBody>
      </p:sp>
      <p:sp>
        <p:nvSpPr>
          <p:cNvPr id="22533" name="Content Placeholder 2"/>
          <p:cNvSpPr>
            <a:spLocks noGrp="1"/>
          </p:cNvSpPr>
          <p:nvPr>
            <p:ph idx="1"/>
          </p:nvPr>
        </p:nvSpPr>
        <p:spPr>
          <a:xfrm>
            <a:off x="410633" y="3133726"/>
            <a:ext cx="11541881" cy="2793545"/>
          </a:xfrm>
        </p:spPr>
        <p:txBody>
          <a:bodyPr>
            <a:normAutofit/>
          </a:bodyPr>
          <a:lstStyle/>
          <a:p>
            <a:pPr marL="457200" indent="-457200">
              <a:buFont typeface="Calibri Light" pitchFamily="34" charset="0"/>
              <a:buAutoNum type="alphaUcPeriod"/>
            </a:pPr>
            <a:r>
              <a:rPr lang="en-US" altLang="en-US" sz="2400" dirty="0" smtClean="0"/>
              <a:t>The PbtO2 probe should be replaced immediately in order to prevent delay of treatment of potentially low PbtO2 values</a:t>
            </a:r>
          </a:p>
          <a:p>
            <a:pPr marL="457200" indent="-457200">
              <a:buFont typeface="Calibri Light" pitchFamily="34" charset="0"/>
              <a:buAutoNum type="alphaUcPeriod"/>
            </a:pPr>
            <a:r>
              <a:rPr lang="en-US" altLang="en-US" sz="2400" dirty="0" smtClean="0"/>
              <a:t>A head CT should be obtained to assess for the PbtO2 probe </a:t>
            </a:r>
            <a:r>
              <a:rPr lang="en-US" altLang="en-US" sz="2400" dirty="0" err="1" smtClean="0"/>
              <a:t>malpositioning</a:t>
            </a:r>
            <a:r>
              <a:rPr lang="en-US" altLang="en-US" sz="2400" dirty="0" smtClean="0"/>
              <a:t>, contusion expansion, or other potential causes for </a:t>
            </a:r>
            <a:r>
              <a:rPr lang="en-US" altLang="en-US" sz="2400" dirty="0" err="1" smtClean="0"/>
              <a:t>innacurate</a:t>
            </a:r>
            <a:r>
              <a:rPr lang="en-US" altLang="en-US" sz="2400" dirty="0" smtClean="0"/>
              <a:t> PbtO2 measurements.  </a:t>
            </a:r>
          </a:p>
          <a:p>
            <a:pPr marL="457200" indent="-457200">
              <a:buFont typeface="Calibri Light" pitchFamily="34" charset="0"/>
              <a:buAutoNum type="alphaUcPeriod"/>
            </a:pPr>
            <a:r>
              <a:rPr lang="en-US" altLang="en-US" sz="2400" dirty="0" smtClean="0"/>
              <a:t>The study or clinical team is required to immediately perform a MAP or CO2 challenge.  </a:t>
            </a:r>
          </a:p>
          <a:p>
            <a:pPr marL="457200" indent="-457200">
              <a:buFont typeface="Calibri Light" pitchFamily="34" charset="0"/>
              <a:buAutoNum type="alphaUcPeriod"/>
            </a:pPr>
            <a:r>
              <a:rPr lang="en-US" altLang="en-US" sz="2400" dirty="0" smtClean="0"/>
              <a:t>A repeat FiO2 challenge should be done within 1 hour of initial FiO2 challenge</a:t>
            </a:r>
            <a:r>
              <a:rPr lang="en-US" altLang="en-US" dirty="0" smtClean="0"/>
              <a:t>. </a:t>
            </a:r>
          </a:p>
        </p:txBody>
      </p:sp>
    </p:spTree>
    <p:extLst>
      <p:ext uri="{BB962C8B-B14F-4D97-AF65-F5344CB8AC3E}">
        <p14:creationId xmlns:p14="http://schemas.microsoft.com/office/powerpoint/2010/main" val="3843218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503F-0E7C-4B5B-A510-DDB26E15DD96}"/>
              </a:ext>
            </a:extLst>
          </p:cNvPr>
          <p:cNvSpPr>
            <a:spLocks noGrp="1"/>
          </p:cNvSpPr>
          <p:nvPr>
            <p:ph type="title"/>
          </p:nvPr>
        </p:nvSpPr>
        <p:spPr/>
        <p:txBody>
          <a:bodyPr>
            <a:normAutofit/>
          </a:bodyPr>
          <a:lstStyle/>
          <a:p>
            <a:r>
              <a:rPr lang="en-US" b="1" dirty="0"/>
              <a:t>Recording of ICP and PbtO</a:t>
            </a:r>
            <a:r>
              <a:rPr lang="en-US" b="1" baseline="-25000" dirty="0"/>
              <a:t>2</a:t>
            </a:r>
          </a:p>
        </p:txBody>
      </p:sp>
      <p:sp>
        <p:nvSpPr>
          <p:cNvPr id="3" name="Content Placeholder 2">
            <a:extLst>
              <a:ext uri="{FF2B5EF4-FFF2-40B4-BE49-F238E27FC236}">
                <a16:creationId xmlns:a16="http://schemas.microsoft.com/office/drawing/2014/main" id="{EEBE616F-2143-4E5D-A0FE-66C2DD7E5BBF}"/>
              </a:ext>
            </a:extLst>
          </p:cNvPr>
          <p:cNvSpPr>
            <a:spLocks noGrp="1"/>
          </p:cNvSpPr>
          <p:nvPr>
            <p:ph idx="1"/>
          </p:nvPr>
        </p:nvSpPr>
        <p:spPr>
          <a:xfrm>
            <a:off x="286658" y="1190171"/>
            <a:ext cx="11067143" cy="4986793"/>
          </a:xfrm>
        </p:spPr>
        <p:txBody>
          <a:bodyPr>
            <a:normAutofit/>
          </a:bodyPr>
          <a:lstStyle/>
          <a:p>
            <a:r>
              <a:rPr lang="en-US" dirty="0"/>
              <a:t>Continuous tracings of both ICP and PbtO</a:t>
            </a:r>
            <a:r>
              <a:rPr lang="en-US" baseline="-25000" dirty="0"/>
              <a:t>2</a:t>
            </a:r>
            <a:r>
              <a:rPr lang="en-US" dirty="0"/>
              <a:t> values will be recorded at the bedside using the Moberg CNS Monitor</a:t>
            </a:r>
          </a:p>
          <a:p>
            <a:pPr lvl="1"/>
            <a:r>
              <a:rPr lang="en-US" dirty="0"/>
              <a:t>This device will be calibrated and checked for proper functioning by both nursing and research staff. </a:t>
            </a:r>
          </a:p>
          <a:p>
            <a:pPr lvl="1"/>
            <a:r>
              <a:rPr lang="en-US" dirty="0"/>
              <a:t>These recordings have real time resolution. </a:t>
            </a:r>
          </a:p>
          <a:p>
            <a:pPr lvl="1"/>
            <a:r>
              <a:rPr lang="en-US" dirty="0"/>
              <a:t>The precise equipment and software used for the continuous recordings will be developed for each Clinical Site according to local needs and available equipment. </a:t>
            </a:r>
          </a:p>
          <a:p>
            <a:r>
              <a:rPr lang="en-US" dirty="0"/>
              <a:t>These continuous records will become a source document for this study. </a:t>
            </a:r>
          </a:p>
          <a:p>
            <a:r>
              <a:rPr lang="en-US" dirty="0"/>
              <a:t>The monitors and Moberg CNS system will both be outfitted with alarms that advise the ICU nursing staff whenever ICP rises above 22 mmHg or PbtO</a:t>
            </a:r>
            <a:r>
              <a:rPr lang="en-US" baseline="-25000" dirty="0"/>
              <a:t>2</a:t>
            </a:r>
            <a:r>
              <a:rPr lang="en-US" dirty="0"/>
              <a:t> falls below 20 mmHg. </a:t>
            </a:r>
          </a:p>
          <a:p>
            <a:pPr lvl="1"/>
            <a:r>
              <a:rPr lang="en-US" dirty="0"/>
              <a:t>The PbtO</a:t>
            </a:r>
            <a:r>
              <a:rPr lang="en-US" baseline="-25000" dirty="0"/>
              <a:t>2</a:t>
            </a:r>
            <a:r>
              <a:rPr lang="en-US" dirty="0"/>
              <a:t> alarms will be silenced for the ICP only group.</a:t>
            </a:r>
          </a:p>
          <a:p>
            <a:endParaRPr lang="en-US" dirty="0"/>
          </a:p>
          <a:p>
            <a:endParaRPr lang="en-US" dirty="0"/>
          </a:p>
        </p:txBody>
      </p:sp>
    </p:spTree>
    <p:extLst>
      <p:ext uri="{BB962C8B-B14F-4D97-AF65-F5344CB8AC3E}">
        <p14:creationId xmlns:p14="http://schemas.microsoft.com/office/powerpoint/2010/main" val="4212638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456"/>
        <p:cNvGrpSpPr/>
        <p:nvPr/>
      </p:nvGrpSpPr>
      <p:grpSpPr>
        <a:xfrm>
          <a:off x="0" y="0"/>
          <a:ext cx="0" cy="0"/>
          <a:chOff x="0" y="0"/>
          <a:chExt cx="0" cy="0"/>
        </a:xfrm>
      </p:grpSpPr>
      <p:sp>
        <p:nvSpPr>
          <p:cNvPr id="457" name="Google Shape;457;p61"/>
          <p:cNvSpPr txBox="1">
            <a:spLocks noGrp="1"/>
          </p:cNvSpPr>
          <p:nvPr>
            <p:ph type="title"/>
          </p:nvPr>
        </p:nvSpPr>
        <p:spPr>
          <a:xfrm>
            <a:off x="390526" y="117988"/>
            <a:ext cx="8362950" cy="604838"/>
          </a:xfrm>
          <a:prstGeom prst="rect">
            <a:avLst/>
          </a:prstGeom>
          <a:noFill/>
          <a:ln>
            <a:noFill/>
          </a:ln>
        </p:spPr>
        <p:txBody>
          <a:bodyPr spcFirstLastPara="1" wrap="square" lIns="91425" tIns="45700" rIns="91425" bIns="45700" anchor="b" anchorCtr="0">
            <a:noAutofit/>
          </a:bodyPr>
          <a:lstStyle/>
          <a:p>
            <a:r>
              <a:rPr lang="en-US" sz="3600" b="1" dirty="0" smtClean="0"/>
              <a:t>Screening for Enrollment</a:t>
            </a:r>
            <a:endParaRPr sz="3600" dirty="0"/>
          </a:p>
        </p:txBody>
      </p:sp>
      <p:pic>
        <p:nvPicPr>
          <p:cNvPr id="483" name="Google Shape;483;p61"/>
          <p:cNvPicPr preferRelativeResize="0"/>
          <p:nvPr/>
        </p:nvPicPr>
        <p:blipFill rotWithShape="1">
          <a:blip r:embed="rId3" cstate="screen">
            <a:alphaModFix/>
          </a:blip>
          <a:srcRect/>
          <a:stretch/>
        </p:blipFill>
        <p:spPr>
          <a:xfrm>
            <a:off x="9716319" y="6136714"/>
            <a:ext cx="1317625" cy="573087"/>
          </a:xfrm>
          <a:prstGeom prst="rect">
            <a:avLst/>
          </a:prstGeom>
          <a:noFill/>
          <a:ln>
            <a:noFill/>
          </a:ln>
        </p:spPr>
      </p:pic>
      <p:pic>
        <p:nvPicPr>
          <p:cNvPr id="484" name="Google Shape;484;p61"/>
          <p:cNvPicPr preferRelativeResize="0"/>
          <p:nvPr/>
        </p:nvPicPr>
        <p:blipFill rotWithShape="1">
          <a:blip r:embed="rId4" cstate="screen">
            <a:alphaModFix/>
          </a:blip>
          <a:srcRect/>
          <a:stretch/>
        </p:blipFill>
        <p:spPr>
          <a:xfrm>
            <a:off x="252877" y="6224821"/>
            <a:ext cx="2206625" cy="396875"/>
          </a:xfrm>
          <a:prstGeom prst="rect">
            <a:avLst/>
          </a:prstGeom>
          <a:noFill/>
          <a:ln>
            <a:noFill/>
          </a:ln>
        </p:spPr>
      </p:pic>
      <p:sp>
        <p:nvSpPr>
          <p:cNvPr id="2" name="Rectangle 1"/>
          <p:cNvSpPr/>
          <p:nvPr/>
        </p:nvSpPr>
        <p:spPr>
          <a:xfrm>
            <a:off x="841829" y="1219200"/>
            <a:ext cx="4397828" cy="4095480"/>
          </a:xfrm>
          <a:prstGeom prst="rect">
            <a:avLst/>
          </a:prstGeom>
        </p:spPr>
        <p:txBody>
          <a:bodyPr wrap="square">
            <a:spAutoFit/>
          </a:bodyPr>
          <a:lstStyle/>
          <a:p>
            <a:pPr marL="228600" indent="-228600">
              <a:lnSpc>
                <a:spcPct val="90000"/>
              </a:lnSpc>
              <a:buClr>
                <a:srgbClr val="000000"/>
              </a:buClr>
              <a:buSzPts val="2800"/>
              <a:buFont typeface="Arial"/>
              <a:buChar char="•"/>
            </a:pPr>
            <a:r>
              <a:rPr lang="en-US" sz="2800" dirty="0" smtClean="0">
                <a:solidFill>
                  <a:srgbClr val="000000"/>
                </a:solidFill>
                <a:latin typeface="Calibri" pitchFamily="34" charset="0"/>
                <a:ea typeface="Calibri"/>
                <a:cs typeface="Calibri" pitchFamily="34" charset="0"/>
                <a:sym typeface="Calibri"/>
              </a:rPr>
              <a:t>A screening log should be maintained by each site</a:t>
            </a:r>
            <a:endParaRPr lang="en-US" sz="2800" dirty="0">
              <a:latin typeface="Calibri" pitchFamily="34" charset="0"/>
              <a:cs typeface="Calibri" pitchFamily="34" charset="0"/>
            </a:endParaRPr>
          </a:p>
          <a:p>
            <a:pPr marL="228600" indent="-228600">
              <a:lnSpc>
                <a:spcPct val="90000"/>
              </a:lnSpc>
              <a:spcBef>
                <a:spcPts val="1000"/>
              </a:spcBef>
              <a:buClr>
                <a:srgbClr val="000000"/>
              </a:buClr>
              <a:buSzPts val="2800"/>
              <a:buFont typeface="Arial"/>
              <a:buChar char="•"/>
            </a:pPr>
            <a:r>
              <a:rPr lang="en-US" sz="2800" dirty="0" smtClean="0">
                <a:solidFill>
                  <a:srgbClr val="000000"/>
                </a:solidFill>
                <a:highlight>
                  <a:srgbClr val="FFFF00"/>
                </a:highlight>
                <a:latin typeface="Calibri" pitchFamily="34" charset="0"/>
                <a:ea typeface="Calibri"/>
                <a:cs typeface="Calibri" pitchFamily="34" charset="0"/>
                <a:sym typeface="Calibri"/>
              </a:rPr>
              <a:t>All patients with the following should be included:</a:t>
            </a:r>
          </a:p>
          <a:p>
            <a:pPr marL="685800" lvl="1" indent="-228600">
              <a:lnSpc>
                <a:spcPct val="90000"/>
              </a:lnSpc>
              <a:spcBef>
                <a:spcPts val="1000"/>
              </a:spcBef>
              <a:buClr>
                <a:srgbClr val="000000"/>
              </a:buClr>
              <a:buSzPts val="2800"/>
              <a:buFont typeface="Arial"/>
              <a:buChar char="•"/>
            </a:pPr>
            <a:r>
              <a:rPr lang="en-US" sz="2800" dirty="0" smtClean="0">
                <a:solidFill>
                  <a:srgbClr val="000000"/>
                </a:solidFill>
                <a:highlight>
                  <a:srgbClr val="FFFF00"/>
                </a:highlight>
                <a:latin typeface="Calibri" pitchFamily="34" charset="0"/>
                <a:cs typeface="Calibri" pitchFamily="34" charset="0"/>
                <a:sym typeface="Calibri"/>
              </a:rPr>
              <a:t>Admission to ICU</a:t>
            </a:r>
          </a:p>
          <a:p>
            <a:pPr marL="685800" lvl="1" indent="-228600">
              <a:lnSpc>
                <a:spcPct val="90000"/>
              </a:lnSpc>
              <a:spcBef>
                <a:spcPts val="1000"/>
              </a:spcBef>
              <a:buClr>
                <a:srgbClr val="000000"/>
              </a:buClr>
              <a:buSzPts val="2800"/>
              <a:buFont typeface="Arial"/>
              <a:buChar char="•"/>
            </a:pPr>
            <a:r>
              <a:rPr lang="en-US" sz="2800" dirty="0" smtClean="0">
                <a:solidFill>
                  <a:srgbClr val="000000"/>
                </a:solidFill>
                <a:highlight>
                  <a:srgbClr val="FFFF00"/>
                </a:highlight>
                <a:latin typeface="Calibri" pitchFamily="34" charset="0"/>
                <a:cs typeface="Calibri" pitchFamily="34" charset="0"/>
                <a:sym typeface="Calibri"/>
              </a:rPr>
              <a:t>Positive TBI (CT scan)</a:t>
            </a:r>
          </a:p>
          <a:p>
            <a:pPr marL="685800" lvl="1" indent="-228600">
              <a:lnSpc>
                <a:spcPct val="90000"/>
              </a:lnSpc>
              <a:spcBef>
                <a:spcPts val="1000"/>
              </a:spcBef>
              <a:buClr>
                <a:srgbClr val="000000"/>
              </a:buClr>
              <a:buSzPts val="2800"/>
              <a:buFont typeface="Arial"/>
              <a:buChar char="•"/>
            </a:pPr>
            <a:r>
              <a:rPr lang="en-US" sz="2800" dirty="0" smtClean="0">
                <a:solidFill>
                  <a:srgbClr val="000000"/>
                </a:solidFill>
                <a:highlight>
                  <a:srgbClr val="FFFF00"/>
                </a:highlight>
                <a:latin typeface="Calibri" pitchFamily="34" charset="0"/>
                <a:cs typeface="Calibri" pitchFamily="34" charset="0"/>
                <a:sym typeface="Calibri"/>
              </a:rPr>
              <a:t>Placement of intracranial monitoring</a:t>
            </a:r>
            <a:endParaRPr lang="en-US" sz="2800" dirty="0">
              <a:latin typeface="Calibri" pitchFamily="34" charset="0"/>
              <a:cs typeface="Calibri" pitchFamily="34" charset="0"/>
            </a:endParaRPr>
          </a:p>
        </p:txBody>
      </p:sp>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399314" y="1422860"/>
            <a:ext cx="6299938" cy="384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B7F2F-150E-46E5-A03D-80509765FB40}"/>
              </a:ext>
            </a:extLst>
          </p:cNvPr>
          <p:cNvSpPr>
            <a:spLocks noGrp="1"/>
          </p:cNvSpPr>
          <p:nvPr>
            <p:ph type="title"/>
          </p:nvPr>
        </p:nvSpPr>
        <p:spPr>
          <a:xfrm>
            <a:off x="127001" y="197076"/>
            <a:ext cx="10515600" cy="752475"/>
          </a:xfrm>
        </p:spPr>
        <p:txBody>
          <a:bodyPr>
            <a:normAutofit/>
          </a:bodyPr>
          <a:lstStyle/>
          <a:p>
            <a:r>
              <a:rPr lang="en-US" b="1" dirty="0"/>
              <a:t>Removal or Replacement of Probes</a:t>
            </a:r>
          </a:p>
        </p:txBody>
      </p:sp>
      <p:sp>
        <p:nvSpPr>
          <p:cNvPr id="3" name="Content Placeholder 2">
            <a:extLst>
              <a:ext uri="{FF2B5EF4-FFF2-40B4-BE49-F238E27FC236}">
                <a16:creationId xmlns:a16="http://schemas.microsoft.com/office/drawing/2014/main" id="{C7399980-C163-4C8E-9F9A-C18A30E741BD}"/>
              </a:ext>
            </a:extLst>
          </p:cNvPr>
          <p:cNvSpPr>
            <a:spLocks noGrp="1"/>
          </p:cNvSpPr>
          <p:nvPr>
            <p:ph idx="1"/>
          </p:nvPr>
        </p:nvSpPr>
        <p:spPr>
          <a:xfrm>
            <a:off x="290286" y="1057274"/>
            <a:ext cx="11063515" cy="5227412"/>
          </a:xfrm>
        </p:spPr>
        <p:txBody>
          <a:bodyPr>
            <a:normAutofit/>
          </a:bodyPr>
          <a:lstStyle/>
          <a:p>
            <a:r>
              <a:rPr lang="en-US" dirty="0"/>
              <a:t>In general, ICP and PbtO</a:t>
            </a:r>
            <a:r>
              <a:rPr lang="en-US" baseline="-25000" dirty="0"/>
              <a:t>2</a:t>
            </a:r>
            <a:r>
              <a:rPr lang="en-US" dirty="0"/>
              <a:t> probes will be removed by Day 5 </a:t>
            </a:r>
          </a:p>
          <a:p>
            <a:pPr lvl="1"/>
            <a:r>
              <a:rPr lang="en-US" dirty="0"/>
              <a:t>Continued monitoring is allowed if clinically indicated.</a:t>
            </a:r>
          </a:p>
          <a:p>
            <a:pPr lvl="1"/>
            <a:r>
              <a:rPr lang="en-US" dirty="0"/>
              <a:t>Replacement of a PbtO</a:t>
            </a:r>
            <a:r>
              <a:rPr lang="en-US" baseline="-25000" dirty="0"/>
              <a:t>2</a:t>
            </a:r>
            <a:r>
              <a:rPr lang="en-US" dirty="0"/>
              <a:t> probe will only be considered in the ICP + PbtO</a:t>
            </a:r>
            <a:r>
              <a:rPr lang="en-US" baseline="-25000" dirty="0"/>
              <a:t>2</a:t>
            </a:r>
            <a:r>
              <a:rPr lang="en-US" dirty="0"/>
              <a:t> group.</a:t>
            </a:r>
          </a:p>
          <a:p>
            <a:r>
              <a:rPr lang="en-US" dirty="0"/>
              <a:t>Probes may be removed before 5 days in the following situations:</a:t>
            </a:r>
          </a:p>
          <a:p>
            <a:pPr marL="914400" lvl="1" indent="-457200">
              <a:buFont typeface="+mj-lt"/>
              <a:buAutoNum type="alphaUcPeriod"/>
            </a:pPr>
            <a:r>
              <a:rPr lang="en-US" dirty="0"/>
              <a:t>The participant awakens from coma (motor GCS score = 6).</a:t>
            </a:r>
          </a:p>
          <a:p>
            <a:pPr marL="914400" lvl="1" indent="-457200">
              <a:buFont typeface="+mj-lt"/>
              <a:buAutoNum type="alphaUcPeriod"/>
            </a:pPr>
            <a:r>
              <a:rPr lang="en-US" dirty="0"/>
              <a:t>There is a medical indication for removal (</a:t>
            </a:r>
            <a:r>
              <a:rPr lang="en-US" dirty="0" err="1"/>
              <a:t>ie</a:t>
            </a:r>
            <a:r>
              <a:rPr lang="en-US" dirty="0"/>
              <a:t>, infection; associated bleeding).</a:t>
            </a:r>
          </a:p>
          <a:p>
            <a:pPr marL="914400" lvl="1" indent="-457200">
              <a:buFont typeface="+mj-lt"/>
              <a:buAutoNum type="alphaUcPeriod"/>
            </a:pPr>
            <a:r>
              <a:rPr lang="en-US" dirty="0"/>
              <a:t>No abnormalities of ICP for 72 hours after injury in the ICP only arm</a:t>
            </a:r>
          </a:p>
          <a:p>
            <a:pPr marL="914400" lvl="1" indent="-457200">
              <a:buFont typeface="+mj-lt"/>
              <a:buAutoNum type="alphaUcPeriod"/>
            </a:pPr>
            <a:r>
              <a:rPr lang="en-US" dirty="0"/>
              <a:t>No abnormalities of ICP or PbtO</a:t>
            </a:r>
            <a:r>
              <a:rPr lang="en-US" baseline="-25000" dirty="0"/>
              <a:t>2</a:t>
            </a:r>
            <a:r>
              <a:rPr lang="en-US" dirty="0"/>
              <a:t> are noted for 72 hours after injury in the ICP + PbtO</a:t>
            </a:r>
            <a:r>
              <a:rPr lang="en-US" baseline="-25000" dirty="0"/>
              <a:t>2</a:t>
            </a:r>
            <a:r>
              <a:rPr lang="en-US" dirty="0"/>
              <a:t> arm</a:t>
            </a:r>
          </a:p>
          <a:p>
            <a:pPr marL="914400" lvl="1" indent="-457200">
              <a:buFont typeface="+mj-lt"/>
              <a:buAutoNum type="alphaUcPeriod"/>
            </a:pPr>
            <a:r>
              <a:rPr lang="en-US" dirty="0"/>
              <a:t>Withdrawal of care</a:t>
            </a:r>
          </a:p>
          <a:p>
            <a:r>
              <a:rPr lang="en-US" dirty="0"/>
              <a:t>If a probe is removed, the reason will be documented in the CRF</a:t>
            </a:r>
          </a:p>
          <a:p>
            <a:pPr lvl="1"/>
            <a:r>
              <a:rPr lang="en-US" dirty="0"/>
              <a:t>An ‘intent to treat analysis’ will be used.</a:t>
            </a:r>
          </a:p>
          <a:p>
            <a:endParaRPr lang="en-US" dirty="0"/>
          </a:p>
          <a:p>
            <a:endParaRPr lang="en-US" dirty="0"/>
          </a:p>
        </p:txBody>
      </p:sp>
    </p:spTree>
    <p:extLst>
      <p:ext uri="{BB962C8B-B14F-4D97-AF65-F5344CB8AC3E}">
        <p14:creationId xmlns:p14="http://schemas.microsoft.com/office/powerpoint/2010/main" val="78208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C0AE-01A3-4DE6-AC57-68F5C5B8370C}"/>
              </a:ext>
            </a:extLst>
          </p:cNvPr>
          <p:cNvSpPr>
            <a:spLocks noGrp="1"/>
          </p:cNvSpPr>
          <p:nvPr>
            <p:ph type="title"/>
          </p:nvPr>
        </p:nvSpPr>
        <p:spPr/>
        <p:txBody>
          <a:bodyPr>
            <a:normAutofit/>
          </a:bodyPr>
          <a:lstStyle/>
          <a:p>
            <a:r>
              <a:rPr lang="en-US" b="1" dirty="0"/>
              <a:t>Clinical Standardization Guidelines</a:t>
            </a:r>
          </a:p>
        </p:txBody>
      </p:sp>
      <p:sp>
        <p:nvSpPr>
          <p:cNvPr id="3" name="Content Placeholder 2">
            <a:extLst>
              <a:ext uri="{FF2B5EF4-FFF2-40B4-BE49-F238E27FC236}">
                <a16:creationId xmlns:a16="http://schemas.microsoft.com/office/drawing/2014/main" id="{5299B0A1-62F7-4BCF-909A-0D4D8254C3C9}"/>
              </a:ext>
            </a:extLst>
          </p:cNvPr>
          <p:cNvSpPr>
            <a:spLocks noGrp="1"/>
          </p:cNvSpPr>
          <p:nvPr>
            <p:ph idx="1"/>
          </p:nvPr>
        </p:nvSpPr>
        <p:spPr>
          <a:xfrm>
            <a:off x="286659" y="1233714"/>
            <a:ext cx="11556998" cy="3178629"/>
          </a:xfrm>
        </p:spPr>
        <p:txBody>
          <a:bodyPr/>
          <a:lstStyle/>
          <a:p>
            <a:r>
              <a:rPr lang="en-US" dirty="0" smtClean="0"/>
              <a:t>Goal directed management of physiologic parameters will be in accordance with recommended treatment guidelines published by the Brain Trauma Foundation and the American College of Surgeons</a:t>
            </a:r>
          </a:p>
          <a:p>
            <a:r>
              <a:rPr lang="en-US" dirty="0" smtClean="0"/>
              <a:t>Clinical management of these parameters</a:t>
            </a:r>
          </a:p>
          <a:p>
            <a:pPr lvl="1"/>
            <a:r>
              <a:rPr lang="en-US" dirty="0" smtClean="0"/>
              <a:t>Should be based on local protocols</a:t>
            </a:r>
          </a:p>
          <a:p>
            <a:pPr lvl="1"/>
            <a:r>
              <a:rPr lang="en-US" dirty="0" smtClean="0"/>
              <a:t>Will be tracked on the daily CRFs</a:t>
            </a:r>
            <a:br>
              <a:rPr lang="en-US" dirty="0" smtClean="0"/>
            </a:br>
            <a:endParaRPr lang="en-US" dirty="0" smtClean="0"/>
          </a:p>
        </p:txBody>
      </p:sp>
      <p:pic>
        <p:nvPicPr>
          <p:cNvPr id="43010" name="Picture 2" descr="Image result for brain Trauma Foundation"/>
          <p:cNvPicPr>
            <a:picLocks noChangeAspect="1" noChangeArrowheads="1"/>
          </p:cNvPicPr>
          <p:nvPr/>
        </p:nvPicPr>
        <p:blipFill>
          <a:blip r:embed="rId2" cstate="screen"/>
          <a:srcRect/>
          <a:stretch>
            <a:fillRect/>
          </a:stretch>
        </p:blipFill>
        <p:spPr bwMode="auto">
          <a:xfrm>
            <a:off x="2390776" y="4127642"/>
            <a:ext cx="3560082" cy="1480995"/>
          </a:xfrm>
          <a:prstGeom prst="rect">
            <a:avLst/>
          </a:prstGeom>
          <a:noFill/>
        </p:spPr>
      </p:pic>
      <p:pic>
        <p:nvPicPr>
          <p:cNvPr id="43012" name="Picture 4" descr="Image result for ACS TQIP TBI"/>
          <p:cNvPicPr>
            <a:picLocks noChangeAspect="1" noChangeArrowheads="1"/>
          </p:cNvPicPr>
          <p:nvPr/>
        </p:nvPicPr>
        <p:blipFill>
          <a:blip r:embed="rId3" cstate="screen"/>
          <a:srcRect/>
          <a:stretch>
            <a:fillRect/>
          </a:stretch>
        </p:blipFill>
        <p:spPr bwMode="auto">
          <a:xfrm>
            <a:off x="7148295" y="2743200"/>
            <a:ext cx="2327066" cy="3657600"/>
          </a:xfrm>
          <a:prstGeom prst="rect">
            <a:avLst/>
          </a:prstGeom>
          <a:noFill/>
        </p:spPr>
      </p:pic>
    </p:spTree>
    <p:extLst>
      <p:ext uri="{BB962C8B-B14F-4D97-AF65-F5344CB8AC3E}">
        <p14:creationId xmlns:p14="http://schemas.microsoft.com/office/powerpoint/2010/main" val="3959460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Standardization Guidelines</a:t>
            </a:r>
            <a:endParaRPr lang="en-US" dirty="0"/>
          </a:p>
        </p:txBody>
      </p:sp>
      <p:sp>
        <p:nvSpPr>
          <p:cNvPr id="3" name="Content Placeholder 2"/>
          <p:cNvSpPr>
            <a:spLocks noGrp="1"/>
          </p:cNvSpPr>
          <p:nvPr>
            <p:ph idx="1"/>
          </p:nvPr>
        </p:nvSpPr>
        <p:spPr>
          <a:xfrm>
            <a:off x="464457" y="1233714"/>
            <a:ext cx="10889343" cy="4943249"/>
          </a:xfrm>
        </p:spPr>
        <p:txBody>
          <a:bodyPr/>
          <a:lstStyle/>
          <a:p>
            <a:r>
              <a:rPr lang="en-US" dirty="0" smtClean="0"/>
              <a:t>We purposely have limited “rules” regarding clinical management. Topics for which we provide guidance are:</a:t>
            </a:r>
          </a:p>
          <a:p>
            <a:pPr lvl="1"/>
            <a:r>
              <a:rPr lang="en-US" dirty="0" smtClean="0"/>
              <a:t>Hemodynamic Issues</a:t>
            </a:r>
          </a:p>
          <a:p>
            <a:pPr lvl="1"/>
            <a:r>
              <a:rPr lang="en-US" dirty="0" smtClean="0"/>
              <a:t>Temperature management</a:t>
            </a:r>
          </a:p>
          <a:p>
            <a:pPr lvl="1"/>
            <a:r>
              <a:rPr lang="en-US" dirty="0" smtClean="0"/>
              <a:t>Respiratory issues</a:t>
            </a:r>
          </a:p>
          <a:p>
            <a:pPr lvl="1"/>
            <a:r>
              <a:rPr lang="en-US" dirty="0" smtClean="0"/>
              <a:t>Hematologic issues</a:t>
            </a:r>
          </a:p>
          <a:p>
            <a:pPr lvl="1"/>
            <a:r>
              <a:rPr lang="en-US" dirty="0" smtClean="0"/>
              <a:t>Seizure prevention / Management</a:t>
            </a:r>
          </a:p>
          <a:p>
            <a:pPr lvl="1"/>
            <a:r>
              <a:rPr lang="en-US" dirty="0" smtClean="0"/>
              <a:t>Withdrawal of care / Brain Death</a:t>
            </a:r>
          </a:p>
          <a:p>
            <a:r>
              <a:rPr lang="en-US" dirty="0" smtClean="0"/>
              <a:t>These will be presented tomorrow</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C0AE-01A3-4DE6-AC57-68F5C5B8370C}"/>
              </a:ext>
            </a:extLst>
          </p:cNvPr>
          <p:cNvSpPr>
            <a:spLocks noGrp="1"/>
          </p:cNvSpPr>
          <p:nvPr>
            <p:ph type="title"/>
          </p:nvPr>
        </p:nvSpPr>
        <p:spPr/>
        <p:txBody>
          <a:bodyPr>
            <a:normAutofit/>
          </a:bodyPr>
          <a:lstStyle/>
          <a:p>
            <a:r>
              <a:rPr lang="en-US" b="1" dirty="0"/>
              <a:t>Clinical Standardization Guidelines</a:t>
            </a:r>
          </a:p>
        </p:txBody>
      </p:sp>
      <p:sp>
        <p:nvSpPr>
          <p:cNvPr id="3" name="Content Placeholder 2">
            <a:extLst>
              <a:ext uri="{FF2B5EF4-FFF2-40B4-BE49-F238E27FC236}">
                <a16:creationId xmlns:a16="http://schemas.microsoft.com/office/drawing/2014/main" id="{5299B0A1-62F7-4BCF-909A-0D4D8254C3C9}"/>
              </a:ext>
            </a:extLst>
          </p:cNvPr>
          <p:cNvSpPr>
            <a:spLocks noGrp="1"/>
          </p:cNvSpPr>
          <p:nvPr>
            <p:ph idx="1"/>
          </p:nvPr>
        </p:nvSpPr>
        <p:spPr>
          <a:xfrm>
            <a:off x="286659" y="1233714"/>
            <a:ext cx="11556998" cy="4325257"/>
          </a:xfrm>
        </p:spPr>
        <p:txBody>
          <a:bodyPr>
            <a:normAutofit/>
          </a:bodyPr>
          <a:lstStyle/>
          <a:p>
            <a:r>
              <a:rPr lang="en-US" dirty="0" smtClean="0"/>
              <a:t>Hemodynamic Issues</a:t>
            </a:r>
          </a:p>
          <a:p>
            <a:pPr lvl="1"/>
            <a:r>
              <a:rPr lang="en-US" dirty="0" smtClean="0"/>
              <a:t>Arterial Blood Pressure monitoring for CPP purposes</a:t>
            </a:r>
            <a:r>
              <a:rPr lang="en-US" b="1" dirty="0" smtClean="0"/>
              <a:t> </a:t>
            </a:r>
            <a:r>
              <a:rPr lang="en-US" b="1" u="sng" dirty="0" smtClean="0"/>
              <a:t>will be standardized to the level of the heart</a:t>
            </a:r>
          </a:p>
          <a:p>
            <a:pPr lvl="1">
              <a:buNone/>
            </a:pPr>
            <a:endParaRPr lang="en-US" dirty="0" smtClean="0"/>
          </a:p>
          <a:p>
            <a:r>
              <a:rPr lang="en-US" dirty="0" smtClean="0"/>
              <a:t>Temperature Management</a:t>
            </a:r>
          </a:p>
          <a:p>
            <a:pPr lvl="1"/>
            <a:r>
              <a:rPr lang="en-US" dirty="0" smtClean="0"/>
              <a:t>Initial goal is </a:t>
            </a:r>
            <a:r>
              <a:rPr lang="en-US" dirty="0" err="1" smtClean="0"/>
              <a:t>normothermia</a:t>
            </a:r>
            <a:r>
              <a:rPr lang="en-US" dirty="0" smtClean="0"/>
              <a:t> (36.5 – 37.5°C). </a:t>
            </a:r>
          </a:p>
          <a:p>
            <a:pPr lvl="1"/>
            <a:r>
              <a:rPr lang="en-US" dirty="0" smtClean="0"/>
              <a:t>Hyperthermia (temperature &gt; 38.3° C) must be managed aggressively per local protocol.</a:t>
            </a:r>
          </a:p>
          <a:p>
            <a:pPr lvl="1"/>
            <a:r>
              <a:rPr lang="en-US" dirty="0" smtClean="0"/>
              <a:t>Prophylactic hypothermia is not allowed. It is a Tier 3 treatment option.</a:t>
            </a:r>
          </a:p>
          <a:p>
            <a:endParaRPr lang="en-US" dirty="0" smtClean="0"/>
          </a:p>
        </p:txBody>
      </p:sp>
    </p:spTree>
    <p:extLst>
      <p:ext uri="{BB962C8B-B14F-4D97-AF65-F5344CB8AC3E}">
        <p14:creationId xmlns:p14="http://schemas.microsoft.com/office/powerpoint/2010/main" val="395946019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C0AE-01A3-4DE6-AC57-68F5C5B8370C}"/>
              </a:ext>
            </a:extLst>
          </p:cNvPr>
          <p:cNvSpPr>
            <a:spLocks noGrp="1"/>
          </p:cNvSpPr>
          <p:nvPr>
            <p:ph type="title"/>
          </p:nvPr>
        </p:nvSpPr>
        <p:spPr/>
        <p:txBody>
          <a:bodyPr>
            <a:normAutofit/>
          </a:bodyPr>
          <a:lstStyle/>
          <a:p>
            <a:r>
              <a:rPr lang="en-US" b="1" dirty="0"/>
              <a:t>Clinical Standardization </a:t>
            </a:r>
            <a:r>
              <a:rPr lang="en-US" b="1" dirty="0" smtClean="0"/>
              <a:t>Guidelines: Respiratory Issues</a:t>
            </a:r>
            <a:endParaRPr lang="en-US" b="1" dirty="0"/>
          </a:p>
        </p:txBody>
      </p:sp>
      <p:sp>
        <p:nvSpPr>
          <p:cNvPr id="3" name="Content Placeholder 2">
            <a:extLst>
              <a:ext uri="{FF2B5EF4-FFF2-40B4-BE49-F238E27FC236}">
                <a16:creationId xmlns:a16="http://schemas.microsoft.com/office/drawing/2014/main" id="{5299B0A1-62F7-4BCF-909A-0D4D8254C3C9}"/>
              </a:ext>
            </a:extLst>
          </p:cNvPr>
          <p:cNvSpPr>
            <a:spLocks noGrp="1"/>
          </p:cNvSpPr>
          <p:nvPr>
            <p:ph idx="1"/>
          </p:nvPr>
        </p:nvSpPr>
        <p:spPr>
          <a:xfrm>
            <a:off x="286659" y="1088572"/>
            <a:ext cx="11556998" cy="4963886"/>
          </a:xfrm>
        </p:spPr>
        <p:txBody>
          <a:bodyPr>
            <a:normAutofit/>
          </a:bodyPr>
          <a:lstStyle/>
          <a:p>
            <a:r>
              <a:rPr lang="en-US" dirty="0" smtClean="0"/>
              <a:t>PaO</a:t>
            </a:r>
            <a:r>
              <a:rPr lang="en-US" baseline="-25000" dirty="0" smtClean="0"/>
              <a:t>2</a:t>
            </a:r>
            <a:r>
              <a:rPr lang="en-US" dirty="0" smtClean="0"/>
              <a:t>, PaCO</a:t>
            </a:r>
            <a:r>
              <a:rPr lang="en-US" baseline="-25000" dirty="0" smtClean="0"/>
              <a:t>2</a:t>
            </a:r>
            <a:r>
              <a:rPr lang="en-US" dirty="0" smtClean="0"/>
              <a:t>, and pH levels will be monitored at least daily</a:t>
            </a:r>
          </a:p>
          <a:p>
            <a:pPr lvl="1"/>
            <a:r>
              <a:rPr lang="en-US" dirty="0" smtClean="0"/>
              <a:t>This information will be collected immediately after any FiO</a:t>
            </a:r>
            <a:r>
              <a:rPr lang="en-US" baseline="-25000" dirty="0" smtClean="0"/>
              <a:t>2 </a:t>
            </a:r>
            <a:r>
              <a:rPr lang="en-US" dirty="0" smtClean="0"/>
              <a:t>challenge and whenever an ABG is drawn for clinical management</a:t>
            </a:r>
          </a:p>
          <a:p>
            <a:r>
              <a:rPr lang="en-US" dirty="0" smtClean="0"/>
              <a:t>Target PaO</a:t>
            </a:r>
            <a:r>
              <a:rPr lang="en-US" baseline="-25000" dirty="0" smtClean="0"/>
              <a:t>2</a:t>
            </a:r>
            <a:r>
              <a:rPr lang="en-US" dirty="0" smtClean="0"/>
              <a:t> is 80 to 200 mm Hg</a:t>
            </a:r>
          </a:p>
          <a:p>
            <a:pPr lvl="1"/>
            <a:r>
              <a:rPr lang="en-US" dirty="0" smtClean="0"/>
              <a:t>In some clinical settings a lower PaO2 is needed. In that situation, a PaO2 &lt; 80 mm Hg will be acceptable if PbtO2 is at target (20 mm Hg). Documentation is required regarding why the lower PaO2 is needed </a:t>
            </a:r>
          </a:p>
          <a:p>
            <a:pPr lvl="1"/>
            <a:r>
              <a:rPr lang="en-US" dirty="0" smtClean="0"/>
              <a:t>Elevated PaO2 may also be harmful, and further FiO2 increases are not allowed if PaO2 is above 200 mm Hg </a:t>
            </a:r>
            <a:r>
              <a:rPr lang="en-US" u="sng" dirty="0" smtClean="0"/>
              <a:t>unless PbtO2 is persistently less than 20 mm Hg when other variables contributing to low PbtO2 have been addressed and controlled</a:t>
            </a:r>
          </a:p>
          <a:p>
            <a:pPr lvl="1"/>
            <a:r>
              <a:rPr lang="en-US" b="1" u="sng" dirty="0" smtClean="0"/>
              <a:t>A PaO2 below 60 mm Hg will be a protocol violation</a:t>
            </a:r>
          </a:p>
        </p:txBody>
      </p:sp>
    </p:spTree>
    <p:extLst>
      <p:ext uri="{BB962C8B-B14F-4D97-AF65-F5344CB8AC3E}">
        <p14:creationId xmlns:p14="http://schemas.microsoft.com/office/powerpoint/2010/main" val="395946019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C0AE-01A3-4DE6-AC57-68F5C5B8370C}"/>
              </a:ext>
            </a:extLst>
          </p:cNvPr>
          <p:cNvSpPr>
            <a:spLocks noGrp="1"/>
          </p:cNvSpPr>
          <p:nvPr>
            <p:ph type="title"/>
          </p:nvPr>
        </p:nvSpPr>
        <p:spPr/>
        <p:txBody>
          <a:bodyPr>
            <a:normAutofit/>
          </a:bodyPr>
          <a:lstStyle/>
          <a:p>
            <a:r>
              <a:rPr lang="en-US" b="1" dirty="0"/>
              <a:t>Clinical Standardization </a:t>
            </a:r>
            <a:r>
              <a:rPr lang="en-US" b="1" dirty="0" smtClean="0"/>
              <a:t>Guidelines: Respiratory Issues</a:t>
            </a:r>
            <a:endParaRPr lang="en-US" b="1" dirty="0"/>
          </a:p>
        </p:txBody>
      </p:sp>
      <p:sp>
        <p:nvSpPr>
          <p:cNvPr id="3" name="Content Placeholder 2">
            <a:extLst>
              <a:ext uri="{FF2B5EF4-FFF2-40B4-BE49-F238E27FC236}">
                <a16:creationId xmlns:a16="http://schemas.microsoft.com/office/drawing/2014/main" id="{5299B0A1-62F7-4BCF-909A-0D4D8254C3C9}"/>
              </a:ext>
            </a:extLst>
          </p:cNvPr>
          <p:cNvSpPr>
            <a:spLocks noGrp="1"/>
          </p:cNvSpPr>
          <p:nvPr>
            <p:ph idx="1"/>
          </p:nvPr>
        </p:nvSpPr>
        <p:spPr>
          <a:xfrm>
            <a:off x="286659" y="1349828"/>
            <a:ext cx="11556998" cy="4702629"/>
          </a:xfrm>
        </p:spPr>
        <p:txBody>
          <a:bodyPr>
            <a:normAutofit/>
          </a:bodyPr>
          <a:lstStyle/>
          <a:p>
            <a:r>
              <a:rPr lang="en-US" dirty="0" smtClean="0"/>
              <a:t>Initial Target PaCO2 should be </a:t>
            </a:r>
            <a:r>
              <a:rPr lang="en-US" dirty="0" err="1" smtClean="0"/>
              <a:t>normocapnia</a:t>
            </a:r>
            <a:r>
              <a:rPr lang="en-US" dirty="0" smtClean="0"/>
              <a:t> (i.e., 35 - 45 mm Hg)</a:t>
            </a:r>
          </a:p>
          <a:p>
            <a:pPr lvl="1"/>
            <a:r>
              <a:rPr lang="en-US" dirty="0" smtClean="0"/>
              <a:t>PaCO2 adjustments should be in small increments (maximum of 5). </a:t>
            </a:r>
          </a:p>
          <a:p>
            <a:pPr lvl="1"/>
            <a:r>
              <a:rPr lang="en-US" dirty="0" smtClean="0"/>
              <a:t>Further adjustments should be guided by the clinical status (</a:t>
            </a:r>
            <a:r>
              <a:rPr lang="en-US" dirty="0" err="1" smtClean="0"/>
              <a:t>ie</a:t>
            </a:r>
            <a:r>
              <a:rPr lang="en-US" dirty="0" smtClean="0"/>
              <a:t>, history of CO2 retention, acute uncompensated </a:t>
            </a:r>
            <a:r>
              <a:rPr lang="en-US" dirty="0" err="1" smtClean="0"/>
              <a:t>hypercarbic</a:t>
            </a:r>
            <a:r>
              <a:rPr lang="en-US" dirty="0" smtClean="0"/>
              <a:t> respiratory failure, pulmonary contusions, etc).</a:t>
            </a:r>
          </a:p>
          <a:p>
            <a:r>
              <a:rPr lang="en-US" dirty="0" smtClean="0"/>
              <a:t>Target pH is 7.35 – 7.45. </a:t>
            </a:r>
          </a:p>
          <a:p>
            <a:pPr lvl="1"/>
            <a:r>
              <a:rPr lang="en-US" dirty="0" smtClean="0"/>
              <a:t>When adjusting PaCO2, the pH must also be considered. Further lowering of PaCO2 should not be done if pH &gt; 7.45, and PaCO2 should not be increased if pH is &lt; 7.35.</a:t>
            </a:r>
          </a:p>
        </p:txBody>
      </p:sp>
    </p:spTree>
    <p:extLst>
      <p:ext uri="{BB962C8B-B14F-4D97-AF65-F5344CB8AC3E}">
        <p14:creationId xmlns:p14="http://schemas.microsoft.com/office/powerpoint/2010/main" val="39594601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C0AE-01A3-4DE6-AC57-68F5C5B8370C}"/>
              </a:ext>
            </a:extLst>
          </p:cNvPr>
          <p:cNvSpPr>
            <a:spLocks noGrp="1"/>
          </p:cNvSpPr>
          <p:nvPr>
            <p:ph type="title"/>
          </p:nvPr>
        </p:nvSpPr>
        <p:spPr>
          <a:xfrm>
            <a:off x="286657" y="232228"/>
            <a:ext cx="11165113" cy="752475"/>
          </a:xfrm>
        </p:spPr>
        <p:txBody>
          <a:bodyPr>
            <a:normAutofit/>
          </a:bodyPr>
          <a:lstStyle/>
          <a:p>
            <a:r>
              <a:rPr lang="en-US" b="1" dirty="0"/>
              <a:t>Clinical Standardization </a:t>
            </a:r>
            <a:r>
              <a:rPr lang="en-US" b="1" dirty="0" smtClean="0"/>
              <a:t>Guidelines: Hematologic Issues</a:t>
            </a:r>
            <a:endParaRPr lang="en-US" b="1" dirty="0"/>
          </a:p>
        </p:txBody>
      </p:sp>
      <p:sp>
        <p:nvSpPr>
          <p:cNvPr id="3" name="Content Placeholder 2">
            <a:extLst>
              <a:ext uri="{FF2B5EF4-FFF2-40B4-BE49-F238E27FC236}">
                <a16:creationId xmlns:a16="http://schemas.microsoft.com/office/drawing/2014/main" id="{5299B0A1-62F7-4BCF-909A-0D4D8254C3C9}"/>
              </a:ext>
            </a:extLst>
          </p:cNvPr>
          <p:cNvSpPr>
            <a:spLocks noGrp="1"/>
          </p:cNvSpPr>
          <p:nvPr>
            <p:ph idx="1"/>
          </p:nvPr>
        </p:nvSpPr>
        <p:spPr>
          <a:xfrm>
            <a:off x="286659" y="1233714"/>
            <a:ext cx="11556998" cy="4615543"/>
          </a:xfrm>
        </p:spPr>
        <p:txBody>
          <a:bodyPr>
            <a:normAutofit/>
          </a:bodyPr>
          <a:lstStyle/>
          <a:p>
            <a:r>
              <a:rPr lang="en-US" dirty="0" smtClean="0"/>
              <a:t>Hemoglobin levels should be maintained above 7.0 g/</a:t>
            </a:r>
            <a:r>
              <a:rPr lang="en-US" dirty="0" err="1" smtClean="0"/>
              <a:t>dL</a:t>
            </a:r>
            <a:r>
              <a:rPr lang="en-US" dirty="0" smtClean="0"/>
              <a:t>. </a:t>
            </a:r>
          </a:p>
          <a:p>
            <a:r>
              <a:rPr lang="en-US" dirty="0" smtClean="0"/>
              <a:t>Goal INR at time of insertion/removal of intracranial probes is </a:t>
            </a:r>
            <a:r>
              <a:rPr lang="en-US" u="sng" dirty="0" smtClean="0"/>
              <a:t>&lt;</a:t>
            </a:r>
            <a:r>
              <a:rPr lang="en-US" dirty="0" smtClean="0"/>
              <a:t> 1.6. </a:t>
            </a:r>
          </a:p>
          <a:p>
            <a:pPr lvl="1"/>
            <a:r>
              <a:rPr lang="en-US" dirty="0" smtClean="0"/>
              <a:t>Correction should be initiated rapidly and will be done per local protocol. </a:t>
            </a:r>
          </a:p>
          <a:p>
            <a:pPr lvl="1"/>
            <a:r>
              <a:rPr lang="en-US" dirty="0" smtClean="0"/>
              <a:t>The measures used for correction and resolution of the </a:t>
            </a:r>
            <a:r>
              <a:rPr lang="en-US" dirty="0" err="1" smtClean="0"/>
              <a:t>coagulopathy</a:t>
            </a:r>
            <a:r>
              <a:rPr lang="en-US" dirty="0" smtClean="0"/>
              <a:t> will be documented on the CRF.</a:t>
            </a:r>
          </a:p>
          <a:p>
            <a:r>
              <a:rPr lang="en-US" dirty="0" smtClean="0"/>
              <a:t>Goal platelets for insertion/removal of intracranial probes is </a:t>
            </a:r>
            <a:r>
              <a:rPr lang="en-US" u="sng" dirty="0" smtClean="0"/>
              <a:t>&gt;</a:t>
            </a:r>
            <a:r>
              <a:rPr lang="en-US" dirty="0" smtClean="0"/>
              <a:t> 80,000 /ml. </a:t>
            </a:r>
          </a:p>
          <a:p>
            <a:pPr lvl="1"/>
            <a:r>
              <a:rPr lang="en-US" dirty="0" smtClean="0"/>
              <a:t>Correction should be initiated rapidly and will be done per local protocol. </a:t>
            </a:r>
          </a:p>
          <a:p>
            <a:pPr lvl="1"/>
            <a:r>
              <a:rPr lang="en-US" dirty="0" smtClean="0"/>
              <a:t>The measures used for correction and resolution will be documented on the CRF.</a:t>
            </a:r>
          </a:p>
        </p:txBody>
      </p:sp>
    </p:spTree>
    <p:extLst>
      <p:ext uri="{BB962C8B-B14F-4D97-AF65-F5344CB8AC3E}">
        <p14:creationId xmlns:p14="http://schemas.microsoft.com/office/powerpoint/2010/main" val="395946019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C0AE-01A3-4DE6-AC57-68F5C5B8370C}"/>
              </a:ext>
            </a:extLst>
          </p:cNvPr>
          <p:cNvSpPr>
            <a:spLocks noGrp="1"/>
          </p:cNvSpPr>
          <p:nvPr>
            <p:ph type="title"/>
          </p:nvPr>
        </p:nvSpPr>
        <p:spPr>
          <a:xfrm>
            <a:off x="199572" y="232227"/>
            <a:ext cx="11281228" cy="1117601"/>
          </a:xfrm>
        </p:spPr>
        <p:txBody>
          <a:bodyPr>
            <a:normAutofit/>
          </a:bodyPr>
          <a:lstStyle/>
          <a:p>
            <a:r>
              <a:rPr lang="en-US" b="1" dirty="0"/>
              <a:t>Clinical Standardization </a:t>
            </a:r>
            <a:r>
              <a:rPr lang="en-US" b="1" dirty="0" smtClean="0"/>
              <a:t>Guidelines: Seizure Prevention / Management</a:t>
            </a:r>
            <a:endParaRPr lang="en-US" b="1" dirty="0"/>
          </a:p>
        </p:txBody>
      </p:sp>
      <p:sp>
        <p:nvSpPr>
          <p:cNvPr id="3" name="Content Placeholder 2">
            <a:extLst>
              <a:ext uri="{FF2B5EF4-FFF2-40B4-BE49-F238E27FC236}">
                <a16:creationId xmlns:a16="http://schemas.microsoft.com/office/drawing/2014/main" id="{5299B0A1-62F7-4BCF-909A-0D4D8254C3C9}"/>
              </a:ext>
            </a:extLst>
          </p:cNvPr>
          <p:cNvSpPr>
            <a:spLocks noGrp="1"/>
          </p:cNvSpPr>
          <p:nvPr>
            <p:ph idx="1"/>
          </p:nvPr>
        </p:nvSpPr>
        <p:spPr>
          <a:xfrm>
            <a:off x="319313" y="1465942"/>
            <a:ext cx="11524343" cy="4499429"/>
          </a:xfrm>
        </p:spPr>
        <p:txBody>
          <a:bodyPr>
            <a:normAutofit lnSpcReduction="10000"/>
          </a:bodyPr>
          <a:lstStyle/>
          <a:p>
            <a:r>
              <a:rPr lang="en-US" dirty="0" smtClean="0"/>
              <a:t>Use of prophylactic anti-seizure medications (AEDs) is optional</a:t>
            </a:r>
          </a:p>
          <a:p>
            <a:r>
              <a:rPr lang="en-US" dirty="0" smtClean="0"/>
              <a:t>If prophylactic AEDs are initiated, they should be used for 7 days only unless there is evidence of seizure development</a:t>
            </a:r>
            <a:r>
              <a:rPr lang="en-US" sz="3000" dirty="0" smtClean="0"/>
              <a:t>. </a:t>
            </a:r>
          </a:p>
          <a:p>
            <a:pPr lvl="1"/>
            <a:r>
              <a:rPr lang="en-US" dirty="0" smtClean="0"/>
              <a:t>Phenytoin, </a:t>
            </a:r>
            <a:r>
              <a:rPr lang="en-US" dirty="0" err="1" smtClean="0"/>
              <a:t>levetiracetam</a:t>
            </a:r>
            <a:r>
              <a:rPr lang="en-US" dirty="0" smtClean="0"/>
              <a:t>, or other AEDs may be used for prophylaxis based on local protocol</a:t>
            </a:r>
          </a:p>
          <a:p>
            <a:pPr lvl="1"/>
            <a:r>
              <a:rPr lang="en-US" dirty="0" smtClean="0"/>
              <a:t>If phenytoin is chosen, a loading dose of 20 mg/kg should be given followed by a maintenance dose of 3 - 5 mg/kg/day in divided doses</a:t>
            </a:r>
          </a:p>
          <a:p>
            <a:pPr lvl="1"/>
            <a:r>
              <a:rPr lang="en-US" dirty="0" smtClean="0"/>
              <a:t>AED levels should be monitored per site protocol</a:t>
            </a:r>
          </a:p>
          <a:p>
            <a:r>
              <a:rPr lang="en-US" dirty="0" smtClean="0"/>
              <a:t>Clinical or subclinical seizures (as identified by EEG) should be managed according to site protocol. </a:t>
            </a:r>
          </a:p>
          <a:p>
            <a:pPr lvl="1"/>
            <a:r>
              <a:rPr lang="en-US" dirty="0" smtClean="0"/>
              <a:t>An AE form should be submitted to reflect onset, duration, and treatment of any seizure</a:t>
            </a:r>
          </a:p>
        </p:txBody>
      </p:sp>
    </p:spTree>
    <p:extLst>
      <p:ext uri="{BB962C8B-B14F-4D97-AF65-F5344CB8AC3E}">
        <p14:creationId xmlns:p14="http://schemas.microsoft.com/office/powerpoint/2010/main" val="395946019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870C1-6F1A-4847-BE4F-3F7DD86EA4C0}"/>
              </a:ext>
            </a:extLst>
          </p:cNvPr>
          <p:cNvSpPr>
            <a:spLocks noGrp="1"/>
          </p:cNvSpPr>
          <p:nvPr>
            <p:ph type="title"/>
          </p:nvPr>
        </p:nvSpPr>
        <p:spPr/>
        <p:txBody>
          <a:bodyPr>
            <a:normAutofit/>
          </a:bodyPr>
          <a:lstStyle/>
          <a:p>
            <a:r>
              <a:rPr lang="en-US" b="1" dirty="0"/>
              <a:t>Withdrawal of Care / Brain Death</a:t>
            </a:r>
          </a:p>
        </p:txBody>
      </p:sp>
      <p:sp>
        <p:nvSpPr>
          <p:cNvPr id="3" name="Content Placeholder 2">
            <a:extLst>
              <a:ext uri="{FF2B5EF4-FFF2-40B4-BE49-F238E27FC236}">
                <a16:creationId xmlns:a16="http://schemas.microsoft.com/office/drawing/2014/main" id="{90670F84-775B-4DED-8085-CA25344EF015}"/>
              </a:ext>
            </a:extLst>
          </p:cNvPr>
          <p:cNvSpPr>
            <a:spLocks noGrp="1"/>
          </p:cNvSpPr>
          <p:nvPr>
            <p:ph idx="1"/>
          </p:nvPr>
        </p:nvSpPr>
        <p:spPr>
          <a:xfrm>
            <a:off x="420914" y="1277258"/>
            <a:ext cx="10711544" cy="4899706"/>
          </a:xfrm>
        </p:spPr>
        <p:txBody>
          <a:bodyPr/>
          <a:lstStyle/>
          <a:p>
            <a:r>
              <a:rPr lang="en-US" dirty="0"/>
              <a:t>The intent of the study is to </a:t>
            </a:r>
            <a:r>
              <a:rPr lang="en-US" b="1" dirty="0">
                <a:solidFill>
                  <a:srgbClr val="FF0000"/>
                </a:solidFill>
              </a:rPr>
              <a:t>optimize therapy for 5 days after randomization</a:t>
            </a:r>
            <a:r>
              <a:rPr lang="en-US" dirty="0"/>
              <a:t>. Withdrawal of care during the first 5 days may be considered in dire circumstances or if requested by the patient’s family.</a:t>
            </a:r>
            <a:endParaRPr lang="en-US" b="1" dirty="0"/>
          </a:p>
          <a:p>
            <a:pPr lvl="1"/>
            <a:r>
              <a:rPr lang="en-US" b="1" dirty="0">
                <a:solidFill>
                  <a:srgbClr val="FF0000"/>
                </a:solidFill>
              </a:rPr>
              <a:t>The site PI will call the study hotline to update the study leadership team about withdrawal of care for a subject. </a:t>
            </a:r>
          </a:p>
          <a:p>
            <a:r>
              <a:rPr lang="en-US" dirty="0"/>
              <a:t>Withdrawal of care will be documented on the End of Study form, and at the bedside on the Moberg monitoring device. </a:t>
            </a:r>
          </a:p>
          <a:p>
            <a:r>
              <a:rPr lang="en-US" dirty="0"/>
              <a:t>Should the patient progress to brain death, determination is per local protocol. Participation in the clinical trial will not preclude a patient from consideration as an organ donor. </a:t>
            </a:r>
          </a:p>
          <a:p>
            <a:endParaRPr lang="en-US" dirty="0"/>
          </a:p>
          <a:p>
            <a:pPr marL="0" indent="0">
              <a:buNone/>
            </a:pPr>
            <a:endParaRPr lang="en-US" dirty="0"/>
          </a:p>
        </p:txBody>
      </p:sp>
    </p:spTree>
    <p:extLst>
      <p:ext uri="{BB962C8B-B14F-4D97-AF65-F5344CB8AC3E}">
        <p14:creationId xmlns:p14="http://schemas.microsoft.com/office/powerpoint/2010/main" val="190235090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ACAF-514F-4E4B-A772-E3414E3A7F25}"/>
              </a:ext>
            </a:extLst>
          </p:cNvPr>
          <p:cNvSpPr>
            <a:spLocks noGrp="1"/>
          </p:cNvSpPr>
          <p:nvPr>
            <p:ph type="title"/>
          </p:nvPr>
        </p:nvSpPr>
        <p:spPr>
          <a:xfrm>
            <a:off x="183423" y="170316"/>
            <a:ext cx="10515600" cy="766989"/>
          </a:xfrm>
        </p:spPr>
        <p:txBody>
          <a:bodyPr>
            <a:normAutofit/>
          </a:bodyPr>
          <a:lstStyle/>
          <a:p>
            <a:r>
              <a:rPr lang="en-US" sz="3600" b="1" dirty="0"/>
              <a:t>Assessing Patient Physiology: MAP Challenge</a:t>
            </a:r>
          </a:p>
        </p:txBody>
      </p:sp>
      <p:sp>
        <p:nvSpPr>
          <p:cNvPr id="3" name="Content Placeholder 2">
            <a:extLst>
              <a:ext uri="{FF2B5EF4-FFF2-40B4-BE49-F238E27FC236}">
                <a16:creationId xmlns:a16="http://schemas.microsoft.com/office/drawing/2014/main" id="{6C6BA431-F6F3-4F78-88C3-A55918B57FCD}"/>
              </a:ext>
            </a:extLst>
          </p:cNvPr>
          <p:cNvSpPr>
            <a:spLocks noGrp="1"/>
          </p:cNvSpPr>
          <p:nvPr>
            <p:ph idx="1"/>
          </p:nvPr>
        </p:nvSpPr>
        <p:spPr>
          <a:xfrm>
            <a:off x="372109" y="937305"/>
            <a:ext cx="10981691" cy="5239658"/>
          </a:xfrm>
        </p:spPr>
        <p:txBody>
          <a:bodyPr>
            <a:normAutofit fontScale="70000" lnSpcReduction="20000"/>
          </a:bodyPr>
          <a:lstStyle/>
          <a:p>
            <a:pPr marL="0" indent="0">
              <a:lnSpc>
                <a:spcPct val="120000"/>
              </a:lnSpc>
              <a:spcBef>
                <a:spcPts val="600"/>
              </a:spcBef>
              <a:buNone/>
            </a:pPr>
            <a:r>
              <a:rPr lang="en-US" sz="3400" dirty="0"/>
              <a:t>A MAP challenge is done at the discretion of the treating physician to assist in assessment of cerebral autoregulation. This can guide both MAP and CPP goals in individual patients. </a:t>
            </a:r>
          </a:p>
          <a:p>
            <a:pPr marL="0" indent="0">
              <a:lnSpc>
                <a:spcPct val="120000"/>
              </a:lnSpc>
              <a:spcBef>
                <a:spcPts val="600"/>
              </a:spcBef>
              <a:buNone/>
            </a:pPr>
            <a:endParaRPr lang="en-US" sz="2600" u="sng" dirty="0"/>
          </a:p>
          <a:p>
            <a:pPr marL="0" indent="0">
              <a:lnSpc>
                <a:spcPct val="120000"/>
              </a:lnSpc>
              <a:spcBef>
                <a:spcPts val="600"/>
              </a:spcBef>
              <a:buNone/>
            </a:pPr>
            <a:r>
              <a:rPr lang="en-US" sz="3400" b="1" u="sng" dirty="0"/>
              <a:t>How to perform the challenge</a:t>
            </a:r>
          </a:p>
          <a:p>
            <a:pPr marL="914400" lvl="1" indent="-449263">
              <a:lnSpc>
                <a:spcPct val="120000"/>
              </a:lnSpc>
              <a:spcBef>
                <a:spcPts val="600"/>
              </a:spcBef>
              <a:buFont typeface="+mj-lt"/>
              <a:buAutoNum type="arabicPeriod"/>
            </a:pPr>
            <a:r>
              <a:rPr lang="en-US" sz="3400" dirty="0"/>
              <a:t>Initiate or titrate a vasopressor to increase MAP by 10 mm Hg for approximately 20 mins or until the PbtO2 has increased by 5 mm Hg, whichever occurs first. </a:t>
            </a:r>
          </a:p>
          <a:p>
            <a:pPr marL="914400" lvl="1" indent="-449263">
              <a:lnSpc>
                <a:spcPct val="120000"/>
              </a:lnSpc>
              <a:spcBef>
                <a:spcPts val="600"/>
              </a:spcBef>
              <a:buFont typeface="+mj-lt"/>
              <a:buAutoNum type="arabicPeriod"/>
            </a:pPr>
            <a:r>
              <a:rPr lang="en-US" sz="3400" dirty="0"/>
              <a:t>Measurements to be obtained at both the start and completion of any MAP challenge include: </a:t>
            </a:r>
          </a:p>
          <a:p>
            <a:pPr marL="1379538" lvl="2" indent="-465138">
              <a:lnSpc>
                <a:spcPct val="120000"/>
              </a:lnSpc>
              <a:spcBef>
                <a:spcPts val="600"/>
              </a:spcBef>
            </a:pPr>
            <a:r>
              <a:rPr lang="en-US" sz="3400" dirty="0"/>
              <a:t>Time of the challenge, whether the PbtO2 showed an appropriate response, the ICP, MAP and CPP.</a:t>
            </a:r>
          </a:p>
          <a:p>
            <a:pPr marL="1379538" lvl="2" indent="-465138">
              <a:lnSpc>
                <a:spcPct val="120000"/>
              </a:lnSpc>
              <a:spcBef>
                <a:spcPts val="600"/>
              </a:spcBef>
            </a:pPr>
            <a:r>
              <a:rPr lang="en-US" sz="3400" dirty="0"/>
              <a:t>This information will be recorded in </a:t>
            </a:r>
            <a:r>
              <a:rPr lang="en-US" sz="3400" dirty="0" err="1"/>
              <a:t>WebDCU</a:t>
            </a:r>
            <a:r>
              <a:rPr lang="en-US" sz="3400" dirty="0"/>
              <a:t> </a:t>
            </a:r>
          </a:p>
          <a:p>
            <a:endParaRPr lang="en-US" dirty="0"/>
          </a:p>
          <a:p>
            <a:endParaRPr lang="en-US" dirty="0"/>
          </a:p>
        </p:txBody>
      </p:sp>
    </p:spTree>
    <p:extLst>
      <p:ext uri="{BB962C8B-B14F-4D97-AF65-F5344CB8AC3E}">
        <p14:creationId xmlns:p14="http://schemas.microsoft.com/office/powerpoint/2010/main" val="3966958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1"/>
          <p:cNvSpPr txBox="1">
            <a:spLocks noGrp="1"/>
          </p:cNvSpPr>
          <p:nvPr>
            <p:ph type="title"/>
          </p:nvPr>
        </p:nvSpPr>
        <p:spPr>
          <a:xfrm>
            <a:off x="261259" y="117987"/>
            <a:ext cx="8390619" cy="840501"/>
          </a:xfrm>
          <a:prstGeom prst="rect">
            <a:avLst/>
          </a:prstGeom>
          <a:solidFill>
            <a:schemeClr val="lt1"/>
          </a:solidFill>
          <a:ln>
            <a:noFill/>
          </a:ln>
        </p:spPr>
        <p:txBody>
          <a:bodyPr spcFirstLastPara="1" wrap="square" lIns="91425" tIns="45700" rIns="91425" bIns="45700" anchor="b" anchorCtr="0">
            <a:noAutofit/>
          </a:bodyPr>
          <a:lstStyle/>
          <a:p>
            <a:r>
              <a:rPr lang="en-US" sz="3600" b="1" dirty="0"/>
              <a:t>The Informed Consent Process</a:t>
            </a:r>
            <a:endParaRPr sz="3600" dirty="0"/>
          </a:p>
        </p:txBody>
      </p:sp>
      <p:grpSp>
        <p:nvGrpSpPr>
          <p:cNvPr id="458" name="Google Shape;458;p61"/>
          <p:cNvGrpSpPr/>
          <p:nvPr/>
        </p:nvGrpSpPr>
        <p:grpSpPr>
          <a:xfrm>
            <a:off x="856343" y="958489"/>
            <a:ext cx="9810677" cy="4963340"/>
            <a:chOff x="0" y="1187088"/>
            <a:chExt cx="8990620" cy="4712423"/>
          </a:xfrm>
        </p:grpSpPr>
        <p:sp>
          <p:nvSpPr>
            <p:cNvPr id="459" name="Google Shape;459;p61"/>
            <p:cNvSpPr/>
            <p:nvPr/>
          </p:nvSpPr>
          <p:spPr>
            <a:xfrm>
              <a:off x="978" y="1187088"/>
              <a:ext cx="1758367" cy="703346"/>
            </a:xfrm>
            <a:prstGeom prst="chevron">
              <a:avLst>
                <a:gd name="adj" fmla="val 50000"/>
              </a:avLst>
            </a:prstGeom>
            <a:solidFill>
              <a:srgbClr val="3A66B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dirty="0">
                <a:solidFill>
                  <a:srgbClr val="000000"/>
                </a:solidFill>
                <a:latin typeface="Arial"/>
                <a:cs typeface="Arial"/>
                <a:sym typeface="Arial"/>
              </a:endParaRPr>
            </a:p>
          </p:txBody>
        </p:sp>
        <p:sp>
          <p:nvSpPr>
            <p:cNvPr id="460" name="Google Shape;460;p61"/>
            <p:cNvSpPr txBox="1"/>
            <p:nvPr/>
          </p:nvSpPr>
          <p:spPr>
            <a:xfrm>
              <a:off x="352651" y="1187088"/>
              <a:ext cx="1055021" cy="703346"/>
            </a:xfrm>
            <a:prstGeom prst="rect">
              <a:avLst/>
            </a:prstGeom>
            <a:noFill/>
            <a:ln>
              <a:noFill/>
            </a:ln>
          </p:spPr>
          <p:txBody>
            <a:bodyPr spcFirstLastPara="1" wrap="square" lIns="15225" tIns="7600" rIns="0" bIns="7600" anchor="ctr" anchorCtr="0">
              <a:noAutofit/>
            </a:bodyPr>
            <a:lstStyle/>
            <a:p>
              <a:pPr algn="ctr">
                <a:lnSpc>
                  <a:spcPct val="90000"/>
                </a:lnSpc>
                <a:buClr>
                  <a:srgbClr val="FFFFFF"/>
                </a:buClr>
                <a:buSzPts val="1200"/>
              </a:pPr>
              <a:r>
                <a:rPr lang="en-US" sz="1200" b="1" kern="0" dirty="0">
                  <a:solidFill>
                    <a:srgbClr val="FFFFFF"/>
                  </a:solidFill>
                  <a:latin typeface="Calibri"/>
                  <a:ea typeface="Calibri"/>
                  <a:cs typeface="Calibri"/>
                  <a:sym typeface="Calibri"/>
                </a:rPr>
                <a:t>Establish line of sanguinity for next-of-kin: </a:t>
              </a:r>
              <a:endParaRPr sz="1400" kern="0" dirty="0">
                <a:solidFill>
                  <a:srgbClr val="000000"/>
                </a:solidFill>
                <a:latin typeface="Arial"/>
                <a:cs typeface="Arial"/>
                <a:sym typeface="Arial"/>
              </a:endParaRPr>
            </a:p>
          </p:txBody>
        </p:sp>
        <p:sp>
          <p:nvSpPr>
            <p:cNvPr id="461" name="Google Shape;461;p61"/>
            <p:cNvSpPr/>
            <p:nvPr/>
          </p:nvSpPr>
          <p:spPr>
            <a:xfrm>
              <a:off x="1530757" y="1246872"/>
              <a:ext cx="1184251" cy="583777"/>
            </a:xfrm>
            <a:prstGeom prst="chevron">
              <a:avLst>
                <a:gd name="adj" fmla="val 5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dirty="0">
                <a:solidFill>
                  <a:srgbClr val="000000"/>
                </a:solidFill>
                <a:latin typeface="Arial"/>
                <a:cs typeface="Arial"/>
                <a:sym typeface="Arial"/>
              </a:endParaRPr>
            </a:p>
          </p:txBody>
        </p:sp>
        <p:sp>
          <p:nvSpPr>
            <p:cNvPr id="462" name="Google Shape;462;p61"/>
            <p:cNvSpPr txBox="1"/>
            <p:nvPr/>
          </p:nvSpPr>
          <p:spPr>
            <a:xfrm>
              <a:off x="1822646" y="1246872"/>
              <a:ext cx="600474" cy="583777"/>
            </a:xfrm>
            <a:prstGeom prst="rect">
              <a:avLst/>
            </a:prstGeom>
            <a:noFill/>
            <a:ln>
              <a:noFill/>
            </a:ln>
          </p:spPr>
          <p:txBody>
            <a:bodyPr spcFirstLastPara="1" wrap="square" lIns="17775" tIns="8875" rIns="0" bIns="8875" anchor="ctr" anchorCtr="0">
              <a:noAutofit/>
            </a:bodyPr>
            <a:lstStyle/>
            <a:p>
              <a:pPr algn="ctr">
                <a:lnSpc>
                  <a:spcPct val="90000"/>
                </a:lnSpc>
                <a:buClr>
                  <a:srgbClr val="000000"/>
                </a:buClr>
                <a:buSzPts val="1400"/>
              </a:pPr>
              <a:r>
                <a:rPr lang="en-US" sz="1400" b="1" kern="0" dirty="0">
                  <a:solidFill>
                    <a:srgbClr val="000000"/>
                  </a:solidFill>
                  <a:latin typeface="Calibri"/>
                  <a:ea typeface="Calibri"/>
                  <a:cs typeface="Calibri"/>
                  <a:sym typeface="Calibri"/>
                </a:rPr>
                <a:t>Spouse</a:t>
              </a:r>
              <a:endParaRPr sz="1000" b="1" kern="0" dirty="0">
                <a:solidFill>
                  <a:srgbClr val="000000"/>
                </a:solidFill>
                <a:latin typeface="Calibri"/>
                <a:ea typeface="Calibri"/>
                <a:cs typeface="Calibri"/>
                <a:sym typeface="Calibri"/>
              </a:endParaRPr>
            </a:p>
          </p:txBody>
        </p:sp>
        <p:sp>
          <p:nvSpPr>
            <p:cNvPr id="463" name="Google Shape;463;p61"/>
            <p:cNvSpPr/>
            <p:nvPr/>
          </p:nvSpPr>
          <p:spPr>
            <a:xfrm>
              <a:off x="2510687" y="1246872"/>
              <a:ext cx="1459444" cy="583777"/>
            </a:xfrm>
            <a:prstGeom prst="chevron">
              <a:avLst>
                <a:gd name="adj" fmla="val 5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dirty="0">
                <a:solidFill>
                  <a:srgbClr val="000000"/>
                </a:solidFill>
                <a:latin typeface="Arial"/>
                <a:cs typeface="Arial"/>
                <a:sym typeface="Arial"/>
              </a:endParaRPr>
            </a:p>
          </p:txBody>
        </p:sp>
        <p:sp>
          <p:nvSpPr>
            <p:cNvPr id="464" name="Google Shape;464;p61"/>
            <p:cNvSpPr txBox="1"/>
            <p:nvPr/>
          </p:nvSpPr>
          <p:spPr>
            <a:xfrm>
              <a:off x="2802576" y="1246872"/>
              <a:ext cx="875667" cy="583777"/>
            </a:xfrm>
            <a:prstGeom prst="rect">
              <a:avLst/>
            </a:prstGeom>
            <a:noFill/>
            <a:ln>
              <a:noFill/>
            </a:ln>
          </p:spPr>
          <p:txBody>
            <a:bodyPr spcFirstLastPara="1" wrap="square" lIns="17775" tIns="8875" rIns="0" bIns="8875" anchor="ctr" anchorCtr="0">
              <a:noAutofit/>
            </a:bodyPr>
            <a:lstStyle/>
            <a:p>
              <a:pPr algn="ctr">
                <a:lnSpc>
                  <a:spcPct val="90000"/>
                </a:lnSpc>
                <a:buClr>
                  <a:srgbClr val="000000"/>
                </a:buClr>
                <a:buSzPts val="1400"/>
              </a:pPr>
              <a:r>
                <a:rPr lang="en-US" sz="1400" b="1" kern="0" dirty="0">
                  <a:solidFill>
                    <a:srgbClr val="000000"/>
                  </a:solidFill>
                  <a:latin typeface="Calibri"/>
                  <a:ea typeface="Calibri"/>
                  <a:cs typeface="Calibri"/>
                  <a:sym typeface="Calibri"/>
                </a:rPr>
                <a:t>Adult child </a:t>
              </a:r>
              <a:r>
                <a:rPr lang="en-US" sz="1050" kern="0" dirty="0">
                  <a:solidFill>
                    <a:srgbClr val="000000"/>
                  </a:solidFill>
                  <a:latin typeface="Calibri"/>
                  <a:ea typeface="Calibri"/>
                  <a:cs typeface="Calibri"/>
                  <a:sym typeface="Calibri"/>
                </a:rPr>
                <a:t>(age </a:t>
              </a:r>
              <a:r>
                <a:rPr lang="en-US" sz="1050" u="sng" kern="0" dirty="0">
                  <a:solidFill>
                    <a:srgbClr val="000000"/>
                  </a:solidFill>
                  <a:latin typeface="Calibri"/>
                  <a:ea typeface="Calibri"/>
                  <a:cs typeface="Calibri"/>
                  <a:sym typeface="Calibri"/>
                </a:rPr>
                <a:t>&gt;</a:t>
              </a:r>
              <a:r>
                <a:rPr lang="en-US" sz="1050" kern="0" dirty="0">
                  <a:solidFill>
                    <a:srgbClr val="000000"/>
                  </a:solidFill>
                  <a:latin typeface="Calibri"/>
                  <a:ea typeface="Calibri"/>
                  <a:cs typeface="Calibri"/>
                  <a:sym typeface="Calibri"/>
                </a:rPr>
                <a:t>18 years)</a:t>
              </a:r>
              <a:endParaRPr sz="1200" kern="0" dirty="0">
                <a:solidFill>
                  <a:srgbClr val="000000"/>
                </a:solidFill>
                <a:latin typeface="Calibri"/>
                <a:ea typeface="Calibri"/>
                <a:cs typeface="Calibri"/>
                <a:sym typeface="Calibri"/>
              </a:endParaRPr>
            </a:p>
          </p:txBody>
        </p:sp>
        <p:sp>
          <p:nvSpPr>
            <p:cNvPr id="465" name="Google Shape;465;p61"/>
            <p:cNvSpPr/>
            <p:nvPr/>
          </p:nvSpPr>
          <p:spPr>
            <a:xfrm>
              <a:off x="3765809" y="1246872"/>
              <a:ext cx="1459444" cy="583777"/>
            </a:xfrm>
            <a:prstGeom prst="chevron">
              <a:avLst>
                <a:gd name="adj" fmla="val 5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dirty="0">
                <a:solidFill>
                  <a:srgbClr val="000000"/>
                </a:solidFill>
                <a:latin typeface="Arial"/>
                <a:cs typeface="Arial"/>
                <a:sym typeface="Arial"/>
              </a:endParaRPr>
            </a:p>
          </p:txBody>
        </p:sp>
        <p:sp>
          <p:nvSpPr>
            <p:cNvPr id="466" name="Google Shape;466;p61"/>
            <p:cNvSpPr txBox="1"/>
            <p:nvPr/>
          </p:nvSpPr>
          <p:spPr>
            <a:xfrm>
              <a:off x="4057698" y="1246872"/>
              <a:ext cx="875667" cy="583777"/>
            </a:xfrm>
            <a:prstGeom prst="rect">
              <a:avLst/>
            </a:prstGeom>
            <a:noFill/>
            <a:ln>
              <a:noFill/>
            </a:ln>
          </p:spPr>
          <p:txBody>
            <a:bodyPr spcFirstLastPara="1" wrap="square" lIns="20300" tIns="10150" rIns="0" bIns="10150" anchor="ctr" anchorCtr="0">
              <a:noAutofit/>
            </a:bodyPr>
            <a:lstStyle/>
            <a:p>
              <a:pPr algn="ctr">
                <a:lnSpc>
                  <a:spcPct val="90000"/>
                </a:lnSpc>
                <a:buClr>
                  <a:srgbClr val="000000"/>
                </a:buClr>
                <a:buSzPts val="1600"/>
              </a:pPr>
              <a:r>
                <a:rPr lang="en-US" sz="1600" b="1" kern="0" dirty="0">
                  <a:solidFill>
                    <a:srgbClr val="000000"/>
                  </a:solidFill>
                  <a:latin typeface="Calibri"/>
                  <a:ea typeface="Calibri"/>
                  <a:cs typeface="Calibri"/>
                  <a:sym typeface="Calibri"/>
                </a:rPr>
                <a:t>Parent</a:t>
              </a:r>
              <a:endParaRPr sz="1400" kern="0" dirty="0">
                <a:solidFill>
                  <a:srgbClr val="000000"/>
                </a:solidFill>
                <a:latin typeface="Arial"/>
                <a:cs typeface="Arial"/>
                <a:sym typeface="Arial"/>
              </a:endParaRPr>
            </a:p>
          </p:txBody>
        </p:sp>
        <p:sp>
          <p:nvSpPr>
            <p:cNvPr id="467" name="Google Shape;467;p61"/>
            <p:cNvSpPr/>
            <p:nvPr/>
          </p:nvSpPr>
          <p:spPr>
            <a:xfrm>
              <a:off x="5020932" y="1246872"/>
              <a:ext cx="1459444" cy="583777"/>
            </a:xfrm>
            <a:prstGeom prst="chevron">
              <a:avLst>
                <a:gd name="adj" fmla="val 5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dirty="0">
                <a:solidFill>
                  <a:srgbClr val="000000"/>
                </a:solidFill>
                <a:latin typeface="Arial"/>
                <a:cs typeface="Arial"/>
                <a:sym typeface="Arial"/>
              </a:endParaRPr>
            </a:p>
          </p:txBody>
        </p:sp>
        <p:sp>
          <p:nvSpPr>
            <p:cNvPr id="468" name="Google Shape;468;p61"/>
            <p:cNvSpPr txBox="1"/>
            <p:nvPr/>
          </p:nvSpPr>
          <p:spPr>
            <a:xfrm>
              <a:off x="5312821" y="1246872"/>
              <a:ext cx="875667" cy="583777"/>
            </a:xfrm>
            <a:prstGeom prst="rect">
              <a:avLst/>
            </a:prstGeom>
            <a:noFill/>
            <a:ln>
              <a:noFill/>
            </a:ln>
          </p:spPr>
          <p:txBody>
            <a:bodyPr spcFirstLastPara="1" wrap="square" lIns="16500" tIns="8250" rIns="0" bIns="8250" anchor="ctr" anchorCtr="0">
              <a:noAutofit/>
            </a:bodyPr>
            <a:lstStyle/>
            <a:p>
              <a:pPr algn="ctr">
                <a:lnSpc>
                  <a:spcPct val="90000"/>
                </a:lnSpc>
                <a:buClr>
                  <a:srgbClr val="000000"/>
                </a:buClr>
                <a:buSzPts val="1300"/>
              </a:pPr>
              <a:r>
                <a:rPr lang="en-US" sz="1300" b="1" kern="0" dirty="0">
                  <a:solidFill>
                    <a:srgbClr val="000000"/>
                  </a:solidFill>
                  <a:latin typeface="Calibri"/>
                  <a:ea typeface="Calibri"/>
                  <a:cs typeface="Calibri"/>
                  <a:sym typeface="Calibri"/>
                </a:rPr>
                <a:t>Adult sibling </a:t>
              </a:r>
              <a:r>
                <a:rPr lang="en-US" sz="1050" kern="0" dirty="0">
                  <a:solidFill>
                    <a:srgbClr val="000000"/>
                  </a:solidFill>
                  <a:latin typeface="Calibri"/>
                  <a:ea typeface="Calibri"/>
                  <a:cs typeface="Calibri"/>
                  <a:sym typeface="Calibri"/>
                </a:rPr>
                <a:t>(age </a:t>
              </a:r>
              <a:r>
                <a:rPr lang="en-US" sz="1050" u="sng" kern="0" dirty="0">
                  <a:solidFill>
                    <a:srgbClr val="000000"/>
                  </a:solidFill>
                  <a:latin typeface="Calibri"/>
                  <a:ea typeface="Calibri"/>
                  <a:cs typeface="Calibri"/>
                  <a:sym typeface="Calibri"/>
                </a:rPr>
                <a:t>&gt;</a:t>
              </a:r>
              <a:r>
                <a:rPr lang="en-US" sz="1050" kern="0" dirty="0">
                  <a:solidFill>
                    <a:srgbClr val="000000"/>
                  </a:solidFill>
                  <a:latin typeface="Calibri"/>
                  <a:ea typeface="Calibri"/>
                  <a:cs typeface="Calibri"/>
                  <a:sym typeface="Calibri"/>
                </a:rPr>
                <a:t>18 years)</a:t>
              </a:r>
              <a:endParaRPr sz="1200" kern="0" dirty="0">
                <a:solidFill>
                  <a:srgbClr val="000000"/>
                </a:solidFill>
                <a:latin typeface="Calibri"/>
                <a:ea typeface="Calibri"/>
                <a:cs typeface="Calibri"/>
                <a:sym typeface="Calibri"/>
              </a:endParaRPr>
            </a:p>
          </p:txBody>
        </p:sp>
        <p:sp>
          <p:nvSpPr>
            <p:cNvPr id="469" name="Google Shape;469;p61"/>
            <p:cNvSpPr/>
            <p:nvPr/>
          </p:nvSpPr>
          <p:spPr>
            <a:xfrm>
              <a:off x="6276054" y="1246872"/>
              <a:ext cx="1459444" cy="583777"/>
            </a:xfrm>
            <a:prstGeom prst="chevron">
              <a:avLst>
                <a:gd name="adj" fmla="val 5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dirty="0">
                <a:solidFill>
                  <a:srgbClr val="000000"/>
                </a:solidFill>
                <a:latin typeface="Arial"/>
                <a:cs typeface="Arial"/>
                <a:sym typeface="Arial"/>
              </a:endParaRPr>
            </a:p>
          </p:txBody>
        </p:sp>
        <p:sp>
          <p:nvSpPr>
            <p:cNvPr id="470" name="Google Shape;470;p61"/>
            <p:cNvSpPr txBox="1"/>
            <p:nvPr/>
          </p:nvSpPr>
          <p:spPr>
            <a:xfrm>
              <a:off x="6567943" y="1246872"/>
              <a:ext cx="875667" cy="583777"/>
            </a:xfrm>
            <a:prstGeom prst="rect">
              <a:avLst/>
            </a:prstGeom>
            <a:noFill/>
            <a:ln>
              <a:noFill/>
            </a:ln>
          </p:spPr>
          <p:txBody>
            <a:bodyPr spcFirstLastPara="1" wrap="square" lIns="15225" tIns="7600" rIns="0" bIns="7600" anchor="ctr" anchorCtr="0">
              <a:noAutofit/>
            </a:bodyPr>
            <a:lstStyle/>
            <a:p>
              <a:pPr algn="ctr">
                <a:lnSpc>
                  <a:spcPct val="90000"/>
                </a:lnSpc>
                <a:buClr>
                  <a:srgbClr val="000000"/>
                </a:buClr>
                <a:buSzPts val="1200"/>
              </a:pPr>
              <a:r>
                <a:rPr lang="en-US" sz="1200" b="1" kern="0" dirty="0">
                  <a:solidFill>
                    <a:srgbClr val="000000"/>
                  </a:solidFill>
                  <a:latin typeface="Calibri"/>
                  <a:ea typeface="Calibri"/>
                  <a:cs typeface="Calibri"/>
                  <a:sym typeface="Calibri"/>
                </a:rPr>
                <a:t>Grandparent</a:t>
              </a:r>
              <a:endParaRPr sz="1400" kern="0" dirty="0">
                <a:solidFill>
                  <a:srgbClr val="000000"/>
                </a:solidFill>
                <a:latin typeface="Arial"/>
                <a:cs typeface="Arial"/>
                <a:sym typeface="Arial"/>
              </a:endParaRPr>
            </a:p>
          </p:txBody>
        </p:sp>
        <p:sp>
          <p:nvSpPr>
            <p:cNvPr id="471" name="Google Shape;471;p61"/>
            <p:cNvSpPr/>
            <p:nvPr/>
          </p:nvSpPr>
          <p:spPr>
            <a:xfrm>
              <a:off x="7531176" y="1246872"/>
              <a:ext cx="1459444" cy="583777"/>
            </a:xfrm>
            <a:prstGeom prst="chevron">
              <a:avLst>
                <a:gd name="adj" fmla="val 5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dirty="0">
                <a:solidFill>
                  <a:srgbClr val="000000"/>
                </a:solidFill>
                <a:latin typeface="Arial"/>
                <a:cs typeface="Arial"/>
                <a:sym typeface="Arial"/>
              </a:endParaRPr>
            </a:p>
          </p:txBody>
        </p:sp>
        <p:sp>
          <p:nvSpPr>
            <p:cNvPr id="472" name="Google Shape;472;p61"/>
            <p:cNvSpPr txBox="1"/>
            <p:nvPr/>
          </p:nvSpPr>
          <p:spPr>
            <a:xfrm>
              <a:off x="7823065" y="1246872"/>
              <a:ext cx="875667" cy="583777"/>
            </a:xfrm>
            <a:prstGeom prst="rect">
              <a:avLst/>
            </a:prstGeom>
            <a:noFill/>
            <a:ln>
              <a:noFill/>
            </a:ln>
          </p:spPr>
          <p:txBody>
            <a:bodyPr spcFirstLastPara="1" wrap="square" lIns="15225" tIns="7600" rIns="0" bIns="7600" anchor="ctr" anchorCtr="0">
              <a:noAutofit/>
            </a:bodyPr>
            <a:lstStyle/>
            <a:p>
              <a:pPr algn="ctr">
                <a:lnSpc>
                  <a:spcPct val="90000"/>
                </a:lnSpc>
                <a:buClr>
                  <a:srgbClr val="000000"/>
                </a:buClr>
                <a:buSzPts val="1200"/>
              </a:pPr>
              <a:r>
                <a:rPr lang="en-US" sz="1200" b="1" kern="0" dirty="0">
                  <a:solidFill>
                    <a:srgbClr val="000000"/>
                  </a:solidFill>
                  <a:latin typeface="Calibri"/>
                  <a:ea typeface="Calibri"/>
                  <a:cs typeface="Calibri"/>
                  <a:sym typeface="Calibri"/>
                </a:rPr>
                <a:t>Adult grandchild</a:t>
              </a:r>
              <a:r>
                <a:rPr lang="en-US" sz="1100" b="1" kern="0" dirty="0">
                  <a:solidFill>
                    <a:srgbClr val="000000"/>
                  </a:solidFill>
                  <a:latin typeface="Calibri"/>
                  <a:ea typeface="Calibri"/>
                  <a:cs typeface="Calibri"/>
                  <a:sym typeface="Calibri"/>
                </a:rPr>
                <a:t> </a:t>
              </a:r>
              <a:r>
                <a:rPr lang="en-US" sz="1050" kern="0" dirty="0">
                  <a:solidFill>
                    <a:srgbClr val="000000"/>
                  </a:solidFill>
                  <a:latin typeface="Calibri"/>
                  <a:ea typeface="Calibri"/>
                  <a:cs typeface="Calibri"/>
                  <a:sym typeface="Calibri"/>
                </a:rPr>
                <a:t>(age </a:t>
              </a:r>
              <a:r>
                <a:rPr lang="en-US" sz="1050" u="sng" kern="0" dirty="0">
                  <a:solidFill>
                    <a:srgbClr val="000000"/>
                  </a:solidFill>
                  <a:latin typeface="Calibri"/>
                  <a:ea typeface="Calibri"/>
                  <a:cs typeface="Calibri"/>
                  <a:sym typeface="Calibri"/>
                </a:rPr>
                <a:t>&gt;</a:t>
              </a:r>
              <a:r>
                <a:rPr lang="en-US" sz="1050" kern="0" dirty="0">
                  <a:solidFill>
                    <a:srgbClr val="000000"/>
                  </a:solidFill>
                  <a:latin typeface="Calibri"/>
                  <a:ea typeface="Calibri"/>
                  <a:cs typeface="Calibri"/>
                  <a:sym typeface="Calibri"/>
                </a:rPr>
                <a:t>18 years)</a:t>
              </a:r>
              <a:endParaRPr sz="1100" kern="0" dirty="0">
                <a:solidFill>
                  <a:srgbClr val="000000"/>
                </a:solidFill>
                <a:latin typeface="Calibri"/>
                <a:ea typeface="Calibri"/>
                <a:cs typeface="Calibri"/>
                <a:sym typeface="Calibri"/>
              </a:endParaRPr>
            </a:p>
          </p:txBody>
        </p:sp>
        <p:sp>
          <p:nvSpPr>
            <p:cNvPr id="473" name="Google Shape;473;p61"/>
            <p:cNvSpPr/>
            <p:nvPr/>
          </p:nvSpPr>
          <p:spPr>
            <a:xfrm>
              <a:off x="978" y="1988903"/>
              <a:ext cx="1758367" cy="703346"/>
            </a:xfrm>
            <a:prstGeom prst="chevron">
              <a:avLst>
                <a:gd name="adj" fmla="val 50000"/>
              </a:avLst>
            </a:prstGeom>
            <a:solidFill>
              <a:srgbClr val="4770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dirty="0">
                <a:solidFill>
                  <a:srgbClr val="000000"/>
                </a:solidFill>
                <a:latin typeface="Arial"/>
                <a:cs typeface="Arial"/>
                <a:sym typeface="Arial"/>
              </a:endParaRPr>
            </a:p>
          </p:txBody>
        </p:sp>
        <p:sp>
          <p:nvSpPr>
            <p:cNvPr id="474" name="Google Shape;474;p61"/>
            <p:cNvSpPr txBox="1"/>
            <p:nvPr/>
          </p:nvSpPr>
          <p:spPr>
            <a:xfrm>
              <a:off x="352651" y="1988903"/>
              <a:ext cx="1055021" cy="703346"/>
            </a:xfrm>
            <a:prstGeom prst="rect">
              <a:avLst/>
            </a:prstGeom>
            <a:noFill/>
            <a:ln>
              <a:noFill/>
            </a:ln>
          </p:spPr>
          <p:txBody>
            <a:bodyPr spcFirstLastPara="1" wrap="square" lIns="15225" tIns="7600" rIns="0" bIns="7600" anchor="ctr" anchorCtr="0">
              <a:noAutofit/>
            </a:bodyPr>
            <a:lstStyle/>
            <a:p>
              <a:pPr algn="ctr">
                <a:lnSpc>
                  <a:spcPct val="90000"/>
                </a:lnSpc>
                <a:buClr>
                  <a:srgbClr val="FFFFFF"/>
                </a:buClr>
                <a:buSzPts val="1200"/>
              </a:pPr>
              <a:r>
                <a:rPr lang="en-US" sz="1200" b="1" kern="0" dirty="0">
                  <a:solidFill>
                    <a:srgbClr val="FFFFFF"/>
                  </a:solidFill>
                  <a:latin typeface="Calibri"/>
                  <a:ea typeface="Calibri"/>
                  <a:cs typeface="Calibri"/>
                  <a:sym typeface="Calibri"/>
                </a:rPr>
                <a:t>Find an appropriate environment </a:t>
              </a:r>
              <a:endParaRPr sz="1400" kern="0" dirty="0">
                <a:solidFill>
                  <a:srgbClr val="000000"/>
                </a:solidFill>
                <a:latin typeface="Arial"/>
                <a:cs typeface="Arial"/>
                <a:sym typeface="Arial"/>
              </a:endParaRPr>
            </a:p>
          </p:txBody>
        </p:sp>
        <p:sp>
          <p:nvSpPr>
            <p:cNvPr id="475" name="Google Shape;475;p61"/>
            <p:cNvSpPr/>
            <p:nvPr/>
          </p:nvSpPr>
          <p:spPr>
            <a:xfrm>
              <a:off x="978" y="2790718"/>
              <a:ext cx="1758367" cy="703346"/>
            </a:xfrm>
            <a:prstGeom prst="chevron">
              <a:avLst>
                <a:gd name="adj" fmla="val 50000"/>
              </a:avLst>
            </a:prstGeom>
            <a:solidFill>
              <a:srgbClr val="5C7F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dirty="0">
                <a:solidFill>
                  <a:srgbClr val="000000"/>
                </a:solidFill>
                <a:latin typeface="Arial"/>
                <a:cs typeface="Arial"/>
                <a:sym typeface="Arial"/>
              </a:endParaRPr>
            </a:p>
          </p:txBody>
        </p:sp>
        <p:sp>
          <p:nvSpPr>
            <p:cNvPr id="476" name="Google Shape;476;p61"/>
            <p:cNvSpPr txBox="1"/>
            <p:nvPr/>
          </p:nvSpPr>
          <p:spPr>
            <a:xfrm>
              <a:off x="352651" y="2790718"/>
              <a:ext cx="1055021" cy="703346"/>
            </a:xfrm>
            <a:prstGeom prst="rect">
              <a:avLst/>
            </a:prstGeom>
            <a:noFill/>
            <a:ln>
              <a:noFill/>
            </a:ln>
          </p:spPr>
          <p:txBody>
            <a:bodyPr spcFirstLastPara="1" wrap="square" lIns="12700" tIns="6350" rIns="0" bIns="6350" anchor="ctr" anchorCtr="0">
              <a:noAutofit/>
            </a:bodyPr>
            <a:lstStyle/>
            <a:p>
              <a:pPr algn="ctr">
                <a:lnSpc>
                  <a:spcPct val="90000"/>
                </a:lnSpc>
                <a:buClr>
                  <a:srgbClr val="FFFFFF"/>
                </a:buClr>
                <a:buSzPts val="1000"/>
              </a:pPr>
              <a:r>
                <a:rPr lang="en-US" sz="1000" b="1" kern="0" dirty="0">
                  <a:solidFill>
                    <a:srgbClr val="FFFFFF"/>
                  </a:solidFill>
                  <a:latin typeface="Calibri"/>
                  <a:ea typeface="Calibri"/>
                  <a:cs typeface="Calibri"/>
                  <a:sym typeface="Calibri"/>
                </a:rPr>
                <a:t>Ensure that LAR is updated on subjects condition and plan of care</a:t>
              </a:r>
              <a:endParaRPr sz="1400" kern="0" dirty="0">
                <a:solidFill>
                  <a:srgbClr val="000000"/>
                </a:solidFill>
                <a:latin typeface="Arial"/>
                <a:cs typeface="Arial"/>
                <a:sym typeface="Arial"/>
              </a:endParaRPr>
            </a:p>
          </p:txBody>
        </p:sp>
        <p:sp>
          <p:nvSpPr>
            <p:cNvPr id="477" name="Google Shape;477;p61"/>
            <p:cNvSpPr/>
            <p:nvPr/>
          </p:nvSpPr>
          <p:spPr>
            <a:xfrm>
              <a:off x="978" y="3592534"/>
              <a:ext cx="1758367" cy="703346"/>
            </a:xfrm>
            <a:prstGeom prst="chevron">
              <a:avLst>
                <a:gd name="adj" fmla="val 50000"/>
              </a:avLst>
            </a:prstGeom>
            <a:solidFill>
              <a:srgbClr val="728DC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dirty="0">
                <a:solidFill>
                  <a:srgbClr val="000000"/>
                </a:solidFill>
                <a:latin typeface="Arial"/>
                <a:cs typeface="Arial"/>
                <a:sym typeface="Arial"/>
              </a:endParaRPr>
            </a:p>
          </p:txBody>
        </p:sp>
        <p:sp>
          <p:nvSpPr>
            <p:cNvPr id="478" name="Google Shape;478;p61"/>
            <p:cNvSpPr txBox="1"/>
            <p:nvPr/>
          </p:nvSpPr>
          <p:spPr>
            <a:xfrm>
              <a:off x="352651" y="3592534"/>
              <a:ext cx="1055021" cy="703346"/>
            </a:xfrm>
            <a:prstGeom prst="rect">
              <a:avLst/>
            </a:prstGeom>
            <a:noFill/>
            <a:ln>
              <a:noFill/>
            </a:ln>
          </p:spPr>
          <p:txBody>
            <a:bodyPr spcFirstLastPara="1" wrap="square" lIns="15225" tIns="7600" rIns="0" bIns="7600" anchor="ctr" anchorCtr="0">
              <a:noAutofit/>
            </a:bodyPr>
            <a:lstStyle/>
            <a:p>
              <a:pPr algn="ctr">
                <a:lnSpc>
                  <a:spcPct val="90000"/>
                </a:lnSpc>
                <a:buClr>
                  <a:srgbClr val="FFFFFF"/>
                </a:buClr>
                <a:buSzPts val="1200"/>
              </a:pPr>
              <a:r>
                <a:rPr lang="en-US" sz="1200" b="1" kern="0" dirty="0">
                  <a:solidFill>
                    <a:srgbClr val="FFFFFF"/>
                  </a:solidFill>
                  <a:latin typeface="Calibri"/>
                  <a:ea typeface="Calibri"/>
                  <a:cs typeface="Calibri"/>
                  <a:sym typeface="Calibri"/>
                </a:rPr>
                <a:t>Explain purpose of trial</a:t>
              </a:r>
              <a:endParaRPr sz="1400" kern="0" dirty="0">
                <a:solidFill>
                  <a:srgbClr val="000000"/>
                </a:solidFill>
                <a:latin typeface="Arial"/>
                <a:cs typeface="Arial"/>
                <a:sym typeface="Arial"/>
              </a:endParaRPr>
            </a:p>
          </p:txBody>
        </p:sp>
        <p:sp>
          <p:nvSpPr>
            <p:cNvPr id="479" name="Google Shape;479;p61"/>
            <p:cNvSpPr/>
            <p:nvPr/>
          </p:nvSpPr>
          <p:spPr>
            <a:xfrm>
              <a:off x="0" y="4419599"/>
              <a:ext cx="1758367" cy="703346"/>
            </a:xfrm>
            <a:prstGeom prst="chevron">
              <a:avLst>
                <a:gd name="adj" fmla="val 50000"/>
              </a:avLst>
            </a:prstGeom>
            <a:solidFill>
              <a:srgbClr val="879C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dirty="0">
                <a:solidFill>
                  <a:srgbClr val="000000"/>
                </a:solidFill>
                <a:latin typeface="Arial"/>
                <a:cs typeface="Arial"/>
                <a:sym typeface="Arial"/>
              </a:endParaRPr>
            </a:p>
          </p:txBody>
        </p:sp>
        <p:sp>
          <p:nvSpPr>
            <p:cNvPr id="480" name="Google Shape;480;p61"/>
            <p:cNvSpPr txBox="1"/>
            <p:nvPr/>
          </p:nvSpPr>
          <p:spPr>
            <a:xfrm>
              <a:off x="351673" y="4419599"/>
              <a:ext cx="1055021" cy="703346"/>
            </a:xfrm>
            <a:prstGeom prst="rect">
              <a:avLst/>
            </a:prstGeom>
            <a:noFill/>
            <a:ln>
              <a:noFill/>
            </a:ln>
          </p:spPr>
          <p:txBody>
            <a:bodyPr spcFirstLastPara="1" wrap="square" lIns="15225" tIns="7600" rIns="0" bIns="7600" anchor="ctr" anchorCtr="0">
              <a:noAutofit/>
            </a:bodyPr>
            <a:lstStyle/>
            <a:p>
              <a:pPr algn="ctr">
                <a:lnSpc>
                  <a:spcPct val="90000"/>
                </a:lnSpc>
                <a:buClr>
                  <a:srgbClr val="FFFFFF"/>
                </a:buClr>
                <a:buSzPts val="1200"/>
              </a:pPr>
              <a:r>
                <a:rPr lang="en-US" sz="1200" b="1" kern="0" dirty="0">
                  <a:solidFill>
                    <a:srgbClr val="FFFFFF"/>
                  </a:solidFill>
                  <a:latin typeface="Calibri"/>
                  <a:ea typeface="Calibri"/>
                  <a:cs typeface="Calibri"/>
                  <a:sym typeface="Calibri"/>
                </a:rPr>
                <a:t>Review consent form in detail</a:t>
              </a:r>
              <a:endParaRPr sz="1400" kern="0" dirty="0">
                <a:solidFill>
                  <a:srgbClr val="000000"/>
                </a:solidFill>
                <a:latin typeface="Arial"/>
                <a:cs typeface="Arial"/>
                <a:sym typeface="Arial"/>
              </a:endParaRPr>
            </a:p>
          </p:txBody>
        </p:sp>
        <p:sp>
          <p:nvSpPr>
            <p:cNvPr id="481" name="Google Shape;481;p61"/>
            <p:cNvSpPr/>
            <p:nvPr/>
          </p:nvSpPr>
          <p:spPr>
            <a:xfrm>
              <a:off x="978" y="5196165"/>
              <a:ext cx="1758367" cy="703346"/>
            </a:xfrm>
            <a:prstGeom prst="chevron">
              <a:avLst>
                <a:gd name="adj" fmla="val 50000"/>
              </a:avLst>
            </a:prstGeom>
            <a:solidFill>
              <a:srgbClr val="9BABD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dirty="0">
                <a:solidFill>
                  <a:srgbClr val="000000"/>
                </a:solidFill>
                <a:latin typeface="Arial"/>
                <a:cs typeface="Arial"/>
                <a:sym typeface="Arial"/>
              </a:endParaRPr>
            </a:p>
          </p:txBody>
        </p:sp>
        <p:sp>
          <p:nvSpPr>
            <p:cNvPr id="482" name="Google Shape;482;p61"/>
            <p:cNvSpPr txBox="1"/>
            <p:nvPr/>
          </p:nvSpPr>
          <p:spPr>
            <a:xfrm>
              <a:off x="352651" y="5196165"/>
              <a:ext cx="1055021" cy="703346"/>
            </a:xfrm>
            <a:prstGeom prst="rect">
              <a:avLst/>
            </a:prstGeom>
            <a:noFill/>
            <a:ln>
              <a:noFill/>
            </a:ln>
          </p:spPr>
          <p:txBody>
            <a:bodyPr spcFirstLastPara="1" wrap="square" lIns="15225" tIns="7600" rIns="0" bIns="7600" anchor="ctr" anchorCtr="0">
              <a:noAutofit/>
            </a:bodyPr>
            <a:lstStyle/>
            <a:p>
              <a:pPr algn="ctr">
                <a:lnSpc>
                  <a:spcPct val="90000"/>
                </a:lnSpc>
                <a:buClr>
                  <a:srgbClr val="FFFFFF"/>
                </a:buClr>
                <a:buSzPts val="1200"/>
              </a:pPr>
              <a:r>
                <a:rPr lang="en-US" sz="1200" b="1" kern="0" dirty="0">
                  <a:solidFill>
                    <a:srgbClr val="FFFFFF"/>
                  </a:solidFill>
                  <a:latin typeface="Calibri"/>
                  <a:ea typeface="Calibri"/>
                  <a:cs typeface="Calibri"/>
                  <a:sym typeface="Calibri"/>
                </a:rPr>
                <a:t>Make sure all questions are addressed</a:t>
              </a:r>
              <a:endParaRPr sz="1400" kern="0" dirty="0">
                <a:solidFill>
                  <a:srgbClr val="000000"/>
                </a:solidFill>
                <a:latin typeface="Arial"/>
                <a:cs typeface="Arial"/>
                <a:sym typeface="Arial"/>
              </a:endParaRPr>
            </a:p>
          </p:txBody>
        </p:sp>
      </p:grpSp>
      <p:pic>
        <p:nvPicPr>
          <p:cNvPr id="483" name="Google Shape;483;p61"/>
          <p:cNvPicPr preferRelativeResize="0"/>
          <p:nvPr/>
        </p:nvPicPr>
        <p:blipFill rotWithShape="1">
          <a:blip r:embed="rId3" cstate="screen">
            <a:alphaModFix/>
          </a:blip>
          <a:srcRect/>
          <a:stretch/>
        </p:blipFill>
        <p:spPr>
          <a:xfrm>
            <a:off x="9716319" y="6136714"/>
            <a:ext cx="1317625" cy="573087"/>
          </a:xfrm>
          <a:prstGeom prst="rect">
            <a:avLst/>
          </a:prstGeom>
          <a:noFill/>
          <a:ln>
            <a:noFill/>
          </a:ln>
        </p:spPr>
      </p:pic>
      <p:pic>
        <p:nvPicPr>
          <p:cNvPr id="484" name="Google Shape;484;p61"/>
          <p:cNvPicPr preferRelativeResize="0"/>
          <p:nvPr/>
        </p:nvPicPr>
        <p:blipFill rotWithShape="1">
          <a:blip r:embed="rId4" cstate="screen">
            <a:alphaModFix/>
          </a:blip>
          <a:srcRect/>
          <a:stretch/>
        </p:blipFill>
        <p:spPr>
          <a:xfrm>
            <a:off x="252877" y="6224821"/>
            <a:ext cx="2206625" cy="396875"/>
          </a:xfrm>
          <a:prstGeom prst="rect">
            <a:avLst/>
          </a:prstGeom>
          <a:noFill/>
          <a:ln>
            <a:noFill/>
          </a:ln>
        </p:spPr>
      </p:pic>
      <p:pic>
        <p:nvPicPr>
          <p:cNvPr id="485" name="Google Shape;485;p61"/>
          <p:cNvPicPr preferRelativeResize="0"/>
          <p:nvPr/>
        </p:nvPicPr>
        <p:blipFill rotWithShape="1">
          <a:blip r:embed="rId5" cstate="screen">
            <a:alphaModFix/>
          </a:blip>
          <a:srcRect/>
          <a:stretch/>
        </p:blipFill>
        <p:spPr>
          <a:xfrm>
            <a:off x="3500482" y="1934946"/>
            <a:ext cx="5892487" cy="3901597"/>
          </a:xfrm>
          <a:prstGeom prst="rect">
            <a:avLst/>
          </a:prstGeom>
          <a:noFill/>
          <a:ln>
            <a:noFill/>
          </a:ln>
        </p:spPr>
      </p:pic>
    </p:spTree>
    <p:extLst>
      <p:ext uri="{BB962C8B-B14F-4D97-AF65-F5344CB8AC3E}">
        <p14:creationId xmlns:p14="http://schemas.microsoft.com/office/powerpoint/2010/main" val="1492404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ACAF-514F-4E4B-A772-E3414E3A7F25}"/>
              </a:ext>
            </a:extLst>
          </p:cNvPr>
          <p:cNvSpPr>
            <a:spLocks noGrp="1"/>
          </p:cNvSpPr>
          <p:nvPr>
            <p:ph type="title"/>
          </p:nvPr>
        </p:nvSpPr>
        <p:spPr>
          <a:xfrm>
            <a:off x="183423" y="170316"/>
            <a:ext cx="10515600" cy="766989"/>
          </a:xfrm>
        </p:spPr>
        <p:txBody>
          <a:bodyPr>
            <a:normAutofit/>
          </a:bodyPr>
          <a:lstStyle/>
          <a:p>
            <a:r>
              <a:rPr lang="en-US" sz="3600" b="1" dirty="0"/>
              <a:t>Assessing Patient Physiology: MAP Challenge</a:t>
            </a:r>
          </a:p>
        </p:txBody>
      </p:sp>
      <p:sp>
        <p:nvSpPr>
          <p:cNvPr id="3" name="Content Placeholder 2">
            <a:extLst>
              <a:ext uri="{FF2B5EF4-FFF2-40B4-BE49-F238E27FC236}">
                <a16:creationId xmlns:a16="http://schemas.microsoft.com/office/drawing/2014/main" id="{6C6BA431-F6F3-4F78-88C3-A55918B57FCD}"/>
              </a:ext>
            </a:extLst>
          </p:cNvPr>
          <p:cNvSpPr>
            <a:spLocks noGrp="1"/>
          </p:cNvSpPr>
          <p:nvPr>
            <p:ph idx="1"/>
          </p:nvPr>
        </p:nvSpPr>
        <p:spPr>
          <a:xfrm>
            <a:off x="372110" y="1059543"/>
            <a:ext cx="10771234" cy="4455886"/>
          </a:xfrm>
        </p:spPr>
        <p:txBody>
          <a:bodyPr>
            <a:normAutofit/>
          </a:bodyPr>
          <a:lstStyle/>
          <a:p>
            <a:pPr marL="0" indent="0">
              <a:lnSpc>
                <a:spcPct val="120000"/>
              </a:lnSpc>
              <a:spcBef>
                <a:spcPts val="600"/>
              </a:spcBef>
              <a:buNone/>
            </a:pPr>
            <a:r>
              <a:rPr lang="en-US" sz="2400" b="1" u="sng" dirty="0"/>
              <a:t>Notes: </a:t>
            </a:r>
          </a:p>
          <a:p>
            <a:pPr>
              <a:lnSpc>
                <a:spcPct val="120000"/>
              </a:lnSpc>
              <a:spcBef>
                <a:spcPts val="600"/>
              </a:spcBef>
            </a:pPr>
            <a:r>
              <a:rPr lang="en-US" sz="2400" dirty="0"/>
              <a:t>No other active changes in care should be done during the MAP challenge, including but not limited to adjustments in sedation, analgesia, EVD drainage or other physiological parameters in order to avoid confounding the response to the MAP challenge.</a:t>
            </a:r>
          </a:p>
          <a:p>
            <a:pPr>
              <a:lnSpc>
                <a:spcPct val="120000"/>
              </a:lnSpc>
              <a:spcBef>
                <a:spcPts val="600"/>
              </a:spcBef>
            </a:pPr>
            <a:r>
              <a:rPr lang="en-US" sz="2400" dirty="0"/>
              <a:t>At completion of the MAP challenge the vasopressor should be either returned to the baseline infusion rate or discontinued if it had been initiated specifically for the challenge.</a:t>
            </a:r>
          </a:p>
          <a:p>
            <a:endParaRPr lang="en-US" dirty="0"/>
          </a:p>
          <a:p>
            <a:endParaRPr lang="en-US" dirty="0"/>
          </a:p>
        </p:txBody>
      </p:sp>
    </p:spTree>
    <p:extLst>
      <p:ext uri="{BB962C8B-B14F-4D97-AF65-F5344CB8AC3E}">
        <p14:creationId xmlns:p14="http://schemas.microsoft.com/office/powerpoint/2010/main" val="3616823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ACAF-514F-4E4B-A772-E3414E3A7F25}"/>
              </a:ext>
            </a:extLst>
          </p:cNvPr>
          <p:cNvSpPr>
            <a:spLocks noGrp="1"/>
          </p:cNvSpPr>
          <p:nvPr>
            <p:ph type="title"/>
          </p:nvPr>
        </p:nvSpPr>
        <p:spPr>
          <a:xfrm>
            <a:off x="183423" y="170316"/>
            <a:ext cx="10515600" cy="766989"/>
          </a:xfrm>
        </p:spPr>
        <p:txBody>
          <a:bodyPr>
            <a:normAutofit/>
          </a:bodyPr>
          <a:lstStyle/>
          <a:p>
            <a:r>
              <a:rPr lang="en-US" sz="3600" b="1" dirty="0"/>
              <a:t>Assessing Patient Physiology: CO</a:t>
            </a:r>
            <a:r>
              <a:rPr lang="en-US" sz="3600" b="1" baseline="-25000" dirty="0"/>
              <a:t>2 </a:t>
            </a:r>
            <a:r>
              <a:rPr lang="en-US" sz="3600" b="1" dirty="0"/>
              <a:t>Challenge</a:t>
            </a:r>
          </a:p>
        </p:txBody>
      </p:sp>
      <p:sp>
        <p:nvSpPr>
          <p:cNvPr id="3" name="Content Placeholder 2">
            <a:extLst>
              <a:ext uri="{FF2B5EF4-FFF2-40B4-BE49-F238E27FC236}">
                <a16:creationId xmlns:a16="http://schemas.microsoft.com/office/drawing/2014/main" id="{6C6BA431-F6F3-4F78-88C3-A55918B57FCD}"/>
              </a:ext>
            </a:extLst>
          </p:cNvPr>
          <p:cNvSpPr>
            <a:spLocks noGrp="1"/>
          </p:cNvSpPr>
          <p:nvPr>
            <p:ph idx="1"/>
          </p:nvPr>
        </p:nvSpPr>
        <p:spPr>
          <a:xfrm>
            <a:off x="372109" y="937305"/>
            <a:ext cx="10981691" cy="5239658"/>
          </a:xfrm>
        </p:spPr>
        <p:txBody>
          <a:bodyPr>
            <a:noAutofit/>
          </a:bodyPr>
          <a:lstStyle/>
          <a:p>
            <a:pPr marL="0" indent="0">
              <a:lnSpc>
                <a:spcPct val="120000"/>
              </a:lnSpc>
              <a:spcBef>
                <a:spcPts val="600"/>
              </a:spcBef>
              <a:buNone/>
            </a:pPr>
            <a:r>
              <a:rPr lang="en-US" sz="2200" dirty="0"/>
              <a:t>A CO2 challenge may be done by the treating physician to assist in assessment of cerebral CO2 vasoreactivity to guide ventilator adjustments and may indirectly provide input regarding potential hyperemia. This challenge can use either hyperventilation or hypoventilation based on the patient’s individual clinical situation.</a:t>
            </a:r>
          </a:p>
          <a:p>
            <a:pPr marL="0" indent="0">
              <a:lnSpc>
                <a:spcPct val="100000"/>
              </a:lnSpc>
              <a:spcBef>
                <a:spcPts val="600"/>
              </a:spcBef>
              <a:buNone/>
            </a:pPr>
            <a:r>
              <a:rPr lang="en-US" sz="2200" b="1" u="sng" dirty="0"/>
              <a:t>How to perform the challenge</a:t>
            </a:r>
          </a:p>
          <a:p>
            <a:pPr marL="914400" lvl="1" indent="-449263">
              <a:lnSpc>
                <a:spcPct val="100000"/>
              </a:lnSpc>
              <a:spcBef>
                <a:spcPts val="600"/>
              </a:spcBef>
              <a:buFont typeface="+mj-lt"/>
              <a:buAutoNum type="arabicPeriod"/>
            </a:pPr>
            <a:r>
              <a:rPr lang="en-US" sz="2200" dirty="0"/>
              <a:t>Adjust the respiratory rate by 25% and then in increments of 2 breaths/min with the goal of changing PaCO2 by up to 10 mm Hg (either increase or decrease). </a:t>
            </a:r>
          </a:p>
          <a:p>
            <a:pPr marL="914400" lvl="1" indent="-449263">
              <a:lnSpc>
                <a:spcPct val="100000"/>
              </a:lnSpc>
              <a:spcBef>
                <a:spcPts val="600"/>
              </a:spcBef>
              <a:buFont typeface="+mj-lt"/>
              <a:buAutoNum type="arabicPeriod"/>
            </a:pPr>
            <a:r>
              <a:rPr lang="en-US" sz="2200" dirty="0"/>
              <a:t>The duration of this challenge is approximately 20 mins or until the PbtO2 has increased or decreased by 5 mm Hg, whichever occurs first. </a:t>
            </a:r>
          </a:p>
          <a:p>
            <a:pPr marL="914400" lvl="1" indent="-449263">
              <a:lnSpc>
                <a:spcPct val="100000"/>
              </a:lnSpc>
              <a:spcBef>
                <a:spcPts val="600"/>
              </a:spcBef>
              <a:buFont typeface="+mj-lt"/>
              <a:buAutoNum type="arabicPeriod"/>
            </a:pPr>
            <a:r>
              <a:rPr lang="en-US" sz="2200" dirty="0"/>
              <a:t>End-tidal CO2 and PbtO2 are monitored continuously to follow the response to ventilatory changes and the effect on PbtO2, and the challenge should be terminated if PbtO2 approaches 15 mm Hg or decreases by greater than 50% of the value attained during a FiO2 challenge. </a:t>
            </a:r>
          </a:p>
        </p:txBody>
      </p:sp>
    </p:spTree>
    <p:extLst>
      <p:ext uri="{BB962C8B-B14F-4D97-AF65-F5344CB8AC3E}">
        <p14:creationId xmlns:p14="http://schemas.microsoft.com/office/powerpoint/2010/main" val="4277164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ACAF-514F-4E4B-A772-E3414E3A7F25}"/>
              </a:ext>
            </a:extLst>
          </p:cNvPr>
          <p:cNvSpPr>
            <a:spLocks noGrp="1"/>
          </p:cNvSpPr>
          <p:nvPr>
            <p:ph type="title"/>
          </p:nvPr>
        </p:nvSpPr>
        <p:spPr>
          <a:xfrm>
            <a:off x="183423" y="170316"/>
            <a:ext cx="10515600" cy="766989"/>
          </a:xfrm>
        </p:spPr>
        <p:txBody>
          <a:bodyPr>
            <a:normAutofit/>
          </a:bodyPr>
          <a:lstStyle/>
          <a:p>
            <a:r>
              <a:rPr lang="en-US" sz="3600" b="1" dirty="0"/>
              <a:t>Assessing Patient Physiology: CO</a:t>
            </a:r>
            <a:r>
              <a:rPr lang="en-US" sz="3600" b="1" baseline="-25000" dirty="0"/>
              <a:t>2</a:t>
            </a:r>
            <a:r>
              <a:rPr lang="en-US" sz="3600" b="1" dirty="0"/>
              <a:t> Challenge</a:t>
            </a:r>
          </a:p>
        </p:txBody>
      </p:sp>
      <p:sp>
        <p:nvSpPr>
          <p:cNvPr id="3" name="Content Placeholder 2">
            <a:extLst>
              <a:ext uri="{FF2B5EF4-FFF2-40B4-BE49-F238E27FC236}">
                <a16:creationId xmlns:a16="http://schemas.microsoft.com/office/drawing/2014/main" id="{6C6BA431-F6F3-4F78-88C3-A55918B57FCD}"/>
              </a:ext>
            </a:extLst>
          </p:cNvPr>
          <p:cNvSpPr>
            <a:spLocks noGrp="1"/>
          </p:cNvSpPr>
          <p:nvPr>
            <p:ph idx="1"/>
          </p:nvPr>
        </p:nvSpPr>
        <p:spPr>
          <a:xfrm>
            <a:off x="372109" y="937305"/>
            <a:ext cx="10981691" cy="5239658"/>
          </a:xfrm>
        </p:spPr>
        <p:txBody>
          <a:bodyPr>
            <a:normAutofit/>
          </a:bodyPr>
          <a:lstStyle/>
          <a:p>
            <a:pPr marL="0" indent="0">
              <a:lnSpc>
                <a:spcPct val="100000"/>
              </a:lnSpc>
              <a:spcBef>
                <a:spcPts val="600"/>
              </a:spcBef>
              <a:buNone/>
            </a:pPr>
            <a:r>
              <a:rPr lang="en-US" sz="2400" b="1" u="sng" dirty="0"/>
              <a:t>Documentation</a:t>
            </a:r>
          </a:p>
          <a:p>
            <a:pPr>
              <a:lnSpc>
                <a:spcPct val="100000"/>
              </a:lnSpc>
              <a:spcBef>
                <a:spcPts val="600"/>
              </a:spcBef>
            </a:pPr>
            <a:r>
              <a:rPr lang="en-US" sz="2400" dirty="0"/>
              <a:t>Measurements to be obtained at both the start and completion of any CO2 challenge include:</a:t>
            </a:r>
          </a:p>
          <a:p>
            <a:pPr lvl="1">
              <a:lnSpc>
                <a:spcPct val="100000"/>
              </a:lnSpc>
              <a:spcBef>
                <a:spcPts val="600"/>
              </a:spcBef>
            </a:pPr>
            <a:r>
              <a:rPr lang="en-US" dirty="0"/>
              <a:t>Time of the challenge, whether the PbtO2 showed an appropriate response, the ICP, end tidal CO2, and an ABG for PaCO2, and </a:t>
            </a:r>
            <a:r>
              <a:rPr lang="en-US" dirty="0" err="1"/>
              <a:t>pH.</a:t>
            </a:r>
            <a:endParaRPr lang="en-US" dirty="0"/>
          </a:p>
          <a:p>
            <a:pPr lvl="1">
              <a:lnSpc>
                <a:spcPct val="100000"/>
              </a:lnSpc>
              <a:spcBef>
                <a:spcPts val="600"/>
              </a:spcBef>
            </a:pPr>
            <a:r>
              <a:rPr lang="en-US" dirty="0"/>
              <a:t>This information will be recorded in the </a:t>
            </a:r>
            <a:r>
              <a:rPr lang="en-US" dirty="0" err="1"/>
              <a:t>WebDCU</a:t>
            </a:r>
            <a:r>
              <a:rPr lang="en-US" dirty="0"/>
              <a:t>. </a:t>
            </a:r>
          </a:p>
          <a:p>
            <a:pPr marL="0" indent="0">
              <a:lnSpc>
                <a:spcPct val="100000"/>
              </a:lnSpc>
              <a:spcBef>
                <a:spcPts val="600"/>
              </a:spcBef>
              <a:buNone/>
            </a:pPr>
            <a:r>
              <a:rPr lang="en-US" sz="2400" b="1" u="sng" dirty="0"/>
              <a:t>Notes:</a:t>
            </a:r>
          </a:p>
          <a:p>
            <a:pPr>
              <a:lnSpc>
                <a:spcPct val="100000"/>
              </a:lnSpc>
              <a:spcBef>
                <a:spcPts val="600"/>
              </a:spcBef>
            </a:pPr>
            <a:r>
              <a:rPr lang="en-US" sz="2400" dirty="0"/>
              <a:t>No other active changes in care should be done during the challenge, including but not limited to adjustments in sedation, analgesia, EVD drainage or other physiological parameters in order to avoid confounding the response to the CO2 change. </a:t>
            </a:r>
          </a:p>
          <a:p>
            <a:pPr>
              <a:lnSpc>
                <a:spcPct val="100000"/>
              </a:lnSpc>
              <a:spcBef>
                <a:spcPts val="600"/>
              </a:spcBef>
            </a:pPr>
            <a:r>
              <a:rPr lang="en-US" sz="2400" dirty="0"/>
              <a:t>At completion of the CO2 challenge the respiratory rate should be returned to the baseline rate.</a:t>
            </a:r>
          </a:p>
          <a:p>
            <a:pPr lvl="1">
              <a:lnSpc>
                <a:spcPct val="100000"/>
              </a:lnSpc>
              <a:spcBef>
                <a:spcPts val="600"/>
              </a:spcBef>
            </a:pPr>
            <a:endParaRPr lang="en-US" dirty="0"/>
          </a:p>
          <a:p>
            <a:pPr lvl="1">
              <a:lnSpc>
                <a:spcPct val="100000"/>
              </a:lnSpc>
              <a:spcBef>
                <a:spcPts val="600"/>
              </a:spcBef>
            </a:pPr>
            <a:endParaRPr lang="en-US" dirty="0"/>
          </a:p>
        </p:txBody>
      </p:sp>
    </p:spTree>
    <p:extLst>
      <p:ext uri="{BB962C8B-B14F-4D97-AF65-F5344CB8AC3E}">
        <p14:creationId xmlns:p14="http://schemas.microsoft.com/office/powerpoint/2010/main" val="3213247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6290" name="Group 2">
            <a:extLst/>
          </p:cNvPr>
          <p:cNvGraphicFramePr>
            <a:graphicFrameLocks noGrp="1"/>
          </p:cNvGraphicFramePr>
          <p:nvPr>
            <p:extLst>
              <p:ext uri="{D42A27DB-BD31-4B8C-83A1-F6EECF244321}">
                <p14:modId xmlns:p14="http://schemas.microsoft.com/office/powerpoint/2010/main" val="2990936114"/>
              </p:ext>
            </p:extLst>
          </p:nvPr>
        </p:nvGraphicFramePr>
        <p:xfrm>
          <a:off x="1074057" y="1266960"/>
          <a:ext cx="9158515" cy="4324079"/>
        </p:xfrm>
        <a:graphic>
          <a:graphicData uri="http://schemas.openxmlformats.org/drawingml/2006/table">
            <a:tbl>
              <a:tblPr/>
              <a:tblGrid>
                <a:gridCol w="2427419">
                  <a:extLst>
                    <a:ext uri="{9D8B030D-6E8A-4147-A177-3AD203B41FA5}">
                      <a16:colId xmlns:a16="http://schemas.microsoft.com/office/drawing/2014/main" val="20000"/>
                    </a:ext>
                  </a:extLst>
                </a:gridCol>
                <a:gridCol w="291905">
                  <a:extLst>
                    <a:ext uri="{9D8B030D-6E8A-4147-A177-3AD203B41FA5}">
                      <a16:colId xmlns:a16="http://schemas.microsoft.com/office/drawing/2014/main" val="20001"/>
                    </a:ext>
                  </a:extLst>
                </a:gridCol>
                <a:gridCol w="2983112">
                  <a:extLst>
                    <a:ext uri="{9D8B030D-6E8A-4147-A177-3AD203B41FA5}">
                      <a16:colId xmlns:a16="http://schemas.microsoft.com/office/drawing/2014/main" val="20002"/>
                    </a:ext>
                  </a:extLst>
                </a:gridCol>
                <a:gridCol w="3456079">
                  <a:extLst>
                    <a:ext uri="{9D8B030D-6E8A-4147-A177-3AD203B41FA5}">
                      <a16:colId xmlns:a16="http://schemas.microsoft.com/office/drawing/2014/main" val="20003"/>
                    </a:ext>
                  </a:extLst>
                </a:gridCol>
              </a:tblGrid>
              <a:tr h="1103087">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800" b="1" i="0" u="none" strike="noStrike" cap="none" normalizeH="0" baseline="0" dirty="0">
                          <a:ln>
                            <a:noFill/>
                          </a:ln>
                          <a:solidFill>
                            <a:srgbClr val="000080"/>
                          </a:solidFill>
                          <a:effectLst/>
                          <a:latin typeface="Arial" charset="0"/>
                        </a:rPr>
                        <a:t>Types of events</a:t>
                      </a:r>
                    </a:p>
                  </a:txBody>
                  <a:tcPr marL="91435" marR="91435"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cs typeface="Times New Roman" pitchFamily="18" charset="0"/>
                        </a:rPr>
                        <a:t>ICP &lt; 22 mm Hg</a:t>
                      </a:r>
                      <a:endParaRPr kumimoji="0" lang="en-US" sz="2400" b="1" i="0" u="none" strike="noStrike" cap="none" normalizeH="0" baseline="0" dirty="0">
                        <a:ln>
                          <a:noFill/>
                        </a:ln>
                        <a:solidFill>
                          <a:schemeClr val="tx2"/>
                        </a:solidFill>
                        <a:effectLst/>
                        <a:latin typeface="Arial" charset="0"/>
                      </a:endParaRPr>
                    </a:p>
                  </a:txBody>
                  <a:tcPr marL="91435" marR="91435"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cs typeface="Times New Roman" pitchFamily="18" charset="0"/>
                        </a:rPr>
                        <a:t>ICP </a:t>
                      </a:r>
                      <a:r>
                        <a:rPr kumimoji="0" lang="en-US" sz="2400" b="1" i="0" u="sng" strike="noStrike" cap="none" normalizeH="0" baseline="0" dirty="0">
                          <a:ln>
                            <a:noFill/>
                          </a:ln>
                          <a:solidFill>
                            <a:schemeClr val="tx2"/>
                          </a:solidFill>
                          <a:effectLst/>
                          <a:latin typeface="Arial" charset="0"/>
                          <a:cs typeface="Times New Roman" pitchFamily="18" charset="0"/>
                        </a:rPr>
                        <a:t>&gt;</a:t>
                      </a:r>
                      <a:r>
                        <a:rPr kumimoji="0" lang="en-US" sz="2400" b="1" i="0" u="none" strike="noStrike" cap="none" normalizeH="0" baseline="0" dirty="0">
                          <a:ln>
                            <a:noFill/>
                          </a:ln>
                          <a:solidFill>
                            <a:schemeClr val="tx2"/>
                          </a:solidFill>
                          <a:effectLst/>
                          <a:latin typeface="Arial" charset="0"/>
                          <a:cs typeface="Times New Roman" pitchFamily="18" charset="0"/>
                        </a:rPr>
                        <a:t> 22 mm Hg</a:t>
                      </a:r>
                      <a:endParaRPr kumimoji="0" lang="en-US" sz="2400" b="1" i="0" u="none" strike="noStrike" cap="none" normalizeH="0" baseline="0" dirty="0">
                        <a:ln>
                          <a:noFill/>
                        </a:ln>
                        <a:solidFill>
                          <a:schemeClr val="tx2"/>
                        </a:solidFill>
                        <a:effectLst/>
                        <a:latin typeface="Arial" charset="0"/>
                      </a:endParaRPr>
                    </a:p>
                  </a:txBody>
                  <a:tcPr marL="91435" marR="91435"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997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1"/>
                  </a:ext>
                </a:extLst>
              </a:tr>
              <a:tr h="13514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cs typeface="Times New Roman" pitchFamily="18" charset="0"/>
                        </a:rPr>
                        <a:t>PbtO</a:t>
                      </a:r>
                      <a:r>
                        <a:rPr kumimoji="0" lang="en-US" sz="2400" b="1" i="0" u="none" strike="noStrike" cap="none" normalizeH="0" baseline="-25000" dirty="0">
                          <a:ln>
                            <a:noFill/>
                          </a:ln>
                          <a:solidFill>
                            <a:schemeClr val="tx2"/>
                          </a:solidFill>
                          <a:effectLst/>
                          <a:latin typeface="Arial" charset="0"/>
                          <a:cs typeface="Times New Roman" pitchFamily="18" charset="0"/>
                        </a:rPr>
                        <a:t>2</a:t>
                      </a:r>
                      <a:r>
                        <a:rPr kumimoji="0" lang="en-US" sz="2400" b="1" i="0" u="none" strike="noStrike" cap="none" normalizeH="0" baseline="0" dirty="0">
                          <a:ln>
                            <a:noFill/>
                          </a:ln>
                          <a:solidFill>
                            <a:schemeClr val="tx2"/>
                          </a:solidFill>
                          <a:effectLst/>
                          <a:latin typeface="Arial" charset="0"/>
                          <a:cs typeface="Times New Roman" pitchFamily="18" charset="0"/>
                        </a:rPr>
                        <a:t> </a:t>
                      </a:r>
                      <a:r>
                        <a:rPr kumimoji="0" lang="en-US" sz="2400" b="1" i="0" u="sng" strike="noStrike" cap="none" normalizeH="0" baseline="0" dirty="0">
                          <a:ln>
                            <a:noFill/>
                          </a:ln>
                          <a:solidFill>
                            <a:schemeClr val="tx2"/>
                          </a:solidFill>
                          <a:effectLst/>
                          <a:latin typeface="Arial" charset="0"/>
                          <a:cs typeface="Times New Roman" pitchFamily="18" charset="0"/>
                        </a:rPr>
                        <a:t>&gt;</a:t>
                      </a:r>
                      <a:r>
                        <a:rPr kumimoji="0" lang="en-US" sz="2400" b="1" i="0" u="none" strike="noStrike" cap="none" normalizeH="0" baseline="0" dirty="0">
                          <a:ln>
                            <a:noFill/>
                          </a:ln>
                          <a:solidFill>
                            <a:schemeClr val="tx2"/>
                          </a:solidFill>
                          <a:effectLst/>
                          <a:latin typeface="Arial" charset="0"/>
                          <a:cs typeface="Times New Roman" pitchFamily="18" charset="0"/>
                        </a:rPr>
                        <a:t> 20</a:t>
                      </a:r>
                      <a:endParaRPr kumimoji="0" lang="en-US" sz="2400" b="1" i="0" u="none" strike="noStrike" cap="none" normalizeH="0" baseline="0" dirty="0">
                        <a:ln>
                          <a:noFill/>
                        </a:ln>
                        <a:solidFill>
                          <a:schemeClr val="tx2"/>
                        </a:solidFill>
                        <a:effectLst/>
                        <a:latin typeface="Arial" charset="0"/>
                      </a:endParaRPr>
                    </a:p>
                  </a:txBody>
                  <a:tcPr marL="91435" marR="91435"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80"/>
                          </a:solidFill>
                          <a:effectLst/>
                          <a:latin typeface="Arial" charset="0"/>
                          <a:cs typeface="Times New Roman" pitchFamily="18" charset="0"/>
                        </a:rPr>
                        <a:t>Type 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No interventions directed at PbtO</a:t>
                      </a:r>
                      <a:r>
                        <a:rPr kumimoji="0" lang="en-US" sz="1600" b="1" i="0" u="none" strike="noStrike" cap="none" normalizeH="0" baseline="-25000" dirty="0">
                          <a:ln>
                            <a:noFill/>
                          </a:ln>
                          <a:solidFill>
                            <a:schemeClr val="tx1"/>
                          </a:solidFill>
                          <a:effectLst/>
                          <a:latin typeface="Arial" charset="0"/>
                          <a:cs typeface="Times New Roman" pitchFamily="18" charset="0"/>
                        </a:rPr>
                        <a:t>2</a:t>
                      </a:r>
                      <a:r>
                        <a:rPr kumimoji="0" lang="en-US" sz="1600" b="1" i="0" u="none" strike="noStrike" cap="none" normalizeH="0" baseline="0" dirty="0">
                          <a:ln>
                            <a:noFill/>
                          </a:ln>
                          <a:solidFill>
                            <a:schemeClr val="tx1"/>
                          </a:solidFill>
                          <a:effectLst/>
                          <a:latin typeface="Arial" charset="0"/>
                          <a:cs typeface="Times New Roman" pitchFamily="18" charset="0"/>
                        </a:rPr>
                        <a:t> or ICP needed </a:t>
                      </a:r>
                      <a:endParaRPr kumimoji="0" lang="en-US" sz="1600" b="1" i="0" u="none" strike="noStrike" cap="none" normalizeH="0" baseline="0" dirty="0">
                        <a:ln>
                          <a:noFill/>
                        </a:ln>
                        <a:solidFill>
                          <a:schemeClr val="tx1"/>
                        </a:solidFill>
                        <a:effectLst/>
                        <a:latin typeface="Arial" charset="0"/>
                      </a:endParaRPr>
                    </a:p>
                  </a:txBody>
                  <a:tcPr marL="91435" marR="91435"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80"/>
                          </a:solidFill>
                          <a:effectLst/>
                          <a:latin typeface="Arial" charset="0"/>
                          <a:cs typeface="Times New Roman" pitchFamily="18" charset="0"/>
                        </a:rPr>
                        <a:t>Type 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Interventions directed at lowering ICP</a:t>
                      </a:r>
                      <a:endParaRPr kumimoji="0" lang="en-US" sz="1600" b="1" i="0" u="none" strike="noStrike" cap="none" normalizeH="0" baseline="0" dirty="0">
                        <a:ln>
                          <a:noFill/>
                        </a:ln>
                        <a:solidFill>
                          <a:schemeClr val="tx1"/>
                        </a:solidFill>
                        <a:effectLst/>
                        <a:latin typeface="Arial" charset="0"/>
                      </a:endParaRPr>
                    </a:p>
                  </a:txBody>
                  <a:tcPr marL="91435" marR="91435"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514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cs typeface="Times New Roman" pitchFamily="18" charset="0"/>
                        </a:rPr>
                        <a:t>PbtO</a:t>
                      </a:r>
                      <a:r>
                        <a:rPr kumimoji="0" lang="en-US" sz="2400" b="1" i="0" u="none" strike="noStrike" cap="none" normalizeH="0" baseline="-25000" dirty="0">
                          <a:ln>
                            <a:noFill/>
                          </a:ln>
                          <a:solidFill>
                            <a:schemeClr val="tx2"/>
                          </a:solidFill>
                          <a:effectLst/>
                          <a:latin typeface="Arial" charset="0"/>
                          <a:cs typeface="Times New Roman" pitchFamily="18" charset="0"/>
                        </a:rPr>
                        <a:t>2</a:t>
                      </a:r>
                      <a:r>
                        <a:rPr kumimoji="0" lang="en-US" sz="2400" b="1" i="0" u="none" strike="noStrike" cap="none" normalizeH="0" baseline="0" dirty="0">
                          <a:ln>
                            <a:noFill/>
                          </a:ln>
                          <a:solidFill>
                            <a:schemeClr val="tx2"/>
                          </a:solidFill>
                          <a:effectLst/>
                          <a:latin typeface="Arial" charset="0"/>
                          <a:cs typeface="Times New Roman" pitchFamily="18" charset="0"/>
                        </a:rPr>
                        <a:t> &lt; 20</a:t>
                      </a:r>
                      <a:endParaRPr kumimoji="0" lang="en-US" sz="2400" b="1" i="0" u="none" strike="noStrike" cap="none" normalizeH="0" baseline="0" dirty="0">
                        <a:ln>
                          <a:noFill/>
                        </a:ln>
                        <a:solidFill>
                          <a:schemeClr val="tx2"/>
                        </a:solidFill>
                        <a:effectLst/>
                        <a:latin typeface="Arial" charset="0"/>
                      </a:endParaRPr>
                    </a:p>
                  </a:txBody>
                  <a:tcPr marL="91435" marR="91435"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80"/>
                          </a:solidFill>
                          <a:effectLst/>
                          <a:latin typeface="Arial" charset="0"/>
                          <a:cs typeface="Times New Roman" pitchFamily="18" charset="0"/>
                        </a:rPr>
                        <a:t>Type C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Interventions directed at increasing PbtO</a:t>
                      </a:r>
                      <a:r>
                        <a:rPr kumimoji="0" lang="en-US" sz="1600" b="1" i="0" u="none" strike="noStrike" cap="none" normalizeH="0" baseline="-25000" dirty="0">
                          <a:ln>
                            <a:noFill/>
                          </a:ln>
                          <a:solidFill>
                            <a:schemeClr val="tx1"/>
                          </a:solidFill>
                          <a:effectLst/>
                          <a:latin typeface="Arial" charset="0"/>
                          <a:cs typeface="Times New Roman" pitchFamily="18" charset="0"/>
                        </a:rPr>
                        <a:t>2</a:t>
                      </a:r>
                      <a:endParaRPr kumimoji="0" lang="en-US" sz="1600" b="1" i="0" u="none" strike="noStrike" cap="none" normalizeH="0" baseline="0" dirty="0">
                        <a:ln>
                          <a:noFill/>
                        </a:ln>
                        <a:solidFill>
                          <a:schemeClr val="tx1"/>
                        </a:solidFill>
                        <a:effectLst/>
                        <a:latin typeface="Arial" charset="0"/>
                      </a:endParaRPr>
                    </a:p>
                  </a:txBody>
                  <a:tcPr marL="91435" marR="91435"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80"/>
                          </a:solidFill>
                          <a:effectLst/>
                          <a:latin typeface="Arial" charset="0"/>
                          <a:cs typeface="Times New Roman" pitchFamily="18" charset="0"/>
                        </a:rPr>
                        <a:t>Type 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Interventions directed at lowering ICP and increasing PbtO</a:t>
                      </a:r>
                      <a:r>
                        <a:rPr kumimoji="0" lang="en-US" sz="1600" b="1" i="0" u="none" strike="noStrike" cap="none" normalizeH="0" baseline="-25000" dirty="0">
                          <a:ln>
                            <a:noFill/>
                          </a:ln>
                          <a:solidFill>
                            <a:schemeClr val="tx1"/>
                          </a:solidFill>
                          <a:effectLst/>
                          <a:latin typeface="Arial" charset="0"/>
                          <a:cs typeface="Times New Roman" pitchFamily="18" charset="0"/>
                        </a:rPr>
                        <a:t>2</a:t>
                      </a:r>
                      <a:endParaRPr kumimoji="0" lang="en-US" sz="1600" b="1" i="0" u="none" strike="noStrike" cap="none" normalizeH="0" baseline="-25000" dirty="0">
                        <a:ln>
                          <a:noFill/>
                        </a:ln>
                        <a:solidFill>
                          <a:schemeClr val="tx1"/>
                        </a:solidFill>
                        <a:effectLst/>
                        <a:latin typeface="Arial" charset="0"/>
                      </a:endParaRPr>
                    </a:p>
                  </a:txBody>
                  <a:tcPr marL="91435" marR="91435"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a:extLst>
              <a:ext uri="{FF2B5EF4-FFF2-40B4-BE49-F238E27FC236}">
                <a16:creationId xmlns:a16="http://schemas.microsoft.com/office/drawing/2014/main" id="{AA72D4DE-1A5E-4041-ADA6-A385C4A7AA10}"/>
              </a:ext>
            </a:extLst>
          </p:cNvPr>
          <p:cNvPicPr>
            <a:picLocks noChangeAspect="1"/>
          </p:cNvPicPr>
          <p:nvPr/>
        </p:nvPicPr>
        <p:blipFill>
          <a:blip r:embed="rId3" cstate="screen"/>
          <a:stretch>
            <a:fillRect/>
          </a:stretch>
        </p:blipFill>
        <p:spPr>
          <a:xfrm>
            <a:off x="280376" y="6095999"/>
            <a:ext cx="2621507" cy="438950"/>
          </a:xfrm>
          <a:prstGeom prst="rect">
            <a:avLst/>
          </a:prstGeom>
        </p:spPr>
      </p:pic>
      <p:pic>
        <p:nvPicPr>
          <p:cNvPr id="3" name="Picture 2">
            <a:extLst>
              <a:ext uri="{FF2B5EF4-FFF2-40B4-BE49-F238E27FC236}">
                <a16:creationId xmlns:a16="http://schemas.microsoft.com/office/drawing/2014/main" id="{F8861DA8-3687-481F-83D2-F330B539295A}"/>
              </a:ext>
            </a:extLst>
          </p:cNvPr>
          <p:cNvPicPr>
            <a:picLocks noChangeAspect="1"/>
          </p:cNvPicPr>
          <p:nvPr/>
        </p:nvPicPr>
        <p:blipFill>
          <a:blip r:embed="rId4" cstate="screen"/>
          <a:stretch>
            <a:fillRect/>
          </a:stretch>
        </p:blipFill>
        <p:spPr>
          <a:xfrm>
            <a:off x="9242327" y="5907006"/>
            <a:ext cx="1871634" cy="816935"/>
          </a:xfrm>
          <a:prstGeom prst="rect">
            <a:avLst/>
          </a:prstGeom>
        </p:spPr>
      </p:pic>
      <p:sp>
        <p:nvSpPr>
          <p:cNvPr id="4" name="Title 3">
            <a:extLst>
              <a:ext uri="{FF2B5EF4-FFF2-40B4-BE49-F238E27FC236}">
                <a16:creationId xmlns:a16="http://schemas.microsoft.com/office/drawing/2014/main" id="{5766DA20-9A68-42DE-B803-4E173C0D9C8F}"/>
              </a:ext>
            </a:extLst>
          </p:cNvPr>
          <p:cNvSpPr>
            <a:spLocks noGrp="1"/>
          </p:cNvSpPr>
          <p:nvPr>
            <p:ph type="title"/>
          </p:nvPr>
        </p:nvSpPr>
        <p:spPr>
          <a:xfrm>
            <a:off x="202362" y="137416"/>
            <a:ext cx="10515600" cy="936642"/>
          </a:xfrm>
        </p:spPr>
        <p:txBody>
          <a:bodyPr>
            <a:normAutofit/>
          </a:bodyPr>
          <a:lstStyle/>
          <a:p>
            <a:r>
              <a:rPr lang="en-US" sz="3600" b="1" dirty="0">
                <a:latin typeface="+mn-lt"/>
              </a:rPr>
              <a:t>Management of elevated ICP and/or low PbtO2</a:t>
            </a:r>
          </a:p>
        </p:txBody>
      </p:sp>
    </p:spTree>
    <p:extLst>
      <p:ext uri="{BB962C8B-B14F-4D97-AF65-F5344CB8AC3E}">
        <p14:creationId xmlns:p14="http://schemas.microsoft.com/office/powerpoint/2010/main" val="79653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96175" y="304800"/>
            <a:ext cx="10515600" cy="938381"/>
          </a:xfrm>
        </p:spPr>
        <p:txBody>
          <a:bodyPr/>
          <a:lstStyle/>
          <a:p>
            <a:r>
              <a:rPr lang="en-US" altLang="en-US" b="1" dirty="0"/>
              <a:t>Managing ICP and PbtO</a:t>
            </a:r>
            <a:r>
              <a:rPr lang="en-US" altLang="en-US" b="1" baseline="-25000" dirty="0"/>
              <a:t>2</a:t>
            </a:r>
          </a:p>
        </p:txBody>
      </p:sp>
      <p:sp>
        <p:nvSpPr>
          <p:cNvPr id="55299" name="Content Placeholder 2"/>
          <p:cNvSpPr>
            <a:spLocks noGrp="1"/>
          </p:cNvSpPr>
          <p:nvPr>
            <p:ph idx="1"/>
          </p:nvPr>
        </p:nvSpPr>
        <p:spPr>
          <a:xfrm>
            <a:off x="551542" y="1393372"/>
            <a:ext cx="10802257" cy="4783592"/>
          </a:xfrm>
        </p:spPr>
        <p:txBody>
          <a:bodyPr/>
          <a:lstStyle/>
          <a:p>
            <a:r>
              <a:rPr lang="en-US" altLang="en-US" dirty="0"/>
              <a:t>Tiered algorithm based approach similar to BOOST II</a:t>
            </a:r>
          </a:p>
          <a:p>
            <a:pPr lvl="1"/>
            <a:r>
              <a:rPr lang="en-US" altLang="en-US" dirty="0"/>
              <a:t>Tiers are hierarchical, with increased aggressiveness of interventions</a:t>
            </a:r>
          </a:p>
          <a:p>
            <a:endParaRPr lang="en-US" altLang="en-US" dirty="0"/>
          </a:p>
          <a:p>
            <a:r>
              <a:rPr lang="en-US" altLang="en-US" dirty="0"/>
              <a:t>Guided provider determined management</a:t>
            </a:r>
          </a:p>
          <a:p>
            <a:pPr lvl="1"/>
            <a:r>
              <a:rPr lang="en-US" dirty="0"/>
              <a:t>Aimed at minimizing treatment variability across study centers while respecting local protocols and expertise</a:t>
            </a:r>
          </a:p>
          <a:p>
            <a:pPr lvl="1"/>
            <a:r>
              <a:rPr lang="en-US" dirty="0"/>
              <a:t>Decisions regarding which intervention to use within any tier should be based on and aimed at addressing the presumed underlying pathophysiology contributing to that individual episode</a:t>
            </a:r>
          </a:p>
        </p:txBody>
      </p:sp>
    </p:spTree>
    <p:extLst>
      <p:ext uri="{BB962C8B-B14F-4D97-AF65-F5344CB8AC3E}">
        <p14:creationId xmlns:p14="http://schemas.microsoft.com/office/powerpoint/2010/main" val="2874750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6721-95EB-45F0-ABE7-CDAA8B9170B3}"/>
              </a:ext>
            </a:extLst>
          </p:cNvPr>
          <p:cNvSpPr>
            <a:spLocks noGrp="1"/>
          </p:cNvSpPr>
          <p:nvPr>
            <p:ph type="title"/>
          </p:nvPr>
        </p:nvSpPr>
        <p:spPr/>
        <p:txBody>
          <a:bodyPr>
            <a:normAutofit/>
          </a:bodyPr>
          <a:lstStyle/>
          <a:p>
            <a:r>
              <a:rPr lang="en-US" b="1" dirty="0"/>
              <a:t>Scenario Based Patient Management </a:t>
            </a:r>
          </a:p>
        </p:txBody>
      </p:sp>
      <p:sp>
        <p:nvSpPr>
          <p:cNvPr id="3" name="Content Placeholder 2">
            <a:extLst>
              <a:ext uri="{FF2B5EF4-FFF2-40B4-BE49-F238E27FC236}">
                <a16:creationId xmlns:a16="http://schemas.microsoft.com/office/drawing/2014/main" id="{EFF5B2C6-4978-405D-8272-0EB186A0A17D}"/>
              </a:ext>
            </a:extLst>
          </p:cNvPr>
          <p:cNvSpPr>
            <a:spLocks noGrp="1"/>
          </p:cNvSpPr>
          <p:nvPr>
            <p:ph idx="1"/>
          </p:nvPr>
        </p:nvSpPr>
        <p:spPr>
          <a:xfrm>
            <a:off x="286658" y="1190171"/>
            <a:ext cx="11067143" cy="4986793"/>
          </a:xfrm>
        </p:spPr>
        <p:txBody>
          <a:bodyPr>
            <a:normAutofit/>
          </a:bodyPr>
          <a:lstStyle/>
          <a:p>
            <a:r>
              <a:rPr lang="en-US" dirty="0"/>
              <a:t>Elevations in ICP &gt; 22 mm Hg, or a decline in PbtO</a:t>
            </a:r>
            <a:r>
              <a:rPr lang="en-US" baseline="-25000" dirty="0"/>
              <a:t>2</a:t>
            </a:r>
            <a:r>
              <a:rPr lang="en-US" dirty="0"/>
              <a:t> &lt; 20 mm Hg, which are sustained for more than 5 minutes will trigger an intervention. </a:t>
            </a:r>
          </a:p>
          <a:p>
            <a:r>
              <a:rPr lang="en-US" b="1" dirty="0"/>
              <a:t>Treatments must be initiated </a:t>
            </a:r>
            <a:r>
              <a:rPr lang="en-US" b="1" u="sng" dirty="0">
                <a:solidFill>
                  <a:srgbClr val="FF0000"/>
                </a:solidFill>
              </a:rPr>
              <a:t>within 15 minutes </a:t>
            </a:r>
            <a:r>
              <a:rPr lang="en-US" b="1" dirty="0"/>
              <a:t>of the start of the episode, as detected by the continuous ICP and PbtO</a:t>
            </a:r>
            <a:r>
              <a:rPr lang="en-US" b="1" baseline="-25000" dirty="0"/>
              <a:t>2</a:t>
            </a:r>
            <a:r>
              <a:rPr lang="en-US" b="1" dirty="0"/>
              <a:t> recordings.  </a:t>
            </a:r>
          </a:p>
          <a:p>
            <a:pPr lvl="1"/>
            <a:r>
              <a:rPr lang="en-US" dirty="0"/>
              <a:t>The Moberg monitor will signal the treating team in real time, when an intervention is recommended. It is expected that a treatment intervention will be initiated as soon as possible after the start of the episode</a:t>
            </a:r>
            <a:r>
              <a:rPr lang="en-US" b="1" dirty="0"/>
              <a:t>. </a:t>
            </a:r>
          </a:p>
          <a:p>
            <a:r>
              <a:rPr lang="en-US" dirty="0"/>
              <a:t>Participants may start in one type of episode and move to another.</a:t>
            </a:r>
          </a:p>
          <a:p>
            <a:pPr lvl="1"/>
            <a:r>
              <a:rPr lang="en-US" dirty="0"/>
              <a:t>Therapy will depend on which type of episode they are in at any given time. </a:t>
            </a:r>
          </a:p>
          <a:p>
            <a:pPr lvl="1"/>
            <a:r>
              <a:rPr lang="en-US" dirty="0"/>
              <a:t>For ICP only group, only Type A and Type B episodes are relevant. </a:t>
            </a:r>
          </a:p>
          <a:p>
            <a:pPr lvl="1"/>
            <a:r>
              <a:rPr lang="en-US" dirty="0"/>
              <a:t>For ICP + PbtO</a:t>
            </a:r>
            <a:r>
              <a:rPr lang="en-US" baseline="-25000" dirty="0"/>
              <a:t>2</a:t>
            </a:r>
            <a:r>
              <a:rPr lang="en-US" dirty="0"/>
              <a:t> group, any of the 4 scenarios (Type A, B, C, or D).</a:t>
            </a:r>
          </a:p>
          <a:p>
            <a:endParaRPr lang="en-US" b="1" dirty="0"/>
          </a:p>
          <a:p>
            <a:endParaRPr lang="en-US" b="1" dirty="0"/>
          </a:p>
          <a:p>
            <a:pPr lvl="1"/>
            <a:endParaRPr lang="en-US" b="1" dirty="0"/>
          </a:p>
          <a:p>
            <a:pPr lvl="1"/>
            <a:endParaRPr lang="en-US" b="1" dirty="0"/>
          </a:p>
          <a:p>
            <a:endParaRPr lang="en-US" dirty="0"/>
          </a:p>
        </p:txBody>
      </p:sp>
    </p:spTree>
    <p:extLst>
      <p:ext uri="{BB962C8B-B14F-4D97-AF65-F5344CB8AC3E}">
        <p14:creationId xmlns:p14="http://schemas.microsoft.com/office/powerpoint/2010/main" val="529738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6721-95EB-45F0-ABE7-CDAA8B9170B3}"/>
              </a:ext>
            </a:extLst>
          </p:cNvPr>
          <p:cNvSpPr>
            <a:spLocks noGrp="1"/>
          </p:cNvSpPr>
          <p:nvPr>
            <p:ph type="title"/>
          </p:nvPr>
        </p:nvSpPr>
        <p:spPr/>
        <p:txBody>
          <a:bodyPr>
            <a:normAutofit/>
          </a:bodyPr>
          <a:lstStyle/>
          <a:p>
            <a:r>
              <a:rPr lang="en-US" b="1" dirty="0"/>
              <a:t>Scenario Based Patient Management </a:t>
            </a:r>
          </a:p>
        </p:txBody>
      </p:sp>
      <p:sp>
        <p:nvSpPr>
          <p:cNvPr id="3" name="Content Placeholder 2">
            <a:extLst>
              <a:ext uri="{FF2B5EF4-FFF2-40B4-BE49-F238E27FC236}">
                <a16:creationId xmlns:a16="http://schemas.microsoft.com/office/drawing/2014/main" id="{EFF5B2C6-4978-405D-8272-0EB186A0A17D}"/>
              </a:ext>
            </a:extLst>
          </p:cNvPr>
          <p:cNvSpPr>
            <a:spLocks noGrp="1"/>
          </p:cNvSpPr>
          <p:nvPr>
            <p:ph idx="1"/>
          </p:nvPr>
        </p:nvSpPr>
        <p:spPr>
          <a:xfrm>
            <a:off x="286658" y="1190171"/>
            <a:ext cx="11067143" cy="4986793"/>
          </a:xfrm>
        </p:spPr>
        <p:txBody>
          <a:bodyPr>
            <a:normAutofit/>
          </a:bodyPr>
          <a:lstStyle/>
          <a:p>
            <a:r>
              <a:rPr lang="en-US" dirty="0"/>
              <a:t>Therapeutic strategies are divided into tiers that are organized in a hierarchical fashion</a:t>
            </a:r>
          </a:p>
          <a:p>
            <a:pPr lvl="1"/>
            <a:r>
              <a:rPr lang="en-US" dirty="0"/>
              <a:t>Less aggressive interventions are in the lower tiers and more aggressive maneuvers in the higher tiers. </a:t>
            </a:r>
          </a:p>
          <a:p>
            <a:r>
              <a:rPr lang="en-US" dirty="0"/>
              <a:t>Treatment interventions within any one tier can be attempted in any order or combination. </a:t>
            </a:r>
          </a:p>
          <a:p>
            <a:pPr lvl="1"/>
            <a:r>
              <a:rPr lang="en-US" u="sng" dirty="0"/>
              <a:t>At least one treatment </a:t>
            </a:r>
            <a:r>
              <a:rPr lang="en-US" dirty="0"/>
              <a:t>in Tier 1 must be tried before moving on to Tier 2. </a:t>
            </a:r>
          </a:p>
          <a:p>
            <a:pPr lvl="1"/>
            <a:r>
              <a:rPr lang="en-US" dirty="0"/>
              <a:t>It is not necessary to use all treatments in the tier, but it is expected that at least one intervention from each tier will be used before proceeding to the next tier.</a:t>
            </a:r>
          </a:p>
          <a:p>
            <a:pPr lvl="1"/>
            <a:r>
              <a:rPr lang="en-US" dirty="0"/>
              <a:t>Tier 3 treatments are optional. </a:t>
            </a:r>
          </a:p>
          <a:p>
            <a:endParaRPr lang="en-US" b="1" dirty="0"/>
          </a:p>
          <a:p>
            <a:endParaRPr lang="en-US" b="1" dirty="0"/>
          </a:p>
          <a:p>
            <a:endParaRPr lang="en-US" b="1" dirty="0"/>
          </a:p>
          <a:p>
            <a:pPr lvl="1"/>
            <a:endParaRPr lang="en-US" b="1" dirty="0"/>
          </a:p>
          <a:p>
            <a:pPr lvl="1"/>
            <a:endParaRPr lang="en-US" b="1" dirty="0"/>
          </a:p>
          <a:p>
            <a:endParaRPr lang="en-US" dirty="0"/>
          </a:p>
        </p:txBody>
      </p:sp>
    </p:spTree>
    <p:extLst>
      <p:ext uri="{BB962C8B-B14F-4D97-AF65-F5344CB8AC3E}">
        <p14:creationId xmlns:p14="http://schemas.microsoft.com/office/powerpoint/2010/main" val="2828171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6721-95EB-45F0-ABE7-CDAA8B9170B3}"/>
              </a:ext>
            </a:extLst>
          </p:cNvPr>
          <p:cNvSpPr>
            <a:spLocks noGrp="1"/>
          </p:cNvSpPr>
          <p:nvPr>
            <p:ph type="title"/>
          </p:nvPr>
        </p:nvSpPr>
        <p:spPr/>
        <p:txBody>
          <a:bodyPr>
            <a:normAutofit/>
          </a:bodyPr>
          <a:lstStyle/>
          <a:p>
            <a:r>
              <a:rPr lang="en-US" b="1" dirty="0"/>
              <a:t>Scenario Based Patient Management </a:t>
            </a:r>
          </a:p>
        </p:txBody>
      </p:sp>
      <p:sp>
        <p:nvSpPr>
          <p:cNvPr id="3" name="Content Placeholder 2">
            <a:extLst>
              <a:ext uri="{FF2B5EF4-FFF2-40B4-BE49-F238E27FC236}">
                <a16:creationId xmlns:a16="http://schemas.microsoft.com/office/drawing/2014/main" id="{EFF5B2C6-4978-405D-8272-0EB186A0A17D}"/>
              </a:ext>
            </a:extLst>
          </p:cNvPr>
          <p:cNvSpPr>
            <a:spLocks noGrp="1"/>
          </p:cNvSpPr>
          <p:nvPr>
            <p:ph idx="1"/>
          </p:nvPr>
        </p:nvSpPr>
        <p:spPr>
          <a:xfrm>
            <a:off x="286658" y="1190171"/>
            <a:ext cx="11067143" cy="4986793"/>
          </a:xfrm>
        </p:spPr>
        <p:txBody>
          <a:bodyPr>
            <a:normAutofit/>
          </a:bodyPr>
          <a:lstStyle/>
          <a:p>
            <a:r>
              <a:rPr lang="en-US" dirty="0"/>
              <a:t>The initial choice of a treatment option from any tier should be determined based on what may be the most effective for the current clinical situation, participant characteristics and local protocols. </a:t>
            </a:r>
          </a:p>
          <a:p>
            <a:pPr lvl="1"/>
            <a:r>
              <a:rPr lang="en-US" dirty="0"/>
              <a:t>Any intervention chosen should be aimed at addressing the underlying pathophysiology that is contributing to each individual episode. </a:t>
            </a:r>
          </a:p>
          <a:p>
            <a:pPr marL="457200" lvl="1" indent="0">
              <a:buNone/>
            </a:pPr>
            <a:endParaRPr lang="en-US" dirty="0"/>
          </a:p>
          <a:p>
            <a:r>
              <a:rPr lang="en-US" dirty="0"/>
              <a:t>For any treatment chosen, a rapid response to that treatment is expected. </a:t>
            </a:r>
          </a:p>
          <a:p>
            <a:pPr lvl="1"/>
            <a:r>
              <a:rPr lang="en-US" dirty="0"/>
              <a:t>Should a treatment not be effective in a timely fashion, additional interventions within the same tier may be attempted, </a:t>
            </a:r>
            <a:r>
              <a:rPr lang="en-US" u="sng" dirty="0"/>
              <a:t>or a decision may be made to quickly move to the next tier. </a:t>
            </a:r>
            <a:endParaRPr lang="en-US" dirty="0"/>
          </a:p>
          <a:p>
            <a:endParaRPr lang="en-US" b="1" dirty="0"/>
          </a:p>
          <a:p>
            <a:endParaRPr lang="en-US" b="1" dirty="0"/>
          </a:p>
          <a:p>
            <a:endParaRPr lang="en-US" b="1" dirty="0"/>
          </a:p>
          <a:p>
            <a:pPr lvl="1"/>
            <a:endParaRPr lang="en-US" b="1" dirty="0"/>
          </a:p>
          <a:p>
            <a:pPr lvl="1"/>
            <a:endParaRPr lang="en-US" b="1" dirty="0"/>
          </a:p>
          <a:p>
            <a:endParaRPr lang="en-US" dirty="0"/>
          </a:p>
        </p:txBody>
      </p:sp>
    </p:spTree>
    <p:extLst>
      <p:ext uri="{BB962C8B-B14F-4D97-AF65-F5344CB8AC3E}">
        <p14:creationId xmlns:p14="http://schemas.microsoft.com/office/powerpoint/2010/main" val="1523086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6721-95EB-45F0-ABE7-CDAA8B9170B3}"/>
              </a:ext>
            </a:extLst>
          </p:cNvPr>
          <p:cNvSpPr>
            <a:spLocks noGrp="1"/>
          </p:cNvSpPr>
          <p:nvPr>
            <p:ph type="title"/>
          </p:nvPr>
        </p:nvSpPr>
        <p:spPr/>
        <p:txBody>
          <a:bodyPr>
            <a:normAutofit/>
          </a:bodyPr>
          <a:lstStyle/>
          <a:p>
            <a:r>
              <a:rPr lang="en-US" b="1" dirty="0"/>
              <a:t>Scenario Based Patient Management </a:t>
            </a:r>
          </a:p>
        </p:txBody>
      </p:sp>
      <p:sp>
        <p:nvSpPr>
          <p:cNvPr id="3" name="Content Placeholder 2">
            <a:extLst>
              <a:ext uri="{FF2B5EF4-FFF2-40B4-BE49-F238E27FC236}">
                <a16:creationId xmlns:a16="http://schemas.microsoft.com/office/drawing/2014/main" id="{EFF5B2C6-4978-405D-8272-0EB186A0A17D}"/>
              </a:ext>
            </a:extLst>
          </p:cNvPr>
          <p:cNvSpPr>
            <a:spLocks noGrp="1"/>
          </p:cNvSpPr>
          <p:nvPr>
            <p:ph idx="1"/>
          </p:nvPr>
        </p:nvSpPr>
        <p:spPr>
          <a:xfrm>
            <a:off x="286658" y="1190172"/>
            <a:ext cx="10918371" cy="2902858"/>
          </a:xfrm>
        </p:spPr>
        <p:txBody>
          <a:bodyPr>
            <a:normAutofit/>
          </a:bodyPr>
          <a:lstStyle/>
          <a:p>
            <a:r>
              <a:rPr lang="en-US" dirty="0"/>
              <a:t>While there is no maximum number of treatment options that can be attempted from any one tier, </a:t>
            </a:r>
            <a:r>
              <a:rPr lang="en-US" b="1" u="sng" dirty="0"/>
              <a:t>no more than 60 minutes should be spent trying interventions within any single tier prior to moving on to the next tier</a:t>
            </a:r>
            <a:r>
              <a:rPr lang="en-US" dirty="0"/>
              <a:t>. </a:t>
            </a:r>
          </a:p>
          <a:p>
            <a:r>
              <a:rPr lang="en-US" dirty="0"/>
              <a:t>The bedside treatment team has the option to </a:t>
            </a:r>
            <a:r>
              <a:rPr lang="en-US" b="1" u="sng" dirty="0"/>
              <a:t>progress to higher tiers as rapidly as they feel is clinically indicated</a:t>
            </a:r>
            <a:r>
              <a:rPr lang="en-US" dirty="0"/>
              <a:t>. </a:t>
            </a:r>
            <a:endParaRPr lang="en-US" b="1" dirty="0"/>
          </a:p>
        </p:txBody>
      </p:sp>
      <p:pic>
        <p:nvPicPr>
          <p:cNvPr id="4" name="Picture 3">
            <a:extLst>
              <a:ext uri="{FF2B5EF4-FFF2-40B4-BE49-F238E27FC236}">
                <a16:creationId xmlns:a16="http://schemas.microsoft.com/office/drawing/2014/main" id="{7FC2B936-C149-4FAA-ACBF-F4CB5B3C8483}"/>
              </a:ext>
            </a:extLst>
          </p:cNvPr>
          <p:cNvPicPr>
            <a:picLocks noChangeAspect="1"/>
          </p:cNvPicPr>
          <p:nvPr/>
        </p:nvPicPr>
        <p:blipFill rotWithShape="1">
          <a:blip r:embed="rId2" cstate="screen"/>
          <a:srcRect/>
          <a:stretch/>
        </p:blipFill>
        <p:spPr>
          <a:xfrm>
            <a:off x="3938135" y="4093030"/>
            <a:ext cx="3212645" cy="2518877"/>
          </a:xfrm>
          <a:prstGeom prst="rect">
            <a:avLst/>
          </a:prstGeom>
        </p:spPr>
      </p:pic>
    </p:spTree>
    <p:extLst>
      <p:ext uri="{BB962C8B-B14F-4D97-AF65-F5344CB8AC3E}">
        <p14:creationId xmlns:p14="http://schemas.microsoft.com/office/powerpoint/2010/main" val="2739826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8F78-6A41-4BD7-8809-C3AD222852E5}"/>
              </a:ext>
            </a:extLst>
          </p:cNvPr>
          <p:cNvSpPr>
            <a:spLocks noGrp="1"/>
          </p:cNvSpPr>
          <p:nvPr>
            <p:ph type="title"/>
          </p:nvPr>
        </p:nvSpPr>
        <p:spPr>
          <a:xfrm>
            <a:off x="243115" y="203199"/>
            <a:ext cx="10515600" cy="752475"/>
          </a:xfrm>
        </p:spPr>
        <p:txBody>
          <a:bodyPr/>
          <a:lstStyle/>
          <a:p>
            <a:r>
              <a:rPr lang="en-US" b="1" dirty="0"/>
              <a:t>Documentation of Interventions</a:t>
            </a:r>
          </a:p>
        </p:txBody>
      </p:sp>
      <p:sp>
        <p:nvSpPr>
          <p:cNvPr id="3" name="Content Placeholder 2">
            <a:extLst>
              <a:ext uri="{FF2B5EF4-FFF2-40B4-BE49-F238E27FC236}">
                <a16:creationId xmlns:a16="http://schemas.microsoft.com/office/drawing/2014/main" id="{C5228111-B7E4-4ED6-8AEC-2442C316EA46}"/>
              </a:ext>
            </a:extLst>
          </p:cNvPr>
          <p:cNvSpPr>
            <a:spLocks noGrp="1"/>
          </p:cNvSpPr>
          <p:nvPr>
            <p:ph idx="1"/>
          </p:nvPr>
        </p:nvSpPr>
        <p:spPr>
          <a:xfrm>
            <a:off x="243115" y="1074057"/>
            <a:ext cx="11110685" cy="5239657"/>
          </a:xfrm>
        </p:spPr>
        <p:txBody>
          <a:bodyPr>
            <a:normAutofit lnSpcReduction="10000"/>
          </a:bodyPr>
          <a:lstStyle/>
          <a:p>
            <a:pPr>
              <a:lnSpc>
                <a:spcPct val="100000"/>
              </a:lnSpc>
              <a:spcBef>
                <a:spcPts val="600"/>
              </a:spcBef>
            </a:pPr>
            <a:r>
              <a:rPr lang="en-US" dirty="0"/>
              <a:t>Treatment interventions triggered by elevations in ICP and/or decreases in PbtO</a:t>
            </a:r>
            <a:r>
              <a:rPr lang="en-US" baseline="-25000" dirty="0"/>
              <a:t>2</a:t>
            </a:r>
            <a:r>
              <a:rPr lang="en-US" dirty="0"/>
              <a:t> will be recorded by the ICU nurses </a:t>
            </a:r>
            <a:r>
              <a:rPr lang="en-US" dirty="0" smtClean="0"/>
              <a:t>on the </a:t>
            </a:r>
            <a:r>
              <a:rPr lang="en-US" dirty="0" err="1" smtClean="0"/>
              <a:t>Moberg</a:t>
            </a:r>
            <a:r>
              <a:rPr lang="en-US" dirty="0" smtClean="0"/>
              <a:t> or in </a:t>
            </a:r>
            <a:r>
              <a:rPr lang="en-US" dirty="0"/>
              <a:t>bedside flow sheets</a:t>
            </a:r>
          </a:p>
          <a:p>
            <a:pPr lvl="1">
              <a:lnSpc>
                <a:spcPct val="100000"/>
              </a:lnSpc>
              <a:spcBef>
                <a:spcPts val="600"/>
              </a:spcBef>
            </a:pPr>
            <a:r>
              <a:rPr lang="en-US" dirty="0"/>
              <a:t>The time the abnormality was noted by nursing staff and the time the intervention started should also be recorded in the medical record, with the goal of an intervention initiation within 15 minutes of onset of the event.   </a:t>
            </a:r>
          </a:p>
          <a:p>
            <a:pPr>
              <a:lnSpc>
                <a:spcPct val="100000"/>
              </a:lnSpc>
              <a:spcBef>
                <a:spcPts val="600"/>
              </a:spcBef>
            </a:pPr>
            <a:r>
              <a:rPr lang="en-US" dirty="0"/>
              <a:t>Study coordinators will transfer information about those interventions into WebDCU</a:t>
            </a:r>
            <a:r>
              <a:rPr lang="en-US" baseline="30000" dirty="0"/>
              <a:t>TM</a:t>
            </a:r>
            <a:r>
              <a:rPr lang="en-US" dirty="0"/>
              <a:t>. </a:t>
            </a:r>
          </a:p>
          <a:p>
            <a:pPr lvl="1">
              <a:lnSpc>
                <a:spcPct val="100000"/>
              </a:lnSpc>
              <a:spcBef>
                <a:spcPts val="600"/>
              </a:spcBef>
            </a:pPr>
            <a:r>
              <a:rPr lang="en-US" dirty="0"/>
              <a:t>Data to be collected includes information regarding the efficacy of the intervention in reversing the abnormal physiologic parameter. </a:t>
            </a:r>
          </a:p>
          <a:p>
            <a:pPr lvl="1">
              <a:lnSpc>
                <a:spcPct val="100000"/>
              </a:lnSpc>
              <a:spcBef>
                <a:spcPts val="600"/>
              </a:spcBef>
            </a:pPr>
            <a:r>
              <a:rPr lang="en-US" dirty="0"/>
              <a:t>Pertinent information from the ICU flow chart, nurses’ notes, as well as the continuous record of ICP and PbtO</a:t>
            </a:r>
            <a:r>
              <a:rPr lang="en-US" baseline="-25000" dirty="0"/>
              <a:t>2</a:t>
            </a:r>
            <a:r>
              <a:rPr lang="en-US" dirty="0"/>
              <a:t>, will be collected daily by the study coordinators.</a:t>
            </a:r>
          </a:p>
          <a:p>
            <a:pPr>
              <a:lnSpc>
                <a:spcPct val="80000"/>
              </a:lnSpc>
              <a:spcBef>
                <a:spcPts val="600"/>
              </a:spcBef>
            </a:pPr>
            <a:endParaRPr lang="en-US" dirty="0"/>
          </a:p>
          <a:p>
            <a:pPr>
              <a:lnSpc>
                <a:spcPct val="80000"/>
              </a:lnSpc>
              <a:spcBef>
                <a:spcPts val="600"/>
              </a:spcBef>
            </a:pPr>
            <a:endParaRPr lang="en-US" dirty="0"/>
          </a:p>
        </p:txBody>
      </p:sp>
    </p:spTree>
    <p:extLst>
      <p:ext uri="{BB962C8B-B14F-4D97-AF65-F5344CB8AC3E}">
        <p14:creationId xmlns:p14="http://schemas.microsoft.com/office/powerpoint/2010/main" val="3652813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7"/>
          <p:cNvSpPr txBox="1">
            <a:spLocks noGrp="1"/>
          </p:cNvSpPr>
          <p:nvPr>
            <p:ph type="title"/>
          </p:nvPr>
        </p:nvSpPr>
        <p:spPr>
          <a:xfrm>
            <a:off x="0" y="224747"/>
            <a:ext cx="12017664" cy="1313768"/>
          </a:xfrm>
          <a:prstGeom prst="rect">
            <a:avLst/>
          </a:prstGeom>
          <a:solidFill>
            <a:schemeClr val="lt1"/>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n-US" sz="3200" b="1" dirty="0"/>
              <a:t>EFIC Process: </a:t>
            </a:r>
            <a:br>
              <a:rPr lang="en-US" sz="3200" b="1" dirty="0"/>
            </a:br>
            <a:r>
              <a:rPr lang="en-US" sz="2800" b="1" dirty="0"/>
              <a:t>Begins Upon Arrival of Potentially Eligible Subject </a:t>
            </a:r>
            <a:endParaRPr sz="3200" b="1" dirty="0"/>
          </a:p>
        </p:txBody>
      </p:sp>
      <p:pic>
        <p:nvPicPr>
          <p:cNvPr id="403" name="Google Shape;403;p57"/>
          <p:cNvPicPr preferRelativeResize="0"/>
          <p:nvPr/>
        </p:nvPicPr>
        <p:blipFill rotWithShape="1">
          <a:blip r:embed="rId3" cstate="screen">
            <a:alphaModFix/>
          </a:blip>
          <a:srcRect/>
          <a:stretch/>
        </p:blipFill>
        <p:spPr>
          <a:xfrm>
            <a:off x="9927773" y="6010051"/>
            <a:ext cx="1756833" cy="573087"/>
          </a:xfrm>
          <a:prstGeom prst="rect">
            <a:avLst/>
          </a:prstGeom>
          <a:noFill/>
          <a:ln>
            <a:noFill/>
          </a:ln>
        </p:spPr>
      </p:pic>
      <p:pic>
        <p:nvPicPr>
          <p:cNvPr id="404" name="Google Shape;404;p57"/>
          <p:cNvPicPr preferRelativeResize="0"/>
          <p:nvPr/>
        </p:nvPicPr>
        <p:blipFill rotWithShape="1">
          <a:blip r:embed="rId4" cstate="screen">
            <a:alphaModFix/>
          </a:blip>
          <a:srcRect/>
          <a:stretch/>
        </p:blipFill>
        <p:spPr>
          <a:xfrm>
            <a:off x="406400" y="6125029"/>
            <a:ext cx="2481944" cy="399371"/>
          </a:xfrm>
          <a:prstGeom prst="rect">
            <a:avLst/>
          </a:prstGeom>
          <a:noFill/>
          <a:ln>
            <a:noFill/>
          </a:ln>
        </p:spPr>
      </p:pic>
      <p:grpSp>
        <p:nvGrpSpPr>
          <p:cNvPr id="405" name="Google Shape;405;p57"/>
          <p:cNvGrpSpPr/>
          <p:nvPr/>
        </p:nvGrpSpPr>
        <p:grpSpPr>
          <a:xfrm>
            <a:off x="106869" y="2018465"/>
            <a:ext cx="11978263" cy="2348502"/>
            <a:chOff x="3951" y="570665"/>
            <a:chExt cx="8983697" cy="2348502"/>
          </a:xfrm>
        </p:grpSpPr>
        <p:sp>
          <p:nvSpPr>
            <p:cNvPr id="406" name="Google Shape;406;p57"/>
            <p:cNvSpPr/>
            <p:nvPr/>
          </p:nvSpPr>
          <p:spPr>
            <a:xfrm>
              <a:off x="3951" y="570665"/>
              <a:ext cx="1727634" cy="2348502"/>
            </a:xfrm>
            <a:prstGeom prst="roundRect">
              <a:avLst>
                <a:gd name="adj" fmla="val 10000"/>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407;p57"/>
            <p:cNvSpPr txBox="1"/>
            <p:nvPr/>
          </p:nvSpPr>
          <p:spPr>
            <a:xfrm>
              <a:off x="54552" y="621266"/>
              <a:ext cx="1626432" cy="22473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FFFFFF"/>
                </a:buClr>
                <a:buSzPts val="2000"/>
                <a:buFont typeface="Calibri"/>
                <a:buNone/>
              </a:pPr>
              <a:r>
                <a:rPr lang="en-US" sz="2000" b="1" i="0" u="none" strike="noStrike" cap="none" dirty="0">
                  <a:solidFill>
                    <a:srgbClr val="FFFFFF"/>
                  </a:solidFill>
                  <a:latin typeface="Calibri"/>
                  <a:ea typeface="Calibri"/>
                  <a:cs typeface="Calibri"/>
                  <a:sym typeface="Calibri"/>
                </a:rPr>
                <a:t>Determine availability of LAR</a:t>
              </a:r>
              <a:endParaRPr dirty="0"/>
            </a:p>
            <a:p>
              <a:pPr marL="0" marR="0" lvl="0" indent="0" algn="ctr" rtl="0">
                <a:lnSpc>
                  <a:spcPct val="90000"/>
                </a:lnSpc>
                <a:spcBef>
                  <a:spcPts val="700"/>
                </a:spcBef>
                <a:spcAft>
                  <a:spcPts val="0"/>
                </a:spcAft>
                <a:buClr>
                  <a:srgbClr val="FFFFFF"/>
                </a:buClr>
                <a:buSzPts val="1600"/>
                <a:buFont typeface="Calibri"/>
                <a:buNone/>
              </a:pPr>
              <a:r>
                <a:rPr lang="en-US" sz="1600" b="0" i="0" u="none" strike="noStrike" cap="none" dirty="0">
                  <a:solidFill>
                    <a:srgbClr val="FFFFFF"/>
                  </a:solidFill>
                  <a:latin typeface="Calibri"/>
                  <a:ea typeface="Calibri"/>
                  <a:cs typeface="Calibri"/>
                  <a:sym typeface="Calibri"/>
                </a:rPr>
                <a:t>*Document efforts on the informed consent log case report form* </a:t>
              </a:r>
              <a:endParaRPr dirty="0"/>
            </a:p>
          </p:txBody>
        </p:sp>
        <p:sp>
          <p:nvSpPr>
            <p:cNvPr id="408" name="Google Shape;408;p57"/>
            <p:cNvSpPr/>
            <p:nvPr/>
          </p:nvSpPr>
          <p:spPr>
            <a:xfrm>
              <a:off x="1904348" y="1530690"/>
              <a:ext cx="366258" cy="428453"/>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57"/>
            <p:cNvSpPr txBox="1"/>
            <p:nvPr/>
          </p:nvSpPr>
          <p:spPr>
            <a:xfrm>
              <a:off x="1904348" y="1616381"/>
              <a:ext cx="256381" cy="25707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b="0" i="0" u="none" strike="noStrike" cap="none" dirty="0">
                <a:solidFill>
                  <a:srgbClr val="FFFFFF"/>
                </a:solidFill>
                <a:latin typeface="Calibri"/>
                <a:ea typeface="Calibri"/>
                <a:cs typeface="Calibri"/>
                <a:sym typeface="Calibri"/>
              </a:endParaRPr>
            </a:p>
          </p:txBody>
        </p:sp>
        <p:sp>
          <p:nvSpPr>
            <p:cNvPr id="410" name="Google Shape;410;p57"/>
            <p:cNvSpPr/>
            <p:nvPr/>
          </p:nvSpPr>
          <p:spPr>
            <a:xfrm>
              <a:off x="2422639" y="570665"/>
              <a:ext cx="1727634" cy="2348502"/>
            </a:xfrm>
            <a:prstGeom prst="roundRect">
              <a:avLst>
                <a:gd name="adj" fmla="val 10000"/>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57"/>
            <p:cNvSpPr txBox="1"/>
            <p:nvPr/>
          </p:nvSpPr>
          <p:spPr>
            <a:xfrm>
              <a:off x="2473240" y="621266"/>
              <a:ext cx="1626432" cy="22473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alibri"/>
                <a:buNone/>
              </a:pPr>
              <a:r>
                <a:rPr lang="en-US" sz="1500" b="1" i="0" u="none" strike="noStrike" cap="none" dirty="0">
                  <a:solidFill>
                    <a:srgbClr val="FFFFFF"/>
                  </a:solidFill>
                  <a:latin typeface="Calibri"/>
                  <a:ea typeface="Calibri"/>
                  <a:cs typeface="Calibri"/>
                  <a:sym typeface="Calibri"/>
                </a:rPr>
                <a:t>If an LAR is not available prior to the placement of intracranial monitors, eligible subjects will be enrolled with EFIC after intracranial monitors are placed. </a:t>
              </a:r>
              <a:endParaRPr dirty="0"/>
            </a:p>
          </p:txBody>
        </p:sp>
        <p:sp>
          <p:nvSpPr>
            <p:cNvPr id="412" name="Google Shape;412;p57"/>
            <p:cNvSpPr/>
            <p:nvPr/>
          </p:nvSpPr>
          <p:spPr>
            <a:xfrm>
              <a:off x="4323036" y="1530690"/>
              <a:ext cx="366258" cy="428453"/>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57"/>
            <p:cNvSpPr txBox="1"/>
            <p:nvPr/>
          </p:nvSpPr>
          <p:spPr>
            <a:xfrm>
              <a:off x="4323036" y="1616381"/>
              <a:ext cx="256381" cy="25707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b="0" i="0" u="none" strike="noStrike" cap="none" dirty="0">
                <a:solidFill>
                  <a:srgbClr val="FFFFFF"/>
                </a:solidFill>
                <a:latin typeface="Calibri"/>
                <a:ea typeface="Calibri"/>
                <a:cs typeface="Calibri"/>
                <a:sym typeface="Calibri"/>
              </a:endParaRPr>
            </a:p>
          </p:txBody>
        </p:sp>
        <p:sp>
          <p:nvSpPr>
            <p:cNvPr id="414" name="Google Shape;414;p57"/>
            <p:cNvSpPr/>
            <p:nvPr/>
          </p:nvSpPr>
          <p:spPr>
            <a:xfrm>
              <a:off x="4841326" y="570665"/>
              <a:ext cx="1727634" cy="2348502"/>
            </a:xfrm>
            <a:prstGeom prst="roundRect">
              <a:avLst>
                <a:gd name="adj" fmla="val 10000"/>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57"/>
            <p:cNvSpPr txBox="1"/>
            <p:nvPr/>
          </p:nvSpPr>
          <p:spPr>
            <a:xfrm>
              <a:off x="4891927" y="621266"/>
              <a:ext cx="1626432" cy="22473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alibri"/>
                <a:buNone/>
              </a:pPr>
              <a:r>
                <a:rPr lang="en-US" sz="1500" b="1" i="0" u="none" strike="noStrike" cap="none" dirty="0">
                  <a:solidFill>
                    <a:srgbClr val="FFFFFF"/>
                  </a:solidFill>
                  <a:latin typeface="Calibri"/>
                  <a:ea typeface="Calibri"/>
                  <a:cs typeface="Calibri"/>
                  <a:sym typeface="Calibri"/>
                </a:rPr>
                <a:t>When a subject is enrolled under EFIC, efforts to contact an LAR will continue.</a:t>
              </a:r>
              <a:endParaRPr dirty="0"/>
            </a:p>
          </p:txBody>
        </p:sp>
        <p:sp>
          <p:nvSpPr>
            <p:cNvPr id="416" name="Google Shape;416;p57"/>
            <p:cNvSpPr/>
            <p:nvPr/>
          </p:nvSpPr>
          <p:spPr>
            <a:xfrm>
              <a:off x="6741724" y="1530690"/>
              <a:ext cx="366258" cy="428453"/>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57"/>
            <p:cNvSpPr txBox="1"/>
            <p:nvPr/>
          </p:nvSpPr>
          <p:spPr>
            <a:xfrm>
              <a:off x="6741724" y="1616381"/>
              <a:ext cx="256381" cy="25707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b="0" i="0" u="none" strike="noStrike" cap="none" dirty="0">
                <a:solidFill>
                  <a:srgbClr val="FFFFFF"/>
                </a:solidFill>
                <a:latin typeface="Calibri"/>
                <a:ea typeface="Calibri"/>
                <a:cs typeface="Calibri"/>
                <a:sym typeface="Calibri"/>
              </a:endParaRPr>
            </a:p>
          </p:txBody>
        </p:sp>
        <p:sp>
          <p:nvSpPr>
            <p:cNvPr id="418" name="Google Shape;418;p57"/>
            <p:cNvSpPr/>
            <p:nvPr/>
          </p:nvSpPr>
          <p:spPr>
            <a:xfrm>
              <a:off x="7260014" y="570665"/>
              <a:ext cx="1727634" cy="2348502"/>
            </a:xfrm>
            <a:prstGeom prst="roundRect">
              <a:avLst>
                <a:gd name="adj" fmla="val 10000"/>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419;p57"/>
            <p:cNvSpPr txBox="1"/>
            <p:nvPr/>
          </p:nvSpPr>
          <p:spPr>
            <a:xfrm>
              <a:off x="7310615" y="621266"/>
              <a:ext cx="1626432" cy="22473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alibri"/>
                <a:buNone/>
              </a:pPr>
              <a:r>
                <a:rPr lang="en-US" sz="1500" b="1" i="0" u="none" strike="noStrike" cap="none" dirty="0">
                  <a:solidFill>
                    <a:srgbClr val="FFFFFF"/>
                  </a:solidFill>
                  <a:latin typeface="Calibri"/>
                  <a:ea typeface="Calibri"/>
                  <a:cs typeface="Calibri"/>
                  <a:sym typeface="Calibri"/>
                </a:rPr>
                <a:t>LAR will be notified of an EFIC enrollment and consent to continue in the study will be sought at the earliest opportunity. </a:t>
              </a:r>
              <a:endParaRPr dirty="0"/>
            </a:p>
          </p:txBody>
        </p:sp>
      </p:grpSp>
    </p:spTree>
    <p:extLst>
      <p:ext uri="{BB962C8B-B14F-4D97-AF65-F5344CB8AC3E}">
        <p14:creationId xmlns:p14="http://schemas.microsoft.com/office/powerpoint/2010/main" val="4968176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85"/>
          <p:cNvSpPr txBox="1">
            <a:spLocks noGrp="1"/>
          </p:cNvSpPr>
          <p:nvPr>
            <p:ph type="title"/>
          </p:nvPr>
        </p:nvSpPr>
        <p:spPr>
          <a:xfrm>
            <a:off x="228146" y="109536"/>
            <a:ext cx="8610600" cy="681038"/>
          </a:xfrm>
          <a:prstGeom prst="rect">
            <a:avLst/>
          </a:prstGeom>
          <a:noFill/>
          <a:ln>
            <a:noFill/>
          </a:ln>
        </p:spPr>
        <p:txBody>
          <a:bodyPr spcFirstLastPara="1" vert="horz" wrap="square" lIns="91425" tIns="45700" rIns="91425" bIns="45700" rtlCol="0" anchor="b" anchorCtr="0">
            <a:noAutofit/>
          </a:bodyPr>
          <a:lstStyle/>
          <a:p>
            <a:pPr>
              <a:spcBef>
                <a:spcPts val="0"/>
              </a:spcBef>
            </a:pPr>
            <a:r>
              <a:rPr lang="en-US" b="1" dirty="0">
                <a:latin typeface="+mn-lt"/>
              </a:rPr>
              <a:t>Data Capture is Essential to Study Success!	</a:t>
            </a:r>
            <a:endParaRPr b="1" dirty="0">
              <a:latin typeface="+mn-lt"/>
            </a:endParaRPr>
          </a:p>
        </p:txBody>
      </p:sp>
      <p:sp>
        <p:nvSpPr>
          <p:cNvPr id="904" name="Google Shape;904;p85"/>
          <p:cNvSpPr txBox="1">
            <a:spLocks noGrp="1"/>
          </p:cNvSpPr>
          <p:nvPr>
            <p:ph type="body" idx="2"/>
          </p:nvPr>
        </p:nvSpPr>
        <p:spPr>
          <a:xfrm>
            <a:off x="228146" y="1560286"/>
            <a:ext cx="3657601" cy="3737428"/>
          </a:xfrm>
          <a:prstGeom prst="rect">
            <a:avLst/>
          </a:prstGeom>
          <a:noFill/>
          <a:ln>
            <a:noFill/>
          </a:ln>
        </p:spPr>
        <p:txBody>
          <a:bodyPr spcFirstLastPara="1" vert="horz" wrap="square" lIns="91425" tIns="45700" rIns="91425" bIns="45700" rtlCol="0" anchor="t" anchorCtr="0">
            <a:noAutofit/>
          </a:bodyPr>
          <a:lstStyle/>
          <a:p>
            <a:pPr marL="171450" indent="-177800">
              <a:spcBef>
                <a:spcPts val="0"/>
              </a:spcBef>
              <a:buClr>
                <a:schemeClr val="dk1"/>
              </a:buClr>
              <a:buSzPts val="2800"/>
            </a:pPr>
            <a:r>
              <a:rPr lang="en-US" dirty="0"/>
              <a:t>Use of a daily checklist completed by the study coordinator at the bedside may contribute to fewer protocol deviations from delayed/missed tier interventions or missing data</a:t>
            </a:r>
            <a:endParaRPr dirty="0"/>
          </a:p>
        </p:txBody>
      </p:sp>
      <p:pic>
        <p:nvPicPr>
          <p:cNvPr id="907" name="Google Shape;907;p85"/>
          <p:cNvPicPr preferRelativeResize="0">
            <a:picLocks noGrp="1"/>
          </p:cNvPicPr>
          <p:nvPr>
            <p:ph type="body" idx="1"/>
          </p:nvPr>
        </p:nvPicPr>
        <p:blipFill rotWithShape="1">
          <a:blip r:embed="rId3" cstate="screen">
            <a:alphaModFix/>
          </a:blip>
          <a:srcRect/>
          <a:stretch/>
        </p:blipFill>
        <p:spPr>
          <a:xfrm>
            <a:off x="4281715" y="790575"/>
            <a:ext cx="5631542" cy="5957890"/>
          </a:xfrm>
          <a:prstGeom prst="rect">
            <a:avLst/>
          </a:prstGeom>
          <a:noFill/>
          <a:ln w="57150" cap="flat" cmpd="sng">
            <a:solidFill>
              <a:srgbClr val="FF0000"/>
            </a:solidFill>
            <a:prstDash val="solid"/>
            <a:miter lim="800000"/>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7F70-35E6-454F-A311-FEE5596FBA0C}"/>
              </a:ext>
            </a:extLst>
          </p:cNvPr>
          <p:cNvSpPr>
            <a:spLocks noGrp="1"/>
          </p:cNvSpPr>
          <p:nvPr>
            <p:ph type="title"/>
          </p:nvPr>
        </p:nvSpPr>
        <p:spPr/>
        <p:txBody>
          <a:bodyPr/>
          <a:lstStyle/>
          <a:p>
            <a:r>
              <a:rPr lang="en-US" b="1" dirty="0"/>
              <a:t>General Caveats</a:t>
            </a:r>
          </a:p>
        </p:txBody>
      </p:sp>
      <p:sp>
        <p:nvSpPr>
          <p:cNvPr id="3" name="Content Placeholder 2">
            <a:extLst>
              <a:ext uri="{FF2B5EF4-FFF2-40B4-BE49-F238E27FC236}">
                <a16:creationId xmlns:a16="http://schemas.microsoft.com/office/drawing/2014/main" id="{C925E5D3-D033-4901-9DDE-330F662C1BD3}"/>
              </a:ext>
            </a:extLst>
          </p:cNvPr>
          <p:cNvSpPr>
            <a:spLocks noGrp="1"/>
          </p:cNvSpPr>
          <p:nvPr>
            <p:ph idx="1"/>
          </p:nvPr>
        </p:nvSpPr>
        <p:spPr>
          <a:xfrm>
            <a:off x="391887" y="1320800"/>
            <a:ext cx="10961914" cy="4856163"/>
          </a:xfrm>
        </p:spPr>
        <p:txBody>
          <a:bodyPr/>
          <a:lstStyle/>
          <a:p>
            <a:r>
              <a:rPr lang="en-US" dirty="0"/>
              <a:t>Targets of osmolality therapy with mannitol or saline: </a:t>
            </a:r>
          </a:p>
          <a:p>
            <a:pPr lvl="1"/>
            <a:r>
              <a:rPr lang="en-US" dirty="0"/>
              <a:t>Most centers use osmolality targets for mannitol treatment and </a:t>
            </a:r>
            <a:r>
              <a:rPr lang="en-US" dirty="0" smtClean="0"/>
              <a:t>Na</a:t>
            </a:r>
            <a:r>
              <a:rPr lang="en-US" baseline="30000" dirty="0" smtClean="0"/>
              <a:t>+</a:t>
            </a:r>
            <a:r>
              <a:rPr lang="en-US" dirty="0" smtClean="0"/>
              <a:t> </a:t>
            </a:r>
            <a:r>
              <a:rPr lang="en-US" dirty="0"/>
              <a:t>target for saline, with values checked every 6- 12 hours.</a:t>
            </a:r>
          </a:p>
          <a:p>
            <a:pPr lvl="1"/>
            <a:r>
              <a:rPr lang="en-US" dirty="0"/>
              <a:t>Target serum osmolality (</a:t>
            </a:r>
            <a:r>
              <a:rPr lang="en-US" dirty="0" err="1"/>
              <a:t>Sosm</a:t>
            </a:r>
            <a:r>
              <a:rPr lang="en-US" dirty="0"/>
              <a:t>) is &lt; 320 </a:t>
            </a:r>
            <a:r>
              <a:rPr lang="en-US" dirty="0" err="1"/>
              <a:t>mOsm</a:t>
            </a:r>
            <a:r>
              <a:rPr lang="en-US" dirty="0"/>
              <a:t>, </a:t>
            </a:r>
            <a:r>
              <a:rPr lang="en-US" dirty="0" err="1"/>
              <a:t>osmolar</a:t>
            </a:r>
            <a:r>
              <a:rPr lang="en-US" dirty="0"/>
              <a:t> gap (</a:t>
            </a:r>
            <a:r>
              <a:rPr lang="en-US" dirty="0" err="1"/>
              <a:t>Ogap</a:t>
            </a:r>
            <a:r>
              <a:rPr lang="en-US" dirty="0"/>
              <a:t>) &lt; 20, and serum sodium (</a:t>
            </a:r>
            <a:r>
              <a:rPr lang="en-US" dirty="0" err="1"/>
              <a:t>sNa</a:t>
            </a:r>
            <a:r>
              <a:rPr lang="en-US" dirty="0"/>
              <a:t>) &lt; 160 </a:t>
            </a:r>
            <a:r>
              <a:rPr lang="en-US" dirty="0" err="1"/>
              <a:t>mEq</a:t>
            </a:r>
            <a:r>
              <a:rPr lang="en-US" dirty="0"/>
              <a:t>/L. </a:t>
            </a:r>
          </a:p>
          <a:p>
            <a:endParaRPr lang="en-US" dirty="0"/>
          </a:p>
          <a:p>
            <a:r>
              <a:rPr lang="en-US" dirty="0"/>
              <a:t>Active weaning of any changes made to address an acute episode should be initiated once the patient is back at scenario A levels (</a:t>
            </a:r>
            <a:r>
              <a:rPr lang="en-US" dirty="0" err="1"/>
              <a:t>ie</a:t>
            </a:r>
            <a:r>
              <a:rPr lang="en-US" dirty="0"/>
              <a:t>, ICP and PbtO</a:t>
            </a:r>
            <a:r>
              <a:rPr lang="en-US" baseline="-25000" dirty="0"/>
              <a:t>2</a:t>
            </a:r>
            <a:r>
              <a:rPr lang="en-US" dirty="0"/>
              <a:t> within goal range) and the bedside provider feels the patient has stabilized.</a:t>
            </a:r>
          </a:p>
          <a:p>
            <a:endParaRPr lang="en-US" dirty="0"/>
          </a:p>
          <a:p>
            <a:endParaRPr lang="en-US" dirty="0"/>
          </a:p>
        </p:txBody>
      </p:sp>
    </p:spTree>
    <p:extLst>
      <p:ext uri="{BB962C8B-B14F-4D97-AF65-F5344CB8AC3E}">
        <p14:creationId xmlns:p14="http://schemas.microsoft.com/office/powerpoint/2010/main" val="2915282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6721-95EB-45F0-ABE7-CDAA8B9170B3}"/>
              </a:ext>
            </a:extLst>
          </p:cNvPr>
          <p:cNvSpPr>
            <a:spLocks noGrp="1"/>
          </p:cNvSpPr>
          <p:nvPr>
            <p:ph type="title"/>
          </p:nvPr>
        </p:nvSpPr>
        <p:spPr/>
        <p:txBody>
          <a:bodyPr>
            <a:normAutofit/>
          </a:bodyPr>
          <a:lstStyle/>
          <a:p>
            <a:r>
              <a:rPr lang="en-US" b="1" dirty="0"/>
              <a:t>Scenario Based Patient Management </a:t>
            </a:r>
          </a:p>
        </p:txBody>
      </p:sp>
      <p:sp>
        <p:nvSpPr>
          <p:cNvPr id="3" name="Content Placeholder 2">
            <a:extLst>
              <a:ext uri="{FF2B5EF4-FFF2-40B4-BE49-F238E27FC236}">
                <a16:creationId xmlns:a16="http://schemas.microsoft.com/office/drawing/2014/main" id="{EFF5B2C6-4978-405D-8272-0EB186A0A17D}"/>
              </a:ext>
            </a:extLst>
          </p:cNvPr>
          <p:cNvSpPr>
            <a:spLocks noGrp="1"/>
          </p:cNvSpPr>
          <p:nvPr>
            <p:ph idx="1"/>
          </p:nvPr>
        </p:nvSpPr>
        <p:spPr>
          <a:xfrm>
            <a:off x="286658" y="1190172"/>
            <a:ext cx="11067143" cy="4136572"/>
          </a:xfrm>
        </p:spPr>
        <p:txBody>
          <a:bodyPr/>
          <a:lstStyle/>
          <a:p>
            <a:r>
              <a:rPr lang="en-US" b="1" dirty="0"/>
              <a:t>Type A </a:t>
            </a:r>
            <a:r>
              <a:rPr lang="en-US" dirty="0"/>
              <a:t>(ICP &lt; 22 mm Hg; PbtO</a:t>
            </a:r>
            <a:r>
              <a:rPr lang="en-US" baseline="-25000" dirty="0"/>
              <a:t>2 </a:t>
            </a:r>
            <a:r>
              <a:rPr lang="en-US" dirty="0"/>
              <a:t>&gt; 20 mm Hg)</a:t>
            </a:r>
          </a:p>
          <a:p>
            <a:pPr lvl="1"/>
            <a:r>
              <a:rPr lang="en-US" sz="2800" dirty="0"/>
              <a:t>This is the target range and no additional therapy is needed.</a:t>
            </a:r>
            <a:endParaRPr lang="en-US" b="1" dirty="0"/>
          </a:p>
          <a:p>
            <a:pPr lvl="1"/>
            <a:endParaRPr lang="en-US" b="1" dirty="0"/>
          </a:p>
          <a:p>
            <a:endParaRPr lang="en-US" dirty="0"/>
          </a:p>
        </p:txBody>
      </p:sp>
    </p:spTree>
    <p:extLst>
      <p:ext uri="{BB962C8B-B14F-4D97-AF65-F5344CB8AC3E}">
        <p14:creationId xmlns:p14="http://schemas.microsoft.com/office/powerpoint/2010/main" val="2358725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4798" name="Group 78"/>
          <p:cNvGraphicFramePr>
            <a:graphicFrameLocks noGrp="1"/>
          </p:cNvGraphicFramePr>
          <p:nvPr>
            <p:ph type="tbl" idx="1"/>
            <p:extLst>
              <p:ext uri="{D42A27DB-BD31-4B8C-83A1-F6EECF244321}">
                <p14:modId xmlns:p14="http://schemas.microsoft.com/office/powerpoint/2010/main" val="3700418411"/>
              </p:ext>
            </p:extLst>
          </p:nvPr>
        </p:nvGraphicFramePr>
        <p:xfrm>
          <a:off x="311283" y="-28576"/>
          <a:ext cx="11673192" cy="6754170"/>
        </p:xfrm>
        <a:graphic>
          <a:graphicData uri="http://schemas.openxmlformats.org/drawingml/2006/table">
            <a:tbl>
              <a:tblPr/>
              <a:tblGrid>
                <a:gridCol w="3587179">
                  <a:extLst>
                    <a:ext uri="{9D8B030D-6E8A-4147-A177-3AD203B41FA5}">
                      <a16:colId xmlns:a16="http://schemas.microsoft.com/office/drawing/2014/main" val="20000"/>
                    </a:ext>
                  </a:extLst>
                </a:gridCol>
                <a:gridCol w="3725908">
                  <a:extLst>
                    <a:ext uri="{9D8B030D-6E8A-4147-A177-3AD203B41FA5}">
                      <a16:colId xmlns:a16="http://schemas.microsoft.com/office/drawing/2014/main" val="20001"/>
                    </a:ext>
                  </a:extLst>
                </a:gridCol>
                <a:gridCol w="4360105">
                  <a:extLst>
                    <a:ext uri="{9D8B030D-6E8A-4147-A177-3AD203B41FA5}">
                      <a16:colId xmlns:a16="http://schemas.microsoft.com/office/drawing/2014/main" val="20002"/>
                    </a:ext>
                  </a:extLst>
                </a:gridCol>
              </a:tblGrid>
              <a:tr h="4272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1">
                              <a:lumMod val="50000"/>
                            </a:schemeClr>
                          </a:solidFill>
                          <a:effectLst/>
                          <a:latin typeface="Arial" charset="0"/>
                        </a:rPr>
                        <a:t>Isolated ICP increase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1">
                              <a:lumMod val="50000"/>
                            </a:schemeClr>
                          </a:solidFill>
                          <a:effectLst/>
                          <a:latin typeface="Arial" charset="0"/>
                        </a:rPr>
                        <a:t>Isolated PbtO</a:t>
                      </a:r>
                      <a:r>
                        <a:rPr kumimoji="0" lang="en-US" sz="2000" b="1" i="0" u="none" strike="noStrike" cap="none" normalizeH="0" baseline="-25000" dirty="0">
                          <a:ln>
                            <a:noFill/>
                          </a:ln>
                          <a:solidFill>
                            <a:schemeClr val="accent1">
                              <a:lumMod val="50000"/>
                            </a:schemeClr>
                          </a:solidFill>
                          <a:effectLst/>
                          <a:latin typeface="Arial" charset="0"/>
                        </a:rPr>
                        <a:t>2</a:t>
                      </a:r>
                      <a:r>
                        <a:rPr kumimoji="0" lang="en-US" sz="2000" b="1" i="0" u="none" strike="noStrike" cap="none" normalizeH="0" baseline="0" dirty="0">
                          <a:ln>
                            <a:noFill/>
                          </a:ln>
                          <a:solidFill>
                            <a:schemeClr val="accent1">
                              <a:lumMod val="50000"/>
                            </a:schemeClr>
                          </a:solidFill>
                          <a:effectLst/>
                          <a:latin typeface="Arial" charset="0"/>
                        </a:rPr>
                        <a:t> drop</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1">
                              <a:lumMod val="50000"/>
                            </a:schemeClr>
                          </a:solidFill>
                          <a:effectLst/>
                          <a:latin typeface="Arial" charset="0"/>
                        </a:rPr>
                        <a:t>ICP increase + PbtO</a:t>
                      </a:r>
                      <a:r>
                        <a:rPr kumimoji="0" lang="en-US" sz="2000" b="1" i="0" u="none" strike="noStrike" cap="none" normalizeH="0" baseline="-25000" dirty="0">
                          <a:ln>
                            <a:noFill/>
                          </a:ln>
                          <a:solidFill>
                            <a:schemeClr val="accent1">
                              <a:lumMod val="50000"/>
                            </a:schemeClr>
                          </a:solidFill>
                          <a:effectLst/>
                          <a:latin typeface="Arial" charset="0"/>
                        </a:rPr>
                        <a:t>2</a:t>
                      </a:r>
                      <a:r>
                        <a:rPr kumimoji="0" lang="en-US" sz="2000" b="1" i="0" u="none" strike="noStrike" cap="none" normalizeH="0" baseline="0" dirty="0">
                          <a:ln>
                            <a:noFill/>
                          </a:ln>
                          <a:solidFill>
                            <a:schemeClr val="accent1">
                              <a:lumMod val="50000"/>
                            </a:schemeClr>
                          </a:solidFill>
                          <a:effectLst/>
                          <a:latin typeface="Arial" charset="0"/>
                        </a:rPr>
                        <a:t> drop</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4243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mn-lt"/>
                          <a:cs typeface="Arial" panose="020B0604020202020204" pitchFamily="34" charset="0"/>
                        </a:rPr>
                        <a:t>TIER 1</a:t>
                      </a:r>
                      <a:endParaRPr kumimoji="0" lang="en-US" sz="1000" b="0" i="0" u="none" strike="noStrike" cap="none" normalizeH="0" baseline="0" dirty="0">
                        <a:ln>
                          <a:noFill/>
                        </a:ln>
                        <a:solidFill>
                          <a:schemeClr val="tx1"/>
                        </a:solidFill>
                        <a:effectLst/>
                        <a:latin typeface="+mn-lt"/>
                        <a:cs typeface="Arial" panose="020B0604020202020204"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Adjust head of the bed to lower ICP</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Ensure Temperature &lt; 38°C.</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Titrate pharmacologic analgesia or sedation</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000" b="0" i="0" u="none" strike="noStrike" cap="none" normalizeH="0" baseline="0" dirty="0">
                          <a:ln>
                            <a:noFill/>
                          </a:ln>
                          <a:solidFill>
                            <a:schemeClr val="tx1"/>
                          </a:solidFill>
                          <a:effectLst/>
                          <a:latin typeface="+mn-lt"/>
                          <a:cs typeface="Arial" panose="020B0604020202020204" pitchFamily="34" charset="0"/>
                        </a:rPr>
                        <a:t>Titrate pharmacologic sedation</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000" b="0" i="0" u="none" strike="noStrike" cap="none" normalizeH="0" baseline="0" dirty="0">
                          <a:ln>
                            <a:noFill/>
                          </a:ln>
                          <a:solidFill>
                            <a:schemeClr val="tx1"/>
                          </a:solidFill>
                          <a:effectLst/>
                          <a:latin typeface="+mn-lt"/>
                          <a:cs typeface="Arial" panose="020B0604020202020204" pitchFamily="34" charset="0"/>
                        </a:rPr>
                        <a:t>CSF drainage (if EVD available)</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Low dose Mannitol (0.25 – 0.5 g/kg), to be administered as bolus infusion.</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Hypertonic saline.  Titrate to ICP control and avoid serum Na+ above 160.</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sz="1000" b="0" i="0" u="none" strike="noStrike" kern="1200" dirty="0">
                          <a:solidFill>
                            <a:schemeClr val="tx1"/>
                          </a:solidFill>
                          <a:effectLst/>
                          <a:latin typeface="+mn-lt"/>
                          <a:ea typeface="+mn-ea"/>
                          <a:cs typeface="Arial" panose="020B0604020202020204" pitchFamily="34" charset="0"/>
                        </a:rPr>
                        <a:t>Initiate or titrate anti-seizure medications (AEDs)</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sz="1000" b="0" i="0" u="none" strike="noStrike" kern="1200" dirty="0">
                          <a:solidFill>
                            <a:schemeClr val="tx1"/>
                          </a:solidFill>
                          <a:effectLst/>
                          <a:latin typeface="+mn-lt"/>
                          <a:ea typeface="+mn-ea"/>
                          <a:cs typeface="Arial" panose="020B0604020202020204" pitchFamily="34" charset="0"/>
                        </a:rPr>
                        <a:t>Adjust ventilator for a target PaCO2 of 35 - 40 mm Hg and target pH of 7.35 - 7.45</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mn-lt"/>
                          <a:cs typeface="Arial" panose="020B0604020202020204" pitchFamily="34" charset="0"/>
                        </a:rPr>
                        <a:t>TIER 1</a:t>
                      </a:r>
                      <a:endParaRPr kumimoji="0" lang="en-US" sz="1000" b="0" i="0" u="none" strike="noStrike" cap="none" normalizeH="0" baseline="0" dirty="0">
                        <a:ln>
                          <a:noFill/>
                        </a:ln>
                        <a:solidFill>
                          <a:schemeClr val="tx1"/>
                        </a:solidFill>
                        <a:effectLst/>
                        <a:latin typeface="+mn-lt"/>
                        <a:cs typeface="Arial" panose="020B0604020202020204"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Adjust head of the bed to improve </a:t>
                      </a:r>
                      <a:r>
                        <a:rPr kumimoji="0" lang="en-US" sz="1000" b="0" i="0" u="none" strike="noStrike" cap="none" normalizeH="0" baseline="0" dirty="0" err="1">
                          <a:ln>
                            <a:noFill/>
                          </a:ln>
                          <a:solidFill>
                            <a:schemeClr val="tx1"/>
                          </a:solidFill>
                          <a:effectLst/>
                          <a:latin typeface="+mn-lt"/>
                          <a:cs typeface="Arial" panose="020B0604020202020204" pitchFamily="34" charset="0"/>
                        </a:rPr>
                        <a:t>Pbt</a:t>
                      </a:r>
                      <a:r>
                        <a:rPr kumimoji="0" lang="en-US" sz="1000" b="0" i="0" u="none" strike="noStrike" cap="none" normalizeH="0" baseline="0" dirty="0">
                          <a:ln>
                            <a:noFill/>
                          </a:ln>
                          <a:solidFill>
                            <a:schemeClr val="tx1"/>
                          </a:solidFill>
                          <a:effectLst/>
                          <a:latin typeface="+mn-lt"/>
                          <a:cs typeface="Arial" panose="020B0604020202020204" pitchFamily="34" charset="0"/>
                        </a:rPr>
                        <a:t>)2</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Ensure Temperature &lt; 38°C.</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Optimize CPP to a max of 70 mm Hg with fluid bolus or </a:t>
                      </a:r>
                      <a:r>
                        <a:rPr kumimoji="0" lang="en-US" sz="1000" b="0" i="0" u="none" strike="noStrike" cap="none" normalizeH="0" baseline="0" dirty="0" err="1">
                          <a:ln>
                            <a:noFill/>
                          </a:ln>
                          <a:solidFill>
                            <a:schemeClr val="tx1"/>
                          </a:solidFill>
                          <a:effectLst/>
                          <a:latin typeface="+mn-lt"/>
                          <a:cs typeface="Arial" panose="020B0604020202020204" pitchFamily="34" charset="0"/>
                        </a:rPr>
                        <a:t>pressors</a:t>
                      </a:r>
                      <a:r>
                        <a:rPr kumimoji="0" lang="en-US" sz="1000" b="0" i="0" u="none" strike="noStrike" cap="none" normalizeH="0" baseline="0" dirty="0">
                          <a:ln>
                            <a:noFill/>
                          </a:ln>
                          <a:solidFill>
                            <a:schemeClr val="tx1"/>
                          </a:solidFill>
                          <a:effectLst/>
                          <a:latin typeface="+mn-lt"/>
                          <a:cs typeface="Arial" panose="020B0604020202020204" pitchFamily="34" charset="0"/>
                        </a:rPr>
                        <a:t>.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Optimize hemodynamics by: 1) Treating hypovolemia; 2) Avoid hypervolemia</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Adjust PaO2 by: 1) increasing FiO2 up to 60%; 2) adjusting PEEP; 3) Pulmonary toileting (suctioning)</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1000" b="0" i="0" u="none" strike="noStrike" kern="1200" dirty="0">
                          <a:solidFill>
                            <a:schemeClr val="tx1"/>
                          </a:solidFill>
                          <a:effectLst/>
                          <a:latin typeface="+mn-lt"/>
                          <a:ea typeface="+mn-ea"/>
                          <a:cs typeface="Arial" panose="020B0604020202020204" pitchFamily="34" charset="0"/>
                        </a:rPr>
                        <a:t>Adjust ventilator for a target PaCO2 of 38-42 mm Hg and target pH of 7.35 - 7.45</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1000" b="0" i="0" u="none" strike="noStrike" kern="1200" dirty="0">
                          <a:solidFill>
                            <a:schemeClr val="tx1"/>
                          </a:solidFill>
                          <a:effectLst/>
                          <a:latin typeface="+mn-lt"/>
                          <a:ea typeface="+mn-ea"/>
                          <a:cs typeface="Arial" panose="020B0604020202020204" pitchFamily="34" charset="0"/>
                        </a:rPr>
                        <a:t>Initiate or titrate anti-seizure medications (AEDs)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mn-lt"/>
                          <a:cs typeface="Arial" panose="020B0604020202020204" pitchFamily="34" charset="0"/>
                        </a:rPr>
                        <a:t>TIER 1</a:t>
                      </a:r>
                      <a:endParaRPr kumimoji="0" lang="en-US" sz="1000" b="0" i="0" u="none" strike="noStrike" cap="none" normalizeH="0" baseline="0" dirty="0">
                        <a:ln>
                          <a:noFill/>
                        </a:ln>
                        <a:solidFill>
                          <a:schemeClr val="tx1"/>
                        </a:solidFill>
                        <a:effectLst/>
                        <a:latin typeface="+mn-lt"/>
                        <a:cs typeface="Arial" panose="020B0604020202020204"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Adjust head of the bed to lower ICP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Ensure Temperature &lt; 38°C.</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Pharmacologic analgesia and sedation</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CSF drainage (if EVD available).</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Increase CPP to a maximum &gt;70 mm Hg with fluid bolus.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Low dose Mannitol, (0.25 – 0.5 mg/kg) or Hypertonic saline</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000" b="0" i="0" u="none" strike="noStrike" cap="none" normalizeH="0" baseline="0" dirty="0">
                          <a:ln>
                            <a:noFill/>
                          </a:ln>
                          <a:solidFill>
                            <a:schemeClr val="tx1"/>
                          </a:solidFill>
                          <a:effectLst/>
                          <a:latin typeface="+mn-lt"/>
                          <a:cs typeface="Arial" panose="020B0604020202020204" pitchFamily="34" charset="0"/>
                        </a:rPr>
                        <a:t>Optimize hemodynamics by: 1) Treating hypovolemia; 2) Avoid hypervolemia;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Increase PaO2 by: 1) increasing FiO2 up to 60%; 2) adjusting PEEP; 3) Pulmonary toileting (suctioning)</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1000" b="0" i="0" u="none" strike="noStrike" kern="1200" dirty="0">
                          <a:solidFill>
                            <a:schemeClr val="tx1"/>
                          </a:solidFill>
                          <a:effectLst/>
                          <a:latin typeface="+mn-lt"/>
                          <a:ea typeface="+mn-ea"/>
                          <a:cs typeface="Arial" panose="020B0604020202020204" pitchFamily="34" charset="0"/>
                        </a:rPr>
                        <a:t>Adjust ventilator for a target PaCO2 of 38-42 mm Hg and target pH of 7.35 - 7.45</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1000" b="0" i="0" u="none" strike="noStrike" kern="1200" dirty="0">
                          <a:solidFill>
                            <a:schemeClr val="tx1"/>
                          </a:solidFill>
                          <a:effectLst/>
                          <a:latin typeface="+mn-lt"/>
                          <a:ea typeface="+mn-ea"/>
                          <a:cs typeface="Arial" panose="020B0604020202020204" pitchFamily="34" charset="0"/>
                        </a:rPr>
                        <a:t>Initiate or titrate anti-seizure medications (AEDs).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1585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mn-lt"/>
                          <a:cs typeface="Arial" panose="020B0604020202020204" pitchFamily="34" charset="0"/>
                        </a:rPr>
                        <a:t>TIER 2 </a:t>
                      </a:r>
                      <a:endParaRPr kumimoji="0" lang="en-US" sz="1000" b="0" i="0" u="none" strike="noStrike" cap="none" normalizeH="0" baseline="0" dirty="0">
                        <a:ln>
                          <a:noFill/>
                        </a:ln>
                        <a:solidFill>
                          <a:schemeClr val="tx1"/>
                        </a:solidFill>
                        <a:effectLst/>
                        <a:latin typeface="+mn-lt"/>
                        <a:cs typeface="Arial" panose="020B0604020202020204"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Adjust ventilatory rate for target PaCO2 of 33 – 38 mm Hg and target pH of 7.30-7.45</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High dose Mannitol 1-1.5 g/kg or higher frequency of standard dose mannitol</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Hypertonic saline bolus (i.e., 30 ml of 23.4%).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Treat surgically remediable lesions according to guidelines</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000" b="0" i="0" u="none" strike="noStrike" cap="none" normalizeH="0" baseline="0" dirty="0">
                          <a:ln>
                            <a:noFill/>
                          </a:ln>
                          <a:solidFill>
                            <a:schemeClr val="tx1"/>
                          </a:solidFill>
                          <a:effectLst/>
                          <a:latin typeface="+mn-lt"/>
                          <a:cs typeface="Arial" panose="020B0604020202020204" pitchFamily="34" charset="0"/>
                        </a:rPr>
                        <a:t>Adjust temperature to 35 – 36°C, using active cooling measures.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000" b="0" i="0" u="none" strike="noStrike" cap="none" normalizeH="0" baseline="0" dirty="0">
                          <a:ln>
                            <a:noFill/>
                          </a:ln>
                          <a:solidFill>
                            <a:schemeClr val="tx1"/>
                          </a:solidFill>
                          <a:effectLst/>
                          <a:latin typeface="+mn-lt"/>
                          <a:cs typeface="Arial" panose="020B0604020202020204" pitchFamily="34" charset="0"/>
                        </a:rPr>
                        <a:t>Neuromuscular blockade with short acting agents, use a bolus dose to determine effect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mn-lt"/>
                          <a:cs typeface="Arial" panose="020B0604020202020204" pitchFamily="34" charset="0"/>
                        </a:rPr>
                        <a:t>TIER 2</a:t>
                      </a:r>
                      <a:endParaRPr kumimoji="0" lang="en-US" sz="1000" b="0" i="0" u="none" strike="noStrike" cap="none" normalizeH="0" baseline="0" dirty="0">
                        <a:ln>
                          <a:noFill/>
                        </a:ln>
                        <a:solidFill>
                          <a:schemeClr val="tx1"/>
                        </a:solidFill>
                        <a:effectLst/>
                        <a:latin typeface="+mn-lt"/>
                        <a:cs typeface="Arial" panose="020B0604020202020204"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000" b="0" i="0" u="none" strike="noStrike" cap="none" normalizeH="0" baseline="0" dirty="0">
                          <a:ln>
                            <a:noFill/>
                          </a:ln>
                          <a:solidFill>
                            <a:schemeClr val="tx1"/>
                          </a:solidFill>
                          <a:effectLst/>
                          <a:latin typeface="+mn-lt"/>
                          <a:cs typeface="Arial" panose="020B0604020202020204" pitchFamily="34" charset="0"/>
                        </a:rPr>
                        <a:t>Adjust ventilatory rate to increase PaCO2 to 40 – 45 mm Hg and target pH of 7.35-7.45</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Increase PaO2 by: 1) increasing FiO2 up to 100%; 2) adjusting PEEP; 3) bronchoscopy</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Increase CPP above 70 mmHg with fluids or vasopressors.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000" b="0" i="0" u="none" strike="noStrike" cap="none" normalizeH="0" baseline="0" dirty="0">
                          <a:ln>
                            <a:noFill/>
                          </a:ln>
                          <a:solidFill>
                            <a:schemeClr val="tx1"/>
                          </a:solidFill>
                          <a:effectLst/>
                          <a:latin typeface="+mn-lt"/>
                          <a:cs typeface="Arial" panose="020B0604020202020204" pitchFamily="34" charset="0"/>
                        </a:rPr>
                        <a:t>Neuromuscular blockade with short acting agents, use a bolus dose to determine effect</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Transfuse </a:t>
                      </a:r>
                      <a:r>
                        <a:rPr kumimoji="0" lang="en-US" sz="1000" b="0" i="0" u="none" strike="noStrike" cap="none" normalizeH="0" baseline="0" dirty="0" err="1">
                          <a:ln>
                            <a:noFill/>
                          </a:ln>
                          <a:solidFill>
                            <a:schemeClr val="tx1"/>
                          </a:solidFill>
                          <a:effectLst/>
                          <a:latin typeface="+mn-lt"/>
                          <a:cs typeface="Arial" panose="020B0604020202020204" pitchFamily="34" charset="0"/>
                        </a:rPr>
                        <a:t>pRBCs</a:t>
                      </a:r>
                      <a:r>
                        <a:rPr kumimoji="0" lang="en-US" sz="1000" b="0" i="0" u="none" strike="noStrike" cap="none" normalizeH="0" baseline="0" dirty="0">
                          <a:ln>
                            <a:noFill/>
                          </a:ln>
                          <a:solidFill>
                            <a:schemeClr val="tx1"/>
                          </a:solidFill>
                          <a:effectLst/>
                          <a:latin typeface="+mn-lt"/>
                          <a:cs typeface="Arial" panose="020B0604020202020204" pitchFamily="34" charset="0"/>
                        </a:rPr>
                        <a:t>.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Decrease ICP to &lt; 15 mm Hg.</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CSF drainage.</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Increased sedation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mn-lt"/>
                          <a:cs typeface="Arial" panose="020B0604020202020204" pitchFamily="34" charset="0"/>
                        </a:rPr>
                        <a:t>TIER 2.  </a:t>
                      </a:r>
                      <a:endParaRPr kumimoji="0" lang="en-US" sz="1000" b="0" i="0" u="none" strike="noStrike" cap="none" normalizeH="0" baseline="0" dirty="0">
                        <a:ln>
                          <a:noFill/>
                        </a:ln>
                        <a:solidFill>
                          <a:schemeClr val="tx1"/>
                        </a:solidFill>
                        <a:effectLst/>
                        <a:latin typeface="+mn-lt"/>
                        <a:cs typeface="Arial" panose="020B0604020202020204"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High dose Mannitol 1-1.5 g/kg, or frequent boluses standard dose Mannitol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Hypertonic saline bolus (i.e., 30 ml of 23.4%)</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Increase CPP above 70 mm Hg with vasopressors.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Increase PaO2 by: 1) increasing FiO2 to 100%; 2) adjusting PEEP; 3) bronchoscopy</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Transfuse </a:t>
                      </a:r>
                      <a:r>
                        <a:rPr kumimoji="0" lang="en-US" sz="1000" b="0" i="0" u="none" strike="noStrike" cap="none" normalizeH="0" baseline="0" dirty="0" err="1">
                          <a:ln>
                            <a:noFill/>
                          </a:ln>
                          <a:solidFill>
                            <a:schemeClr val="tx1"/>
                          </a:solidFill>
                          <a:effectLst/>
                          <a:latin typeface="+mn-lt"/>
                          <a:cs typeface="Arial" panose="020B0604020202020204" pitchFamily="34" charset="0"/>
                        </a:rPr>
                        <a:t>pRBCs</a:t>
                      </a:r>
                      <a:endParaRPr kumimoji="0" lang="en-US" sz="1000" b="0" i="0" u="none" strike="noStrike" cap="none" normalizeH="0" baseline="0" dirty="0">
                        <a:ln>
                          <a:noFill/>
                        </a:ln>
                        <a:solidFill>
                          <a:schemeClr val="tx1"/>
                        </a:solidFill>
                        <a:effectLst/>
                        <a:latin typeface="+mn-lt"/>
                        <a:cs typeface="Arial" panose="020B0604020202020204"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Treat surgically remediable lesions according to guidelines</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Adjust temperature to 35 - 36°C, using active cooling measures.</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Neuromuscular paralysis blockade with short acting agents, use a bolus dose to determine effect</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173847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mn-lt"/>
                          <a:cs typeface="Arial" panose="020B0604020202020204" pitchFamily="34" charset="0"/>
                        </a:rPr>
                        <a:t>TIER 3   </a:t>
                      </a:r>
                      <a:r>
                        <a:rPr kumimoji="0" lang="en-US" sz="1000" b="0" i="0" u="none" strike="noStrike" cap="none" normalizeH="0" baseline="0" dirty="0">
                          <a:ln>
                            <a:noFill/>
                          </a:ln>
                          <a:solidFill>
                            <a:schemeClr val="tx1"/>
                          </a:solidFill>
                          <a:effectLst/>
                          <a:latin typeface="+mn-lt"/>
                          <a:cs typeface="Arial" panose="020B0604020202020204" pitchFamily="34" charset="0"/>
                        </a:rPr>
                        <a:t>(Tier 3 therapies are optional).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Pentobarbital coma, according to local protocol.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err="1">
                          <a:ln>
                            <a:noFill/>
                          </a:ln>
                          <a:solidFill>
                            <a:schemeClr val="tx1"/>
                          </a:solidFill>
                          <a:effectLst/>
                          <a:latin typeface="+mn-lt"/>
                          <a:cs typeface="Arial" panose="020B0604020202020204" pitchFamily="34" charset="0"/>
                        </a:rPr>
                        <a:t>Decompressive</a:t>
                      </a:r>
                      <a:r>
                        <a:rPr kumimoji="0" lang="en-US" sz="1000" b="0" i="0" u="none" strike="noStrike" cap="none" normalizeH="0" baseline="0" dirty="0">
                          <a:ln>
                            <a:noFill/>
                          </a:ln>
                          <a:solidFill>
                            <a:schemeClr val="tx1"/>
                          </a:solidFill>
                          <a:effectLst/>
                          <a:latin typeface="+mn-lt"/>
                          <a:cs typeface="Arial" panose="020B0604020202020204" pitchFamily="34" charset="0"/>
                        </a:rPr>
                        <a:t> </a:t>
                      </a:r>
                      <a:r>
                        <a:rPr kumimoji="0" lang="en-US" sz="1000" b="0" i="0" u="none" strike="noStrike" cap="none" normalizeH="0" baseline="0" dirty="0" err="1">
                          <a:ln>
                            <a:noFill/>
                          </a:ln>
                          <a:solidFill>
                            <a:schemeClr val="tx1"/>
                          </a:solidFill>
                          <a:effectLst/>
                          <a:latin typeface="+mn-lt"/>
                          <a:cs typeface="Arial" panose="020B0604020202020204" pitchFamily="34" charset="0"/>
                        </a:rPr>
                        <a:t>craniectomy</a:t>
                      </a:r>
                      <a:r>
                        <a:rPr kumimoji="0" lang="en-US" sz="1000" b="0" i="0" u="none" strike="noStrike" cap="none" normalizeH="0" baseline="0" dirty="0">
                          <a:ln>
                            <a:noFill/>
                          </a:ln>
                          <a:solidFill>
                            <a:schemeClr val="tx1"/>
                          </a:solidFill>
                          <a:effectLst/>
                          <a:latin typeface="+mn-lt"/>
                          <a:cs typeface="Arial" panose="020B0604020202020204" pitchFamily="34" charset="0"/>
                        </a:rPr>
                        <a:t>.</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Adjust temperature to 32-35°C, using active cooling measures.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000" b="0" i="0" u="none" strike="noStrike" cap="none" normalizeH="0" baseline="0" dirty="0">
                          <a:ln>
                            <a:noFill/>
                          </a:ln>
                          <a:solidFill>
                            <a:schemeClr val="tx1"/>
                          </a:solidFill>
                          <a:effectLst/>
                          <a:latin typeface="+mn-lt"/>
                          <a:cs typeface="Arial" panose="020B0604020202020204" pitchFamily="34" charset="0"/>
                        </a:rPr>
                        <a:t>Adjust ventilatory rate for target PaCO2 of 30 – 35 mm Hg and target pH of less than 7.50</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1000" b="0" dirty="0">
                          <a:effectLst/>
                          <a:latin typeface="+mn-lt"/>
                          <a:cs typeface="Arial" panose="020B0604020202020204" pitchFamily="34" charset="0"/>
                        </a:rPr>
                        <a:t>Other salvage therapy per local protocol and practice patterns</a:t>
                      </a:r>
                      <a:br>
                        <a:rPr lang="en-US" sz="1000" b="0" dirty="0">
                          <a:effectLst/>
                          <a:latin typeface="+mn-lt"/>
                          <a:cs typeface="Arial" panose="020B0604020202020204" pitchFamily="34" charset="0"/>
                        </a:rPr>
                      </a:br>
                      <a:endParaRPr kumimoji="0" lang="en-US" sz="1000" b="0" i="0" u="none" strike="noStrike" cap="none" normalizeH="0" baseline="0" dirty="0">
                        <a:ln>
                          <a:noFill/>
                        </a:ln>
                        <a:solidFill>
                          <a:schemeClr val="tx1"/>
                        </a:solidFill>
                        <a:effectLst/>
                        <a:latin typeface="+mn-lt"/>
                        <a:cs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mn-lt"/>
                          <a:cs typeface="Arial" panose="020B0604020202020204" pitchFamily="34" charset="0"/>
                        </a:rPr>
                        <a:t>TIER 3 </a:t>
                      </a:r>
                      <a:r>
                        <a:rPr kumimoji="0" lang="en-US" sz="1000" b="0" i="0" u="none" strike="noStrike" cap="none" normalizeH="0" baseline="0" dirty="0">
                          <a:ln>
                            <a:noFill/>
                          </a:ln>
                          <a:solidFill>
                            <a:schemeClr val="tx1"/>
                          </a:solidFill>
                          <a:effectLst/>
                          <a:latin typeface="+mn-lt"/>
                          <a:cs typeface="Arial" panose="020B0604020202020204" pitchFamily="34" charset="0"/>
                        </a:rPr>
                        <a:t>(Tier 3 therapies are optional).  </a:t>
                      </a:r>
                      <a:endParaRPr kumimoji="0" lang="en-US" sz="1000" b="1" i="0" u="none" strike="noStrike" cap="none" normalizeH="0" baseline="0" dirty="0">
                        <a:ln>
                          <a:noFill/>
                        </a:ln>
                        <a:solidFill>
                          <a:schemeClr val="tx1"/>
                        </a:solidFill>
                        <a:effectLst/>
                        <a:latin typeface="+mn-lt"/>
                        <a:cs typeface="Arial" panose="020B0604020202020204"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Adjust ventilatory rate to increase PaCO2 to &gt; 45 mm Hg if ICP is &lt; 22 mm Hg and maintain a target </a:t>
                      </a:r>
                      <a:r>
                        <a:rPr kumimoji="0" lang="en-US" sz="1000" b="0" i="0" u="none" strike="noStrike" cap="none" normalizeH="0" baseline="0" dirty="0" err="1">
                          <a:ln>
                            <a:noFill/>
                          </a:ln>
                          <a:solidFill>
                            <a:schemeClr val="tx1"/>
                          </a:solidFill>
                          <a:effectLst/>
                          <a:latin typeface="+mn-lt"/>
                          <a:cs typeface="Arial" panose="020B0604020202020204" pitchFamily="34" charset="0"/>
                        </a:rPr>
                        <a:t>ph</a:t>
                      </a:r>
                      <a:r>
                        <a:rPr kumimoji="0" lang="en-US" sz="1000" b="0" i="0" u="none" strike="noStrike" cap="none" normalizeH="0" baseline="0" dirty="0">
                          <a:ln>
                            <a:noFill/>
                          </a:ln>
                          <a:solidFill>
                            <a:schemeClr val="tx1"/>
                          </a:solidFill>
                          <a:effectLst/>
                          <a:latin typeface="+mn-lt"/>
                          <a:cs typeface="Arial" panose="020B0604020202020204" pitchFamily="34" charset="0"/>
                        </a:rPr>
                        <a:t> of 7.30 – 7.45</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Increase cardiac output with inotropes (milrinone, dobutamine)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Assess for vasospasm, if present augment CPP</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Consider hyperventilation for reverse Robin-Hood syndrome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000" b="0" i="0" u="none" strike="noStrike" cap="none" normalizeH="0" baseline="0" dirty="0">
                          <a:ln>
                            <a:noFill/>
                          </a:ln>
                          <a:solidFill>
                            <a:schemeClr val="tx1"/>
                          </a:solidFill>
                          <a:effectLst/>
                          <a:latin typeface="+mn-lt"/>
                          <a:cs typeface="Arial" panose="020B0604020202020204" pitchFamily="34" charset="0"/>
                        </a:rPr>
                        <a:t>Other salvage therapy per local protocol and practice patterns</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000" b="0" i="0" u="none" strike="noStrike" cap="none" normalizeH="0" baseline="0" dirty="0">
                          <a:ln>
                            <a:noFill/>
                          </a:ln>
                          <a:solidFill>
                            <a:schemeClr val="tx1"/>
                          </a:solidFill>
                          <a:effectLst/>
                          <a:latin typeface="+mn-lt"/>
                          <a:cs typeface="Arial" panose="020B0604020202020204" pitchFamily="34" charset="0"/>
                        </a:rPr>
                        <a:t>Consider other causes: PE, CSDs, CST</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mn-lt"/>
                          <a:cs typeface="Arial" panose="020B0604020202020204" pitchFamily="34" charset="0"/>
                        </a:rPr>
                        <a:t>TIER 3.  </a:t>
                      </a:r>
                      <a:r>
                        <a:rPr kumimoji="0" lang="en-US" sz="1000" b="0" i="0" u="none" strike="noStrike" cap="none" normalizeH="0" baseline="0" dirty="0">
                          <a:ln>
                            <a:noFill/>
                          </a:ln>
                          <a:solidFill>
                            <a:schemeClr val="tx1"/>
                          </a:solidFill>
                          <a:effectLst/>
                          <a:latin typeface="+mn-lt"/>
                          <a:cs typeface="Arial" panose="020B0604020202020204" pitchFamily="34" charset="0"/>
                        </a:rPr>
                        <a:t>(Tier 3 therapies are optional).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Pentobarbital coma: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err="1">
                          <a:ln>
                            <a:noFill/>
                          </a:ln>
                          <a:solidFill>
                            <a:schemeClr val="tx1"/>
                          </a:solidFill>
                          <a:effectLst/>
                          <a:latin typeface="+mn-lt"/>
                          <a:cs typeface="Arial" panose="020B0604020202020204" pitchFamily="34" charset="0"/>
                        </a:rPr>
                        <a:t>Decompressive</a:t>
                      </a:r>
                      <a:r>
                        <a:rPr kumimoji="0" lang="en-US" sz="1000" b="0" i="0" u="none" strike="noStrike" cap="none" normalizeH="0" baseline="0" dirty="0">
                          <a:ln>
                            <a:noFill/>
                          </a:ln>
                          <a:solidFill>
                            <a:schemeClr val="tx1"/>
                          </a:solidFill>
                          <a:effectLst/>
                          <a:latin typeface="+mn-lt"/>
                          <a:cs typeface="Arial" panose="020B0604020202020204" pitchFamily="34" charset="0"/>
                        </a:rPr>
                        <a:t> </a:t>
                      </a:r>
                      <a:r>
                        <a:rPr kumimoji="0" lang="en-US" sz="1000" b="0" i="0" u="none" strike="noStrike" cap="none" normalizeH="0" baseline="0" dirty="0" err="1">
                          <a:ln>
                            <a:noFill/>
                          </a:ln>
                          <a:solidFill>
                            <a:schemeClr val="tx1"/>
                          </a:solidFill>
                          <a:effectLst/>
                          <a:latin typeface="+mn-lt"/>
                          <a:cs typeface="Arial" panose="020B0604020202020204" pitchFamily="34" charset="0"/>
                        </a:rPr>
                        <a:t>craniectomy</a:t>
                      </a:r>
                      <a:r>
                        <a:rPr kumimoji="0" lang="en-US" sz="1000" b="0" i="0" u="none" strike="noStrike" cap="none" normalizeH="0" baseline="0" dirty="0">
                          <a:ln>
                            <a:noFill/>
                          </a:ln>
                          <a:solidFill>
                            <a:schemeClr val="tx1"/>
                          </a:solidFill>
                          <a:effectLst/>
                          <a:latin typeface="+mn-lt"/>
                          <a:cs typeface="Arial" panose="020B0604020202020204" pitchFamily="34" charset="0"/>
                        </a:rPr>
                        <a:t>.</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Induced hypothermia. hypothermia to 32-35° C.</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Increase cardiac output with inotropes (milrinone, dobutamine)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Assess for vasospasm, if present augment CPP</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Consider hyperventilation for reverse Robin-Hood syndrome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Other salvage therapy per local protocol and practice patterns</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latin typeface="+mn-lt"/>
                          <a:cs typeface="Arial" panose="020B0604020202020204" pitchFamily="34" charset="0"/>
                        </a:rPr>
                        <a:t>Consider other causes: PE, CSDs, CST</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23573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B377C-2B4C-4F5D-94C1-3D8D35BC5853}"/>
              </a:ext>
            </a:extLst>
          </p:cNvPr>
          <p:cNvSpPr>
            <a:spLocks noGrp="1"/>
          </p:cNvSpPr>
          <p:nvPr>
            <p:ph type="title"/>
          </p:nvPr>
        </p:nvSpPr>
        <p:spPr>
          <a:xfrm>
            <a:off x="77683" y="172726"/>
            <a:ext cx="10515600" cy="752475"/>
          </a:xfrm>
        </p:spPr>
        <p:txBody>
          <a:bodyPr/>
          <a:lstStyle/>
          <a:p>
            <a:r>
              <a:rPr lang="en-US" b="1" dirty="0"/>
              <a:t>Scenario B: </a:t>
            </a:r>
            <a:r>
              <a:rPr lang="en-US" b="1" dirty="0">
                <a:solidFill>
                  <a:srgbClr val="FF0000"/>
                </a:solidFill>
              </a:rPr>
              <a:t>ICP&gt;22; </a:t>
            </a:r>
            <a:r>
              <a:rPr lang="en-US" b="1" dirty="0"/>
              <a:t>PbtO</a:t>
            </a:r>
            <a:r>
              <a:rPr lang="en-US" b="1" baseline="-25000" dirty="0"/>
              <a:t>2</a:t>
            </a:r>
            <a:r>
              <a:rPr lang="en-US" b="1" u="sng" dirty="0"/>
              <a:t>&gt;</a:t>
            </a:r>
            <a:r>
              <a:rPr lang="en-US" b="1" dirty="0"/>
              <a:t>20 </a:t>
            </a:r>
            <a:endParaRPr lang="en-US" dirty="0"/>
          </a:p>
        </p:txBody>
      </p:sp>
      <p:grpSp>
        <p:nvGrpSpPr>
          <p:cNvPr id="6" name="Google Shape;623;p73">
            <a:extLst>
              <a:ext uri="{FF2B5EF4-FFF2-40B4-BE49-F238E27FC236}">
                <a16:creationId xmlns:a16="http://schemas.microsoft.com/office/drawing/2014/main" id="{6CBD1D37-C5D0-4B46-AC8A-041866E16AFF}"/>
              </a:ext>
            </a:extLst>
          </p:cNvPr>
          <p:cNvGrpSpPr/>
          <p:nvPr/>
        </p:nvGrpSpPr>
        <p:grpSpPr>
          <a:xfrm>
            <a:off x="1230533" y="921502"/>
            <a:ext cx="9362750" cy="5524770"/>
            <a:chOff x="208492" y="-136914"/>
            <a:chExt cx="8283146" cy="5747915"/>
          </a:xfrm>
        </p:grpSpPr>
        <p:sp>
          <p:nvSpPr>
            <p:cNvPr id="7" name="Google Shape;632;p73">
              <a:extLst>
                <a:ext uri="{FF2B5EF4-FFF2-40B4-BE49-F238E27FC236}">
                  <a16:creationId xmlns:a16="http://schemas.microsoft.com/office/drawing/2014/main" id="{941B0A98-E9B6-4E19-B89A-79E840EB34F2}"/>
                </a:ext>
              </a:extLst>
            </p:cNvPr>
            <p:cNvSpPr/>
            <p:nvPr/>
          </p:nvSpPr>
          <p:spPr>
            <a:xfrm flipV="1">
              <a:off x="5474206" y="2614355"/>
              <a:ext cx="1259132" cy="255603"/>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8" name="Google Shape;629;p73">
              <a:extLst>
                <a:ext uri="{FF2B5EF4-FFF2-40B4-BE49-F238E27FC236}">
                  <a16:creationId xmlns:a16="http://schemas.microsoft.com/office/drawing/2014/main" id="{3D27011B-72FE-4584-BE12-3D6054FFDD63}"/>
                </a:ext>
              </a:extLst>
            </p:cNvPr>
            <p:cNvSpPr/>
            <p:nvPr/>
          </p:nvSpPr>
          <p:spPr>
            <a:xfrm rot="19770173">
              <a:off x="5524812" y="1667880"/>
              <a:ext cx="815917" cy="0"/>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9" name="Google Shape;644;p73">
              <a:extLst>
                <a:ext uri="{FF2B5EF4-FFF2-40B4-BE49-F238E27FC236}">
                  <a16:creationId xmlns:a16="http://schemas.microsoft.com/office/drawing/2014/main" id="{46D8E7FC-D8A2-4026-8038-A719F77FAAA8}"/>
                </a:ext>
              </a:extLst>
            </p:cNvPr>
            <p:cNvSpPr/>
            <p:nvPr/>
          </p:nvSpPr>
          <p:spPr>
            <a:xfrm rot="-9033250">
              <a:off x="2365523" y="1667881"/>
              <a:ext cx="1188919" cy="0"/>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10" name="Google Shape;641;p73">
              <a:extLst>
                <a:ext uri="{FF2B5EF4-FFF2-40B4-BE49-F238E27FC236}">
                  <a16:creationId xmlns:a16="http://schemas.microsoft.com/office/drawing/2014/main" id="{7FDB80EF-BB2C-4B25-8739-E12B90CF5EF6}"/>
                </a:ext>
              </a:extLst>
            </p:cNvPr>
            <p:cNvSpPr/>
            <p:nvPr/>
          </p:nvSpPr>
          <p:spPr>
            <a:xfrm rot="9870913">
              <a:off x="1961604" y="3013858"/>
              <a:ext cx="1544070" cy="0"/>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11" name="Google Shape;624;p73">
              <a:extLst>
                <a:ext uri="{FF2B5EF4-FFF2-40B4-BE49-F238E27FC236}">
                  <a16:creationId xmlns:a16="http://schemas.microsoft.com/office/drawing/2014/main" id="{3B963E33-B7E7-4C5F-B8D6-C398F263C8A5}"/>
                </a:ext>
              </a:extLst>
            </p:cNvPr>
            <p:cNvSpPr/>
            <p:nvPr/>
          </p:nvSpPr>
          <p:spPr>
            <a:xfrm>
              <a:off x="3287439" y="1612189"/>
              <a:ext cx="2495819" cy="1833033"/>
            </a:xfrm>
            <a:prstGeom prst="roundRect">
              <a:avLst>
                <a:gd name="adj" fmla="val 16667"/>
              </a:avLst>
            </a:prstGeom>
            <a:solidFill>
              <a:srgbClr val="FF000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2" name="Google Shape;625;p73">
              <a:extLst>
                <a:ext uri="{FF2B5EF4-FFF2-40B4-BE49-F238E27FC236}">
                  <a16:creationId xmlns:a16="http://schemas.microsoft.com/office/drawing/2014/main" id="{2B75E401-538F-48E1-BEA7-22358DA4A0A9}"/>
                </a:ext>
              </a:extLst>
            </p:cNvPr>
            <p:cNvSpPr txBox="1"/>
            <p:nvPr/>
          </p:nvSpPr>
          <p:spPr>
            <a:xfrm>
              <a:off x="3380414" y="1701670"/>
              <a:ext cx="2325113" cy="1654071"/>
            </a:xfrm>
            <a:prstGeom prst="rect">
              <a:avLst/>
            </a:prstGeom>
            <a:noFill/>
            <a:ln>
              <a:noFill/>
            </a:ln>
          </p:spPr>
          <p:txBody>
            <a:bodyPr spcFirstLastPara="1" wrap="square" lIns="45700" tIns="45700" rIns="45700" bIns="45700" anchor="ctr" anchorCtr="0">
              <a:noAutofit/>
            </a:bodyPr>
            <a:lstStyle/>
            <a:p>
              <a:pPr algn="ctr">
                <a:lnSpc>
                  <a:spcPct val="90000"/>
                </a:lnSpc>
                <a:buClr>
                  <a:srgbClr val="FFFFFF"/>
                </a:buClr>
                <a:buSzPts val="1800"/>
              </a:pPr>
              <a:r>
                <a:rPr lang="en-US" sz="2000" b="1" kern="0" dirty="0">
                  <a:solidFill>
                    <a:srgbClr val="FFFFFF"/>
                  </a:solidFill>
                  <a:ea typeface="Calibri"/>
                  <a:cs typeface="Calibri"/>
                  <a:sym typeface="Calibri"/>
                </a:rPr>
                <a:t>Tier 1 Interventions</a:t>
              </a:r>
              <a:r>
                <a:rPr lang="en-US" sz="2000" kern="0" dirty="0">
                  <a:solidFill>
                    <a:srgbClr val="FFFFFF"/>
                  </a:solidFill>
                  <a:ea typeface="Calibri"/>
                  <a:cs typeface="Calibri"/>
                  <a:sym typeface="Calibri"/>
                </a:rPr>
                <a:t>:</a:t>
              </a:r>
              <a:endParaRPr sz="2000" kern="0" dirty="0">
                <a:solidFill>
                  <a:srgbClr val="000000"/>
                </a:solidFill>
                <a:latin typeface="Arial"/>
                <a:cs typeface="Arial"/>
                <a:sym typeface="Arial"/>
              </a:endParaRPr>
            </a:p>
            <a:p>
              <a:pPr algn="ctr">
                <a:lnSpc>
                  <a:spcPct val="90000"/>
                </a:lnSpc>
                <a:spcBef>
                  <a:spcPts val="630"/>
                </a:spcBef>
                <a:buClr>
                  <a:srgbClr val="FFFFFF"/>
                </a:buClr>
                <a:buSzPts val="1400"/>
              </a:pPr>
              <a:r>
                <a:rPr lang="en-US" kern="0" dirty="0">
                  <a:solidFill>
                    <a:srgbClr val="FFFFFF"/>
                  </a:solidFill>
                  <a:ea typeface="Calibri"/>
                  <a:cs typeface="Calibri"/>
                  <a:sym typeface="Calibri"/>
                </a:rPr>
                <a:t>Treatment must begin within 15 minutes of ICP abnormality that is sustained for 5 minutes</a:t>
              </a:r>
              <a:endParaRPr kern="0" dirty="0">
                <a:solidFill>
                  <a:srgbClr val="000000"/>
                </a:solidFill>
                <a:latin typeface="Arial"/>
                <a:cs typeface="Arial"/>
                <a:sym typeface="Arial"/>
              </a:endParaRPr>
            </a:p>
          </p:txBody>
        </p:sp>
        <p:sp>
          <p:nvSpPr>
            <p:cNvPr id="13" name="Google Shape;626;p73">
              <a:extLst>
                <a:ext uri="{FF2B5EF4-FFF2-40B4-BE49-F238E27FC236}">
                  <a16:creationId xmlns:a16="http://schemas.microsoft.com/office/drawing/2014/main" id="{7888A835-FC8D-4062-9BBE-609ED7911114}"/>
                </a:ext>
              </a:extLst>
            </p:cNvPr>
            <p:cNvSpPr/>
            <p:nvPr/>
          </p:nvSpPr>
          <p:spPr>
            <a:xfrm rot="16223656">
              <a:off x="4072499" y="1368247"/>
              <a:ext cx="520984" cy="0"/>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14" name="Google Shape;627;p73">
              <a:extLst>
                <a:ext uri="{FF2B5EF4-FFF2-40B4-BE49-F238E27FC236}">
                  <a16:creationId xmlns:a16="http://schemas.microsoft.com/office/drawing/2014/main" id="{4E586CF4-3C40-44AA-810F-3951BD1F1A1B}"/>
                </a:ext>
              </a:extLst>
            </p:cNvPr>
            <p:cNvSpPr/>
            <p:nvPr/>
          </p:nvSpPr>
          <p:spPr>
            <a:xfrm>
              <a:off x="3404235" y="-136914"/>
              <a:ext cx="2014393" cy="1228132"/>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5" name="Google Shape;628;p73">
              <a:extLst>
                <a:ext uri="{FF2B5EF4-FFF2-40B4-BE49-F238E27FC236}">
                  <a16:creationId xmlns:a16="http://schemas.microsoft.com/office/drawing/2014/main" id="{D7C59D62-7BAB-4CFB-8518-309DB730F1F6}"/>
                </a:ext>
              </a:extLst>
            </p:cNvPr>
            <p:cNvSpPr txBox="1"/>
            <p:nvPr/>
          </p:nvSpPr>
          <p:spPr>
            <a:xfrm>
              <a:off x="3477166" y="-76962"/>
              <a:ext cx="1881509" cy="1108227"/>
            </a:xfrm>
            <a:prstGeom prst="rect">
              <a:avLst/>
            </a:prstGeom>
            <a:noFill/>
            <a:ln>
              <a:noFill/>
            </a:ln>
          </p:spPr>
          <p:txBody>
            <a:bodyPr spcFirstLastPara="1" wrap="square" lIns="45700" tIns="45700" rIns="45700" bIns="45700" anchor="ctr" anchorCtr="0">
              <a:noAutofit/>
            </a:bodyPr>
            <a:lstStyle/>
            <a:p>
              <a:pPr algn="ctr">
                <a:lnSpc>
                  <a:spcPct val="90000"/>
                </a:lnSpc>
                <a:buClr>
                  <a:srgbClr val="FFFFFF"/>
                </a:buClr>
                <a:buSzPts val="1800"/>
              </a:pPr>
              <a:r>
                <a:rPr lang="en-US" b="1" kern="0" dirty="0">
                  <a:solidFill>
                    <a:srgbClr val="FFFFFF"/>
                  </a:solidFill>
                  <a:ea typeface="Calibri"/>
                  <a:cs typeface="Calibri"/>
                  <a:sym typeface="Calibri"/>
                </a:rPr>
                <a:t>Adjus</a:t>
              </a:r>
              <a:r>
                <a:rPr lang="en-US" sz="2000" b="1" kern="0" dirty="0">
                  <a:solidFill>
                    <a:srgbClr val="FFFFFF"/>
                  </a:solidFill>
                  <a:ea typeface="Calibri"/>
                  <a:cs typeface="Calibri"/>
                  <a:sym typeface="Calibri"/>
                </a:rPr>
                <a:t>t head of bed </a:t>
              </a:r>
              <a:r>
                <a:rPr lang="en-US" sz="2000" kern="0" dirty="0">
                  <a:solidFill>
                    <a:srgbClr val="FFFFFF"/>
                  </a:solidFill>
                  <a:ea typeface="Calibri"/>
                  <a:cs typeface="Calibri"/>
                  <a:sym typeface="Calibri"/>
                </a:rPr>
                <a:t>to lower ICP</a:t>
              </a:r>
              <a:endParaRPr sz="1400" kern="0" dirty="0">
                <a:solidFill>
                  <a:srgbClr val="000000"/>
                </a:solidFill>
                <a:latin typeface="Arial"/>
                <a:cs typeface="Arial"/>
                <a:sym typeface="Arial"/>
              </a:endParaRPr>
            </a:p>
          </p:txBody>
        </p:sp>
        <p:sp>
          <p:nvSpPr>
            <p:cNvPr id="16" name="Google Shape;630;p73">
              <a:extLst>
                <a:ext uri="{FF2B5EF4-FFF2-40B4-BE49-F238E27FC236}">
                  <a16:creationId xmlns:a16="http://schemas.microsoft.com/office/drawing/2014/main" id="{A96527D2-A7EE-4171-B88F-2EA67CB2CAA2}"/>
                </a:ext>
              </a:extLst>
            </p:cNvPr>
            <p:cNvSpPr/>
            <p:nvPr/>
          </p:nvSpPr>
          <p:spPr>
            <a:xfrm>
              <a:off x="6195082" y="240679"/>
              <a:ext cx="2014393" cy="1228133"/>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7" name="Google Shape;631;p73">
              <a:extLst>
                <a:ext uri="{FF2B5EF4-FFF2-40B4-BE49-F238E27FC236}">
                  <a16:creationId xmlns:a16="http://schemas.microsoft.com/office/drawing/2014/main" id="{5D5B7979-9E64-4545-BB5D-47B5A44910F0}"/>
                </a:ext>
              </a:extLst>
            </p:cNvPr>
            <p:cNvSpPr txBox="1"/>
            <p:nvPr/>
          </p:nvSpPr>
          <p:spPr>
            <a:xfrm>
              <a:off x="6255035" y="456268"/>
              <a:ext cx="1832282" cy="875460"/>
            </a:xfrm>
            <a:prstGeom prst="rect">
              <a:avLst/>
            </a:prstGeom>
            <a:noFill/>
            <a:ln>
              <a:noFill/>
            </a:ln>
          </p:spPr>
          <p:txBody>
            <a:bodyPr spcFirstLastPara="1" wrap="square" lIns="45700" tIns="45700" rIns="45700" bIns="45700" anchor="ctr" anchorCtr="0">
              <a:noAutofit/>
            </a:bodyPr>
            <a:lstStyle/>
            <a:p>
              <a:pPr algn="ctr">
                <a:lnSpc>
                  <a:spcPct val="90000"/>
                </a:lnSpc>
                <a:buClr>
                  <a:srgbClr val="FFFFFF"/>
                </a:buClr>
                <a:buSzPts val="1800"/>
              </a:pPr>
              <a:r>
                <a:rPr lang="en-US" sz="2000" b="1" kern="0" dirty="0">
                  <a:solidFill>
                    <a:srgbClr val="FFFFFF"/>
                  </a:solidFill>
                  <a:ea typeface="Calibri"/>
                  <a:cs typeface="Calibri"/>
                  <a:sym typeface="Calibri"/>
                </a:rPr>
                <a:t>Adjust analgesia OR sedation:  </a:t>
              </a:r>
              <a:r>
                <a:rPr lang="en-US" sz="2000" kern="0" dirty="0">
                  <a:solidFill>
                    <a:srgbClr val="FFFFFF"/>
                  </a:solidFill>
                  <a:ea typeface="Calibri"/>
                  <a:cs typeface="Calibri"/>
                  <a:sym typeface="Calibri"/>
                </a:rPr>
                <a:t>Titrate to effect. </a:t>
              </a:r>
              <a:endParaRPr sz="2000" kern="0" dirty="0">
                <a:solidFill>
                  <a:srgbClr val="000000"/>
                </a:solidFill>
                <a:latin typeface="Arial"/>
                <a:cs typeface="Arial"/>
                <a:sym typeface="Arial"/>
              </a:endParaRPr>
            </a:p>
          </p:txBody>
        </p:sp>
        <p:sp>
          <p:nvSpPr>
            <p:cNvPr id="18" name="Google Shape;633;p73">
              <a:extLst>
                <a:ext uri="{FF2B5EF4-FFF2-40B4-BE49-F238E27FC236}">
                  <a16:creationId xmlns:a16="http://schemas.microsoft.com/office/drawing/2014/main" id="{A77C5CA3-5F26-4FBF-A27C-B39A70CBD176}"/>
                </a:ext>
              </a:extLst>
            </p:cNvPr>
            <p:cNvSpPr/>
            <p:nvPr/>
          </p:nvSpPr>
          <p:spPr>
            <a:xfrm>
              <a:off x="6723164" y="2117438"/>
              <a:ext cx="1768473" cy="1228133"/>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9" name="Google Shape;634;p73">
              <a:extLst>
                <a:ext uri="{FF2B5EF4-FFF2-40B4-BE49-F238E27FC236}">
                  <a16:creationId xmlns:a16="http://schemas.microsoft.com/office/drawing/2014/main" id="{83F828C1-0088-4BAC-BDCE-BD882BE196FF}"/>
                </a:ext>
              </a:extLst>
            </p:cNvPr>
            <p:cNvSpPr txBox="1"/>
            <p:nvPr/>
          </p:nvSpPr>
          <p:spPr>
            <a:xfrm>
              <a:off x="6826313" y="2102172"/>
              <a:ext cx="1665325" cy="1148781"/>
            </a:xfrm>
            <a:prstGeom prst="rect">
              <a:avLst/>
            </a:prstGeom>
            <a:noFill/>
            <a:ln>
              <a:noFill/>
            </a:ln>
          </p:spPr>
          <p:txBody>
            <a:bodyPr spcFirstLastPara="1" wrap="square" lIns="45700" tIns="45700" rIns="45700" bIns="45700" anchor="ctr" anchorCtr="0">
              <a:noAutofit/>
            </a:bodyPr>
            <a:lstStyle/>
            <a:p>
              <a:pPr algn="ctr">
                <a:lnSpc>
                  <a:spcPct val="90000"/>
                </a:lnSpc>
                <a:buClr>
                  <a:srgbClr val="FFFFFF"/>
                </a:buClr>
                <a:buSzPts val="1800"/>
              </a:pPr>
              <a:r>
                <a:rPr lang="en-US" sz="2000" b="1" kern="0" dirty="0">
                  <a:solidFill>
                    <a:srgbClr val="FFFFFF"/>
                  </a:solidFill>
                  <a:ea typeface="Calibri"/>
                  <a:cs typeface="Calibri"/>
                  <a:sym typeface="Calibri"/>
                </a:rPr>
                <a:t>CSF drainage </a:t>
              </a:r>
              <a:r>
                <a:rPr lang="en-US" sz="2000" kern="0" dirty="0">
                  <a:solidFill>
                    <a:srgbClr val="FFFFFF"/>
                  </a:solidFill>
                  <a:ea typeface="Calibri"/>
                  <a:cs typeface="Calibri"/>
                  <a:sym typeface="Calibri"/>
                </a:rPr>
                <a:t>if EVD is available; titrate to effect.</a:t>
              </a:r>
              <a:endParaRPr sz="2000" kern="0" dirty="0">
                <a:solidFill>
                  <a:srgbClr val="000000"/>
                </a:solidFill>
                <a:latin typeface="Arial"/>
                <a:cs typeface="Arial"/>
                <a:sym typeface="Arial"/>
              </a:endParaRPr>
            </a:p>
          </p:txBody>
        </p:sp>
        <p:sp>
          <p:nvSpPr>
            <p:cNvPr id="20" name="Google Shape;635;p73">
              <a:extLst>
                <a:ext uri="{FF2B5EF4-FFF2-40B4-BE49-F238E27FC236}">
                  <a16:creationId xmlns:a16="http://schemas.microsoft.com/office/drawing/2014/main" id="{6D49A218-1040-479F-BC0D-CBA7869E54B2}"/>
                </a:ext>
              </a:extLst>
            </p:cNvPr>
            <p:cNvSpPr/>
            <p:nvPr/>
          </p:nvSpPr>
          <p:spPr>
            <a:xfrm rot="3196712">
              <a:off x="5082930" y="3615873"/>
              <a:ext cx="425799" cy="0"/>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21" name="Google Shape;636;p73">
              <a:extLst>
                <a:ext uri="{FF2B5EF4-FFF2-40B4-BE49-F238E27FC236}">
                  <a16:creationId xmlns:a16="http://schemas.microsoft.com/office/drawing/2014/main" id="{B1A2022E-5901-4C63-8507-217378DE45EA}"/>
                </a:ext>
              </a:extLst>
            </p:cNvPr>
            <p:cNvSpPr/>
            <p:nvPr/>
          </p:nvSpPr>
          <p:spPr>
            <a:xfrm>
              <a:off x="5240548" y="3786523"/>
              <a:ext cx="2331210" cy="1824478"/>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 name="Google Shape;637;p73">
              <a:extLst>
                <a:ext uri="{FF2B5EF4-FFF2-40B4-BE49-F238E27FC236}">
                  <a16:creationId xmlns:a16="http://schemas.microsoft.com/office/drawing/2014/main" id="{7570D1A9-E31C-4B07-A7D6-05525C75EF7B}"/>
                </a:ext>
              </a:extLst>
            </p:cNvPr>
            <p:cNvSpPr txBox="1"/>
            <p:nvPr/>
          </p:nvSpPr>
          <p:spPr>
            <a:xfrm>
              <a:off x="5240548" y="3878018"/>
              <a:ext cx="2331211" cy="1732983"/>
            </a:xfrm>
            <a:prstGeom prst="rect">
              <a:avLst/>
            </a:prstGeom>
            <a:noFill/>
            <a:ln>
              <a:noFill/>
            </a:ln>
          </p:spPr>
          <p:txBody>
            <a:bodyPr spcFirstLastPara="1" wrap="square" lIns="45700" tIns="45700" rIns="45700" bIns="45700" anchor="ctr" anchorCtr="0">
              <a:noAutofit/>
            </a:bodyPr>
            <a:lstStyle/>
            <a:p>
              <a:pPr algn="ctr">
                <a:lnSpc>
                  <a:spcPct val="90000"/>
                </a:lnSpc>
                <a:buClr>
                  <a:srgbClr val="FFFFFF"/>
                </a:buClr>
                <a:buSzPts val="1800"/>
              </a:pPr>
              <a:r>
                <a:rPr lang="en-US" sz="2000" b="1" kern="0" dirty="0">
                  <a:solidFill>
                    <a:srgbClr val="FFFFFF"/>
                  </a:solidFill>
                  <a:ea typeface="Calibri"/>
                  <a:cs typeface="Calibri"/>
                  <a:sym typeface="Calibri"/>
                </a:rPr>
                <a:t>Hyperosmolar therapy</a:t>
              </a:r>
              <a:r>
                <a:rPr lang="en-US" sz="2000" kern="0" dirty="0">
                  <a:solidFill>
                    <a:srgbClr val="FFFFFF"/>
                  </a:solidFill>
                  <a:ea typeface="Calibri"/>
                  <a:cs typeface="Calibri"/>
                  <a:sym typeface="Calibri"/>
                </a:rPr>
                <a:t>: Low dose Mannitol (0.25 – 0.5 g/kg) or Hypertonic Saline </a:t>
              </a:r>
              <a:endParaRPr sz="2000" kern="0" dirty="0">
                <a:solidFill>
                  <a:srgbClr val="000000"/>
                </a:solidFill>
                <a:latin typeface="Arial"/>
                <a:cs typeface="Arial"/>
                <a:sym typeface="Arial"/>
              </a:endParaRPr>
            </a:p>
          </p:txBody>
        </p:sp>
        <p:sp>
          <p:nvSpPr>
            <p:cNvPr id="23" name="Google Shape;638;p73">
              <a:extLst>
                <a:ext uri="{FF2B5EF4-FFF2-40B4-BE49-F238E27FC236}">
                  <a16:creationId xmlns:a16="http://schemas.microsoft.com/office/drawing/2014/main" id="{4AE51007-8CAF-4143-9B52-8B28A81CB27E}"/>
                </a:ext>
              </a:extLst>
            </p:cNvPr>
            <p:cNvSpPr/>
            <p:nvPr/>
          </p:nvSpPr>
          <p:spPr>
            <a:xfrm rot="6958947">
              <a:off x="3750412" y="3584163"/>
              <a:ext cx="378306" cy="41352"/>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24" name="Google Shape;639;p73">
              <a:extLst>
                <a:ext uri="{FF2B5EF4-FFF2-40B4-BE49-F238E27FC236}">
                  <a16:creationId xmlns:a16="http://schemas.microsoft.com/office/drawing/2014/main" id="{71093283-E2A2-4686-BA74-EF001482900C}"/>
                </a:ext>
              </a:extLst>
            </p:cNvPr>
            <p:cNvSpPr/>
            <p:nvPr/>
          </p:nvSpPr>
          <p:spPr>
            <a:xfrm>
              <a:off x="2348764" y="3818973"/>
              <a:ext cx="2164165" cy="1564741"/>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5" name="Google Shape;640;p73">
              <a:extLst>
                <a:ext uri="{FF2B5EF4-FFF2-40B4-BE49-F238E27FC236}">
                  <a16:creationId xmlns:a16="http://schemas.microsoft.com/office/drawing/2014/main" id="{4AC3199D-B662-4ABB-B9C6-E242093C3C9A}"/>
                </a:ext>
              </a:extLst>
            </p:cNvPr>
            <p:cNvSpPr txBox="1"/>
            <p:nvPr/>
          </p:nvSpPr>
          <p:spPr>
            <a:xfrm>
              <a:off x="2404185" y="3853936"/>
              <a:ext cx="2053323" cy="1433824"/>
            </a:xfrm>
            <a:prstGeom prst="rect">
              <a:avLst/>
            </a:prstGeom>
            <a:noFill/>
            <a:ln>
              <a:noFill/>
            </a:ln>
          </p:spPr>
          <p:txBody>
            <a:bodyPr spcFirstLastPara="1" wrap="square" lIns="53325" tIns="53325" rIns="53325" bIns="53325" anchor="ctr" anchorCtr="0">
              <a:noAutofit/>
            </a:bodyPr>
            <a:lstStyle/>
            <a:p>
              <a:pPr algn="ctr">
                <a:lnSpc>
                  <a:spcPct val="90000"/>
                </a:lnSpc>
                <a:buClr>
                  <a:srgbClr val="FFFFFF"/>
                </a:buClr>
                <a:buSzPts val="2100"/>
              </a:pPr>
              <a:r>
                <a:rPr lang="en-US" sz="2000" b="1" kern="0" dirty="0">
                  <a:solidFill>
                    <a:srgbClr val="FFFFFF"/>
                  </a:solidFill>
                  <a:ea typeface="Calibri"/>
                  <a:cs typeface="Calibri"/>
                  <a:sym typeface="Calibri"/>
                </a:rPr>
                <a:t>Ensure temperature is &lt; 38</a:t>
              </a:r>
              <a:r>
                <a:rPr lang="en-US" sz="2000" b="1" kern="0" baseline="30000" dirty="0">
                  <a:solidFill>
                    <a:srgbClr val="FFFFFF"/>
                  </a:solidFill>
                  <a:ea typeface="Calibri"/>
                  <a:cs typeface="Calibri"/>
                  <a:sym typeface="Calibri"/>
                </a:rPr>
                <a:t>o</a:t>
              </a:r>
              <a:r>
                <a:rPr lang="en-US" sz="2000" b="1" kern="0" dirty="0">
                  <a:solidFill>
                    <a:srgbClr val="FFFFFF"/>
                  </a:solidFill>
                  <a:ea typeface="Calibri"/>
                  <a:cs typeface="Calibri"/>
                  <a:sym typeface="Calibri"/>
                </a:rPr>
                <a:t>C</a:t>
              </a:r>
              <a:r>
                <a:rPr lang="en-US" sz="2000" kern="0" dirty="0">
                  <a:solidFill>
                    <a:srgbClr val="FFFFFF"/>
                  </a:solidFill>
                  <a:ea typeface="Calibri"/>
                  <a:cs typeface="Calibri"/>
                  <a:sym typeface="Calibri"/>
                </a:rPr>
                <a:t>; treat hyperthermia </a:t>
              </a:r>
              <a:endParaRPr sz="2000" kern="0" dirty="0">
                <a:solidFill>
                  <a:srgbClr val="000000"/>
                </a:solidFill>
                <a:latin typeface="Arial"/>
                <a:cs typeface="Arial"/>
                <a:sym typeface="Arial"/>
              </a:endParaRPr>
            </a:p>
          </p:txBody>
        </p:sp>
        <p:sp>
          <p:nvSpPr>
            <p:cNvPr id="26" name="Google Shape;642;p73">
              <a:extLst>
                <a:ext uri="{FF2B5EF4-FFF2-40B4-BE49-F238E27FC236}">
                  <a16:creationId xmlns:a16="http://schemas.microsoft.com/office/drawing/2014/main" id="{FAC1B862-F173-4D47-809A-EE469EC8B5D0}"/>
                </a:ext>
              </a:extLst>
            </p:cNvPr>
            <p:cNvSpPr/>
            <p:nvPr/>
          </p:nvSpPr>
          <p:spPr>
            <a:xfrm>
              <a:off x="208492" y="2527406"/>
              <a:ext cx="2014393" cy="1878588"/>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7" name="Google Shape;643;p73">
              <a:extLst>
                <a:ext uri="{FF2B5EF4-FFF2-40B4-BE49-F238E27FC236}">
                  <a16:creationId xmlns:a16="http://schemas.microsoft.com/office/drawing/2014/main" id="{4BF183DC-45F2-4B2F-9D95-564507FC6067}"/>
                </a:ext>
              </a:extLst>
            </p:cNvPr>
            <p:cNvSpPr txBox="1"/>
            <p:nvPr/>
          </p:nvSpPr>
          <p:spPr>
            <a:xfrm>
              <a:off x="295440" y="2614354"/>
              <a:ext cx="1797336" cy="1704692"/>
            </a:xfrm>
            <a:prstGeom prst="rect">
              <a:avLst/>
            </a:prstGeom>
            <a:noFill/>
            <a:ln>
              <a:noFill/>
            </a:ln>
          </p:spPr>
          <p:txBody>
            <a:bodyPr spcFirstLastPara="1" wrap="square" lIns="45700" tIns="45700" rIns="45700" bIns="45700" anchor="ctr" anchorCtr="0">
              <a:noAutofit/>
            </a:bodyPr>
            <a:lstStyle/>
            <a:p>
              <a:pPr algn="ctr">
                <a:lnSpc>
                  <a:spcPct val="90000"/>
                </a:lnSpc>
                <a:buClr>
                  <a:srgbClr val="FFFFFF"/>
                </a:buClr>
                <a:buSzPts val="1800"/>
              </a:pPr>
              <a:r>
                <a:rPr lang="en-US" sz="2000" b="1" kern="0" dirty="0">
                  <a:solidFill>
                    <a:srgbClr val="FFFFFF"/>
                  </a:solidFill>
                  <a:ea typeface="Calibri"/>
                  <a:cs typeface="Calibri"/>
                  <a:sym typeface="Calibri"/>
                </a:rPr>
                <a:t>Adjust ventilator </a:t>
              </a:r>
              <a:r>
                <a:rPr lang="en-US" sz="2000" kern="0" dirty="0">
                  <a:solidFill>
                    <a:srgbClr val="FFFFFF"/>
                  </a:solidFill>
                  <a:ea typeface="Calibri"/>
                  <a:cs typeface="Calibri"/>
                  <a:sym typeface="Calibri"/>
                </a:rPr>
                <a:t>for target PaCO</a:t>
              </a:r>
              <a:r>
                <a:rPr lang="en-US" sz="2000" kern="0" baseline="-25000" dirty="0">
                  <a:solidFill>
                    <a:srgbClr val="FFFFFF"/>
                  </a:solidFill>
                  <a:ea typeface="Calibri"/>
                  <a:cs typeface="Calibri"/>
                  <a:sym typeface="Calibri"/>
                </a:rPr>
                <a:t>2</a:t>
              </a:r>
              <a:r>
                <a:rPr lang="en-US" sz="2000" kern="0" dirty="0">
                  <a:solidFill>
                    <a:srgbClr val="FFFFFF"/>
                  </a:solidFill>
                  <a:ea typeface="Calibri"/>
                  <a:cs typeface="Calibri"/>
                  <a:sym typeface="Calibri"/>
                </a:rPr>
                <a:t> 35-40mmHg, and target pH 7.35—7.45</a:t>
              </a:r>
              <a:endParaRPr sz="2000" kern="0" dirty="0">
                <a:solidFill>
                  <a:srgbClr val="000000"/>
                </a:solidFill>
                <a:latin typeface="Arial"/>
                <a:cs typeface="Arial"/>
                <a:sym typeface="Arial"/>
              </a:endParaRPr>
            </a:p>
          </p:txBody>
        </p:sp>
        <p:sp>
          <p:nvSpPr>
            <p:cNvPr id="28" name="Google Shape;645;p73">
              <a:extLst>
                <a:ext uri="{FF2B5EF4-FFF2-40B4-BE49-F238E27FC236}">
                  <a16:creationId xmlns:a16="http://schemas.microsoft.com/office/drawing/2014/main" id="{810DB985-0A92-4AA4-9424-2A844962FAD2}"/>
                </a:ext>
              </a:extLst>
            </p:cNvPr>
            <p:cNvSpPr/>
            <p:nvPr/>
          </p:nvSpPr>
          <p:spPr>
            <a:xfrm>
              <a:off x="295440" y="180725"/>
              <a:ext cx="2146874" cy="1383770"/>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9" name="Google Shape;646;p73">
              <a:extLst>
                <a:ext uri="{FF2B5EF4-FFF2-40B4-BE49-F238E27FC236}">
                  <a16:creationId xmlns:a16="http://schemas.microsoft.com/office/drawing/2014/main" id="{63AA3032-4CE4-4AA3-BDAB-70C297A0A89B}"/>
                </a:ext>
              </a:extLst>
            </p:cNvPr>
            <p:cNvSpPr txBox="1"/>
            <p:nvPr/>
          </p:nvSpPr>
          <p:spPr>
            <a:xfrm>
              <a:off x="354990" y="129375"/>
              <a:ext cx="2014393" cy="1482815"/>
            </a:xfrm>
            <a:prstGeom prst="rect">
              <a:avLst/>
            </a:prstGeom>
            <a:noFill/>
            <a:ln>
              <a:noFill/>
            </a:ln>
          </p:spPr>
          <p:txBody>
            <a:bodyPr spcFirstLastPara="1" wrap="square" lIns="43175" tIns="43175" rIns="43175" bIns="43175" anchor="ctr" anchorCtr="0">
              <a:noAutofit/>
            </a:bodyPr>
            <a:lstStyle/>
            <a:p>
              <a:pPr algn="ctr">
                <a:lnSpc>
                  <a:spcPct val="90000"/>
                </a:lnSpc>
                <a:buClr>
                  <a:srgbClr val="FFFFFF"/>
                </a:buClr>
                <a:buSzPts val="1700"/>
              </a:pPr>
              <a:r>
                <a:rPr lang="en-US" sz="2000" b="1" kern="0" dirty="0">
                  <a:solidFill>
                    <a:srgbClr val="FFFFFF"/>
                  </a:solidFill>
                  <a:ea typeface="Calibri"/>
                  <a:cs typeface="Calibri"/>
                  <a:sym typeface="Calibri"/>
                </a:rPr>
                <a:t>Initiate or titrate anti-seizure medications</a:t>
              </a:r>
              <a:r>
                <a:rPr lang="en-US" sz="2000" kern="0" dirty="0">
                  <a:solidFill>
                    <a:srgbClr val="FFFFFF"/>
                  </a:solidFill>
                  <a:ea typeface="Calibri"/>
                  <a:cs typeface="Calibri"/>
                  <a:sym typeface="Calibri"/>
                </a:rPr>
                <a:t>; consider EEG</a:t>
              </a:r>
              <a:endParaRPr sz="2000" kern="0" dirty="0">
                <a:solidFill>
                  <a:srgbClr val="000000"/>
                </a:solidFill>
                <a:latin typeface="Arial"/>
                <a:cs typeface="Arial"/>
                <a:sym typeface="Arial"/>
              </a:endParaRPr>
            </a:p>
          </p:txBody>
        </p:sp>
      </p:grpSp>
    </p:spTree>
    <p:extLst>
      <p:ext uri="{BB962C8B-B14F-4D97-AF65-F5344CB8AC3E}">
        <p14:creationId xmlns:p14="http://schemas.microsoft.com/office/powerpoint/2010/main" val="1768652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74"/>
          <p:cNvSpPr txBox="1">
            <a:spLocks noGrp="1"/>
          </p:cNvSpPr>
          <p:nvPr>
            <p:ph type="title"/>
          </p:nvPr>
        </p:nvSpPr>
        <p:spPr>
          <a:xfrm>
            <a:off x="68636" y="69136"/>
            <a:ext cx="8997772" cy="733777"/>
          </a:xfrm>
          <a:prstGeom prst="rect">
            <a:avLst/>
          </a:prstGeom>
          <a:noFill/>
          <a:ln>
            <a:noFill/>
          </a:ln>
        </p:spPr>
        <p:txBody>
          <a:bodyPr spcFirstLastPara="1" vert="horz" wrap="square" lIns="91425" tIns="45700" rIns="91425" bIns="45700" rtlCol="0" anchor="b" anchorCtr="0">
            <a:noAutofit/>
          </a:bodyPr>
          <a:lstStyle/>
          <a:p>
            <a:pPr>
              <a:spcBef>
                <a:spcPts val="0"/>
              </a:spcBef>
              <a:buClr>
                <a:schemeClr val="dk1"/>
              </a:buClr>
              <a:buSzPts val="4400"/>
            </a:pPr>
            <a:r>
              <a:rPr lang="en-US" b="1" dirty="0"/>
              <a:t>Scenario B: </a:t>
            </a:r>
            <a:r>
              <a:rPr lang="en-US" b="1" dirty="0">
                <a:solidFill>
                  <a:srgbClr val="FF0000"/>
                </a:solidFill>
              </a:rPr>
              <a:t>ICP&gt;22; </a:t>
            </a:r>
            <a:r>
              <a:rPr lang="en-US" b="1" dirty="0"/>
              <a:t>PbtO</a:t>
            </a:r>
            <a:r>
              <a:rPr lang="en-US" b="1" baseline="-25000" dirty="0"/>
              <a:t>2</a:t>
            </a:r>
            <a:r>
              <a:rPr lang="en-US" b="1" u="sng" dirty="0"/>
              <a:t>&gt;</a:t>
            </a:r>
            <a:r>
              <a:rPr lang="en-US" b="1" dirty="0"/>
              <a:t>20 </a:t>
            </a:r>
            <a:endParaRPr dirty="0"/>
          </a:p>
        </p:txBody>
      </p:sp>
      <p:grpSp>
        <p:nvGrpSpPr>
          <p:cNvPr id="654" name="Google Shape;654;p74"/>
          <p:cNvGrpSpPr/>
          <p:nvPr/>
        </p:nvGrpSpPr>
        <p:grpSpPr>
          <a:xfrm>
            <a:off x="854800" y="1046723"/>
            <a:ext cx="8997771" cy="5418320"/>
            <a:chOff x="1246870" y="247475"/>
            <a:chExt cx="6583583" cy="5738271"/>
          </a:xfrm>
        </p:grpSpPr>
        <p:sp>
          <p:nvSpPr>
            <p:cNvPr id="655" name="Google Shape;655;p74"/>
            <p:cNvSpPr/>
            <p:nvPr/>
          </p:nvSpPr>
          <p:spPr>
            <a:xfrm>
              <a:off x="2956446" y="1814685"/>
              <a:ext cx="3164432" cy="2762129"/>
            </a:xfrm>
            <a:prstGeom prst="ellipse">
              <a:avLst/>
            </a:prstGeom>
            <a:solidFill>
              <a:srgbClr val="F7CAAC"/>
            </a:solidFill>
            <a:ln>
              <a:noFill/>
            </a:ln>
          </p:spPr>
          <p:txBody>
            <a:bodyPr spcFirstLastPara="1" wrap="square" lIns="91425" tIns="91425" rIns="91425" bIns="91425" anchor="ctr" anchorCtr="0">
              <a:noAutofit/>
            </a:bodyPr>
            <a:lstStyle/>
            <a:p>
              <a:endParaRPr/>
            </a:p>
          </p:txBody>
        </p:sp>
        <p:sp>
          <p:nvSpPr>
            <p:cNvPr id="656" name="Google Shape;656;p74"/>
            <p:cNvSpPr txBox="1"/>
            <p:nvPr/>
          </p:nvSpPr>
          <p:spPr>
            <a:xfrm>
              <a:off x="3419866" y="2184822"/>
              <a:ext cx="2237592" cy="2237592"/>
            </a:xfrm>
            <a:prstGeom prst="rect">
              <a:avLst/>
            </a:prstGeom>
            <a:noFill/>
            <a:ln>
              <a:noFill/>
            </a:ln>
          </p:spPr>
          <p:txBody>
            <a:bodyPr spcFirstLastPara="1" wrap="square" lIns="31750" tIns="31750" rIns="31750" bIns="31750" anchor="ctr" anchorCtr="0">
              <a:noAutofit/>
            </a:bodyPr>
            <a:lstStyle/>
            <a:p>
              <a:pPr algn="ctr">
                <a:lnSpc>
                  <a:spcPct val="90000"/>
                </a:lnSpc>
                <a:buClr>
                  <a:schemeClr val="dk1"/>
                </a:buClr>
                <a:buSzPts val="2500"/>
              </a:pPr>
              <a:r>
                <a:rPr lang="en-US" sz="2500" b="1" u="sng" dirty="0">
                  <a:solidFill>
                    <a:schemeClr val="dk1"/>
                  </a:solidFill>
                  <a:latin typeface="Calibri"/>
                  <a:ea typeface="Calibri"/>
                  <a:cs typeface="Calibri"/>
                  <a:sym typeface="Calibri"/>
                </a:rPr>
                <a:t>Tier 2</a:t>
              </a:r>
              <a:r>
                <a:rPr lang="en-US" sz="2500" b="1" dirty="0">
                  <a:solidFill>
                    <a:schemeClr val="dk1"/>
                  </a:solidFill>
                  <a:latin typeface="Calibri"/>
                  <a:ea typeface="Calibri"/>
                  <a:cs typeface="Calibri"/>
                  <a:sym typeface="Calibri"/>
                </a:rPr>
                <a:t> Interventions: Treatment must begin </a:t>
              </a:r>
              <a:r>
                <a:rPr lang="en-US" sz="2500" b="1" i="1" u="sng" dirty="0">
                  <a:solidFill>
                    <a:srgbClr val="FF0000"/>
                  </a:solidFill>
                  <a:latin typeface="Calibri"/>
                  <a:ea typeface="Calibri"/>
                  <a:cs typeface="Calibri"/>
                  <a:sym typeface="Calibri"/>
                </a:rPr>
                <a:t>within </a:t>
              </a:r>
              <a:r>
                <a:rPr lang="en-US" sz="2500" b="1" dirty="0">
                  <a:solidFill>
                    <a:schemeClr val="dk1"/>
                  </a:solidFill>
                  <a:latin typeface="Calibri"/>
                  <a:ea typeface="Calibri"/>
                  <a:cs typeface="Calibri"/>
                  <a:sym typeface="Calibri"/>
                </a:rPr>
                <a:t>60 minutes if ICP is still &gt;22</a:t>
              </a:r>
              <a:endParaRPr sz="2500" dirty="0">
                <a:solidFill>
                  <a:schemeClr val="dk1"/>
                </a:solidFill>
                <a:latin typeface="Calibri"/>
                <a:ea typeface="Calibri"/>
                <a:cs typeface="Calibri"/>
                <a:sym typeface="Calibri"/>
              </a:endParaRPr>
            </a:p>
          </p:txBody>
        </p:sp>
        <p:sp>
          <p:nvSpPr>
            <p:cNvPr id="657" name="Google Shape;657;p74"/>
            <p:cNvSpPr/>
            <p:nvPr/>
          </p:nvSpPr>
          <p:spPr>
            <a:xfrm>
              <a:off x="3120049" y="247475"/>
              <a:ext cx="2837225" cy="1979385"/>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658" name="Google Shape;658;p74"/>
            <p:cNvSpPr txBox="1"/>
            <p:nvPr/>
          </p:nvSpPr>
          <p:spPr>
            <a:xfrm>
              <a:off x="3259173" y="406881"/>
              <a:ext cx="2537407" cy="1704085"/>
            </a:xfrm>
            <a:prstGeom prst="rect">
              <a:avLst/>
            </a:prstGeom>
            <a:noFill/>
            <a:ln>
              <a:noFill/>
            </a:ln>
          </p:spPr>
          <p:txBody>
            <a:bodyPr spcFirstLastPara="1" wrap="square" lIns="17775" tIns="17775" rIns="17775" bIns="17775" anchor="ctr" anchorCtr="0">
              <a:noAutofit/>
            </a:bodyPr>
            <a:lstStyle/>
            <a:p>
              <a:pPr algn="ctr">
                <a:lnSpc>
                  <a:spcPct val="90000"/>
                </a:lnSpc>
                <a:buClr>
                  <a:schemeClr val="dk1"/>
                </a:buClr>
                <a:buSzPts val="1400"/>
              </a:pPr>
              <a:r>
                <a:rPr lang="en-US" sz="2000" b="1" dirty="0">
                  <a:solidFill>
                    <a:schemeClr val="dk1"/>
                  </a:solidFill>
                  <a:ea typeface="Calibri"/>
                  <a:cs typeface="Calibri"/>
                  <a:sym typeface="Calibri"/>
                </a:rPr>
                <a:t>Hyperosmolar Therapy</a:t>
              </a:r>
              <a:endParaRPr sz="2000" b="1" dirty="0"/>
            </a:p>
            <a:p>
              <a:pPr marL="174625" lvl="1" indent="-174625">
                <a:lnSpc>
                  <a:spcPct val="90000"/>
                </a:lnSpc>
                <a:spcBef>
                  <a:spcPts val="490"/>
                </a:spcBef>
                <a:buClr>
                  <a:schemeClr val="dk1"/>
                </a:buClr>
                <a:buSzPts val="1200"/>
                <a:buFont typeface="Arial" panose="020B0604020202020204" pitchFamily="34" charset="0"/>
                <a:buChar char="•"/>
              </a:pPr>
              <a:r>
                <a:rPr lang="en-US" dirty="0">
                  <a:solidFill>
                    <a:schemeClr val="dk1"/>
                  </a:solidFill>
                  <a:ea typeface="Calibri"/>
                  <a:cs typeface="Calibri"/>
                  <a:sym typeface="Calibri"/>
                </a:rPr>
                <a:t>High dose mannitol (1.0—1.5 g/kg)</a:t>
              </a:r>
            </a:p>
            <a:p>
              <a:pPr marL="174625" lvl="1" indent="-174625">
                <a:lnSpc>
                  <a:spcPct val="90000"/>
                </a:lnSpc>
                <a:spcBef>
                  <a:spcPts val="490"/>
                </a:spcBef>
                <a:buClr>
                  <a:schemeClr val="dk1"/>
                </a:buClr>
                <a:buSzPts val="1200"/>
                <a:buFont typeface="Arial" panose="020B0604020202020204" pitchFamily="34" charset="0"/>
                <a:buChar char="•"/>
              </a:pPr>
              <a:r>
                <a:rPr lang="en-US" dirty="0">
                  <a:solidFill>
                    <a:schemeClr val="dk1"/>
                  </a:solidFill>
                  <a:ea typeface="Calibri"/>
                  <a:cs typeface="Calibri"/>
                  <a:sym typeface="Calibri"/>
                </a:rPr>
                <a:t>Hypertonic Saline bolus (30 ml of 23.4%).</a:t>
              </a:r>
              <a:endParaRPr dirty="0"/>
            </a:p>
          </p:txBody>
        </p:sp>
        <p:sp>
          <p:nvSpPr>
            <p:cNvPr id="659" name="Google Shape;659;p74"/>
            <p:cNvSpPr/>
            <p:nvPr/>
          </p:nvSpPr>
          <p:spPr>
            <a:xfrm>
              <a:off x="5635887" y="1669531"/>
              <a:ext cx="2194566" cy="2073343"/>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660" name="Google Shape;660;p74"/>
            <p:cNvSpPr txBox="1"/>
            <p:nvPr/>
          </p:nvSpPr>
          <p:spPr>
            <a:xfrm>
              <a:off x="5957274" y="1927738"/>
              <a:ext cx="1551792" cy="1551792"/>
            </a:xfrm>
            <a:prstGeom prst="rect">
              <a:avLst/>
            </a:prstGeom>
            <a:noFill/>
            <a:ln>
              <a:noFill/>
            </a:ln>
          </p:spPr>
          <p:txBody>
            <a:bodyPr spcFirstLastPara="1" wrap="square" lIns="25400" tIns="25400" rIns="25400" bIns="25400" anchor="ctr" anchorCtr="0">
              <a:noAutofit/>
            </a:bodyPr>
            <a:lstStyle/>
            <a:p>
              <a:pPr algn="ctr">
                <a:lnSpc>
                  <a:spcPct val="90000"/>
                </a:lnSpc>
                <a:buClr>
                  <a:schemeClr val="dk1"/>
                </a:buClr>
                <a:buSzPts val="2000"/>
              </a:pPr>
              <a:r>
                <a:rPr lang="en-US" sz="2000" b="1" dirty="0">
                  <a:solidFill>
                    <a:schemeClr val="dk1"/>
                  </a:solidFill>
                  <a:latin typeface="Calibri"/>
                  <a:ea typeface="Calibri"/>
                  <a:cs typeface="Calibri"/>
                  <a:sym typeface="Calibri"/>
                </a:rPr>
                <a:t>Adjust temperature </a:t>
              </a:r>
              <a:r>
                <a:rPr lang="en-US" sz="2000" dirty="0">
                  <a:solidFill>
                    <a:schemeClr val="dk1"/>
                  </a:solidFill>
                  <a:latin typeface="Calibri"/>
                  <a:ea typeface="Calibri"/>
                  <a:cs typeface="Calibri"/>
                  <a:sym typeface="Calibri"/>
                </a:rPr>
                <a:t>to 35—36</a:t>
              </a:r>
              <a:r>
                <a:rPr lang="en-US" sz="2000" baseline="30000" dirty="0">
                  <a:solidFill>
                    <a:schemeClr val="dk1"/>
                  </a:solidFill>
                  <a:latin typeface="Calibri"/>
                  <a:ea typeface="Calibri"/>
                  <a:cs typeface="Calibri"/>
                  <a:sym typeface="Calibri"/>
                </a:rPr>
                <a:t>o</a:t>
              </a:r>
              <a:r>
                <a:rPr lang="en-US" sz="2000" dirty="0">
                  <a:solidFill>
                    <a:schemeClr val="dk1"/>
                  </a:solidFill>
                  <a:latin typeface="Calibri"/>
                  <a:ea typeface="Calibri"/>
                  <a:cs typeface="Calibri"/>
                  <a:sym typeface="Calibri"/>
                </a:rPr>
                <a:t>C using active cooling measures</a:t>
              </a:r>
              <a:endParaRPr dirty="0"/>
            </a:p>
          </p:txBody>
        </p:sp>
        <p:sp>
          <p:nvSpPr>
            <p:cNvPr id="661" name="Google Shape;661;p74"/>
            <p:cNvSpPr/>
            <p:nvPr/>
          </p:nvSpPr>
          <p:spPr>
            <a:xfrm>
              <a:off x="4725337" y="4073096"/>
              <a:ext cx="2395661" cy="1912650"/>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662" name="Google Shape;662;p74"/>
            <p:cNvSpPr txBox="1"/>
            <p:nvPr/>
          </p:nvSpPr>
          <p:spPr>
            <a:xfrm>
              <a:off x="4871857" y="4221372"/>
              <a:ext cx="1991046" cy="1551792"/>
            </a:xfrm>
            <a:prstGeom prst="rect">
              <a:avLst/>
            </a:prstGeom>
            <a:noFill/>
            <a:ln>
              <a:noFill/>
            </a:ln>
          </p:spPr>
          <p:txBody>
            <a:bodyPr spcFirstLastPara="1" wrap="square" lIns="22850" tIns="22850" rIns="22850" bIns="22850" anchor="ctr" anchorCtr="0">
              <a:noAutofit/>
            </a:bodyPr>
            <a:lstStyle/>
            <a:p>
              <a:pPr algn="ctr">
                <a:lnSpc>
                  <a:spcPct val="90000"/>
                </a:lnSpc>
                <a:buClr>
                  <a:schemeClr val="dk1"/>
                </a:buClr>
                <a:buSzPts val="1800"/>
              </a:pPr>
              <a:r>
                <a:rPr lang="en-US" sz="2000" b="1" dirty="0">
                  <a:solidFill>
                    <a:schemeClr val="dk1"/>
                  </a:solidFill>
                  <a:latin typeface="Calibri"/>
                  <a:ea typeface="Calibri"/>
                  <a:cs typeface="Calibri"/>
                  <a:sym typeface="Calibri"/>
                </a:rPr>
                <a:t>Hyperventilation</a:t>
              </a:r>
              <a:r>
                <a:rPr lang="en-US" sz="2000" dirty="0">
                  <a:solidFill>
                    <a:schemeClr val="dk1"/>
                  </a:solidFill>
                  <a:latin typeface="Calibri"/>
                  <a:ea typeface="Calibri"/>
                  <a:cs typeface="Calibri"/>
                  <a:sym typeface="Calibri"/>
                </a:rPr>
                <a:t> </a:t>
              </a:r>
              <a:r>
                <a:rPr lang="en-US" sz="2000" b="1" dirty="0">
                  <a:solidFill>
                    <a:schemeClr val="dk1"/>
                  </a:solidFill>
                  <a:latin typeface="Calibri"/>
                  <a:ea typeface="Calibri"/>
                  <a:cs typeface="Calibri"/>
                  <a:sym typeface="Calibri"/>
                </a:rPr>
                <a:t>to PCO</a:t>
              </a:r>
              <a:r>
                <a:rPr lang="en-US" sz="2000" b="1" baseline="-25000" dirty="0">
                  <a:solidFill>
                    <a:schemeClr val="dk1"/>
                  </a:solidFill>
                  <a:latin typeface="Calibri"/>
                  <a:ea typeface="Calibri"/>
                  <a:cs typeface="Calibri"/>
                  <a:sym typeface="Calibri"/>
                </a:rPr>
                <a:t>2</a:t>
              </a:r>
              <a:r>
                <a:rPr lang="en-US" sz="2000" b="1" dirty="0">
                  <a:solidFill>
                    <a:schemeClr val="dk1"/>
                  </a:solidFill>
                  <a:latin typeface="Calibri"/>
                  <a:ea typeface="Calibri"/>
                  <a:cs typeface="Calibri"/>
                  <a:sym typeface="Calibri"/>
                </a:rPr>
                <a:t> goal 33—38 mmHg </a:t>
              </a:r>
              <a:r>
                <a:rPr lang="en-US" sz="2000" dirty="0">
                  <a:solidFill>
                    <a:schemeClr val="dk1"/>
                  </a:solidFill>
                  <a:latin typeface="Calibri"/>
                  <a:ea typeface="Calibri"/>
                  <a:cs typeface="Calibri"/>
                  <a:sym typeface="Calibri"/>
                </a:rPr>
                <a:t>and target 7.35—7.45</a:t>
              </a:r>
              <a:endParaRPr sz="2000" dirty="0"/>
            </a:p>
          </p:txBody>
        </p:sp>
        <p:sp>
          <p:nvSpPr>
            <p:cNvPr id="663" name="Google Shape;663;p74"/>
            <p:cNvSpPr/>
            <p:nvPr/>
          </p:nvSpPr>
          <p:spPr>
            <a:xfrm>
              <a:off x="1786839" y="3817639"/>
              <a:ext cx="2395662" cy="1724903"/>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664" name="Google Shape;664;p74"/>
            <p:cNvSpPr txBox="1"/>
            <p:nvPr/>
          </p:nvSpPr>
          <p:spPr>
            <a:xfrm>
              <a:off x="1956325" y="3801501"/>
              <a:ext cx="1999315" cy="1724903"/>
            </a:xfrm>
            <a:prstGeom prst="rect">
              <a:avLst/>
            </a:prstGeom>
            <a:noFill/>
            <a:ln>
              <a:noFill/>
            </a:ln>
          </p:spPr>
          <p:txBody>
            <a:bodyPr spcFirstLastPara="1" wrap="square" lIns="25400" tIns="25400" rIns="25400" bIns="25400" anchor="ctr" anchorCtr="0">
              <a:noAutofit/>
            </a:bodyPr>
            <a:lstStyle/>
            <a:p>
              <a:pPr algn="ctr">
                <a:lnSpc>
                  <a:spcPct val="90000"/>
                </a:lnSpc>
                <a:buClr>
                  <a:schemeClr val="dk1"/>
                </a:buClr>
                <a:buSzPts val="2000"/>
              </a:pPr>
              <a:r>
                <a:rPr lang="en-US" sz="2000" b="1" dirty="0">
                  <a:solidFill>
                    <a:schemeClr val="dk1"/>
                  </a:solidFill>
                  <a:ea typeface="Calibri"/>
                  <a:cs typeface="Calibri"/>
                  <a:sym typeface="Calibri"/>
                </a:rPr>
                <a:t>Treat surgically remediable lesions </a:t>
              </a:r>
              <a:r>
                <a:rPr lang="en-US" sz="2000" dirty="0">
                  <a:solidFill>
                    <a:schemeClr val="dk1"/>
                  </a:solidFill>
                  <a:ea typeface="Calibri"/>
                  <a:cs typeface="Calibri"/>
                  <a:sym typeface="Calibri"/>
                </a:rPr>
                <a:t>according to guidelines </a:t>
              </a:r>
              <a:endParaRPr sz="2000" dirty="0"/>
            </a:p>
          </p:txBody>
        </p:sp>
        <p:sp>
          <p:nvSpPr>
            <p:cNvPr id="665" name="Google Shape;665;p74"/>
            <p:cNvSpPr/>
            <p:nvPr/>
          </p:nvSpPr>
          <p:spPr>
            <a:xfrm>
              <a:off x="1246870" y="1493298"/>
              <a:ext cx="2194566" cy="1704835"/>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666" name="Google Shape;666;p74"/>
            <p:cNvSpPr txBox="1"/>
            <p:nvPr/>
          </p:nvSpPr>
          <p:spPr>
            <a:xfrm>
              <a:off x="1324581" y="1797251"/>
              <a:ext cx="2053510" cy="1275033"/>
            </a:xfrm>
            <a:prstGeom prst="rect">
              <a:avLst/>
            </a:prstGeom>
            <a:noFill/>
            <a:ln>
              <a:noFill/>
            </a:ln>
          </p:spPr>
          <p:txBody>
            <a:bodyPr spcFirstLastPara="1" wrap="square" lIns="22850" tIns="22850" rIns="22850" bIns="22850" anchor="ctr" anchorCtr="0">
              <a:noAutofit/>
            </a:bodyPr>
            <a:lstStyle/>
            <a:p>
              <a:pPr algn="ctr">
                <a:lnSpc>
                  <a:spcPct val="90000"/>
                </a:lnSpc>
                <a:buClr>
                  <a:schemeClr val="dk1"/>
                </a:buClr>
                <a:buSzPts val="1800"/>
              </a:pPr>
              <a:r>
                <a:rPr lang="en-US" sz="2000" b="1" dirty="0">
                  <a:solidFill>
                    <a:schemeClr val="dk1"/>
                  </a:solidFill>
                  <a:latin typeface="Calibri"/>
                  <a:ea typeface="Calibri"/>
                  <a:cs typeface="Calibri"/>
                  <a:sym typeface="Calibri"/>
                </a:rPr>
                <a:t>Neuromuscular Blockade </a:t>
              </a:r>
              <a:r>
                <a:rPr lang="en-US" sz="2000" dirty="0">
                  <a:solidFill>
                    <a:schemeClr val="dk1"/>
                  </a:solidFill>
                  <a:latin typeface="Calibri"/>
                  <a:ea typeface="Calibri"/>
                  <a:cs typeface="Calibri"/>
                  <a:sym typeface="Calibri"/>
                </a:rPr>
                <a:t>with short acting agents</a:t>
              </a:r>
              <a:endParaRPr sz="2000" dirty="0"/>
            </a:p>
          </p:txBody>
        </p:sp>
      </p:grpSp>
      <p:sp>
        <p:nvSpPr>
          <p:cNvPr id="2" name="TextBox 1">
            <a:extLst>
              <a:ext uri="{FF2B5EF4-FFF2-40B4-BE49-F238E27FC236}">
                <a16:creationId xmlns:a16="http://schemas.microsoft.com/office/drawing/2014/main" id="{3D95383C-5E44-49C7-B20D-922672F5EEF7}"/>
              </a:ext>
            </a:extLst>
          </p:cNvPr>
          <p:cNvSpPr txBox="1"/>
          <p:nvPr/>
        </p:nvSpPr>
        <p:spPr>
          <a:xfrm>
            <a:off x="7311191" y="201683"/>
            <a:ext cx="4032705" cy="1754326"/>
          </a:xfrm>
          <a:prstGeom prst="rect">
            <a:avLst/>
          </a:prstGeom>
          <a:noFill/>
        </p:spPr>
        <p:txBody>
          <a:bodyPr wrap="square" rtlCol="0">
            <a:spAutoFit/>
          </a:bodyPr>
          <a:lstStyle/>
          <a:p>
            <a:r>
              <a:rPr lang="en-US" dirty="0"/>
              <a:t>Hyperosmolar Therapy Notes</a:t>
            </a:r>
          </a:p>
          <a:p>
            <a:pPr marL="285750" indent="-285750">
              <a:buFont typeface="Arial" panose="020B0604020202020204" pitchFamily="34" charset="0"/>
              <a:buChar char="•"/>
            </a:pPr>
            <a:r>
              <a:rPr lang="en-US" dirty="0"/>
              <a:t>Mannitol: may also use more frequent lower dose mannitol (0.25—0.5 g/kg); keep serum </a:t>
            </a:r>
            <a:r>
              <a:rPr lang="en-US" dirty="0" err="1"/>
              <a:t>osm</a:t>
            </a:r>
            <a:r>
              <a:rPr lang="en-US" dirty="0"/>
              <a:t> &lt; 320 </a:t>
            </a:r>
            <a:r>
              <a:rPr lang="en-US" dirty="0" err="1"/>
              <a:t>mOsm</a:t>
            </a:r>
            <a:endParaRPr lang="en-US" dirty="0"/>
          </a:p>
          <a:p>
            <a:pPr marL="285750" indent="-285750">
              <a:buFont typeface="Arial" panose="020B0604020202020204" pitchFamily="34" charset="0"/>
              <a:buChar char="•"/>
            </a:pPr>
            <a:r>
              <a:rPr lang="en-US" dirty="0"/>
              <a:t>HTS: may repeat, keep serum Na levels &lt;160 </a:t>
            </a:r>
            <a:r>
              <a:rPr lang="en-US" dirty="0" err="1"/>
              <a:t>mEq</a:t>
            </a:r>
            <a:r>
              <a:rPr lang="en-US" dirty="0"/>
              <a:t>/L.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0EBC9FB-6DD2-46E4-A19D-FBC097334DE3}"/>
              </a:ext>
            </a:extLst>
          </p:cNvPr>
          <p:cNvGraphicFramePr>
            <a:graphicFrameLocks noGrp="1"/>
          </p:cNvGraphicFramePr>
          <p:nvPr>
            <p:ph idx="1"/>
            <p:extLst>
              <p:ext uri="{D42A27DB-BD31-4B8C-83A1-F6EECF244321}">
                <p14:modId xmlns:p14="http://schemas.microsoft.com/office/powerpoint/2010/main" val="728117640"/>
              </p:ext>
            </p:extLst>
          </p:nvPr>
        </p:nvGraphicFramePr>
        <p:xfrm>
          <a:off x="286658" y="1408112"/>
          <a:ext cx="11067139" cy="3837351"/>
        </p:xfrm>
        <a:graphic>
          <a:graphicData uri="http://schemas.openxmlformats.org/drawingml/2006/table">
            <a:tbl>
              <a:tblPr firstRow="1" bandRow="1">
                <a:tableStyleId>{5C22544A-7EE6-4342-B048-85BDC9FD1C3A}</a:tableStyleId>
              </a:tblPr>
              <a:tblGrid>
                <a:gridCol w="3022599">
                  <a:extLst>
                    <a:ext uri="{9D8B030D-6E8A-4147-A177-3AD203B41FA5}">
                      <a16:colId xmlns:a16="http://schemas.microsoft.com/office/drawing/2014/main" val="427363508"/>
                    </a:ext>
                  </a:extLst>
                </a:gridCol>
                <a:gridCol w="1872343">
                  <a:extLst>
                    <a:ext uri="{9D8B030D-6E8A-4147-A177-3AD203B41FA5}">
                      <a16:colId xmlns:a16="http://schemas.microsoft.com/office/drawing/2014/main" val="842720078"/>
                    </a:ext>
                  </a:extLst>
                </a:gridCol>
                <a:gridCol w="1843314">
                  <a:extLst>
                    <a:ext uri="{9D8B030D-6E8A-4147-A177-3AD203B41FA5}">
                      <a16:colId xmlns:a16="http://schemas.microsoft.com/office/drawing/2014/main" val="1976907354"/>
                    </a:ext>
                  </a:extLst>
                </a:gridCol>
                <a:gridCol w="2104572">
                  <a:extLst>
                    <a:ext uri="{9D8B030D-6E8A-4147-A177-3AD203B41FA5}">
                      <a16:colId xmlns:a16="http://schemas.microsoft.com/office/drawing/2014/main" val="1715715119"/>
                    </a:ext>
                  </a:extLst>
                </a:gridCol>
                <a:gridCol w="2224311">
                  <a:extLst>
                    <a:ext uri="{9D8B030D-6E8A-4147-A177-3AD203B41FA5}">
                      <a16:colId xmlns:a16="http://schemas.microsoft.com/office/drawing/2014/main" val="2484017888"/>
                    </a:ext>
                  </a:extLst>
                </a:gridCol>
              </a:tblGrid>
              <a:tr h="667431">
                <a:tc gridSpan="5">
                  <a:txBody>
                    <a:bodyPr/>
                    <a:lstStyle/>
                    <a:p>
                      <a:r>
                        <a:rPr lang="en-US" sz="2400" dirty="0"/>
                        <a:t>Tier 3 Interventions (optional)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25766615"/>
                  </a:ext>
                </a:extLst>
              </a:tr>
              <a:tr h="1378744">
                <a:tc>
                  <a:txBody>
                    <a:bodyPr/>
                    <a:lstStyle/>
                    <a:p>
                      <a:r>
                        <a:rPr lang="en-US" sz="2000" b="1" dirty="0"/>
                        <a:t>Pentobarbital coma, </a:t>
                      </a:r>
                      <a:r>
                        <a:rPr lang="en-US" sz="2000" dirty="0"/>
                        <a:t>per local protocol.</a:t>
                      </a:r>
                    </a:p>
                    <a:p>
                      <a:r>
                        <a:rPr lang="en-US" sz="1800" dirty="0"/>
                        <a:t>Notes: </a:t>
                      </a:r>
                    </a:p>
                    <a:p>
                      <a:pPr marL="174625" indent="-174625">
                        <a:buFont typeface="Arial" panose="020B0604020202020204" pitchFamily="34" charset="0"/>
                        <a:buChar char="•"/>
                      </a:pPr>
                      <a:r>
                        <a:rPr lang="en-US" sz="1800" dirty="0"/>
                        <a:t>Use an initial bolus of 5 mg/kg to determine if effective. If the bolus is effect, a continuous infusion may be used. </a:t>
                      </a:r>
                    </a:p>
                    <a:p>
                      <a:pPr marL="174625" indent="-174625">
                        <a:buFont typeface="Arial" panose="020B0604020202020204" pitchFamily="34" charset="0"/>
                        <a:buChar char="•"/>
                      </a:pPr>
                      <a:r>
                        <a:rPr lang="en-US" sz="1800" dirty="0"/>
                        <a:t>Pentobarbital should be rapidly weaned upon clinical stabilization</a:t>
                      </a:r>
                    </a:p>
                  </a:txBody>
                  <a:tcPr/>
                </a:tc>
                <a:tc>
                  <a:txBody>
                    <a:bodyPr/>
                    <a:lstStyle/>
                    <a:p>
                      <a:r>
                        <a:rPr lang="en-US" sz="2000" b="1" dirty="0"/>
                        <a:t>Decompressive craniectomy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Adjust temperature to 32-35° C</a:t>
                      </a:r>
                      <a:r>
                        <a:rPr lang="en-US" sz="2000" dirty="0"/>
                        <a:t>, using active cooling measures.</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Adjust ventilatory rate: </a:t>
                      </a:r>
                      <a:r>
                        <a:rPr lang="en-US" sz="2000" dirty="0"/>
                        <a:t>target PaCO</a:t>
                      </a:r>
                      <a:r>
                        <a:rPr lang="en-US" sz="2000" baseline="-25000" dirty="0"/>
                        <a:t>2</a:t>
                      </a:r>
                      <a:r>
                        <a:rPr lang="en-US" sz="2000" dirty="0"/>
                        <a:t> of 30 - 35 mm Hg while maintaining a pH less than 7.5</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Other salvage therapy </a:t>
                      </a:r>
                      <a:r>
                        <a:rPr lang="en-US" sz="2000" dirty="0"/>
                        <a:t>per local protocol &amp; practice patterns.</a:t>
                      </a:r>
                    </a:p>
                    <a:p>
                      <a:endParaRPr lang="en-US" sz="2000" dirty="0"/>
                    </a:p>
                  </a:txBody>
                  <a:tcPr/>
                </a:tc>
                <a:extLst>
                  <a:ext uri="{0D108BD9-81ED-4DB2-BD59-A6C34878D82A}">
                    <a16:rowId xmlns:a16="http://schemas.microsoft.com/office/drawing/2014/main" val="1605141853"/>
                  </a:ext>
                </a:extLst>
              </a:tr>
            </a:tbl>
          </a:graphicData>
        </a:graphic>
      </p:graphicFrame>
      <p:sp>
        <p:nvSpPr>
          <p:cNvPr id="7" name="Google Shape;675;p75">
            <a:extLst>
              <a:ext uri="{FF2B5EF4-FFF2-40B4-BE49-F238E27FC236}">
                <a16:creationId xmlns:a16="http://schemas.microsoft.com/office/drawing/2014/main" id="{D780A038-6D34-4326-B0B5-CED7CB1FB82F}"/>
              </a:ext>
            </a:extLst>
          </p:cNvPr>
          <p:cNvSpPr txBox="1">
            <a:spLocks noGrp="1"/>
          </p:cNvSpPr>
          <p:nvPr>
            <p:ph type="title"/>
          </p:nvPr>
        </p:nvSpPr>
        <p:spPr>
          <a:xfrm>
            <a:off x="286658" y="145143"/>
            <a:ext cx="10515600" cy="75247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959"/>
              <a:buFont typeface="Calibri"/>
              <a:buNone/>
            </a:pPr>
            <a:r>
              <a:rPr lang="en-US" sz="3959" b="1" dirty="0"/>
              <a:t>Scenario B: </a:t>
            </a:r>
            <a:r>
              <a:rPr lang="en-US" sz="3959" b="1" dirty="0">
                <a:solidFill>
                  <a:srgbClr val="FF0000"/>
                </a:solidFill>
              </a:rPr>
              <a:t>ICP&gt;22; </a:t>
            </a:r>
            <a:r>
              <a:rPr lang="en-US" sz="3600" b="1" dirty="0"/>
              <a:t>PbtO</a:t>
            </a:r>
            <a:r>
              <a:rPr lang="en-US" sz="3600" b="1" baseline="-25000" dirty="0"/>
              <a:t>2</a:t>
            </a:r>
            <a:r>
              <a:rPr lang="en-US" sz="3600" b="1" u="sng" dirty="0"/>
              <a:t>&gt;</a:t>
            </a:r>
            <a:r>
              <a:rPr lang="en-US" sz="3600" b="1" dirty="0"/>
              <a:t>20 </a:t>
            </a:r>
            <a:endParaRPr sz="4860" b="1" dirty="0"/>
          </a:p>
        </p:txBody>
      </p:sp>
    </p:spTree>
    <p:extLst>
      <p:ext uri="{BB962C8B-B14F-4D97-AF65-F5344CB8AC3E}">
        <p14:creationId xmlns:p14="http://schemas.microsoft.com/office/powerpoint/2010/main" val="2135016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76"/>
          <p:cNvSpPr txBox="1">
            <a:spLocks noGrp="1"/>
          </p:cNvSpPr>
          <p:nvPr>
            <p:ph type="title"/>
          </p:nvPr>
        </p:nvSpPr>
        <p:spPr>
          <a:xfrm>
            <a:off x="135369" y="43793"/>
            <a:ext cx="9045220" cy="776111"/>
          </a:xfrm>
          <a:prstGeom prst="rect">
            <a:avLst/>
          </a:prstGeom>
          <a:noFill/>
          <a:ln>
            <a:noFill/>
          </a:ln>
        </p:spPr>
        <p:txBody>
          <a:bodyPr spcFirstLastPara="1" vert="horz" wrap="square" lIns="91425" tIns="45700" rIns="91425" bIns="45700" rtlCol="0" anchor="b" anchorCtr="0">
            <a:noAutofit/>
          </a:bodyPr>
          <a:lstStyle/>
          <a:p>
            <a:pPr>
              <a:spcBef>
                <a:spcPts val="0"/>
              </a:spcBef>
              <a:buClr>
                <a:schemeClr val="dk1"/>
              </a:buClr>
              <a:buSzPts val="4400"/>
            </a:pPr>
            <a:r>
              <a:rPr lang="en-US" b="1" dirty="0"/>
              <a:t>Scenario C: ICP</a:t>
            </a:r>
            <a:r>
              <a:rPr lang="en-US" b="1" u="sng" dirty="0"/>
              <a:t>&lt;</a:t>
            </a:r>
            <a:r>
              <a:rPr lang="en-US" b="1" dirty="0"/>
              <a:t>22	</a:t>
            </a:r>
            <a:r>
              <a:rPr lang="en-US" b="1" dirty="0">
                <a:solidFill>
                  <a:srgbClr val="FF0000"/>
                </a:solidFill>
              </a:rPr>
              <a:t>PbtO</a:t>
            </a:r>
            <a:r>
              <a:rPr lang="en-US" b="1" baseline="-25000" dirty="0">
                <a:solidFill>
                  <a:srgbClr val="FF0000"/>
                </a:solidFill>
              </a:rPr>
              <a:t>2</a:t>
            </a:r>
            <a:r>
              <a:rPr lang="en-US" b="1" dirty="0">
                <a:solidFill>
                  <a:srgbClr val="FF0000"/>
                </a:solidFill>
              </a:rPr>
              <a:t>&lt;20 </a:t>
            </a:r>
            <a:r>
              <a:rPr lang="en-US" b="1" dirty="0"/>
              <a:t>	</a:t>
            </a:r>
            <a:endParaRPr dirty="0"/>
          </a:p>
        </p:txBody>
      </p:sp>
      <p:grpSp>
        <p:nvGrpSpPr>
          <p:cNvPr id="698" name="Google Shape;698;p76"/>
          <p:cNvGrpSpPr/>
          <p:nvPr/>
        </p:nvGrpSpPr>
        <p:grpSpPr>
          <a:xfrm>
            <a:off x="265966" y="860779"/>
            <a:ext cx="11626961" cy="5336998"/>
            <a:chOff x="-84823" y="0"/>
            <a:chExt cx="9680582" cy="5336998"/>
          </a:xfrm>
        </p:grpSpPr>
        <p:sp>
          <p:nvSpPr>
            <p:cNvPr id="699" name="Google Shape;699;p76"/>
            <p:cNvSpPr/>
            <p:nvPr/>
          </p:nvSpPr>
          <p:spPr>
            <a:xfrm rot="-9121771">
              <a:off x="2398870" y="1246228"/>
              <a:ext cx="992208" cy="0"/>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700" name="Google Shape;700;p76"/>
            <p:cNvSpPr/>
            <p:nvPr/>
          </p:nvSpPr>
          <p:spPr>
            <a:xfrm rot="-10412495">
              <a:off x="2650583" y="1996002"/>
              <a:ext cx="684718" cy="0"/>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701" name="Google Shape;701;p76"/>
            <p:cNvSpPr/>
            <p:nvPr/>
          </p:nvSpPr>
          <p:spPr>
            <a:xfrm rot="9974606">
              <a:off x="2261768" y="2639799"/>
              <a:ext cx="1086949" cy="0"/>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702" name="Google Shape;702;p76"/>
            <p:cNvSpPr/>
            <p:nvPr/>
          </p:nvSpPr>
          <p:spPr>
            <a:xfrm rot="2465221">
              <a:off x="5582562" y="3048816"/>
              <a:ext cx="1058024" cy="45719"/>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703" name="Google Shape;703;p76"/>
            <p:cNvSpPr/>
            <p:nvPr/>
          </p:nvSpPr>
          <p:spPr>
            <a:xfrm rot="16624">
              <a:off x="5992475" y="2192104"/>
              <a:ext cx="265802" cy="0"/>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704" name="Google Shape;704;p76"/>
            <p:cNvSpPr/>
            <p:nvPr/>
          </p:nvSpPr>
          <p:spPr>
            <a:xfrm rot="19420426">
              <a:off x="5648457" y="1224658"/>
              <a:ext cx="619698" cy="45719"/>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705" name="Google Shape;705;p76"/>
            <p:cNvSpPr/>
            <p:nvPr/>
          </p:nvSpPr>
          <p:spPr>
            <a:xfrm rot="15940177">
              <a:off x="4301721" y="1276540"/>
              <a:ext cx="269767" cy="0"/>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706" name="Google Shape;706;p76"/>
            <p:cNvSpPr/>
            <p:nvPr/>
          </p:nvSpPr>
          <p:spPr>
            <a:xfrm>
              <a:off x="3280224" y="1424314"/>
              <a:ext cx="2758629" cy="1766361"/>
            </a:xfrm>
            <a:prstGeom prst="roundRect">
              <a:avLst>
                <a:gd name="adj" fmla="val 16667"/>
              </a:avLst>
            </a:prstGeom>
            <a:solidFill>
              <a:srgbClr val="FF0000"/>
            </a:solidFill>
            <a:ln>
              <a:noFill/>
            </a:ln>
          </p:spPr>
          <p:txBody>
            <a:bodyPr spcFirstLastPara="1" wrap="square" lIns="91425" tIns="91425" rIns="91425" bIns="91425" anchor="ctr" anchorCtr="0">
              <a:noAutofit/>
            </a:bodyPr>
            <a:lstStyle/>
            <a:p>
              <a:endParaRPr/>
            </a:p>
          </p:txBody>
        </p:sp>
        <p:sp>
          <p:nvSpPr>
            <p:cNvPr id="707" name="Google Shape;707;p76"/>
            <p:cNvSpPr txBox="1"/>
            <p:nvPr/>
          </p:nvSpPr>
          <p:spPr>
            <a:xfrm>
              <a:off x="3410245" y="1556470"/>
              <a:ext cx="2510808" cy="1492261"/>
            </a:xfrm>
            <a:prstGeom prst="rect">
              <a:avLst/>
            </a:prstGeom>
            <a:noFill/>
            <a:ln>
              <a:noFill/>
            </a:ln>
          </p:spPr>
          <p:txBody>
            <a:bodyPr spcFirstLastPara="1" wrap="square" lIns="40625" tIns="40625" rIns="40625" bIns="40625" anchor="ctr" anchorCtr="0">
              <a:noAutofit/>
            </a:bodyPr>
            <a:lstStyle/>
            <a:p>
              <a:pPr algn="ctr">
                <a:lnSpc>
                  <a:spcPct val="90000"/>
                </a:lnSpc>
                <a:buClr>
                  <a:schemeClr val="lt1"/>
                </a:buClr>
                <a:buSzPts val="1600"/>
              </a:pPr>
              <a:r>
                <a:rPr lang="en-US" sz="2000" b="1" dirty="0">
                  <a:solidFill>
                    <a:schemeClr val="lt1"/>
                  </a:solidFill>
                  <a:latin typeface="Calibri"/>
                  <a:ea typeface="Calibri"/>
                  <a:cs typeface="Calibri"/>
                  <a:sym typeface="Calibri"/>
                </a:rPr>
                <a:t>Tier 1 Interventions: Treatment must begin within 15 minutes of PbtO</a:t>
              </a:r>
              <a:r>
                <a:rPr lang="en-US" sz="2000" b="1" baseline="-25000" dirty="0">
                  <a:solidFill>
                    <a:schemeClr val="lt1"/>
                  </a:solidFill>
                  <a:latin typeface="Calibri"/>
                  <a:ea typeface="Calibri"/>
                  <a:cs typeface="Calibri"/>
                  <a:sym typeface="Calibri"/>
                </a:rPr>
                <a:t>2</a:t>
              </a:r>
              <a:r>
                <a:rPr lang="en-US" sz="2000" b="1" dirty="0">
                  <a:solidFill>
                    <a:schemeClr val="lt1"/>
                  </a:solidFill>
                  <a:latin typeface="Calibri"/>
                  <a:ea typeface="Calibri"/>
                  <a:cs typeface="Calibri"/>
                  <a:sym typeface="Calibri"/>
                </a:rPr>
                <a:t> abnormality that is sustained for 5 minutes</a:t>
              </a:r>
              <a:endParaRPr sz="2000" dirty="0">
                <a:solidFill>
                  <a:schemeClr val="lt1"/>
                </a:solidFill>
                <a:latin typeface="Calibri"/>
                <a:ea typeface="Calibri"/>
                <a:cs typeface="Calibri"/>
                <a:sym typeface="Calibri"/>
              </a:endParaRPr>
            </a:p>
          </p:txBody>
        </p:sp>
        <p:sp>
          <p:nvSpPr>
            <p:cNvPr id="708" name="Google Shape;708;p76"/>
            <p:cNvSpPr/>
            <p:nvPr/>
          </p:nvSpPr>
          <p:spPr>
            <a:xfrm>
              <a:off x="3364635" y="0"/>
              <a:ext cx="1898334" cy="1155317"/>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endParaRPr/>
            </a:p>
          </p:txBody>
        </p:sp>
        <p:sp>
          <p:nvSpPr>
            <p:cNvPr id="709" name="Google Shape;709;p76"/>
            <p:cNvSpPr txBox="1"/>
            <p:nvPr/>
          </p:nvSpPr>
          <p:spPr>
            <a:xfrm>
              <a:off x="3446473" y="56398"/>
              <a:ext cx="1760098" cy="1042521"/>
            </a:xfrm>
            <a:prstGeom prst="rect">
              <a:avLst/>
            </a:prstGeom>
            <a:noFill/>
            <a:ln>
              <a:noFill/>
            </a:ln>
          </p:spPr>
          <p:txBody>
            <a:bodyPr spcFirstLastPara="1" wrap="square" lIns="35550" tIns="35550" rIns="35550" bIns="35550" anchor="ctr" anchorCtr="0">
              <a:noAutofit/>
            </a:bodyPr>
            <a:lstStyle/>
            <a:p>
              <a:pPr algn="ctr">
                <a:lnSpc>
                  <a:spcPct val="90000"/>
                </a:lnSpc>
                <a:buClr>
                  <a:schemeClr val="lt1"/>
                </a:buClr>
                <a:buSzPts val="1400"/>
              </a:pPr>
              <a:r>
                <a:rPr lang="en-US" sz="2000" b="1" dirty="0">
                  <a:solidFill>
                    <a:schemeClr val="lt1"/>
                  </a:solidFill>
                  <a:latin typeface="Calibri"/>
                  <a:ea typeface="Calibri"/>
                  <a:cs typeface="Calibri"/>
                  <a:sym typeface="Calibri"/>
                </a:rPr>
                <a:t>Adjust head of the bed</a:t>
              </a:r>
              <a:r>
                <a:rPr lang="en-US" sz="2000" dirty="0">
                  <a:solidFill>
                    <a:schemeClr val="lt1"/>
                  </a:solidFill>
                  <a:latin typeface="Calibri"/>
                  <a:ea typeface="Calibri"/>
                  <a:cs typeface="Calibri"/>
                  <a:sym typeface="Calibri"/>
                </a:rPr>
                <a:t> to improve brain oxygen level</a:t>
              </a:r>
              <a:endParaRPr sz="2000" dirty="0"/>
            </a:p>
          </p:txBody>
        </p:sp>
        <p:sp>
          <p:nvSpPr>
            <p:cNvPr id="710" name="Google Shape;710;p76"/>
            <p:cNvSpPr/>
            <p:nvPr/>
          </p:nvSpPr>
          <p:spPr>
            <a:xfrm>
              <a:off x="5635700" y="96553"/>
              <a:ext cx="2617699" cy="944544"/>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endParaRPr/>
            </a:p>
          </p:txBody>
        </p:sp>
        <p:sp>
          <p:nvSpPr>
            <p:cNvPr id="711" name="Google Shape;711;p76"/>
            <p:cNvSpPr txBox="1"/>
            <p:nvPr/>
          </p:nvSpPr>
          <p:spPr>
            <a:xfrm>
              <a:off x="5635700" y="162816"/>
              <a:ext cx="2617699" cy="864434"/>
            </a:xfrm>
            <a:prstGeom prst="rect">
              <a:avLst/>
            </a:prstGeom>
            <a:noFill/>
            <a:ln>
              <a:noFill/>
            </a:ln>
          </p:spPr>
          <p:txBody>
            <a:bodyPr spcFirstLastPara="1" wrap="square" lIns="45700" tIns="45700" rIns="45700" bIns="45700" anchor="ctr" anchorCtr="0">
              <a:noAutofit/>
            </a:bodyPr>
            <a:lstStyle/>
            <a:p>
              <a:pPr algn="ctr">
                <a:lnSpc>
                  <a:spcPct val="90000"/>
                </a:lnSpc>
                <a:buClr>
                  <a:schemeClr val="lt1"/>
                </a:buClr>
                <a:buSzPts val="1800"/>
              </a:pPr>
              <a:r>
                <a:rPr lang="en-US" sz="2000" b="1" dirty="0">
                  <a:solidFill>
                    <a:schemeClr val="lt1"/>
                  </a:solidFill>
                  <a:latin typeface="Calibri"/>
                  <a:ea typeface="Calibri"/>
                  <a:cs typeface="Calibri"/>
                  <a:sym typeface="Calibri"/>
                </a:rPr>
                <a:t>Ensure Temperature &lt; 38</a:t>
              </a:r>
              <a:r>
                <a:rPr lang="en-US" sz="2000" b="1" baseline="30000" dirty="0">
                  <a:solidFill>
                    <a:schemeClr val="lt1"/>
                  </a:solidFill>
                  <a:latin typeface="Calibri"/>
                  <a:ea typeface="Calibri"/>
                  <a:cs typeface="Calibri"/>
                  <a:sym typeface="Calibri"/>
                </a:rPr>
                <a:t>o</a:t>
              </a:r>
              <a:r>
                <a:rPr lang="en-US" sz="2000" b="1" dirty="0">
                  <a:solidFill>
                    <a:schemeClr val="lt1"/>
                  </a:solidFill>
                  <a:latin typeface="Calibri"/>
                  <a:ea typeface="Calibri"/>
                  <a:cs typeface="Calibri"/>
                  <a:sym typeface="Calibri"/>
                </a:rPr>
                <a:t>C; </a:t>
              </a:r>
              <a:r>
                <a:rPr lang="en-US" sz="2000" dirty="0">
                  <a:solidFill>
                    <a:schemeClr val="lt1"/>
                  </a:solidFill>
                  <a:latin typeface="Calibri"/>
                  <a:ea typeface="Calibri"/>
                  <a:cs typeface="Calibri"/>
                  <a:sym typeface="Calibri"/>
                </a:rPr>
                <a:t>Treat fever</a:t>
              </a:r>
              <a:endParaRPr sz="2000" dirty="0"/>
            </a:p>
          </p:txBody>
        </p:sp>
        <p:sp>
          <p:nvSpPr>
            <p:cNvPr id="712" name="Google Shape;712;p76"/>
            <p:cNvSpPr/>
            <p:nvPr/>
          </p:nvSpPr>
          <p:spPr>
            <a:xfrm>
              <a:off x="6258276" y="1457125"/>
              <a:ext cx="3005861" cy="1012766"/>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endParaRPr/>
            </a:p>
          </p:txBody>
        </p:sp>
        <p:sp>
          <p:nvSpPr>
            <p:cNvPr id="713" name="Google Shape;713;p76"/>
            <p:cNvSpPr txBox="1"/>
            <p:nvPr/>
          </p:nvSpPr>
          <p:spPr>
            <a:xfrm>
              <a:off x="6372136" y="1427321"/>
              <a:ext cx="2830324" cy="1117494"/>
            </a:xfrm>
            <a:prstGeom prst="rect">
              <a:avLst/>
            </a:prstGeom>
            <a:noFill/>
            <a:ln>
              <a:noFill/>
            </a:ln>
          </p:spPr>
          <p:txBody>
            <a:bodyPr spcFirstLastPara="1" wrap="square" lIns="30475" tIns="30475" rIns="30475" bIns="30475" anchor="ctr" anchorCtr="0">
              <a:noAutofit/>
            </a:bodyPr>
            <a:lstStyle/>
            <a:p>
              <a:pPr algn="ctr">
                <a:lnSpc>
                  <a:spcPct val="90000"/>
                </a:lnSpc>
                <a:buClr>
                  <a:schemeClr val="lt1"/>
                </a:buClr>
                <a:buSzPts val="1200"/>
              </a:pPr>
              <a:r>
                <a:rPr lang="en-US" sz="2000" b="1" dirty="0">
                  <a:solidFill>
                    <a:schemeClr val="lt1"/>
                  </a:solidFill>
                  <a:latin typeface="Calibri"/>
                  <a:ea typeface="Calibri"/>
                  <a:cs typeface="Calibri"/>
                  <a:sym typeface="Calibri"/>
                </a:rPr>
                <a:t>Optimize CPP </a:t>
              </a:r>
              <a:r>
                <a:rPr lang="en-US" sz="2000" dirty="0">
                  <a:solidFill>
                    <a:schemeClr val="lt1"/>
                  </a:solidFill>
                  <a:latin typeface="Calibri"/>
                  <a:ea typeface="Calibri"/>
                  <a:cs typeface="Calibri"/>
                  <a:sym typeface="Calibri"/>
                </a:rPr>
                <a:t>up</a:t>
              </a:r>
              <a:r>
                <a:rPr lang="en-US" sz="2000" b="1" dirty="0">
                  <a:solidFill>
                    <a:schemeClr val="lt1"/>
                  </a:solidFill>
                  <a:latin typeface="Calibri"/>
                  <a:ea typeface="Calibri"/>
                  <a:cs typeface="Calibri"/>
                  <a:sym typeface="Calibri"/>
                </a:rPr>
                <a:t> </a:t>
              </a:r>
              <a:r>
                <a:rPr lang="en-US" sz="2000" dirty="0">
                  <a:solidFill>
                    <a:schemeClr val="lt1"/>
                  </a:solidFill>
                  <a:latin typeface="Calibri"/>
                  <a:ea typeface="Calibri"/>
                  <a:cs typeface="Calibri"/>
                  <a:sym typeface="Calibri"/>
                </a:rPr>
                <a:t>to 70 mm Hg with fluid bolus or vasopressors</a:t>
              </a:r>
              <a:endParaRPr sz="2000" dirty="0"/>
            </a:p>
          </p:txBody>
        </p:sp>
        <p:sp>
          <p:nvSpPr>
            <p:cNvPr id="717" name="Google Shape;717;p76"/>
            <p:cNvSpPr/>
            <p:nvPr/>
          </p:nvSpPr>
          <p:spPr>
            <a:xfrm>
              <a:off x="6416713" y="2819548"/>
              <a:ext cx="1711064" cy="980581"/>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endParaRPr/>
            </a:p>
          </p:txBody>
        </p:sp>
        <p:sp>
          <p:nvSpPr>
            <p:cNvPr id="718" name="Google Shape;718;p76"/>
            <p:cNvSpPr txBox="1"/>
            <p:nvPr/>
          </p:nvSpPr>
          <p:spPr>
            <a:xfrm>
              <a:off x="6515190" y="2981733"/>
              <a:ext cx="1534289" cy="624898"/>
            </a:xfrm>
            <a:prstGeom prst="rect">
              <a:avLst/>
            </a:prstGeom>
            <a:noFill/>
            <a:ln>
              <a:noFill/>
            </a:ln>
          </p:spPr>
          <p:txBody>
            <a:bodyPr spcFirstLastPara="1" wrap="square" lIns="35550" tIns="35550" rIns="35550" bIns="35550" anchor="ctr" anchorCtr="0">
              <a:noAutofit/>
            </a:bodyPr>
            <a:lstStyle/>
            <a:p>
              <a:pPr algn="ctr">
                <a:lnSpc>
                  <a:spcPct val="90000"/>
                </a:lnSpc>
                <a:buClr>
                  <a:schemeClr val="lt1"/>
                </a:buClr>
                <a:buSzPts val="1400"/>
              </a:pPr>
              <a:r>
                <a:rPr lang="en-US" sz="2000" b="1" dirty="0">
                  <a:solidFill>
                    <a:schemeClr val="lt1"/>
                  </a:solidFill>
                  <a:latin typeface="Calibri"/>
                  <a:ea typeface="Calibri"/>
                  <a:cs typeface="Calibri"/>
                  <a:sym typeface="Calibri"/>
                </a:rPr>
                <a:t>Optimize hemodynamics</a:t>
              </a:r>
              <a:endParaRPr dirty="0"/>
            </a:p>
          </p:txBody>
        </p:sp>
        <p:sp>
          <p:nvSpPr>
            <p:cNvPr id="719" name="Google Shape;719;p76"/>
            <p:cNvSpPr/>
            <p:nvPr/>
          </p:nvSpPr>
          <p:spPr>
            <a:xfrm rot="2761987">
              <a:off x="7965062" y="3824308"/>
              <a:ext cx="509902" cy="64376"/>
            </a:xfrm>
            <a:custGeom>
              <a:avLst/>
              <a:gdLst/>
              <a:ahLst/>
              <a:cxnLst/>
              <a:rect l="l" t="t" r="r" b="b"/>
              <a:pathLst>
                <a:path w="120000" h="120000" extrusionOk="0">
                  <a:moveTo>
                    <a:pt x="0" y="0"/>
                  </a:moveTo>
                  <a:lnTo>
                    <a:pt x="120000" y="0"/>
                  </a:lnTo>
                </a:path>
              </a:pathLst>
            </a:custGeom>
            <a:noFill/>
            <a:ln w="9525" cap="flat" cmpd="sng">
              <a:solidFill>
                <a:srgbClr val="3A66B1"/>
              </a:solidFill>
              <a:prstDash val="solid"/>
              <a:miter lim="800000"/>
              <a:headEnd type="none" w="sm" len="sm"/>
              <a:tailEnd type="none" w="sm" len="sm"/>
            </a:ln>
          </p:spPr>
        </p:sp>
        <p:sp>
          <p:nvSpPr>
            <p:cNvPr id="720" name="Google Shape;720;p76"/>
            <p:cNvSpPr/>
            <p:nvPr/>
          </p:nvSpPr>
          <p:spPr>
            <a:xfrm>
              <a:off x="4885948" y="3902955"/>
              <a:ext cx="2190756" cy="980581"/>
            </a:xfrm>
            <a:prstGeom prst="roundRect">
              <a:avLst>
                <a:gd name="adj" fmla="val 16667"/>
              </a:avLst>
            </a:prstGeom>
            <a:solidFill>
              <a:srgbClr val="A139FF"/>
            </a:solidFill>
            <a:ln>
              <a:noFill/>
            </a:ln>
          </p:spPr>
          <p:txBody>
            <a:bodyPr spcFirstLastPara="1" wrap="square" lIns="91425" tIns="91425" rIns="91425" bIns="91425" anchor="ctr" anchorCtr="0">
              <a:noAutofit/>
            </a:bodyPr>
            <a:lstStyle/>
            <a:p>
              <a:endParaRPr/>
            </a:p>
          </p:txBody>
        </p:sp>
        <p:sp>
          <p:nvSpPr>
            <p:cNvPr id="721" name="Google Shape;721;p76"/>
            <p:cNvSpPr txBox="1"/>
            <p:nvPr/>
          </p:nvSpPr>
          <p:spPr>
            <a:xfrm>
              <a:off x="4912511" y="3889989"/>
              <a:ext cx="2190756" cy="899033"/>
            </a:xfrm>
            <a:prstGeom prst="rect">
              <a:avLst/>
            </a:prstGeom>
            <a:noFill/>
            <a:ln>
              <a:noFill/>
            </a:ln>
          </p:spPr>
          <p:txBody>
            <a:bodyPr spcFirstLastPara="1" wrap="square" lIns="35550" tIns="35550" rIns="35550" bIns="35550" anchor="ctr" anchorCtr="0">
              <a:noAutofit/>
            </a:bodyPr>
            <a:lstStyle/>
            <a:p>
              <a:pPr algn="ctr">
                <a:lnSpc>
                  <a:spcPct val="90000"/>
                </a:lnSpc>
                <a:buClr>
                  <a:schemeClr val="lt1"/>
                </a:buClr>
                <a:buSzPts val="1400"/>
              </a:pPr>
              <a:r>
                <a:rPr lang="en-US" sz="2000" b="1" dirty="0">
                  <a:solidFill>
                    <a:schemeClr val="lt1"/>
                  </a:solidFill>
                  <a:latin typeface="Calibri"/>
                  <a:ea typeface="Calibri"/>
                  <a:cs typeface="Calibri"/>
                  <a:sym typeface="Calibri"/>
                </a:rPr>
                <a:t>Resuscitation </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address hypovolemia to achieve </a:t>
              </a:r>
              <a:r>
                <a:rPr lang="en-US" sz="1400" dirty="0" err="1">
                  <a:solidFill>
                    <a:schemeClr val="lt1"/>
                  </a:solidFill>
                  <a:latin typeface="Calibri"/>
                  <a:ea typeface="Calibri"/>
                  <a:cs typeface="Calibri"/>
                  <a:sym typeface="Calibri"/>
                </a:rPr>
                <a:t>euvolemia</a:t>
              </a:r>
              <a:r>
                <a:rPr lang="en-US" sz="1400" dirty="0">
                  <a:solidFill>
                    <a:schemeClr val="lt1"/>
                  </a:solidFill>
                  <a:latin typeface="Calibri"/>
                  <a:ea typeface="Calibri"/>
                  <a:cs typeface="Calibri"/>
                  <a:sym typeface="Calibri"/>
                </a:rPr>
                <a:t> with volume per local protocol</a:t>
              </a:r>
              <a:endParaRPr sz="1400" dirty="0"/>
            </a:p>
          </p:txBody>
        </p:sp>
        <p:sp>
          <p:nvSpPr>
            <p:cNvPr id="722" name="Google Shape;722;p76"/>
            <p:cNvSpPr/>
            <p:nvPr/>
          </p:nvSpPr>
          <p:spPr>
            <a:xfrm rot="8078097">
              <a:off x="6166283" y="3819697"/>
              <a:ext cx="387848" cy="0"/>
            </a:xfrm>
            <a:custGeom>
              <a:avLst/>
              <a:gdLst/>
              <a:ahLst/>
              <a:cxnLst/>
              <a:rect l="l" t="t" r="r" b="b"/>
              <a:pathLst>
                <a:path w="120000" h="120000" extrusionOk="0">
                  <a:moveTo>
                    <a:pt x="0" y="0"/>
                  </a:moveTo>
                  <a:lnTo>
                    <a:pt x="120000" y="0"/>
                  </a:lnTo>
                </a:path>
              </a:pathLst>
            </a:custGeom>
            <a:noFill/>
            <a:ln w="9525" cap="flat" cmpd="sng">
              <a:solidFill>
                <a:srgbClr val="3A66B1"/>
              </a:solidFill>
              <a:prstDash val="solid"/>
              <a:miter lim="800000"/>
              <a:headEnd type="none" w="sm" len="sm"/>
              <a:tailEnd type="none" w="sm" len="sm"/>
            </a:ln>
          </p:spPr>
        </p:sp>
        <p:sp>
          <p:nvSpPr>
            <p:cNvPr id="723" name="Google Shape;723;p76"/>
            <p:cNvSpPr/>
            <p:nvPr/>
          </p:nvSpPr>
          <p:spPr>
            <a:xfrm>
              <a:off x="7366149" y="3887066"/>
              <a:ext cx="2190756" cy="980581"/>
            </a:xfrm>
            <a:prstGeom prst="roundRect">
              <a:avLst>
                <a:gd name="adj" fmla="val 16667"/>
              </a:avLst>
            </a:prstGeom>
            <a:solidFill>
              <a:srgbClr val="A139FF"/>
            </a:solidFill>
            <a:ln>
              <a:noFill/>
            </a:ln>
          </p:spPr>
          <p:txBody>
            <a:bodyPr spcFirstLastPara="1" wrap="square" lIns="91425" tIns="91425" rIns="91425" bIns="91425" anchor="ctr" anchorCtr="0">
              <a:noAutofit/>
            </a:bodyPr>
            <a:lstStyle/>
            <a:p>
              <a:endParaRPr/>
            </a:p>
          </p:txBody>
        </p:sp>
        <p:sp>
          <p:nvSpPr>
            <p:cNvPr id="724" name="Google Shape;724;p76"/>
            <p:cNvSpPr txBox="1"/>
            <p:nvPr/>
          </p:nvSpPr>
          <p:spPr>
            <a:xfrm>
              <a:off x="7405003" y="3878351"/>
              <a:ext cx="2190756" cy="934726"/>
            </a:xfrm>
            <a:prstGeom prst="rect">
              <a:avLst/>
            </a:prstGeom>
            <a:noFill/>
            <a:ln>
              <a:noFill/>
            </a:ln>
          </p:spPr>
          <p:txBody>
            <a:bodyPr spcFirstLastPara="1" wrap="square" lIns="40625" tIns="40625" rIns="40625" bIns="40625" anchor="ctr" anchorCtr="0">
              <a:noAutofit/>
            </a:bodyPr>
            <a:lstStyle/>
            <a:p>
              <a:pPr algn="ctr">
                <a:lnSpc>
                  <a:spcPct val="90000"/>
                </a:lnSpc>
                <a:buClr>
                  <a:schemeClr val="lt1"/>
                </a:buClr>
                <a:buSzPts val="1600"/>
              </a:pPr>
              <a:r>
                <a:rPr lang="en-US" sz="2000" b="1" dirty="0">
                  <a:solidFill>
                    <a:schemeClr val="lt1"/>
                  </a:solidFill>
                  <a:latin typeface="Calibri"/>
                  <a:ea typeface="Calibri"/>
                  <a:cs typeface="Calibri"/>
                  <a:sym typeface="Calibri"/>
                </a:rPr>
                <a:t>Diuresis</a:t>
              </a:r>
              <a:r>
                <a:rPr lang="en-US" sz="1600" b="1" dirty="0">
                  <a:solidFill>
                    <a:schemeClr val="lt1"/>
                  </a:solidFill>
                  <a:latin typeface="Calibri"/>
                  <a:ea typeface="Calibri"/>
                  <a:cs typeface="Calibri"/>
                  <a:sym typeface="Calibri"/>
                </a:rPr>
                <a:t> </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avoid hypervolemia, consider furosemide or diuretic</a:t>
              </a:r>
              <a:endParaRPr sz="1400" dirty="0"/>
            </a:p>
          </p:txBody>
        </p:sp>
        <p:sp>
          <p:nvSpPr>
            <p:cNvPr id="725" name="Google Shape;725;p76"/>
            <p:cNvSpPr/>
            <p:nvPr/>
          </p:nvSpPr>
          <p:spPr>
            <a:xfrm>
              <a:off x="274365" y="2413219"/>
              <a:ext cx="2257207" cy="1081348"/>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endParaRPr/>
            </a:p>
          </p:txBody>
        </p:sp>
        <p:sp>
          <p:nvSpPr>
            <p:cNvPr id="726" name="Google Shape;726;p76"/>
            <p:cNvSpPr txBox="1"/>
            <p:nvPr/>
          </p:nvSpPr>
          <p:spPr>
            <a:xfrm>
              <a:off x="334699" y="2462548"/>
              <a:ext cx="2155046" cy="975774"/>
            </a:xfrm>
            <a:prstGeom prst="rect">
              <a:avLst/>
            </a:prstGeom>
            <a:noFill/>
            <a:ln>
              <a:noFill/>
            </a:ln>
          </p:spPr>
          <p:txBody>
            <a:bodyPr spcFirstLastPara="1" wrap="square" lIns="45700" tIns="45700" rIns="45700" bIns="45700" anchor="ctr" anchorCtr="0">
              <a:noAutofit/>
            </a:bodyPr>
            <a:lstStyle/>
            <a:p>
              <a:pPr algn="ctr">
                <a:lnSpc>
                  <a:spcPct val="90000"/>
                </a:lnSpc>
                <a:buClr>
                  <a:schemeClr val="lt1"/>
                </a:buClr>
                <a:buSzPts val="1800"/>
              </a:pPr>
              <a:r>
                <a:rPr lang="en-US" sz="2000" b="1" dirty="0">
                  <a:solidFill>
                    <a:schemeClr val="lt1"/>
                  </a:solidFill>
                  <a:latin typeface="Calibri"/>
                  <a:ea typeface="Calibri"/>
                  <a:cs typeface="Calibri"/>
                  <a:sym typeface="Calibri"/>
                </a:rPr>
                <a:t>PaO</a:t>
              </a:r>
              <a:r>
                <a:rPr lang="en-US" sz="2000" b="1" baseline="-25000" dirty="0">
                  <a:solidFill>
                    <a:schemeClr val="lt1"/>
                  </a:solidFill>
                  <a:latin typeface="Calibri"/>
                  <a:ea typeface="Calibri"/>
                  <a:cs typeface="Calibri"/>
                  <a:sym typeface="Calibri"/>
                </a:rPr>
                <a:t>2 </a:t>
              </a:r>
              <a:r>
                <a:rPr lang="en-US" sz="2000" b="1" dirty="0">
                  <a:solidFill>
                    <a:schemeClr val="lt1"/>
                  </a:solidFill>
                  <a:latin typeface="Calibri"/>
                  <a:ea typeface="Calibri"/>
                  <a:cs typeface="Calibri"/>
                  <a:sym typeface="Calibri"/>
                </a:rPr>
                <a:t>adjustments</a:t>
              </a:r>
              <a:r>
                <a:rPr lang="en-US" sz="2000" dirty="0">
                  <a:solidFill>
                    <a:schemeClr val="lt1"/>
                  </a:solidFill>
                  <a:latin typeface="Calibri"/>
                  <a:ea typeface="Calibri"/>
                  <a:cs typeface="Calibri"/>
                  <a:sym typeface="Calibri"/>
                </a:rPr>
                <a:t>: </a:t>
              </a:r>
              <a:r>
                <a:rPr lang="en-US" sz="1200" b="1" dirty="0">
                  <a:solidFill>
                    <a:schemeClr val="lt1"/>
                  </a:solidFill>
                  <a:latin typeface="Calibri"/>
                  <a:ea typeface="Calibri"/>
                  <a:cs typeface="Calibri"/>
                  <a:sym typeface="Calibri"/>
                </a:rPr>
                <a:t>(</a:t>
              </a:r>
              <a:r>
                <a:rPr lang="en-US" sz="1400" b="1" i="1" u="sng" dirty="0">
                  <a:solidFill>
                    <a:schemeClr val="lt1"/>
                  </a:solidFill>
                  <a:latin typeface="Calibri"/>
                  <a:ea typeface="Calibri"/>
                  <a:cs typeface="Calibri"/>
                  <a:sym typeface="Calibri"/>
                </a:rPr>
                <a:t>obtain ABG </a:t>
              </a:r>
              <a:r>
                <a:rPr lang="en-US" sz="1400" b="1" dirty="0">
                  <a:solidFill>
                    <a:schemeClr val="lt1"/>
                  </a:solidFill>
                  <a:latin typeface="Calibri"/>
                  <a:ea typeface="Calibri"/>
                  <a:cs typeface="Calibri"/>
                  <a:sym typeface="Calibri"/>
                </a:rPr>
                <a:t>before treating with PaO2 adjustments)</a:t>
              </a:r>
              <a:endParaRPr sz="1400" dirty="0">
                <a:solidFill>
                  <a:schemeClr val="lt1"/>
                </a:solidFill>
                <a:latin typeface="Calibri"/>
                <a:ea typeface="Calibri"/>
                <a:cs typeface="Calibri"/>
                <a:sym typeface="Calibri"/>
              </a:endParaRPr>
            </a:p>
          </p:txBody>
        </p:sp>
        <p:sp>
          <p:nvSpPr>
            <p:cNvPr id="727" name="Google Shape;727;p76"/>
            <p:cNvSpPr/>
            <p:nvPr/>
          </p:nvSpPr>
          <p:spPr>
            <a:xfrm rot="2213560">
              <a:off x="2187735" y="3659001"/>
              <a:ext cx="547820" cy="0"/>
            </a:xfrm>
            <a:custGeom>
              <a:avLst/>
              <a:gdLst/>
              <a:ahLst/>
              <a:cxnLst/>
              <a:rect l="l" t="t" r="r" b="b"/>
              <a:pathLst>
                <a:path w="120000" h="120000" extrusionOk="0">
                  <a:moveTo>
                    <a:pt x="0" y="0"/>
                  </a:moveTo>
                  <a:lnTo>
                    <a:pt x="120000" y="0"/>
                  </a:lnTo>
                </a:path>
              </a:pathLst>
            </a:custGeom>
            <a:noFill/>
            <a:ln w="9525" cap="flat" cmpd="sng">
              <a:solidFill>
                <a:srgbClr val="3A66B1"/>
              </a:solidFill>
              <a:prstDash val="solid"/>
              <a:miter lim="800000"/>
              <a:headEnd type="none" w="sm" len="sm"/>
              <a:tailEnd type="none" w="sm" len="sm"/>
            </a:ln>
          </p:spPr>
        </p:sp>
        <p:sp>
          <p:nvSpPr>
            <p:cNvPr id="728" name="Google Shape;728;p76"/>
            <p:cNvSpPr/>
            <p:nvPr/>
          </p:nvSpPr>
          <p:spPr>
            <a:xfrm>
              <a:off x="2685429" y="3459672"/>
              <a:ext cx="1488239" cy="738859"/>
            </a:xfrm>
            <a:prstGeom prst="roundRect">
              <a:avLst>
                <a:gd name="adj" fmla="val 16667"/>
              </a:avLst>
            </a:prstGeom>
            <a:solidFill>
              <a:srgbClr val="A139FF"/>
            </a:solidFill>
            <a:ln>
              <a:noFill/>
            </a:ln>
          </p:spPr>
          <p:txBody>
            <a:bodyPr spcFirstLastPara="1" wrap="square" lIns="91425" tIns="91425" rIns="91425" bIns="91425" anchor="ctr" anchorCtr="0">
              <a:noAutofit/>
            </a:bodyPr>
            <a:lstStyle/>
            <a:p>
              <a:endParaRPr/>
            </a:p>
          </p:txBody>
        </p:sp>
        <p:sp>
          <p:nvSpPr>
            <p:cNvPr id="729" name="Google Shape;729;p76"/>
            <p:cNvSpPr txBox="1"/>
            <p:nvPr/>
          </p:nvSpPr>
          <p:spPr>
            <a:xfrm>
              <a:off x="2739045" y="3495739"/>
              <a:ext cx="1385468" cy="666723"/>
            </a:xfrm>
            <a:prstGeom prst="rect">
              <a:avLst/>
            </a:prstGeom>
            <a:noFill/>
            <a:ln>
              <a:noFill/>
            </a:ln>
          </p:spPr>
          <p:txBody>
            <a:bodyPr spcFirstLastPara="1" wrap="square" lIns="35550" tIns="35550" rIns="35550" bIns="35550" anchor="ctr" anchorCtr="0">
              <a:noAutofit/>
            </a:bodyPr>
            <a:lstStyle/>
            <a:p>
              <a:pPr algn="ctr">
                <a:lnSpc>
                  <a:spcPct val="90000"/>
                </a:lnSpc>
                <a:buClr>
                  <a:schemeClr val="lt1"/>
                </a:buClr>
                <a:buSzPts val="1400"/>
              </a:pPr>
              <a:r>
                <a:rPr lang="en-US" sz="2000" b="1" dirty="0">
                  <a:solidFill>
                    <a:schemeClr val="lt1"/>
                  </a:solidFill>
                  <a:latin typeface="Calibri"/>
                  <a:ea typeface="Calibri"/>
                  <a:cs typeface="Calibri"/>
                  <a:sym typeface="Calibri"/>
                </a:rPr>
                <a:t>Increase FiO</a:t>
              </a:r>
              <a:r>
                <a:rPr lang="en-US" sz="2000" b="1" baseline="-25000" dirty="0">
                  <a:solidFill>
                    <a:schemeClr val="lt1"/>
                  </a:solidFill>
                  <a:latin typeface="Calibri"/>
                  <a:ea typeface="Calibri"/>
                  <a:cs typeface="Calibri"/>
                  <a:sym typeface="Calibri"/>
                </a:rPr>
                <a:t>2</a:t>
              </a:r>
              <a:r>
                <a:rPr lang="en-US" sz="2000" b="1" dirty="0">
                  <a:solidFill>
                    <a:schemeClr val="lt1"/>
                  </a:solidFill>
                  <a:latin typeface="Calibri"/>
                  <a:ea typeface="Calibri"/>
                  <a:cs typeface="Calibri"/>
                  <a:sym typeface="Calibri"/>
                </a:rPr>
                <a:t> </a:t>
              </a:r>
              <a:r>
                <a:rPr lang="en-US" sz="1600" dirty="0">
                  <a:solidFill>
                    <a:schemeClr val="lt1"/>
                  </a:solidFill>
                  <a:latin typeface="Calibri"/>
                  <a:ea typeface="Calibri"/>
                  <a:cs typeface="Calibri"/>
                  <a:sym typeface="Calibri"/>
                </a:rPr>
                <a:t>up to </a:t>
              </a:r>
              <a:r>
                <a:rPr lang="en-US" sz="1600" i="1" u="sng" dirty="0">
                  <a:solidFill>
                    <a:schemeClr val="lt1"/>
                  </a:solidFill>
                  <a:latin typeface="Calibri"/>
                  <a:ea typeface="Calibri"/>
                  <a:cs typeface="Calibri"/>
                  <a:sym typeface="Calibri"/>
                </a:rPr>
                <a:t>60%</a:t>
              </a:r>
              <a:r>
                <a:rPr lang="en-US" sz="1600" dirty="0">
                  <a:solidFill>
                    <a:schemeClr val="lt1"/>
                  </a:solidFill>
                  <a:latin typeface="Calibri"/>
                  <a:ea typeface="Calibri"/>
                  <a:cs typeface="Calibri"/>
                  <a:sym typeface="Calibri"/>
                </a:rPr>
                <a:t>.</a:t>
              </a:r>
              <a:endParaRPr sz="1600" dirty="0"/>
            </a:p>
          </p:txBody>
        </p:sp>
        <p:sp>
          <p:nvSpPr>
            <p:cNvPr id="730" name="Google Shape;730;p76"/>
            <p:cNvSpPr/>
            <p:nvPr/>
          </p:nvSpPr>
          <p:spPr>
            <a:xfrm rot="3839391">
              <a:off x="1405028" y="4104536"/>
              <a:ext cx="1357420" cy="0"/>
            </a:xfrm>
            <a:custGeom>
              <a:avLst/>
              <a:gdLst/>
              <a:ahLst/>
              <a:cxnLst/>
              <a:rect l="l" t="t" r="r" b="b"/>
              <a:pathLst>
                <a:path w="120000" h="120000" extrusionOk="0">
                  <a:moveTo>
                    <a:pt x="0" y="0"/>
                  </a:moveTo>
                  <a:lnTo>
                    <a:pt x="120000" y="0"/>
                  </a:lnTo>
                </a:path>
              </a:pathLst>
            </a:custGeom>
            <a:noFill/>
            <a:ln w="9525" cap="flat" cmpd="sng">
              <a:solidFill>
                <a:srgbClr val="3A66B1"/>
              </a:solidFill>
              <a:prstDash val="solid"/>
              <a:miter lim="800000"/>
              <a:headEnd type="none" w="sm" len="sm"/>
              <a:tailEnd type="none" w="sm" len="sm"/>
            </a:ln>
          </p:spPr>
        </p:sp>
        <p:sp>
          <p:nvSpPr>
            <p:cNvPr id="731" name="Google Shape;731;p76"/>
            <p:cNvSpPr/>
            <p:nvPr/>
          </p:nvSpPr>
          <p:spPr>
            <a:xfrm>
              <a:off x="2206193" y="4289155"/>
              <a:ext cx="2416872" cy="1047843"/>
            </a:xfrm>
            <a:prstGeom prst="roundRect">
              <a:avLst>
                <a:gd name="adj" fmla="val 16667"/>
              </a:avLst>
            </a:prstGeom>
            <a:solidFill>
              <a:srgbClr val="A139FF"/>
            </a:solidFill>
            <a:ln>
              <a:noFill/>
            </a:ln>
          </p:spPr>
          <p:txBody>
            <a:bodyPr spcFirstLastPara="1" wrap="square" lIns="91425" tIns="91425" rIns="91425" bIns="91425" anchor="ctr" anchorCtr="0">
              <a:noAutofit/>
            </a:bodyPr>
            <a:lstStyle/>
            <a:p>
              <a:endParaRPr dirty="0"/>
            </a:p>
          </p:txBody>
        </p:sp>
        <p:sp>
          <p:nvSpPr>
            <p:cNvPr id="732" name="Google Shape;732;p76"/>
            <p:cNvSpPr txBox="1"/>
            <p:nvPr/>
          </p:nvSpPr>
          <p:spPr>
            <a:xfrm>
              <a:off x="2238226" y="4377356"/>
              <a:ext cx="2319422" cy="945541"/>
            </a:xfrm>
            <a:prstGeom prst="rect">
              <a:avLst/>
            </a:prstGeom>
            <a:noFill/>
            <a:ln>
              <a:noFill/>
            </a:ln>
          </p:spPr>
          <p:txBody>
            <a:bodyPr spcFirstLastPara="1" wrap="square" lIns="35550" tIns="35550" rIns="35550" bIns="35550" anchor="ctr" anchorCtr="0">
              <a:noAutofit/>
            </a:bodyPr>
            <a:lstStyle/>
            <a:p>
              <a:pPr algn="ctr">
                <a:lnSpc>
                  <a:spcPct val="90000"/>
                </a:lnSpc>
                <a:buClr>
                  <a:schemeClr val="lt1"/>
                </a:buClr>
                <a:buSzPts val="1400"/>
              </a:pPr>
              <a:r>
                <a:rPr lang="en-US" sz="2000" b="1" dirty="0">
                  <a:solidFill>
                    <a:schemeClr val="lt1"/>
                  </a:solidFill>
                  <a:latin typeface="Calibri"/>
                  <a:ea typeface="Calibri"/>
                  <a:cs typeface="Calibri"/>
                  <a:sym typeface="Calibri"/>
                </a:rPr>
                <a:t>Adjust PEEP </a:t>
              </a:r>
              <a:r>
                <a:rPr lang="en-US" sz="1400" dirty="0">
                  <a:solidFill>
                    <a:schemeClr val="lt1"/>
                  </a:solidFill>
                  <a:latin typeface="Calibri"/>
                  <a:ea typeface="Calibri"/>
                  <a:cs typeface="Calibri"/>
                  <a:sym typeface="Calibri"/>
                </a:rPr>
                <a:t>by a max of 5 cm H20 over baseline; monitor ICP response</a:t>
              </a:r>
              <a:endParaRPr sz="1400" dirty="0"/>
            </a:p>
          </p:txBody>
        </p:sp>
        <p:sp>
          <p:nvSpPr>
            <p:cNvPr id="733" name="Google Shape;733;p76"/>
            <p:cNvSpPr/>
            <p:nvPr/>
          </p:nvSpPr>
          <p:spPr>
            <a:xfrm rot="6343143">
              <a:off x="874878" y="3824769"/>
              <a:ext cx="738474" cy="38066"/>
            </a:xfrm>
            <a:custGeom>
              <a:avLst/>
              <a:gdLst/>
              <a:ahLst/>
              <a:cxnLst/>
              <a:rect l="l" t="t" r="r" b="b"/>
              <a:pathLst>
                <a:path w="120000" h="120000" extrusionOk="0">
                  <a:moveTo>
                    <a:pt x="0" y="0"/>
                  </a:moveTo>
                  <a:lnTo>
                    <a:pt x="120000" y="0"/>
                  </a:lnTo>
                </a:path>
              </a:pathLst>
            </a:custGeom>
            <a:noFill/>
            <a:ln w="9525" cap="flat" cmpd="sng">
              <a:solidFill>
                <a:srgbClr val="3A66B1"/>
              </a:solidFill>
              <a:prstDash val="solid"/>
              <a:miter lim="800000"/>
              <a:headEnd type="none" w="sm" len="sm"/>
              <a:tailEnd type="none" w="sm" len="sm"/>
            </a:ln>
          </p:spPr>
        </p:sp>
        <p:sp>
          <p:nvSpPr>
            <p:cNvPr id="734" name="Google Shape;734;p76"/>
            <p:cNvSpPr/>
            <p:nvPr/>
          </p:nvSpPr>
          <p:spPr>
            <a:xfrm>
              <a:off x="-84823" y="4118648"/>
              <a:ext cx="2006039" cy="883216"/>
            </a:xfrm>
            <a:prstGeom prst="roundRect">
              <a:avLst>
                <a:gd name="adj" fmla="val 16667"/>
              </a:avLst>
            </a:prstGeom>
            <a:solidFill>
              <a:srgbClr val="A139FF"/>
            </a:solidFill>
            <a:ln>
              <a:noFill/>
            </a:ln>
          </p:spPr>
          <p:txBody>
            <a:bodyPr spcFirstLastPara="1" wrap="square" lIns="91425" tIns="91425" rIns="91425" bIns="91425" anchor="ctr" anchorCtr="0">
              <a:noAutofit/>
            </a:bodyPr>
            <a:lstStyle/>
            <a:p>
              <a:endParaRPr/>
            </a:p>
          </p:txBody>
        </p:sp>
        <p:sp>
          <p:nvSpPr>
            <p:cNvPr id="735" name="Google Shape;735;p76"/>
            <p:cNvSpPr txBox="1"/>
            <p:nvPr/>
          </p:nvSpPr>
          <p:spPr>
            <a:xfrm>
              <a:off x="-36852" y="4104536"/>
              <a:ext cx="1953601" cy="855697"/>
            </a:xfrm>
            <a:prstGeom prst="rect">
              <a:avLst/>
            </a:prstGeom>
            <a:noFill/>
            <a:ln>
              <a:noFill/>
            </a:ln>
          </p:spPr>
          <p:txBody>
            <a:bodyPr spcFirstLastPara="1" wrap="square" lIns="45700" tIns="45700" rIns="45700" bIns="45700" anchor="ctr" anchorCtr="0">
              <a:noAutofit/>
            </a:bodyPr>
            <a:lstStyle/>
            <a:p>
              <a:pPr algn="ctr">
                <a:lnSpc>
                  <a:spcPct val="90000"/>
                </a:lnSpc>
                <a:buClr>
                  <a:schemeClr val="lt1"/>
                </a:buClr>
                <a:buSzPts val="1800"/>
              </a:pPr>
              <a:r>
                <a:rPr lang="en-US" sz="2000" b="1" dirty="0">
                  <a:solidFill>
                    <a:schemeClr val="lt1"/>
                  </a:solidFill>
                  <a:latin typeface="Calibri"/>
                  <a:ea typeface="Calibri"/>
                  <a:cs typeface="Calibri"/>
                  <a:sym typeface="Calibri"/>
                </a:rPr>
                <a:t>Pulmonary toilet </a:t>
              </a:r>
              <a:r>
                <a:rPr lang="en-US" sz="1400" dirty="0">
                  <a:solidFill>
                    <a:schemeClr val="lt1"/>
                  </a:solidFill>
                  <a:latin typeface="Calibri"/>
                  <a:ea typeface="Calibri"/>
                  <a:cs typeface="Calibri"/>
                  <a:sym typeface="Calibri"/>
                </a:rPr>
                <a:t>including suctioning of secretions</a:t>
              </a:r>
              <a:endParaRPr sz="1400" dirty="0"/>
            </a:p>
          </p:txBody>
        </p:sp>
        <p:sp>
          <p:nvSpPr>
            <p:cNvPr id="736" name="Google Shape;736;p76"/>
            <p:cNvSpPr/>
            <p:nvPr/>
          </p:nvSpPr>
          <p:spPr>
            <a:xfrm>
              <a:off x="-36851" y="1209020"/>
              <a:ext cx="2689607" cy="1032008"/>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endParaRPr/>
            </a:p>
          </p:txBody>
        </p:sp>
        <p:sp>
          <p:nvSpPr>
            <p:cNvPr id="737" name="Google Shape;737;p76"/>
            <p:cNvSpPr txBox="1"/>
            <p:nvPr/>
          </p:nvSpPr>
          <p:spPr>
            <a:xfrm>
              <a:off x="-36852" y="1333608"/>
              <a:ext cx="2658101" cy="748356"/>
            </a:xfrm>
            <a:prstGeom prst="rect">
              <a:avLst/>
            </a:prstGeom>
            <a:noFill/>
            <a:ln>
              <a:noFill/>
            </a:ln>
          </p:spPr>
          <p:txBody>
            <a:bodyPr spcFirstLastPara="1" wrap="square" lIns="35550" tIns="35550" rIns="35550" bIns="35550" anchor="ctr" anchorCtr="0">
              <a:noAutofit/>
            </a:bodyPr>
            <a:lstStyle/>
            <a:p>
              <a:pPr algn="ctr">
                <a:lnSpc>
                  <a:spcPct val="90000"/>
                </a:lnSpc>
                <a:buClr>
                  <a:schemeClr val="lt1"/>
                </a:buClr>
                <a:buSzPts val="1400"/>
              </a:pPr>
              <a:r>
                <a:rPr lang="en-US" sz="2000" b="1" dirty="0">
                  <a:solidFill>
                    <a:schemeClr val="lt1"/>
                  </a:solidFill>
                  <a:latin typeface="Calibri"/>
                  <a:ea typeface="Calibri"/>
                  <a:cs typeface="Calibri"/>
                  <a:sym typeface="Calibri"/>
                </a:rPr>
                <a:t>Adjust ventilator rate</a:t>
              </a:r>
              <a:r>
                <a:rPr lang="en-US" sz="1400" b="1" dirty="0">
                  <a:solidFill>
                    <a:schemeClr val="lt1"/>
                  </a:solidFill>
                  <a:latin typeface="Calibri"/>
                  <a:ea typeface="Calibri"/>
                  <a:cs typeface="Calibri"/>
                  <a:sym typeface="Calibri"/>
                </a:rPr>
                <a:t> </a:t>
              </a:r>
              <a:r>
                <a:rPr lang="en-US" sz="1600" b="1" dirty="0">
                  <a:solidFill>
                    <a:schemeClr val="lt1"/>
                  </a:solidFill>
                  <a:latin typeface="Calibri"/>
                  <a:ea typeface="Calibri"/>
                  <a:cs typeface="Calibri"/>
                  <a:sym typeface="Calibri"/>
                </a:rPr>
                <a:t>to a PaCO2 38-42 mmHg </a:t>
              </a:r>
              <a:r>
                <a:rPr lang="en-US" sz="1600" dirty="0">
                  <a:solidFill>
                    <a:schemeClr val="lt1"/>
                  </a:solidFill>
                  <a:latin typeface="Calibri"/>
                  <a:ea typeface="Calibri"/>
                  <a:cs typeface="Calibri"/>
                  <a:sym typeface="Calibri"/>
                </a:rPr>
                <a:t>while maintaining target pH 7.35—7.45</a:t>
              </a:r>
              <a:endParaRPr sz="1600" dirty="0"/>
            </a:p>
          </p:txBody>
        </p:sp>
        <p:sp>
          <p:nvSpPr>
            <p:cNvPr id="738" name="Google Shape;738;p76"/>
            <p:cNvSpPr/>
            <p:nvPr/>
          </p:nvSpPr>
          <p:spPr>
            <a:xfrm>
              <a:off x="274365" y="56399"/>
              <a:ext cx="2298083" cy="957148"/>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endParaRPr/>
            </a:p>
          </p:txBody>
        </p:sp>
        <p:sp>
          <p:nvSpPr>
            <p:cNvPr id="739" name="Google Shape;739;p76"/>
            <p:cNvSpPr txBox="1"/>
            <p:nvPr/>
          </p:nvSpPr>
          <p:spPr>
            <a:xfrm>
              <a:off x="391701" y="159014"/>
              <a:ext cx="2139870" cy="755587"/>
            </a:xfrm>
            <a:prstGeom prst="rect">
              <a:avLst/>
            </a:prstGeom>
            <a:noFill/>
            <a:ln>
              <a:noFill/>
            </a:ln>
          </p:spPr>
          <p:txBody>
            <a:bodyPr spcFirstLastPara="1" wrap="square" lIns="35550" tIns="35550" rIns="35550" bIns="35550" anchor="ctr" anchorCtr="0">
              <a:noAutofit/>
            </a:bodyPr>
            <a:lstStyle/>
            <a:p>
              <a:pPr algn="ctr">
                <a:lnSpc>
                  <a:spcPct val="90000"/>
                </a:lnSpc>
                <a:buClr>
                  <a:schemeClr val="lt1"/>
                </a:buClr>
                <a:buSzPts val="1400"/>
              </a:pPr>
              <a:r>
                <a:rPr lang="en-US" sz="2000" dirty="0">
                  <a:solidFill>
                    <a:schemeClr val="lt1"/>
                  </a:solidFill>
                  <a:latin typeface="Calibri"/>
                  <a:ea typeface="Calibri"/>
                  <a:cs typeface="Calibri"/>
                  <a:sym typeface="Calibri"/>
                </a:rPr>
                <a:t>Initiate or titrate </a:t>
              </a:r>
              <a:r>
                <a:rPr lang="en-US" sz="2000" b="1" dirty="0">
                  <a:solidFill>
                    <a:schemeClr val="lt1"/>
                  </a:solidFill>
                  <a:latin typeface="Calibri"/>
                  <a:ea typeface="Calibri"/>
                  <a:cs typeface="Calibri"/>
                  <a:sym typeface="Calibri"/>
                </a:rPr>
                <a:t>anti-seizure medications</a:t>
              </a:r>
              <a:endParaRPr sz="2000" dirty="0">
                <a:solidFill>
                  <a:schemeClr val="lt1"/>
                </a:solidFill>
                <a:latin typeface="Calibri"/>
                <a:ea typeface="Calibri"/>
                <a:cs typeface="Calibri"/>
                <a:sym typeface="Calibri"/>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77"/>
          <p:cNvSpPr txBox="1">
            <a:spLocks noGrp="1"/>
          </p:cNvSpPr>
          <p:nvPr>
            <p:ph type="title"/>
          </p:nvPr>
        </p:nvSpPr>
        <p:spPr>
          <a:xfrm>
            <a:off x="59921" y="57218"/>
            <a:ext cx="8610600" cy="705556"/>
          </a:xfrm>
          <a:prstGeom prst="rect">
            <a:avLst/>
          </a:prstGeom>
          <a:noFill/>
          <a:ln>
            <a:noFill/>
          </a:ln>
        </p:spPr>
        <p:txBody>
          <a:bodyPr spcFirstLastPara="1" vert="horz" wrap="square" lIns="91425" tIns="45700" rIns="91425" bIns="45700" rtlCol="0" anchor="b" anchorCtr="0">
            <a:noAutofit/>
          </a:bodyPr>
          <a:lstStyle/>
          <a:p>
            <a:pPr>
              <a:spcBef>
                <a:spcPts val="0"/>
              </a:spcBef>
              <a:buClr>
                <a:schemeClr val="dk1"/>
              </a:buClr>
              <a:buSzPts val="4400"/>
            </a:pPr>
            <a:r>
              <a:rPr lang="en-US" b="1" dirty="0"/>
              <a:t>Scenario C: ICP</a:t>
            </a:r>
            <a:r>
              <a:rPr lang="en-US" b="1" u="sng" dirty="0"/>
              <a:t>&lt;</a:t>
            </a:r>
            <a:r>
              <a:rPr lang="en-US" b="1" dirty="0"/>
              <a:t>22	</a:t>
            </a:r>
            <a:r>
              <a:rPr lang="en-US" b="1" dirty="0">
                <a:solidFill>
                  <a:srgbClr val="FF0000"/>
                </a:solidFill>
              </a:rPr>
              <a:t>PbtO</a:t>
            </a:r>
            <a:r>
              <a:rPr lang="en-US" b="1" baseline="-25000" dirty="0">
                <a:solidFill>
                  <a:srgbClr val="FF0000"/>
                </a:solidFill>
              </a:rPr>
              <a:t>2</a:t>
            </a:r>
            <a:r>
              <a:rPr lang="en-US" b="1" dirty="0">
                <a:solidFill>
                  <a:srgbClr val="FF0000"/>
                </a:solidFill>
              </a:rPr>
              <a:t>&lt;20</a:t>
            </a:r>
            <a:endParaRPr dirty="0"/>
          </a:p>
        </p:txBody>
      </p:sp>
      <p:grpSp>
        <p:nvGrpSpPr>
          <p:cNvPr id="747" name="Google Shape;747;p77"/>
          <p:cNvGrpSpPr/>
          <p:nvPr/>
        </p:nvGrpSpPr>
        <p:grpSpPr>
          <a:xfrm>
            <a:off x="511228" y="906292"/>
            <a:ext cx="9998196" cy="4670309"/>
            <a:chOff x="1580092" y="-55670"/>
            <a:chExt cx="6090880" cy="4670309"/>
          </a:xfrm>
        </p:grpSpPr>
        <p:sp>
          <p:nvSpPr>
            <p:cNvPr id="748" name="Google Shape;748;p77"/>
            <p:cNvSpPr/>
            <p:nvPr/>
          </p:nvSpPr>
          <p:spPr>
            <a:xfrm>
              <a:off x="3320298" y="1607661"/>
              <a:ext cx="2404625" cy="2542010"/>
            </a:xfrm>
            <a:prstGeom prst="ellipse">
              <a:avLst/>
            </a:prstGeom>
            <a:solidFill>
              <a:srgbClr val="F7CAAC"/>
            </a:solidFill>
            <a:ln>
              <a:noFill/>
            </a:ln>
          </p:spPr>
          <p:txBody>
            <a:bodyPr spcFirstLastPara="1" wrap="square" lIns="91425" tIns="91425" rIns="91425" bIns="91425" anchor="ctr" anchorCtr="0">
              <a:noAutofit/>
            </a:bodyPr>
            <a:lstStyle/>
            <a:p>
              <a:endParaRPr/>
            </a:p>
          </p:txBody>
        </p:sp>
        <p:sp>
          <p:nvSpPr>
            <p:cNvPr id="749" name="Google Shape;749;p77"/>
            <p:cNvSpPr txBox="1"/>
            <p:nvPr/>
          </p:nvSpPr>
          <p:spPr>
            <a:xfrm>
              <a:off x="3672447" y="1979930"/>
              <a:ext cx="1802407" cy="1797472"/>
            </a:xfrm>
            <a:prstGeom prst="rect">
              <a:avLst/>
            </a:prstGeom>
            <a:noFill/>
            <a:ln>
              <a:noFill/>
            </a:ln>
          </p:spPr>
          <p:txBody>
            <a:bodyPr spcFirstLastPara="1" wrap="square" lIns="25400" tIns="25400" rIns="25400" bIns="25400" anchor="ctr" anchorCtr="0">
              <a:noAutofit/>
            </a:bodyPr>
            <a:lstStyle/>
            <a:p>
              <a:pPr algn="ctr">
                <a:lnSpc>
                  <a:spcPct val="90000"/>
                </a:lnSpc>
                <a:buClr>
                  <a:schemeClr val="dk1"/>
                </a:buClr>
                <a:buSzPts val="2000"/>
              </a:pPr>
              <a:r>
                <a:rPr lang="en-US" sz="2200" b="1" u="sng" dirty="0">
                  <a:solidFill>
                    <a:schemeClr val="dk1"/>
                  </a:solidFill>
                  <a:latin typeface="Calibri"/>
                  <a:ea typeface="Calibri"/>
                  <a:cs typeface="Calibri"/>
                  <a:sym typeface="Calibri"/>
                </a:rPr>
                <a:t>Tier 2</a:t>
              </a:r>
              <a:r>
                <a:rPr lang="en-US" sz="2200" dirty="0">
                  <a:solidFill>
                    <a:schemeClr val="dk1"/>
                  </a:solidFill>
                  <a:latin typeface="Calibri"/>
                  <a:ea typeface="Calibri"/>
                  <a:cs typeface="Calibri"/>
                  <a:sym typeface="Calibri"/>
                </a:rPr>
                <a:t> Interventions: Treatment must begin </a:t>
              </a:r>
              <a:r>
                <a:rPr lang="en-US" sz="2200" b="1" i="1" u="sng" dirty="0">
                  <a:solidFill>
                    <a:srgbClr val="FF0000"/>
                  </a:solidFill>
                  <a:latin typeface="Calibri"/>
                  <a:ea typeface="Calibri"/>
                  <a:cs typeface="Calibri"/>
                  <a:sym typeface="Calibri"/>
                </a:rPr>
                <a:t>within</a:t>
              </a:r>
              <a:r>
                <a:rPr lang="en-US" sz="2200" dirty="0">
                  <a:solidFill>
                    <a:schemeClr val="dk1"/>
                  </a:solidFill>
                  <a:latin typeface="Calibri"/>
                  <a:ea typeface="Calibri"/>
                  <a:cs typeface="Calibri"/>
                  <a:sym typeface="Calibri"/>
                </a:rPr>
                <a:t> 60 minutes if PbtO</a:t>
              </a:r>
              <a:r>
                <a:rPr lang="en-US" sz="2200" baseline="-25000" dirty="0">
                  <a:solidFill>
                    <a:schemeClr val="dk1"/>
                  </a:solidFill>
                  <a:latin typeface="Calibri"/>
                  <a:ea typeface="Calibri"/>
                  <a:cs typeface="Calibri"/>
                  <a:sym typeface="Calibri"/>
                </a:rPr>
                <a:t>2 </a:t>
              </a:r>
              <a:r>
                <a:rPr lang="en-US" sz="2200" dirty="0">
                  <a:solidFill>
                    <a:schemeClr val="dk1"/>
                  </a:solidFill>
                  <a:latin typeface="Calibri"/>
                  <a:ea typeface="Calibri"/>
                  <a:cs typeface="Calibri"/>
                  <a:sym typeface="Calibri"/>
                </a:rPr>
                <a:t>is still &lt; 20</a:t>
              </a:r>
              <a:endParaRPr sz="2200" dirty="0"/>
            </a:p>
          </p:txBody>
        </p:sp>
        <p:sp>
          <p:nvSpPr>
            <p:cNvPr id="750" name="Google Shape;750;p77"/>
            <p:cNvSpPr/>
            <p:nvPr/>
          </p:nvSpPr>
          <p:spPr>
            <a:xfrm>
              <a:off x="3068089" y="-55670"/>
              <a:ext cx="2953252" cy="2077574"/>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751" name="Google Shape;751;p77"/>
            <p:cNvSpPr txBox="1"/>
            <p:nvPr/>
          </p:nvSpPr>
          <p:spPr>
            <a:xfrm>
              <a:off x="3470342" y="251642"/>
              <a:ext cx="2404625" cy="1432376"/>
            </a:xfrm>
            <a:prstGeom prst="rect">
              <a:avLst/>
            </a:prstGeom>
            <a:noFill/>
            <a:ln>
              <a:noFill/>
            </a:ln>
          </p:spPr>
          <p:txBody>
            <a:bodyPr spcFirstLastPara="1" wrap="square" lIns="17775" tIns="17775" rIns="17775" bIns="17775" anchor="ctr" anchorCtr="0">
              <a:noAutofit/>
            </a:bodyPr>
            <a:lstStyle/>
            <a:p>
              <a:pPr>
                <a:lnSpc>
                  <a:spcPct val="90000"/>
                </a:lnSpc>
                <a:buClr>
                  <a:schemeClr val="dk1"/>
                </a:buClr>
                <a:buSzPts val="1400"/>
              </a:pPr>
              <a:r>
                <a:rPr lang="en-US" sz="2000" b="1" dirty="0">
                  <a:solidFill>
                    <a:schemeClr val="dk1"/>
                  </a:solidFill>
                  <a:ea typeface="Calibri"/>
                  <a:cs typeface="Calibri"/>
                  <a:sym typeface="Calibri"/>
                </a:rPr>
                <a:t>PaO</a:t>
              </a:r>
              <a:r>
                <a:rPr lang="en-US" sz="2000" b="1" baseline="-25000" dirty="0">
                  <a:solidFill>
                    <a:schemeClr val="dk1"/>
                  </a:solidFill>
                  <a:ea typeface="Calibri"/>
                  <a:cs typeface="Calibri"/>
                  <a:sym typeface="Calibri"/>
                </a:rPr>
                <a:t>2</a:t>
              </a:r>
              <a:r>
                <a:rPr lang="en-US" sz="2000" b="1" dirty="0">
                  <a:solidFill>
                    <a:schemeClr val="dk1"/>
                  </a:solidFill>
                  <a:ea typeface="Calibri"/>
                  <a:cs typeface="Calibri"/>
                  <a:sym typeface="Calibri"/>
                </a:rPr>
                <a:t> adjustment</a:t>
              </a:r>
              <a:r>
                <a:rPr lang="en-US" sz="2000" dirty="0">
                  <a:solidFill>
                    <a:schemeClr val="dk1"/>
                  </a:solidFill>
                  <a:ea typeface="Calibri"/>
                  <a:cs typeface="Calibri"/>
                  <a:sym typeface="Calibri"/>
                </a:rPr>
                <a:t>: </a:t>
              </a:r>
              <a:r>
                <a:rPr lang="en-US" sz="2000" b="1" dirty="0">
                  <a:solidFill>
                    <a:srgbClr val="FF0000"/>
                  </a:solidFill>
                  <a:ea typeface="Calibri"/>
                  <a:cs typeface="Calibri"/>
                  <a:sym typeface="Calibri"/>
                </a:rPr>
                <a:t>(obtain ABG )</a:t>
              </a:r>
              <a:endParaRPr sz="2000" b="1" dirty="0">
                <a:solidFill>
                  <a:srgbClr val="FF0000"/>
                </a:solidFill>
                <a:ea typeface="Calibri"/>
                <a:cs typeface="Calibri"/>
                <a:sym typeface="Calibri"/>
              </a:endParaRPr>
            </a:p>
            <a:p>
              <a:pPr marL="180975" lvl="1" indent="-187325">
                <a:lnSpc>
                  <a:spcPct val="90000"/>
                </a:lnSpc>
                <a:spcBef>
                  <a:spcPts val="490"/>
                </a:spcBef>
                <a:buClr>
                  <a:schemeClr val="dk1"/>
                </a:buClr>
                <a:buSzPts val="1000"/>
                <a:buFont typeface="Calibri"/>
                <a:buChar char="•"/>
              </a:pPr>
              <a:r>
                <a:rPr lang="en-US" b="1" dirty="0">
                  <a:solidFill>
                    <a:schemeClr val="dk1"/>
                  </a:solidFill>
                  <a:ea typeface="Calibri"/>
                  <a:cs typeface="Calibri"/>
                  <a:sym typeface="Calibri"/>
                </a:rPr>
                <a:t>Increase FIO</a:t>
              </a:r>
              <a:r>
                <a:rPr lang="en-US" b="1" baseline="-25000" dirty="0">
                  <a:solidFill>
                    <a:schemeClr val="dk1"/>
                  </a:solidFill>
                  <a:ea typeface="Calibri"/>
                  <a:cs typeface="Calibri"/>
                  <a:sym typeface="Calibri"/>
                </a:rPr>
                <a:t>2</a:t>
              </a:r>
              <a:r>
                <a:rPr lang="en-US" b="1" dirty="0">
                  <a:solidFill>
                    <a:schemeClr val="dk1"/>
                  </a:solidFill>
                  <a:ea typeface="Calibri"/>
                  <a:cs typeface="Calibri"/>
                  <a:sym typeface="Calibri"/>
                </a:rPr>
                <a:t> </a:t>
              </a:r>
              <a:r>
                <a:rPr lang="en-US" dirty="0">
                  <a:solidFill>
                    <a:schemeClr val="dk1"/>
                  </a:solidFill>
                  <a:ea typeface="Calibri"/>
                  <a:cs typeface="Calibri"/>
                  <a:sym typeface="Calibri"/>
                </a:rPr>
                <a:t>up to 100%</a:t>
              </a:r>
              <a:endParaRPr lang="en-US" dirty="0">
                <a:sym typeface="Calibri"/>
              </a:endParaRPr>
            </a:p>
            <a:p>
              <a:pPr marL="180975" lvl="1" indent="-187325">
                <a:lnSpc>
                  <a:spcPct val="90000"/>
                </a:lnSpc>
                <a:spcBef>
                  <a:spcPts val="490"/>
                </a:spcBef>
                <a:buClr>
                  <a:schemeClr val="dk1"/>
                </a:buClr>
                <a:buSzPts val="1000"/>
                <a:buFont typeface="Calibri"/>
                <a:buChar char="•"/>
              </a:pPr>
              <a:r>
                <a:rPr lang="en-US" b="1" dirty="0">
                  <a:solidFill>
                    <a:schemeClr val="dk1"/>
                  </a:solidFill>
                  <a:ea typeface="Calibri"/>
                  <a:cs typeface="Calibri"/>
                  <a:sym typeface="Calibri"/>
                </a:rPr>
                <a:t>Adjust PEEP</a:t>
              </a:r>
              <a:r>
                <a:rPr lang="en-US" dirty="0">
                  <a:solidFill>
                    <a:schemeClr val="dk1"/>
                  </a:solidFill>
                  <a:ea typeface="Calibri"/>
                  <a:cs typeface="Calibri"/>
                  <a:sym typeface="Calibri"/>
                </a:rPr>
                <a:t> in increments of 3—5 cm H</a:t>
              </a:r>
              <a:r>
                <a:rPr lang="en-US" baseline="-25000" dirty="0">
                  <a:solidFill>
                    <a:schemeClr val="dk1"/>
                  </a:solidFill>
                  <a:ea typeface="Calibri"/>
                  <a:cs typeface="Calibri"/>
                  <a:sym typeface="Calibri"/>
                </a:rPr>
                <a:t>2</a:t>
              </a:r>
              <a:r>
                <a:rPr lang="en-US" dirty="0">
                  <a:solidFill>
                    <a:schemeClr val="dk1"/>
                  </a:solidFill>
                  <a:ea typeface="Calibri"/>
                  <a:cs typeface="Calibri"/>
                  <a:sym typeface="Calibri"/>
                </a:rPr>
                <a:t>O; monitor ICP response </a:t>
              </a:r>
            </a:p>
            <a:p>
              <a:pPr marL="180975" lvl="1" indent="-187325">
                <a:lnSpc>
                  <a:spcPct val="90000"/>
                </a:lnSpc>
                <a:spcBef>
                  <a:spcPts val="490"/>
                </a:spcBef>
                <a:buClr>
                  <a:schemeClr val="dk1"/>
                </a:buClr>
                <a:buSzPts val="1000"/>
                <a:buFont typeface="Calibri"/>
                <a:buChar char="•"/>
              </a:pPr>
              <a:r>
                <a:rPr lang="en-US" b="1" dirty="0">
                  <a:solidFill>
                    <a:schemeClr val="dk1"/>
                  </a:solidFill>
                  <a:ea typeface="Calibri"/>
                  <a:cs typeface="Calibri"/>
                  <a:sym typeface="Calibri"/>
                </a:rPr>
                <a:t>Perform bronchoscopy</a:t>
              </a:r>
              <a:endParaRPr dirty="0"/>
            </a:p>
          </p:txBody>
        </p:sp>
        <p:sp>
          <p:nvSpPr>
            <p:cNvPr id="752" name="Google Shape;752;p77"/>
            <p:cNvSpPr/>
            <p:nvPr/>
          </p:nvSpPr>
          <p:spPr>
            <a:xfrm>
              <a:off x="5419695" y="1064722"/>
              <a:ext cx="2251277" cy="1708861"/>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753" name="Google Shape;753;p77"/>
            <p:cNvSpPr txBox="1"/>
            <p:nvPr/>
          </p:nvSpPr>
          <p:spPr>
            <a:xfrm>
              <a:off x="5579739" y="1267284"/>
              <a:ext cx="1891536" cy="1448091"/>
            </a:xfrm>
            <a:prstGeom prst="rect">
              <a:avLst/>
            </a:prstGeom>
            <a:noFill/>
            <a:ln>
              <a:noFill/>
            </a:ln>
          </p:spPr>
          <p:txBody>
            <a:bodyPr spcFirstLastPara="1" wrap="square" lIns="19050" tIns="19050" rIns="19050" bIns="19050" anchor="ctr" anchorCtr="0">
              <a:noAutofit/>
            </a:bodyPr>
            <a:lstStyle/>
            <a:p>
              <a:pPr algn="ctr">
                <a:lnSpc>
                  <a:spcPct val="90000"/>
                </a:lnSpc>
                <a:buClr>
                  <a:schemeClr val="dk1"/>
                </a:buClr>
                <a:buSzPts val="1500"/>
              </a:pPr>
              <a:r>
                <a:rPr lang="en-US" sz="2000" b="1" dirty="0">
                  <a:solidFill>
                    <a:schemeClr val="dk1"/>
                  </a:solidFill>
                  <a:latin typeface="Calibri"/>
                  <a:ea typeface="Calibri"/>
                  <a:cs typeface="Calibri"/>
                  <a:sym typeface="Calibri"/>
                </a:rPr>
                <a:t>Adjust ventilator rate:</a:t>
              </a:r>
              <a:r>
                <a:rPr lang="en-US" sz="2000" dirty="0">
                  <a:solidFill>
                    <a:schemeClr val="dk1"/>
                  </a:solidFill>
                  <a:latin typeface="Calibri"/>
                  <a:ea typeface="Calibri"/>
                  <a:cs typeface="Calibri"/>
                  <a:sym typeface="Calibri"/>
                </a:rPr>
                <a:t> target PaCO</a:t>
              </a:r>
              <a:r>
                <a:rPr lang="en-US" sz="2000" baseline="-25000" dirty="0">
                  <a:solidFill>
                    <a:schemeClr val="dk1"/>
                  </a:solidFill>
                  <a:latin typeface="Calibri"/>
                  <a:ea typeface="Calibri"/>
                  <a:cs typeface="Calibri"/>
                  <a:sym typeface="Calibri"/>
                </a:rPr>
                <a:t>2</a:t>
              </a:r>
              <a:r>
                <a:rPr lang="en-US" sz="2000" dirty="0">
                  <a:solidFill>
                    <a:schemeClr val="dk1"/>
                  </a:solidFill>
                  <a:latin typeface="Calibri"/>
                  <a:ea typeface="Calibri"/>
                  <a:cs typeface="Calibri"/>
                  <a:sym typeface="Calibri"/>
                </a:rPr>
                <a:t> of 40—45mmHg while maintaining pH 7.35—7.45</a:t>
              </a:r>
              <a:endParaRPr sz="2000" dirty="0"/>
            </a:p>
          </p:txBody>
        </p:sp>
        <p:sp>
          <p:nvSpPr>
            <p:cNvPr id="754" name="Google Shape;754;p77"/>
            <p:cNvSpPr/>
            <p:nvPr/>
          </p:nvSpPr>
          <p:spPr>
            <a:xfrm>
              <a:off x="5456038" y="2602843"/>
              <a:ext cx="2047909" cy="1490000"/>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755" name="Google Shape;755;p77"/>
            <p:cNvSpPr txBox="1"/>
            <p:nvPr/>
          </p:nvSpPr>
          <p:spPr>
            <a:xfrm>
              <a:off x="5507526" y="2654372"/>
              <a:ext cx="1906516" cy="1448091"/>
            </a:xfrm>
            <a:prstGeom prst="rect">
              <a:avLst/>
            </a:prstGeom>
            <a:noFill/>
            <a:ln>
              <a:noFill/>
            </a:ln>
          </p:spPr>
          <p:txBody>
            <a:bodyPr spcFirstLastPara="1" wrap="square" lIns="22850" tIns="22850" rIns="22850" bIns="22850" anchor="ctr" anchorCtr="0">
              <a:noAutofit/>
            </a:bodyPr>
            <a:lstStyle/>
            <a:p>
              <a:pPr algn="ctr">
                <a:lnSpc>
                  <a:spcPct val="90000"/>
                </a:lnSpc>
                <a:buClr>
                  <a:schemeClr val="dk1"/>
                </a:buClr>
                <a:buSzPts val="1800"/>
              </a:pPr>
              <a:r>
                <a:rPr lang="en-US" sz="2000" b="1" dirty="0">
                  <a:solidFill>
                    <a:schemeClr val="dk1"/>
                  </a:solidFill>
                  <a:latin typeface="Calibri"/>
                  <a:ea typeface="Calibri"/>
                  <a:cs typeface="Calibri"/>
                  <a:sym typeface="Calibri"/>
                </a:rPr>
                <a:t>Transfuse PRBC; </a:t>
              </a:r>
              <a:r>
                <a:rPr lang="en-US" sz="2000" dirty="0">
                  <a:solidFill>
                    <a:schemeClr val="dk1"/>
                  </a:solidFill>
                  <a:latin typeface="Calibri"/>
                  <a:ea typeface="Calibri"/>
                  <a:cs typeface="Calibri"/>
                  <a:sym typeface="Calibri"/>
                </a:rPr>
                <a:t>document post-transfusion Hgb and PaO</a:t>
              </a:r>
              <a:r>
                <a:rPr lang="en-US" sz="2000" baseline="-25000" dirty="0">
                  <a:solidFill>
                    <a:schemeClr val="dk1"/>
                  </a:solidFill>
                  <a:latin typeface="Calibri"/>
                  <a:ea typeface="Calibri"/>
                  <a:cs typeface="Calibri"/>
                  <a:sym typeface="Calibri"/>
                </a:rPr>
                <a:t>2</a:t>
              </a:r>
              <a:r>
                <a:rPr lang="en-US" sz="2000" dirty="0">
                  <a:solidFill>
                    <a:schemeClr val="dk1"/>
                  </a:solidFill>
                  <a:latin typeface="Calibri"/>
                  <a:ea typeface="Calibri"/>
                  <a:cs typeface="Calibri"/>
                  <a:sym typeface="Calibri"/>
                </a:rPr>
                <a:t> on CRF</a:t>
              </a:r>
              <a:endParaRPr sz="2000" dirty="0"/>
            </a:p>
          </p:txBody>
        </p:sp>
        <p:sp>
          <p:nvSpPr>
            <p:cNvPr id="756" name="Google Shape;756;p77"/>
            <p:cNvSpPr/>
            <p:nvPr/>
          </p:nvSpPr>
          <p:spPr>
            <a:xfrm>
              <a:off x="2242653" y="3701544"/>
              <a:ext cx="2047909" cy="913095"/>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757" name="Google Shape;757;p77"/>
            <p:cNvSpPr txBox="1"/>
            <p:nvPr/>
          </p:nvSpPr>
          <p:spPr>
            <a:xfrm>
              <a:off x="2355566" y="3883357"/>
              <a:ext cx="1754080" cy="681648"/>
            </a:xfrm>
            <a:prstGeom prst="rect">
              <a:avLst/>
            </a:prstGeom>
            <a:noFill/>
            <a:ln>
              <a:noFill/>
            </a:ln>
          </p:spPr>
          <p:txBody>
            <a:bodyPr spcFirstLastPara="1" wrap="square" lIns="25400" tIns="25400" rIns="25400" bIns="25400" anchor="ctr" anchorCtr="0">
              <a:noAutofit/>
            </a:bodyPr>
            <a:lstStyle/>
            <a:p>
              <a:pPr>
                <a:lnSpc>
                  <a:spcPct val="90000"/>
                </a:lnSpc>
                <a:buClr>
                  <a:schemeClr val="dk1"/>
                </a:buClr>
                <a:buSzPts val="2000"/>
              </a:pPr>
              <a:r>
                <a:rPr lang="en-US" sz="2000" b="1" dirty="0">
                  <a:solidFill>
                    <a:schemeClr val="dk1"/>
                  </a:solidFill>
                  <a:latin typeface="Calibri"/>
                  <a:ea typeface="Calibri"/>
                  <a:cs typeface="Calibri"/>
                  <a:sym typeface="Calibri"/>
                </a:rPr>
                <a:t>Decrease ICP </a:t>
              </a:r>
              <a:r>
                <a:rPr lang="en-US" sz="2000" dirty="0">
                  <a:solidFill>
                    <a:schemeClr val="dk1"/>
                  </a:solidFill>
                  <a:latin typeface="Calibri"/>
                  <a:ea typeface="Calibri"/>
                  <a:cs typeface="Calibri"/>
                  <a:sym typeface="Calibri"/>
                </a:rPr>
                <a:t>to &lt;15mmHg</a:t>
              </a:r>
              <a:endParaRPr sz="2000" dirty="0"/>
            </a:p>
          </p:txBody>
        </p:sp>
        <p:sp>
          <p:nvSpPr>
            <p:cNvPr id="758" name="Google Shape;758;p77"/>
            <p:cNvSpPr/>
            <p:nvPr/>
          </p:nvSpPr>
          <p:spPr>
            <a:xfrm>
              <a:off x="1580092" y="2546877"/>
              <a:ext cx="2181082" cy="1360624"/>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759" name="Google Shape;759;p77"/>
            <p:cNvSpPr txBox="1"/>
            <p:nvPr/>
          </p:nvSpPr>
          <p:spPr>
            <a:xfrm>
              <a:off x="1661777" y="2655977"/>
              <a:ext cx="1992835" cy="1255101"/>
            </a:xfrm>
            <a:prstGeom prst="rect">
              <a:avLst/>
            </a:prstGeom>
            <a:noFill/>
            <a:ln>
              <a:noFill/>
            </a:ln>
          </p:spPr>
          <p:txBody>
            <a:bodyPr spcFirstLastPara="1" wrap="square" lIns="25400" tIns="25400" rIns="25400" bIns="25400" anchor="ctr" anchorCtr="0">
              <a:noAutofit/>
            </a:bodyPr>
            <a:lstStyle/>
            <a:p>
              <a:pPr algn="ctr">
                <a:lnSpc>
                  <a:spcPct val="90000"/>
                </a:lnSpc>
                <a:buClr>
                  <a:schemeClr val="dk1"/>
                </a:buClr>
                <a:buSzPts val="2000"/>
              </a:pPr>
              <a:r>
                <a:rPr lang="en-US" sz="2000" b="1" dirty="0">
                  <a:solidFill>
                    <a:schemeClr val="dk1"/>
                  </a:solidFill>
                  <a:latin typeface="Calibri"/>
                  <a:ea typeface="Calibri"/>
                  <a:cs typeface="Calibri"/>
                  <a:sym typeface="Calibri"/>
                </a:rPr>
                <a:t>Increase CPP above 70 </a:t>
              </a:r>
              <a:r>
                <a:rPr lang="en-US" sz="2000" dirty="0">
                  <a:solidFill>
                    <a:schemeClr val="dk1"/>
                  </a:solidFill>
                  <a:latin typeface="Calibri"/>
                  <a:ea typeface="Calibri"/>
                  <a:cs typeface="Calibri"/>
                  <a:sym typeface="Calibri"/>
                </a:rPr>
                <a:t>mm Hg with fluids or vasopressors.  </a:t>
              </a:r>
              <a:endParaRPr dirty="0"/>
            </a:p>
          </p:txBody>
        </p:sp>
        <p:sp>
          <p:nvSpPr>
            <p:cNvPr id="760" name="Google Shape;760;p77"/>
            <p:cNvSpPr/>
            <p:nvPr/>
          </p:nvSpPr>
          <p:spPr>
            <a:xfrm>
              <a:off x="1625434" y="1389809"/>
              <a:ext cx="2047909" cy="1368746"/>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761" name="Google Shape;761;p77"/>
            <p:cNvSpPr txBox="1"/>
            <p:nvPr/>
          </p:nvSpPr>
          <p:spPr>
            <a:xfrm>
              <a:off x="1788176" y="1652216"/>
              <a:ext cx="1684505" cy="865168"/>
            </a:xfrm>
            <a:prstGeom prst="rect">
              <a:avLst/>
            </a:prstGeom>
            <a:noFill/>
            <a:ln>
              <a:noFill/>
            </a:ln>
          </p:spPr>
          <p:txBody>
            <a:bodyPr spcFirstLastPara="1" wrap="square" lIns="20300" tIns="20300" rIns="20300" bIns="20300" anchor="ctr" anchorCtr="0">
              <a:noAutofit/>
            </a:bodyPr>
            <a:lstStyle/>
            <a:p>
              <a:pPr algn="ctr">
                <a:lnSpc>
                  <a:spcPct val="90000"/>
                </a:lnSpc>
                <a:buClr>
                  <a:schemeClr val="dk1"/>
                </a:buClr>
                <a:buSzPts val="1600"/>
              </a:pPr>
              <a:r>
                <a:rPr lang="en-US" sz="2000" b="1" dirty="0">
                  <a:solidFill>
                    <a:schemeClr val="dk1"/>
                  </a:solidFill>
                  <a:latin typeface="Calibri"/>
                  <a:ea typeface="Calibri"/>
                  <a:cs typeface="Calibri"/>
                  <a:sym typeface="Calibri"/>
                </a:rPr>
                <a:t>Neuromuscular blockade </a:t>
              </a:r>
              <a:r>
                <a:rPr lang="en-US" sz="2000" dirty="0">
                  <a:solidFill>
                    <a:schemeClr val="dk1"/>
                  </a:solidFill>
                  <a:latin typeface="Calibri"/>
                  <a:ea typeface="Calibri"/>
                  <a:cs typeface="Calibri"/>
                  <a:sym typeface="Calibri"/>
                </a:rPr>
                <a:t>with short acting agents</a:t>
              </a:r>
              <a:endParaRPr sz="2000" dirty="0"/>
            </a:p>
          </p:txBody>
        </p:sp>
      </p:grpSp>
      <p:sp>
        <p:nvSpPr>
          <p:cNvPr id="18" name="Google Shape;760;p77">
            <a:extLst>
              <a:ext uri="{FF2B5EF4-FFF2-40B4-BE49-F238E27FC236}">
                <a16:creationId xmlns:a16="http://schemas.microsoft.com/office/drawing/2014/main" id="{4B5B9FE3-F45B-4DF0-BD69-8935F76F1807}"/>
              </a:ext>
            </a:extLst>
          </p:cNvPr>
          <p:cNvSpPr/>
          <p:nvPr/>
        </p:nvSpPr>
        <p:spPr>
          <a:xfrm>
            <a:off x="4615543" y="5028434"/>
            <a:ext cx="1908380" cy="847151"/>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dirty="0"/>
          </a:p>
        </p:txBody>
      </p:sp>
      <p:sp>
        <p:nvSpPr>
          <p:cNvPr id="19" name="Google Shape;757;p77">
            <a:extLst>
              <a:ext uri="{FF2B5EF4-FFF2-40B4-BE49-F238E27FC236}">
                <a16:creationId xmlns:a16="http://schemas.microsoft.com/office/drawing/2014/main" id="{8F5BC4A0-ECC1-413A-8D4D-58C8CDBC0E6E}"/>
              </a:ext>
            </a:extLst>
          </p:cNvPr>
          <p:cNvSpPr txBox="1"/>
          <p:nvPr/>
        </p:nvSpPr>
        <p:spPr>
          <a:xfrm>
            <a:off x="4844251" y="5128474"/>
            <a:ext cx="1679672" cy="558141"/>
          </a:xfrm>
          <a:prstGeom prst="rect">
            <a:avLst/>
          </a:prstGeom>
          <a:noFill/>
          <a:ln>
            <a:noFill/>
          </a:ln>
        </p:spPr>
        <p:txBody>
          <a:bodyPr spcFirstLastPara="1" wrap="square" lIns="25400" tIns="25400" rIns="25400" bIns="25400" anchor="ctr" anchorCtr="0">
            <a:noAutofit/>
          </a:bodyPr>
          <a:lstStyle/>
          <a:p>
            <a:pPr marL="0" lvl="1">
              <a:lnSpc>
                <a:spcPct val="90000"/>
              </a:lnSpc>
              <a:spcBef>
                <a:spcPts val="700"/>
              </a:spcBef>
              <a:buClr>
                <a:schemeClr val="dk1"/>
              </a:buClr>
              <a:buSzPts val="1800"/>
            </a:pPr>
            <a:r>
              <a:rPr lang="en-US" sz="2000" b="1" dirty="0">
                <a:solidFill>
                  <a:schemeClr val="dk1"/>
                </a:solidFill>
                <a:latin typeface="Calibri"/>
                <a:ea typeface="Calibri"/>
                <a:cs typeface="Calibri"/>
                <a:sym typeface="Calibri"/>
              </a:rPr>
              <a:t>CSF drainage</a:t>
            </a:r>
            <a:endParaRPr sz="2000" b="1" dirty="0"/>
          </a:p>
        </p:txBody>
      </p:sp>
      <p:sp>
        <p:nvSpPr>
          <p:cNvPr id="20" name="Google Shape;760;p77">
            <a:extLst>
              <a:ext uri="{FF2B5EF4-FFF2-40B4-BE49-F238E27FC236}">
                <a16:creationId xmlns:a16="http://schemas.microsoft.com/office/drawing/2014/main" id="{293F9221-18B6-41EB-9972-9A2AE190D42C}"/>
              </a:ext>
            </a:extLst>
          </p:cNvPr>
          <p:cNvSpPr/>
          <p:nvPr/>
        </p:nvSpPr>
        <p:spPr>
          <a:xfrm>
            <a:off x="6061967" y="4745915"/>
            <a:ext cx="2399812" cy="847151"/>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21" name="Google Shape;757;p77">
            <a:extLst>
              <a:ext uri="{FF2B5EF4-FFF2-40B4-BE49-F238E27FC236}">
                <a16:creationId xmlns:a16="http://schemas.microsoft.com/office/drawing/2014/main" id="{F8A37FF6-A368-49AE-B517-2F6A6342664E}"/>
              </a:ext>
            </a:extLst>
          </p:cNvPr>
          <p:cNvSpPr txBox="1"/>
          <p:nvPr/>
        </p:nvSpPr>
        <p:spPr>
          <a:xfrm>
            <a:off x="6291951" y="4885653"/>
            <a:ext cx="2229486" cy="556669"/>
          </a:xfrm>
          <a:prstGeom prst="rect">
            <a:avLst/>
          </a:prstGeom>
          <a:noFill/>
          <a:ln>
            <a:noFill/>
          </a:ln>
        </p:spPr>
        <p:txBody>
          <a:bodyPr spcFirstLastPara="1" wrap="square" lIns="25400" tIns="25400" rIns="25400" bIns="25400" anchor="ctr" anchorCtr="0">
            <a:noAutofit/>
          </a:bodyPr>
          <a:lstStyle/>
          <a:p>
            <a:pPr marL="0" lvl="1">
              <a:lnSpc>
                <a:spcPct val="90000"/>
              </a:lnSpc>
              <a:spcBef>
                <a:spcPts val="270"/>
              </a:spcBef>
              <a:buClr>
                <a:schemeClr val="dk1"/>
              </a:buClr>
              <a:buSzPts val="1800"/>
            </a:pPr>
            <a:r>
              <a:rPr lang="en-US" sz="2000" b="1" dirty="0">
                <a:solidFill>
                  <a:schemeClr val="dk1"/>
                </a:solidFill>
                <a:latin typeface="Calibri"/>
                <a:ea typeface="Calibri"/>
                <a:cs typeface="Calibri"/>
                <a:sym typeface="Calibri"/>
              </a:rPr>
              <a:t>Increase sedation</a:t>
            </a:r>
            <a:endParaRPr sz="2000"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0EBC9FB-6DD2-46E4-A19D-FBC097334DE3}"/>
              </a:ext>
            </a:extLst>
          </p:cNvPr>
          <p:cNvGraphicFramePr>
            <a:graphicFrameLocks noGrp="1"/>
          </p:cNvGraphicFramePr>
          <p:nvPr>
            <p:ph idx="1"/>
            <p:extLst>
              <p:ext uri="{D42A27DB-BD31-4B8C-83A1-F6EECF244321}">
                <p14:modId xmlns:p14="http://schemas.microsoft.com/office/powerpoint/2010/main" val="982816980"/>
              </p:ext>
            </p:extLst>
          </p:nvPr>
        </p:nvGraphicFramePr>
        <p:xfrm>
          <a:off x="174172" y="1408112"/>
          <a:ext cx="11179627" cy="3959271"/>
        </p:xfrm>
        <a:graphic>
          <a:graphicData uri="http://schemas.openxmlformats.org/drawingml/2006/table">
            <a:tbl>
              <a:tblPr firstRow="1" bandRow="1">
                <a:tableStyleId>{5C22544A-7EE6-4342-B048-85BDC9FD1C3A}</a:tableStyleId>
              </a:tblPr>
              <a:tblGrid>
                <a:gridCol w="2877380">
                  <a:extLst>
                    <a:ext uri="{9D8B030D-6E8A-4147-A177-3AD203B41FA5}">
                      <a16:colId xmlns:a16="http://schemas.microsoft.com/office/drawing/2014/main" val="427363508"/>
                    </a:ext>
                  </a:extLst>
                </a:gridCol>
                <a:gridCol w="1897819">
                  <a:extLst>
                    <a:ext uri="{9D8B030D-6E8A-4147-A177-3AD203B41FA5}">
                      <a16:colId xmlns:a16="http://schemas.microsoft.com/office/drawing/2014/main" val="842720078"/>
                    </a:ext>
                  </a:extLst>
                </a:gridCol>
                <a:gridCol w="2031546">
                  <a:extLst>
                    <a:ext uri="{9D8B030D-6E8A-4147-A177-3AD203B41FA5}">
                      <a16:colId xmlns:a16="http://schemas.microsoft.com/office/drawing/2014/main" val="1976907354"/>
                    </a:ext>
                  </a:extLst>
                </a:gridCol>
                <a:gridCol w="2125963">
                  <a:extLst>
                    <a:ext uri="{9D8B030D-6E8A-4147-A177-3AD203B41FA5}">
                      <a16:colId xmlns:a16="http://schemas.microsoft.com/office/drawing/2014/main" val="1715715119"/>
                    </a:ext>
                  </a:extLst>
                </a:gridCol>
                <a:gridCol w="2246919">
                  <a:extLst>
                    <a:ext uri="{9D8B030D-6E8A-4147-A177-3AD203B41FA5}">
                      <a16:colId xmlns:a16="http://schemas.microsoft.com/office/drawing/2014/main" val="2484017888"/>
                    </a:ext>
                  </a:extLst>
                </a:gridCol>
              </a:tblGrid>
              <a:tr h="667431">
                <a:tc gridSpan="5">
                  <a:txBody>
                    <a:bodyPr/>
                    <a:lstStyle/>
                    <a:p>
                      <a:r>
                        <a:rPr lang="en-US" sz="2400" dirty="0"/>
                        <a:t>Tier 3 Interventions (optional)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25766615"/>
                  </a:ext>
                </a:extLst>
              </a:tr>
              <a:tr h="1378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Increase cardiac output with inotropes </a:t>
                      </a:r>
                      <a:r>
                        <a:rPr lang="en-US" sz="2000" dirty="0"/>
                        <a:t>(milrinone, dobutamine)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t>Notes</a:t>
                      </a:r>
                      <a:r>
                        <a:rPr lang="en-US" sz="1800" dirty="0"/>
                        <a:t>: Consider use of CO/CI monitoring per local protocol if starting inotropes.</a:t>
                      </a:r>
                    </a:p>
                    <a:p>
                      <a:endParaRPr lang="en-US" sz="1800" dirty="0"/>
                    </a:p>
                  </a:txBody>
                  <a:tcPr/>
                </a:tc>
                <a:tc>
                  <a:txBody>
                    <a:bodyPr/>
                    <a:lstStyle/>
                    <a:p>
                      <a:r>
                        <a:rPr lang="en-US" sz="2000" b="1" dirty="0"/>
                        <a:t>Assess for vasospasm </a:t>
                      </a:r>
                      <a:r>
                        <a:rPr lang="en-US" sz="2000" dirty="0"/>
                        <a:t>with TCDs, CTA, or DSA. </a:t>
                      </a:r>
                    </a:p>
                    <a:p>
                      <a:endParaRPr lang="en-US" sz="2000" dirty="0"/>
                    </a:p>
                    <a:p>
                      <a:endParaRPr lang="en-US" sz="2000" dirty="0"/>
                    </a:p>
                    <a:p>
                      <a:r>
                        <a:rPr lang="en-US" sz="1800" u="sng" dirty="0"/>
                        <a:t>Notes</a:t>
                      </a:r>
                      <a:r>
                        <a:rPr lang="en-US" sz="1800" dirty="0"/>
                        <a:t>: If present, treat with augmentation of CPP.</a:t>
                      </a:r>
                      <a:endParaRPr lang="en-US" sz="1800" b="1" dirty="0"/>
                    </a:p>
                  </a:txBody>
                  <a:tcPr/>
                </a:tc>
                <a:tc>
                  <a:txBody>
                    <a:bodyPr/>
                    <a:lstStyle/>
                    <a:p>
                      <a:r>
                        <a:rPr lang="en-US" sz="2000" b="1" dirty="0"/>
                        <a:t>Hyperventilation</a:t>
                      </a:r>
                      <a:r>
                        <a:rPr lang="en-US" sz="2000" dirty="0"/>
                        <a:t> (per CO</a:t>
                      </a:r>
                      <a:r>
                        <a:rPr lang="en-US" sz="2000" baseline="-25000" dirty="0"/>
                        <a:t>2</a:t>
                      </a:r>
                      <a:r>
                        <a:rPr lang="en-US" sz="2000" dirty="0"/>
                        <a:t> challenge) to address possible ‘reverse Robin-Hood syndrome’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Adjust ventilatory rate: </a:t>
                      </a:r>
                      <a:r>
                        <a:rPr lang="en-US" sz="2000" dirty="0"/>
                        <a:t>target PaCO</a:t>
                      </a:r>
                      <a:r>
                        <a:rPr lang="en-US" sz="2000" baseline="-25000" dirty="0"/>
                        <a:t>2</a:t>
                      </a:r>
                      <a:r>
                        <a:rPr lang="en-US" sz="2000" dirty="0"/>
                        <a:t> to &gt; 45 mm Hg, maintain a target pH of 7.30 – 7.45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t>Notes</a:t>
                      </a:r>
                      <a:r>
                        <a:rPr lang="en-US" sz="1800" dirty="0"/>
                        <a:t>: only if ICP under control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Other salvage therapy </a:t>
                      </a:r>
                      <a:r>
                        <a:rPr lang="en-US" sz="2000" dirty="0"/>
                        <a:t>per local protocol &amp; practice patterns.</a:t>
                      </a:r>
                    </a:p>
                    <a:p>
                      <a:endParaRPr lang="en-US" sz="2000" dirty="0"/>
                    </a:p>
                    <a:p>
                      <a:endParaRPr lang="en-US" sz="2000" dirty="0"/>
                    </a:p>
                    <a:p>
                      <a:r>
                        <a:rPr lang="en-US" sz="1800" u="sng" dirty="0"/>
                        <a:t>Notes</a:t>
                      </a:r>
                      <a:r>
                        <a:rPr lang="en-US" sz="1800" u="none" dirty="0"/>
                        <a:t>:  Consider other causes of low PbtO</a:t>
                      </a:r>
                      <a:r>
                        <a:rPr lang="en-US" sz="1800" u="none" baseline="-25000" dirty="0"/>
                        <a:t>2</a:t>
                      </a:r>
                      <a:r>
                        <a:rPr lang="en-US" sz="1800" u="none" dirty="0"/>
                        <a:t>, </a:t>
                      </a:r>
                      <a:r>
                        <a:rPr lang="en-US" sz="1800" u="none" dirty="0" err="1"/>
                        <a:t>ie</a:t>
                      </a:r>
                      <a:r>
                        <a:rPr lang="en-US" sz="1800" u="none" dirty="0"/>
                        <a:t> CSDs, PE, CST</a:t>
                      </a:r>
                    </a:p>
                  </a:txBody>
                  <a:tcPr/>
                </a:tc>
                <a:extLst>
                  <a:ext uri="{0D108BD9-81ED-4DB2-BD59-A6C34878D82A}">
                    <a16:rowId xmlns:a16="http://schemas.microsoft.com/office/drawing/2014/main" val="1605141853"/>
                  </a:ext>
                </a:extLst>
              </a:tr>
            </a:tbl>
          </a:graphicData>
        </a:graphic>
      </p:graphicFrame>
      <p:sp>
        <p:nvSpPr>
          <p:cNvPr id="7" name="Google Shape;675;p75">
            <a:extLst>
              <a:ext uri="{FF2B5EF4-FFF2-40B4-BE49-F238E27FC236}">
                <a16:creationId xmlns:a16="http://schemas.microsoft.com/office/drawing/2014/main" id="{D780A038-6D34-4326-B0B5-CED7CB1FB82F}"/>
              </a:ext>
            </a:extLst>
          </p:cNvPr>
          <p:cNvSpPr txBox="1">
            <a:spLocks noGrp="1"/>
          </p:cNvSpPr>
          <p:nvPr>
            <p:ph type="title"/>
          </p:nvPr>
        </p:nvSpPr>
        <p:spPr>
          <a:xfrm>
            <a:off x="286658" y="145143"/>
            <a:ext cx="10515600" cy="752475"/>
          </a:xfrm>
          <a:prstGeom prst="rect">
            <a:avLst/>
          </a:prstGeom>
          <a:noFill/>
          <a:ln>
            <a:noFill/>
          </a:ln>
        </p:spPr>
        <p:txBody>
          <a:bodyPr spcFirstLastPara="1" wrap="square" lIns="91425" tIns="45700" rIns="91425" bIns="45700" anchor="b" anchorCtr="0">
            <a:noAutofit/>
          </a:bodyPr>
          <a:lstStyle/>
          <a:p>
            <a:pPr lvl="0">
              <a:spcBef>
                <a:spcPts val="0"/>
              </a:spcBef>
              <a:buClr>
                <a:schemeClr val="dk1"/>
              </a:buClr>
              <a:buSzPts val="3959"/>
            </a:pPr>
            <a:r>
              <a:rPr lang="en-US" sz="4000" b="1" dirty="0"/>
              <a:t>Scenario C: ICP</a:t>
            </a:r>
            <a:r>
              <a:rPr lang="en-US" sz="4000" b="1" u="sng" dirty="0"/>
              <a:t>&lt;</a:t>
            </a:r>
            <a:r>
              <a:rPr lang="en-US" sz="4000" b="1" dirty="0"/>
              <a:t>22; </a:t>
            </a:r>
            <a:r>
              <a:rPr lang="en-US" sz="4000" b="1" dirty="0">
                <a:solidFill>
                  <a:srgbClr val="FF0000"/>
                </a:solidFill>
              </a:rPr>
              <a:t>PbtO</a:t>
            </a:r>
            <a:r>
              <a:rPr lang="en-US" sz="4000" b="1" baseline="-25000" dirty="0">
                <a:solidFill>
                  <a:srgbClr val="FF0000"/>
                </a:solidFill>
              </a:rPr>
              <a:t>2</a:t>
            </a:r>
            <a:r>
              <a:rPr lang="en-US" sz="4000" b="1" dirty="0">
                <a:solidFill>
                  <a:srgbClr val="FF0000"/>
                </a:solidFill>
              </a:rPr>
              <a:t>&lt;20</a:t>
            </a:r>
            <a:endParaRPr sz="4860" b="1" dirty="0"/>
          </a:p>
        </p:txBody>
      </p:sp>
    </p:spTree>
    <p:extLst>
      <p:ext uri="{BB962C8B-B14F-4D97-AF65-F5344CB8AC3E}">
        <p14:creationId xmlns:p14="http://schemas.microsoft.com/office/powerpoint/2010/main" val="421849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2"/>
          <p:cNvSpPr txBox="1">
            <a:spLocks noGrp="1"/>
          </p:cNvSpPr>
          <p:nvPr>
            <p:ph type="title"/>
          </p:nvPr>
        </p:nvSpPr>
        <p:spPr>
          <a:xfrm>
            <a:off x="188462" y="188686"/>
            <a:ext cx="9245841" cy="920981"/>
          </a:xfrm>
          <a:solidFill>
            <a:schemeClr val="lt1"/>
          </a:solidFill>
        </p:spPr>
        <p:txBody>
          <a:bodyPr/>
          <a:lstStyle/>
          <a:p>
            <a:r>
              <a:rPr lang="en-US" sz="3600" b="1" dirty="0"/>
              <a:t>Randomization </a:t>
            </a:r>
            <a:r>
              <a:rPr lang="en-US" sz="3600" b="1" dirty="0" smtClean="0"/>
              <a:t>Procedure:  CRFs to complete</a:t>
            </a:r>
            <a:endParaRPr lang="en-US" sz="3600" b="1" dirty="0"/>
          </a:p>
        </p:txBody>
      </p:sp>
      <p:sp>
        <p:nvSpPr>
          <p:cNvPr id="493" name="Google Shape;493;p62"/>
          <p:cNvSpPr txBox="1">
            <a:spLocks noGrp="1"/>
          </p:cNvSpPr>
          <p:nvPr>
            <p:ph type="body" idx="1"/>
          </p:nvPr>
        </p:nvSpPr>
        <p:spPr>
          <a:xfrm>
            <a:off x="6937831" y="957931"/>
            <a:ext cx="4740500" cy="5391148"/>
          </a:xfrm>
        </p:spPr>
        <p:txBody>
          <a:bodyPr/>
          <a:lstStyle/>
          <a:p>
            <a:pPr>
              <a:buSzPct val="80000"/>
            </a:pPr>
            <a:r>
              <a:rPr lang="en-US" sz="2800" dirty="0" smtClean="0"/>
              <a:t>CRFs </a:t>
            </a:r>
            <a:r>
              <a:rPr lang="en-US" sz="2800" dirty="0"/>
              <a:t>to be completed prior to randomization:</a:t>
            </a:r>
          </a:p>
          <a:p>
            <a:pPr lvl="1">
              <a:buSzPct val="80000"/>
            </a:pPr>
            <a:r>
              <a:rPr lang="en-US" sz="2400" dirty="0"/>
              <a:t>Inclusion/Exclusion Criteria checklist</a:t>
            </a:r>
          </a:p>
          <a:p>
            <a:pPr lvl="1"/>
            <a:r>
              <a:rPr lang="en-US" sz="2400" dirty="0"/>
              <a:t>Randomization form </a:t>
            </a:r>
          </a:p>
          <a:p>
            <a:pPr lvl="2"/>
            <a:r>
              <a:rPr lang="en-US" sz="2400" dirty="0"/>
              <a:t>use GCS (in the absence of sedation/paralytics) that was performed closest to randomization </a:t>
            </a:r>
            <a:endParaRPr lang="en-US" sz="2400" dirty="0" smtClean="0"/>
          </a:p>
          <a:p>
            <a:pPr lvl="2"/>
            <a:endParaRPr lang="en-US" sz="2400" dirty="0"/>
          </a:p>
          <a:p>
            <a:pPr>
              <a:buFont typeface="Arial" pitchFamily="34" charset="0"/>
              <a:buChar char="•"/>
            </a:pPr>
            <a:r>
              <a:rPr lang="en-US" sz="2800" dirty="0" smtClean="0"/>
              <a:t>Check Opt-out registry and document</a:t>
            </a:r>
            <a:endParaRPr lang="en-US" sz="2800" dirty="0"/>
          </a:p>
        </p:txBody>
      </p:sp>
      <p:pic>
        <p:nvPicPr>
          <p:cNvPr id="494" name="Google Shape;494;p62"/>
          <p:cNvPicPr preferRelativeResize="0"/>
          <p:nvPr/>
        </p:nvPicPr>
        <p:blipFill rotWithShape="1">
          <a:blip r:embed="rId3" cstate="screen">
            <a:alphaModFix/>
          </a:blip>
          <a:srcRect/>
          <a:stretch/>
        </p:blipFill>
        <p:spPr>
          <a:xfrm>
            <a:off x="9856787" y="6000748"/>
            <a:ext cx="1317625" cy="573088"/>
          </a:xfrm>
          <a:prstGeom prst="rect">
            <a:avLst/>
          </a:prstGeom>
          <a:noFill/>
          <a:ln>
            <a:noFill/>
          </a:ln>
        </p:spPr>
      </p:pic>
      <p:pic>
        <p:nvPicPr>
          <p:cNvPr id="495" name="Google Shape;495;p62"/>
          <p:cNvPicPr preferRelativeResize="0"/>
          <p:nvPr/>
        </p:nvPicPr>
        <p:blipFill rotWithShape="1">
          <a:blip r:embed="rId4" cstate="screen">
            <a:alphaModFix/>
          </a:blip>
          <a:srcRect/>
          <a:stretch/>
        </p:blipFill>
        <p:spPr>
          <a:xfrm>
            <a:off x="449264" y="6176961"/>
            <a:ext cx="2206625" cy="396875"/>
          </a:xfrm>
          <a:prstGeom prst="rect">
            <a:avLst/>
          </a:prstGeom>
          <a:noFill/>
          <a:ln>
            <a:noFill/>
          </a:ln>
        </p:spPr>
      </p:pic>
      <p:pic>
        <p:nvPicPr>
          <p:cNvPr id="2050"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88686" y="1109667"/>
            <a:ext cx="6749144" cy="489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625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49" name="Google Shape;795;p79">
            <a:extLst>
              <a:ext uri="{FF2B5EF4-FFF2-40B4-BE49-F238E27FC236}">
                <a16:creationId xmlns:a16="http://schemas.microsoft.com/office/drawing/2014/main" id="{39772A6E-80A6-4935-AB97-C5DD9D6825FB}"/>
              </a:ext>
            </a:extLst>
          </p:cNvPr>
          <p:cNvSpPr/>
          <p:nvPr/>
        </p:nvSpPr>
        <p:spPr>
          <a:xfrm rot="886602" flipV="1">
            <a:off x="7613737" y="4028706"/>
            <a:ext cx="905327" cy="245151"/>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48" name="Google Shape;817;p79">
            <a:extLst>
              <a:ext uri="{FF2B5EF4-FFF2-40B4-BE49-F238E27FC236}">
                <a16:creationId xmlns:a16="http://schemas.microsoft.com/office/drawing/2014/main" id="{EA89D587-E5E6-4232-B4E3-620273471EF4}"/>
              </a:ext>
            </a:extLst>
          </p:cNvPr>
          <p:cNvSpPr/>
          <p:nvPr/>
        </p:nvSpPr>
        <p:spPr>
          <a:xfrm>
            <a:off x="8453808" y="4322975"/>
            <a:ext cx="3496131" cy="934425"/>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endParaRPr/>
          </a:p>
        </p:txBody>
      </p:sp>
      <p:sp>
        <p:nvSpPr>
          <p:cNvPr id="37" name="Google Shape;817;p79">
            <a:extLst>
              <a:ext uri="{FF2B5EF4-FFF2-40B4-BE49-F238E27FC236}">
                <a16:creationId xmlns:a16="http://schemas.microsoft.com/office/drawing/2014/main" id="{7935F93D-CE2A-488D-BE9F-AF70340E0216}"/>
              </a:ext>
            </a:extLst>
          </p:cNvPr>
          <p:cNvSpPr/>
          <p:nvPr/>
        </p:nvSpPr>
        <p:spPr>
          <a:xfrm>
            <a:off x="191116" y="3628198"/>
            <a:ext cx="3426959" cy="975774"/>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endParaRPr/>
          </a:p>
        </p:txBody>
      </p:sp>
      <p:sp>
        <p:nvSpPr>
          <p:cNvPr id="790" name="Google Shape;790;p79"/>
          <p:cNvSpPr txBox="1">
            <a:spLocks noGrp="1"/>
          </p:cNvSpPr>
          <p:nvPr>
            <p:ph type="title"/>
          </p:nvPr>
        </p:nvSpPr>
        <p:spPr>
          <a:xfrm>
            <a:off x="46143" y="131768"/>
            <a:ext cx="10859493" cy="802658"/>
          </a:xfrm>
          <a:prstGeom prst="rect">
            <a:avLst/>
          </a:prstGeom>
          <a:noFill/>
          <a:ln>
            <a:noFill/>
          </a:ln>
        </p:spPr>
        <p:txBody>
          <a:bodyPr spcFirstLastPara="1" vert="horz" wrap="square" lIns="91425" tIns="45700" rIns="91425" bIns="45700" rtlCol="0" anchor="b" anchorCtr="0">
            <a:noAutofit/>
          </a:bodyPr>
          <a:lstStyle/>
          <a:p>
            <a:pPr>
              <a:spcBef>
                <a:spcPts val="0"/>
              </a:spcBef>
              <a:buClr>
                <a:schemeClr val="dk1"/>
              </a:buClr>
              <a:buSzPts val="3959"/>
            </a:pPr>
            <a:r>
              <a:rPr lang="en-US" b="1" dirty="0"/>
              <a:t>Scenario D: </a:t>
            </a:r>
            <a:r>
              <a:rPr lang="en-US" b="1" dirty="0">
                <a:solidFill>
                  <a:srgbClr val="FF0000"/>
                </a:solidFill>
              </a:rPr>
              <a:t>ICP&gt;22, PbtO</a:t>
            </a:r>
            <a:r>
              <a:rPr lang="en-US" b="1" baseline="-25000" dirty="0">
                <a:solidFill>
                  <a:srgbClr val="FF0000"/>
                </a:solidFill>
              </a:rPr>
              <a:t>2</a:t>
            </a:r>
            <a:r>
              <a:rPr lang="en-US" b="1" dirty="0">
                <a:solidFill>
                  <a:srgbClr val="FF0000"/>
                </a:solidFill>
              </a:rPr>
              <a:t>&lt;20</a:t>
            </a:r>
            <a:br>
              <a:rPr lang="en-US" b="1" dirty="0">
                <a:solidFill>
                  <a:srgbClr val="FF0000"/>
                </a:solidFill>
              </a:rPr>
            </a:br>
            <a:r>
              <a:rPr lang="en-US" sz="2000" b="1" dirty="0"/>
              <a:t>Treatment for this group is primarily aimed at lowering ICP with a secondary focus on raising PbtO2</a:t>
            </a:r>
            <a:endParaRPr sz="2000" b="1" dirty="0"/>
          </a:p>
        </p:txBody>
      </p:sp>
      <p:grpSp>
        <p:nvGrpSpPr>
          <p:cNvPr id="791" name="Google Shape;791;p79"/>
          <p:cNvGrpSpPr/>
          <p:nvPr/>
        </p:nvGrpSpPr>
        <p:grpSpPr>
          <a:xfrm>
            <a:off x="191117" y="934426"/>
            <a:ext cx="11590980" cy="5398792"/>
            <a:chOff x="508005" y="-31563"/>
            <a:chExt cx="8100778" cy="5398792"/>
          </a:xfrm>
        </p:grpSpPr>
        <p:sp>
          <p:nvSpPr>
            <p:cNvPr id="793" name="Google Shape;793;p79"/>
            <p:cNvSpPr/>
            <p:nvPr/>
          </p:nvSpPr>
          <p:spPr>
            <a:xfrm rot="10070073" flipV="1">
              <a:off x="2894405" y="2980946"/>
              <a:ext cx="753225" cy="45719"/>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792" name="Google Shape;792;p79"/>
            <p:cNvSpPr/>
            <p:nvPr/>
          </p:nvSpPr>
          <p:spPr>
            <a:xfrm rot="13718119">
              <a:off x="3076676" y="1513157"/>
              <a:ext cx="974717" cy="33557"/>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794" name="Google Shape;794;p79"/>
            <p:cNvSpPr/>
            <p:nvPr/>
          </p:nvSpPr>
          <p:spPr>
            <a:xfrm rot="5400000">
              <a:off x="4398773" y="3619456"/>
              <a:ext cx="198287" cy="0"/>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795" name="Google Shape;795;p79"/>
            <p:cNvSpPr/>
            <p:nvPr/>
          </p:nvSpPr>
          <p:spPr>
            <a:xfrm rot="20962894">
              <a:off x="5671083" y="2349745"/>
              <a:ext cx="611604" cy="165167"/>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796" name="Google Shape;796;p79"/>
            <p:cNvSpPr/>
            <p:nvPr/>
          </p:nvSpPr>
          <p:spPr>
            <a:xfrm rot="20496144" flipV="1">
              <a:off x="5443877" y="1765795"/>
              <a:ext cx="775853" cy="45719"/>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797" name="Google Shape;797;p79"/>
            <p:cNvSpPr/>
            <p:nvPr/>
          </p:nvSpPr>
          <p:spPr>
            <a:xfrm rot="18535788" flipV="1">
              <a:off x="4989886" y="1219613"/>
              <a:ext cx="1159138" cy="76569"/>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798" name="Google Shape;798;p79"/>
            <p:cNvSpPr/>
            <p:nvPr/>
          </p:nvSpPr>
          <p:spPr>
            <a:xfrm rot="16149293">
              <a:off x="4220325" y="1339114"/>
              <a:ext cx="797819" cy="31952"/>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799" name="Google Shape;799;p79"/>
            <p:cNvSpPr/>
            <p:nvPr/>
          </p:nvSpPr>
          <p:spPr>
            <a:xfrm>
              <a:off x="3443120" y="1537101"/>
              <a:ext cx="2312801" cy="1993706"/>
            </a:xfrm>
            <a:prstGeom prst="roundRect">
              <a:avLst>
                <a:gd name="adj" fmla="val 16667"/>
              </a:avLst>
            </a:prstGeom>
            <a:solidFill>
              <a:srgbClr val="FF0000"/>
            </a:solidFill>
            <a:ln>
              <a:noFill/>
            </a:ln>
          </p:spPr>
          <p:txBody>
            <a:bodyPr spcFirstLastPara="1" wrap="square" lIns="91425" tIns="91425" rIns="91425" bIns="91425" anchor="ctr" anchorCtr="0">
              <a:noAutofit/>
            </a:bodyPr>
            <a:lstStyle/>
            <a:p>
              <a:endParaRPr/>
            </a:p>
          </p:txBody>
        </p:sp>
        <p:sp>
          <p:nvSpPr>
            <p:cNvPr id="800" name="Google Shape;800;p79"/>
            <p:cNvSpPr txBox="1"/>
            <p:nvPr/>
          </p:nvSpPr>
          <p:spPr>
            <a:xfrm>
              <a:off x="3481555" y="1745874"/>
              <a:ext cx="2237700" cy="1569616"/>
            </a:xfrm>
            <a:prstGeom prst="rect">
              <a:avLst/>
            </a:prstGeom>
            <a:noFill/>
            <a:ln>
              <a:noFill/>
            </a:ln>
          </p:spPr>
          <p:txBody>
            <a:bodyPr spcFirstLastPara="1" wrap="square" lIns="38100" tIns="38100" rIns="38100" bIns="38100" anchor="ctr" anchorCtr="0">
              <a:noAutofit/>
            </a:bodyPr>
            <a:lstStyle/>
            <a:p>
              <a:pPr algn="ctr">
                <a:lnSpc>
                  <a:spcPct val="90000"/>
                </a:lnSpc>
                <a:buClr>
                  <a:schemeClr val="lt1"/>
                </a:buClr>
                <a:buSzPts val="1500"/>
              </a:pPr>
              <a:r>
                <a:rPr lang="en-US" sz="2000" b="1" dirty="0">
                  <a:solidFill>
                    <a:schemeClr val="lt1"/>
                  </a:solidFill>
                  <a:latin typeface="Calibri"/>
                  <a:ea typeface="Calibri"/>
                  <a:cs typeface="Calibri"/>
                  <a:sym typeface="Calibri"/>
                </a:rPr>
                <a:t>Tier 1 Interventions: Treatment must begin within 15 minutes of abnormality that is sustained for 5 minutes</a:t>
              </a:r>
              <a:endParaRPr sz="2000" dirty="0">
                <a:solidFill>
                  <a:schemeClr val="lt1"/>
                </a:solidFill>
                <a:latin typeface="Calibri"/>
                <a:ea typeface="Calibri"/>
                <a:cs typeface="Calibri"/>
                <a:sym typeface="Calibri"/>
              </a:endParaRPr>
            </a:p>
          </p:txBody>
        </p:sp>
        <p:sp>
          <p:nvSpPr>
            <p:cNvPr id="801" name="Google Shape;801;p79"/>
            <p:cNvSpPr/>
            <p:nvPr/>
          </p:nvSpPr>
          <p:spPr>
            <a:xfrm>
              <a:off x="3767407" y="-31563"/>
              <a:ext cx="1790617" cy="1016773"/>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endParaRPr/>
            </a:p>
          </p:txBody>
        </p:sp>
        <p:sp>
          <p:nvSpPr>
            <p:cNvPr id="802" name="Google Shape;802;p79"/>
            <p:cNvSpPr txBox="1"/>
            <p:nvPr/>
          </p:nvSpPr>
          <p:spPr>
            <a:xfrm>
              <a:off x="3851409" y="64878"/>
              <a:ext cx="1593596" cy="846714"/>
            </a:xfrm>
            <a:prstGeom prst="rect">
              <a:avLst/>
            </a:prstGeom>
            <a:noFill/>
            <a:ln>
              <a:noFill/>
            </a:ln>
          </p:spPr>
          <p:txBody>
            <a:bodyPr spcFirstLastPara="1" wrap="square" lIns="40625" tIns="40625" rIns="40625" bIns="40625" anchor="ctr" anchorCtr="0">
              <a:noAutofit/>
            </a:bodyPr>
            <a:lstStyle/>
            <a:p>
              <a:pPr algn="ctr">
                <a:lnSpc>
                  <a:spcPct val="90000"/>
                </a:lnSpc>
                <a:buClr>
                  <a:schemeClr val="lt1"/>
                </a:buClr>
                <a:buSzPts val="1600"/>
              </a:pPr>
              <a:r>
                <a:rPr lang="en-US" sz="2000" b="1" dirty="0">
                  <a:solidFill>
                    <a:schemeClr val="lt1"/>
                  </a:solidFill>
                  <a:latin typeface="Calibri"/>
                  <a:ea typeface="Calibri"/>
                  <a:cs typeface="Calibri"/>
                  <a:sym typeface="Calibri"/>
                </a:rPr>
                <a:t>Adjust head of the bed </a:t>
              </a:r>
              <a:r>
                <a:rPr lang="en-US" sz="2000" dirty="0">
                  <a:solidFill>
                    <a:schemeClr val="lt1"/>
                  </a:solidFill>
                  <a:latin typeface="Calibri"/>
                  <a:ea typeface="Calibri"/>
                  <a:cs typeface="Calibri"/>
                  <a:sym typeface="Calibri"/>
                </a:rPr>
                <a:t>to lower ICP</a:t>
              </a:r>
              <a:endParaRPr sz="2000" dirty="0"/>
            </a:p>
          </p:txBody>
        </p:sp>
        <p:sp>
          <p:nvSpPr>
            <p:cNvPr id="803" name="Google Shape;803;p79"/>
            <p:cNvSpPr/>
            <p:nvPr/>
          </p:nvSpPr>
          <p:spPr>
            <a:xfrm>
              <a:off x="5671083" y="6267"/>
              <a:ext cx="2195480" cy="813776"/>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endParaRPr/>
            </a:p>
          </p:txBody>
        </p:sp>
        <p:sp>
          <p:nvSpPr>
            <p:cNvPr id="804" name="Google Shape;804;p79"/>
            <p:cNvSpPr txBox="1"/>
            <p:nvPr/>
          </p:nvSpPr>
          <p:spPr>
            <a:xfrm>
              <a:off x="5728542" y="83453"/>
              <a:ext cx="2080564" cy="710320"/>
            </a:xfrm>
            <a:prstGeom prst="rect">
              <a:avLst/>
            </a:prstGeom>
            <a:noFill/>
            <a:ln>
              <a:noFill/>
            </a:ln>
          </p:spPr>
          <p:txBody>
            <a:bodyPr spcFirstLastPara="1" wrap="square" lIns="40625" tIns="40625" rIns="40625" bIns="40625" anchor="ctr" anchorCtr="0">
              <a:noAutofit/>
            </a:bodyPr>
            <a:lstStyle/>
            <a:p>
              <a:pPr algn="ctr">
                <a:lnSpc>
                  <a:spcPct val="90000"/>
                </a:lnSpc>
                <a:buClr>
                  <a:schemeClr val="lt1"/>
                </a:buClr>
                <a:buSzPts val="1600"/>
              </a:pPr>
              <a:r>
                <a:rPr lang="en-US" sz="2000" b="1" dirty="0">
                  <a:solidFill>
                    <a:schemeClr val="lt1"/>
                  </a:solidFill>
                  <a:latin typeface="Calibri"/>
                  <a:ea typeface="Calibri"/>
                  <a:cs typeface="Calibri"/>
                  <a:sym typeface="Calibri"/>
                </a:rPr>
                <a:t>Ensure Temperature &lt; 38°C </a:t>
              </a:r>
              <a:r>
                <a:rPr lang="en-US" sz="2000" dirty="0">
                  <a:solidFill>
                    <a:schemeClr val="lt1"/>
                  </a:solidFill>
                  <a:latin typeface="Calibri"/>
                  <a:ea typeface="Calibri"/>
                  <a:cs typeface="Calibri"/>
                  <a:sym typeface="Calibri"/>
                </a:rPr>
                <a:t>Treat fever</a:t>
              </a:r>
              <a:endParaRPr sz="2000" dirty="0"/>
            </a:p>
          </p:txBody>
        </p:sp>
        <p:sp>
          <p:nvSpPr>
            <p:cNvPr id="805" name="Google Shape;805;p79"/>
            <p:cNvSpPr/>
            <p:nvPr/>
          </p:nvSpPr>
          <p:spPr>
            <a:xfrm>
              <a:off x="6180290" y="922336"/>
              <a:ext cx="2195480" cy="829341"/>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endParaRPr/>
            </a:p>
          </p:txBody>
        </p:sp>
        <p:sp>
          <p:nvSpPr>
            <p:cNvPr id="806" name="Google Shape;806;p79"/>
            <p:cNvSpPr txBox="1"/>
            <p:nvPr/>
          </p:nvSpPr>
          <p:spPr>
            <a:xfrm>
              <a:off x="6191319" y="957882"/>
              <a:ext cx="2095267" cy="835486"/>
            </a:xfrm>
            <a:prstGeom prst="rect">
              <a:avLst/>
            </a:prstGeom>
            <a:noFill/>
            <a:ln>
              <a:noFill/>
            </a:ln>
          </p:spPr>
          <p:txBody>
            <a:bodyPr spcFirstLastPara="1" wrap="square" lIns="45700" tIns="45700" rIns="45700" bIns="45700" anchor="ctr" anchorCtr="0">
              <a:noAutofit/>
            </a:bodyPr>
            <a:lstStyle/>
            <a:p>
              <a:pPr algn="ctr">
                <a:lnSpc>
                  <a:spcPct val="90000"/>
                </a:lnSpc>
                <a:buClr>
                  <a:schemeClr val="lt1"/>
                </a:buClr>
                <a:buSzPts val="1800"/>
              </a:pPr>
              <a:r>
                <a:rPr lang="en-US" sz="2000" b="1" dirty="0">
                  <a:solidFill>
                    <a:schemeClr val="lt1"/>
                  </a:solidFill>
                  <a:latin typeface="Calibri"/>
                  <a:ea typeface="Calibri"/>
                  <a:cs typeface="Calibri"/>
                  <a:sym typeface="Calibri"/>
                </a:rPr>
                <a:t>Adjust analgesia OR sedation</a:t>
              </a:r>
              <a:r>
                <a:rPr lang="en-US" sz="2000" dirty="0">
                  <a:solidFill>
                    <a:schemeClr val="lt1"/>
                  </a:solidFill>
                  <a:latin typeface="Calibri"/>
                  <a:ea typeface="Calibri"/>
                  <a:cs typeface="Calibri"/>
                  <a:sym typeface="Calibri"/>
                </a:rPr>
                <a:t>; titrate to effect</a:t>
              </a:r>
              <a:endParaRPr sz="2000" dirty="0"/>
            </a:p>
          </p:txBody>
        </p:sp>
        <p:sp>
          <p:nvSpPr>
            <p:cNvPr id="807" name="Google Shape;807;p79"/>
            <p:cNvSpPr/>
            <p:nvPr/>
          </p:nvSpPr>
          <p:spPr>
            <a:xfrm>
              <a:off x="6282687" y="1792641"/>
              <a:ext cx="2312801" cy="731031"/>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endParaRPr/>
            </a:p>
          </p:txBody>
        </p:sp>
        <p:sp>
          <p:nvSpPr>
            <p:cNvPr id="808" name="Google Shape;808;p79"/>
            <p:cNvSpPr txBox="1"/>
            <p:nvPr/>
          </p:nvSpPr>
          <p:spPr>
            <a:xfrm>
              <a:off x="6378457" y="1766600"/>
              <a:ext cx="2152165" cy="731031"/>
            </a:xfrm>
            <a:prstGeom prst="rect">
              <a:avLst/>
            </a:prstGeom>
            <a:noFill/>
            <a:ln>
              <a:noFill/>
            </a:ln>
          </p:spPr>
          <p:txBody>
            <a:bodyPr spcFirstLastPara="1" wrap="square" lIns="45700" tIns="45700" rIns="45700" bIns="45700" anchor="ctr" anchorCtr="0">
              <a:noAutofit/>
            </a:bodyPr>
            <a:lstStyle/>
            <a:p>
              <a:pPr algn="ctr">
                <a:lnSpc>
                  <a:spcPct val="90000"/>
                </a:lnSpc>
                <a:buClr>
                  <a:schemeClr val="lt1"/>
                </a:buClr>
                <a:buSzPts val="1800"/>
              </a:pPr>
              <a:r>
                <a:rPr lang="en-US" sz="2000" b="1" dirty="0">
                  <a:solidFill>
                    <a:schemeClr val="lt1"/>
                  </a:solidFill>
                  <a:latin typeface="Calibri"/>
                  <a:ea typeface="Calibri"/>
                  <a:cs typeface="Calibri"/>
                  <a:sym typeface="Calibri"/>
                </a:rPr>
                <a:t>CSF drainage </a:t>
              </a:r>
              <a:r>
                <a:rPr lang="en-US" sz="2000" dirty="0">
                  <a:solidFill>
                    <a:schemeClr val="lt1"/>
                  </a:solidFill>
                  <a:latin typeface="Calibri"/>
                  <a:ea typeface="Calibri"/>
                  <a:cs typeface="Calibri"/>
                  <a:sym typeface="Calibri"/>
                </a:rPr>
                <a:t>if EVD available</a:t>
              </a:r>
              <a:endParaRPr sz="2000" dirty="0"/>
            </a:p>
          </p:txBody>
        </p:sp>
        <p:sp>
          <p:nvSpPr>
            <p:cNvPr id="809" name="Google Shape;809;p79"/>
            <p:cNvSpPr/>
            <p:nvPr/>
          </p:nvSpPr>
          <p:spPr>
            <a:xfrm>
              <a:off x="3878518" y="3635938"/>
              <a:ext cx="2312801" cy="833464"/>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endParaRPr/>
            </a:p>
          </p:txBody>
        </p:sp>
        <p:sp>
          <p:nvSpPr>
            <p:cNvPr id="810" name="Google Shape;810;p79"/>
            <p:cNvSpPr txBox="1"/>
            <p:nvPr/>
          </p:nvSpPr>
          <p:spPr>
            <a:xfrm>
              <a:off x="3969886" y="3621764"/>
              <a:ext cx="2130064" cy="847675"/>
            </a:xfrm>
            <a:prstGeom prst="rect">
              <a:avLst/>
            </a:prstGeom>
            <a:noFill/>
            <a:ln>
              <a:noFill/>
            </a:ln>
          </p:spPr>
          <p:txBody>
            <a:bodyPr spcFirstLastPara="1" wrap="square" lIns="38100" tIns="38100" rIns="38100" bIns="38100" anchor="ctr" anchorCtr="0">
              <a:noAutofit/>
            </a:bodyPr>
            <a:lstStyle/>
            <a:p>
              <a:pPr algn="ctr">
                <a:lnSpc>
                  <a:spcPct val="90000"/>
                </a:lnSpc>
                <a:buClr>
                  <a:schemeClr val="lt1"/>
                </a:buClr>
                <a:buSzPts val="1500"/>
              </a:pPr>
              <a:r>
                <a:rPr lang="en-US" sz="2000" dirty="0">
                  <a:solidFill>
                    <a:schemeClr val="lt1"/>
                  </a:solidFill>
                  <a:latin typeface="Calibri"/>
                  <a:ea typeface="Calibri"/>
                  <a:cs typeface="Calibri"/>
                  <a:sym typeface="Calibri"/>
                </a:rPr>
                <a:t>Optimize hemodynamics using either</a:t>
              </a:r>
              <a:r>
                <a:rPr lang="en-US" sz="1500" dirty="0">
                  <a:solidFill>
                    <a:schemeClr val="lt1"/>
                  </a:solidFill>
                  <a:latin typeface="Calibri"/>
                  <a:ea typeface="Calibri"/>
                  <a:cs typeface="Calibri"/>
                  <a:sym typeface="Calibri"/>
                </a:rPr>
                <a:t>: </a:t>
              </a:r>
              <a:endParaRPr dirty="0"/>
            </a:p>
          </p:txBody>
        </p:sp>
        <p:sp>
          <p:nvSpPr>
            <p:cNvPr id="811" name="Google Shape;811;p79"/>
            <p:cNvSpPr/>
            <p:nvPr/>
          </p:nvSpPr>
          <p:spPr>
            <a:xfrm rot="4904941" flipV="1">
              <a:off x="5679783" y="4505035"/>
              <a:ext cx="284911" cy="31952"/>
            </a:xfrm>
            <a:custGeom>
              <a:avLst/>
              <a:gdLst/>
              <a:ahLst/>
              <a:cxnLst/>
              <a:rect l="l" t="t" r="r" b="b"/>
              <a:pathLst>
                <a:path w="120000" h="120000" extrusionOk="0">
                  <a:moveTo>
                    <a:pt x="0" y="0"/>
                  </a:moveTo>
                  <a:lnTo>
                    <a:pt x="120000" y="0"/>
                  </a:lnTo>
                </a:path>
              </a:pathLst>
            </a:custGeom>
            <a:noFill/>
            <a:ln w="9525" cap="flat" cmpd="sng">
              <a:solidFill>
                <a:srgbClr val="3A66B1"/>
              </a:solidFill>
              <a:prstDash val="solid"/>
              <a:miter lim="800000"/>
              <a:headEnd type="none" w="sm" len="sm"/>
              <a:tailEnd type="none" w="sm" len="sm"/>
            </a:ln>
          </p:spPr>
        </p:sp>
        <p:sp>
          <p:nvSpPr>
            <p:cNvPr id="812" name="Google Shape;812;p79"/>
            <p:cNvSpPr/>
            <p:nvPr/>
          </p:nvSpPr>
          <p:spPr>
            <a:xfrm>
              <a:off x="5445005" y="4594309"/>
              <a:ext cx="1307198" cy="772920"/>
            </a:xfrm>
            <a:prstGeom prst="roundRect">
              <a:avLst>
                <a:gd name="adj" fmla="val 16667"/>
              </a:avLst>
            </a:prstGeom>
            <a:solidFill>
              <a:srgbClr val="A139FF"/>
            </a:solidFill>
            <a:ln>
              <a:noFill/>
            </a:ln>
          </p:spPr>
          <p:txBody>
            <a:bodyPr spcFirstLastPara="1" wrap="square" lIns="91425" tIns="91425" rIns="91425" bIns="91425" anchor="ctr" anchorCtr="0">
              <a:noAutofit/>
            </a:bodyPr>
            <a:lstStyle/>
            <a:p>
              <a:endParaRPr/>
            </a:p>
          </p:txBody>
        </p:sp>
        <p:sp>
          <p:nvSpPr>
            <p:cNvPr id="813" name="Google Shape;813;p79"/>
            <p:cNvSpPr txBox="1"/>
            <p:nvPr/>
          </p:nvSpPr>
          <p:spPr>
            <a:xfrm>
              <a:off x="5445005" y="4608856"/>
              <a:ext cx="1231736" cy="697458"/>
            </a:xfrm>
            <a:prstGeom prst="rect">
              <a:avLst/>
            </a:prstGeom>
            <a:noFill/>
            <a:ln>
              <a:noFill/>
            </a:ln>
          </p:spPr>
          <p:txBody>
            <a:bodyPr spcFirstLastPara="1" wrap="square" lIns="40625" tIns="40625" rIns="40625" bIns="40625" anchor="ctr" anchorCtr="0">
              <a:noAutofit/>
            </a:bodyPr>
            <a:lstStyle/>
            <a:p>
              <a:pPr algn="ctr">
                <a:lnSpc>
                  <a:spcPct val="90000"/>
                </a:lnSpc>
                <a:buClr>
                  <a:schemeClr val="lt1"/>
                </a:buClr>
                <a:buSzPts val="1600"/>
              </a:pPr>
              <a:r>
                <a:rPr lang="en-US" sz="2000" b="1" dirty="0">
                  <a:solidFill>
                    <a:schemeClr val="lt1"/>
                  </a:solidFill>
                  <a:latin typeface="Calibri"/>
                  <a:ea typeface="Calibri"/>
                  <a:cs typeface="Calibri"/>
                  <a:sym typeface="Calibri"/>
                </a:rPr>
                <a:t>Resuscitation</a:t>
              </a:r>
              <a:endParaRPr sz="2000" dirty="0">
                <a:solidFill>
                  <a:schemeClr val="lt1"/>
                </a:solidFill>
                <a:latin typeface="Calibri"/>
                <a:ea typeface="Calibri"/>
                <a:cs typeface="Calibri"/>
                <a:sym typeface="Calibri"/>
              </a:endParaRPr>
            </a:p>
          </p:txBody>
        </p:sp>
        <p:sp>
          <p:nvSpPr>
            <p:cNvPr id="814" name="Google Shape;814;p79"/>
            <p:cNvSpPr/>
            <p:nvPr/>
          </p:nvSpPr>
          <p:spPr>
            <a:xfrm rot="6520080" flipV="1">
              <a:off x="4315039" y="4551411"/>
              <a:ext cx="648564" cy="31952"/>
            </a:xfrm>
            <a:custGeom>
              <a:avLst/>
              <a:gdLst/>
              <a:ahLst/>
              <a:cxnLst/>
              <a:rect l="l" t="t" r="r" b="b"/>
              <a:pathLst>
                <a:path w="120000" h="120000" extrusionOk="0">
                  <a:moveTo>
                    <a:pt x="0" y="0"/>
                  </a:moveTo>
                  <a:lnTo>
                    <a:pt x="120000" y="0"/>
                  </a:lnTo>
                </a:path>
              </a:pathLst>
            </a:custGeom>
            <a:noFill/>
            <a:ln w="9525" cap="flat" cmpd="sng">
              <a:solidFill>
                <a:srgbClr val="3A66B1"/>
              </a:solidFill>
              <a:prstDash val="solid"/>
              <a:miter lim="800000"/>
              <a:headEnd type="none" w="sm" len="sm"/>
              <a:tailEnd type="none" w="sm" len="sm"/>
            </a:ln>
          </p:spPr>
        </p:sp>
        <p:sp>
          <p:nvSpPr>
            <p:cNvPr id="815" name="Google Shape;815;p79"/>
            <p:cNvSpPr/>
            <p:nvPr/>
          </p:nvSpPr>
          <p:spPr>
            <a:xfrm>
              <a:off x="4022017" y="4642981"/>
              <a:ext cx="1225659" cy="682919"/>
            </a:xfrm>
            <a:prstGeom prst="roundRect">
              <a:avLst>
                <a:gd name="adj" fmla="val 16667"/>
              </a:avLst>
            </a:prstGeom>
            <a:solidFill>
              <a:srgbClr val="A139FF"/>
            </a:solidFill>
            <a:ln>
              <a:noFill/>
            </a:ln>
          </p:spPr>
          <p:txBody>
            <a:bodyPr spcFirstLastPara="1" wrap="square" lIns="91425" tIns="91425" rIns="91425" bIns="91425" anchor="ctr" anchorCtr="0">
              <a:noAutofit/>
            </a:bodyPr>
            <a:lstStyle/>
            <a:p>
              <a:endParaRPr/>
            </a:p>
          </p:txBody>
        </p:sp>
        <p:sp>
          <p:nvSpPr>
            <p:cNvPr id="816" name="Google Shape;816;p79"/>
            <p:cNvSpPr txBox="1"/>
            <p:nvPr/>
          </p:nvSpPr>
          <p:spPr>
            <a:xfrm>
              <a:off x="4107971" y="4690294"/>
              <a:ext cx="978031" cy="580949"/>
            </a:xfrm>
            <a:prstGeom prst="rect">
              <a:avLst/>
            </a:prstGeom>
            <a:noFill/>
            <a:ln>
              <a:noFill/>
            </a:ln>
          </p:spPr>
          <p:txBody>
            <a:bodyPr spcFirstLastPara="1" wrap="square" lIns="45700" tIns="45700" rIns="45700" bIns="45700" anchor="ctr" anchorCtr="0">
              <a:noAutofit/>
            </a:bodyPr>
            <a:lstStyle/>
            <a:p>
              <a:pPr algn="ctr">
                <a:lnSpc>
                  <a:spcPct val="90000"/>
                </a:lnSpc>
                <a:buClr>
                  <a:schemeClr val="lt1"/>
                </a:buClr>
                <a:buSzPts val="1800"/>
              </a:pPr>
              <a:r>
                <a:rPr lang="en-US" sz="2000" b="1" dirty="0">
                  <a:solidFill>
                    <a:schemeClr val="lt1"/>
                  </a:solidFill>
                  <a:latin typeface="Calibri"/>
                  <a:ea typeface="Calibri"/>
                  <a:cs typeface="Calibri"/>
                  <a:sym typeface="Calibri"/>
                </a:rPr>
                <a:t>Diuresis</a:t>
              </a:r>
              <a:endParaRPr sz="2000" dirty="0">
                <a:solidFill>
                  <a:schemeClr val="lt1"/>
                </a:solidFill>
                <a:latin typeface="Calibri"/>
                <a:ea typeface="Calibri"/>
                <a:cs typeface="Calibri"/>
                <a:sym typeface="Calibri"/>
              </a:endParaRPr>
            </a:p>
          </p:txBody>
        </p:sp>
        <p:sp>
          <p:nvSpPr>
            <p:cNvPr id="817" name="Google Shape;817;p79"/>
            <p:cNvSpPr/>
            <p:nvPr/>
          </p:nvSpPr>
          <p:spPr>
            <a:xfrm>
              <a:off x="508005" y="1372097"/>
              <a:ext cx="2323349" cy="1068826"/>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endParaRPr/>
            </a:p>
          </p:txBody>
        </p:sp>
        <p:sp>
          <p:nvSpPr>
            <p:cNvPr id="818" name="Google Shape;818;p79"/>
            <p:cNvSpPr txBox="1"/>
            <p:nvPr/>
          </p:nvSpPr>
          <p:spPr>
            <a:xfrm>
              <a:off x="6295982" y="3419267"/>
              <a:ext cx="2312801" cy="791177"/>
            </a:xfrm>
            <a:prstGeom prst="rect">
              <a:avLst/>
            </a:prstGeom>
            <a:noFill/>
            <a:ln>
              <a:noFill/>
            </a:ln>
          </p:spPr>
          <p:txBody>
            <a:bodyPr spcFirstLastPara="1" wrap="square" lIns="35550" tIns="35550" rIns="35550" bIns="35550" anchor="ctr" anchorCtr="0">
              <a:noAutofit/>
            </a:bodyPr>
            <a:lstStyle/>
            <a:p>
              <a:pPr algn="ctr">
                <a:lnSpc>
                  <a:spcPct val="90000"/>
                </a:lnSpc>
                <a:buClr>
                  <a:schemeClr val="lt1"/>
                </a:buClr>
                <a:buSzPts val="1400"/>
              </a:pPr>
              <a:r>
                <a:rPr lang="en-US" sz="2000" b="1" dirty="0">
                  <a:solidFill>
                    <a:schemeClr val="lt1"/>
                  </a:solidFill>
                  <a:latin typeface="Calibri"/>
                  <a:ea typeface="Calibri"/>
                  <a:cs typeface="Calibri"/>
                  <a:sym typeface="Calibri"/>
                </a:rPr>
                <a:t>Optimize CPP </a:t>
              </a:r>
              <a:r>
                <a:rPr lang="en-US" sz="2000" dirty="0">
                  <a:solidFill>
                    <a:schemeClr val="lt1"/>
                  </a:solidFill>
                  <a:latin typeface="Calibri"/>
                  <a:ea typeface="Calibri"/>
                  <a:cs typeface="Calibri"/>
                  <a:sym typeface="Calibri"/>
                </a:rPr>
                <a:t>up to </a:t>
              </a:r>
              <a:r>
                <a:rPr lang="en-US" sz="2000" b="1" i="1" u="sng" dirty="0">
                  <a:solidFill>
                    <a:schemeClr val="lt1"/>
                  </a:solidFill>
                  <a:latin typeface="Calibri"/>
                  <a:ea typeface="Calibri"/>
                  <a:cs typeface="Calibri"/>
                  <a:sym typeface="Calibri"/>
                </a:rPr>
                <a:t>70 mm Hg </a:t>
              </a:r>
              <a:r>
                <a:rPr lang="en-US" sz="2000" dirty="0">
                  <a:solidFill>
                    <a:schemeClr val="lt1"/>
                  </a:solidFill>
                  <a:latin typeface="Calibri"/>
                  <a:ea typeface="Calibri"/>
                  <a:cs typeface="Calibri"/>
                  <a:sym typeface="Calibri"/>
                </a:rPr>
                <a:t>with fluid bolus or </a:t>
              </a:r>
              <a:r>
                <a:rPr lang="en-US" sz="2000" dirty="0" err="1">
                  <a:solidFill>
                    <a:schemeClr val="lt1"/>
                  </a:solidFill>
                  <a:latin typeface="Calibri"/>
                  <a:ea typeface="Calibri"/>
                  <a:cs typeface="Calibri"/>
                  <a:sym typeface="Calibri"/>
                </a:rPr>
                <a:t>pressors</a:t>
              </a:r>
              <a:endParaRPr sz="2000" dirty="0"/>
            </a:p>
          </p:txBody>
        </p:sp>
        <p:sp>
          <p:nvSpPr>
            <p:cNvPr id="819" name="Google Shape;819;p79"/>
            <p:cNvSpPr/>
            <p:nvPr/>
          </p:nvSpPr>
          <p:spPr>
            <a:xfrm>
              <a:off x="861340" y="-19122"/>
              <a:ext cx="2566365" cy="1220592"/>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endParaRPr/>
            </a:p>
          </p:txBody>
        </p:sp>
      </p:grpSp>
      <p:sp>
        <p:nvSpPr>
          <p:cNvPr id="34" name="Google Shape;637;p73">
            <a:extLst>
              <a:ext uri="{FF2B5EF4-FFF2-40B4-BE49-F238E27FC236}">
                <a16:creationId xmlns:a16="http://schemas.microsoft.com/office/drawing/2014/main" id="{7A528AC8-B235-42FD-B2EE-A10AEE5EA68B}"/>
              </a:ext>
            </a:extLst>
          </p:cNvPr>
          <p:cNvSpPr txBox="1"/>
          <p:nvPr/>
        </p:nvSpPr>
        <p:spPr>
          <a:xfrm>
            <a:off x="870918" y="909510"/>
            <a:ext cx="3388859" cy="1206965"/>
          </a:xfrm>
          <a:prstGeom prst="rect">
            <a:avLst/>
          </a:prstGeom>
          <a:noFill/>
          <a:ln>
            <a:noFill/>
          </a:ln>
        </p:spPr>
        <p:txBody>
          <a:bodyPr spcFirstLastPara="1" wrap="square" lIns="45700" tIns="45700" rIns="45700" bIns="45700" anchor="ctr" anchorCtr="0">
            <a:noAutofit/>
          </a:bodyPr>
          <a:lstStyle/>
          <a:p>
            <a:pPr algn="ctr">
              <a:lnSpc>
                <a:spcPct val="90000"/>
              </a:lnSpc>
              <a:buClr>
                <a:srgbClr val="FFFFFF"/>
              </a:buClr>
              <a:buSzPts val="1800"/>
            </a:pPr>
            <a:r>
              <a:rPr lang="en-US" sz="2000" b="1" kern="0" dirty="0">
                <a:solidFill>
                  <a:srgbClr val="FFFFFF"/>
                </a:solidFill>
                <a:ea typeface="Calibri"/>
                <a:cs typeface="Calibri"/>
                <a:sym typeface="Calibri"/>
              </a:rPr>
              <a:t>Hyperosmolar therapy: </a:t>
            </a:r>
            <a:r>
              <a:rPr lang="en-US" sz="2000" kern="0" dirty="0">
                <a:solidFill>
                  <a:srgbClr val="FFFFFF"/>
                </a:solidFill>
                <a:ea typeface="Calibri"/>
                <a:cs typeface="Calibri"/>
                <a:sym typeface="Calibri"/>
              </a:rPr>
              <a:t>Low dose Mannitol (0.25 – 0.5 g/kg) or Hypertonic Saline </a:t>
            </a:r>
            <a:endParaRPr sz="2000" kern="0" dirty="0">
              <a:solidFill>
                <a:srgbClr val="000000"/>
              </a:solidFill>
              <a:latin typeface="Arial"/>
              <a:cs typeface="Arial"/>
              <a:sym typeface="Arial"/>
            </a:endParaRPr>
          </a:p>
        </p:txBody>
      </p:sp>
      <p:sp>
        <p:nvSpPr>
          <p:cNvPr id="35" name="Google Shape;814;p79">
            <a:extLst>
              <a:ext uri="{FF2B5EF4-FFF2-40B4-BE49-F238E27FC236}">
                <a16:creationId xmlns:a16="http://schemas.microsoft.com/office/drawing/2014/main" id="{1587CDB1-2BBD-4881-9A0C-7889F0758ED2}"/>
              </a:ext>
            </a:extLst>
          </p:cNvPr>
          <p:cNvSpPr/>
          <p:nvPr/>
        </p:nvSpPr>
        <p:spPr>
          <a:xfrm rot="538997">
            <a:off x="3443370" y="2918584"/>
            <a:ext cx="1005724" cy="359043"/>
          </a:xfrm>
          <a:custGeom>
            <a:avLst/>
            <a:gdLst/>
            <a:ahLst/>
            <a:cxnLst/>
            <a:rect l="l" t="t" r="r" b="b"/>
            <a:pathLst>
              <a:path w="120000" h="120000" extrusionOk="0">
                <a:moveTo>
                  <a:pt x="0" y="0"/>
                </a:moveTo>
                <a:lnTo>
                  <a:pt x="120000" y="0"/>
                </a:lnTo>
              </a:path>
            </a:pathLst>
          </a:custGeom>
          <a:noFill/>
          <a:ln w="9525" cap="flat" cmpd="sng">
            <a:solidFill>
              <a:srgbClr val="3A66B1"/>
            </a:solidFill>
            <a:prstDash val="solid"/>
            <a:miter lim="800000"/>
            <a:headEnd type="none" w="sm" len="sm"/>
            <a:tailEnd type="none" w="sm" len="sm"/>
          </a:ln>
        </p:spPr>
      </p:sp>
      <p:sp>
        <p:nvSpPr>
          <p:cNvPr id="36" name="Google Shape;726;p76">
            <a:extLst>
              <a:ext uri="{FF2B5EF4-FFF2-40B4-BE49-F238E27FC236}">
                <a16:creationId xmlns:a16="http://schemas.microsoft.com/office/drawing/2014/main" id="{802C708F-B42F-442C-9F04-C33C7A03F683}"/>
              </a:ext>
            </a:extLst>
          </p:cNvPr>
          <p:cNvSpPr txBox="1"/>
          <p:nvPr/>
        </p:nvSpPr>
        <p:spPr>
          <a:xfrm>
            <a:off x="212015" y="3603530"/>
            <a:ext cx="3362660" cy="975774"/>
          </a:xfrm>
          <a:prstGeom prst="rect">
            <a:avLst/>
          </a:prstGeom>
          <a:noFill/>
          <a:ln>
            <a:noFill/>
          </a:ln>
        </p:spPr>
        <p:txBody>
          <a:bodyPr spcFirstLastPara="1" wrap="square" lIns="45700" tIns="45700" rIns="45700" bIns="45700" anchor="ctr" anchorCtr="0">
            <a:noAutofit/>
          </a:bodyPr>
          <a:lstStyle/>
          <a:p>
            <a:pPr algn="ctr">
              <a:lnSpc>
                <a:spcPct val="90000"/>
              </a:lnSpc>
              <a:buClr>
                <a:schemeClr val="lt1"/>
              </a:buClr>
              <a:buSzPts val="1800"/>
            </a:pPr>
            <a:r>
              <a:rPr lang="en-US" sz="2000" b="1" dirty="0">
                <a:solidFill>
                  <a:schemeClr val="bg1"/>
                </a:solidFill>
                <a:latin typeface="Calibri"/>
                <a:ea typeface="Calibri"/>
                <a:cs typeface="Calibri"/>
                <a:sym typeface="Calibri"/>
              </a:rPr>
              <a:t>PaO2 adjustments</a:t>
            </a:r>
            <a:r>
              <a:rPr lang="en-US" sz="2000" dirty="0">
                <a:solidFill>
                  <a:schemeClr val="bg1"/>
                </a:solidFill>
                <a:latin typeface="Calibri"/>
                <a:ea typeface="Calibri"/>
                <a:cs typeface="Calibri"/>
                <a:sym typeface="Calibri"/>
              </a:rPr>
              <a:t>: </a:t>
            </a:r>
            <a:r>
              <a:rPr lang="en-US" sz="1600" dirty="0">
                <a:solidFill>
                  <a:schemeClr val="bg1"/>
                </a:solidFill>
                <a:latin typeface="Calibri"/>
                <a:ea typeface="Calibri"/>
                <a:cs typeface="Calibri"/>
                <a:sym typeface="Calibri"/>
              </a:rPr>
              <a:t>(</a:t>
            </a:r>
            <a:r>
              <a:rPr lang="en-US" sz="1600" i="1" u="sng" dirty="0">
                <a:solidFill>
                  <a:schemeClr val="bg1"/>
                </a:solidFill>
                <a:latin typeface="Calibri"/>
                <a:ea typeface="Calibri"/>
                <a:cs typeface="Calibri"/>
                <a:sym typeface="Calibri"/>
              </a:rPr>
              <a:t>obtain ABG </a:t>
            </a:r>
            <a:r>
              <a:rPr lang="en-US" sz="1600" dirty="0">
                <a:solidFill>
                  <a:schemeClr val="bg1"/>
                </a:solidFill>
                <a:latin typeface="Calibri"/>
                <a:ea typeface="Calibri"/>
                <a:cs typeface="Calibri"/>
                <a:sym typeface="Calibri"/>
              </a:rPr>
              <a:t>before treating with PaO2 adjustments)</a:t>
            </a:r>
            <a:endParaRPr sz="1600" dirty="0">
              <a:solidFill>
                <a:schemeClr val="bg1"/>
              </a:solidFill>
              <a:latin typeface="Calibri"/>
              <a:ea typeface="Calibri"/>
              <a:cs typeface="Calibri"/>
              <a:sym typeface="Calibri"/>
            </a:endParaRPr>
          </a:p>
        </p:txBody>
      </p:sp>
      <p:sp>
        <p:nvSpPr>
          <p:cNvPr id="38" name="Google Shape;815;p79">
            <a:extLst>
              <a:ext uri="{FF2B5EF4-FFF2-40B4-BE49-F238E27FC236}">
                <a16:creationId xmlns:a16="http://schemas.microsoft.com/office/drawing/2014/main" id="{6409A5B3-5DF9-4F7A-ADA0-07F2FCFCB1BB}"/>
              </a:ext>
            </a:extLst>
          </p:cNvPr>
          <p:cNvSpPr/>
          <p:nvPr/>
        </p:nvSpPr>
        <p:spPr>
          <a:xfrm>
            <a:off x="183066" y="4763254"/>
            <a:ext cx="2140554" cy="682919"/>
          </a:xfrm>
          <a:prstGeom prst="roundRect">
            <a:avLst>
              <a:gd name="adj" fmla="val 16667"/>
            </a:avLst>
          </a:prstGeom>
          <a:solidFill>
            <a:srgbClr val="A139FF"/>
          </a:solidFill>
          <a:ln>
            <a:noFill/>
          </a:ln>
        </p:spPr>
        <p:txBody>
          <a:bodyPr spcFirstLastPara="1" wrap="square" lIns="91425" tIns="91425" rIns="91425" bIns="91425" anchor="ctr" anchorCtr="0">
            <a:noAutofit/>
          </a:bodyPr>
          <a:lstStyle/>
          <a:p>
            <a:endParaRPr/>
          </a:p>
        </p:txBody>
      </p:sp>
      <p:sp>
        <p:nvSpPr>
          <p:cNvPr id="39" name="Google Shape;815;p79">
            <a:extLst>
              <a:ext uri="{FF2B5EF4-FFF2-40B4-BE49-F238E27FC236}">
                <a16:creationId xmlns:a16="http://schemas.microsoft.com/office/drawing/2014/main" id="{62652CAD-29B4-49FA-A1A7-8495077BEA13}"/>
              </a:ext>
            </a:extLst>
          </p:cNvPr>
          <p:cNvSpPr/>
          <p:nvPr/>
        </p:nvSpPr>
        <p:spPr>
          <a:xfrm>
            <a:off x="2881170" y="4731210"/>
            <a:ext cx="1753731" cy="682919"/>
          </a:xfrm>
          <a:prstGeom prst="roundRect">
            <a:avLst>
              <a:gd name="adj" fmla="val 16667"/>
            </a:avLst>
          </a:prstGeom>
          <a:solidFill>
            <a:srgbClr val="A139FF"/>
          </a:solidFill>
          <a:ln>
            <a:noFill/>
          </a:ln>
        </p:spPr>
        <p:txBody>
          <a:bodyPr spcFirstLastPara="1" wrap="square" lIns="91425" tIns="91425" rIns="91425" bIns="91425" anchor="ctr" anchorCtr="0">
            <a:noAutofit/>
          </a:bodyPr>
          <a:lstStyle/>
          <a:p>
            <a:endParaRPr/>
          </a:p>
        </p:txBody>
      </p:sp>
      <p:sp>
        <p:nvSpPr>
          <p:cNvPr id="40" name="Google Shape;729;p76">
            <a:extLst>
              <a:ext uri="{FF2B5EF4-FFF2-40B4-BE49-F238E27FC236}">
                <a16:creationId xmlns:a16="http://schemas.microsoft.com/office/drawing/2014/main" id="{34CF7927-F7CE-45AE-B240-C33C04BC5326}"/>
              </a:ext>
            </a:extLst>
          </p:cNvPr>
          <p:cNvSpPr txBox="1"/>
          <p:nvPr/>
        </p:nvSpPr>
        <p:spPr>
          <a:xfrm>
            <a:off x="2926020" y="4750552"/>
            <a:ext cx="1664030" cy="666723"/>
          </a:xfrm>
          <a:prstGeom prst="rect">
            <a:avLst/>
          </a:prstGeom>
          <a:noFill/>
          <a:ln>
            <a:noFill/>
          </a:ln>
        </p:spPr>
        <p:txBody>
          <a:bodyPr spcFirstLastPara="1" wrap="square" lIns="35550" tIns="35550" rIns="35550" bIns="35550" anchor="ctr" anchorCtr="0">
            <a:noAutofit/>
          </a:bodyPr>
          <a:lstStyle/>
          <a:p>
            <a:pPr algn="ctr">
              <a:lnSpc>
                <a:spcPct val="90000"/>
              </a:lnSpc>
              <a:buClr>
                <a:schemeClr val="lt1"/>
              </a:buClr>
              <a:buSzPts val="1400"/>
            </a:pPr>
            <a:r>
              <a:rPr lang="en-US" sz="2000" b="1" dirty="0">
                <a:solidFill>
                  <a:schemeClr val="lt1"/>
                </a:solidFill>
                <a:latin typeface="Calibri"/>
                <a:ea typeface="Calibri"/>
                <a:cs typeface="Calibri"/>
                <a:sym typeface="Calibri"/>
              </a:rPr>
              <a:t>Increase FiO</a:t>
            </a:r>
            <a:r>
              <a:rPr lang="en-US" sz="2000" b="1" baseline="-25000" dirty="0">
                <a:solidFill>
                  <a:schemeClr val="lt1"/>
                </a:solidFill>
                <a:latin typeface="Calibri"/>
                <a:ea typeface="Calibri"/>
                <a:cs typeface="Calibri"/>
                <a:sym typeface="Calibri"/>
              </a:rPr>
              <a:t>2</a:t>
            </a:r>
            <a:r>
              <a:rPr lang="en-US" sz="2000" b="1" dirty="0">
                <a:solidFill>
                  <a:schemeClr val="lt1"/>
                </a:solidFill>
                <a:latin typeface="Calibri"/>
                <a:ea typeface="Calibri"/>
                <a:cs typeface="Calibri"/>
                <a:sym typeface="Calibri"/>
              </a:rPr>
              <a:t> </a:t>
            </a:r>
            <a:r>
              <a:rPr lang="en-US" sz="1600" dirty="0">
                <a:solidFill>
                  <a:schemeClr val="lt1"/>
                </a:solidFill>
                <a:latin typeface="Calibri"/>
                <a:ea typeface="Calibri"/>
                <a:cs typeface="Calibri"/>
                <a:sym typeface="Calibri"/>
              </a:rPr>
              <a:t>up to </a:t>
            </a:r>
            <a:r>
              <a:rPr lang="en-US" sz="1600" i="1" u="sng" dirty="0">
                <a:solidFill>
                  <a:schemeClr val="lt1"/>
                </a:solidFill>
                <a:latin typeface="Calibri"/>
                <a:ea typeface="Calibri"/>
                <a:cs typeface="Calibri"/>
                <a:sym typeface="Calibri"/>
              </a:rPr>
              <a:t>60%</a:t>
            </a:r>
            <a:r>
              <a:rPr lang="en-US" sz="1600" dirty="0">
                <a:solidFill>
                  <a:schemeClr val="lt1"/>
                </a:solidFill>
                <a:latin typeface="Calibri"/>
                <a:ea typeface="Calibri"/>
                <a:cs typeface="Calibri"/>
                <a:sym typeface="Calibri"/>
              </a:rPr>
              <a:t>.</a:t>
            </a:r>
            <a:endParaRPr sz="1600" dirty="0"/>
          </a:p>
        </p:txBody>
      </p:sp>
      <p:sp>
        <p:nvSpPr>
          <p:cNvPr id="41" name="Google Shape;811;p79">
            <a:extLst>
              <a:ext uri="{FF2B5EF4-FFF2-40B4-BE49-F238E27FC236}">
                <a16:creationId xmlns:a16="http://schemas.microsoft.com/office/drawing/2014/main" id="{B4D91E1D-6E48-4601-970F-3DA595D8E963}"/>
              </a:ext>
            </a:extLst>
          </p:cNvPr>
          <p:cNvSpPr/>
          <p:nvPr/>
        </p:nvSpPr>
        <p:spPr>
          <a:xfrm rot="3070662" flipV="1">
            <a:off x="3449653" y="4600644"/>
            <a:ext cx="382616" cy="45719"/>
          </a:xfrm>
          <a:custGeom>
            <a:avLst/>
            <a:gdLst/>
            <a:ahLst/>
            <a:cxnLst/>
            <a:rect l="l" t="t" r="r" b="b"/>
            <a:pathLst>
              <a:path w="120000" h="120000" extrusionOk="0">
                <a:moveTo>
                  <a:pt x="0" y="0"/>
                </a:moveTo>
                <a:lnTo>
                  <a:pt x="120000" y="0"/>
                </a:lnTo>
              </a:path>
            </a:pathLst>
          </a:custGeom>
          <a:noFill/>
          <a:ln w="9525" cap="flat" cmpd="sng">
            <a:solidFill>
              <a:srgbClr val="3A66B1"/>
            </a:solidFill>
            <a:prstDash val="solid"/>
            <a:miter lim="800000"/>
            <a:headEnd type="none" w="sm" len="sm"/>
            <a:tailEnd type="none" w="sm" len="sm"/>
          </a:ln>
        </p:spPr>
      </p:sp>
      <p:sp>
        <p:nvSpPr>
          <p:cNvPr id="42" name="Google Shape;815;p79">
            <a:extLst>
              <a:ext uri="{FF2B5EF4-FFF2-40B4-BE49-F238E27FC236}">
                <a16:creationId xmlns:a16="http://schemas.microsoft.com/office/drawing/2014/main" id="{9EB517A7-7AE0-4489-953F-3BD80B6E6827}"/>
              </a:ext>
            </a:extLst>
          </p:cNvPr>
          <p:cNvSpPr/>
          <p:nvPr/>
        </p:nvSpPr>
        <p:spPr>
          <a:xfrm>
            <a:off x="1611512" y="5512578"/>
            <a:ext cx="2006597" cy="682919"/>
          </a:xfrm>
          <a:prstGeom prst="roundRect">
            <a:avLst>
              <a:gd name="adj" fmla="val 16667"/>
            </a:avLst>
          </a:prstGeom>
          <a:solidFill>
            <a:srgbClr val="A139FF"/>
          </a:solidFill>
          <a:ln>
            <a:noFill/>
          </a:ln>
        </p:spPr>
        <p:txBody>
          <a:bodyPr spcFirstLastPara="1" wrap="square" lIns="91425" tIns="91425" rIns="91425" bIns="91425" anchor="ctr" anchorCtr="0">
            <a:noAutofit/>
          </a:bodyPr>
          <a:lstStyle/>
          <a:p>
            <a:endParaRPr/>
          </a:p>
        </p:txBody>
      </p:sp>
      <p:sp>
        <p:nvSpPr>
          <p:cNvPr id="43" name="Google Shape;732;p76">
            <a:extLst>
              <a:ext uri="{FF2B5EF4-FFF2-40B4-BE49-F238E27FC236}">
                <a16:creationId xmlns:a16="http://schemas.microsoft.com/office/drawing/2014/main" id="{4C62F603-2ABD-44EB-8CB9-6FD97EB31E1E}"/>
              </a:ext>
            </a:extLst>
          </p:cNvPr>
          <p:cNvSpPr txBox="1"/>
          <p:nvPr/>
        </p:nvSpPr>
        <p:spPr>
          <a:xfrm>
            <a:off x="1693326" y="5473986"/>
            <a:ext cx="1892306" cy="750213"/>
          </a:xfrm>
          <a:prstGeom prst="rect">
            <a:avLst/>
          </a:prstGeom>
          <a:noFill/>
          <a:ln>
            <a:noFill/>
          </a:ln>
        </p:spPr>
        <p:txBody>
          <a:bodyPr spcFirstLastPara="1" wrap="square" lIns="35550" tIns="35550" rIns="35550" bIns="35550" anchor="ctr" anchorCtr="0">
            <a:noAutofit/>
          </a:bodyPr>
          <a:lstStyle/>
          <a:p>
            <a:pPr algn="ctr">
              <a:lnSpc>
                <a:spcPct val="90000"/>
              </a:lnSpc>
              <a:buClr>
                <a:schemeClr val="lt1"/>
              </a:buClr>
              <a:buSzPts val="1400"/>
            </a:pPr>
            <a:r>
              <a:rPr lang="en-US" sz="2000" b="1" dirty="0">
                <a:solidFill>
                  <a:schemeClr val="lt1"/>
                </a:solidFill>
                <a:latin typeface="Calibri"/>
                <a:ea typeface="Calibri"/>
                <a:cs typeface="Calibri"/>
                <a:sym typeface="Calibri"/>
              </a:rPr>
              <a:t>Adjust PEEP</a:t>
            </a:r>
            <a:endParaRPr sz="1400" dirty="0"/>
          </a:p>
        </p:txBody>
      </p:sp>
      <p:sp>
        <p:nvSpPr>
          <p:cNvPr id="44" name="Google Shape;735;p76">
            <a:extLst>
              <a:ext uri="{FF2B5EF4-FFF2-40B4-BE49-F238E27FC236}">
                <a16:creationId xmlns:a16="http://schemas.microsoft.com/office/drawing/2014/main" id="{734974D9-A439-49E9-B5B1-2A4B7CCCA767}"/>
              </a:ext>
            </a:extLst>
          </p:cNvPr>
          <p:cNvSpPr txBox="1"/>
          <p:nvPr/>
        </p:nvSpPr>
        <p:spPr>
          <a:xfrm>
            <a:off x="191115" y="4903483"/>
            <a:ext cx="2104657" cy="439255"/>
          </a:xfrm>
          <a:prstGeom prst="rect">
            <a:avLst/>
          </a:prstGeom>
          <a:noFill/>
          <a:ln>
            <a:noFill/>
          </a:ln>
        </p:spPr>
        <p:txBody>
          <a:bodyPr spcFirstLastPara="1" wrap="square" lIns="45700" tIns="45700" rIns="45700" bIns="45700" anchor="ctr" anchorCtr="0">
            <a:noAutofit/>
          </a:bodyPr>
          <a:lstStyle/>
          <a:p>
            <a:pPr algn="ctr">
              <a:lnSpc>
                <a:spcPct val="90000"/>
              </a:lnSpc>
              <a:buClr>
                <a:schemeClr val="lt1"/>
              </a:buClr>
              <a:buSzPts val="1800"/>
            </a:pPr>
            <a:r>
              <a:rPr lang="en-US" sz="2000" b="1" dirty="0">
                <a:solidFill>
                  <a:schemeClr val="lt1"/>
                </a:solidFill>
                <a:latin typeface="Calibri"/>
                <a:ea typeface="Calibri"/>
                <a:cs typeface="Calibri"/>
                <a:sym typeface="Calibri"/>
              </a:rPr>
              <a:t>Pulmonary toilet</a:t>
            </a:r>
            <a:endParaRPr sz="1400" dirty="0"/>
          </a:p>
        </p:txBody>
      </p:sp>
      <p:sp>
        <p:nvSpPr>
          <p:cNvPr id="45" name="Google Shape;811;p79">
            <a:extLst>
              <a:ext uri="{FF2B5EF4-FFF2-40B4-BE49-F238E27FC236}">
                <a16:creationId xmlns:a16="http://schemas.microsoft.com/office/drawing/2014/main" id="{A6ED1AFD-80D1-4160-9038-8F1A13E3698E}"/>
              </a:ext>
            </a:extLst>
          </p:cNvPr>
          <p:cNvSpPr/>
          <p:nvPr/>
        </p:nvSpPr>
        <p:spPr>
          <a:xfrm rot="6656615">
            <a:off x="1397610" y="4593538"/>
            <a:ext cx="364613" cy="45719"/>
          </a:xfrm>
          <a:custGeom>
            <a:avLst/>
            <a:gdLst/>
            <a:ahLst/>
            <a:cxnLst/>
            <a:rect l="l" t="t" r="r" b="b"/>
            <a:pathLst>
              <a:path w="120000" h="120000" extrusionOk="0">
                <a:moveTo>
                  <a:pt x="0" y="0"/>
                </a:moveTo>
                <a:lnTo>
                  <a:pt x="120000" y="0"/>
                </a:lnTo>
              </a:path>
            </a:pathLst>
          </a:custGeom>
          <a:noFill/>
          <a:ln w="9525" cap="flat" cmpd="sng">
            <a:solidFill>
              <a:srgbClr val="3A66B1"/>
            </a:solidFill>
            <a:prstDash val="solid"/>
            <a:miter lim="800000"/>
            <a:headEnd type="none" w="sm" len="sm"/>
            <a:tailEnd type="none" w="sm" len="sm"/>
          </a:ln>
        </p:spPr>
      </p:sp>
      <p:sp>
        <p:nvSpPr>
          <p:cNvPr id="46" name="Google Shape;811;p79">
            <a:extLst>
              <a:ext uri="{FF2B5EF4-FFF2-40B4-BE49-F238E27FC236}">
                <a16:creationId xmlns:a16="http://schemas.microsoft.com/office/drawing/2014/main" id="{4FB43A4B-F2AD-44B3-B145-05BC1C36D159}"/>
              </a:ext>
            </a:extLst>
          </p:cNvPr>
          <p:cNvSpPr/>
          <p:nvPr/>
        </p:nvSpPr>
        <p:spPr>
          <a:xfrm rot="5400000">
            <a:off x="2074920" y="5005648"/>
            <a:ext cx="1001120" cy="108179"/>
          </a:xfrm>
          <a:custGeom>
            <a:avLst/>
            <a:gdLst/>
            <a:ahLst/>
            <a:cxnLst/>
            <a:rect l="l" t="t" r="r" b="b"/>
            <a:pathLst>
              <a:path w="120000" h="120000" extrusionOk="0">
                <a:moveTo>
                  <a:pt x="0" y="0"/>
                </a:moveTo>
                <a:lnTo>
                  <a:pt x="120000" y="0"/>
                </a:lnTo>
              </a:path>
            </a:pathLst>
          </a:custGeom>
          <a:noFill/>
          <a:ln w="9525" cap="flat" cmpd="sng">
            <a:solidFill>
              <a:srgbClr val="3A66B1"/>
            </a:solidFill>
            <a:prstDash val="solid"/>
            <a:miter lim="800000"/>
            <a:headEnd type="none" w="sm" len="sm"/>
            <a:tailEnd type="none" w="sm" len="sm"/>
          </a:ln>
        </p:spPr>
      </p:sp>
      <p:sp>
        <p:nvSpPr>
          <p:cNvPr id="47" name="Google Shape;737;p76">
            <a:extLst>
              <a:ext uri="{FF2B5EF4-FFF2-40B4-BE49-F238E27FC236}">
                <a16:creationId xmlns:a16="http://schemas.microsoft.com/office/drawing/2014/main" id="{D92591C1-18A7-45F5-9BA2-E197F272F51F}"/>
              </a:ext>
            </a:extLst>
          </p:cNvPr>
          <p:cNvSpPr txBox="1"/>
          <p:nvPr/>
        </p:nvSpPr>
        <p:spPr>
          <a:xfrm>
            <a:off x="180413" y="2458013"/>
            <a:ext cx="3192539" cy="748356"/>
          </a:xfrm>
          <a:prstGeom prst="rect">
            <a:avLst/>
          </a:prstGeom>
          <a:noFill/>
          <a:ln>
            <a:noFill/>
          </a:ln>
        </p:spPr>
        <p:txBody>
          <a:bodyPr spcFirstLastPara="1" wrap="square" lIns="35550" tIns="35550" rIns="35550" bIns="35550" anchor="ctr" anchorCtr="0">
            <a:noAutofit/>
          </a:bodyPr>
          <a:lstStyle/>
          <a:p>
            <a:pPr algn="ctr">
              <a:lnSpc>
                <a:spcPct val="90000"/>
              </a:lnSpc>
              <a:buClr>
                <a:schemeClr val="lt1"/>
              </a:buClr>
              <a:buSzPts val="1400"/>
            </a:pPr>
            <a:r>
              <a:rPr lang="en-US" sz="2000" b="1" dirty="0">
                <a:solidFill>
                  <a:schemeClr val="lt1"/>
                </a:solidFill>
                <a:latin typeface="Calibri"/>
                <a:ea typeface="Calibri"/>
                <a:cs typeface="Calibri"/>
                <a:sym typeface="Calibri"/>
              </a:rPr>
              <a:t>Adjust ventilator rate</a:t>
            </a:r>
            <a:r>
              <a:rPr lang="en-US" sz="1400" b="1" dirty="0">
                <a:solidFill>
                  <a:schemeClr val="lt1"/>
                </a:solidFill>
                <a:latin typeface="Calibri"/>
                <a:ea typeface="Calibri"/>
                <a:cs typeface="Calibri"/>
                <a:sym typeface="Calibri"/>
              </a:rPr>
              <a:t> </a:t>
            </a:r>
            <a:r>
              <a:rPr lang="en-US" sz="1600" b="1" dirty="0">
                <a:solidFill>
                  <a:schemeClr val="lt1"/>
                </a:solidFill>
                <a:latin typeface="Calibri"/>
                <a:ea typeface="Calibri"/>
                <a:cs typeface="Calibri"/>
                <a:sym typeface="Calibri"/>
              </a:rPr>
              <a:t>to a PaCO</a:t>
            </a:r>
            <a:r>
              <a:rPr lang="en-US" sz="1600" b="1" baseline="-25000" dirty="0">
                <a:solidFill>
                  <a:schemeClr val="lt1"/>
                </a:solidFill>
                <a:latin typeface="Calibri"/>
                <a:ea typeface="Calibri"/>
                <a:cs typeface="Calibri"/>
                <a:sym typeface="Calibri"/>
              </a:rPr>
              <a:t>2 </a:t>
            </a:r>
            <a:r>
              <a:rPr lang="en-US" sz="1600" b="1" dirty="0">
                <a:solidFill>
                  <a:schemeClr val="lt1"/>
                </a:solidFill>
                <a:latin typeface="Calibri"/>
                <a:ea typeface="Calibri"/>
                <a:cs typeface="Calibri"/>
                <a:sym typeface="Calibri"/>
              </a:rPr>
              <a:t>38-42 mmHg </a:t>
            </a:r>
            <a:r>
              <a:rPr lang="en-US" sz="1600" dirty="0">
                <a:solidFill>
                  <a:schemeClr val="lt1"/>
                </a:solidFill>
                <a:latin typeface="Calibri"/>
                <a:ea typeface="Calibri"/>
                <a:cs typeface="Calibri"/>
                <a:sym typeface="Calibri"/>
              </a:rPr>
              <a:t>while maintaining target pH 7.35—7.45</a:t>
            </a:r>
            <a:endParaRPr sz="1600" dirty="0"/>
          </a:p>
        </p:txBody>
      </p:sp>
      <p:sp>
        <p:nvSpPr>
          <p:cNvPr id="50" name="Google Shape;807;p79">
            <a:extLst>
              <a:ext uri="{FF2B5EF4-FFF2-40B4-BE49-F238E27FC236}">
                <a16:creationId xmlns:a16="http://schemas.microsoft.com/office/drawing/2014/main" id="{7B52BDDD-A1E1-4E3C-AF79-31E745A3386A}"/>
              </a:ext>
            </a:extLst>
          </p:cNvPr>
          <p:cNvSpPr/>
          <p:nvPr/>
        </p:nvSpPr>
        <p:spPr>
          <a:xfrm>
            <a:off x="8453808" y="3543096"/>
            <a:ext cx="3309266" cy="698911"/>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endParaRPr/>
          </a:p>
        </p:txBody>
      </p:sp>
      <p:sp>
        <p:nvSpPr>
          <p:cNvPr id="51" name="Google Shape;795;p79">
            <a:extLst>
              <a:ext uri="{FF2B5EF4-FFF2-40B4-BE49-F238E27FC236}">
                <a16:creationId xmlns:a16="http://schemas.microsoft.com/office/drawing/2014/main" id="{67049E0E-7727-4739-B61F-2CBBDD040BA6}"/>
              </a:ext>
            </a:extLst>
          </p:cNvPr>
          <p:cNvSpPr/>
          <p:nvPr/>
        </p:nvSpPr>
        <p:spPr>
          <a:xfrm rot="310543">
            <a:off x="7637377" y="3758584"/>
            <a:ext cx="875112" cy="120506"/>
          </a:xfrm>
          <a:custGeom>
            <a:avLst/>
            <a:gdLst/>
            <a:ahLst/>
            <a:cxnLst/>
            <a:rect l="l" t="t" r="r" b="b"/>
            <a:pathLst>
              <a:path w="120000" h="120000" extrusionOk="0">
                <a:moveTo>
                  <a:pt x="0" y="0"/>
                </a:moveTo>
                <a:lnTo>
                  <a:pt x="120000" y="0"/>
                </a:lnTo>
              </a:path>
            </a:pathLst>
          </a:custGeom>
          <a:noFill/>
          <a:ln w="9525" cap="flat" cmpd="sng">
            <a:solidFill>
              <a:srgbClr val="345A99"/>
            </a:solidFill>
            <a:prstDash val="solid"/>
            <a:miter lim="800000"/>
            <a:headEnd type="none" w="sm" len="sm"/>
            <a:tailEnd type="none" w="sm" len="sm"/>
          </a:ln>
        </p:spPr>
      </p:sp>
      <p:sp>
        <p:nvSpPr>
          <p:cNvPr id="52" name="Google Shape;739;p76">
            <a:extLst>
              <a:ext uri="{FF2B5EF4-FFF2-40B4-BE49-F238E27FC236}">
                <a16:creationId xmlns:a16="http://schemas.microsoft.com/office/drawing/2014/main" id="{F739A101-F9B2-4A3F-80D9-075B80E7A0C2}"/>
              </a:ext>
            </a:extLst>
          </p:cNvPr>
          <p:cNvSpPr txBox="1"/>
          <p:nvPr/>
        </p:nvSpPr>
        <p:spPr>
          <a:xfrm>
            <a:off x="8775902" y="3486420"/>
            <a:ext cx="2570113" cy="755587"/>
          </a:xfrm>
          <a:prstGeom prst="rect">
            <a:avLst/>
          </a:prstGeom>
          <a:noFill/>
          <a:ln>
            <a:noFill/>
          </a:ln>
        </p:spPr>
        <p:txBody>
          <a:bodyPr spcFirstLastPara="1" wrap="square" lIns="35550" tIns="35550" rIns="35550" bIns="35550" anchor="ctr" anchorCtr="0">
            <a:noAutofit/>
          </a:bodyPr>
          <a:lstStyle/>
          <a:p>
            <a:pPr algn="ctr">
              <a:lnSpc>
                <a:spcPct val="90000"/>
              </a:lnSpc>
              <a:buClr>
                <a:schemeClr val="lt1"/>
              </a:buClr>
              <a:buSzPts val="1400"/>
            </a:pPr>
            <a:r>
              <a:rPr lang="en-US" sz="2000" dirty="0">
                <a:solidFill>
                  <a:schemeClr val="lt1"/>
                </a:solidFill>
                <a:latin typeface="Calibri"/>
                <a:ea typeface="Calibri"/>
                <a:cs typeface="Calibri"/>
                <a:sym typeface="Calibri"/>
              </a:rPr>
              <a:t>Initiate or titrate </a:t>
            </a:r>
            <a:r>
              <a:rPr lang="en-US" sz="2000" b="1" dirty="0">
                <a:solidFill>
                  <a:schemeClr val="lt1"/>
                </a:solidFill>
                <a:latin typeface="Calibri"/>
                <a:ea typeface="Calibri"/>
                <a:cs typeface="Calibri"/>
                <a:sym typeface="Calibri"/>
              </a:rPr>
              <a:t>anti-seizure medications</a:t>
            </a:r>
            <a:endParaRPr sz="2000" dirty="0">
              <a:solidFill>
                <a:schemeClr val="lt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grpSp>
        <p:nvGrpSpPr>
          <p:cNvPr id="828" name="Google Shape;828;p80"/>
          <p:cNvGrpSpPr/>
          <p:nvPr/>
        </p:nvGrpSpPr>
        <p:grpSpPr>
          <a:xfrm>
            <a:off x="215362" y="877881"/>
            <a:ext cx="11170713" cy="5507069"/>
            <a:chOff x="1015154" y="17544"/>
            <a:chExt cx="7006136" cy="5507069"/>
          </a:xfrm>
        </p:grpSpPr>
        <p:sp>
          <p:nvSpPr>
            <p:cNvPr id="829" name="Google Shape;829;p80"/>
            <p:cNvSpPr/>
            <p:nvPr/>
          </p:nvSpPr>
          <p:spPr>
            <a:xfrm>
              <a:off x="3247654" y="1750143"/>
              <a:ext cx="2692752" cy="2667913"/>
            </a:xfrm>
            <a:prstGeom prst="ellipse">
              <a:avLst/>
            </a:prstGeom>
            <a:solidFill>
              <a:srgbClr val="F7CAAC"/>
            </a:solidFill>
            <a:ln>
              <a:noFill/>
            </a:ln>
          </p:spPr>
          <p:txBody>
            <a:bodyPr spcFirstLastPara="1" wrap="square" lIns="91425" tIns="91425" rIns="91425" bIns="91425" anchor="ctr" anchorCtr="0">
              <a:noAutofit/>
            </a:bodyPr>
            <a:lstStyle/>
            <a:p>
              <a:endParaRPr/>
            </a:p>
          </p:txBody>
        </p:sp>
        <p:sp>
          <p:nvSpPr>
            <p:cNvPr id="830" name="Google Shape;830;p80"/>
            <p:cNvSpPr txBox="1"/>
            <p:nvPr/>
          </p:nvSpPr>
          <p:spPr>
            <a:xfrm>
              <a:off x="3550145" y="2425608"/>
              <a:ext cx="1957436" cy="1459603"/>
            </a:xfrm>
            <a:prstGeom prst="rect">
              <a:avLst/>
            </a:prstGeom>
            <a:noFill/>
            <a:ln>
              <a:noFill/>
            </a:ln>
          </p:spPr>
          <p:txBody>
            <a:bodyPr spcFirstLastPara="1" wrap="square" lIns="25400" tIns="25400" rIns="25400" bIns="25400" anchor="ctr" anchorCtr="0">
              <a:noAutofit/>
            </a:bodyPr>
            <a:lstStyle/>
            <a:p>
              <a:pPr algn="ctr">
                <a:lnSpc>
                  <a:spcPct val="90000"/>
                </a:lnSpc>
                <a:buClr>
                  <a:schemeClr val="dk1"/>
                </a:buClr>
                <a:buSzPts val="2000"/>
              </a:pPr>
              <a:r>
                <a:rPr lang="en-US" sz="2200" b="1" dirty="0">
                  <a:solidFill>
                    <a:schemeClr val="dk1"/>
                  </a:solidFill>
                  <a:latin typeface="Calibri"/>
                  <a:ea typeface="Calibri"/>
                  <a:cs typeface="Calibri"/>
                  <a:sym typeface="Calibri"/>
                </a:rPr>
                <a:t>Tier 2 treatment must begin </a:t>
              </a:r>
              <a:r>
                <a:rPr lang="en-US" sz="2200" b="1" i="1" u="sng" dirty="0">
                  <a:solidFill>
                    <a:srgbClr val="FF0000"/>
                  </a:solidFill>
                  <a:latin typeface="Calibri"/>
                  <a:ea typeface="Calibri"/>
                  <a:cs typeface="Calibri"/>
                  <a:sym typeface="Calibri"/>
                </a:rPr>
                <a:t>within</a:t>
              </a:r>
              <a:r>
                <a:rPr lang="en-US" sz="2200" b="1" dirty="0">
                  <a:solidFill>
                    <a:srgbClr val="FF0000"/>
                  </a:solidFill>
                  <a:latin typeface="Calibri"/>
                  <a:ea typeface="Calibri"/>
                  <a:cs typeface="Calibri"/>
                  <a:sym typeface="Calibri"/>
                </a:rPr>
                <a:t> </a:t>
              </a:r>
              <a:r>
                <a:rPr lang="en-US" sz="2200" b="1" dirty="0">
                  <a:solidFill>
                    <a:schemeClr val="dk1"/>
                  </a:solidFill>
                  <a:latin typeface="Calibri"/>
                  <a:ea typeface="Calibri"/>
                  <a:cs typeface="Calibri"/>
                  <a:sym typeface="Calibri"/>
                </a:rPr>
                <a:t>60 minutes if PbtO</a:t>
              </a:r>
              <a:r>
                <a:rPr lang="en-US" sz="2200" b="1" baseline="-25000" dirty="0">
                  <a:solidFill>
                    <a:schemeClr val="dk1"/>
                  </a:solidFill>
                  <a:latin typeface="Calibri"/>
                  <a:ea typeface="Calibri"/>
                  <a:cs typeface="Calibri"/>
                  <a:sym typeface="Calibri"/>
                </a:rPr>
                <a:t>2 </a:t>
              </a:r>
              <a:r>
                <a:rPr lang="en-US" sz="2200" b="1" dirty="0">
                  <a:solidFill>
                    <a:schemeClr val="dk1"/>
                  </a:solidFill>
                  <a:latin typeface="Calibri"/>
                  <a:ea typeface="Calibri"/>
                  <a:cs typeface="Calibri"/>
                  <a:sym typeface="Calibri"/>
                </a:rPr>
                <a:t>and ICP remain abnormal</a:t>
              </a:r>
              <a:endParaRPr sz="2200" dirty="0">
                <a:solidFill>
                  <a:schemeClr val="dk1"/>
                </a:solidFill>
                <a:latin typeface="Calibri"/>
                <a:ea typeface="Calibri"/>
                <a:cs typeface="Calibri"/>
                <a:sym typeface="Calibri"/>
              </a:endParaRPr>
            </a:p>
          </p:txBody>
        </p:sp>
        <p:sp>
          <p:nvSpPr>
            <p:cNvPr id="831" name="Google Shape;831;p80"/>
            <p:cNvSpPr/>
            <p:nvPr/>
          </p:nvSpPr>
          <p:spPr>
            <a:xfrm>
              <a:off x="3198327" y="17544"/>
              <a:ext cx="2692752" cy="1921376"/>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835" name="Google Shape;835;p80"/>
            <p:cNvSpPr/>
            <p:nvPr/>
          </p:nvSpPr>
          <p:spPr>
            <a:xfrm>
              <a:off x="5276151" y="2673752"/>
              <a:ext cx="2745139" cy="2073165"/>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837" name="Google Shape;837;p80"/>
            <p:cNvSpPr/>
            <p:nvPr/>
          </p:nvSpPr>
          <p:spPr>
            <a:xfrm>
              <a:off x="5181685" y="1421282"/>
              <a:ext cx="2699613" cy="1113300"/>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839" name="Google Shape;839;p80"/>
            <p:cNvSpPr/>
            <p:nvPr/>
          </p:nvSpPr>
          <p:spPr>
            <a:xfrm>
              <a:off x="3666419" y="4164663"/>
              <a:ext cx="2191857" cy="1359950"/>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841" name="Google Shape;841;p80"/>
            <p:cNvSpPr/>
            <p:nvPr/>
          </p:nvSpPr>
          <p:spPr>
            <a:xfrm>
              <a:off x="1125216" y="3558220"/>
              <a:ext cx="2826917" cy="1335905"/>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842" name="Google Shape;842;p80"/>
            <p:cNvSpPr txBox="1"/>
            <p:nvPr/>
          </p:nvSpPr>
          <p:spPr>
            <a:xfrm>
              <a:off x="1325291" y="3718426"/>
              <a:ext cx="2396614" cy="1099934"/>
            </a:xfrm>
            <a:prstGeom prst="rect">
              <a:avLst/>
            </a:prstGeom>
            <a:noFill/>
            <a:ln>
              <a:noFill/>
            </a:ln>
          </p:spPr>
          <p:txBody>
            <a:bodyPr spcFirstLastPara="1" wrap="square" lIns="22850" tIns="22850" rIns="22850" bIns="22850" anchor="ctr" anchorCtr="0">
              <a:noAutofit/>
            </a:bodyPr>
            <a:lstStyle/>
            <a:p>
              <a:pPr algn="ctr">
                <a:lnSpc>
                  <a:spcPct val="90000"/>
                </a:lnSpc>
                <a:buClr>
                  <a:schemeClr val="dk1"/>
                </a:buClr>
                <a:buSzPts val="1800"/>
              </a:pPr>
              <a:r>
                <a:rPr lang="en-US" sz="2000" b="1" dirty="0">
                  <a:solidFill>
                    <a:schemeClr val="dk1"/>
                  </a:solidFill>
                  <a:latin typeface="Calibri"/>
                  <a:ea typeface="Calibri"/>
                  <a:cs typeface="Calibri"/>
                  <a:sym typeface="Calibri"/>
                </a:rPr>
                <a:t>Increase CPP </a:t>
              </a:r>
              <a:r>
                <a:rPr lang="en-US" sz="2000" u="sng" dirty="0">
                  <a:solidFill>
                    <a:schemeClr val="dk1"/>
                  </a:solidFill>
                  <a:latin typeface="Calibri"/>
                  <a:ea typeface="Calibri"/>
                  <a:cs typeface="Calibri"/>
                  <a:sym typeface="Calibri"/>
                </a:rPr>
                <a:t>above </a:t>
              </a:r>
              <a:r>
                <a:rPr lang="en-US" sz="2000" dirty="0">
                  <a:solidFill>
                    <a:schemeClr val="dk1"/>
                  </a:solidFill>
                  <a:latin typeface="Calibri"/>
                  <a:ea typeface="Calibri"/>
                  <a:cs typeface="Calibri"/>
                  <a:sym typeface="Calibri"/>
                </a:rPr>
                <a:t>70 mmHg with fluid boluses or vasopressors.  </a:t>
              </a:r>
              <a:endParaRPr sz="2000" dirty="0"/>
            </a:p>
          </p:txBody>
        </p:sp>
        <p:sp>
          <p:nvSpPr>
            <p:cNvPr id="843" name="Google Shape;843;p80"/>
            <p:cNvSpPr/>
            <p:nvPr/>
          </p:nvSpPr>
          <p:spPr>
            <a:xfrm>
              <a:off x="1015154" y="2364973"/>
              <a:ext cx="2396614" cy="1359950"/>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844" name="Google Shape;844;p80"/>
            <p:cNvSpPr txBox="1"/>
            <p:nvPr/>
          </p:nvSpPr>
          <p:spPr>
            <a:xfrm>
              <a:off x="1076869" y="2603537"/>
              <a:ext cx="2250463" cy="1037337"/>
            </a:xfrm>
            <a:prstGeom prst="rect">
              <a:avLst/>
            </a:prstGeom>
            <a:noFill/>
            <a:ln>
              <a:noFill/>
            </a:ln>
          </p:spPr>
          <p:txBody>
            <a:bodyPr spcFirstLastPara="1" wrap="square" lIns="20300" tIns="20300" rIns="20300" bIns="20300" anchor="ctr" anchorCtr="0">
              <a:noAutofit/>
            </a:bodyPr>
            <a:lstStyle/>
            <a:p>
              <a:pPr algn="ctr">
                <a:lnSpc>
                  <a:spcPct val="90000"/>
                </a:lnSpc>
                <a:buClr>
                  <a:schemeClr val="dk1"/>
                </a:buClr>
                <a:buSzPts val="1600"/>
              </a:pPr>
              <a:r>
                <a:rPr lang="en-US" sz="2000" b="1" dirty="0">
                  <a:solidFill>
                    <a:schemeClr val="dk1"/>
                  </a:solidFill>
                  <a:latin typeface="Calibri"/>
                  <a:ea typeface="Calibri"/>
                  <a:cs typeface="Calibri"/>
                  <a:sym typeface="Calibri"/>
                </a:rPr>
                <a:t>Adjust temperature to 35—36</a:t>
              </a:r>
              <a:r>
                <a:rPr lang="en-US" sz="2000" b="1" baseline="30000" dirty="0">
                  <a:solidFill>
                    <a:schemeClr val="dk1"/>
                  </a:solidFill>
                  <a:latin typeface="Calibri"/>
                  <a:ea typeface="Calibri"/>
                  <a:cs typeface="Calibri"/>
                  <a:sym typeface="Calibri"/>
                </a:rPr>
                <a:t>o</a:t>
              </a:r>
              <a:r>
                <a:rPr lang="en-US" sz="2000" b="1" dirty="0">
                  <a:solidFill>
                    <a:schemeClr val="dk1"/>
                  </a:solidFill>
                  <a:latin typeface="Calibri"/>
                  <a:ea typeface="Calibri"/>
                  <a:cs typeface="Calibri"/>
                  <a:sym typeface="Calibri"/>
                </a:rPr>
                <a:t>C </a:t>
              </a:r>
              <a:r>
                <a:rPr lang="en-US" sz="2000" dirty="0">
                  <a:solidFill>
                    <a:schemeClr val="dk1"/>
                  </a:solidFill>
                  <a:latin typeface="Calibri"/>
                  <a:ea typeface="Calibri"/>
                  <a:cs typeface="Calibri"/>
                  <a:sym typeface="Calibri"/>
                </a:rPr>
                <a:t>using active cooling measures</a:t>
              </a:r>
              <a:endParaRPr sz="2000" dirty="0"/>
            </a:p>
          </p:txBody>
        </p:sp>
        <p:sp>
          <p:nvSpPr>
            <p:cNvPr id="845" name="Google Shape;845;p80"/>
            <p:cNvSpPr/>
            <p:nvPr/>
          </p:nvSpPr>
          <p:spPr>
            <a:xfrm>
              <a:off x="1601523" y="1245724"/>
              <a:ext cx="2272736" cy="1243844"/>
            </a:xfrm>
            <a:prstGeom prst="ellipse">
              <a:avLst/>
            </a:prstGeom>
            <a:gradFill>
              <a:gsLst>
                <a:gs pos="0">
                  <a:srgbClr val="5E81C9">
                    <a:alpha val="49803"/>
                  </a:srgbClr>
                </a:gs>
                <a:gs pos="50000">
                  <a:srgbClr val="3B70C9">
                    <a:alpha val="49803"/>
                  </a:srgbClr>
                </a:gs>
                <a:gs pos="100000">
                  <a:srgbClr val="2E60B8">
                    <a:alpha val="49803"/>
                  </a:srgbClr>
                </a:gs>
              </a:gsLst>
              <a:lin ang="5400000" scaled="0"/>
            </a:gradFill>
            <a:ln>
              <a:noFill/>
            </a:ln>
          </p:spPr>
          <p:txBody>
            <a:bodyPr spcFirstLastPara="1" wrap="square" lIns="91425" tIns="91425" rIns="91425" bIns="91425" anchor="ctr" anchorCtr="0">
              <a:noAutofit/>
            </a:bodyPr>
            <a:lstStyle/>
            <a:p>
              <a:endParaRPr/>
            </a:p>
          </p:txBody>
        </p:sp>
        <p:sp>
          <p:nvSpPr>
            <p:cNvPr id="846" name="Google Shape;846;p80"/>
            <p:cNvSpPr txBox="1"/>
            <p:nvPr/>
          </p:nvSpPr>
          <p:spPr>
            <a:xfrm>
              <a:off x="1836304" y="1461485"/>
              <a:ext cx="1847717" cy="896313"/>
            </a:xfrm>
            <a:prstGeom prst="rect">
              <a:avLst/>
            </a:prstGeom>
            <a:noFill/>
            <a:ln>
              <a:noFill/>
            </a:ln>
          </p:spPr>
          <p:txBody>
            <a:bodyPr spcFirstLastPara="1" wrap="square" lIns="22850" tIns="22850" rIns="22850" bIns="22850" anchor="ctr" anchorCtr="0">
              <a:noAutofit/>
            </a:bodyPr>
            <a:lstStyle/>
            <a:p>
              <a:pPr algn="ctr">
                <a:lnSpc>
                  <a:spcPct val="90000"/>
                </a:lnSpc>
                <a:buClr>
                  <a:schemeClr val="dk1"/>
                </a:buClr>
                <a:buSzPts val="1800"/>
              </a:pPr>
              <a:r>
                <a:rPr lang="en-US" sz="2000" b="1" dirty="0">
                  <a:solidFill>
                    <a:schemeClr val="dk1"/>
                  </a:solidFill>
                  <a:latin typeface="Calibri"/>
                  <a:ea typeface="Calibri"/>
                  <a:cs typeface="Calibri"/>
                  <a:sym typeface="Calibri"/>
                </a:rPr>
                <a:t>Neuromuscular blockade </a:t>
              </a:r>
              <a:r>
                <a:rPr lang="en-US" sz="2000" dirty="0">
                  <a:solidFill>
                    <a:schemeClr val="dk1"/>
                  </a:solidFill>
                  <a:latin typeface="Calibri"/>
                  <a:ea typeface="Calibri"/>
                  <a:cs typeface="Calibri"/>
                  <a:sym typeface="Calibri"/>
                </a:rPr>
                <a:t>with short acting agents</a:t>
              </a:r>
              <a:endParaRPr sz="2000" dirty="0"/>
            </a:p>
          </p:txBody>
        </p:sp>
      </p:grpSp>
      <p:sp>
        <p:nvSpPr>
          <p:cNvPr id="23" name="Google Shape;675;p75">
            <a:extLst>
              <a:ext uri="{FF2B5EF4-FFF2-40B4-BE49-F238E27FC236}">
                <a16:creationId xmlns:a16="http://schemas.microsoft.com/office/drawing/2014/main" id="{82767390-A10D-4257-8E1C-8FA3DE1AFD35}"/>
              </a:ext>
            </a:extLst>
          </p:cNvPr>
          <p:cNvSpPr txBox="1">
            <a:spLocks/>
          </p:cNvSpPr>
          <p:nvPr/>
        </p:nvSpPr>
        <p:spPr>
          <a:xfrm>
            <a:off x="84385" y="125406"/>
            <a:ext cx="10515600" cy="752475"/>
          </a:xfrm>
          <a:prstGeom prst="rect">
            <a:avLst/>
          </a:prstGeom>
          <a:noFill/>
          <a:ln>
            <a:noFill/>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pPr>
              <a:spcBef>
                <a:spcPts val="0"/>
              </a:spcBef>
              <a:buClr>
                <a:schemeClr val="dk1"/>
              </a:buClr>
              <a:buSzPts val="3959"/>
            </a:pPr>
            <a:r>
              <a:rPr lang="it-IT" sz="4000" b="1" dirty="0"/>
              <a:t>Scenario D: </a:t>
            </a:r>
            <a:r>
              <a:rPr lang="it-IT" sz="4000" b="1" dirty="0">
                <a:solidFill>
                  <a:srgbClr val="FF0000"/>
                </a:solidFill>
              </a:rPr>
              <a:t>ICP&gt;22; PbtO</a:t>
            </a:r>
            <a:r>
              <a:rPr lang="it-IT" sz="4000" b="1" baseline="-25000" dirty="0">
                <a:solidFill>
                  <a:srgbClr val="FF0000"/>
                </a:solidFill>
              </a:rPr>
              <a:t>2</a:t>
            </a:r>
            <a:r>
              <a:rPr lang="it-IT" sz="4000" b="1" dirty="0">
                <a:solidFill>
                  <a:srgbClr val="FF0000"/>
                </a:solidFill>
              </a:rPr>
              <a:t>&lt;20 </a:t>
            </a:r>
            <a:endParaRPr lang="it-IT" sz="4860" b="1" dirty="0"/>
          </a:p>
        </p:txBody>
      </p:sp>
      <p:sp>
        <p:nvSpPr>
          <p:cNvPr id="26" name="Google Shape;658;p74">
            <a:extLst>
              <a:ext uri="{FF2B5EF4-FFF2-40B4-BE49-F238E27FC236}">
                <a16:creationId xmlns:a16="http://schemas.microsoft.com/office/drawing/2014/main" id="{3A12B4BC-7A31-4F7F-BF10-ABE111598AD2}"/>
              </a:ext>
            </a:extLst>
          </p:cNvPr>
          <p:cNvSpPr txBox="1"/>
          <p:nvPr/>
        </p:nvSpPr>
        <p:spPr>
          <a:xfrm>
            <a:off x="4060068" y="1119867"/>
            <a:ext cx="3512058" cy="1459630"/>
          </a:xfrm>
          <a:prstGeom prst="rect">
            <a:avLst/>
          </a:prstGeom>
          <a:noFill/>
          <a:ln>
            <a:noFill/>
          </a:ln>
        </p:spPr>
        <p:txBody>
          <a:bodyPr spcFirstLastPara="1" wrap="square" lIns="17775" tIns="17775" rIns="17775" bIns="17775" anchor="ctr" anchorCtr="0">
            <a:noAutofit/>
          </a:bodyPr>
          <a:lstStyle/>
          <a:p>
            <a:pPr algn="ctr">
              <a:lnSpc>
                <a:spcPct val="90000"/>
              </a:lnSpc>
              <a:buClr>
                <a:schemeClr val="dk1"/>
              </a:buClr>
              <a:buSzPts val="1400"/>
            </a:pPr>
            <a:r>
              <a:rPr lang="en-US" sz="2000" b="1" dirty="0">
                <a:solidFill>
                  <a:schemeClr val="dk1"/>
                </a:solidFill>
                <a:ea typeface="Calibri"/>
                <a:cs typeface="Calibri"/>
                <a:sym typeface="Calibri"/>
              </a:rPr>
              <a:t>Hyperosmolar Therapy</a:t>
            </a:r>
            <a:endParaRPr sz="2000" b="1" dirty="0"/>
          </a:p>
          <a:p>
            <a:pPr marL="174625" lvl="1" indent="-174625">
              <a:lnSpc>
                <a:spcPct val="90000"/>
              </a:lnSpc>
              <a:spcBef>
                <a:spcPts val="490"/>
              </a:spcBef>
              <a:buClr>
                <a:schemeClr val="dk1"/>
              </a:buClr>
              <a:buSzPts val="1200"/>
              <a:buFont typeface="Arial" panose="020B0604020202020204" pitchFamily="34" charset="0"/>
              <a:buChar char="•"/>
            </a:pPr>
            <a:r>
              <a:rPr lang="en-US" dirty="0">
                <a:solidFill>
                  <a:schemeClr val="dk1"/>
                </a:solidFill>
                <a:ea typeface="Calibri"/>
                <a:cs typeface="Calibri"/>
                <a:sym typeface="Calibri"/>
              </a:rPr>
              <a:t>High dose mannitol (1.0—1.5 g/kg)</a:t>
            </a:r>
          </a:p>
          <a:p>
            <a:pPr marL="174625" lvl="1" indent="-174625">
              <a:lnSpc>
                <a:spcPct val="90000"/>
              </a:lnSpc>
              <a:spcBef>
                <a:spcPts val="490"/>
              </a:spcBef>
              <a:buClr>
                <a:schemeClr val="dk1"/>
              </a:buClr>
              <a:buSzPts val="1200"/>
              <a:buFont typeface="Arial" panose="020B0604020202020204" pitchFamily="34" charset="0"/>
              <a:buChar char="•"/>
            </a:pPr>
            <a:r>
              <a:rPr lang="en-US" dirty="0">
                <a:solidFill>
                  <a:schemeClr val="dk1"/>
                </a:solidFill>
                <a:ea typeface="Calibri"/>
                <a:cs typeface="Calibri"/>
                <a:sym typeface="Calibri"/>
              </a:rPr>
              <a:t>Hypertonic Saline bolus (30 ml of 23.4%).</a:t>
            </a:r>
            <a:endParaRPr dirty="0"/>
          </a:p>
        </p:txBody>
      </p:sp>
      <p:sp>
        <p:nvSpPr>
          <p:cNvPr id="28" name="TextBox 27">
            <a:extLst>
              <a:ext uri="{FF2B5EF4-FFF2-40B4-BE49-F238E27FC236}">
                <a16:creationId xmlns:a16="http://schemas.microsoft.com/office/drawing/2014/main" id="{63CD40BF-E495-46D3-AD81-5CB7960C1550}"/>
              </a:ext>
            </a:extLst>
          </p:cNvPr>
          <p:cNvSpPr txBox="1"/>
          <p:nvPr/>
        </p:nvSpPr>
        <p:spPr>
          <a:xfrm>
            <a:off x="8159295" y="266997"/>
            <a:ext cx="4032705" cy="1754326"/>
          </a:xfrm>
          <a:prstGeom prst="rect">
            <a:avLst/>
          </a:prstGeom>
          <a:noFill/>
        </p:spPr>
        <p:txBody>
          <a:bodyPr wrap="square" rtlCol="0">
            <a:spAutoFit/>
          </a:bodyPr>
          <a:lstStyle/>
          <a:p>
            <a:r>
              <a:rPr lang="en-US" dirty="0"/>
              <a:t>Hyperosmolar Therapy Notes</a:t>
            </a:r>
          </a:p>
          <a:p>
            <a:pPr marL="285750" indent="-285750">
              <a:buFont typeface="Arial" panose="020B0604020202020204" pitchFamily="34" charset="0"/>
              <a:buChar char="•"/>
            </a:pPr>
            <a:r>
              <a:rPr lang="en-US" dirty="0"/>
              <a:t>Mannitol: may also use more frequent lower dose mannitol (0.25—0.5 g/kg); keep serum </a:t>
            </a:r>
            <a:r>
              <a:rPr lang="en-US" dirty="0" err="1"/>
              <a:t>osm</a:t>
            </a:r>
            <a:r>
              <a:rPr lang="en-US" dirty="0"/>
              <a:t> &lt; 320 </a:t>
            </a:r>
            <a:r>
              <a:rPr lang="en-US" dirty="0" err="1"/>
              <a:t>mOsm</a:t>
            </a:r>
            <a:endParaRPr lang="en-US" dirty="0"/>
          </a:p>
          <a:p>
            <a:pPr marL="285750" indent="-285750">
              <a:buFont typeface="Arial" panose="020B0604020202020204" pitchFamily="34" charset="0"/>
              <a:buChar char="•"/>
            </a:pPr>
            <a:r>
              <a:rPr lang="en-US" dirty="0"/>
              <a:t>HTS: may repeat, keep serum Na levels &lt;160 </a:t>
            </a:r>
            <a:r>
              <a:rPr lang="en-US" dirty="0" err="1"/>
              <a:t>mEq</a:t>
            </a:r>
            <a:r>
              <a:rPr lang="en-US" dirty="0"/>
              <a:t>/L.</a:t>
            </a:r>
          </a:p>
        </p:txBody>
      </p:sp>
      <p:sp>
        <p:nvSpPr>
          <p:cNvPr id="29" name="Google Shape;664;p74">
            <a:extLst>
              <a:ext uri="{FF2B5EF4-FFF2-40B4-BE49-F238E27FC236}">
                <a16:creationId xmlns:a16="http://schemas.microsoft.com/office/drawing/2014/main" id="{078A7DC1-8F77-47C8-97DD-503B09B5E34D}"/>
              </a:ext>
            </a:extLst>
          </p:cNvPr>
          <p:cNvSpPr txBox="1"/>
          <p:nvPr/>
        </p:nvSpPr>
        <p:spPr>
          <a:xfrm>
            <a:off x="4729770" y="5068806"/>
            <a:ext cx="2732460" cy="1219782"/>
          </a:xfrm>
          <a:prstGeom prst="rect">
            <a:avLst/>
          </a:prstGeom>
          <a:noFill/>
          <a:ln>
            <a:noFill/>
          </a:ln>
        </p:spPr>
        <p:txBody>
          <a:bodyPr spcFirstLastPara="1" wrap="square" lIns="25400" tIns="25400" rIns="25400" bIns="25400" anchor="ctr" anchorCtr="0">
            <a:noAutofit/>
          </a:bodyPr>
          <a:lstStyle/>
          <a:p>
            <a:pPr algn="ctr">
              <a:lnSpc>
                <a:spcPct val="90000"/>
              </a:lnSpc>
              <a:buClr>
                <a:schemeClr val="dk1"/>
              </a:buClr>
              <a:buSzPts val="2000"/>
            </a:pPr>
            <a:r>
              <a:rPr lang="en-US" sz="2000" b="1" dirty="0">
                <a:solidFill>
                  <a:schemeClr val="dk1"/>
                </a:solidFill>
                <a:ea typeface="Calibri"/>
                <a:cs typeface="Calibri"/>
                <a:sym typeface="Calibri"/>
              </a:rPr>
              <a:t>Treat surgically remediable lesions </a:t>
            </a:r>
            <a:r>
              <a:rPr lang="en-US" sz="2000" dirty="0">
                <a:solidFill>
                  <a:schemeClr val="dk1"/>
                </a:solidFill>
                <a:ea typeface="Calibri"/>
                <a:cs typeface="Calibri"/>
                <a:sym typeface="Calibri"/>
              </a:rPr>
              <a:t>according to guidelines </a:t>
            </a:r>
            <a:endParaRPr sz="2000" dirty="0"/>
          </a:p>
        </p:txBody>
      </p:sp>
      <p:sp>
        <p:nvSpPr>
          <p:cNvPr id="30" name="Google Shape;755;p77">
            <a:extLst>
              <a:ext uri="{FF2B5EF4-FFF2-40B4-BE49-F238E27FC236}">
                <a16:creationId xmlns:a16="http://schemas.microsoft.com/office/drawing/2014/main" id="{968AEB2E-EF99-452A-BEBA-582FDF849E7B}"/>
              </a:ext>
            </a:extLst>
          </p:cNvPr>
          <p:cNvSpPr txBox="1"/>
          <p:nvPr/>
        </p:nvSpPr>
        <p:spPr>
          <a:xfrm>
            <a:off x="7158398" y="2251444"/>
            <a:ext cx="3594846" cy="1252470"/>
          </a:xfrm>
          <a:prstGeom prst="rect">
            <a:avLst/>
          </a:prstGeom>
          <a:noFill/>
          <a:ln>
            <a:noFill/>
          </a:ln>
        </p:spPr>
        <p:txBody>
          <a:bodyPr spcFirstLastPara="1" wrap="square" lIns="22850" tIns="22850" rIns="22850" bIns="22850" anchor="ctr" anchorCtr="0">
            <a:noAutofit/>
          </a:bodyPr>
          <a:lstStyle/>
          <a:p>
            <a:pPr algn="ctr">
              <a:lnSpc>
                <a:spcPct val="90000"/>
              </a:lnSpc>
              <a:buClr>
                <a:schemeClr val="dk1"/>
              </a:buClr>
              <a:buSzPts val="1800"/>
            </a:pPr>
            <a:r>
              <a:rPr lang="en-US" sz="2000" b="1" dirty="0">
                <a:solidFill>
                  <a:schemeClr val="dk1"/>
                </a:solidFill>
                <a:latin typeface="Calibri"/>
                <a:ea typeface="Calibri"/>
                <a:cs typeface="Calibri"/>
                <a:sym typeface="Calibri"/>
              </a:rPr>
              <a:t>Transfuse PRBC; </a:t>
            </a:r>
            <a:r>
              <a:rPr lang="en-US" sz="2000" dirty="0">
                <a:solidFill>
                  <a:schemeClr val="dk1"/>
                </a:solidFill>
                <a:latin typeface="Calibri"/>
                <a:ea typeface="Calibri"/>
                <a:cs typeface="Calibri"/>
                <a:sym typeface="Calibri"/>
              </a:rPr>
              <a:t>document post-transfusion Hgb and PaO</a:t>
            </a:r>
            <a:r>
              <a:rPr lang="en-US" sz="2000" baseline="-25000" dirty="0">
                <a:solidFill>
                  <a:schemeClr val="dk1"/>
                </a:solidFill>
                <a:latin typeface="Calibri"/>
                <a:ea typeface="Calibri"/>
                <a:cs typeface="Calibri"/>
                <a:sym typeface="Calibri"/>
              </a:rPr>
              <a:t>2</a:t>
            </a:r>
            <a:r>
              <a:rPr lang="en-US" sz="2000" dirty="0">
                <a:solidFill>
                  <a:schemeClr val="dk1"/>
                </a:solidFill>
                <a:latin typeface="Calibri"/>
                <a:ea typeface="Calibri"/>
                <a:cs typeface="Calibri"/>
                <a:sym typeface="Calibri"/>
              </a:rPr>
              <a:t> on CRF</a:t>
            </a:r>
            <a:endParaRPr sz="2000" dirty="0"/>
          </a:p>
        </p:txBody>
      </p:sp>
      <p:sp>
        <p:nvSpPr>
          <p:cNvPr id="31" name="Google Shape;751;p77">
            <a:extLst>
              <a:ext uri="{FF2B5EF4-FFF2-40B4-BE49-F238E27FC236}">
                <a16:creationId xmlns:a16="http://schemas.microsoft.com/office/drawing/2014/main" id="{63201909-1380-4718-8890-F69D8271E685}"/>
              </a:ext>
            </a:extLst>
          </p:cNvPr>
          <p:cNvSpPr txBox="1"/>
          <p:nvPr/>
        </p:nvSpPr>
        <p:spPr>
          <a:xfrm>
            <a:off x="7663865" y="3869072"/>
            <a:ext cx="3594846" cy="1432376"/>
          </a:xfrm>
          <a:prstGeom prst="rect">
            <a:avLst/>
          </a:prstGeom>
          <a:noFill/>
          <a:ln>
            <a:noFill/>
          </a:ln>
        </p:spPr>
        <p:txBody>
          <a:bodyPr spcFirstLastPara="1" wrap="square" lIns="17775" tIns="17775" rIns="17775" bIns="17775" anchor="ctr" anchorCtr="0">
            <a:noAutofit/>
          </a:bodyPr>
          <a:lstStyle/>
          <a:p>
            <a:pPr>
              <a:lnSpc>
                <a:spcPct val="90000"/>
              </a:lnSpc>
              <a:buClr>
                <a:schemeClr val="dk1"/>
              </a:buClr>
              <a:buSzPts val="1400"/>
            </a:pPr>
            <a:r>
              <a:rPr lang="en-US" sz="2000" b="1" dirty="0">
                <a:solidFill>
                  <a:schemeClr val="dk1"/>
                </a:solidFill>
                <a:ea typeface="Calibri"/>
                <a:cs typeface="Calibri"/>
                <a:sym typeface="Calibri"/>
              </a:rPr>
              <a:t>PaO</a:t>
            </a:r>
            <a:r>
              <a:rPr lang="en-US" sz="2000" b="1" baseline="-25000" dirty="0">
                <a:solidFill>
                  <a:schemeClr val="dk1"/>
                </a:solidFill>
                <a:ea typeface="Calibri"/>
                <a:cs typeface="Calibri"/>
                <a:sym typeface="Calibri"/>
              </a:rPr>
              <a:t>2</a:t>
            </a:r>
            <a:r>
              <a:rPr lang="en-US" sz="2000" b="1" dirty="0">
                <a:solidFill>
                  <a:schemeClr val="dk1"/>
                </a:solidFill>
                <a:ea typeface="Calibri"/>
                <a:cs typeface="Calibri"/>
                <a:sym typeface="Calibri"/>
              </a:rPr>
              <a:t> adjustment</a:t>
            </a:r>
            <a:r>
              <a:rPr lang="en-US" sz="2000" dirty="0">
                <a:solidFill>
                  <a:schemeClr val="dk1"/>
                </a:solidFill>
                <a:ea typeface="Calibri"/>
                <a:cs typeface="Calibri"/>
                <a:sym typeface="Calibri"/>
              </a:rPr>
              <a:t>: </a:t>
            </a:r>
            <a:r>
              <a:rPr lang="en-US" b="1" dirty="0">
                <a:solidFill>
                  <a:srgbClr val="FF0000"/>
                </a:solidFill>
                <a:ea typeface="Calibri"/>
                <a:cs typeface="Calibri"/>
                <a:sym typeface="Calibri"/>
              </a:rPr>
              <a:t>(obtain ABG )</a:t>
            </a:r>
            <a:endParaRPr b="1" dirty="0">
              <a:solidFill>
                <a:srgbClr val="FF0000"/>
              </a:solidFill>
              <a:ea typeface="Calibri"/>
              <a:cs typeface="Calibri"/>
              <a:sym typeface="Calibri"/>
            </a:endParaRPr>
          </a:p>
          <a:p>
            <a:pPr marL="180975" lvl="1" indent="-187325">
              <a:lnSpc>
                <a:spcPct val="90000"/>
              </a:lnSpc>
              <a:spcBef>
                <a:spcPts val="490"/>
              </a:spcBef>
              <a:buClr>
                <a:schemeClr val="dk1"/>
              </a:buClr>
              <a:buSzPts val="1000"/>
              <a:buFont typeface="Calibri"/>
              <a:buChar char="•"/>
            </a:pPr>
            <a:r>
              <a:rPr lang="en-US" b="1" dirty="0">
                <a:solidFill>
                  <a:schemeClr val="dk1"/>
                </a:solidFill>
                <a:ea typeface="Calibri"/>
                <a:cs typeface="Calibri"/>
                <a:sym typeface="Calibri"/>
              </a:rPr>
              <a:t>Increase FIO</a:t>
            </a:r>
            <a:r>
              <a:rPr lang="en-US" b="1" baseline="-25000" dirty="0">
                <a:solidFill>
                  <a:schemeClr val="dk1"/>
                </a:solidFill>
                <a:ea typeface="Calibri"/>
                <a:cs typeface="Calibri"/>
                <a:sym typeface="Calibri"/>
              </a:rPr>
              <a:t>2</a:t>
            </a:r>
            <a:r>
              <a:rPr lang="en-US" b="1" dirty="0">
                <a:solidFill>
                  <a:schemeClr val="dk1"/>
                </a:solidFill>
                <a:ea typeface="Calibri"/>
                <a:cs typeface="Calibri"/>
                <a:sym typeface="Calibri"/>
              </a:rPr>
              <a:t> </a:t>
            </a:r>
            <a:r>
              <a:rPr lang="en-US" dirty="0">
                <a:solidFill>
                  <a:schemeClr val="dk1"/>
                </a:solidFill>
                <a:ea typeface="Calibri"/>
                <a:cs typeface="Calibri"/>
                <a:sym typeface="Calibri"/>
              </a:rPr>
              <a:t>up to 100%</a:t>
            </a:r>
            <a:endParaRPr lang="en-US" dirty="0">
              <a:sym typeface="Calibri"/>
            </a:endParaRPr>
          </a:p>
          <a:p>
            <a:pPr marL="180975" lvl="1" indent="-187325">
              <a:lnSpc>
                <a:spcPct val="90000"/>
              </a:lnSpc>
              <a:spcBef>
                <a:spcPts val="490"/>
              </a:spcBef>
              <a:buClr>
                <a:schemeClr val="dk1"/>
              </a:buClr>
              <a:buSzPts val="1000"/>
              <a:buFont typeface="Calibri"/>
              <a:buChar char="•"/>
            </a:pPr>
            <a:r>
              <a:rPr lang="en-US" b="1" dirty="0">
                <a:solidFill>
                  <a:schemeClr val="dk1"/>
                </a:solidFill>
                <a:ea typeface="Calibri"/>
                <a:cs typeface="Calibri"/>
                <a:sym typeface="Calibri"/>
              </a:rPr>
              <a:t>Adjust PEEP</a:t>
            </a:r>
            <a:r>
              <a:rPr lang="en-US" dirty="0">
                <a:solidFill>
                  <a:schemeClr val="dk1"/>
                </a:solidFill>
                <a:ea typeface="Calibri"/>
                <a:cs typeface="Calibri"/>
                <a:sym typeface="Calibri"/>
              </a:rPr>
              <a:t> in increments of 3—5 cm H</a:t>
            </a:r>
            <a:r>
              <a:rPr lang="en-US" baseline="-25000" dirty="0">
                <a:solidFill>
                  <a:schemeClr val="dk1"/>
                </a:solidFill>
                <a:ea typeface="Calibri"/>
                <a:cs typeface="Calibri"/>
                <a:sym typeface="Calibri"/>
              </a:rPr>
              <a:t>2</a:t>
            </a:r>
            <a:r>
              <a:rPr lang="en-US" dirty="0">
                <a:solidFill>
                  <a:schemeClr val="dk1"/>
                </a:solidFill>
                <a:ea typeface="Calibri"/>
                <a:cs typeface="Calibri"/>
                <a:sym typeface="Calibri"/>
              </a:rPr>
              <a:t>O; monitor ICP response </a:t>
            </a:r>
          </a:p>
          <a:p>
            <a:pPr marL="180975" lvl="1" indent="-187325">
              <a:lnSpc>
                <a:spcPct val="90000"/>
              </a:lnSpc>
              <a:spcBef>
                <a:spcPts val="490"/>
              </a:spcBef>
              <a:buClr>
                <a:schemeClr val="dk1"/>
              </a:buClr>
              <a:buSzPts val="1000"/>
              <a:buFont typeface="Calibri"/>
              <a:buChar char="•"/>
            </a:pPr>
            <a:r>
              <a:rPr lang="en-US" b="1" dirty="0">
                <a:solidFill>
                  <a:schemeClr val="dk1"/>
                </a:solidFill>
                <a:ea typeface="Calibri"/>
                <a:cs typeface="Calibri"/>
                <a:sym typeface="Calibri"/>
              </a:rPr>
              <a:t>Perform bronchoscopy</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0EBC9FB-6DD2-46E4-A19D-FBC097334DE3}"/>
              </a:ext>
            </a:extLst>
          </p:cNvPr>
          <p:cNvGraphicFramePr>
            <a:graphicFrameLocks noGrp="1"/>
          </p:cNvGraphicFramePr>
          <p:nvPr>
            <p:ph idx="1"/>
            <p:extLst>
              <p:ext uri="{D42A27DB-BD31-4B8C-83A1-F6EECF244321}">
                <p14:modId xmlns:p14="http://schemas.microsoft.com/office/powerpoint/2010/main" val="330991670"/>
              </p:ext>
            </p:extLst>
          </p:nvPr>
        </p:nvGraphicFramePr>
        <p:xfrm>
          <a:off x="0" y="1408112"/>
          <a:ext cx="12191999" cy="4234953"/>
        </p:xfrm>
        <a:graphic>
          <a:graphicData uri="http://schemas.openxmlformats.org/drawingml/2006/table">
            <a:tbl>
              <a:tblPr firstRow="1" bandRow="1">
                <a:tableStyleId>{5C22544A-7EE6-4342-B048-85BDC9FD1C3A}</a:tableStyleId>
              </a:tblPr>
              <a:tblGrid>
                <a:gridCol w="1930400">
                  <a:extLst>
                    <a:ext uri="{9D8B030D-6E8A-4147-A177-3AD203B41FA5}">
                      <a16:colId xmlns:a16="http://schemas.microsoft.com/office/drawing/2014/main" val="427363508"/>
                    </a:ext>
                  </a:extLst>
                </a:gridCol>
                <a:gridCol w="1785257">
                  <a:extLst>
                    <a:ext uri="{9D8B030D-6E8A-4147-A177-3AD203B41FA5}">
                      <a16:colId xmlns:a16="http://schemas.microsoft.com/office/drawing/2014/main" val="842720078"/>
                    </a:ext>
                  </a:extLst>
                </a:gridCol>
                <a:gridCol w="1625600">
                  <a:extLst>
                    <a:ext uri="{9D8B030D-6E8A-4147-A177-3AD203B41FA5}">
                      <a16:colId xmlns:a16="http://schemas.microsoft.com/office/drawing/2014/main" val="1976907354"/>
                    </a:ext>
                  </a:extLst>
                </a:gridCol>
                <a:gridCol w="2046514">
                  <a:extLst>
                    <a:ext uri="{9D8B030D-6E8A-4147-A177-3AD203B41FA5}">
                      <a16:colId xmlns:a16="http://schemas.microsoft.com/office/drawing/2014/main" val="2012683879"/>
                    </a:ext>
                  </a:extLst>
                </a:gridCol>
                <a:gridCol w="1582058">
                  <a:extLst>
                    <a:ext uri="{9D8B030D-6E8A-4147-A177-3AD203B41FA5}">
                      <a16:colId xmlns:a16="http://schemas.microsoft.com/office/drawing/2014/main" val="1715715119"/>
                    </a:ext>
                  </a:extLst>
                </a:gridCol>
                <a:gridCol w="1509485">
                  <a:extLst>
                    <a:ext uri="{9D8B030D-6E8A-4147-A177-3AD203B41FA5}">
                      <a16:colId xmlns:a16="http://schemas.microsoft.com/office/drawing/2014/main" val="487491647"/>
                    </a:ext>
                  </a:extLst>
                </a:gridCol>
                <a:gridCol w="1712685">
                  <a:extLst>
                    <a:ext uri="{9D8B030D-6E8A-4147-A177-3AD203B41FA5}">
                      <a16:colId xmlns:a16="http://schemas.microsoft.com/office/drawing/2014/main" val="2484017888"/>
                    </a:ext>
                  </a:extLst>
                </a:gridCol>
              </a:tblGrid>
              <a:tr h="638313">
                <a:tc gridSpan="7">
                  <a:txBody>
                    <a:bodyPr/>
                    <a:lstStyle/>
                    <a:p>
                      <a:r>
                        <a:rPr lang="en-US" sz="2400" dirty="0"/>
                        <a:t>Tier 3 Interventions (optional) </a:t>
                      </a:r>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25766615"/>
                  </a:ext>
                </a:extLst>
              </a:tr>
              <a:tr h="3498032">
                <a:tc>
                  <a:txBody>
                    <a:bodyPr/>
                    <a:lstStyle/>
                    <a:p>
                      <a:r>
                        <a:rPr lang="en-US" sz="2000" b="1" dirty="0"/>
                        <a:t>Pentobarbital coma, </a:t>
                      </a:r>
                      <a:r>
                        <a:rPr lang="en-US" sz="2000" dirty="0"/>
                        <a:t>per local protocol.</a:t>
                      </a:r>
                    </a:p>
                    <a:p>
                      <a:endParaRPr lang="en-US" sz="2000" dirty="0"/>
                    </a:p>
                    <a:p>
                      <a:r>
                        <a:rPr lang="en-US" sz="1800" u="sng" dirty="0"/>
                        <a:t>Notes</a:t>
                      </a:r>
                      <a:r>
                        <a:rPr lang="en-US" sz="1800" dirty="0"/>
                        <a:t>: </a:t>
                      </a:r>
                    </a:p>
                    <a:p>
                      <a:pPr marL="174625" indent="-174625">
                        <a:buFont typeface="Arial" panose="020B0604020202020204" pitchFamily="34" charset="0"/>
                        <a:buChar char="•"/>
                      </a:pPr>
                      <a:r>
                        <a:rPr lang="en-US" sz="1800" dirty="0"/>
                        <a:t>Determine effectiveness </a:t>
                      </a:r>
                    </a:p>
                    <a:p>
                      <a:pPr marL="174625" indent="-174625">
                        <a:buFont typeface="Arial" panose="020B0604020202020204" pitchFamily="34" charset="0"/>
                        <a:buChar char="•"/>
                      </a:pPr>
                      <a:r>
                        <a:rPr lang="en-US" sz="1800" dirty="0"/>
                        <a:t>Rapidly wean upon stabilization</a:t>
                      </a:r>
                    </a:p>
                  </a:txBody>
                  <a:tcPr/>
                </a:tc>
                <a:tc>
                  <a:txBody>
                    <a:bodyPr/>
                    <a:lstStyle/>
                    <a:p>
                      <a:r>
                        <a:rPr lang="en-US" sz="2000" b="1" dirty="0"/>
                        <a:t>Decompressive craniectomy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Adjust temperature to 32-35° C</a:t>
                      </a:r>
                      <a:r>
                        <a:rPr lang="en-US" sz="2000" dirty="0"/>
                        <a:t>, using active cooling measures.</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Increase cardiac output with inotropes </a:t>
                      </a:r>
                      <a:r>
                        <a:rPr lang="en-US" sz="2000" dirty="0"/>
                        <a:t>(milrinone, dobutamine)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t>Notes</a:t>
                      </a:r>
                      <a:r>
                        <a:rPr lang="en-US" sz="1800" dirty="0"/>
                        <a:t>: Consider use of CO/CI monitoring per local protocol if starting inotropes.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Assess for vasospasm </a:t>
                      </a:r>
                      <a:r>
                        <a:rPr kumimoji="0" lang="en-US" sz="2000" b="0" i="0" u="none" strike="noStrike" kern="1200" cap="none" spc="0" normalizeH="0" baseline="0" noProof="0" dirty="0">
                          <a:ln>
                            <a:noFill/>
                          </a:ln>
                          <a:solidFill>
                            <a:prstClr val="black"/>
                          </a:solidFill>
                          <a:effectLst/>
                          <a:uLnTx/>
                          <a:uFillTx/>
                          <a:latin typeface="+mn-lt"/>
                          <a:ea typeface="+mn-ea"/>
                          <a:cs typeface="+mn-cs"/>
                        </a:rPr>
                        <a:t>with TCDs, CTA, or DSA.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Notes</a:t>
                      </a:r>
                      <a:r>
                        <a:rPr kumimoji="0" lang="en-US" sz="1800" b="0" i="0" u="none" strike="noStrike" kern="1200" cap="none" spc="0" normalizeH="0" baseline="0" noProof="0" dirty="0">
                          <a:ln>
                            <a:noFill/>
                          </a:ln>
                          <a:solidFill>
                            <a:prstClr val="black"/>
                          </a:solidFill>
                          <a:effectLst/>
                          <a:uLnTx/>
                          <a:uFillTx/>
                          <a:latin typeface="+mn-lt"/>
                          <a:ea typeface="+mn-ea"/>
                          <a:cs typeface="+mn-cs"/>
                        </a:rPr>
                        <a:t>: If present, treat with augmentation of CPP.</a:t>
                      </a:r>
                      <a:endParaRPr kumimoji="0" lang="en-US" sz="18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Hyper-ventilation</a:t>
                      </a:r>
                      <a:r>
                        <a:rPr kumimoji="0" lang="en-US" sz="2000" b="0" i="0" u="none" strike="noStrike" kern="1200" cap="none" spc="0" normalizeH="0" baseline="0" noProof="0" dirty="0">
                          <a:ln>
                            <a:noFill/>
                          </a:ln>
                          <a:solidFill>
                            <a:prstClr val="black"/>
                          </a:solidFill>
                          <a:effectLst/>
                          <a:uLnTx/>
                          <a:uFillTx/>
                          <a:latin typeface="+mn-lt"/>
                          <a:ea typeface="+mn-ea"/>
                          <a:cs typeface="+mn-cs"/>
                        </a:rPr>
                        <a:t> (per CO</a:t>
                      </a:r>
                      <a:r>
                        <a:rPr kumimoji="0" lang="en-US" sz="2000" b="0" i="0" u="none" strike="noStrike" kern="1200" cap="none" spc="0" normalizeH="0" baseline="-25000" noProof="0" dirty="0">
                          <a:ln>
                            <a:noFill/>
                          </a:ln>
                          <a:solidFill>
                            <a:prstClr val="black"/>
                          </a:solidFill>
                          <a:effectLst/>
                          <a:uLnTx/>
                          <a:uFillTx/>
                          <a:latin typeface="+mn-lt"/>
                          <a:ea typeface="+mn-ea"/>
                          <a:cs typeface="+mn-cs"/>
                        </a:rPr>
                        <a:t>2 </a:t>
                      </a:r>
                      <a:r>
                        <a:rPr kumimoji="0" lang="en-US" sz="2000" b="0" i="0" u="none" strike="noStrike" kern="1200" cap="none" spc="0" normalizeH="0" baseline="0" noProof="0" dirty="0">
                          <a:ln>
                            <a:noFill/>
                          </a:ln>
                          <a:solidFill>
                            <a:prstClr val="black"/>
                          </a:solidFill>
                          <a:effectLst/>
                          <a:uLnTx/>
                          <a:uFillTx/>
                          <a:latin typeface="+mn-lt"/>
                          <a:ea typeface="+mn-ea"/>
                          <a:cs typeface="+mn-cs"/>
                        </a:rPr>
                        <a:t>challenge) to address possible ‘reverse Robin-Hood syndrome’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Other salvage therapy </a:t>
                      </a:r>
                      <a:r>
                        <a:rPr lang="en-US" sz="2000" dirty="0"/>
                        <a:t>per local protocol &amp; practice patterns.</a:t>
                      </a:r>
                    </a:p>
                    <a:p>
                      <a:endParaRPr lang="en-US" sz="2000" dirty="0"/>
                    </a:p>
                    <a:p>
                      <a:r>
                        <a:rPr lang="en-US" sz="1800" u="sng" dirty="0"/>
                        <a:t>Notes:  </a:t>
                      </a:r>
                      <a:r>
                        <a:rPr lang="en-US" sz="1800" dirty="0"/>
                        <a:t>Consider other causes of low PbtO</a:t>
                      </a:r>
                      <a:r>
                        <a:rPr lang="en-US" sz="1800" baseline="-25000" dirty="0"/>
                        <a:t>2</a:t>
                      </a:r>
                      <a:r>
                        <a:rPr lang="en-US" sz="1800" dirty="0"/>
                        <a:t>, </a:t>
                      </a:r>
                      <a:r>
                        <a:rPr lang="en-US" sz="1800" dirty="0" err="1"/>
                        <a:t>ie</a:t>
                      </a:r>
                      <a:r>
                        <a:rPr lang="en-US" sz="1800" dirty="0"/>
                        <a:t> CSDs, PE, CST</a:t>
                      </a:r>
                    </a:p>
                    <a:p>
                      <a:endParaRPr lang="en-US" sz="2000" dirty="0"/>
                    </a:p>
                  </a:txBody>
                  <a:tcPr/>
                </a:tc>
                <a:extLst>
                  <a:ext uri="{0D108BD9-81ED-4DB2-BD59-A6C34878D82A}">
                    <a16:rowId xmlns:a16="http://schemas.microsoft.com/office/drawing/2014/main" val="1605141853"/>
                  </a:ext>
                </a:extLst>
              </a:tr>
            </a:tbl>
          </a:graphicData>
        </a:graphic>
      </p:graphicFrame>
      <p:sp>
        <p:nvSpPr>
          <p:cNvPr id="7" name="Google Shape;675;p75">
            <a:extLst>
              <a:ext uri="{FF2B5EF4-FFF2-40B4-BE49-F238E27FC236}">
                <a16:creationId xmlns:a16="http://schemas.microsoft.com/office/drawing/2014/main" id="{D780A038-6D34-4326-B0B5-CED7CB1FB82F}"/>
              </a:ext>
            </a:extLst>
          </p:cNvPr>
          <p:cNvSpPr txBox="1">
            <a:spLocks noGrp="1"/>
          </p:cNvSpPr>
          <p:nvPr>
            <p:ph type="title"/>
          </p:nvPr>
        </p:nvSpPr>
        <p:spPr>
          <a:xfrm>
            <a:off x="0" y="0"/>
            <a:ext cx="10515600" cy="752475"/>
          </a:xfrm>
          <a:prstGeom prst="rect">
            <a:avLst/>
          </a:prstGeom>
          <a:noFill/>
          <a:ln>
            <a:noFill/>
          </a:ln>
        </p:spPr>
        <p:txBody>
          <a:bodyPr spcFirstLastPara="1" wrap="square" lIns="91425" tIns="45700" rIns="91425" bIns="45700" anchor="b" anchorCtr="0">
            <a:noAutofit/>
          </a:bodyPr>
          <a:lstStyle/>
          <a:p>
            <a:pPr lvl="0">
              <a:spcBef>
                <a:spcPts val="0"/>
              </a:spcBef>
              <a:buClr>
                <a:schemeClr val="dk1"/>
              </a:buClr>
              <a:buSzPts val="3959"/>
            </a:pPr>
            <a:r>
              <a:rPr lang="en-US" sz="4000" b="1" dirty="0"/>
              <a:t>Scenario D: </a:t>
            </a:r>
            <a:r>
              <a:rPr lang="en-US" sz="4000" b="1" dirty="0">
                <a:solidFill>
                  <a:srgbClr val="FF0000"/>
                </a:solidFill>
              </a:rPr>
              <a:t>ICP&gt;22; PbtO</a:t>
            </a:r>
            <a:r>
              <a:rPr lang="en-US" sz="4000" b="1" baseline="-25000" dirty="0">
                <a:solidFill>
                  <a:srgbClr val="FF0000"/>
                </a:solidFill>
              </a:rPr>
              <a:t>2</a:t>
            </a:r>
            <a:r>
              <a:rPr lang="en-US" sz="4000" b="1" dirty="0">
                <a:solidFill>
                  <a:srgbClr val="FF0000"/>
                </a:solidFill>
              </a:rPr>
              <a:t>&lt;20 </a:t>
            </a:r>
            <a:endParaRPr sz="4860" b="1" dirty="0"/>
          </a:p>
        </p:txBody>
      </p:sp>
    </p:spTree>
    <p:extLst>
      <p:ext uri="{BB962C8B-B14F-4D97-AF65-F5344CB8AC3E}">
        <p14:creationId xmlns:p14="http://schemas.microsoft.com/office/powerpoint/2010/main" val="421471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Reminder: Contact Information</a:t>
            </a:r>
            <a:endParaRPr lang="en-US" b="1" dirty="0"/>
          </a:p>
        </p:txBody>
      </p:sp>
      <p:sp>
        <p:nvSpPr>
          <p:cNvPr id="3" name="Content Placeholder 2"/>
          <p:cNvSpPr>
            <a:spLocks noGrp="1"/>
          </p:cNvSpPr>
          <p:nvPr>
            <p:ph idx="1"/>
          </p:nvPr>
        </p:nvSpPr>
        <p:spPr>
          <a:xfrm>
            <a:off x="464457" y="1407887"/>
            <a:ext cx="10889343" cy="4372428"/>
          </a:xfrm>
        </p:spPr>
        <p:txBody>
          <a:bodyPr/>
          <a:lstStyle/>
          <a:p>
            <a:r>
              <a:rPr lang="en-US" b="1" dirty="0" smtClean="0"/>
              <a:t>For immediate emergency assistance (enrollment, clinical, protocol, adverse events, etc.), please use the 24/7 BOOST-3 Principal Investigator Hotline: </a:t>
            </a:r>
            <a:br>
              <a:rPr lang="en-US" b="1" dirty="0" smtClean="0"/>
            </a:br>
            <a:r>
              <a:rPr lang="en-US" b="1" dirty="0" smtClean="0"/>
              <a:t>          </a:t>
            </a:r>
            <a:r>
              <a:rPr lang="en-US" b="1" u="sng" dirty="0" smtClean="0"/>
              <a:t>855-4-BOOST3 (855-426-6783)</a:t>
            </a:r>
            <a:endParaRPr lang="en-US" u="sng" dirty="0" smtClean="0"/>
          </a:p>
          <a:p>
            <a:r>
              <a:rPr lang="en-US" dirty="0" smtClean="0"/>
              <a:t>Clinical questions for BOOST3 trial PIs: </a:t>
            </a:r>
            <a:r>
              <a:rPr lang="en-US" u="sng" dirty="0" smtClean="0">
                <a:hlinkClick r:id="rId2"/>
              </a:rPr>
              <a:t>boost-PIs@umich.edu</a:t>
            </a:r>
            <a:r>
              <a:rPr lang="en-US" dirty="0" smtClean="0"/>
              <a:t> </a:t>
            </a:r>
          </a:p>
          <a:p>
            <a:r>
              <a:rPr lang="en-US" dirty="0" smtClean="0"/>
              <a:t>For non-urgent data entry/</a:t>
            </a:r>
            <a:r>
              <a:rPr lang="en-US" dirty="0" err="1" smtClean="0"/>
              <a:t>WebDCU</a:t>
            </a:r>
            <a:r>
              <a:rPr lang="en-US" dirty="0" smtClean="0"/>
              <a:t> questions call: 1-866-450-2016</a:t>
            </a:r>
          </a:p>
          <a:p>
            <a:r>
              <a:rPr lang="en-US" dirty="0" smtClean="0"/>
              <a:t>For all other non-urgent questions: </a:t>
            </a:r>
            <a:r>
              <a:rPr lang="en-US" dirty="0" smtClean="0">
                <a:hlinkClick r:id="rId3"/>
              </a:rPr>
              <a:t>boost-contact@umich.edu</a:t>
            </a:r>
            <a:r>
              <a:rPr lang="en-US" dirty="0" smtClean="0"/>
              <a:t>   </a:t>
            </a:r>
          </a:p>
          <a:p>
            <a:r>
              <a:rPr lang="en-US" altLang="en-US" b="1" dirty="0" smtClean="0"/>
              <a:t>For all email communications, please include BOOST-3 at the beginning of the subject line.  </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03200" y="76200"/>
            <a:ext cx="11988800" cy="3505200"/>
          </a:xfrm>
        </p:spPr>
        <p:txBody>
          <a:bodyPr anchor="t">
            <a:noAutofit/>
          </a:bodyPr>
          <a:lstStyle/>
          <a:p>
            <a:r>
              <a:rPr lang="en-US" altLang="en-US" sz="2400" dirty="0" smtClean="0"/>
              <a:t>The patient is randomized to the ICP + PbtO</a:t>
            </a:r>
            <a:r>
              <a:rPr lang="en-US" altLang="en-US" sz="2400" baseline="-25000" dirty="0" smtClean="0"/>
              <a:t>2</a:t>
            </a:r>
            <a:r>
              <a:rPr lang="en-US" altLang="en-US" sz="2400" dirty="0" smtClean="0"/>
              <a:t> treatment group.   A second FiO</a:t>
            </a:r>
            <a:r>
              <a:rPr lang="en-US" altLang="en-US" sz="2400" baseline="-25000" dirty="0" smtClean="0"/>
              <a:t>2 </a:t>
            </a:r>
            <a:r>
              <a:rPr lang="en-US" altLang="en-US" sz="2400" dirty="0" smtClean="0"/>
              <a:t>challenge is performed which confirms that the probe is functional—Initial PbtO</a:t>
            </a:r>
            <a:r>
              <a:rPr lang="en-US" altLang="en-US" sz="2400" baseline="-25000" dirty="0" smtClean="0"/>
              <a:t>2</a:t>
            </a:r>
            <a:r>
              <a:rPr lang="en-US" altLang="en-US" sz="2400" dirty="0" smtClean="0"/>
              <a:t> values increase from </a:t>
            </a:r>
            <a:r>
              <a:rPr lang="en-US" altLang="en-US" sz="2400" u="sng" dirty="0" smtClean="0"/>
              <a:t>14mmHg to 25mmHg </a:t>
            </a:r>
            <a:r>
              <a:rPr lang="en-US" altLang="en-US" sz="2400" dirty="0" smtClean="0"/>
              <a:t>after repeating the FiO</a:t>
            </a:r>
            <a:r>
              <a:rPr lang="en-US" altLang="en-US" sz="2400" baseline="-25000" dirty="0" smtClean="0"/>
              <a:t>2 </a:t>
            </a:r>
            <a:r>
              <a:rPr lang="en-US" altLang="en-US" sz="2400" dirty="0" smtClean="0"/>
              <a:t>challenge.</a:t>
            </a:r>
            <a:br>
              <a:rPr lang="en-US" altLang="en-US" sz="2400" dirty="0" smtClean="0"/>
            </a:br>
            <a:r>
              <a:rPr lang="en-US" altLang="en-US" sz="2400" dirty="0" smtClean="0"/>
              <a:t/>
            </a:r>
            <a:br>
              <a:rPr lang="en-US" altLang="en-US" sz="2400" dirty="0" smtClean="0"/>
            </a:br>
            <a:r>
              <a:rPr lang="en-US" altLang="en-US" sz="2400" dirty="0" smtClean="0"/>
              <a:t>The patient remains sedated on </a:t>
            </a:r>
            <a:r>
              <a:rPr lang="en-US" altLang="en-US" sz="2400" b="1" dirty="0" smtClean="0">
                <a:solidFill>
                  <a:srgbClr val="FF0000"/>
                </a:solidFill>
              </a:rPr>
              <a:t>15mcg/kg/min propofol and </a:t>
            </a:r>
            <a:r>
              <a:rPr lang="en-US" altLang="en-US" sz="2400" b="1" dirty="0" err="1" smtClean="0">
                <a:solidFill>
                  <a:srgbClr val="FF0000"/>
                </a:solidFill>
              </a:rPr>
              <a:t>fentanyl</a:t>
            </a:r>
            <a:r>
              <a:rPr lang="en-US" altLang="en-US" sz="2400" b="1" dirty="0" smtClean="0">
                <a:solidFill>
                  <a:srgbClr val="FF0000"/>
                </a:solidFill>
              </a:rPr>
              <a:t> at 100mcg</a:t>
            </a:r>
            <a:r>
              <a:rPr lang="en-US" altLang="en-US" sz="2400" dirty="0" smtClean="0"/>
              <a:t>.   EVD is open continuously to allow for </a:t>
            </a:r>
            <a:r>
              <a:rPr lang="en-US" altLang="en-US" sz="2400" b="1" dirty="0" smtClean="0">
                <a:solidFill>
                  <a:srgbClr val="FF0000"/>
                </a:solidFill>
              </a:rPr>
              <a:t>CSF drainage</a:t>
            </a:r>
            <a:r>
              <a:rPr lang="en-US" altLang="en-US" sz="2400" dirty="0" smtClean="0"/>
              <a:t>.  She is afebrile at </a:t>
            </a:r>
            <a:r>
              <a:rPr lang="en-US" altLang="en-US" sz="2400" b="1" dirty="0" smtClean="0">
                <a:solidFill>
                  <a:srgbClr val="FF0000"/>
                </a:solidFill>
              </a:rPr>
              <a:t>37°C</a:t>
            </a:r>
            <a:r>
              <a:rPr lang="en-US" altLang="en-US" sz="2400" dirty="0" smtClean="0"/>
              <a:t>.   </a:t>
            </a:r>
            <a:br>
              <a:rPr lang="en-US" altLang="en-US" sz="2400" dirty="0" smtClean="0"/>
            </a:br>
            <a:r>
              <a:rPr lang="en-US" altLang="en-US" sz="2400" dirty="0" smtClean="0"/>
              <a:t>At 8:05am, the patient alarm notifies the bedside nurse of he following values</a:t>
            </a:r>
            <a:br>
              <a:rPr lang="en-US" altLang="en-US" sz="2400" dirty="0" smtClean="0"/>
            </a:br>
            <a:r>
              <a:rPr lang="en-US" altLang="en-US" sz="2400" b="1" dirty="0" smtClean="0"/>
              <a:t>ICP: </a:t>
            </a:r>
            <a:r>
              <a:rPr lang="en-US" altLang="en-US" sz="2400" b="1" dirty="0" smtClean="0">
                <a:solidFill>
                  <a:srgbClr val="FF0000"/>
                </a:solidFill>
              </a:rPr>
              <a:t>26 mmHg</a:t>
            </a:r>
            <a:br>
              <a:rPr lang="en-US" altLang="en-US" sz="2400" b="1" dirty="0" smtClean="0">
                <a:solidFill>
                  <a:srgbClr val="FF0000"/>
                </a:solidFill>
              </a:rPr>
            </a:br>
            <a:r>
              <a:rPr lang="en-US" altLang="en-US" sz="2400" b="1" dirty="0" smtClean="0"/>
              <a:t>PbtO</a:t>
            </a:r>
            <a:r>
              <a:rPr lang="en-US" altLang="en-US" sz="2400" b="1" baseline="-25000" dirty="0" smtClean="0"/>
              <a:t>2</a:t>
            </a:r>
            <a:r>
              <a:rPr lang="en-US" altLang="en-US" sz="2400" b="1" dirty="0" smtClean="0"/>
              <a:t>: </a:t>
            </a:r>
            <a:r>
              <a:rPr lang="en-US" altLang="en-US" sz="2400" b="1" dirty="0" smtClean="0">
                <a:solidFill>
                  <a:srgbClr val="FF0000"/>
                </a:solidFill>
              </a:rPr>
              <a:t>22 mmHg</a:t>
            </a:r>
            <a:r>
              <a:rPr lang="en-US" altLang="en-US" sz="2400" dirty="0" smtClean="0"/>
              <a:t/>
            </a:r>
            <a:br>
              <a:rPr lang="en-US" altLang="en-US" sz="2400" dirty="0" smtClean="0"/>
            </a:br>
            <a:r>
              <a:rPr lang="en-US" altLang="en-US" sz="2400" dirty="0" smtClean="0"/>
              <a:t/>
            </a:r>
            <a:br>
              <a:rPr lang="en-US" altLang="en-US" sz="2400" dirty="0" smtClean="0"/>
            </a:br>
            <a:r>
              <a:rPr lang="en-US" altLang="en-US" sz="2400" dirty="0" smtClean="0"/>
              <a:t>Based on this information, the appropriate intervention should be selected from which type scenario: </a:t>
            </a:r>
          </a:p>
        </p:txBody>
      </p:sp>
      <p:sp>
        <p:nvSpPr>
          <p:cNvPr id="24581" name="Content Placeholder 2"/>
          <p:cNvSpPr>
            <a:spLocks noGrp="1"/>
          </p:cNvSpPr>
          <p:nvPr>
            <p:ph idx="1"/>
          </p:nvPr>
        </p:nvSpPr>
        <p:spPr>
          <a:xfrm>
            <a:off x="1600200" y="4033157"/>
            <a:ext cx="10384368" cy="2015219"/>
          </a:xfrm>
        </p:spPr>
        <p:txBody>
          <a:bodyPr>
            <a:normAutofit/>
          </a:bodyPr>
          <a:lstStyle/>
          <a:p>
            <a:pPr marL="457200" indent="-457200">
              <a:buFont typeface="Calibri Light" pitchFamily="34" charset="0"/>
              <a:buAutoNum type="alphaUcPeriod"/>
            </a:pPr>
            <a:r>
              <a:rPr lang="en-US" altLang="en-US" sz="2400" dirty="0" smtClean="0"/>
              <a:t>Type A</a:t>
            </a:r>
          </a:p>
          <a:p>
            <a:pPr marL="457200" indent="-457200">
              <a:buFont typeface="Calibri Light" pitchFamily="34" charset="0"/>
              <a:buAutoNum type="alphaUcPeriod"/>
            </a:pPr>
            <a:r>
              <a:rPr lang="en-US" altLang="en-US" sz="2400" dirty="0" smtClean="0"/>
              <a:t>Type B</a:t>
            </a:r>
          </a:p>
          <a:p>
            <a:pPr marL="457200" indent="-457200">
              <a:buFont typeface="Calibri Light" pitchFamily="34" charset="0"/>
              <a:buAutoNum type="alphaUcPeriod"/>
            </a:pPr>
            <a:r>
              <a:rPr lang="en-US" altLang="en-US" sz="2400" dirty="0" smtClean="0"/>
              <a:t>Type C</a:t>
            </a:r>
          </a:p>
          <a:p>
            <a:pPr marL="457200" indent="-457200">
              <a:buFont typeface="Calibri Light" pitchFamily="34" charset="0"/>
              <a:buAutoNum type="alphaUcPeriod"/>
            </a:pPr>
            <a:r>
              <a:rPr lang="en-US" altLang="en-US" sz="2400" dirty="0" smtClean="0"/>
              <a:t>Type D </a:t>
            </a:r>
          </a:p>
        </p:txBody>
      </p:sp>
    </p:spTree>
    <p:extLst>
      <p:ext uri="{BB962C8B-B14F-4D97-AF65-F5344CB8AC3E}">
        <p14:creationId xmlns:p14="http://schemas.microsoft.com/office/powerpoint/2010/main" val="24769378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03200" y="76200"/>
            <a:ext cx="11988800" cy="3505200"/>
          </a:xfrm>
        </p:spPr>
        <p:txBody>
          <a:bodyPr anchor="t">
            <a:normAutofit/>
          </a:bodyPr>
          <a:lstStyle/>
          <a:p>
            <a:pPr eaLnBrk="1" hangingPunct="1"/>
            <a:r>
              <a:rPr lang="en-US" altLang="en-US" sz="2400" dirty="0" smtClean="0"/>
              <a:t>The patient remains sedated on </a:t>
            </a:r>
            <a:r>
              <a:rPr lang="en-US" altLang="en-US" sz="2400" b="1" dirty="0" smtClean="0">
                <a:solidFill>
                  <a:srgbClr val="FF0000"/>
                </a:solidFill>
              </a:rPr>
              <a:t>15mcg/kg/min </a:t>
            </a:r>
            <a:r>
              <a:rPr lang="en-US" altLang="en-US" sz="2400" b="1" dirty="0" err="1" smtClean="0">
                <a:solidFill>
                  <a:srgbClr val="FF0000"/>
                </a:solidFill>
              </a:rPr>
              <a:t>propofol</a:t>
            </a:r>
            <a:r>
              <a:rPr lang="en-US" altLang="en-US" sz="2400" b="1" dirty="0" smtClean="0">
                <a:solidFill>
                  <a:srgbClr val="FF0000"/>
                </a:solidFill>
              </a:rPr>
              <a:t> and 100mcg fentanyl</a:t>
            </a:r>
            <a:r>
              <a:rPr lang="en-US" altLang="en-US" sz="2400" b="1" dirty="0" smtClean="0"/>
              <a:t>.   </a:t>
            </a:r>
            <a:r>
              <a:rPr lang="en-US" altLang="en-US" sz="2400" dirty="0" smtClean="0"/>
              <a:t>EVD is open continuously to allow for </a:t>
            </a:r>
            <a:r>
              <a:rPr lang="en-US" altLang="en-US" sz="2400" b="1" dirty="0" smtClean="0">
                <a:solidFill>
                  <a:srgbClr val="FF0000"/>
                </a:solidFill>
              </a:rPr>
              <a:t>CSF drainage</a:t>
            </a:r>
            <a:r>
              <a:rPr lang="en-US" altLang="en-US" sz="2400" b="1" dirty="0" smtClean="0"/>
              <a:t>.  </a:t>
            </a:r>
            <a:r>
              <a:rPr lang="en-US" altLang="en-US" sz="2400" dirty="0" smtClean="0"/>
              <a:t>She is afebrile at </a:t>
            </a:r>
            <a:r>
              <a:rPr lang="en-US" altLang="en-US" sz="2400" b="1" dirty="0" smtClean="0">
                <a:solidFill>
                  <a:srgbClr val="FF0000"/>
                </a:solidFill>
              </a:rPr>
              <a:t>37°C</a:t>
            </a:r>
            <a:r>
              <a:rPr lang="en-US" altLang="en-US" sz="2400" b="1" dirty="0" smtClean="0"/>
              <a:t>.   </a:t>
            </a:r>
            <a:r>
              <a:rPr lang="en-US" altLang="en-US" sz="2400" dirty="0" smtClean="0"/>
              <a:t/>
            </a:r>
            <a:br>
              <a:rPr lang="en-US" altLang="en-US" sz="2400" dirty="0" smtClean="0"/>
            </a:br>
            <a:r>
              <a:rPr lang="en-US" altLang="en-US" sz="2400" b="1" dirty="0" smtClean="0"/>
              <a:t>Vent settings: </a:t>
            </a:r>
            <a:r>
              <a:rPr lang="en-US" altLang="en-US" sz="2400" b="1" dirty="0" smtClean="0">
                <a:solidFill>
                  <a:srgbClr val="FF0000"/>
                </a:solidFill>
              </a:rPr>
              <a:t>AC 12/500/40%/5 PEEP</a:t>
            </a:r>
            <a:br>
              <a:rPr lang="en-US" altLang="en-US" sz="2400" b="1" dirty="0" smtClean="0">
                <a:solidFill>
                  <a:srgbClr val="FF0000"/>
                </a:solidFill>
              </a:rPr>
            </a:br>
            <a:r>
              <a:rPr lang="en-US" altLang="en-US" sz="2400" dirty="0" smtClean="0"/>
              <a:t/>
            </a:r>
            <a:br>
              <a:rPr lang="en-US" altLang="en-US" sz="2400" dirty="0" smtClean="0"/>
            </a:br>
            <a:r>
              <a:rPr lang="en-US" altLang="en-US" sz="2400" dirty="0" smtClean="0"/>
              <a:t>At 8:05am, the patient alarm notifies the bedside nurse of he following values:</a:t>
            </a:r>
            <a:br>
              <a:rPr lang="en-US" altLang="en-US" sz="2400" dirty="0" smtClean="0"/>
            </a:br>
            <a:r>
              <a:rPr lang="en-US" altLang="en-US" sz="2400" dirty="0" smtClean="0"/>
              <a:t/>
            </a:r>
            <a:br>
              <a:rPr lang="en-US" altLang="en-US" sz="2400" dirty="0" smtClean="0"/>
            </a:br>
            <a:r>
              <a:rPr lang="en-US" altLang="en-US" sz="2400" b="1" dirty="0" smtClean="0"/>
              <a:t>ICP: </a:t>
            </a:r>
            <a:r>
              <a:rPr lang="en-US" altLang="en-US" sz="2400" b="1" dirty="0" smtClean="0">
                <a:solidFill>
                  <a:srgbClr val="FF0000"/>
                </a:solidFill>
              </a:rPr>
              <a:t>26 mmHg</a:t>
            </a:r>
            <a:br>
              <a:rPr lang="en-US" altLang="en-US" sz="2400" b="1" dirty="0" smtClean="0">
                <a:solidFill>
                  <a:srgbClr val="FF0000"/>
                </a:solidFill>
              </a:rPr>
            </a:br>
            <a:r>
              <a:rPr lang="en-US" altLang="en-US" sz="2400" b="1" dirty="0" smtClean="0"/>
              <a:t>PbtO</a:t>
            </a:r>
            <a:r>
              <a:rPr lang="en-US" altLang="en-US" sz="2400" b="1" baseline="-25000" dirty="0" smtClean="0"/>
              <a:t>2</a:t>
            </a:r>
            <a:r>
              <a:rPr lang="en-US" altLang="en-US" sz="2400" b="1" dirty="0" smtClean="0"/>
              <a:t>: </a:t>
            </a:r>
            <a:r>
              <a:rPr lang="en-US" altLang="en-US" sz="2400" b="1" dirty="0" smtClean="0">
                <a:solidFill>
                  <a:srgbClr val="FF0000"/>
                </a:solidFill>
              </a:rPr>
              <a:t>22 mmHg</a:t>
            </a:r>
            <a:r>
              <a:rPr lang="en-US" altLang="en-US" sz="2400" dirty="0" smtClean="0"/>
              <a:t/>
            </a:r>
            <a:br>
              <a:rPr lang="en-US" altLang="en-US" sz="2400" dirty="0" smtClean="0"/>
            </a:br>
            <a:r>
              <a:rPr lang="en-US" altLang="en-US" sz="2400" dirty="0" smtClean="0"/>
              <a:t/>
            </a:r>
            <a:br>
              <a:rPr lang="en-US" altLang="en-US" sz="2400" dirty="0" smtClean="0"/>
            </a:br>
            <a:r>
              <a:rPr lang="en-US" altLang="en-US" sz="2400" dirty="0" smtClean="0"/>
              <a:t>Based on this information, the appropriate intervention should first be:</a:t>
            </a:r>
          </a:p>
        </p:txBody>
      </p:sp>
      <p:sp>
        <p:nvSpPr>
          <p:cNvPr id="26629" name="Content Placeholder 2"/>
          <p:cNvSpPr>
            <a:spLocks noGrp="1"/>
          </p:cNvSpPr>
          <p:nvPr>
            <p:ph idx="1"/>
          </p:nvPr>
        </p:nvSpPr>
        <p:spPr>
          <a:xfrm>
            <a:off x="725715" y="3641272"/>
            <a:ext cx="10247085" cy="2106385"/>
          </a:xfrm>
        </p:spPr>
        <p:txBody>
          <a:bodyPr>
            <a:normAutofit/>
          </a:bodyPr>
          <a:lstStyle/>
          <a:p>
            <a:pPr marL="457200" indent="-457200">
              <a:buFont typeface="Calibri Light" pitchFamily="34" charset="0"/>
              <a:buAutoNum type="alphaUcPeriod"/>
            </a:pPr>
            <a:r>
              <a:rPr lang="en-US" altLang="en-US" sz="2400" dirty="0" smtClean="0"/>
              <a:t>Ensure Temperature is &lt; 38</a:t>
            </a:r>
            <a:r>
              <a:rPr lang="en-US" altLang="en-US" sz="2400" baseline="30000" dirty="0" smtClean="0"/>
              <a:t>o</a:t>
            </a:r>
            <a:r>
              <a:rPr lang="en-US" altLang="en-US" sz="2400" dirty="0" smtClean="0"/>
              <a:t>C: place the patient on a cooling blanket</a:t>
            </a:r>
          </a:p>
          <a:p>
            <a:pPr marL="457200" indent="-457200">
              <a:buFont typeface="Calibri Light" pitchFamily="34" charset="0"/>
              <a:buAutoNum type="alphaUcPeriod"/>
            </a:pPr>
            <a:r>
              <a:rPr lang="en-US" altLang="en-US" sz="2400" dirty="0" smtClean="0"/>
              <a:t>High dose </a:t>
            </a:r>
            <a:r>
              <a:rPr lang="en-US" altLang="en-US" sz="2400" dirty="0" err="1" smtClean="0"/>
              <a:t>Mannitol</a:t>
            </a:r>
            <a:r>
              <a:rPr lang="en-US" altLang="en-US" sz="2400" dirty="0" smtClean="0"/>
              <a:t>: give the patient 1g/kg </a:t>
            </a:r>
            <a:r>
              <a:rPr lang="en-US" altLang="en-US" sz="2400" dirty="0" err="1" smtClean="0"/>
              <a:t>Mannitol</a:t>
            </a:r>
            <a:r>
              <a:rPr lang="en-US" altLang="en-US" sz="2400" dirty="0" smtClean="0"/>
              <a:t> IV</a:t>
            </a:r>
          </a:p>
          <a:p>
            <a:pPr marL="457200" indent="-457200">
              <a:buFont typeface="Calibri Light" pitchFamily="34" charset="0"/>
              <a:buAutoNum type="alphaUcPeriod"/>
            </a:pPr>
            <a:r>
              <a:rPr lang="en-US" altLang="en-US" sz="2400" dirty="0" smtClean="0"/>
              <a:t>Adjust sedation: increase </a:t>
            </a:r>
            <a:r>
              <a:rPr lang="en-US" altLang="en-US" sz="2400" dirty="0" err="1" smtClean="0"/>
              <a:t>Propofol</a:t>
            </a:r>
            <a:r>
              <a:rPr lang="en-US" altLang="en-US" sz="2400" dirty="0" smtClean="0"/>
              <a:t> to 20mcg/kg/min</a:t>
            </a:r>
          </a:p>
          <a:p>
            <a:pPr marL="457200" indent="-457200">
              <a:buFont typeface="Calibri Light" pitchFamily="34" charset="0"/>
              <a:buAutoNum type="alphaUcPeriod"/>
            </a:pPr>
            <a:r>
              <a:rPr lang="en-US" altLang="en-US" sz="2400" dirty="0" smtClean="0"/>
              <a:t>Optimize CPP: increase CPP (max 70mmHg) using a fluid bolus</a:t>
            </a:r>
          </a:p>
        </p:txBody>
      </p:sp>
    </p:spTree>
    <p:extLst>
      <p:ext uri="{BB962C8B-B14F-4D97-AF65-F5344CB8AC3E}">
        <p14:creationId xmlns:p14="http://schemas.microsoft.com/office/powerpoint/2010/main" val="32746959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03200" y="76200"/>
            <a:ext cx="11988800" cy="3352800"/>
          </a:xfrm>
        </p:spPr>
        <p:txBody>
          <a:bodyPr anchor="t">
            <a:normAutofit/>
          </a:bodyPr>
          <a:lstStyle/>
          <a:p>
            <a:pPr eaLnBrk="1" hangingPunct="1"/>
            <a:r>
              <a:rPr lang="en-US" altLang="en-US" sz="2400" dirty="0" smtClean="0"/>
              <a:t>Following the increase in sedation performed at 8:06am, the patient remains sedated on </a:t>
            </a:r>
            <a:r>
              <a:rPr lang="en-US" altLang="en-US" sz="2400" b="1" dirty="0" smtClean="0">
                <a:solidFill>
                  <a:srgbClr val="FF0000"/>
                </a:solidFill>
              </a:rPr>
              <a:t>20mcg/kg/min </a:t>
            </a:r>
            <a:r>
              <a:rPr lang="en-US" altLang="en-US" sz="2400" b="1" dirty="0" err="1" smtClean="0">
                <a:solidFill>
                  <a:srgbClr val="FF0000"/>
                </a:solidFill>
              </a:rPr>
              <a:t>propofol</a:t>
            </a:r>
            <a:r>
              <a:rPr lang="en-US" altLang="en-US" sz="2400" b="1" dirty="0" smtClean="0">
                <a:solidFill>
                  <a:srgbClr val="FF0000"/>
                </a:solidFill>
              </a:rPr>
              <a:t> and 100mcg fentanyl</a:t>
            </a:r>
            <a:r>
              <a:rPr lang="en-US" altLang="en-US" sz="2400" b="1" dirty="0" smtClean="0"/>
              <a:t>.   </a:t>
            </a:r>
            <a:r>
              <a:rPr lang="en-US" altLang="en-US" sz="2400" dirty="0" smtClean="0"/>
              <a:t>EVD is open continuously to allow for</a:t>
            </a:r>
            <a:r>
              <a:rPr lang="en-US" altLang="en-US" sz="2400" b="1" dirty="0" smtClean="0"/>
              <a:t> </a:t>
            </a:r>
            <a:r>
              <a:rPr lang="en-US" altLang="en-US" sz="2400" b="1" dirty="0" smtClean="0">
                <a:solidFill>
                  <a:srgbClr val="FF0000"/>
                </a:solidFill>
              </a:rPr>
              <a:t>CSF drainage</a:t>
            </a:r>
            <a:r>
              <a:rPr lang="en-US" altLang="en-US" sz="2400" b="1" dirty="0" smtClean="0"/>
              <a:t>.</a:t>
            </a:r>
            <a:r>
              <a:rPr lang="en-US" altLang="en-US" sz="2400" dirty="0" smtClean="0"/>
              <a:t>  She is afebrile at </a:t>
            </a:r>
            <a:r>
              <a:rPr lang="en-US" altLang="en-US" sz="2400" b="1" dirty="0" smtClean="0">
                <a:solidFill>
                  <a:srgbClr val="FF0000"/>
                </a:solidFill>
              </a:rPr>
              <a:t>37°C</a:t>
            </a:r>
            <a:r>
              <a:rPr lang="en-US" altLang="en-US" sz="2400" b="1" dirty="0" smtClean="0"/>
              <a:t>.</a:t>
            </a:r>
            <a:r>
              <a:rPr lang="en-US" altLang="en-US" sz="2400" dirty="0" smtClean="0"/>
              <a:t>   </a:t>
            </a:r>
            <a:br>
              <a:rPr lang="en-US" altLang="en-US" sz="2400" dirty="0" smtClean="0"/>
            </a:br>
            <a:r>
              <a:rPr lang="en-US" altLang="en-US" sz="2400" dirty="0" smtClean="0"/>
              <a:t/>
            </a:r>
            <a:br>
              <a:rPr lang="en-US" altLang="en-US" sz="2400" dirty="0" smtClean="0"/>
            </a:br>
            <a:r>
              <a:rPr lang="en-US" altLang="en-US" sz="2400" dirty="0" smtClean="0"/>
              <a:t>An 8:10am </a:t>
            </a:r>
            <a:r>
              <a:rPr lang="en-US" altLang="en-US" sz="2400" b="1" dirty="0" smtClean="0"/>
              <a:t>ABG has the following results</a:t>
            </a:r>
            <a:r>
              <a:rPr lang="en-US" altLang="en-US" sz="2400" dirty="0" smtClean="0"/>
              <a:t>:  </a:t>
            </a:r>
            <a:r>
              <a:rPr lang="en-US" altLang="en-US" sz="2400" b="1" dirty="0" smtClean="0">
                <a:solidFill>
                  <a:srgbClr val="FF0000"/>
                </a:solidFill>
              </a:rPr>
              <a:t>pH 7.38/PaCO</a:t>
            </a:r>
            <a:r>
              <a:rPr lang="en-US" altLang="en-US" sz="2400" b="1" baseline="-25000" dirty="0" smtClean="0">
                <a:solidFill>
                  <a:srgbClr val="FF0000"/>
                </a:solidFill>
              </a:rPr>
              <a:t>2</a:t>
            </a:r>
            <a:r>
              <a:rPr lang="en-US" altLang="en-US" sz="2400" b="1" dirty="0" smtClean="0">
                <a:solidFill>
                  <a:srgbClr val="FF0000"/>
                </a:solidFill>
              </a:rPr>
              <a:t> 39/PaO</a:t>
            </a:r>
            <a:r>
              <a:rPr lang="en-US" altLang="en-US" sz="2400" b="1" baseline="-25000" dirty="0" smtClean="0">
                <a:solidFill>
                  <a:srgbClr val="FF0000"/>
                </a:solidFill>
              </a:rPr>
              <a:t>2 </a:t>
            </a:r>
            <a:r>
              <a:rPr lang="en-US" altLang="en-US" sz="2400" b="1" dirty="0" smtClean="0">
                <a:solidFill>
                  <a:srgbClr val="FF0000"/>
                </a:solidFill>
              </a:rPr>
              <a:t>197/HCO3 22</a:t>
            </a:r>
            <a:r>
              <a:rPr lang="en-US" altLang="en-US" sz="2400" dirty="0" smtClean="0">
                <a:solidFill>
                  <a:srgbClr val="FF0000"/>
                </a:solidFill>
              </a:rPr>
              <a:t/>
            </a:r>
            <a:br>
              <a:rPr lang="en-US" altLang="en-US" sz="2400" dirty="0" smtClean="0">
                <a:solidFill>
                  <a:srgbClr val="FF0000"/>
                </a:solidFill>
              </a:rPr>
            </a:br>
            <a:r>
              <a:rPr lang="en-US" altLang="en-US" sz="2400" b="1" dirty="0" smtClean="0"/>
              <a:t>Vent settings: </a:t>
            </a:r>
            <a:r>
              <a:rPr lang="en-US" altLang="en-US" sz="2400" b="1" dirty="0" smtClean="0">
                <a:solidFill>
                  <a:srgbClr val="FF0000"/>
                </a:solidFill>
              </a:rPr>
              <a:t>AC 12/500/40%/5 PEEP</a:t>
            </a:r>
            <a:r>
              <a:rPr lang="en-US" altLang="en-US" sz="2400" dirty="0" smtClean="0"/>
              <a:t/>
            </a:r>
            <a:br>
              <a:rPr lang="en-US" altLang="en-US" sz="2400" dirty="0" smtClean="0"/>
            </a:br>
            <a:r>
              <a:rPr lang="en-US" altLang="en-US" sz="2400" dirty="0" smtClean="0"/>
              <a:t/>
            </a:r>
            <a:br>
              <a:rPr lang="en-US" altLang="en-US" sz="2400" dirty="0" smtClean="0"/>
            </a:br>
            <a:r>
              <a:rPr lang="en-US" altLang="en-US" sz="2400" dirty="0" smtClean="0"/>
              <a:t>Based on this information, </a:t>
            </a:r>
            <a:r>
              <a:rPr lang="en-US" altLang="en-US" sz="2400" u="sng" dirty="0" smtClean="0"/>
              <a:t>which interventions should be documented on the CRF </a:t>
            </a:r>
            <a:r>
              <a:rPr lang="en-US" altLang="en-US" sz="2400" dirty="0" smtClean="0"/>
              <a:t>for this episode?</a:t>
            </a:r>
          </a:p>
        </p:txBody>
      </p:sp>
      <p:sp>
        <p:nvSpPr>
          <p:cNvPr id="28677" name="Content Placeholder 2"/>
          <p:cNvSpPr>
            <a:spLocks noGrp="1"/>
          </p:cNvSpPr>
          <p:nvPr>
            <p:ph idx="1"/>
          </p:nvPr>
        </p:nvSpPr>
        <p:spPr>
          <a:xfrm>
            <a:off x="1191986" y="3663045"/>
            <a:ext cx="9960429" cy="2182584"/>
          </a:xfrm>
        </p:spPr>
        <p:txBody>
          <a:bodyPr>
            <a:normAutofit/>
          </a:bodyPr>
          <a:lstStyle/>
          <a:p>
            <a:pPr marL="457200" indent="-457200">
              <a:buFont typeface="Calibri Light" pitchFamily="34" charset="0"/>
              <a:buAutoNum type="alphaUcPeriod"/>
            </a:pPr>
            <a:r>
              <a:rPr lang="en-US" altLang="en-US" sz="2400" dirty="0" smtClean="0"/>
              <a:t>CSF Drainage</a:t>
            </a:r>
          </a:p>
          <a:p>
            <a:pPr marL="457200" indent="-457200">
              <a:buFont typeface="Calibri Light" pitchFamily="34" charset="0"/>
              <a:buAutoNum type="alphaUcPeriod"/>
            </a:pPr>
            <a:r>
              <a:rPr lang="en-US" altLang="en-US" sz="2400" dirty="0" smtClean="0"/>
              <a:t>Adjust sedation</a:t>
            </a:r>
          </a:p>
          <a:p>
            <a:pPr marL="457200" indent="-457200">
              <a:buFont typeface="Calibri Light" pitchFamily="34" charset="0"/>
              <a:buAutoNum type="alphaUcPeriod"/>
            </a:pPr>
            <a:r>
              <a:rPr lang="en-US" altLang="en-US" sz="2400" dirty="0" smtClean="0"/>
              <a:t>Adjust ventilator for target PaCO</a:t>
            </a:r>
            <a:r>
              <a:rPr lang="en-US" altLang="en-US" sz="2400" baseline="-25000" dirty="0" smtClean="0"/>
              <a:t>2</a:t>
            </a:r>
            <a:r>
              <a:rPr lang="en-US" altLang="en-US" sz="2400" dirty="0" smtClean="0"/>
              <a:t> 35—40mmHg/target pH 7.35—7.45</a:t>
            </a:r>
          </a:p>
          <a:p>
            <a:pPr marL="457200" indent="-457200">
              <a:buFont typeface="Calibri Light" pitchFamily="34" charset="0"/>
              <a:buAutoNum type="alphaUcPeriod"/>
            </a:pPr>
            <a:r>
              <a:rPr lang="en-US" altLang="en-US" sz="2400" dirty="0" smtClean="0"/>
              <a:t>All of the above </a:t>
            </a:r>
          </a:p>
        </p:txBody>
      </p:sp>
    </p:spTree>
    <p:extLst>
      <p:ext uri="{BB962C8B-B14F-4D97-AF65-F5344CB8AC3E}">
        <p14:creationId xmlns:p14="http://schemas.microsoft.com/office/powerpoint/2010/main" val="16445451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3200" y="76200"/>
            <a:ext cx="11988800" cy="3352800"/>
          </a:xfrm>
        </p:spPr>
        <p:txBody>
          <a:bodyPr anchor="t">
            <a:normAutofit fontScale="90000"/>
          </a:bodyPr>
          <a:lstStyle/>
          <a:p>
            <a:pPr eaLnBrk="1" hangingPunct="1"/>
            <a:r>
              <a:rPr lang="en-US" altLang="en-US" sz="2700" dirty="0" smtClean="0"/>
              <a:t>Following the increase in sedation performed at 8:06am, the patient remains sedated on </a:t>
            </a:r>
            <a:r>
              <a:rPr lang="en-US" altLang="en-US" sz="2700" b="1" dirty="0" smtClean="0">
                <a:solidFill>
                  <a:srgbClr val="FF0000"/>
                </a:solidFill>
              </a:rPr>
              <a:t>20mcg/kg/min </a:t>
            </a:r>
            <a:r>
              <a:rPr lang="en-US" altLang="en-US" sz="2700" b="1" dirty="0" err="1" smtClean="0">
                <a:solidFill>
                  <a:srgbClr val="FF0000"/>
                </a:solidFill>
              </a:rPr>
              <a:t>propofol</a:t>
            </a:r>
            <a:r>
              <a:rPr lang="en-US" altLang="en-US" sz="2700" b="1" dirty="0" smtClean="0">
                <a:solidFill>
                  <a:srgbClr val="FF0000"/>
                </a:solidFill>
              </a:rPr>
              <a:t> and 100mcg fentanyl</a:t>
            </a:r>
            <a:r>
              <a:rPr lang="en-US" altLang="en-US" sz="2700" dirty="0" smtClean="0"/>
              <a:t>.   EVD is open continuously to allow for </a:t>
            </a:r>
            <a:r>
              <a:rPr lang="en-US" altLang="en-US" sz="2700" b="1" dirty="0" smtClean="0">
                <a:solidFill>
                  <a:srgbClr val="FF0000"/>
                </a:solidFill>
              </a:rPr>
              <a:t>CSF drainage</a:t>
            </a:r>
            <a:r>
              <a:rPr lang="en-US" altLang="en-US" sz="2700" dirty="0" smtClean="0"/>
              <a:t>.  She is afebrile at </a:t>
            </a:r>
            <a:r>
              <a:rPr lang="en-US" altLang="en-US" sz="2700" b="1" dirty="0" smtClean="0">
                <a:solidFill>
                  <a:srgbClr val="FF0000"/>
                </a:solidFill>
              </a:rPr>
              <a:t>37°C</a:t>
            </a:r>
            <a:r>
              <a:rPr lang="en-US" altLang="en-US" sz="2700" dirty="0" smtClean="0"/>
              <a:t>.   </a:t>
            </a:r>
            <a:br>
              <a:rPr lang="en-US" altLang="en-US" sz="2700" dirty="0" smtClean="0"/>
            </a:br>
            <a:r>
              <a:rPr lang="en-US" altLang="en-US" sz="2700" dirty="0" smtClean="0"/>
              <a:t>An 8:10am </a:t>
            </a:r>
            <a:r>
              <a:rPr lang="en-US" altLang="en-US" sz="2700" b="1" dirty="0" smtClean="0"/>
              <a:t>ABG has the following results</a:t>
            </a:r>
            <a:r>
              <a:rPr lang="en-US" altLang="en-US" sz="2700" dirty="0" smtClean="0"/>
              <a:t>:  </a:t>
            </a:r>
            <a:r>
              <a:rPr lang="en-US" altLang="en-US" sz="2700" b="1" dirty="0" smtClean="0">
                <a:solidFill>
                  <a:srgbClr val="FF0000"/>
                </a:solidFill>
              </a:rPr>
              <a:t>pH 7.38/PaCO2 39/PaO2 197/HCO3 22</a:t>
            </a:r>
            <a:r>
              <a:rPr lang="en-US" altLang="en-US" sz="2700" dirty="0" smtClean="0">
                <a:solidFill>
                  <a:srgbClr val="FF0000"/>
                </a:solidFill>
              </a:rPr>
              <a:t/>
            </a:r>
            <a:br>
              <a:rPr lang="en-US" altLang="en-US" sz="2700" dirty="0" smtClean="0">
                <a:solidFill>
                  <a:srgbClr val="FF0000"/>
                </a:solidFill>
              </a:rPr>
            </a:br>
            <a:r>
              <a:rPr lang="en-US" altLang="en-US" sz="2700" b="1" dirty="0" smtClean="0"/>
              <a:t>Vent settings: </a:t>
            </a:r>
            <a:r>
              <a:rPr lang="en-US" altLang="en-US" sz="2700" b="1" dirty="0" smtClean="0">
                <a:solidFill>
                  <a:srgbClr val="FF0000"/>
                </a:solidFill>
              </a:rPr>
              <a:t>AC 12/500/40%/5 PEEP</a:t>
            </a:r>
            <a:r>
              <a:rPr lang="en-US" altLang="en-US" sz="2700" b="1" dirty="0" smtClean="0"/>
              <a:t/>
            </a:r>
            <a:br>
              <a:rPr lang="en-US" altLang="en-US" sz="2700" b="1" dirty="0" smtClean="0"/>
            </a:br>
            <a:r>
              <a:rPr lang="en-US" altLang="en-US" sz="2700" dirty="0" smtClean="0"/>
              <a:t/>
            </a:r>
            <a:br>
              <a:rPr lang="en-US" altLang="en-US" sz="2700" dirty="0" smtClean="0"/>
            </a:br>
            <a:r>
              <a:rPr lang="en-US" altLang="en-US" sz="2700" b="1" dirty="0" smtClean="0"/>
              <a:t>ICP at 8:15 am: </a:t>
            </a:r>
            <a:r>
              <a:rPr lang="en-US" altLang="en-US" sz="2700" b="1" dirty="0" smtClean="0">
                <a:solidFill>
                  <a:srgbClr val="FF0000"/>
                </a:solidFill>
              </a:rPr>
              <a:t>28mmHg</a:t>
            </a:r>
            <a:br>
              <a:rPr lang="en-US" altLang="en-US" sz="2700" b="1" dirty="0" smtClean="0">
                <a:solidFill>
                  <a:srgbClr val="FF0000"/>
                </a:solidFill>
              </a:rPr>
            </a:br>
            <a:r>
              <a:rPr lang="en-US" altLang="en-US" sz="2700" b="1" dirty="0" smtClean="0"/>
              <a:t>PbtO</a:t>
            </a:r>
            <a:r>
              <a:rPr lang="en-US" altLang="en-US" sz="2700" b="1" baseline="-25000" dirty="0" smtClean="0"/>
              <a:t>2</a:t>
            </a:r>
            <a:r>
              <a:rPr lang="en-US" altLang="en-US" sz="2700" b="1" dirty="0" smtClean="0"/>
              <a:t> at 8:15am: </a:t>
            </a:r>
            <a:r>
              <a:rPr lang="en-US" altLang="en-US" sz="2700" b="1" dirty="0" smtClean="0">
                <a:solidFill>
                  <a:srgbClr val="FF0000"/>
                </a:solidFill>
              </a:rPr>
              <a:t>20 mmHg</a:t>
            </a:r>
            <a:r>
              <a:rPr lang="en-US" altLang="en-US" sz="2700" dirty="0" smtClean="0"/>
              <a:t/>
            </a:r>
            <a:br>
              <a:rPr lang="en-US" altLang="en-US" sz="2700" dirty="0" smtClean="0"/>
            </a:br>
            <a:r>
              <a:rPr lang="en-US" altLang="en-US" sz="2700" dirty="0" smtClean="0"/>
              <a:t/>
            </a:r>
            <a:br>
              <a:rPr lang="en-US" altLang="en-US" sz="2700" dirty="0" smtClean="0"/>
            </a:br>
            <a:r>
              <a:rPr lang="en-US" altLang="en-US" sz="2700" dirty="0" smtClean="0"/>
              <a:t>Based on this information, which interventions may be performed </a:t>
            </a:r>
            <a:r>
              <a:rPr lang="en-US" altLang="en-US" sz="2700" b="1" u="sng" dirty="0" smtClean="0">
                <a:solidFill>
                  <a:srgbClr val="FF0000"/>
                </a:solidFill>
              </a:rPr>
              <a:t>at this time </a:t>
            </a:r>
            <a:r>
              <a:rPr lang="en-US" altLang="en-US" sz="2700" b="1" dirty="0" smtClean="0">
                <a:solidFill>
                  <a:srgbClr val="FF0000"/>
                </a:solidFill>
              </a:rPr>
              <a:t>(8:15am)</a:t>
            </a:r>
            <a:r>
              <a:rPr lang="en-US" altLang="en-US" sz="2700" dirty="0" smtClean="0"/>
              <a:t>? </a:t>
            </a:r>
            <a:r>
              <a:rPr lang="en-US" altLang="en-US" sz="2000" b="1" dirty="0" smtClean="0"/>
              <a:t/>
            </a:r>
            <a:br>
              <a:rPr lang="en-US" altLang="en-US" sz="2000" b="1" dirty="0" smtClean="0"/>
            </a:br>
            <a:endParaRPr lang="en-US" altLang="en-US" sz="2000" b="1" dirty="0" smtClean="0"/>
          </a:p>
        </p:txBody>
      </p:sp>
      <p:sp>
        <p:nvSpPr>
          <p:cNvPr id="30725" name="Content Placeholder 2"/>
          <p:cNvSpPr>
            <a:spLocks noGrp="1"/>
          </p:cNvSpPr>
          <p:nvPr>
            <p:ph idx="1"/>
          </p:nvPr>
        </p:nvSpPr>
        <p:spPr>
          <a:xfrm>
            <a:off x="1045030" y="3477986"/>
            <a:ext cx="9780814" cy="2684690"/>
          </a:xfrm>
        </p:spPr>
        <p:txBody>
          <a:bodyPr>
            <a:noAutofit/>
          </a:bodyPr>
          <a:lstStyle/>
          <a:p>
            <a:pPr marL="457200" indent="-457200">
              <a:spcBef>
                <a:spcPts val="0"/>
              </a:spcBef>
              <a:spcAft>
                <a:spcPts val="400"/>
              </a:spcAft>
              <a:buFont typeface="Calibri Light" pitchFamily="34" charset="0"/>
              <a:buAutoNum type="alphaUcPeriod"/>
            </a:pPr>
            <a:r>
              <a:rPr lang="en-US" altLang="en-US" sz="2400" dirty="0" smtClean="0"/>
              <a:t>Adjust temperature to 32—35</a:t>
            </a:r>
            <a:r>
              <a:rPr lang="en-US" altLang="en-US" sz="2400" baseline="30000" dirty="0" smtClean="0"/>
              <a:t>o</a:t>
            </a:r>
            <a:r>
              <a:rPr lang="en-US" altLang="en-US" sz="2400" dirty="0" smtClean="0"/>
              <a:t>C: start intravascular cooling</a:t>
            </a:r>
          </a:p>
          <a:p>
            <a:pPr marL="457200" indent="-457200">
              <a:spcBef>
                <a:spcPts val="0"/>
              </a:spcBef>
              <a:spcAft>
                <a:spcPts val="400"/>
              </a:spcAft>
              <a:buFont typeface="Calibri Light" pitchFamily="34" charset="0"/>
              <a:buAutoNum type="alphaUcPeriod"/>
            </a:pPr>
            <a:r>
              <a:rPr lang="en-US" altLang="en-US" sz="2400" dirty="0" smtClean="0"/>
              <a:t>Assess for surgical remediable lesion </a:t>
            </a:r>
          </a:p>
          <a:p>
            <a:pPr marL="457200" indent="-457200">
              <a:spcBef>
                <a:spcPts val="0"/>
              </a:spcBef>
              <a:spcAft>
                <a:spcPts val="400"/>
              </a:spcAft>
              <a:buFont typeface="Calibri Light" pitchFamily="34" charset="0"/>
              <a:buAutoNum type="alphaUcPeriod"/>
            </a:pPr>
            <a:r>
              <a:rPr lang="en-US" altLang="en-US" sz="2400" dirty="0" smtClean="0"/>
              <a:t>Adjust ventilator for target PaCO</a:t>
            </a:r>
            <a:r>
              <a:rPr lang="en-US" altLang="en-US" sz="2400" baseline="-25000" dirty="0" smtClean="0"/>
              <a:t>2 </a:t>
            </a:r>
            <a:r>
              <a:rPr lang="en-US" altLang="en-US" sz="2400" dirty="0" smtClean="0"/>
              <a:t>33—38mmHg; pH 7.35-7.45</a:t>
            </a:r>
          </a:p>
          <a:p>
            <a:pPr marL="457200" indent="-457200">
              <a:spcBef>
                <a:spcPts val="0"/>
              </a:spcBef>
              <a:spcAft>
                <a:spcPts val="400"/>
              </a:spcAft>
              <a:buFont typeface="Calibri Light" pitchFamily="34" charset="0"/>
              <a:buAutoNum type="alphaUcPeriod"/>
            </a:pPr>
            <a:r>
              <a:rPr lang="en-US" altLang="en-US" sz="2400" dirty="0" smtClean="0"/>
              <a:t>A, B, C</a:t>
            </a:r>
          </a:p>
          <a:p>
            <a:pPr marL="457200" indent="-457200">
              <a:spcBef>
                <a:spcPts val="0"/>
              </a:spcBef>
              <a:spcAft>
                <a:spcPts val="400"/>
              </a:spcAft>
              <a:buFont typeface="Calibri Light" pitchFamily="34" charset="0"/>
              <a:buAutoNum type="alphaUcPeriod"/>
            </a:pPr>
            <a:r>
              <a:rPr lang="en-US" altLang="en-US" sz="2400" dirty="0" smtClean="0"/>
              <a:t>B, C</a:t>
            </a:r>
          </a:p>
          <a:p>
            <a:pPr marL="457200" indent="-457200">
              <a:spcBef>
                <a:spcPts val="0"/>
              </a:spcBef>
              <a:spcAft>
                <a:spcPts val="400"/>
              </a:spcAft>
              <a:buFont typeface="Calibri Light" pitchFamily="34" charset="0"/>
              <a:buAutoNum type="alphaUcPeriod"/>
            </a:pPr>
            <a:r>
              <a:rPr lang="en-US" altLang="en-US" sz="2400" dirty="0" smtClean="0"/>
              <a:t>None—ICP must remain elevated for </a:t>
            </a:r>
            <a:r>
              <a:rPr lang="en-US" altLang="en-US" sz="2400" u="sng" dirty="0" smtClean="0"/>
              <a:t>&gt;</a:t>
            </a:r>
            <a:r>
              <a:rPr lang="en-US" altLang="en-US" sz="2400" dirty="0" smtClean="0"/>
              <a:t> 60 minutes in order to perform another intervention.  </a:t>
            </a:r>
          </a:p>
        </p:txBody>
      </p:sp>
    </p:spTree>
    <p:extLst>
      <p:ext uri="{BB962C8B-B14F-4D97-AF65-F5344CB8AC3E}">
        <p14:creationId xmlns:p14="http://schemas.microsoft.com/office/powerpoint/2010/main" val="2386138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12270" y="76200"/>
            <a:ext cx="11979729" cy="3352800"/>
          </a:xfrm>
        </p:spPr>
        <p:txBody>
          <a:bodyPr anchor="t">
            <a:noAutofit/>
          </a:bodyPr>
          <a:lstStyle/>
          <a:p>
            <a:r>
              <a:rPr lang="en-US" altLang="en-US" sz="2400" dirty="0" smtClean="0"/>
              <a:t>Following the change in AC rate, the patient is taken to CT scan at 8:45am which shows an enlarged left frontal contusion with left to right midline shift.  Patient remains sedated on </a:t>
            </a:r>
            <a:r>
              <a:rPr lang="en-US" altLang="en-US" sz="2400" b="1" dirty="0" smtClean="0">
                <a:solidFill>
                  <a:srgbClr val="FF0000"/>
                </a:solidFill>
              </a:rPr>
              <a:t>20mcg/kg/min propofol and </a:t>
            </a:r>
            <a:r>
              <a:rPr lang="en-US" altLang="en-US" sz="2400" b="1" dirty="0" err="1" smtClean="0">
                <a:solidFill>
                  <a:srgbClr val="FF0000"/>
                </a:solidFill>
              </a:rPr>
              <a:t>fentanyl</a:t>
            </a:r>
            <a:r>
              <a:rPr lang="en-US" altLang="en-US" sz="2400" b="1" dirty="0" smtClean="0">
                <a:solidFill>
                  <a:srgbClr val="FF0000"/>
                </a:solidFill>
              </a:rPr>
              <a:t> at 100mcg</a:t>
            </a:r>
            <a:r>
              <a:rPr lang="en-US" altLang="en-US" sz="2400" b="1" dirty="0" smtClean="0"/>
              <a:t>.</a:t>
            </a:r>
            <a:r>
              <a:rPr lang="en-US" altLang="en-US" sz="2400" dirty="0" smtClean="0"/>
              <a:t>   EVD is open continuously to allow for </a:t>
            </a:r>
            <a:r>
              <a:rPr lang="en-US" altLang="en-US" sz="2400" b="1" dirty="0" smtClean="0">
                <a:solidFill>
                  <a:srgbClr val="FF0000"/>
                </a:solidFill>
              </a:rPr>
              <a:t>CSF drainage</a:t>
            </a:r>
            <a:r>
              <a:rPr lang="en-US" altLang="en-US" sz="2400" b="1" dirty="0" smtClean="0"/>
              <a:t>.</a:t>
            </a:r>
            <a:r>
              <a:rPr lang="en-US" altLang="en-US" sz="2400" dirty="0" smtClean="0"/>
              <a:t>  She is afebrile at </a:t>
            </a:r>
            <a:r>
              <a:rPr lang="en-US" altLang="en-US" sz="2400" b="1" dirty="0" smtClean="0">
                <a:solidFill>
                  <a:srgbClr val="FF0000"/>
                </a:solidFill>
              </a:rPr>
              <a:t>36.5</a:t>
            </a:r>
            <a:r>
              <a:rPr lang="en-US" altLang="en-US" sz="2400" b="1" baseline="30000" dirty="0" smtClean="0">
                <a:solidFill>
                  <a:srgbClr val="FF0000"/>
                </a:solidFill>
              </a:rPr>
              <a:t>o</a:t>
            </a:r>
            <a:r>
              <a:rPr lang="en-US" altLang="en-US" sz="2400" b="1" dirty="0" smtClean="0">
                <a:solidFill>
                  <a:srgbClr val="FF0000"/>
                </a:solidFill>
              </a:rPr>
              <a:t>C</a:t>
            </a:r>
            <a:r>
              <a:rPr lang="en-US" altLang="en-US" sz="2400" dirty="0" smtClean="0"/>
              <a:t>.   </a:t>
            </a:r>
            <a:br>
              <a:rPr lang="en-US" altLang="en-US" sz="2400" dirty="0" smtClean="0"/>
            </a:br>
            <a:r>
              <a:rPr lang="en-US" altLang="en-US" sz="2400" dirty="0" smtClean="0"/>
              <a:t>An 8:55 am </a:t>
            </a:r>
            <a:r>
              <a:rPr lang="en-US" altLang="en-US" sz="2400" b="1" dirty="0" smtClean="0"/>
              <a:t>ABG has the following results</a:t>
            </a:r>
            <a:r>
              <a:rPr lang="en-US" altLang="en-US" sz="2400" dirty="0" smtClean="0"/>
              <a:t>:  </a:t>
            </a:r>
            <a:r>
              <a:rPr lang="en-US" altLang="en-US" sz="2400" b="1" dirty="0" smtClean="0">
                <a:solidFill>
                  <a:srgbClr val="FF0000"/>
                </a:solidFill>
              </a:rPr>
              <a:t>pH 7.44/PaCO</a:t>
            </a:r>
            <a:r>
              <a:rPr lang="en-US" altLang="en-US" sz="2400" b="1" baseline="-25000" dirty="0" smtClean="0">
                <a:solidFill>
                  <a:srgbClr val="FF0000"/>
                </a:solidFill>
              </a:rPr>
              <a:t>2 </a:t>
            </a:r>
            <a:r>
              <a:rPr lang="en-US" altLang="en-US" sz="2400" b="1" dirty="0" smtClean="0">
                <a:solidFill>
                  <a:srgbClr val="FF0000"/>
                </a:solidFill>
              </a:rPr>
              <a:t>33/PaO</a:t>
            </a:r>
            <a:r>
              <a:rPr lang="en-US" altLang="en-US" sz="2400" b="1" baseline="-25000" dirty="0" smtClean="0">
                <a:solidFill>
                  <a:srgbClr val="FF0000"/>
                </a:solidFill>
              </a:rPr>
              <a:t>2</a:t>
            </a:r>
            <a:r>
              <a:rPr lang="en-US" altLang="en-US" sz="2400" b="1" dirty="0" smtClean="0">
                <a:solidFill>
                  <a:srgbClr val="FF0000"/>
                </a:solidFill>
              </a:rPr>
              <a:t> 195/HCO3 23</a:t>
            </a:r>
            <a:r>
              <a:rPr lang="en-US" altLang="en-US" sz="2400" dirty="0" smtClean="0">
                <a:solidFill>
                  <a:srgbClr val="FF0000"/>
                </a:solidFill>
              </a:rPr>
              <a:t/>
            </a:r>
            <a:br>
              <a:rPr lang="en-US" altLang="en-US" sz="2400" dirty="0" smtClean="0">
                <a:solidFill>
                  <a:srgbClr val="FF0000"/>
                </a:solidFill>
              </a:rPr>
            </a:br>
            <a:r>
              <a:rPr lang="en-US" altLang="en-US" sz="2400" b="1" dirty="0" smtClean="0"/>
              <a:t>Vent settings: </a:t>
            </a:r>
            <a:r>
              <a:rPr lang="en-US" altLang="en-US" sz="2400" b="1" dirty="0" smtClean="0">
                <a:solidFill>
                  <a:srgbClr val="FF0000"/>
                </a:solidFill>
              </a:rPr>
              <a:t>AC 14/500/40%/5 PEEP</a:t>
            </a:r>
            <a:r>
              <a:rPr lang="en-US" altLang="en-US" sz="2400" dirty="0" smtClean="0"/>
              <a:t/>
            </a:r>
            <a:br>
              <a:rPr lang="en-US" altLang="en-US" sz="2400" dirty="0" smtClean="0"/>
            </a:br>
            <a:r>
              <a:rPr lang="en-US" altLang="en-US" sz="2400" dirty="0" smtClean="0"/>
              <a:t/>
            </a:r>
            <a:br>
              <a:rPr lang="en-US" altLang="en-US" sz="2400" dirty="0" smtClean="0"/>
            </a:br>
            <a:r>
              <a:rPr lang="en-US" altLang="en-US" sz="2400" b="1" dirty="0" smtClean="0"/>
              <a:t>ICP at 8:55 am: </a:t>
            </a:r>
            <a:r>
              <a:rPr lang="en-US" altLang="en-US" sz="2400" b="1" dirty="0" smtClean="0">
                <a:solidFill>
                  <a:srgbClr val="FF0000"/>
                </a:solidFill>
              </a:rPr>
              <a:t>30mmHg</a:t>
            </a:r>
            <a:br>
              <a:rPr lang="en-US" altLang="en-US" sz="2400" b="1" dirty="0" smtClean="0">
                <a:solidFill>
                  <a:srgbClr val="FF0000"/>
                </a:solidFill>
              </a:rPr>
            </a:br>
            <a:r>
              <a:rPr lang="en-US" altLang="en-US" sz="2400" b="1" dirty="0" smtClean="0"/>
              <a:t>PbtO</a:t>
            </a:r>
            <a:r>
              <a:rPr lang="en-US" altLang="en-US" sz="2400" b="1" baseline="-25000" dirty="0" smtClean="0"/>
              <a:t>2</a:t>
            </a:r>
            <a:r>
              <a:rPr lang="en-US" altLang="en-US" sz="2400" b="1" dirty="0" smtClean="0"/>
              <a:t> at 8:55am: </a:t>
            </a:r>
            <a:r>
              <a:rPr lang="en-US" altLang="en-US" sz="2400" b="1" dirty="0" smtClean="0">
                <a:solidFill>
                  <a:srgbClr val="FF0000"/>
                </a:solidFill>
              </a:rPr>
              <a:t>18 mmHg, sustained for &gt;5minutes</a:t>
            </a:r>
            <a:r>
              <a:rPr lang="en-US" altLang="en-US" sz="2400" b="1" dirty="0" smtClean="0"/>
              <a:t/>
            </a:r>
            <a:br>
              <a:rPr lang="en-US" altLang="en-US" sz="2400" b="1" dirty="0" smtClean="0"/>
            </a:br>
            <a:r>
              <a:rPr lang="en-US" altLang="en-US" sz="2400" dirty="0" smtClean="0"/>
              <a:t/>
            </a:r>
            <a:br>
              <a:rPr lang="en-US" altLang="en-US" sz="2400" dirty="0" smtClean="0"/>
            </a:br>
            <a:r>
              <a:rPr lang="en-US" altLang="en-US" sz="2400" dirty="0" smtClean="0"/>
              <a:t>Based on this information, which interventions are ideally </a:t>
            </a:r>
            <a:r>
              <a:rPr lang="en-US" altLang="en-US" sz="2400" b="1" dirty="0" smtClean="0">
                <a:solidFill>
                  <a:srgbClr val="FF0000"/>
                </a:solidFill>
              </a:rPr>
              <a:t>required</a:t>
            </a:r>
            <a:r>
              <a:rPr lang="en-US" altLang="en-US" sz="2400" dirty="0" smtClean="0">
                <a:solidFill>
                  <a:srgbClr val="FF0000"/>
                </a:solidFill>
              </a:rPr>
              <a:t> </a:t>
            </a:r>
            <a:r>
              <a:rPr lang="en-US" altLang="en-US" sz="2400" dirty="0" smtClean="0"/>
              <a:t>to be performed </a:t>
            </a:r>
            <a:r>
              <a:rPr lang="en-US" altLang="en-US" sz="2400" b="1" u="sng" dirty="0" smtClean="0">
                <a:solidFill>
                  <a:srgbClr val="FF0000"/>
                </a:solidFill>
              </a:rPr>
              <a:t>at this time</a:t>
            </a:r>
            <a:r>
              <a:rPr lang="en-US" altLang="en-US" sz="2400" dirty="0" smtClean="0"/>
              <a:t>?</a:t>
            </a:r>
            <a:r>
              <a:rPr lang="en-US" altLang="en-US" sz="2400" b="1" dirty="0" smtClean="0"/>
              <a:t/>
            </a:r>
            <a:br>
              <a:rPr lang="en-US" altLang="en-US" sz="2400" b="1" dirty="0" smtClean="0"/>
            </a:br>
            <a:endParaRPr lang="en-US" altLang="en-US" sz="2400" b="1" dirty="0" smtClean="0"/>
          </a:p>
        </p:txBody>
      </p:sp>
      <p:sp>
        <p:nvSpPr>
          <p:cNvPr id="32773" name="Content Placeholder 2"/>
          <p:cNvSpPr>
            <a:spLocks noGrp="1"/>
          </p:cNvSpPr>
          <p:nvPr>
            <p:ph idx="1"/>
          </p:nvPr>
        </p:nvSpPr>
        <p:spPr>
          <a:xfrm>
            <a:off x="1469571" y="3886200"/>
            <a:ext cx="10514997" cy="2276476"/>
          </a:xfrm>
        </p:spPr>
        <p:txBody>
          <a:bodyPr>
            <a:normAutofit fontScale="92500" lnSpcReduction="20000"/>
          </a:bodyPr>
          <a:lstStyle/>
          <a:p>
            <a:pPr marL="457200" indent="-457200">
              <a:buFont typeface="Calibri Light" pitchFamily="34" charset="0"/>
              <a:buAutoNum type="alphaUcPeriod"/>
            </a:pPr>
            <a:r>
              <a:rPr lang="en-US" altLang="en-US" sz="2600" dirty="0" smtClean="0"/>
              <a:t>Mannitol (low dose)</a:t>
            </a:r>
          </a:p>
          <a:p>
            <a:pPr marL="457200" indent="-457200">
              <a:buFont typeface="Calibri Light" pitchFamily="34" charset="0"/>
              <a:buAutoNum type="alphaUcPeriod"/>
            </a:pPr>
            <a:r>
              <a:rPr lang="en-US" altLang="en-US" sz="2600" dirty="0" smtClean="0"/>
              <a:t>Optimize CPP: Increase CPP up to a maximum of 70mmHg with fluid bolus or vasopressors</a:t>
            </a:r>
          </a:p>
          <a:p>
            <a:pPr marL="457200" indent="-457200">
              <a:buFont typeface="Calibri Light" pitchFamily="34" charset="0"/>
              <a:buAutoNum type="alphaUcPeriod"/>
            </a:pPr>
            <a:r>
              <a:rPr lang="en-US" altLang="en-US" sz="2600" dirty="0" smtClean="0"/>
              <a:t>PaO</a:t>
            </a:r>
            <a:r>
              <a:rPr lang="en-US" altLang="en-US" sz="2600" baseline="-25000" dirty="0" smtClean="0"/>
              <a:t>2</a:t>
            </a:r>
            <a:r>
              <a:rPr lang="en-US" altLang="en-US" sz="2600" dirty="0" smtClean="0"/>
              <a:t> adjustment: Increase FiO</a:t>
            </a:r>
            <a:r>
              <a:rPr lang="en-US" altLang="en-US" sz="2600" baseline="-25000" dirty="0" smtClean="0"/>
              <a:t>2</a:t>
            </a:r>
            <a:r>
              <a:rPr lang="en-US" altLang="en-US" sz="2600" dirty="0" smtClean="0"/>
              <a:t> to 60%</a:t>
            </a:r>
          </a:p>
          <a:p>
            <a:pPr marL="457200" indent="-457200">
              <a:buFont typeface="Calibri Light" pitchFamily="34" charset="0"/>
              <a:buAutoNum type="alphaUcPeriod"/>
            </a:pPr>
            <a:r>
              <a:rPr lang="en-US" altLang="en-US" sz="2600" dirty="0" smtClean="0"/>
              <a:t>A, B</a:t>
            </a:r>
          </a:p>
          <a:p>
            <a:pPr marL="457200" indent="-457200">
              <a:buFont typeface="Calibri Light" pitchFamily="34" charset="0"/>
              <a:buAutoNum type="alphaUcPeriod"/>
            </a:pPr>
            <a:r>
              <a:rPr lang="en-US" altLang="en-US" sz="2600" dirty="0" smtClean="0"/>
              <a:t>A, B, and C </a:t>
            </a:r>
          </a:p>
        </p:txBody>
      </p:sp>
    </p:spTree>
    <p:extLst>
      <p:ext uri="{BB962C8B-B14F-4D97-AF65-F5344CB8AC3E}">
        <p14:creationId xmlns:p14="http://schemas.microsoft.com/office/powerpoint/2010/main" val="36032760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76199"/>
            <a:ext cx="11740243" cy="5034643"/>
          </a:xfrm>
        </p:spPr>
        <p:txBody>
          <a:bodyPr anchor="t">
            <a:noAutofit/>
          </a:bodyPr>
          <a:lstStyle/>
          <a:p>
            <a:r>
              <a:rPr lang="en-US" altLang="en-US" sz="2400" dirty="0" smtClean="0"/>
              <a:t>The patient ultimately is started on norepinephrine to achieve a target CPP of 70mmHg and emergently brought to the OR for a left DHC.   Following surgery, the patient returns to the ICU and is sedated on </a:t>
            </a:r>
            <a:r>
              <a:rPr lang="en-US" altLang="en-US" sz="2400" b="1" dirty="0" smtClean="0">
                <a:solidFill>
                  <a:srgbClr val="FF0000"/>
                </a:solidFill>
              </a:rPr>
              <a:t>propofol at 20mcg/kg/min and </a:t>
            </a:r>
            <a:r>
              <a:rPr lang="en-US" altLang="en-US" sz="2400" b="1" dirty="0" err="1" smtClean="0">
                <a:solidFill>
                  <a:srgbClr val="FF0000"/>
                </a:solidFill>
              </a:rPr>
              <a:t>fentanyl</a:t>
            </a:r>
            <a:r>
              <a:rPr lang="en-US" altLang="en-US" sz="2400" b="1" dirty="0" smtClean="0">
                <a:solidFill>
                  <a:srgbClr val="FF0000"/>
                </a:solidFill>
              </a:rPr>
              <a:t> at 150mcg/hr</a:t>
            </a:r>
            <a:r>
              <a:rPr lang="en-US" altLang="en-US" sz="2400" dirty="0" smtClean="0"/>
              <a:t>.  EVD remains open for </a:t>
            </a:r>
            <a:r>
              <a:rPr lang="en-US" altLang="en-US" sz="2400" b="1" dirty="0" smtClean="0">
                <a:solidFill>
                  <a:srgbClr val="FF0000"/>
                </a:solidFill>
              </a:rPr>
              <a:t>CSF drainage</a:t>
            </a:r>
            <a:r>
              <a:rPr lang="en-US" altLang="en-US" sz="2400" dirty="0" smtClean="0"/>
              <a:t>.   Temperature is maintained at </a:t>
            </a:r>
            <a:r>
              <a:rPr lang="en-US" altLang="en-US" sz="2400" b="1" dirty="0" smtClean="0">
                <a:solidFill>
                  <a:srgbClr val="FF0000"/>
                </a:solidFill>
              </a:rPr>
              <a:t>36.5°C</a:t>
            </a:r>
            <a:r>
              <a:rPr lang="en-US" altLang="en-US" sz="2400" dirty="0" smtClean="0"/>
              <a:t> with intravascular cooling.  It is now PTD 3 (6/3/19), with PbtO</a:t>
            </a:r>
            <a:r>
              <a:rPr lang="en-US" altLang="en-US" sz="2400" baseline="-25000" dirty="0" smtClean="0"/>
              <a:t>2</a:t>
            </a:r>
            <a:r>
              <a:rPr lang="en-US" altLang="en-US" sz="2400" dirty="0" smtClean="0"/>
              <a:t> and ICP values within normal range since surgery.  </a:t>
            </a:r>
            <a:br>
              <a:rPr lang="en-US" altLang="en-US" sz="2400" dirty="0" smtClean="0"/>
            </a:br>
            <a:r>
              <a:rPr lang="en-US" altLang="en-US" sz="2400" dirty="0" smtClean="0"/>
              <a:t/>
            </a:r>
            <a:br>
              <a:rPr lang="en-US" altLang="en-US" sz="2400" dirty="0" smtClean="0"/>
            </a:br>
            <a:r>
              <a:rPr lang="en-US" altLang="en-US" sz="2400" b="1" dirty="0" smtClean="0"/>
              <a:t>Vent settings:</a:t>
            </a:r>
            <a:r>
              <a:rPr lang="en-US" altLang="en-US" sz="2400" dirty="0" smtClean="0"/>
              <a:t> </a:t>
            </a:r>
            <a:r>
              <a:rPr lang="en-US" altLang="en-US" sz="2400" b="1" dirty="0" smtClean="0">
                <a:solidFill>
                  <a:srgbClr val="FF0000"/>
                </a:solidFill>
              </a:rPr>
              <a:t>AC 16/500/60%/5PEEP</a:t>
            </a:r>
            <a:r>
              <a:rPr lang="en-US" altLang="en-US" sz="2400" dirty="0" smtClean="0"/>
              <a:t/>
            </a:r>
            <a:br>
              <a:rPr lang="en-US" altLang="en-US" sz="2400" dirty="0" smtClean="0"/>
            </a:br>
            <a:r>
              <a:rPr lang="en-US" altLang="en-US" sz="2400" b="1" dirty="0" smtClean="0"/>
              <a:t>ABG from 12pm, 6/3/19: </a:t>
            </a:r>
            <a:r>
              <a:rPr lang="en-US" altLang="en-US" sz="2400" b="1" dirty="0" smtClean="0">
                <a:solidFill>
                  <a:srgbClr val="FF0000"/>
                </a:solidFill>
              </a:rPr>
              <a:t>7.43, PCO</a:t>
            </a:r>
            <a:r>
              <a:rPr lang="en-US" altLang="en-US" sz="2400" b="1" baseline="-25000" dirty="0" smtClean="0">
                <a:solidFill>
                  <a:srgbClr val="FF0000"/>
                </a:solidFill>
              </a:rPr>
              <a:t>2 </a:t>
            </a:r>
            <a:r>
              <a:rPr lang="en-US" altLang="en-US" sz="2400" b="1" dirty="0" smtClean="0">
                <a:solidFill>
                  <a:srgbClr val="FF0000"/>
                </a:solidFill>
              </a:rPr>
              <a:t>33, PaO</a:t>
            </a:r>
            <a:r>
              <a:rPr lang="en-US" altLang="en-US" sz="2400" b="1" baseline="-25000" dirty="0" smtClean="0">
                <a:solidFill>
                  <a:srgbClr val="FF0000"/>
                </a:solidFill>
              </a:rPr>
              <a:t>2 </a:t>
            </a:r>
            <a:r>
              <a:rPr lang="en-US" altLang="en-US" sz="2400" b="1" dirty="0" smtClean="0">
                <a:solidFill>
                  <a:srgbClr val="FF0000"/>
                </a:solidFill>
              </a:rPr>
              <a:t>105, HCO</a:t>
            </a:r>
            <a:r>
              <a:rPr lang="en-US" altLang="en-US" sz="2400" b="1" baseline="-25000" dirty="0" smtClean="0">
                <a:solidFill>
                  <a:srgbClr val="FF0000"/>
                </a:solidFill>
              </a:rPr>
              <a:t>3 </a:t>
            </a:r>
            <a:r>
              <a:rPr lang="en-US" altLang="en-US" sz="2400" b="1" dirty="0" smtClean="0">
                <a:solidFill>
                  <a:srgbClr val="FF0000"/>
                </a:solidFill>
              </a:rPr>
              <a:t>22</a:t>
            </a:r>
            <a:r>
              <a:rPr lang="en-US" altLang="en-US" sz="2400" dirty="0" smtClean="0"/>
              <a:t/>
            </a:r>
            <a:br>
              <a:rPr lang="en-US" altLang="en-US" sz="2400" dirty="0" smtClean="0"/>
            </a:br>
            <a:r>
              <a:rPr lang="en-US" altLang="en-US" sz="2400" dirty="0" smtClean="0"/>
              <a:t/>
            </a:r>
            <a:br>
              <a:rPr lang="en-US" altLang="en-US" sz="2400" dirty="0" smtClean="0"/>
            </a:br>
            <a:r>
              <a:rPr lang="en-US" altLang="en-US" sz="2400" dirty="0" smtClean="0"/>
              <a:t>The bedside nurse responds to an alarm from the patient monitor: </a:t>
            </a:r>
            <a:br>
              <a:rPr lang="en-US" altLang="en-US" sz="2400" dirty="0" smtClean="0"/>
            </a:br>
            <a:r>
              <a:rPr lang="en-US" altLang="en-US" sz="2400" b="1" dirty="0" smtClean="0"/>
              <a:t>ICP at 12:15 pm: </a:t>
            </a:r>
            <a:r>
              <a:rPr lang="en-US" altLang="en-US" sz="2400" b="1" dirty="0" smtClean="0">
                <a:solidFill>
                  <a:srgbClr val="FF0000"/>
                </a:solidFill>
              </a:rPr>
              <a:t>12 mmHg</a:t>
            </a:r>
            <a:br>
              <a:rPr lang="en-US" altLang="en-US" sz="2400" b="1" dirty="0" smtClean="0">
                <a:solidFill>
                  <a:srgbClr val="FF0000"/>
                </a:solidFill>
              </a:rPr>
            </a:br>
            <a:r>
              <a:rPr lang="en-US" altLang="en-US" sz="2400" b="1" dirty="0" smtClean="0"/>
              <a:t>PbtO</a:t>
            </a:r>
            <a:r>
              <a:rPr lang="en-US" altLang="en-US" sz="2400" b="1" baseline="-25000" dirty="0" smtClean="0"/>
              <a:t>2</a:t>
            </a:r>
            <a:r>
              <a:rPr lang="en-US" altLang="en-US" sz="2400" b="1" dirty="0" smtClean="0"/>
              <a:t> at 12:15pm: </a:t>
            </a:r>
            <a:r>
              <a:rPr lang="en-US" altLang="en-US" sz="2400" b="1" dirty="0" smtClean="0">
                <a:solidFill>
                  <a:srgbClr val="FF0000"/>
                </a:solidFill>
              </a:rPr>
              <a:t>14 mmHg </a:t>
            </a:r>
            <a:r>
              <a:rPr lang="en-US" altLang="en-US" sz="2400" dirty="0" smtClean="0"/>
              <a:t/>
            </a:r>
            <a:br>
              <a:rPr lang="en-US" altLang="en-US" sz="2400" dirty="0" smtClean="0"/>
            </a:br>
            <a:r>
              <a:rPr lang="en-US" altLang="en-US" sz="2400" dirty="0" smtClean="0"/>
              <a:t/>
            </a:r>
            <a:br>
              <a:rPr lang="en-US" altLang="en-US" sz="2400" dirty="0" smtClean="0"/>
            </a:br>
            <a:r>
              <a:rPr lang="en-US" altLang="en-US" sz="2400" dirty="0" smtClean="0"/>
              <a:t>Based on this information, which interventions are ideally </a:t>
            </a:r>
            <a:r>
              <a:rPr lang="en-US" altLang="en-US" sz="2400" b="1" dirty="0" smtClean="0">
                <a:solidFill>
                  <a:srgbClr val="FF0000"/>
                </a:solidFill>
              </a:rPr>
              <a:t>required</a:t>
            </a:r>
            <a:r>
              <a:rPr lang="en-US" altLang="en-US" sz="2400" dirty="0" smtClean="0">
                <a:solidFill>
                  <a:srgbClr val="FF0000"/>
                </a:solidFill>
              </a:rPr>
              <a:t> </a:t>
            </a:r>
            <a:r>
              <a:rPr lang="en-US" altLang="en-US" sz="2400" dirty="0" smtClean="0"/>
              <a:t>to be performed </a:t>
            </a:r>
            <a:r>
              <a:rPr lang="en-US" altLang="en-US" sz="2400" b="1" u="sng" dirty="0" smtClean="0">
                <a:solidFill>
                  <a:srgbClr val="FF0000"/>
                </a:solidFill>
              </a:rPr>
              <a:t>at this time</a:t>
            </a:r>
            <a:r>
              <a:rPr lang="en-US" altLang="en-US" sz="2400" dirty="0" smtClean="0"/>
              <a:t>?</a:t>
            </a:r>
            <a:br>
              <a:rPr lang="en-US" altLang="en-US" sz="2400" dirty="0" smtClean="0"/>
            </a:br>
            <a:endParaRPr lang="en-US" altLang="en-US" sz="2400" dirty="0" smtClean="0"/>
          </a:p>
        </p:txBody>
      </p:sp>
      <p:sp>
        <p:nvSpPr>
          <p:cNvPr id="34821" name="Content Placeholder 2"/>
          <p:cNvSpPr>
            <a:spLocks noGrp="1"/>
          </p:cNvSpPr>
          <p:nvPr>
            <p:ph idx="1"/>
          </p:nvPr>
        </p:nvSpPr>
        <p:spPr>
          <a:xfrm>
            <a:off x="3746502" y="4767943"/>
            <a:ext cx="5381170" cy="1835605"/>
          </a:xfrm>
        </p:spPr>
        <p:txBody>
          <a:bodyPr/>
          <a:lstStyle/>
          <a:p>
            <a:pPr marL="457200" indent="-457200">
              <a:spcBef>
                <a:spcPts val="600"/>
              </a:spcBef>
              <a:buFont typeface="Calibri Light" pitchFamily="34" charset="0"/>
              <a:buAutoNum type="alphaUcPeriod"/>
            </a:pPr>
            <a:r>
              <a:rPr lang="en-US" altLang="en-US" sz="2400" dirty="0" smtClean="0"/>
              <a:t>Type A</a:t>
            </a:r>
          </a:p>
          <a:p>
            <a:pPr marL="457200" indent="-457200">
              <a:spcBef>
                <a:spcPts val="600"/>
              </a:spcBef>
              <a:buFont typeface="Calibri Light" pitchFamily="34" charset="0"/>
              <a:buAutoNum type="alphaUcPeriod"/>
            </a:pPr>
            <a:r>
              <a:rPr lang="en-US" altLang="en-US" sz="2400" dirty="0" smtClean="0"/>
              <a:t>Type B</a:t>
            </a:r>
          </a:p>
          <a:p>
            <a:pPr marL="457200" indent="-457200">
              <a:spcBef>
                <a:spcPts val="600"/>
              </a:spcBef>
              <a:buFont typeface="Calibri Light" pitchFamily="34" charset="0"/>
              <a:buAutoNum type="alphaUcPeriod"/>
            </a:pPr>
            <a:r>
              <a:rPr lang="en-US" altLang="en-US" sz="2400" dirty="0" smtClean="0"/>
              <a:t>Type C</a:t>
            </a:r>
          </a:p>
          <a:p>
            <a:pPr marL="457200" indent="-457200">
              <a:spcBef>
                <a:spcPts val="600"/>
              </a:spcBef>
              <a:buFont typeface="Calibri Light" pitchFamily="34" charset="0"/>
              <a:buAutoNum type="alphaUcPeriod"/>
            </a:pPr>
            <a:r>
              <a:rPr lang="en-US" altLang="en-US" sz="2400" dirty="0" smtClean="0"/>
              <a:t>Type D </a:t>
            </a:r>
          </a:p>
          <a:p>
            <a:pPr marL="457200" indent="-457200">
              <a:buFont typeface="Calibri Light" pitchFamily="34" charset="0"/>
              <a:buAutoNum type="alphaUcPeriod"/>
            </a:pPr>
            <a:endParaRPr lang="en-US" altLang="en-US" dirty="0" smtClean="0"/>
          </a:p>
        </p:txBody>
      </p:sp>
    </p:spTree>
    <p:extLst>
      <p:ext uri="{BB962C8B-B14F-4D97-AF65-F5344CB8AC3E}">
        <p14:creationId xmlns:p14="http://schemas.microsoft.com/office/powerpoint/2010/main" val="36265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91"/>
        <p:cNvGrpSpPr/>
        <p:nvPr/>
      </p:nvGrpSpPr>
      <p:grpSpPr>
        <a:xfrm>
          <a:off x="0" y="0"/>
          <a:ext cx="0" cy="0"/>
          <a:chOff x="0" y="0"/>
          <a:chExt cx="0" cy="0"/>
        </a:xfrm>
      </p:grpSpPr>
      <p:sp>
        <p:nvSpPr>
          <p:cNvPr id="492" name="Google Shape;492;p62"/>
          <p:cNvSpPr txBox="1">
            <a:spLocks noGrp="1"/>
          </p:cNvSpPr>
          <p:nvPr>
            <p:ph type="title"/>
          </p:nvPr>
        </p:nvSpPr>
        <p:spPr>
          <a:xfrm>
            <a:off x="449264" y="297543"/>
            <a:ext cx="10515600" cy="766988"/>
          </a:xfrm>
        </p:spPr>
        <p:txBody>
          <a:bodyPr/>
          <a:lstStyle/>
          <a:p>
            <a:r>
              <a:rPr lang="en-US" sz="3600" b="1" dirty="0"/>
              <a:t>Randomization Procedure </a:t>
            </a:r>
          </a:p>
        </p:txBody>
      </p:sp>
      <p:sp>
        <p:nvSpPr>
          <p:cNvPr id="493" name="Google Shape;493;p62"/>
          <p:cNvSpPr txBox="1">
            <a:spLocks noGrp="1"/>
          </p:cNvSpPr>
          <p:nvPr>
            <p:ph type="body" idx="1"/>
          </p:nvPr>
        </p:nvSpPr>
        <p:spPr>
          <a:xfrm>
            <a:off x="449264" y="1364343"/>
            <a:ext cx="10904536" cy="4812620"/>
          </a:xfrm>
        </p:spPr>
        <p:txBody>
          <a:bodyPr/>
          <a:lstStyle/>
          <a:p>
            <a:pPr>
              <a:buSzPct val="80000"/>
            </a:pPr>
            <a:r>
              <a:rPr lang="en-US" sz="2800" dirty="0"/>
              <a:t>To receive a treatment assignment, site personnel will enter participant and covariate information into WebDCU</a:t>
            </a:r>
            <a:r>
              <a:rPr lang="en-US" sz="2800" baseline="30000" dirty="0"/>
              <a:t>TM</a:t>
            </a:r>
            <a:r>
              <a:rPr lang="en-US" sz="2800" dirty="0"/>
              <a:t>, the electronic Clinical Trial Management System run by the SIREN Data Coordinating Center (DCC) at the Medical University of South Carolina. </a:t>
            </a:r>
          </a:p>
          <a:p>
            <a:pPr marL="914400" indent="0">
              <a:buNone/>
            </a:pPr>
            <a:r>
              <a:rPr lang="en-US" sz="2400" dirty="0">
                <a:hlinkClick r:id="rId3"/>
              </a:rPr>
              <a:t>https://webdcu.musc.edu/login.asp</a:t>
            </a:r>
            <a:r>
              <a:rPr lang="en-US" sz="2400" dirty="0"/>
              <a:t> </a:t>
            </a:r>
            <a:r>
              <a:rPr lang="en-US" dirty="0"/>
              <a:t/>
            </a:r>
            <a:br>
              <a:rPr lang="en-US" dirty="0"/>
            </a:br>
            <a:endParaRPr lang="en-US" dirty="0"/>
          </a:p>
          <a:p>
            <a:endParaRPr lang="en-US" dirty="0"/>
          </a:p>
        </p:txBody>
      </p:sp>
      <p:pic>
        <p:nvPicPr>
          <p:cNvPr id="494" name="Google Shape;494;p62"/>
          <p:cNvPicPr preferRelativeResize="0"/>
          <p:nvPr/>
        </p:nvPicPr>
        <p:blipFill rotWithShape="1">
          <a:blip r:embed="rId4" cstate="screen">
            <a:alphaModFix/>
          </a:blip>
          <a:srcRect/>
          <a:stretch/>
        </p:blipFill>
        <p:spPr>
          <a:xfrm>
            <a:off x="9856787" y="6000748"/>
            <a:ext cx="1317625" cy="573088"/>
          </a:xfrm>
          <a:prstGeom prst="rect">
            <a:avLst/>
          </a:prstGeom>
          <a:noFill/>
          <a:ln>
            <a:noFill/>
          </a:ln>
        </p:spPr>
      </p:pic>
      <p:pic>
        <p:nvPicPr>
          <p:cNvPr id="495" name="Google Shape;495;p62"/>
          <p:cNvPicPr preferRelativeResize="0"/>
          <p:nvPr/>
        </p:nvPicPr>
        <p:blipFill rotWithShape="1">
          <a:blip r:embed="rId5" cstate="screen">
            <a:alphaModFix/>
          </a:blip>
          <a:srcRect/>
          <a:stretch/>
        </p:blipFill>
        <p:spPr>
          <a:xfrm>
            <a:off x="449264" y="6176961"/>
            <a:ext cx="2206625" cy="39687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77586" y="76200"/>
            <a:ext cx="11658600" cy="4610100"/>
          </a:xfrm>
        </p:spPr>
        <p:txBody>
          <a:bodyPr anchor="t">
            <a:noAutofit/>
          </a:bodyPr>
          <a:lstStyle/>
          <a:p>
            <a:r>
              <a:rPr lang="en-US" altLang="en-US" sz="2400" dirty="0" smtClean="0"/>
              <a:t>The patient ultimately is started on norepinephrine to achieve a target CPP of 70mmHg and emergently brought to the OR for a left DHC.   Following surgery, the patient returns to the ICU and is sedated on </a:t>
            </a:r>
            <a:r>
              <a:rPr lang="en-US" altLang="en-US" sz="2400" b="1" dirty="0" smtClean="0">
                <a:solidFill>
                  <a:srgbClr val="FF0000"/>
                </a:solidFill>
              </a:rPr>
              <a:t>propofol at 20mcg/kg/min and </a:t>
            </a:r>
            <a:r>
              <a:rPr lang="en-US" altLang="en-US" sz="2400" b="1" dirty="0" err="1" smtClean="0">
                <a:solidFill>
                  <a:srgbClr val="FF0000"/>
                </a:solidFill>
              </a:rPr>
              <a:t>fentanyl</a:t>
            </a:r>
            <a:r>
              <a:rPr lang="en-US" altLang="en-US" sz="2400" b="1" dirty="0" smtClean="0">
                <a:solidFill>
                  <a:srgbClr val="FF0000"/>
                </a:solidFill>
              </a:rPr>
              <a:t> at 150mcg/hr</a:t>
            </a:r>
            <a:r>
              <a:rPr lang="en-US" altLang="en-US" sz="2400" dirty="0" smtClean="0"/>
              <a:t>.  EVD remains open for </a:t>
            </a:r>
            <a:r>
              <a:rPr lang="en-US" altLang="en-US" sz="2400" b="1" dirty="0" smtClean="0">
                <a:solidFill>
                  <a:srgbClr val="FF0000"/>
                </a:solidFill>
              </a:rPr>
              <a:t>CSF drainage</a:t>
            </a:r>
            <a:r>
              <a:rPr lang="en-US" altLang="en-US" sz="2400" dirty="0" smtClean="0"/>
              <a:t>.   Temperature is maintained at </a:t>
            </a:r>
            <a:r>
              <a:rPr lang="en-US" altLang="en-US" sz="2400" b="1" dirty="0" smtClean="0">
                <a:solidFill>
                  <a:srgbClr val="FF0000"/>
                </a:solidFill>
              </a:rPr>
              <a:t>36.5°C</a:t>
            </a:r>
            <a:r>
              <a:rPr lang="en-US" altLang="en-US" sz="2400" dirty="0" smtClean="0"/>
              <a:t> with intravascular cooling.  It is now PTD 3 (6/3/19), with PbtO2 and ICP values within normal range since surgery.  </a:t>
            </a:r>
            <a:br>
              <a:rPr lang="en-US" altLang="en-US" sz="2400" dirty="0" smtClean="0"/>
            </a:br>
            <a:r>
              <a:rPr lang="en-US" altLang="en-US" sz="2400" dirty="0" smtClean="0"/>
              <a:t/>
            </a:r>
            <a:br>
              <a:rPr lang="en-US" altLang="en-US" sz="2400" dirty="0" smtClean="0"/>
            </a:br>
            <a:r>
              <a:rPr lang="en-US" altLang="en-US" sz="2400" b="1" dirty="0" smtClean="0"/>
              <a:t>Vent settings: </a:t>
            </a:r>
            <a:r>
              <a:rPr lang="en-US" altLang="en-US" sz="2400" b="1" dirty="0" smtClean="0">
                <a:solidFill>
                  <a:srgbClr val="FF0000"/>
                </a:solidFill>
              </a:rPr>
              <a:t>AC 16/500/60%/5PEEP</a:t>
            </a:r>
            <a:r>
              <a:rPr lang="en-US" altLang="en-US" sz="2400" dirty="0" smtClean="0"/>
              <a:t/>
            </a:r>
            <a:br>
              <a:rPr lang="en-US" altLang="en-US" sz="2400" dirty="0" smtClean="0"/>
            </a:br>
            <a:r>
              <a:rPr lang="en-US" altLang="en-US" sz="2400" b="1" dirty="0" smtClean="0"/>
              <a:t>ABG from 12:10pm, 6/3/19: </a:t>
            </a:r>
            <a:r>
              <a:rPr lang="en-US" altLang="en-US" sz="2400" b="1" dirty="0" smtClean="0">
                <a:solidFill>
                  <a:srgbClr val="FF0000"/>
                </a:solidFill>
              </a:rPr>
              <a:t>7.43, PCO</a:t>
            </a:r>
            <a:r>
              <a:rPr lang="en-US" altLang="en-US" sz="2400" b="1" baseline="-25000" dirty="0" smtClean="0">
                <a:solidFill>
                  <a:srgbClr val="FF0000"/>
                </a:solidFill>
              </a:rPr>
              <a:t>2 </a:t>
            </a:r>
            <a:r>
              <a:rPr lang="en-US" altLang="en-US" sz="2400" b="1" dirty="0" smtClean="0">
                <a:solidFill>
                  <a:srgbClr val="FF0000"/>
                </a:solidFill>
              </a:rPr>
              <a:t>33, PaO</a:t>
            </a:r>
            <a:r>
              <a:rPr lang="en-US" altLang="en-US" sz="2400" b="1" baseline="-25000" dirty="0" smtClean="0">
                <a:solidFill>
                  <a:srgbClr val="FF0000"/>
                </a:solidFill>
              </a:rPr>
              <a:t>2</a:t>
            </a:r>
            <a:r>
              <a:rPr lang="en-US" altLang="en-US" sz="2400" b="1" dirty="0" smtClean="0">
                <a:solidFill>
                  <a:srgbClr val="FF0000"/>
                </a:solidFill>
              </a:rPr>
              <a:t> 105, HCO</a:t>
            </a:r>
            <a:r>
              <a:rPr lang="en-US" altLang="en-US" sz="2400" b="1" baseline="-25000" dirty="0" smtClean="0">
                <a:solidFill>
                  <a:srgbClr val="FF0000"/>
                </a:solidFill>
              </a:rPr>
              <a:t>3 </a:t>
            </a:r>
            <a:r>
              <a:rPr lang="en-US" altLang="en-US" sz="2400" b="1" dirty="0" smtClean="0">
                <a:solidFill>
                  <a:srgbClr val="FF0000"/>
                </a:solidFill>
              </a:rPr>
              <a:t>22</a:t>
            </a:r>
            <a:r>
              <a:rPr lang="en-US" altLang="en-US" sz="2400" dirty="0" smtClean="0"/>
              <a:t/>
            </a:r>
            <a:br>
              <a:rPr lang="en-US" altLang="en-US" sz="2400" dirty="0" smtClean="0"/>
            </a:br>
            <a:r>
              <a:rPr lang="en-US" altLang="en-US" sz="2400" dirty="0" smtClean="0"/>
              <a:t/>
            </a:r>
            <a:br>
              <a:rPr lang="en-US" altLang="en-US" sz="2400" dirty="0" smtClean="0"/>
            </a:br>
            <a:r>
              <a:rPr lang="en-US" altLang="en-US" sz="2400" b="1" dirty="0" smtClean="0"/>
              <a:t>ICP at 12:15 pm:</a:t>
            </a:r>
            <a:r>
              <a:rPr lang="en-US" altLang="en-US" sz="2400" dirty="0" smtClean="0"/>
              <a:t> </a:t>
            </a:r>
            <a:r>
              <a:rPr lang="en-US" altLang="en-US" sz="2400" b="1" dirty="0" smtClean="0">
                <a:solidFill>
                  <a:srgbClr val="FF0000"/>
                </a:solidFill>
              </a:rPr>
              <a:t>12 mmHg</a:t>
            </a:r>
            <a:r>
              <a:rPr lang="en-US" altLang="en-US" sz="2400" dirty="0" smtClean="0"/>
              <a:t/>
            </a:r>
            <a:br>
              <a:rPr lang="en-US" altLang="en-US" sz="2400" dirty="0" smtClean="0"/>
            </a:br>
            <a:r>
              <a:rPr lang="en-US" altLang="en-US" sz="2400" b="1" dirty="0" smtClean="0"/>
              <a:t>PbtO</a:t>
            </a:r>
            <a:r>
              <a:rPr lang="en-US" altLang="en-US" sz="2400" b="1" baseline="-25000" dirty="0" smtClean="0"/>
              <a:t>2 </a:t>
            </a:r>
            <a:r>
              <a:rPr lang="en-US" altLang="en-US" sz="2400" b="1" dirty="0" smtClean="0"/>
              <a:t>at 12:15pm: </a:t>
            </a:r>
            <a:r>
              <a:rPr lang="en-US" altLang="en-US" sz="2400" b="1" dirty="0" smtClean="0">
                <a:solidFill>
                  <a:srgbClr val="FF0000"/>
                </a:solidFill>
              </a:rPr>
              <a:t>14 mmHg</a:t>
            </a:r>
            <a:r>
              <a:rPr lang="en-US" altLang="en-US" sz="2400" dirty="0" smtClean="0"/>
              <a:t/>
            </a:r>
            <a:br>
              <a:rPr lang="en-US" altLang="en-US" sz="2400" dirty="0" smtClean="0"/>
            </a:br>
            <a:r>
              <a:rPr lang="en-US" altLang="en-US" sz="2400" dirty="0" smtClean="0"/>
              <a:t/>
            </a:r>
            <a:br>
              <a:rPr lang="en-US" altLang="en-US" sz="2400" dirty="0" smtClean="0"/>
            </a:br>
            <a:r>
              <a:rPr lang="en-US" altLang="en-US" sz="2400" dirty="0" smtClean="0"/>
              <a:t>Based on this information, the appropriate intervention that should be done within 15 minutes is:</a:t>
            </a:r>
          </a:p>
        </p:txBody>
      </p:sp>
      <p:sp>
        <p:nvSpPr>
          <p:cNvPr id="36869" name="Content Placeholder 2"/>
          <p:cNvSpPr>
            <a:spLocks noGrp="1"/>
          </p:cNvSpPr>
          <p:nvPr>
            <p:ph idx="1"/>
          </p:nvPr>
        </p:nvSpPr>
        <p:spPr>
          <a:xfrm>
            <a:off x="3151415" y="4604657"/>
            <a:ext cx="7021285" cy="1786619"/>
          </a:xfrm>
        </p:spPr>
        <p:txBody>
          <a:bodyPr>
            <a:normAutofit lnSpcReduction="10000"/>
          </a:bodyPr>
          <a:lstStyle/>
          <a:p>
            <a:pPr marL="457200" indent="-457200">
              <a:buFont typeface="Calibri Light" pitchFamily="34" charset="0"/>
              <a:buAutoNum type="alphaUcPeriod"/>
            </a:pPr>
            <a:r>
              <a:rPr lang="en-US" altLang="en-US" sz="2400" dirty="0" smtClean="0"/>
              <a:t>PaO</a:t>
            </a:r>
            <a:r>
              <a:rPr lang="en-US" altLang="en-US" sz="2400" baseline="-25000" dirty="0" smtClean="0"/>
              <a:t>2</a:t>
            </a:r>
            <a:r>
              <a:rPr lang="en-US" altLang="en-US" sz="2400" dirty="0" smtClean="0"/>
              <a:t> adjustment: Increase FiO</a:t>
            </a:r>
            <a:r>
              <a:rPr lang="en-US" altLang="en-US" sz="2400" baseline="-25000" dirty="0" smtClean="0"/>
              <a:t>2</a:t>
            </a:r>
            <a:r>
              <a:rPr lang="en-US" altLang="en-US" sz="2400" dirty="0" smtClean="0"/>
              <a:t> to 100%</a:t>
            </a:r>
          </a:p>
          <a:p>
            <a:pPr marL="457200" indent="-457200">
              <a:buFont typeface="Calibri Light" pitchFamily="34" charset="0"/>
              <a:buAutoNum type="alphaUcPeriod"/>
            </a:pPr>
            <a:r>
              <a:rPr lang="en-US" altLang="en-US" sz="2400" dirty="0" smtClean="0"/>
              <a:t>PaO</a:t>
            </a:r>
            <a:r>
              <a:rPr lang="en-US" altLang="en-US" sz="2400" baseline="-25000" dirty="0" smtClean="0"/>
              <a:t>2</a:t>
            </a:r>
            <a:r>
              <a:rPr lang="en-US" altLang="en-US" sz="2400" dirty="0" smtClean="0"/>
              <a:t> adjustment: Increase PEEP to 10</a:t>
            </a:r>
          </a:p>
          <a:p>
            <a:pPr marL="457200" indent="-457200">
              <a:buFont typeface="Calibri Light" pitchFamily="34" charset="0"/>
              <a:buAutoNum type="alphaUcPeriod"/>
            </a:pPr>
            <a:r>
              <a:rPr lang="en-US" altLang="en-US" sz="2400" dirty="0" smtClean="0"/>
              <a:t>Lower head of bed to improve brain oxygenation</a:t>
            </a:r>
          </a:p>
          <a:p>
            <a:pPr marL="457200" indent="-457200">
              <a:buFont typeface="Calibri Light" pitchFamily="34" charset="0"/>
              <a:buAutoNum type="alphaUcPeriod"/>
            </a:pPr>
            <a:r>
              <a:rPr lang="en-US" altLang="en-US" sz="2400" dirty="0" smtClean="0"/>
              <a:t>B and C</a:t>
            </a:r>
          </a:p>
          <a:p>
            <a:pPr marL="457200" indent="-457200">
              <a:buFont typeface="Calibri Light" pitchFamily="34" charset="0"/>
              <a:buAutoNum type="alphaUcPeriod"/>
            </a:pPr>
            <a:endParaRPr lang="en-US" altLang="en-US" dirty="0" smtClean="0"/>
          </a:p>
        </p:txBody>
      </p:sp>
    </p:spTree>
    <p:extLst>
      <p:ext uri="{BB962C8B-B14F-4D97-AF65-F5344CB8AC3E}">
        <p14:creationId xmlns:p14="http://schemas.microsoft.com/office/powerpoint/2010/main" val="6471172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8600" y="76200"/>
            <a:ext cx="11963400" cy="3352800"/>
          </a:xfrm>
        </p:spPr>
        <p:txBody>
          <a:bodyPr anchor="t">
            <a:noAutofit/>
          </a:bodyPr>
          <a:lstStyle/>
          <a:p>
            <a:r>
              <a:rPr lang="en-US" altLang="en-US" sz="2400" dirty="0" smtClean="0"/>
              <a:t>The patient ultimately is started on norepinephrine to achieve a target CPP of 70mmHg and emergently brought to the OR for a left DHC.   Following surgery, the patient returns to the ICU and is sedated on </a:t>
            </a:r>
            <a:r>
              <a:rPr lang="en-US" altLang="en-US" sz="2400" b="1" dirty="0" smtClean="0">
                <a:solidFill>
                  <a:srgbClr val="FF0000"/>
                </a:solidFill>
              </a:rPr>
              <a:t>propofol at 20mcg/kg/min and </a:t>
            </a:r>
            <a:r>
              <a:rPr lang="en-US" altLang="en-US" sz="2400" b="1" dirty="0" err="1" smtClean="0">
                <a:solidFill>
                  <a:srgbClr val="FF0000"/>
                </a:solidFill>
              </a:rPr>
              <a:t>fentanyl</a:t>
            </a:r>
            <a:r>
              <a:rPr lang="en-US" altLang="en-US" sz="2400" b="1" dirty="0" smtClean="0">
                <a:solidFill>
                  <a:srgbClr val="FF0000"/>
                </a:solidFill>
              </a:rPr>
              <a:t> at 150mcg/hr</a:t>
            </a:r>
            <a:r>
              <a:rPr lang="en-US" altLang="en-US" sz="2400" dirty="0" smtClean="0"/>
              <a:t>.  EVD remains open for </a:t>
            </a:r>
            <a:r>
              <a:rPr lang="en-US" altLang="en-US" sz="2400" b="1" dirty="0" smtClean="0">
                <a:solidFill>
                  <a:srgbClr val="FF0000"/>
                </a:solidFill>
              </a:rPr>
              <a:t>CSF drainage</a:t>
            </a:r>
            <a:r>
              <a:rPr lang="en-US" altLang="en-US" sz="2400" dirty="0" smtClean="0"/>
              <a:t>.   Temperature is maintained at </a:t>
            </a:r>
            <a:r>
              <a:rPr lang="en-US" altLang="en-US" sz="2400" b="1" dirty="0" smtClean="0">
                <a:solidFill>
                  <a:srgbClr val="FF0000"/>
                </a:solidFill>
              </a:rPr>
              <a:t>36.5°C</a:t>
            </a:r>
            <a:r>
              <a:rPr lang="en-US" altLang="en-US" sz="2400" dirty="0" smtClean="0"/>
              <a:t> with intravascular cooling.  It is now PTD 3 (6/3/19), with PbtO2 and ICP values within normal range since surgery.  </a:t>
            </a:r>
            <a:br>
              <a:rPr lang="en-US" altLang="en-US" sz="2400" dirty="0" smtClean="0"/>
            </a:br>
            <a:r>
              <a:rPr lang="en-US" altLang="en-US" sz="2400" dirty="0" smtClean="0"/>
              <a:t/>
            </a:r>
            <a:br>
              <a:rPr lang="en-US" altLang="en-US" sz="2400" dirty="0" smtClean="0"/>
            </a:br>
            <a:r>
              <a:rPr lang="en-US" altLang="en-US" sz="2400" b="1" dirty="0" smtClean="0"/>
              <a:t>Vent settings: </a:t>
            </a:r>
            <a:r>
              <a:rPr lang="en-US" altLang="en-US" sz="2400" b="1" dirty="0" smtClean="0">
                <a:solidFill>
                  <a:srgbClr val="FF0000"/>
                </a:solidFill>
              </a:rPr>
              <a:t>AC 16/500/60%/10PEEP</a:t>
            </a:r>
            <a:r>
              <a:rPr lang="en-US" altLang="en-US" sz="2400" dirty="0" smtClean="0"/>
              <a:t/>
            </a:r>
            <a:br>
              <a:rPr lang="en-US" altLang="en-US" sz="2400" dirty="0" smtClean="0"/>
            </a:br>
            <a:r>
              <a:rPr lang="en-US" altLang="en-US" sz="2400" b="1" dirty="0" smtClean="0"/>
              <a:t>ABG from 1:15 pm, 6/3/19: </a:t>
            </a:r>
            <a:r>
              <a:rPr lang="en-US" altLang="en-US" sz="2400" b="1" dirty="0" smtClean="0">
                <a:solidFill>
                  <a:srgbClr val="FF0000"/>
                </a:solidFill>
              </a:rPr>
              <a:t>7.39, PCO</a:t>
            </a:r>
            <a:r>
              <a:rPr lang="en-US" altLang="en-US" sz="2400" b="1" baseline="-25000" dirty="0" smtClean="0">
                <a:solidFill>
                  <a:srgbClr val="FF0000"/>
                </a:solidFill>
              </a:rPr>
              <a:t>2</a:t>
            </a:r>
            <a:r>
              <a:rPr lang="en-US" altLang="en-US" sz="2400" b="1" dirty="0" smtClean="0">
                <a:solidFill>
                  <a:srgbClr val="FF0000"/>
                </a:solidFill>
              </a:rPr>
              <a:t> 35, PaO</a:t>
            </a:r>
            <a:r>
              <a:rPr lang="en-US" altLang="en-US" sz="2400" b="1" baseline="-25000" dirty="0" smtClean="0">
                <a:solidFill>
                  <a:srgbClr val="FF0000"/>
                </a:solidFill>
              </a:rPr>
              <a:t>2</a:t>
            </a:r>
            <a:r>
              <a:rPr lang="en-US" altLang="en-US" sz="2400" b="1" dirty="0" smtClean="0">
                <a:solidFill>
                  <a:srgbClr val="FF0000"/>
                </a:solidFill>
              </a:rPr>
              <a:t> 241, HCO</a:t>
            </a:r>
            <a:r>
              <a:rPr lang="en-US" altLang="en-US" sz="2400" b="1" baseline="-25000" dirty="0" smtClean="0">
                <a:solidFill>
                  <a:srgbClr val="FF0000"/>
                </a:solidFill>
              </a:rPr>
              <a:t>3</a:t>
            </a:r>
            <a:r>
              <a:rPr lang="en-US" altLang="en-US" sz="2400" b="1" dirty="0" smtClean="0">
                <a:solidFill>
                  <a:srgbClr val="FF0000"/>
                </a:solidFill>
              </a:rPr>
              <a:t> 21</a:t>
            </a:r>
            <a:r>
              <a:rPr lang="en-US" altLang="en-US" sz="2400" dirty="0" smtClean="0"/>
              <a:t/>
            </a:r>
            <a:br>
              <a:rPr lang="en-US" altLang="en-US" sz="2400" dirty="0" smtClean="0"/>
            </a:br>
            <a:r>
              <a:rPr lang="en-US" altLang="en-US" sz="2400" dirty="0" smtClean="0"/>
              <a:t/>
            </a:r>
            <a:br>
              <a:rPr lang="en-US" altLang="en-US" sz="2400" dirty="0" smtClean="0"/>
            </a:br>
            <a:r>
              <a:rPr lang="en-US" altLang="en-US" sz="2400" b="1" dirty="0" smtClean="0"/>
              <a:t>ICP at 1:15 pm:</a:t>
            </a:r>
            <a:r>
              <a:rPr lang="en-US" altLang="en-US" sz="2400" b="1" dirty="0" smtClean="0">
                <a:solidFill>
                  <a:srgbClr val="FF0000"/>
                </a:solidFill>
              </a:rPr>
              <a:t> 17 mmHg</a:t>
            </a:r>
            <a:br>
              <a:rPr lang="en-US" altLang="en-US" sz="2400" b="1" dirty="0" smtClean="0">
                <a:solidFill>
                  <a:srgbClr val="FF0000"/>
                </a:solidFill>
              </a:rPr>
            </a:br>
            <a:r>
              <a:rPr lang="en-US" altLang="en-US" sz="2400" b="1" dirty="0" smtClean="0"/>
              <a:t>PbtO</a:t>
            </a:r>
            <a:r>
              <a:rPr lang="en-US" altLang="en-US" sz="2400" b="1" baseline="-25000" dirty="0" smtClean="0"/>
              <a:t>2 </a:t>
            </a:r>
            <a:r>
              <a:rPr lang="en-US" altLang="en-US" sz="2400" b="1" dirty="0" smtClean="0"/>
              <a:t>at 1:15pm: </a:t>
            </a:r>
            <a:r>
              <a:rPr lang="en-US" altLang="en-US" sz="2400" b="1" dirty="0" smtClean="0">
                <a:solidFill>
                  <a:srgbClr val="FF0000"/>
                </a:solidFill>
              </a:rPr>
              <a:t>20 mmHg</a:t>
            </a:r>
            <a:r>
              <a:rPr lang="en-US" altLang="en-US" sz="2400" dirty="0" smtClean="0"/>
              <a:t/>
            </a:r>
            <a:br>
              <a:rPr lang="en-US" altLang="en-US" sz="2400" dirty="0" smtClean="0"/>
            </a:br>
            <a:r>
              <a:rPr lang="en-US" altLang="en-US" sz="2400" dirty="0" smtClean="0"/>
              <a:t/>
            </a:r>
            <a:br>
              <a:rPr lang="en-US" altLang="en-US" sz="2400" dirty="0" smtClean="0"/>
            </a:br>
            <a:r>
              <a:rPr lang="en-US" altLang="en-US" sz="2400" dirty="0" smtClean="0"/>
              <a:t>Based on this information, the appropriate intervention at this time is:</a:t>
            </a:r>
            <a:br>
              <a:rPr lang="en-US" altLang="en-US" sz="2400" dirty="0" smtClean="0"/>
            </a:br>
            <a:endParaRPr lang="en-US" altLang="en-US" sz="2400" dirty="0" smtClean="0"/>
          </a:p>
        </p:txBody>
      </p:sp>
      <p:sp>
        <p:nvSpPr>
          <p:cNvPr id="38917" name="Content Placeholder 2"/>
          <p:cNvSpPr>
            <a:spLocks noGrp="1"/>
          </p:cNvSpPr>
          <p:nvPr>
            <p:ph idx="1"/>
          </p:nvPr>
        </p:nvSpPr>
        <p:spPr>
          <a:xfrm>
            <a:off x="3081261" y="4512129"/>
            <a:ext cx="6062739" cy="2009775"/>
          </a:xfrm>
        </p:spPr>
        <p:txBody>
          <a:bodyPr/>
          <a:lstStyle/>
          <a:p>
            <a:pPr marL="457200" indent="-457200">
              <a:buFont typeface="Calibri Light" pitchFamily="34" charset="0"/>
              <a:buAutoNum type="alphaUcPeriod"/>
            </a:pPr>
            <a:r>
              <a:rPr lang="en-US" altLang="en-US" sz="2400" dirty="0" smtClean="0"/>
              <a:t>PaO</a:t>
            </a:r>
            <a:r>
              <a:rPr lang="en-US" altLang="en-US" sz="2400" baseline="-25000" dirty="0" smtClean="0"/>
              <a:t>2</a:t>
            </a:r>
            <a:r>
              <a:rPr lang="en-US" altLang="en-US" sz="2400" dirty="0" smtClean="0"/>
              <a:t> adjustment: Increase FiO</a:t>
            </a:r>
            <a:r>
              <a:rPr lang="en-US" altLang="en-US" sz="2400" baseline="-25000" dirty="0" smtClean="0"/>
              <a:t>2</a:t>
            </a:r>
            <a:r>
              <a:rPr lang="en-US" altLang="en-US" sz="2400" dirty="0" smtClean="0"/>
              <a:t> to 100%</a:t>
            </a:r>
          </a:p>
          <a:p>
            <a:pPr marL="457200" indent="-457200">
              <a:buFont typeface="Calibri Light" pitchFamily="34" charset="0"/>
              <a:buAutoNum type="alphaUcPeriod"/>
            </a:pPr>
            <a:r>
              <a:rPr lang="en-US" altLang="en-US" sz="2400" dirty="0" smtClean="0"/>
              <a:t>Decrease ICP to &lt; 15mmHg </a:t>
            </a:r>
          </a:p>
          <a:p>
            <a:pPr marL="457200" indent="-457200">
              <a:buFont typeface="Calibri Light" pitchFamily="34" charset="0"/>
              <a:buAutoNum type="alphaUcPeriod"/>
            </a:pPr>
            <a:r>
              <a:rPr lang="en-US" altLang="en-US" sz="2400" dirty="0" smtClean="0"/>
              <a:t>A and B</a:t>
            </a:r>
          </a:p>
          <a:p>
            <a:pPr marL="457200" indent="-457200">
              <a:buFont typeface="Calibri Light" pitchFamily="34" charset="0"/>
              <a:buAutoNum type="alphaUcPeriod"/>
            </a:pPr>
            <a:r>
              <a:rPr lang="en-US" altLang="en-US" sz="2400" dirty="0" smtClean="0"/>
              <a:t>None of the above</a:t>
            </a:r>
          </a:p>
          <a:p>
            <a:pPr marL="457200" indent="-457200">
              <a:buFont typeface="Calibri Light" pitchFamily="34" charset="0"/>
              <a:buAutoNum type="alphaUcPeriod"/>
            </a:pPr>
            <a:endParaRPr lang="en-US" altLang="en-US" dirty="0" smtClean="0"/>
          </a:p>
        </p:txBody>
      </p:sp>
    </p:spTree>
    <p:extLst>
      <p:ext uri="{BB962C8B-B14F-4D97-AF65-F5344CB8AC3E}">
        <p14:creationId xmlns:p14="http://schemas.microsoft.com/office/powerpoint/2010/main" val="28212199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77586" y="76200"/>
            <a:ext cx="11914414" cy="3352800"/>
          </a:xfrm>
        </p:spPr>
        <p:txBody>
          <a:bodyPr anchor="t">
            <a:normAutofit/>
          </a:bodyPr>
          <a:lstStyle/>
          <a:p>
            <a:pPr eaLnBrk="1" hangingPunct="1"/>
            <a:r>
              <a:rPr lang="en-US" altLang="en-US" sz="2400" dirty="0" smtClean="0"/>
              <a:t>It is now PTD 4.  Both ICP and PbtO</a:t>
            </a:r>
            <a:r>
              <a:rPr lang="en-US" altLang="en-US" sz="2400" baseline="-25000" dirty="0" smtClean="0"/>
              <a:t>2</a:t>
            </a:r>
            <a:r>
              <a:rPr lang="en-US" altLang="en-US" sz="2400" dirty="0" smtClean="0"/>
              <a:t> values have been well controlled and have remained within the desired range for at least 24 hours.  The patient is now opening her eyes and localizes both upper extremities to painful stimuli (GCS 9T).   A neurosurgery resident places an order for a routine Brain MRI and informs the bedside nurse that the PbtO</a:t>
            </a:r>
            <a:r>
              <a:rPr lang="en-US" altLang="en-US" sz="2400" baseline="-25000" dirty="0" smtClean="0"/>
              <a:t>2</a:t>
            </a:r>
            <a:r>
              <a:rPr lang="en-US" altLang="en-US" sz="2400" dirty="0" smtClean="0"/>
              <a:t>/ICP monitor that was placed through a bolt will be removed  later in the day, prior to MRI. </a:t>
            </a:r>
            <a:br>
              <a:rPr lang="en-US" altLang="en-US" sz="2400" dirty="0" smtClean="0"/>
            </a:br>
            <a:r>
              <a:rPr lang="en-US" altLang="en-US" sz="2400" dirty="0" smtClean="0"/>
              <a:t/>
            </a:r>
            <a:br>
              <a:rPr lang="en-US" altLang="en-US" sz="2400" dirty="0" smtClean="0"/>
            </a:br>
            <a:r>
              <a:rPr lang="en-US" altLang="en-US" sz="2400" dirty="0" smtClean="0"/>
              <a:t/>
            </a:r>
            <a:br>
              <a:rPr lang="en-US" altLang="en-US" sz="2400" dirty="0" smtClean="0"/>
            </a:br>
            <a:r>
              <a:rPr lang="en-US" altLang="en-US" sz="2400" dirty="0" smtClean="0"/>
              <a:t>Based on this information, per protocol, can the ICP and PbtO</a:t>
            </a:r>
            <a:r>
              <a:rPr lang="en-US" altLang="en-US" sz="2400" baseline="-25000" dirty="0" smtClean="0"/>
              <a:t>2</a:t>
            </a:r>
            <a:r>
              <a:rPr lang="en-US" altLang="en-US" sz="2400" dirty="0" smtClean="0"/>
              <a:t> probes be removed on PTD 4? :</a:t>
            </a:r>
            <a:br>
              <a:rPr lang="en-US" altLang="en-US" sz="2400" dirty="0" smtClean="0"/>
            </a:br>
            <a:endParaRPr lang="en-US" altLang="en-US" sz="2400" dirty="0" smtClean="0"/>
          </a:p>
        </p:txBody>
      </p:sp>
      <p:sp>
        <p:nvSpPr>
          <p:cNvPr id="3" name="Content Placeholder 2">
            <a:extLst>
              <a:ext uri="{FF2B5EF4-FFF2-40B4-BE49-F238E27FC236}">
                <a16:creationId xmlns:a16="http://schemas.microsoft.com/office/drawing/2014/main" id="{F02A6E7F-D208-414D-9EE9-0AA17E7A84AF}"/>
              </a:ext>
            </a:extLst>
          </p:cNvPr>
          <p:cNvSpPr>
            <a:spLocks noGrp="1"/>
          </p:cNvSpPr>
          <p:nvPr>
            <p:ph idx="1"/>
          </p:nvPr>
        </p:nvSpPr>
        <p:spPr>
          <a:xfrm>
            <a:off x="947057" y="3048001"/>
            <a:ext cx="11037511" cy="2009775"/>
          </a:xfrm>
        </p:spPr>
        <p:txBody>
          <a:bodyPr/>
          <a:lstStyle/>
          <a:p>
            <a:pPr marL="457200" indent="-457200">
              <a:buFont typeface="+mj-lt"/>
              <a:buAutoNum type="alphaUcPeriod"/>
              <a:defRPr/>
            </a:pPr>
            <a:r>
              <a:rPr lang="en-US" sz="2400" dirty="0"/>
              <a:t>Yes, values have been normal for at least 24 hours</a:t>
            </a:r>
          </a:p>
          <a:p>
            <a:pPr marL="457200" indent="-457200">
              <a:buFont typeface="+mj-lt"/>
              <a:buAutoNum type="alphaUcPeriod"/>
              <a:defRPr/>
            </a:pPr>
            <a:r>
              <a:rPr lang="en-US" sz="2400" dirty="0"/>
              <a:t>Yes, in order to do the MRI, the bolt must be removed</a:t>
            </a:r>
          </a:p>
          <a:p>
            <a:pPr marL="457200" indent="-457200">
              <a:buFont typeface="+mj-lt"/>
              <a:buAutoNum type="alphaUcPeriod"/>
              <a:defRPr/>
            </a:pPr>
            <a:r>
              <a:rPr lang="en-US" sz="2400" dirty="0"/>
              <a:t>Yes, GCS is now &gt; 8T</a:t>
            </a:r>
          </a:p>
          <a:p>
            <a:pPr marL="457200" indent="-457200">
              <a:buFont typeface="+mj-lt"/>
              <a:buAutoNum type="alphaUcPeriod"/>
              <a:defRPr/>
            </a:pPr>
            <a:r>
              <a:rPr lang="en-US" sz="2400" dirty="0"/>
              <a:t>No </a:t>
            </a:r>
          </a:p>
          <a:p>
            <a:pPr marL="0" indent="0">
              <a:buFont typeface="Arial" panose="020B0604020202020204" pitchFamily="34" charset="0"/>
              <a:buNone/>
              <a:defRPr/>
            </a:pPr>
            <a:endParaRPr lang="en-US" dirty="0"/>
          </a:p>
        </p:txBody>
      </p:sp>
    </p:spTree>
    <p:extLst>
      <p:ext uri="{BB962C8B-B14F-4D97-AF65-F5344CB8AC3E}">
        <p14:creationId xmlns:p14="http://schemas.microsoft.com/office/powerpoint/2010/main" val="27353699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0168-374B-442A-B720-B3A1869FCD80}"/>
              </a:ext>
            </a:extLst>
          </p:cNvPr>
          <p:cNvSpPr>
            <a:spLocks noGrp="1"/>
          </p:cNvSpPr>
          <p:nvPr>
            <p:ph type="title"/>
          </p:nvPr>
        </p:nvSpPr>
        <p:spPr>
          <a:xfrm>
            <a:off x="243115" y="172410"/>
            <a:ext cx="4400210" cy="752475"/>
          </a:xfrm>
        </p:spPr>
        <p:txBody>
          <a:bodyPr/>
          <a:lstStyle/>
          <a:p>
            <a:r>
              <a:rPr lang="en-US" b="1" dirty="0"/>
              <a:t>Data Capture</a:t>
            </a:r>
          </a:p>
        </p:txBody>
      </p:sp>
      <p:pic>
        <p:nvPicPr>
          <p:cNvPr id="4" name="Picture 3">
            <a:extLst>
              <a:ext uri="{FF2B5EF4-FFF2-40B4-BE49-F238E27FC236}">
                <a16:creationId xmlns:a16="http://schemas.microsoft.com/office/drawing/2014/main" id="{88717FE7-54CB-496A-AA96-9073A8AB2149}"/>
              </a:ext>
            </a:extLst>
          </p:cNvPr>
          <p:cNvPicPr>
            <a:picLocks noChangeAspect="1"/>
          </p:cNvPicPr>
          <p:nvPr/>
        </p:nvPicPr>
        <p:blipFill rotWithShape="1">
          <a:blip r:embed="rId2" cstate="screen"/>
          <a:srcRect/>
          <a:stretch/>
        </p:blipFill>
        <p:spPr>
          <a:xfrm>
            <a:off x="980027" y="636814"/>
            <a:ext cx="2515055" cy="5584371"/>
          </a:xfrm>
          <a:prstGeom prst="rect">
            <a:avLst/>
          </a:prstGeom>
        </p:spPr>
      </p:pic>
      <p:pic>
        <p:nvPicPr>
          <p:cNvPr id="5" name="Picture 4">
            <a:extLst>
              <a:ext uri="{FF2B5EF4-FFF2-40B4-BE49-F238E27FC236}">
                <a16:creationId xmlns:a16="http://schemas.microsoft.com/office/drawing/2014/main" id="{606BC3B5-FF3D-4FA8-A005-271FFD180993}"/>
              </a:ext>
            </a:extLst>
          </p:cNvPr>
          <p:cNvPicPr>
            <a:picLocks noChangeAspect="1"/>
          </p:cNvPicPr>
          <p:nvPr/>
        </p:nvPicPr>
        <p:blipFill rotWithShape="1">
          <a:blip r:embed="rId3" cstate="screen"/>
          <a:srcRect/>
          <a:stretch/>
        </p:blipFill>
        <p:spPr>
          <a:xfrm>
            <a:off x="4473461" y="34977"/>
            <a:ext cx="4400210" cy="2819626"/>
          </a:xfrm>
          <a:prstGeom prst="rect">
            <a:avLst/>
          </a:prstGeom>
        </p:spPr>
      </p:pic>
      <p:pic>
        <p:nvPicPr>
          <p:cNvPr id="6" name="Picture 5">
            <a:extLst>
              <a:ext uri="{FF2B5EF4-FFF2-40B4-BE49-F238E27FC236}">
                <a16:creationId xmlns:a16="http://schemas.microsoft.com/office/drawing/2014/main" id="{212C8650-177D-42D6-A6CB-E9D128C12DB9}"/>
              </a:ext>
            </a:extLst>
          </p:cNvPr>
          <p:cNvPicPr>
            <a:picLocks noChangeAspect="1"/>
          </p:cNvPicPr>
          <p:nvPr/>
        </p:nvPicPr>
        <p:blipFill>
          <a:blip r:embed="rId4" cstate="screen"/>
          <a:stretch>
            <a:fillRect/>
          </a:stretch>
        </p:blipFill>
        <p:spPr>
          <a:xfrm>
            <a:off x="5092956" y="3136507"/>
            <a:ext cx="6001599" cy="3376499"/>
          </a:xfrm>
          <a:prstGeom prst="rect">
            <a:avLst/>
          </a:prstGeom>
        </p:spPr>
      </p:pic>
    </p:spTree>
    <p:extLst>
      <p:ext uri="{BB962C8B-B14F-4D97-AF65-F5344CB8AC3E}">
        <p14:creationId xmlns:p14="http://schemas.microsoft.com/office/powerpoint/2010/main" val="8094984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Breaks</a:t>
            </a:r>
            <a:endParaRPr lang="en-US" dirty="0"/>
          </a:p>
        </p:txBody>
      </p:sp>
      <p:sp>
        <p:nvSpPr>
          <p:cNvPr id="3" name="Text Placeholder 2"/>
          <p:cNvSpPr>
            <a:spLocks noGrp="1"/>
          </p:cNvSpPr>
          <p:nvPr>
            <p:ph type="body" idx="1"/>
          </p:nvPr>
        </p:nvSpPr>
        <p:spPr/>
        <p:txBody>
          <a:bodyPr/>
          <a:lstStyle/>
          <a:p>
            <a:r>
              <a:rPr lang="en-US" dirty="0" err="1" smtClean="0"/>
              <a:t>Moberg</a:t>
            </a:r>
            <a:r>
              <a:rPr lang="en-US" dirty="0" smtClean="0"/>
              <a:t> monitor training</a:t>
            </a:r>
          </a:p>
          <a:p>
            <a:pPr lvl="1"/>
            <a:r>
              <a:rPr lang="en-US" dirty="0" smtClean="0"/>
              <a:t>Sign up sheet at the </a:t>
            </a:r>
            <a:r>
              <a:rPr lang="en-US" dirty="0" err="1" smtClean="0"/>
              <a:t>Moberg</a:t>
            </a:r>
            <a:r>
              <a:rPr lang="en-US" dirty="0" smtClean="0"/>
              <a:t> desk for training</a:t>
            </a:r>
          </a:p>
          <a:p>
            <a:r>
              <a:rPr lang="en-US" dirty="0" smtClean="0"/>
              <a:t>Integra monitoring</a:t>
            </a:r>
          </a:p>
          <a:p>
            <a:r>
              <a:rPr lang="en-US" dirty="0" err="1" smtClean="0"/>
              <a:t>Raumedic</a:t>
            </a:r>
            <a:r>
              <a:rPr lang="en-US" dirty="0" smtClean="0"/>
              <a:t> monitoring</a:t>
            </a:r>
          </a:p>
          <a:p>
            <a:endParaRPr lang="en-US" dirty="0"/>
          </a:p>
          <a:p>
            <a:endParaRPr lang="en-US" dirty="0" smtClean="0"/>
          </a:p>
          <a:p>
            <a:pPr marL="50800" indent="0">
              <a:buNone/>
            </a:pPr>
            <a:r>
              <a:rPr lang="en-US" b="1" dirty="0" smtClean="0"/>
              <a:t>PLEASE USE THE BREAK TIME TO STOP BY THE DIFFERENT STATIONS</a:t>
            </a:r>
          </a:p>
        </p:txBody>
      </p:sp>
    </p:spTree>
    <p:extLst>
      <p:ext uri="{BB962C8B-B14F-4D97-AF65-F5344CB8AC3E}">
        <p14:creationId xmlns:p14="http://schemas.microsoft.com/office/powerpoint/2010/main" val="18547528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3EDE5-3BCF-42A4-A807-A6AF23D61E49}"/>
              </a:ext>
            </a:extLst>
          </p:cNvPr>
          <p:cNvSpPr>
            <a:spLocks noGrp="1"/>
          </p:cNvSpPr>
          <p:nvPr>
            <p:ph type="title"/>
          </p:nvPr>
        </p:nvSpPr>
        <p:spPr>
          <a:xfrm>
            <a:off x="152400" y="116113"/>
            <a:ext cx="10515600" cy="752475"/>
          </a:xfrm>
        </p:spPr>
        <p:txBody>
          <a:bodyPr/>
          <a:lstStyle/>
          <a:p>
            <a:r>
              <a:rPr lang="en-US" b="1" dirty="0"/>
              <a:t>Data Capture</a:t>
            </a:r>
          </a:p>
        </p:txBody>
      </p:sp>
      <p:pic>
        <p:nvPicPr>
          <p:cNvPr id="4" name="Picture 3">
            <a:extLst>
              <a:ext uri="{FF2B5EF4-FFF2-40B4-BE49-F238E27FC236}">
                <a16:creationId xmlns:a16="http://schemas.microsoft.com/office/drawing/2014/main" id="{C0B04AA9-669F-4314-BE13-A6ABEE8458BF}"/>
              </a:ext>
            </a:extLst>
          </p:cNvPr>
          <p:cNvPicPr>
            <a:picLocks noChangeAspect="1"/>
          </p:cNvPicPr>
          <p:nvPr/>
        </p:nvPicPr>
        <p:blipFill>
          <a:blip r:embed="rId2" cstate="screen"/>
          <a:stretch>
            <a:fillRect/>
          </a:stretch>
        </p:blipFill>
        <p:spPr>
          <a:xfrm>
            <a:off x="1465943" y="841786"/>
            <a:ext cx="8766629" cy="5174427"/>
          </a:xfrm>
          <a:prstGeom prst="rect">
            <a:avLst/>
          </a:prstGeom>
        </p:spPr>
      </p:pic>
    </p:spTree>
    <p:extLst>
      <p:ext uri="{BB962C8B-B14F-4D97-AF65-F5344CB8AC3E}">
        <p14:creationId xmlns:p14="http://schemas.microsoft.com/office/powerpoint/2010/main" val="16269878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3EDE5-3BCF-42A4-A807-A6AF23D61E49}"/>
              </a:ext>
            </a:extLst>
          </p:cNvPr>
          <p:cNvSpPr>
            <a:spLocks noGrp="1"/>
          </p:cNvSpPr>
          <p:nvPr>
            <p:ph type="title"/>
          </p:nvPr>
        </p:nvSpPr>
        <p:spPr>
          <a:xfrm>
            <a:off x="152400" y="0"/>
            <a:ext cx="10515600" cy="752475"/>
          </a:xfrm>
        </p:spPr>
        <p:txBody>
          <a:bodyPr/>
          <a:lstStyle/>
          <a:p>
            <a:r>
              <a:rPr lang="en-US" b="1" dirty="0"/>
              <a:t>Data Capture</a:t>
            </a:r>
          </a:p>
        </p:txBody>
      </p:sp>
      <p:pic>
        <p:nvPicPr>
          <p:cNvPr id="3" name="Picture 2">
            <a:extLst>
              <a:ext uri="{FF2B5EF4-FFF2-40B4-BE49-F238E27FC236}">
                <a16:creationId xmlns:a16="http://schemas.microsoft.com/office/drawing/2014/main" id="{E687A78D-2857-499E-8534-86A34ED9BACB}"/>
              </a:ext>
            </a:extLst>
          </p:cNvPr>
          <p:cNvPicPr>
            <a:picLocks noChangeAspect="1"/>
          </p:cNvPicPr>
          <p:nvPr/>
        </p:nvPicPr>
        <p:blipFill>
          <a:blip r:embed="rId2" cstate="screen"/>
          <a:stretch>
            <a:fillRect/>
          </a:stretch>
        </p:blipFill>
        <p:spPr>
          <a:xfrm>
            <a:off x="1190171" y="794668"/>
            <a:ext cx="8926286" cy="5268663"/>
          </a:xfrm>
          <a:prstGeom prst="rect">
            <a:avLst/>
          </a:prstGeom>
        </p:spPr>
      </p:pic>
    </p:spTree>
    <p:extLst>
      <p:ext uri="{BB962C8B-B14F-4D97-AF65-F5344CB8AC3E}">
        <p14:creationId xmlns:p14="http://schemas.microsoft.com/office/powerpoint/2010/main" val="1185074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82"/>
          <p:cNvSpPr txBox="1">
            <a:spLocks noGrp="1"/>
          </p:cNvSpPr>
          <p:nvPr>
            <p:ph type="title"/>
          </p:nvPr>
        </p:nvSpPr>
        <p:spPr>
          <a:xfrm>
            <a:off x="239486" y="52819"/>
            <a:ext cx="8610600" cy="681039"/>
          </a:xfrm>
          <a:prstGeom prst="rect">
            <a:avLst/>
          </a:prstGeom>
          <a:noFill/>
          <a:ln>
            <a:noFill/>
          </a:ln>
        </p:spPr>
        <p:txBody>
          <a:bodyPr spcFirstLastPara="1" wrap="square" lIns="91425" tIns="45700" rIns="91425" bIns="45700" anchor="b" anchorCtr="0">
            <a:noAutofit/>
          </a:bodyPr>
          <a:lstStyle/>
          <a:p>
            <a:pPr>
              <a:buSzPts val="3959"/>
            </a:pPr>
            <a:r>
              <a:rPr lang="en-US" sz="3600" b="1" dirty="0"/>
              <a:t>Documentation</a:t>
            </a:r>
            <a:r>
              <a:rPr lang="en-US" sz="3959" b="1" dirty="0"/>
              <a:t> of Tier Treatments 	</a:t>
            </a:r>
            <a:endParaRPr b="1" dirty="0"/>
          </a:p>
        </p:txBody>
      </p:sp>
      <p:pic>
        <p:nvPicPr>
          <p:cNvPr id="877" name="Google Shape;877;p82"/>
          <p:cNvPicPr preferRelativeResize="0">
            <a:picLocks noGrp="1"/>
          </p:cNvPicPr>
          <p:nvPr>
            <p:ph type="body" idx="1"/>
          </p:nvPr>
        </p:nvPicPr>
        <p:blipFill rotWithShape="1">
          <a:blip r:embed="rId3" cstate="screen">
            <a:alphaModFix/>
          </a:blip>
          <a:srcRect/>
          <a:stretch/>
        </p:blipFill>
        <p:spPr>
          <a:xfrm>
            <a:off x="1553027" y="733858"/>
            <a:ext cx="8781143" cy="6071323"/>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CB91-02BF-42A4-A36C-E3F8F1A5DD9E}"/>
              </a:ext>
            </a:extLst>
          </p:cNvPr>
          <p:cNvSpPr>
            <a:spLocks noGrp="1"/>
          </p:cNvSpPr>
          <p:nvPr>
            <p:ph type="title"/>
          </p:nvPr>
        </p:nvSpPr>
        <p:spPr>
          <a:xfrm>
            <a:off x="127001" y="130628"/>
            <a:ext cx="10515600" cy="752475"/>
          </a:xfrm>
        </p:spPr>
        <p:txBody>
          <a:bodyPr>
            <a:normAutofit fontScale="90000"/>
          </a:bodyPr>
          <a:lstStyle/>
          <a:p>
            <a:r>
              <a:rPr lang="en-US" b="1" dirty="0"/>
              <a:t>Clinical Site Responsibilities for Data Review &amp; Annotations</a:t>
            </a:r>
            <a:endParaRPr lang="en-US" dirty="0"/>
          </a:p>
        </p:txBody>
      </p:sp>
      <p:sp>
        <p:nvSpPr>
          <p:cNvPr id="3" name="Content Placeholder 2">
            <a:extLst>
              <a:ext uri="{FF2B5EF4-FFF2-40B4-BE49-F238E27FC236}">
                <a16:creationId xmlns:a16="http://schemas.microsoft.com/office/drawing/2014/main" id="{2E563458-3D84-4FEF-AD9F-682C230E2AE8}"/>
              </a:ext>
            </a:extLst>
          </p:cNvPr>
          <p:cNvSpPr>
            <a:spLocks noGrp="1"/>
          </p:cNvSpPr>
          <p:nvPr>
            <p:ph idx="1"/>
          </p:nvPr>
        </p:nvSpPr>
        <p:spPr>
          <a:xfrm>
            <a:off x="246743" y="883104"/>
            <a:ext cx="11107058" cy="5293860"/>
          </a:xfrm>
        </p:spPr>
        <p:txBody>
          <a:bodyPr>
            <a:normAutofit fontScale="92500"/>
          </a:bodyPr>
          <a:lstStyle/>
          <a:p>
            <a:r>
              <a:rPr lang="en-US" dirty="0"/>
              <a:t>Analysis of continuous ICP and PbtO</a:t>
            </a:r>
            <a:r>
              <a:rPr lang="en-US" baseline="-25000" dirty="0"/>
              <a:t>2</a:t>
            </a:r>
            <a:r>
              <a:rPr lang="en-US" dirty="0"/>
              <a:t> data will be an important secondary analysis of BOOST-3.  </a:t>
            </a:r>
          </a:p>
          <a:p>
            <a:r>
              <a:rPr lang="en-US" dirty="0"/>
              <a:t>Investigators at the clinical sites (or their designees as needed to maintain blinding) should review the continuous ICP and PbtO</a:t>
            </a:r>
            <a:r>
              <a:rPr lang="en-US" baseline="-25000" dirty="0"/>
              <a:t>2</a:t>
            </a:r>
            <a:r>
              <a:rPr lang="en-US" dirty="0"/>
              <a:t> data at least daily to ensure that it is clean and free of artifacts.  </a:t>
            </a:r>
          </a:p>
          <a:p>
            <a:pPr lvl="1"/>
            <a:r>
              <a:rPr lang="en-US" dirty="0"/>
              <a:t>In order to maintain blinding for those in the ICP-only group, these daily reviews should take place in such a manner that others do not see the PbtO</a:t>
            </a:r>
            <a:r>
              <a:rPr lang="en-US" baseline="-25000" dirty="0"/>
              <a:t>2</a:t>
            </a:r>
            <a:r>
              <a:rPr lang="en-US" dirty="0"/>
              <a:t> data.  </a:t>
            </a:r>
          </a:p>
          <a:p>
            <a:pPr lvl="1"/>
            <a:r>
              <a:rPr lang="en-US" dirty="0"/>
              <a:t>Periods when such data is artifactual should be annotated using software tools in the Moberg CNS monitor by the research team.  </a:t>
            </a:r>
          </a:p>
          <a:p>
            <a:pPr lvl="1"/>
            <a:r>
              <a:rPr lang="en-US" dirty="0"/>
              <a:t>Research coordinators should review the clinical chart and query bedside nurses to confirm times when the patient was disconnected and identify explanations for periods of artifactual data.  </a:t>
            </a:r>
          </a:p>
          <a:p>
            <a:r>
              <a:rPr lang="en-US" dirty="0"/>
              <a:t>At the end of the monitoring period, after the continuous physiologic data is fully cleaned and annotated, it should be uploaded to the secure web server.  </a:t>
            </a:r>
          </a:p>
          <a:p>
            <a:endParaRPr lang="en-US" dirty="0"/>
          </a:p>
          <a:p>
            <a:endParaRPr lang="en-US" dirty="0"/>
          </a:p>
        </p:txBody>
      </p:sp>
    </p:spTree>
    <p:extLst>
      <p:ext uri="{BB962C8B-B14F-4D97-AF65-F5344CB8AC3E}">
        <p14:creationId xmlns:p14="http://schemas.microsoft.com/office/powerpoint/2010/main" val="8866536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FC4B-9CEE-44F4-AF83-BBC160763BEF}"/>
              </a:ext>
            </a:extLst>
          </p:cNvPr>
          <p:cNvSpPr>
            <a:spLocks noGrp="1"/>
          </p:cNvSpPr>
          <p:nvPr>
            <p:ph type="title"/>
          </p:nvPr>
        </p:nvSpPr>
        <p:spPr>
          <a:xfrm>
            <a:off x="199573" y="159656"/>
            <a:ext cx="10515600" cy="752475"/>
          </a:xfrm>
        </p:spPr>
        <p:txBody>
          <a:bodyPr>
            <a:normAutofit/>
          </a:bodyPr>
          <a:lstStyle/>
          <a:p>
            <a:r>
              <a:rPr lang="en-US" b="1" dirty="0"/>
              <a:t>EEG Monitoring  </a:t>
            </a:r>
            <a:endParaRPr lang="en-US" dirty="0"/>
          </a:p>
        </p:txBody>
      </p:sp>
      <p:sp>
        <p:nvSpPr>
          <p:cNvPr id="3" name="Content Placeholder 2">
            <a:extLst>
              <a:ext uri="{FF2B5EF4-FFF2-40B4-BE49-F238E27FC236}">
                <a16:creationId xmlns:a16="http://schemas.microsoft.com/office/drawing/2014/main" id="{2A959B3A-F3B0-426E-8F8F-CFC2B0BE4EA3}"/>
              </a:ext>
            </a:extLst>
          </p:cNvPr>
          <p:cNvSpPr>
            <a:spLocks noGrp="1"/>
          </p:cNvSpPr>
          <p:nvPr>
            <p:ph idx="1"/>
          </p:nvPr>
        </p:nvSpPr>
        <p:spPr>
          <a:xfrm>
            <a:off x="319315" y="1219200"/>
            <a:ext cx="11034486" cy="4957763"/>
          </a:xfrm>
        </p:spPr>
        <p:txBody>
          <a:bodyPr/>
          <a:lstStyle/>
          <a:p>
            <a:r>
              <a:rPr lang="en-US" dirty="0"/>
              <a:t>EEG monitoring is not required for research purposes. </a:t>
            </a:r>
          </a:p>
          <a:p>
            <a:r>
              <a:rPr lang="en-US" dirty="0"/>
              <a:t>Sites may use continuous video EEG (</a:t>
            </a:r>
            <a:r>
              <a:rPr lang="en-US" dirty="0" err="1"/>
              <a:t>cvEEG</a:t>
            </a:r>
            <a:r>
              <a:rPr lang="en-US" dirty="0"/>
              <a:t>) monitoring to manage severe TBI patients, or may use EEG monitoring on an as needed basis (</a:t>
            </a:r>
            <a:r>
              <a:rPr lang="en-US" dirty="0" err="1"/>
              <a:t>i.e</a:t>
            </a:r>
            <a:r>
              <a:rPr lang="en-US" dirty="0"/>
              <a:t> monitoring 30 - 60+ minutes at a time, when clinically indicated). </a:t>
            </a:r>
          </a:p>
          <a:p>
            <a:pPr lvl="1"/>
            <a:r>
              <a:rPr lang="en-US" dirty="0"/>
              <a:t>In both settings, treatment of seizures will be according to clinical protocols at each site, and information about anti-epileptic treatments will be recorded in CRFs.  </a:t>
            </a:r>
          </a:p>
          <a:p>
            <a:pPr marL="0" indent="0">
              <a:buNone/>
            </a:pPr>
            <a:r>
              <a:rPr lang="en-US" dirty="0"/>
              <a:t/>
            </a:r>
            <a:br>
              <a:rPr lang="en-US" dirty="0"/>
            </a:br>
            <a:endParaRPr lang="en-US" dirty="0"/>
          </a:p>
        </p:txBody>
      </p:sp>
    </p:spTree>
    <p:extLst>
      <p:ext uri="{BB962C8B-B14F-4D97-AF65-F5344CB8AC3E}">
        <p14:creationId xmlns:p14="http://schemas.microsoft.com/office/powerpoint/2010/main" val="546074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30878" y="348796"/>
            <a:ext cx="10515600" cy="5456238"/>
          </a:xfrm>
          <a:solidFill>
            <a:schemeClr val="bg1"/>
          </a:solidFill>
        </p:spPr>
        <p:txBody>
          <a:bodyPr anchor="t"/>
          <a:lstStyle/>
          <a:p>
            <a:pPr eaLnBrk="1" hangingPunct="1"/>
            <a:r>
              <a:rPr lang="en-US" altLang="en-US" b="1" dirty="0" smtClean="0"/>
              <a:t>Case Study: </a:t>
            </a:r>
            <a:r>
              <a:rPr lang="en-US" altLang="en-US" b="1" dirty="0" smtClean="0">
                <a:solidFill>
                  <a:srgbClr val="FF0000"/>
                </a:solidFill>
              </a:rPr>
              <a:t>17</a:t>
            </a:r>
            <a:r>
              <a:rPr lang="en-US" altLang="en-US" dirty="0" smtClean="0"/>
              <a:t> </a:t>
            </a:r>
            <a:r>
              <a:rPr lang="en-US" altLang="en-US" dirty="0" err="1" smtClean="0"/>
              <a:t>yo</a:t>
            </a:r>
            <a:r>
              <a:rPr lang="en-US" altLang="en-US" dirty="0" smtClean="0"/>
              <a:t> male s/p ATV accident on </a:t>
            </a:r>
            <a:r>
              <a:rPr lang="en-US" altLang="en-US" b="1" dirty="0" smtClean="0">
                <a:solidFill>
                  <a:srgbClr val="FF0000"/>
                </a:solidFill>
              </a:rPr>
              <a:t>6/27/19 at approximately 21:00</a:t>
            </a:r>
            <a:r>
              <a:rPr lang="en-US" altLang="en-US" dirty="0" smtClean="0"/>
              <a:t>.   GCS 3 at the scene, pupils 2mm and reactive.  </a:t>
            </a:r>
            <a:r>
              <a:rPr lang="en-US" altLang="en-US" b="1" dirty="0" smtClean="0">
                <a:solidFill>
                  <a:srgbClr val="FF0000"/>
                </a:solidFill>
              </a:rPr>
              <a:t>Seizure activity</a:t>
            </a:r>
            <a:r>
              <a:rPr lang="en-US" altLang="en-US" dirty="0" smtClean="0"/>
              <a:t> noted en route  to OSH. Initial CT scan performed at OSH revealed a right EDH with midline shift; pupil exam changed from 2mm and reactive bilaterally to right pupil 7mm and nonreactive.  Taken emergently to OR for </a:t>
            </a:r>
            <a:r>
              <a:rPr lang="en-US" altLang="en-US" b="1" dirty="0" smtClean="0">
                <a:solidFill>
                  <a:srgbClr val="FF0000"/>
                </a:solidFill>
              </a:rPr>
              <a:t>right </a:t>
            </a:r>
            <a:r>
              <a:rPr lang="en-US" altLang="en-US" b="1" dirty="0" err="1" smtClean="0">
                <a:solidFill>
                  <a:srgbClr val="FF0000"/>
                </a:solidFill>
              </a:rPr>
              <a:t>decompressive</a:t>
            </a:r>
            <a:r>
              <a:rPr lang="en-US" altLang="en-US" b="1" dirty="0" smtClean="0">
                <a:solidFill>
                  <a:srgbClr val="FF0000"/>
                </a:solidFill>
              </a:rPr>
              <a:t> </a:t>
            </a:r>
            <a:r>
              <a:rPr lang="en-US" altLang="en-US" b="1" dirty="0" err="1" smtClean="0">
                <a:solidFill>
                  <a:srgbClr val="FF0000"/>
                </a:solidFill>
              </a:rPr>
              <a:t>craniectomy</a:t>
            </a:r>
            <a:r>
              <a:rPr lang="en-US" altLang="en-US" dirty="0" smtClean="0"/>
              <a:t>.   He </a:t>
            </a:r>
            <a:r>
              <a:rPr lang="en-US" altLang="en-US" b="1" dirty="0" smtClean="0">
                <a:solidFill>
                  <a:srgbClr val="FF0000"/>
                </a:solidFill>
              </a:rPr>
              <a:t>arrives at study hospital on 6/28/19 at 8:45am</a:t>
            </a:r>
            <a:r>
              <a:rPr lang="en-US" altLang="en-US" dirty="0" smtClean="0"/>
              <a:t>, GCS 7T, pupils 4mm and reactive bilaterally.   </a:t>
            </a:r>
            <a:r>
              <a:rPr lang="en-US" altLang="en-US" b="1" dirty="0" smtClean="0">
                <a:solidFill>
                  <a:srgbClr val="FF0000"/>
                </a:solidFill>
              </a:rPr>
              <a:t>ICP and PbtO</a:t>
            </a:r>
            <a:r>
              <a:rPr lang="en-US" altLang="en-US" b="1" baseline="-25000" dirty="0" smtClean="0">
                <a:solidFill>
                  <a:srgbClr val="FF0000"/>
                </a:solidFill>
              </a:rPr>
              <a:t>2 </a:t>
            </a:r>
            <a:r>
              <a:rPr lang="en-US" altLang="en-US" b="1" dirty="0" smtClean="0">
                <a:solidFill>
                  <a:srgbClr val="FF0000"/>
                </a:solidFill>
              </a:rPr>
              <a:t>monitors were placed at 10:00.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862" y="526188"/>
            <a:ext cx="10515600" cy="1325563"/>
          </a:xfrm>
        </p:spPr>
        <p:txBody>
          <a:bodyPr>
            <a:normAutofit/>
          </a:bodyPr>
          <a:lstStyle/>
          <a:p>
            <a:r>
              <a:rPr lang="en-US" altLang="en-US" dirty="0" smtClean="0">
                <a:latin typeface="Calibri Light" panose="020F0302020204030204" pitchFamily="34" charset="0"/>
              </a:rPr>
              <a:t>Who to Contact?</a:t>
            </a:r>
            <a:r>
              <a:rPr lang="en-US" altLang="en-US" dirty="0">
                <a:latin typeface="Calibri Light" panose="020F0302020204030204" pitchFamily="34" charset="0"/>
              </a:rPr>
              <a:t/>
            </a:r>
            <a:br>
              <a:rPr lang="en-US" altLang="en-US" dirty="0">
                <a:latin typeface="Calibri Light" panose="020F0302020204030204" pitchFamily="34" charset="0"/>
              </a:rPr>
            </a:br>
            <a:endParaRPr lang="en-US" dirty="0"/>
          </a:p>
        </p:txBody>
      </p:sp>
      <p:pic>
        <p:nvPicPr>
          <p:cNvPr id="3" name="Shape 86" descr="SIREN draft.png"/>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1022" y="5730081"/>
            <a:ext cx="1868487" cy="814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0375" y="5938838"/>
            <a:ext cx="220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756862" y="1651137"/>
            <a:ext cx="9617034" cy="4431164"/>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t>For </a:t>
            </a:r>
            <a:r>
              <a:rPr lang="en-US" sz="2400" b="1" dirty="0"/>
              <a:t>immediate emergency assistance (enrollment, clinical, protocol, adverse </a:t>
            </a:r>
            <a:r>
              <a:rPr lang="en-US" sz="2400" b="1" dirty="0" smtClean="0"/>
              <a:t>events</a:t>
            </a:r>
            <a:r>
              <a:rPr lang="en-US" sz="2400" b="1" dirty="0"/>
              <a:t>, etc.), please use the 24/7 </a:t>
            </a:r>
            <a:r>
              <a:rPr lang="en-US" sz="2400" b="1" dirty="0" smtClean="0"/>
              <a:t>BOOST-3 </a:t>
            </a:r>
            <a:r>
              <a:rPr lang="en-US" sz="2400" b="1" dirty="0"/>
              <a:t>Principal Investigator Hotline: </a:t>
            </a:r>
            <a:br>
              <a:rPr lang="en-US" sz="2400" b="1" dirty="0"/>
            </a:br>
            <a:r>
              <a:rPr lang="en-US" sz="2400" b="1" dirty="0"/>
              <a:t>855-4-BOOST3 (855-426-6783)</a:t>
            </a:r>
            <a:endParaRPr lang="en-US" sz="2400" dirty="0"/>
          </a:p>
          <a:p>
            <a:r>
              <a:rPr lang="en-US" sz="2400" dirty="0" smtClean="0"/>
              <a:t>Clinical </a:t>
            </a:r>
            <a:r>
              <a:rPr lang="en-US" sz="2400" dirty="0"/>
              <a:t>questions for BOOST3 trial PIs: </a:t>
            </a:r>
            <a:r>
              <a:rPr lang="en-US" sz="2400" u="sng" dirty="0">
                <a:hlinkClick r:id="rId4"/>
              </a:rPr>
              <a:t>boost-PIs@umich.edu</a:t>
            </a:r>
            <a:r>
              <a:rPr lang="en-US" sz="2400" dirty="0"/>
              <a:t> </a:t>
            </a:r>
          </a:p>
          <a:p>
            <a:r>
              <a:rPr lang="en-US" sz="2400" dirty="0" smtClean="0"/>
              <a:t>For </a:t>
            </a:r>
            <a:r>
              <a:rPr lang="en-US" sz="2400" dirty="0"/>
              <a:t>non-urgent data entry/WebDCU questions call: 1-866-450-2016</a:t>
            </a:r>
          </a:p>
          <a:p>
            <a:r>
              <a:rPr lang="en-US" sz="2400" dirty="0" smtClean="0"/>
              <a:t>For </a:t>
            </a:r>
            <a:r>
              <a:rPr lang="en-US" sz="2400" dirty="0"/>
              <a:t>all other non-urgent </a:t>
            </a:r>
            <a:r>
              <a:rPr lang="en-US" sz="2400" dirty="0" smtClean="0"/>
              <a:t>questions: </a:t>
            </a:r>
            <a:r>
              <a:rPr lang="en-US" sz="2400" dirty="0" smtClean="0">
                <a:hlinkClick r:id="rId5"/>
              </a:rPr>
              <a:t>boost-contact@umich.edu</a:t>
            </a:r>
            <a:r>
              <a:rPr lang="en-US" sz="2400" dirty="0" smtClean="0"/>
              <a:t>  </a:t>
            </a:r>
            <a:r>
              <a:rPr lang="en-US" sz="2400" dirty="0"/>
              <a:t> </a:t>
            </a:r>
            <a:endParaRPr lang="en-US" sz="2400" dirty="0" smtClean="0"/>
          </a:p>
          <a:p>
            <a:r>
              <a:rPr lang="en-US" altLang="en-US" sz="2400" b="1" dirty="0" smtClean="0">
                <a:solidFill>
                  <a:schemeClr val="tx1">
                    <a:lumMod val="75000"/>
                    <a:lumOff val="25000"/>
                  </a:schemeClr>
                </a:solidFill>
              </a:rPr>
              <a:t>For all email communications, please include BOOST-3 at the beginning of the subject line.  </a:t>
            </a:r>
          </a:p>
          <a:p>
            <a:pPr marL="91440" indent="-91440">
              <a:buFont typeface="Wingdings" panose="05000000000000000000" pitchFamily="2" charset="2"/>
              <a:buNone/>
              <a:defRPr/>
            </a:pPr>
            <a:endParaRPr lang="en-US" altLang="en-US" sz="1600" dirty="0" smtClean="0">
              <a:solidFill>
                <a:schemeClr val="tx1">
                  <a:lumMod val="75000"/>
                  <a:lumOff val="25000"/>
                </a:schemeClr>
              </a:solidFill>
            </a:endParaRPr>
          </a:p>
          <a:p>
            <a:pPr marL="91440" indent="-91440">
              <a:defRPr/>
            </a:pPr>
            <a:endParaRPr lang="en-US" altLang="en-US" dirty="0" smtClean="0">
              <a:solidFill>
                <a:schemeClr val="tx1">
                  <a:lumMod val="75000"/>
                  <a:lumOff val="25000"/>
                </a:schemeClr>
              </a:solidFill>
            </a:endParaRPr>
          </a:p>
          <a:p>
            <a:pPr marL="91440" indent="-91440">
              <a:buFont typeface="Wingdings" panose="05000000000000000000" pitchFamily="2" charset="2"/>
              <a:buNone/>
              <a:defRPr/>
            </a:pPr>
            <a:endParaRPr lang="en-US" altLang="en-US" sz="1600" dirty="0" smtClean="0">
              <a:solidFill>
                <a:schemeClr val="tx1">
                  <a:lumMod val="75000"/>
                  <a:lumOff val="25000"/>
                </a:schemeClr>
              </a:solidFill>
            </a:endParaRPr>
          </a:p>
          <a:p>
            <a:pPr marL="91440" indent="-91440">
              <a:lnSpc>
                <a:spcPct val="80000"/>
              </a:lnSpc>
              <a:buFont typeface="Wingdings" panose="05000000000000000000" pitchFamily="2" charset="2"/>
              <a:buNone/>
              <a:defRPr/>
            </a:pPr>
            <a:endParaRPr lang="en-US" altLang="en-US" dirty="0" smtClean="0">
              <a:solidFill>
                <a:schemeClr val="tx1">
                  <a:lumMod val="75000"/>
                  <a:lumOff val="25000"/>
                </a:schemeClr>
              </a:solidFill>
            </a:endParaRPr>
          </a:p>
          <a:p>
            <a:pPr marL="91440" indent="-91440">
              <a:lnSpc>
                <a:spcPct val="80000"/>
              </a:lnSpc>
              <a:buFont typeface="Wingdings" panose="05000000000000000000" pitchFamily="2" charset="2"/>
              <a:buNone/>
              <a:defRPr/>
            </a:pPr>
            <a:endParaRPr lang="en-US" altLang="en-US" dirty="0" smtClean="0">
              <a:solidFill>
                <a:schemeClr val="tx1">
                  <a:lumMod val="75000"/>
                  <a:lumOff val="25000"/>
                </a:schemeClr>
              </a:solidFill>
            </a:endParaRPr>
          </a:p>
          <a:p>
            <a:pPr marL="91440" indent="-91440">
              <a:lnSpc>
                <a:spcPct val="80000"/>
              </a:lnSpc>
              <a:defRPr/>
            </a:pPr>
            <a:endParaRPr lang="en-US" altLang="en-US" dirty="0" smtClean="0">
              <a:solidFill>
                <a:schemeClr val="tx1">
                  <a:lumMod val="75000"/>
                  <a:lumOff val="25000"/>
                </a:schemeClr>
              </a:solidFill>
            </a:endParaRPr>
          </a:p>
          <a:p>
            <a:pPr marL="91440" indent="-91440">
              <a:lnSpc>
                <a:spcPct val="80000"/>
              </a:lnSpc>
              <a:buFont typeface="Wingdings" panose="05000000000000000000" pitchFamily="2" charset="2"/>
              <a:buNone/>
              <a:defRPr/>
            </a:pPr>
            <a:endParaRPr lang="en-US" altLang="en-US" dirty="0" smtClean="0">
              <a:solidFill>
                <a:schemeClr val="tx1">
                  <a:lumMod val="75000"/>
                  <a:lumOff val="25000"/>
                </a:schemeClr>
              </a:solidFill>
            </a:endParaRPr>
          </a:p>
          <a:p>
            <a:pPr marL="91440" indent="-91440">
              <a:lnSpc>
                <a:spcPct val="80000"/>
              </a:lnSpc>
              <a:defRPr/>
            </a:pPr>
            <a:endParaRPr lang="en-US" altLang="en-US" sz="2400" dirty="0" smtClean="0">
              <a:solidFill>
                <a:schemeClr val="tx1">
                  <a:lumMod val="75000"/>
                  <a:lumOff val="25000"/>
                </a:schemeClr>
              </a:solidFill>
            </a:endParaRPr>
          </a:p>
        </p:txBody>
      </p:sp>
    </p:spTree>
    <p:extLst>
      <p:ext uri="{BB962C8B-B14F-4D97-AF65-F5344CB8AC3E}">
        <p14:creationId xmlns:p14="http://schemas.microsoft.com/office/powerpoint/2010/main" val="81834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429" y="696687"/>
            <a:ext cx="8418286" cy="885370"/>
          </a:xfrm>
        </p:spPr>
        <p:txBody>
          <a:bodyPr>
            <a:normAutofit lnSpcReduction="10000"/>
          </a:bodyPr>
          <a:lstStyle/>
          <a:p>
            <a:pPr algn="ctr">
              <a:buNone/>
            </a:pPr>
            <a:r>
              <a:rPr lang="en-US" sz="6000" dirty="0" smtClean="0"/>
              <a:t>QUESTIONS?</a:t>
            </a:r>
            <a:endParaRPr lang="en-US" sz="6000" dirty="0"/>
          </a:p>
        </p:txBody>
      </p:sp>
      <p:pic>
        <p:nvPicPr>
          <p:cNvPr id="111618" name="Picture 2" descr="Image result for question mark"/>
          <p:cNvPicPr>
            <a:picLocks noChangeAspect="1" noChangeArrowheads="1"/>
          </p:cNvPicPr>
          <p:nvPr/>
        </p:nvPicPr>
        <p:blipFill>
          <a:blip r:embed="rId2" cstate="screen"/>
          <a:srcRect/>
          <a:stretch>
            <a:fillRect/>
          </a:stretch>
        </p:blipFill>
        <p:spPr bwMode="auto">
          <a:xfrm>
            <a:off x="2046058" y="1364038"/>
            <a:ext cx="7199541" cy="479969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58" y="304799"/>
            <a:ext cx="10515600" cy="1099458"/>
          </a:xfrm>
        </p:spPr>
        <p:txBody>
          <a:bodyPr>
            <a:noAutofit/>
          </a:bodyPr>
          <a:lstStyle/>
          <a:p>
            <a:r>
              <a:rPr lang="en-US" dirty="0" smtClean="0"/>
              <a:t>Does this patient meet criteria for enrollment in BOOST-3? </a:t>
            </a:r>
            <a:endParaRPr lang="en-US" dirty="0"/>
          </a:p>
        </p:txBody>
      </p:sp>
      <p:sp>
        <p:nvSpPr>
          <p:cNvPr id="3" name="Content Placeholder 2"/>
          <p:cNvSpPr>
            <a:spLocks noGrp="1"/>
          </p:cNvSpPr>
          <p:nvPr>
            <p:ph idx="1"/>
          </p:nvPr>
        </p:nvSpPr>
        <p:spPr>
          <a:xfrm>
            <a:off x="1257300" y="1730829"/>
            <a:ext cx="10096500" cy="4446134"/>
          </a:xfrm>
        </p:spPr>
        <p:txBody>
          <a:bodyPr>
            <a:normAutofit/>
          </a:bodyPr>
          <a:lstStyle/>
          <a:p>
            <a:pPr marL="514350" indent="-514350">
              <a:buFont typeface="+mj-lt"/>
              <a:buAutoNum type="alphaUcPeriod"/>
            </a:pPr>
            <a:r>
              <a:rPr lang="en-US" sz="3600" dirty="0" smtClean="0"/>
              <a:t>Yes</a:t>
            </a:r>
          </a:p>
          <a:p>
            <a:pPr marL="514350" indent="-514350">
              <a:buFont typeface="+mj-lt"/>
              <a:buAutoNum type="alphaUcPeriod"/>
            </a:pPr>
            <a:r>
              <a:rPr lang="en-US" sz="3600" dirty="0" smtClean="0"/>
              <a:t>No</a:t>
            </a:r>
            <a:endParaRPr lang="en-US" sz="36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4469c1a7-ab89-4b82-8023-68903fda80ef"/>
  <p:tag name="TPVERSION" val="8"/>
  <p:tag name="TPFULLVERSION" val="8.2.6.7"/>
  <p:tag name="PPTVERSION" val="16"/>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12343</Words>
  <Application>Microsoft Office PowerPoint</Application>
  <PresentationFormat>Widescreen</PresentationFormat>
  <Paragraphs>929</Paragraphs>
  <Slides>81</Slides>
  <Notes>44</Notes>
  <HiddenSlides>5</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81</vt:i4>
      </vt:variant>
    </vt:vector>
  </HeadingPairs>
  <TitlesOfParts>
    <vt:vector size="91" baseType="lpstr">
      <vt:lpstr>ＭＳ Ｐゴシック</vt:lpstr>
      <vt:lpstr>Arial</vt:lpstr>
      <vt:lpstr>Book Antiqua</vt:lpstr>
      <vt:lpstr>Calibri</vt:lpstr>
      <vt:lpstr>Calibri Light</vt:lpstr>
      <vt:lpstr>Times New Roman</vt:lpstr>
      <vt:lpstr>Wingdings</vt:lpstr>
      <vt:lpstr>Office Theme</vt:lpstr>
      <vt:lpstr>1_Office Theme</vt:lpstr>
      <vt:lpstr>2_Office Theme</vt:lpstr>
      <vt:lpstr>  Brain Oxygen Optimization in Severe TBI Phase 3 Protocol Training  Ava Puccio, RN, PhD; Anita Fetzick, RN, MSN; Lori Shutter, MD University of Pittsburgh / UPMC</vt:lpstr>
      <vt:lpstr>Subject Identification: Helpful Hints for Screening</vt:lpstr>
      <vt:lpstr>Screening for Enrollment</vt:lpstr>
      <vt:lpstr>The Informed Consent Process</vt:lpstr>
      <vt:lpstr>EFIC Process:  Begins Upon Arrival of Potentially Eligible Subject </vt:lpstr>
      <vt:lpstr>Randomization Procedure:  CRFs to complete</vt:lpstr>
      <vt:lpstr>Randomization Procedure </vt:lpstr>
      <vt:lpstr>Case Study: 17 yo male s/p ATV accident on 6/27/19 at approximately 21:00.   GCS 3 at the scene, pupils 2mm and reactive.  Seizure activity noted en route  to OSH. Initial CT scan performed at OSH revealed a right EDH with midline shift; pupil exam changed from 2mm and reactive bilaterally to right pupil 7mm and nonreactive.  Taken emergently to OR for right decompressive craniectomy.   He arrives at study hospital on 6/28/19 at 8:45am, GCS 7T, pupils 4mm and reactive bilaterally.   ICP and PbtO2 monitors were placed at 10:00.  </vt:lpstr>
      <vt:lpstr>Does this patient meet criteria for enrollment in BOOST-3? </vt:lpstr>
      <vt:lpstr>Why does this patient NOT meet eligibility criteria? </vt:lpstr>
      <vt:lpstr>PowerPoint Presentation</vt:lpstr>
      <vt:lpstr>Based solely on the information provided, does this patient meet criteria for enrollment and randomization into BOOST3? </vt:lpstr>
      <vt:lpstr>What further tests need to be performed before enrollment to confirm eligibility?</vt:lpstr>
      <vt:lpstr>Withdrawal From Participation</vt:lpstr>
      <vt:lpstr>Intracranial Monitors</vt:lpstr>
      <vt:lpstr>Considerations Related to Neuromonitoring </vt:lpstr>
      <vt:lpstr>Intracranial Monitors:  Placement and Timing</vt:lpstr>
      <vt:lpstr>Intracranial Monitors</vt:lpstr>
      <vt:lpstr>Intracranial Monitors: PbtO2 placement</vt:lpstr>
      <vt:lpstr>Procedures To Check Reliability of PbtO2 Measurements</vt:lpstr>
      <vt:lpstr>Checking Reliability of PbtO2 Data: FiO2 Challenge</vt:lpstr>
      <vt:lpstr>Checking Reliability of PbtO2 Data: FiO2 Challenge</vt:lpstr>
      <vt:lpstr>Checking Reliability of PbtO2 Data: FiO2 Challenge</vt:lpstr>
      <vt:lpstr>Checking Reliability of PbtO2 Data: FiO2 Challenge</vt:lpstr>
      <vt:lpstr>Handling of Study Interventions: Blinding</vt:lpstr>
      <vt:lpstr>After confirming that the patient meets eligibility criteria, the study coordinator has been notified that the neurosurgeon has just completed placement of a ventriculostomy drain (EVD) and is currently placing a PbtO2 monitor.   What should the study coordinator remind the clinical team regarding placement of intracranial monitors or neuromonitoring? </vt:lpstr>
      <vt:lpstr>The patient is randomized to the ICP + PbtO2 treatment group.   An FiO2 challenge is performed to check functionality of the PbtO2 probe.  The patient’s inhaled oxygen is placed at 100% FiO2 via ventilator.    Initial PbtO2 value: 11mmHg PbtO2 value after 20 minutes: 15mmHg   Does this suggest that the PbtO2 probe is properly functioning? </vt:lpstr>
      <vt:lpstr>The patient is randomized to the ICP + PbtO2 treatment group.   An FiO2 challenge is performed to check functionality of the PbtO2 probe.  The patient’s inhaled oxygen is placed at 100% FiO2 via ventilator.  Initial PbtO2 value: 11mmHg PbtO2 value after 20 minutes: 15mmHg   What is the next step in confirming functionality of the PbtO2 probe?  </vt:lpstr>
      <vt:lpstr>Recording of ICP and PbtO2</vt:lpstr>
      <vt:lpstr>Removal or Replacement of Probes</vt:lpstr>
      <vt:lpstr>Clinical Standardization Guidelines</vt:lpstr>
      <vt:lpstr>Clinical Standardization Guidelines</vt:lpstr>
      <vt:lpstr>Clinical Standardization Guidelines</vt:lpstr>
      <vt:lpstr>Clinical Standardization Guidelines: Respiratory Issues</vt:lpstr>
      <vt:lpstr>Clinical Standardization Guidelines: Respiratory Issues</vt:lpstr>
      <vt:lpstr>Clinical Standardization Guidelines: Hematologic Issues</vt:lpstr>
      <vt:lpstr>Clinical Standardization Guidelines: Seizure Prevention / Management</vt:lpstr>
      <vt:lpstr>Withdrawal of Care / Brain Death</vt:lpstr>
      <vt:lpstr>Assessing Patient Physiology: MAP Challenge</vt:lpstr>
      <vt:lpstr>Assessing Patient Physiology: MAP Challenge</vt:lpstr>
      <vt:lpstr>Assessing Patient Physiology: CO2 Challenge</vt:lpstr>
      <vt:lpstr>Assessing Patient Physiology: CO2 Challenge</vt:lpstr>
      <vt:lpstr>Management of elevated ICP and/or low PbtO2</vt:lpstr>
      <vt:lpstr>Managing ICP and PbtO2</vt:lpstr>
      <vt:lpstr>Scenario Based Patient Management </vt:lpstr>
      <vt:lpstr>Scenario Based Patient Management </vt:lpstr>
      <vt:lpstr>Scenario Based Patient Management </vt:lpstr>
      <vt:lpstr>Scenario Based Patient Management </vt:lpstr>
      <vt:lpstr>Documentation of Interventions</vt:lpstr>
      <vt:lpstr>Data Capture is Essential to Study Success! </vt:lpstr>
      <vt:lpstr>General Caveats</vt:lpstr>
      <vt:lpstr>Scenario Based Patient Management </vt:lpstr>
      <vt:lpstr>PowerPoint Presentation</vt:lpstr>
      <vt:lpstr>Scenario B: ICP&gt;22; PbtO2&gt;20 </vt:lpstr>
      <vt:lpstr>Scenario B: ICP&gt;22; PbtO2&gt;20 </vt:lpstr>
      <vt:lpstr>Scenario B: ICP&gt;22; PbtO2&gt;20 </vt:lpstr>
      <vt:lpstr>Scenario C: ICP&lt;22 PbtO2&lt;20  </vt:lpstr>
      <vt:lpstr>Scenario C: ICP&lt;22 PbtO2&lt;20</vt:lpstr>
      <vt:lpstr>Scenario C: ICP&lt;22; PbtO2&lt;20</vt:lpstr>
      <vt:lpstr>Scenario D: ICP&gt;22, PbtO2&lt;20 Treatment for this group is primarily aimed at lowering ICP with a secondary focus on raising PbtO2</vt:lpstr>
      <vt:lpstr>PowerPoint Presentation</vt:lpstr>
      <vt:lpstr>Scenario D: ICP&gt;22; PbtO2&lt;20 </vt:lpstr>
      <vt:lpstr>Reminder: Contact Information</vt:lpstr>
      <vt:lpstr>The patient is randomized to the ICP + PbtO2 treatment group.   A second FiO2 challenge is performed which confirms that the probe is functional—Initial PbtO2 values increase from 14mmHg to 25mmHg after repeating the FiO2 challenge.  The patient remains sedated on 15mcg/kg/min propofol and fentanyl at 100mcg.   EVD is open continuously to allow for CSF drainage.  She is afebrile at 37°C.    At 8:05am, the patient alarm notifies the bedside nurse of he following values ICP: 26 mmHg PbtO2: 22 mmHg  Based on this information, the appropriate intervention should be selected from which type scenario: </vt:lpstr>
      <vt:lpstr>The patient remains sedated on 15mcg/kg/min propofol and 100mcg fentanyl.   EVD is open continuously to allow for CSF drainage.  She is afebrile at 37°C.    Vent settings: AC 12/500/40%/5 PEEP  At 8:05am, the patient alarm notifies the bedside nurse of he following values:  ICP: 26 mmHg PbtO2: 22 mmHg  Based on this information, the appropriate intervention should first be:</vt:lpstr>
      <vt:lpstr>Following the increase in sedation performed at 8:06am, the patient remains sedated on 20mcg/kg/min propofol and 100mcg fentanyl.   EVD is open continuously to allow for CSF drainage.  She is afebrile at 37°C.     An 8:10am ABG has the following results:  pH 7.38/PaCO2 39/PaO2 197/HCO3 22 Vent settings: AC 12/500/40%/5 PEEP  Based on this information, which interventions should be documented on the CRF for this episode?</vt:lpstr>
      <vt:lpstr>Following the increase in sedation performed at 8:06am, the patient remains sedated on 20mcg/kg/min propofol and 100mcg fentanyl.   EVD is open continuously to allow for CSF drainage.  She is afebrile at 37°C.    An 8:10am ABG has the following results:  pH 7.38/PaCO2 39/PaO2 197/HCO3 22 Vent settings: AC 12/500/40%/5 PEEP  ICP at 8:15 am: 28mmHg PbtO2 at 8:15am: 20 mmHg  Based on this information, which interventions may be performed at this time (8:15am)?  </vt:lpstr>
      <vt:lpstr>Following the change in AC rate, the patient is taken to CT scan at 8:45am which shows an enlarged left frontal contusion with left to right midline shift.  Patient remains sedated on 20mcg/kg/min propofol and fentanyl at 100mcg.   EVD is open continuously to allow for CSF drainage.  She is afebrile at 36.5oC.    An 8:55 am ABG has the following results:  pH 7.44/PaCO2 33/PaO2 195/HCO3 23 Vent settings: AC 14/500/40%/5 PEEP  ICP at 8:55 am: 30mmHg PbtO2 at 8:55am: 18 mmHg, sustained for &gt;5minutes  Based on this information, which interventions are ideally required to be performed at this time? </vt:lpstr>
      <vt:lpstr>The patient ultimately is started on norepinephrine to achieve a target CPP of 70mmHg and emergently brought to the OR for a left DHC.   Following surgery, the patient returns to the ICU and is sedated on propofol at 20mcg/kg/min and fentanyl at 150mcg/hr.  EVD remains open for CSF drainage.   Temperature is maintained at 36.5°C with intravascular cooling.  It is now PTD 3 (6/3/19), with PbtO2 and ICP values within normal range since surgery.    Vent settings: AC 16/500/60%/5PEEP ABG from 12pm, 6/3/19: 7.43, PCO2 33, PaO2 105, HCO3 22  The bedside nurse responds to an alarm from the patient monitor:  ICP at 12:15 pm: 12 mmHg PbtO2 at 12:15pm: 14 mmHg   Based on this information, which interventions are ideally required to be performed at this time? </vt:lpstr>
      <vt:lpstr>The patient ultimately is started on norepinephrine to achieve a target CPP of 70mmHg and emergently brought to the OR for a left DHC.   Following surgery, the patient returns to the ICU and is sedated on propofol at 20mcg/kg/min and fentanyl at 150mcg/hr.  EVD remains open for CSF drainage.   Temperature is maintained at 36.5°C with intravascular cooling.  It is now PTD 3 (6/3/19), with PbtO2 and ICP values within normal range since surgery.    Vent settings: AC 16/500/60%/5PEEP ABG from 12:10pm, 6/3/19: 7.43, PCO2 33, PaO2 105, HCO3 22  ICP at 12:15 pm: 12 mmHg PbtO2 at 12:15pm: 14 mmHg  Based on this information, the appropriate intervention that should be done within 15 minutes is:</vt:lpstr>
      <vt:lpstr>The patient ultimately is started on norepinephrine to achieve a target CPP of 70mmHg and emergently brought to the OR for a left DHC.   Following surgery, the patient returns to the ICU and is sedated on propofol at 20mcg/kg/min and fentanyl at 150mcg/hr.  EVD remains open for CSF drainage.   Temperature is maintained at 36.5°C with intravascular cooling.  It is now PTD 3 (6/3/19), with PbtO2 and ICP values within normal range since surgery.    Vent settings: AC 16/500/60%/10PEEP ABG from 1:15 pm, 6/3/19: 7.39, PCO2 35, PaO2 241, HCO3 21  ICP at 1:15 pm: 17 mmHg PbtO2 at 1:15pm: 20 mmHg  Based on this information, the appropriate intervention at this time is: </vt:lpstr>
      <vt:lpstr>It is now PTD 4.  Both ICP and PbtO2 values have been well controlled and have remained within the desired range for at least 24 hours.  The patient is now opening her eyes and localizes both upper extremities to painful stimuli (GCS 9T).   A neurosurgery resident places an order for a routine Brain MRI and informs the bedside nurse that the PbtO2/ICP monitor that was placed through a bolt will be removed  later in the day, prior to MRI.    Based on this information, per protocol, can the ICP and PbtO2 probes be removed on PTD 4? : </vt:lpstr>
      <vt:lpstr>Data Capture</vt:lpstr>
      <vt:lpstr>Breaks</vt:lpstr>
      <vt:lpstr>Data Capture</vt:lpstr>
      <vt:lpstr>Data Capture</vt:lpstr>
      <vt:lpstr>Documentation of Tier Treatments  </vt:lpstr>
      <vt:lpstr>Clinical Site Responsibilities for Data Review &amp; Annotations</vt:lpstr>
      <vt:lpstr>EEG Monitoring  </vt:lpstr>
      <vt:lpstr>Who to Contact? </vt:lpstr>
      <vt:lpstr>PowerPoint Presentation</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Oxygen Optimization in Severe TBI Phase 3  &lt;&lt;Presenter(s) &amp; institution here&gt;&gt;</dc:title>
  <dc:creator>Black, Joy</dc:creator>
  <cp:lastModifiedBy>Black, Joy</cp:lastModifiedBy>
  <cp:revision>81</cp:revision>
  <dcterms:created xsi:type="dcterms:W3CDTF">2019-03-13T13:25:27Z</dcterms:created>
  <dcterms:modified xsi:type="dcterms:W3CDTF">2019-03-19T13:43:18Z</dcterms:modified>
</cp:coreProperties>
</file>