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62" r:id="rId4"/>
    <p:sldId id="263" r:id="rId5"/>
    <p:sldId id="264" r:id="rId6"/>
    <p:sldId id="258" r:id="rId7"/>
    <p:sldId id="265" r:id="rId8"/>
    <p:sldId id="266" r:id="rId9"/>
    <p:sldId id="267" r:id="rId10"/>
    <p:sldId id="268" r:id="rId11"/>
    <p:sldId id="269" r:id="rId12"/>
    <p:sldId id="270" r:id="rId13"/>
    <p:sldId id="271"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308"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259" r:id="rId50"/>
    <p:sldId id="26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108" y="3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B5ED4-4646-4858-8715-42FBC3BCB9DB}" type="datetimeFigureOut">
              <a:rPr lang="en-US" smtClean="0"/>
              <a:t>3/16/2019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DDE0A-C9BF-4401-822D-D00A1185137F}" type="slidenum">
              <a:rPr lang="en-US" smtClean="0"/>
              <a:t>‹#›</a:t>
            </a:fld>
            <a:endParaRPr lang="en-US"/>
          </a:p>
        </p:txBody>
      </p:sp>
    </p:spTree>
    <p:extLst>
      <p:ext uri="{BB962C8B-B14F-4D97-AF65-F5344CB8AC3E}">
        <p14:creationId xmlns:p14="http://schemas.microsoft.com/office/powerpoint/2010/main" val="3262871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DDDE0A-C9BF-4401-822D-D00A1185137F}" type="slidenum">
              <a:rPr lang="en-US" smtClean="0"/>
              <a:t>1</a:t>
            </a:fld>
            <a:endParaRPr lang="en-US"/>
          </a:p>
        </p:txBody>
      </p:sp>
    </p:spTree>
    <p:extLst>
      <p:ext uri="{BB962C8B-B14F-4D97-AF65-F5344CB8AC3E}">
        <p14:creationId xmlns:p14="http://schemas.microsoft.com/office/powerpoint/2010/main" val="3716550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fld id="{E8CD9F2E-E0C2-4B6C-B46C-C322D0A93420}" type="slidenum">
              <a:rPr lang="en-US" altLang="en-US" sz="1200">
                <a:latin typeface="Times New Roman" panose="02020603050405020304" pitchFamily="18" charset="0"/>
              </a:rPr>
              <a:pPr/>
              <a:t>10</a:t>
            </a:fld>
            <a:endParaRPr lang="en-US" altLang="en-US" sz="1200">
              <a:latin typeface="Times New Roman" panose="02020603050405020304" pitchFamily="18"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244522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fld id="{0733E865-7099-401F-9402-538CB0B6587A}" type="slidenum">
              <a:rPr lang="en-US" altLang="en-US" sz="1200">
                <a:latin typeface="Times New Roman" panose="02020603050405020304" pitchFamily="18" charset="0"/>
              </a:rPr>
              <a:pPr/>
              <a:t>11</a:t>
            </a:fld>
            <a:endParaRPr lang="en-US" altLang="en-US" sz="1200">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162811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fld id="{E9ED1CED-8377-4C92-82BE-FC37077F4D29}" type="slidenum">
              <a:rPr lang="en-US" altLang="en-US" sz="1200">
                <a:latin typeface="Times New Roman" panose="02020603050405020304" pitchFamily="18" charset="0"/>
              </a:rPr>
              <a:pPr/>
              <a:t>12</a:t>
            </a:fld>
            <a:endParaRPr lang="en-US" altLang="en-US" sz="1200">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a:xfrm>
            <a:off x="381000" y="685800"/>
            <a:ext cx="6096000" cy="3429000"/>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7600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fld id="{067C34B5-1CEC-425D-A940-C8B812D0E16E}" type="slidenum">
              <a:rPr lang="en-US" altLang="en-US" sz="1200">
                <a:latin typeface="Times New Roman" panose="02020603050405020304" pitchFamily="18" charset="0"/>
              </a:rPr>
              <a:pPr/>
              <a:t>13</a:t>
            </a:fld>
            <a:endParaRPr lang="en-US" altLang="en-US" sz="1200">
              <a:latin typeface="Times New Roman" panose="02020603050405020304" pitchFamily="18" charset="0"/>
            </a:endParaRPr>
          </a:p>
        </p:txBody>
      </p:sp>
      <p:sp>
        <p:nvSpPr>
          <p:cNvPr id="48131" name="Rectangle 2"/>
          <p:cNvSpPr>
            <a:spLocks noGrp="1" noRot="1" noChangeAspect="1" noChangeArrowheads="1" noTextEdit="1"/>
          </p:cNvSpPr>
          <p:nvPr>
            <p:ph type="sldImg"/>
          </p:nvPr>
        </p:nvSpPr>
        <p:spPr>
          <a:xfrm>
            <a:off x="381000" y="685800"/>
            <a:ext cx="6096000" cy="3429000"/>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79883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05D8337-9B21-4626-ACD2-94B8A4F2B4DA}" type="slidenum">
              <a:rPr lang="en-US" altLang="en-US" sz="1200">
                <a:latin typeface="Times New Roman" pitchFamily="18" charset="0"/>
              </a:rPr>
              <a:pPr/>
              <a:t>14</a:t>
            </a:fld>
            <a:endParaRPr lang="en-US" altLang="en-US" sz="1200">
              <a:latin typeface="Times New Roman" pitchFamily="18" charset="0"/>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8175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80FFD18-83D2-4CD4-ABFC-CAA113C5637A}" type="slidenum">
              <a:rPr lang="en-US" altLang="en-US" sz="1200">
                <a:latin typeface="Times New Roman" pitchFamily="18" charset="0"/>
              </a:rPr>
              <a:pPr/>
              <a:t>15</a:t>
            </a:fld>
            <a:endParaRPr lang="en-US" altLang="en-US" sz="1200">
              <a:latin typeface="Times New Roman" pitchFamily="18" charset="0"/>
            </a:endParaRPr>
          </a:p>
        </p:txBody>
      </p:sp>
      <p:sp>
        <p:nvSpPr>
          <p:cNvPr id="26627" name="Rectangle 2"/>
          <p:cNvSpPr>
            <a:spLocks noGrp="1" noRot="1" noChangeAspect="1" noChangeArrowheads="1" noTextEdit="1"/>
          </p:cNvSpPr>
          <p:nvPr>
            <p:ph type="sldImg"/>
          </p:nvPr>
        </p:nvSpPr>
        <p:spPr>
          <a:xfrm>
            <a:off x="381000" y="685800"/>
            <a:ext cx="6096000" cy="3429000"/>
          </a:xfrm>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628212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4C1E22F-97CD-4C80-AE41-0295CFA9C221}" type="slidenum">
              <a:rPr lang="en-US" altLang="en-US" sz="1200">
                <a:latin typeface="Times New Roman" pitchFamily="18" charset="0"/>
              </a:rPr>
              <a:pPr/>
              <a:t>16</a:t>
            </a:fld>
            <a:endParaRPr lang="en-US" altLang="en-US" sz="1200">
              <a:latin typeface="Times New Roman" pitchFamily="18" charset="0"/>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335619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4DA980F-E2EE-4DF8-9121-83F67DB8436C}" type="slidenum">
              <a:rPr lang="en-US" altLang="en-US" sz="1200">
                <a:latin typeface="Times New Roman" pitchFamily="18" charset="0"/>
              </a:rPr>
              <a:pPr/>
              <a:t>17</a:t>
            </a:fld>
            <a:endParaRPr lang="en-US" altLang="en-US" sz="1200">
              <a:latin typeface="Times New Roman" pitchFamily="18" charset="0"/>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54745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EB79FAE-02D8-489A-AC9E-46DC71223121}" type="slidenum">
              <a:rPr lang="en-US" altLang="en-US" sz="1200">
                <a:latin typeface="Times New Roman" pitchFamily="18" charset="0"/>
              </a:rPr>
              <a:pPr/>
              <a:t>18</a:t>
            </a:fld>
            <a:endParaRPr lang="en-US" altLang="en-US" sz="1200">
              <a:latin typeface="Times New Roman" pitchFamily="18" charset="0"/>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1665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a:t>
            </a:r>
            <a:r>
              <a:rPr lang="en-US" altLang="en-US" baseline="0" dirty="0"/>
              <a:t> study ended up enrolling 119 participants.  It was stopped early by the DSMB for early efficacy. </a:t>
            </a:r>
          </a:p>
          <a:p>
            <a:r>
              <a:rPr lang="en-US" altLang="en-US" baseline="0" dirty="0"/>
              <a:t>Results were published late last year in Critical Care Medicine.</a:t>
            </a:r>
          </a:p>
          <a:p>
            <a:r>
              <a:rPr lang="en-US" altLang="en-US" baseline="0" dirty="0"/>
              <a:t>The two groups were evenly matched, proof that randomization worked.  </a:t>
            </a:r>
          </a:p>
          <a:p>
            <a:r>
              <a:rPr lang="en-US" altLang="en-US" baseline="0" dirty="0"/>
              <a:t>Patients were in their late 30’s on average, mostly male, and almost exclusively closed head injuries.  The mean GCS motor score was near 4, corresponding to non-localizing motor response.  </a:t>
            </a:r>
            <a:endParaRPr lang="en-US" altLang="en-US" dirty="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fld id="{5BB962DD-78F8-4AA2-8C4D-BA5AE514F02A}" type="slidenum">
              <a:rPr lang="en-US" altLang="en-US" sz="1200">
                <a:solidFill>
                  <a:prstClr val="black"/>
                </a:solidFill>
                <a:latin typeface="Times New Roman" panose="02020603050405020304" pitchFamily="18" charset="0"/>
              </a:rPr>
              <a:pPr/>
              <a:t>19</a:t>
            </a:fld>
            <a:endParaRPr lang="en-US" altLang="en-US" sz="12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054083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DDDE0A-C9BF-4401-822D-D00A1185137F}" type="slidenum">
              <a:rPr lang="en-US" smtClean="0"/>
              <a:t>2</a:t>
            </a:fld>
            <a:endParaRPr lang="en-US"/>
          </a:p>
        </p:txBody>
      </p:sp>
    </p:spTree>
    <p:extLst>
      <p:ext uri="{BB962C8B-B14F-4D97-AF65-F5344CB8AC3E}">
        <p14:creationId xmlns:p14="http://schemas.microsoft.com/office/powerpoint/2010/main" val="3668647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381000" y="685800"/>
            <a:ext cx="6096000" cy="3429000"/>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2CD6F5C-9299-459D-A429-7403D65CACB4}" type="slidenum">
              <a:rPr lang="en-US" altLang="en-US" sz="1200">
                <a:latin typeface="Times New Roman" pitchFamily="18" charset="0"/>
              </a:rPr>
              <a:pPr/>
              <a:t>20</a:t>
            </a:fld>
            <a:endParaRPr lang="en-US" altLang="en-US" sz="1200">
              <a:latin typeface="Times New Roman" pitchFamily="18" charset="0"/>
            </a:endParaRPr>
          </a:p>
        </p:txBody>
      </p:sp>
    </p:spTree>
    <p:extLst>
      <p:ext uri="{BB962C8B-B14F-4D97-AF65-F5344CB8AC3E}">
        <p14:creationId xmlns:p14="http://schemas.microsoft.com/office/powerpoint/2010/main" val="1363698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381000" y="685800"/>
            <a:ext cx="6096000" cy="3429000"/>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90E4D8E7-81A1-445D-80E5-89AD1503AB34}" type="slidenum">
              <a:rPr lang="en-US" altLang="en-US" sz="1200">
                <a:latin typeface="Times New Roman" pitchFamily="18" charset="0"/>
              </a:rPr>
              <a:pPr/>
              <a:t>21</a:t>
            </a:fld>
            <a:endParaRPr lang="en-US" altLang="en-US" sz="1200">
              <a:latin typeface="Times New Roman" pitchFamily="18" charset="0"/>
            </a:endParaRPr>
          </a:p>
        </p:txBody>
      </p:sp>
    </p:spTree>
    <p:extLst>
      <p:ext uri="{BB962C8B-B14F-4D97-AF65-F5344CB8AC3E}">
        <p14:creationId xmlns:p14="http://schemas.microsoft.com/office/powerpoint/2010/main" val="1223066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381000" y="685800"/>
            <a:ext cx="6096000" cy="3429000"/>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873844A-8331-43B1-98DF-0CB14DDA18BF}" type="slidenum">
              <a:rPr lang="en-US" altLang="en-US" sz="1200">
                <a:latin typeface="Times New Roman" pitchFamily="18" charset="0"/>
              </a:rPr>
              <a:pPr/>
              <a:t>22</a:t>
            </a:fld>
            <a:endParaRPr lang="en-US" altLang="en-US" sz="1200">
              <a:latin typeface="Times New Roman" pitchFamily="18" charset="0"/>
            </a:endParaRPr>
          </a:p>
        </p:txBody>
      </p:sp>
    </p:spTree>
    <p:extLst>
      <p:ext uri="{BB962C8B-B14F-4D97-AF65-F5344CB8AC3E}">
        <p14:creationId xmlns:p14="http://schemas.microsoft.com/office/powerpoint/2010/main" val="589182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381000" y="685800"/>
            <a:ext cx="6096000" cy="342900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A0F6BA0-4C79-41FF-B04B-E24D24E0EC17}" type="slidenum">
              <a:rPr lang="en-US" altLang="en-US" sz="1200">
                <a:latin typeface="Times New Roman" pitchFamily="18" charset="0"/>
              </a:rPr>
              <a:pPr/>
              <a:t>23</a:t>
            </a:fld>
            <a:endParaRPr lang="en-US" altLang="en-US" sz="1200">
              <a:latin typeface="Times New Roman" pitchFamily="18" charset="0"/>
            </a:endParaRPr>
          </a:p>
        </p:txBody>
      </p:sp>
    </p:spTree>
    <p:extLst>
      <p:ext uri="{BB962C8B-B14F-4D97-AF65-F5344CB8AC3E}">
        <p14:creationId xmlns:p14="http://schemas.microsoft.com/office/powerpoint/2010/main" val="1390672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381000" y="685800"/>
            <a:ext cx="6096000" cy="3429000"/>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4431F97-D2F2-408F-B6B6-C97C0865705B}" type="slidenum">
              <a:rPr lang="en-US" altLang="en-US" sz="1200">
                <a:latin typeface="Times New Roman" pitchFamily="18" charset="0"/>
              </a:rPr>
              <a:pPr/>
              <a:t>24</a:t>
            </a:fld>
            <a:endParaRPr lang="en-US" altLang="en-US" sz="1200">
              <a:latin typeface="Times New Roman" pitchFamily="18" charset="0"/>
            </a:endParaRPr>
          </a:p>
        </p:txBody>
      </p:sp>
    </p:spTree>
    <p:extLst>
      <p:ext uri="{BB962C8B-B14F-4D97-AF65-F5344CB8AC3E}">
        <p14:creationId xmlns:p14="http://schemas.microsoft.com/office/powerpoint/2010/main" val="122490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25</a:t>
            </a:fld>
            <a:endParaRPr lang="en-US"/>
          </a:p>
        </p:txBody>
      </p:sp>
    </p:spTree>
    <p:extLst>
      <p:ext uri="{BB962C8B-B14F-4D97-AF65-F5344CB8AC3E}">
        <p14:creationId xmlns:p14="http://schemas.microsoft.com/office/powerpoint/2010/main" val="4211100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26</a:t>
            </a:fld>
            <a:endParaRPr lang="en-US"/>
          </a:p>
        </p:txBody>
      </p:sp>
    </p:spTree>
    <p:extLst>
      <p:ext uri="{BB962C8B-B14F-4D97-AF65-F5344CB8AC3E}">
        <p14:creationId xmlns:p14="http://schemas.microsoft.com/office/powerpoint/2010/main" val="2807243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27</a:t>
            </a:fld>
            <a:endParaRPr lang="en-US"/>
          </a:p>
        </p:txBody>
      </p:sp>
    </p:spTree>
    <p:extLst>
      <p:ext uri="{BB962C8B-B14F-4D97-AF65-F5344CB8AC3E}">
        <p14:creationId xmlns:p14="http://schemas.microsoft.com/office/powerpoint/2010/main" val="1143101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28</a:t>
            </a:fld>
            <a:endParaRPr lang="en-US"/>
          </a:p>
        </p:txBody>
      </p:sp>
    </p:spTree>
    <p:extLst>
      <p:ext uri="{BB962C8B-B14F-4D97-AF65-F5344CB8AC3E}">
        <p14:creationId xmlns:p14="http://schemas.microsoft.com/office/powerpoint/2010/main" val="331031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381000" y="685800"/>
            <a:ext cx="6096000" cy="3429000"/>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CEC96B1-AD30-493B-9D67-D9544E29DC1C}" type="slidenum">
              <a:rPr lang="en-US" altLang="en-US" sz="1200">
                <a:latin typeface="Times New Roman" pitchFamily="18" charset="0"/>
              </a:rPr>
              <a:pPr/>
              <a:t>29</a:t>
            </a:fld>
            <a:endParaRPr lang="en-US" altLang="en-US" sz="1200">
              <a:latin typeface="Times New Roman" pitchFamily="18" charset="0"/>
            </a:endParaRPr>
          </a:p>
        </p:txBody>
      </p:sp>
    </p:spTree>
    <p:extLst>
      <p:ext uri="{BB962C8B-B14F-4D97-AF65-F5344CB8AC3E}">
        <p14:creationId xmlns:p14="http://schemas.microsoft.com/office/powerpoint/2010/main" val="339198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 do</a:t>
            </a:r>
            <a:r>
              <a:rPr lang="en-US" baseline="0" dirty="0"/>
              <a:t> not have to remind this audience that the brain is the most highly vascular organ in the body.  It is said that “every neuron has its own personal capillary”, and exquisite coupling of blood flow to metabolic demand is essential for normal brain functioning.</a:t>
            </a:r>
          </a:p>
          <a:p>
            <a:r>
              <a:rPr lang="en-US" baseline="0" dirty="0"/>
              <a:t>The anatomy of the blood supply to the brain makes it very susceptible to the shearing and stretching forces that occur during a traumatic brain injury. </a:t>
            </a:r>
          </a:p>
          <a:p>
            <a:r>
              <a:rPr lang="en-US" baseline="0" dirty="0"/>
              <a:t>[POINT OUT RIGHT SIDED FIGURE]</a:t>
            </a:r>
          </a:p>
          <a:p>
            <a:r>
              <a:rPr lang="en-US" baseline="0" dirty="0"/>
              <a:t>The capillary bed that supplies the cortex is supplied by arterioles that come off orthogonally from vessels running in the subarachnoid space and pierce the </a:t>
            </a:r>
            <a:r>
              <a:rPr lang="en-US" baseline="0" dirty="0" err="1"/>
              <a:t>pial</a:t>
            </a:r>
            <a:r>
              <a:rPr lang="en-US" baseline="0" dirty="0"/>
              <a:t> membranes to enter the brain, thus traversing environments of different densities.  </a:t>
            </a:r>
          </a:p>
          <a:p>
            <a:r>
              <a:rPr lang="en-US" baseline="0" dirty="0"/>
              <a:t>[POINT OUT LOWER FIGURE] It has been recognized for many decades that traumatic brain injury results in a diffuse </a:t>
            </a:r>
            <a:r>
              <a:rPr lang="en-US" baseline="0" dirty="0" err="1"/>
              <a:t>microvasculopathy</a:t>
            </a:r>
            <a:r>
              <a:rPr lang="en-US" baseline="0" dirty="0"/>
              <a:t>, as shows here in this gross specimen from a lethal case of TBI.  Lower degrees of traumatic microvascular injury also occur in milder TBIs, including some cases of concussion.  </a:t>
            </a:r>
            <a:endParaRPr lang="en-US" dirty="0"/>
          </a:p>
        </p:txBody>
      </p:sp>
      <p:sp>
        <p:nvSpPr>
          <p:cNvPr id="4" name="Slide Number Placeholder 3"/>
          <p:cNvSpPr>
            <a:spLocks noGrp="1"/>
          </p:cNvSpPr>
          <p:nvPr>
            <p:ph type="sldNum" sz="quarter" idx="10"/>
          </p:nvPr>
        </p:nvSpPr>
        <p:spPr/>
        <p:txBody>
          <a:bodyPr/>
          <a:lstStyle/>
          <a:p>
            <a:fld id="{EE91819D-42FD-42B3-8674-D1ACCF26B9B9}" type="slidenum">
              <a:rPr lang="en-US" smtClean="0"/>
              <a:pPr/>
              <a:t>3</a:t>
            </a:fld>
            <a:endParaRPr lang="en-US"/>
          </a:p>
        </p:txBody>
      </p:sp>
    </p:spTree>
    <p:extLst>
      <p:ext uri="{BB962C8B-B14F-4D97-AF65-F5344CB8AC3E}">
        <p14:creationId xmlns:p14="http://schemas.microsoft.com/office/powerpoint/2010/main" val="130396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381000" y="685800"/>
            <a:ext cx="6096000" cy="3429000"/>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720E84B-4810-46DF-88E8-60C66E5A2E9F}" type="slidenum">
              <a:rPr lang="en-US" altLang="en-US" sz="1200">
                <a:latin typeface="Times New Roman" pitchFamily="18" charset="0"/>
              </a:rPr>
              <a:pPr/>
              <a:t>30</a:t>
            </a:fld>
            <a:endParaRPr lang="en-US" altLang="en-US" sz="1200">
              <a:latin typeface="Times New Roman" pitchFamily="18" charset="0"/>
            </a:endParaRPr>
          </a:p>
        </p:txBody>
      </p:sp>
    </p:spTree>
    <p:extLst>
      <p:ext uri="{BB962C8B-B14F-4D97-AF65-F5344CB8AC3E}">
        <p14:creationId xmlns:p14="http://schemas.microsoft.com/office/powerpoint/2010/main" val="311351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381000" y="685800"/>
            <a:ext cx="6096000" cy="342900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5508046B-BB77-4FF7-A831-931C5BA40049}" type="slidenum">
              <a:rPr lang="en-US" altLang="en-US" sz="1200">
                <a:latin typeface="Times New Roman" pitchFamily="18" charset="0"/>
              </a:rPr>
              <a:pPr/>
              <a:t>31</a:t>
            </a:fld>
            <a:endParaRPr lang="en-US" altLang="en-US" sz="1200">
              <a:latin typeface="Times New Roman" pitchFamily="18" charset="0"/>
            </a:endParaRPr>
          </a:p>
        </p:txBody>
      </p:sp>
    </p:spTree>
    <p:extLst>
      <p:ext uri="{BB962C8B-B14F-4D97-AF65-F5344CB8AC3E}">
        <p14:creationId xmlns:p14="http://schemas.microsoft.com/office/powerpoint/2010/main" val="4237787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81000" y="685800"/>
            <a:ext cx="6096000" cy="342900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037285B-64D0-4E67-BA1A-8974135469DD}" type="slidenum">
              <a:rPr lang="en-US" altLang="en-US" sz="1200">
                <a:latin typeface="Times New Roman" pitchFamily="18" charset="0"/>
              </a:rPr>
              <a:pPr/>
              <a:t>32</a:t>
            </a:fld>
            <a:endParaRPr lang="en-US" altLang="en-US" sz="1200">
              <a:latin typeface="Times New Roman" pitchFamily="18" charset="0"/>
            </a:endParaRPr>
          </a:p>
        </p:txBody>
      </p:sp>
    </p:spTree>
    <p:extLst>
      <p:ext uri="{BB962C8B-B14F-4D97-AF65-F5344CB8AC3E}">
        <p14:creationId xmlns:p14="http://schemas.microsoft.com/office/powerpoint/2010/main" val="2244135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381000" y="685800"/>
            <a:ext cx="6096000" cy="3429000"/>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fld id="{6807FD93-0DB2-4544-8CCD-214B66566EB9}" type="slidenum">
              <a:rPr lang="en-US" altLang="en-US" sz="1200">
                <a:latin typeface="Times New Roman" panose="02020603050405020304" pitchFamily="18" charset="0"/>
              </a:rPr>
              <a:pPr/>
              <a:t>33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640395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fld id="{8FB8F745-8E09-479B-906B-503E3A9A7DAB}" type="slidenum">
              <a:rPr lang="en-US" sz="1200" smtClean="0">
                <a:latin typeface="Times New Roman" pitchFamily="18" charset="0"/>
              </a:rPr>
              <a:pPr/>
              <a:t>34</a:t>
            </a:fld>
            <a:endParaRPr lang="en-US" sz="1200">
              <a:latin typeface="Times New Roman" pitchFamily="18" charset="0"/>
            </a:endParaRPr>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655282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35</a:t>
            </a:fld>
            <a:endParaRPr lang="en-US"/>
          </a:p>
        </p:txBody>
      </p:sp>
    </p:spTree>
    <p:extLst>
      <p:ext uri="{BB962C8B-B14F-4D97-AF65-F5344CB8AC3E}">
        <p14:creationId xmlns:p14="http://schemas.microsoft.com/office/powerpoint/2010/main" val="417599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36</a:t>
            </a:fld>
            <a:endParaRPr lang="en-US"/>
          </a:p>
        </p:txBody>
      </p:sp>
    </p:spTree>
    <p:extLst>
      <p:ext uri="{BB962C8B-B14F-4D97-AF65-F5344CB8AC3E}">
        <p14:creationId xmlns:p14="http://schemas.microsoft.com/office/powerpoint/2010/main" val="1041365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37</a:t>
            </a:fld>
            <a:endParaRPr lang="en-US"/>
          </a:p>
        </p:txBody>
      </p:sp>
    </p:spTree>
    <p:extLst>
      <p:ext uri="{BB962C8B-B14F-4D97-AF65-F5344CB8AC3E}">
        <p14:creationId xmlns:p14="http://schemas.microsoft.com/office/powerpoint/2010/main" val="3596742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38</a:t>
            </a:fld>
            <a:endParaRPr lang="en-US"/>
          </a:p>
        </p:txBody>
      </p:sp>
    </p:spTree>
    <p:extLst>
      <p:ext uri="{BB962C8B-B14F-4D97-AF65-F5344CB8AC3E}">
        <p14:creationId xmlns:p14="http://schemas.microsoft.com/office/powerpoint/2010/main" val="3260974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39</a:t>
            </a:fld>
            <a:endParaRPr lang="en-US"/>
          </a:p>
        </p:txBody>
      </p:sp>
    </p:spTree>
    <p:extLst>
      <p:ext uri="{BB962C8B-B14F-4D97-AF65-F5344CB8AC3E}">
        <p14:creationId xmlns:p14="http://schemas.microsoft.com/office/powerpoint/2010/main" val="13890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a microscopic level, there</a:t>
            </a:r>
            <a:r>
              <a:rPr lang="en-US" baseline="0" dirty="0"/>
              <a:t> is diffuse and multifocal endothelial injury and </a:t>
            </a:r>
            <a:r>
              <a:rPr lang="en-US" baseline="0" dirty="0" err="1"/>
              <a:t>microthrombosis</a:t>
            </a:r>
            <a:r>
              <a:rPr lang="en-US" baseline="0" dirty="0"/>
              <a:t>.  </a:t>
            </a:r>
          </a:p>
          <a:p>
            <a:r>
              <a:rPr lang="en-US" baseline="0" dirty="0"/>
              <a:t>[POINT OUT UPPER FIGURES] In a normal individual, the endothelial wall of the pre-capillary arterioles is smooth, with small pits representing the tight junctions that are part of the blood brain barrier.  In a patient who died several days after a severe TBI, the smooth endothelium is damaged, thickened, with prominent folds, pits, and leaky barrier.  </a:t>
            </a:r>
          </a:p>
          <a:p>
            <a:r>
              <a:rPr lang="en-US" baseline="0" dirty="0"/>
              <a:t>[POINT OUT LOWER FIGURES] Using immunohistochemistry to anti-thrombin III, diffuse </a:t>
            </a:r>
            <a:r>
              <a:rPr lang="en-US" baseline="0" dirty="0" err="1"/>
              <a:t>microthrombosis</a:t>
            </a:r>
            <a:r>
              <a:rPr lang="en-US" baseline="0" dirty="0"/>
              <a:t> are readily demonstrated, in most cases at sites distant from grossly visible contusions.  </a:t>
            </a:r>
            <a:endParaRPr lang="en-US" dirty="0"/>
          </a:p>
        </p:txBody>
      </p:sp>
      <p:sp>
        <p:nvSpPr>
          <p:cNvPr id="4" name="Slide Number Placeholder 3"/>
          <p:cNvSpPr>
            <a:spLocks noGrp="1"/>
          </p:cNvSpPr>
          <p:nvPr>
            <p:ph type="sldNum" sz="quarter" idx="10"/>
          </p:nvPr>
        </p:nvSpPr>
        <p:spPr/>
        <p:txBody>
          <a:bodyPr/>
          <a:lstStyle/>
          <a:p>
            <a:fld id="{EE91819D-42FD-42B3-8674-D1ACCF26B9B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11506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Point out change in protocol—We will not have an</a:t>
            </a:r>
            <a:r>
              <a:rPr lang="en-US" baseline="0" dirty="0" smtClean="0"/>
              <a:t> “opt-out” registry.  This was left in as an oversight.</a:t>
            </a:r>
          </a:p>
          <a:p>
            <a:r>
              <a:rPr lang="en-US" baseline="0" dirty="0" smtClean="0"/>
              <a:t>Dr. Silbergleit can discuss why an opt-out registry is not appropriate for this study.  </a:t>
            </a:r>
            <a:endParaRPr lang="en-US" dirty="0"/>
          </a:p>
        </p:txBody>
      </p:sp>
      <p:sp>
        <p:nvSpPr>
          <p:cNvPr id="4" name="Slide Number Placeholder 3"/>
          <p:cNvSpPr>
            <a:spLocks noGrp="1"/>
          </p:cNvSpPr>
          <p:nvPr>
            <p:ph type="sldNum" sz="quarter" idx="10"/>
          </p:nvPr>
        </p:nvSpPr>
        <p:spPr/>
        <p:txBody>
          <a:bodyPr/>
          <a:lstStyle/>
          <a:p>
            <a:fld id="{3ABA1A68-64EE-4245-8825-F63E5680182F}" type="slidenum">
              <a:rPr lang="en-US" smtClean="0"/>
              <a:t>40</a:t>
            </a:fld>
            <a:endParaRPr lang="en-US"/>
          </a:p>
        </p:txBody>
      </p:sp>
    </p:spTree>
    <p:extLst>
      <p:ext uri="{BB962C8B-B14F-4D97-AF65-F5344CB8AC3E}">
        <p14:creationId xmlns:p14="http://schemas.microsoft.com/office/powerpoint/2010/main" val="1682962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9A2D2B4B-3664-47ED-A7FF-05BC25E0B0D0}" type="slidenum">
              <a:rPr lang="en-US" altLang="en-US" sz="1200">
                <a:latin typeface="Times New Roman" pitchFamily="18" charset="0"/>
              </a:rPr>
              <a:pPr/>
              <a:t>41</a:t>
            </a:fld>
            <a:endParaRPr lang="en-US" altLang="en-US" sz="1200">
              <a:latin typeface="Times New Roman" pitchFamily="18" charset="0"/>
            </a:endParaRPr>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258947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FABDD7C-BA6E-41D6-9B95-F9078E52DDCA}" type="slidenum">
              <a:rPr lang="en-US" altLang="en-US" sz="1200">
                <a:solidFill>
                  <a:prstClr val="black"/>
                </a:solidFill>
                <a:latin typeface="Times New Roman" pitchFamily="18" charset="0"/>
              </a:rPr>
              <a:pPr/>
              <a:t>42</a:t>
            </a:fld>
            <a:endParaRPr lang="en-US" altLang="en-US" sz="1200">
              <a:solidFill>
                <a:prstClr val="black"/>
              </a:solidFill>
              <a:latin typeface="Times New Roman" pitchFamily="18" charset="0"/>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too busy a slide which I do not expect you to read,</a:t>
            </a:r>
            <a:r>
              <a:rPr lang="en-US" altLang="en-US" baseline="0" dirty="0"/>
              <a:t> but it illustrates that the treatment protocol used was a distillation of evidence-based but PRIMARILY expert opinion representing what </a:t>
            </a:r>
            <a:r>
              <a:rPr lang="en-US" altLang="en-US" baseline="0" dirty="0" err="1"/>
              <a:t>neurointensivists</a:t>
            </a:r>
            <a:r>
              <a:rPr lang="en-US" altLang="en-US" baseline="0" dirty="0"/>
              <a:t> do on a daily basis when managing </a:t>
            </a:r>
            <a:r>
              <a:rPr lang="en-US" altLang="en-US" baseline="0" dirty="0" err="1"/>
              <a:t>severley</a:t>
            </a:r>
            <a:r>
              <a:rPr lang="en-US" altLang="en-US" baseline="0" dirty="0"/>
              <a:t> ill patients with TBI.  </a:t>
            </a:r>
          </a:p>
          <a:p>
            <a:r>
              <a:rPr lang="en-US" altLang="en-US" baseline="0" dirty="0"/>
              <a:t>The protocol targets the abnormality detected at any epoch in the ICU—isolated intracranial hypertension, isolated brain tissue hypoxia, or the combination of both, since each require different (and in some cases opposite) interventions. </a:t>
            </a:r>
          </a:p>
          <a:p>
            <a:r>
              <a:rPr lang="en-US" altLang="en-US" baseline="0" dirty="0"/>
              <a:t>The protocol is pragmatic, and recognizes that the practice in the </a:t>
            </a:r>
            <a:r>
              <a:rPr lang="en-US" altLang="en-US" baseline="0" dirty="0" err="1"/>
              <a:t>Neuro</a:t>
            </a:r>
            <a:r>
              <a:rPr lang="en-US" altLang="en-US" baseline="0" dirty="0"/>
              <a:t> ICU is complex, and the study protocol should not seek to replicate a textbook of </a:t>
            </a:r>
            <a:r>
              <a:rPr lang="en-US" altLang="en-US" baseline="0" dirty="0" err="1"/>
              <a:t>Neurocritical</a:t>
            </a:r>
            <a:r>
              <a:rPr lang="en-US" altLang="en-US" baseline="0" dirty="0"/>
              <a:t> Care Medicine. The protocol was arranged in hierarchical tiers, with less intense and less dangerous interventions in Tier 1, with more intense and risky interventions in Tiers 2 and 3.  Within each tier there were several options, and it was up to the staff in each ICU to choose which options to apply, </a:t>
            </a:r>
            <a:r>
              <a:rPr lang="en-US" altLang="en-US" baseline="0" dirty="0" err="1"/>
              <a:t>baed</a:t>
            </a:r>
            <a:r>
              <a:rPr lang="en-US" altLang="en-US" baseline="0" dirty="0"/>
              <a:t> on the clinical details of each patient.</a:t>
            </a:r>
          </a:p>
          <a:p>
            <a:r>
              <a:rPr lang="en-US" altLang="en-US" baseline="0" dirty="0"/>
              <a:t>What was tested was the protocol informed by PbtO2 and ICP data, compared to the protocol informed by only ICP data.  PbtO2 was recorded in both groups, but in the ICP only group the number was masked and treating physicians were blinded to it.  </a:t>
            </a:r>
            <a:endParaRPr lang="en-US" altLang="en-US" dirty="0"/>
          </a:p>
        </p:txBody>
      </p:sp>
    </p:spTree>
    <p:extLst>
      <p:ext uri="{BB962C8B-B14F-4D97-AF65-F5344CB8AC3E}">
        <p14:creationId xmlns:p14="http://schemas.microsoft.com/office/powerpoint/2010/main" val="600913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43</a:t>
            </a:fld>
            <a:endParaRPr lang="en-US"/>
          </a:p>
        </p:txBody>
      </p:sp>
    </p:spTree>
    <p:extLst>
      <p:ext uri="{BB962C8B-B14F-4D97-AF65-F5344CB8AC3E}">
        <p14:creationId xmlns:p14="http://schemas.microsoft.com/office/powerpoint/2010/main" val="1774306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44</a:t>
            </a:fld>
            <a:endParaRPr lang="en-US"/>
          </a:p>
        </p:txBody>
      </p:sp>
    </p:spTree>
    <p:extLst>
      <p:ext uri="{BB962C8B-B14F-4D97-AF65-F5344CB8AC3E}">
        <p14:creationId xmlns:p14="http://schemas.microsoft.com/office/powerpoint/2010/main" val="2919842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45CFR46.101(</a:t>
            </a:r>
            <a:r>
              <a:rPr lang="en-US" dirty="0" err="1"/>
              <a:t>i</a:t>
            </a:r>
            <a:r>
              <a:rPr lang="en-US" dirty="0"/>
              <a:t>) and the HHS Secretarial Waiver at FR Doc. 96–24968 versus 21CFR50.24</a:t>
            </a:r>
          </a:p>
          <a:p>
            <a:endParaRPr lang="en-US" dirty="0"/>
          </a:p>
        </p:txBody>
      </p:sp>
      <p:sp>
        <p:nvSpPr>
          <p:cNvPr id="4" name="Slide Number Placeholder 3"/>
          <p:cNvSpPr>
            <a:spLocks noGrp="1"/>
          </p:cNvSpPr>
          <p:nvPr>
            <p:ph type="sldNum" sz="quarter" idx="10"/>
          </p:nvPr>
        </p:nvSpPr>
        <p:spPr/>
        <p:txBody>
          <a:bodyPr/>
          <a:lstStyle/>
          <a:p>
            <a:fld id="{4F7E950F-DC94-4861-B86A-08E7F4C491CC}" type="slidenum">
              <a:rPr lang="en-US" smtClean="0"/>
              <a:t>45</a:t>
            </a:fld>
            <a:endParaRPr lang="en-US"/>
          </a:p>
        </p:txBody>
      </p:sp>
    </p:spTree>
    <p:extLst>
      <p:ext uri="{BB962C8B-B14F-4D97-AF65-F5344CB8AC3E}">
        <p14:creationId xmlns:p14="http://schemas.microsoft.com/office/powerpoint/2010/main" val="3032617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81930-7F17-4373-9F7D-A4D3BF64E7ED}" type="slidenum">
              <a:rPr lang="en-US" smtClean="0"/>
              <a:t>46</a:t>
            </a:fld>
            <a:endParaRPr lang="en-US"/>
          </a:p>
        </p:txBody>
      </p:sp>
    </p:spTree>
    <p:extLst>
      <p:ext uri="{BB962C8B-B14F-4D97-AF65-F5344CB8AC3E}">
        <p14:creationId xmlns:p14="http://schemas.microsoft.com/office/powerpoint/2010/main" val="897308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81930-7F17-4373-9F7D-A4D3BF64E7ED}" type="slidenum">
              <a:rPr lang="en-US" smtClean="0"/>
              <a:t>47</a:t>
            </a:fld>
            <a:endParaRPr lang="en-US"/>
          </a:p>
        </p:txBody>
      </p:sp>
    </p:spTree>
    <p:extLst>
      <p:ext uri="{BB962C8B-B14F-4D97-AF65-F5344CB8AC3E}">
        <p14:creationId xmlns:p14="http://schemas.microsoft.com/office/powerpoint/2010/main" val="437691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fld id="{93418D71-F2F3-4D57-86C0-29F847A881AA}" type="slidenum">
              <a:rPr lang="en-US" altLang="en-US" sz="1200">
                <a:latin typeface="Times New Roman" panose="02020603050405020304" pitchFamily="18" charset="0"/>
              </a:rPr>
              <a:pPr/>
              <a:t>48</a:t>
            </a:fld>
            <a:endParaRPr lang="en-US" altLang="en-US" sz="1200">
              <a:latin typeface="Times New Roman" panose="02020603050405020304" pitchFamily="18" charset="0"/>
            </a:endParaRPr>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79807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DDDE0A-C9BF-4401-822D-D00A1185137F}" type="slidenum">
              <a:rPr lang="en-US" smtClean="0"/>
              <a:t>49</a:t>
            </a:fld>
            <a:endParaRPr lang="en-US"/>
          </a:p>
        </p:txBody>
      </p:sp>
    </p:spTree>
    <p:extLst>
      <p:ext uri="{BB962C8B-B14F-4D97-AF65-F5344CB8AC3E}">
        <p14:creationId xmlns:p14="http://schemas.microsoft.com/office/powerpoint/2010/main" val="878400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A1A68-64EE-4245-8825-F63E5680182F}" type="slidenum">
              <a:rPr lang="en-US" smtClean="0"/>
              <a:t>5</a:t>
            </a:fld>
            <a:endParaRPr lang="en-US"/>
          </a:p>
        </p:txBody>
      </p:sp>
    </p:spTree>
    <p:extLst>
      <p:ext uri="{BB962C8B-B14F-4D97-AF65-F5344CB8AC3E}">
        <p14:creationId xmlns:p14="http://schemas.microsoft.com/office/powerpoint/2010/main" val="3667797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DDDE0A-C9BF-4401-822D-D00A1185137F}" type="slidenum">
              <a:rPr lang="en-US" smtClean="0"/>
              <a:t>50</a:t>
            </a:fld>
            <a:endParaRPr lang="en-US"/>
          </a:p>
        </p:txBody>
      </p:sp>
    </p:spTree>
    <p:extLst>
      <p:ext uri="{BB962C8B-B14F-4D97-AF65-F5344CB8AC3E}">
        <p14:creationId xmlns:p14="http://schemas.microsoft.com/office/powerpoint/2010/main" val="212263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DDDE0A-C9BF-4401-822D-D00A1185137F}" type="slidenum">
              <a:rPr lang="en-US" smtClean="0"/>
              <a:t>6</a:t>
            </a:fld>
            <a:endParaRPr lang="en-US"/>
          </a:p>
        </p:txBody>
      </p:sp>
    </p:spTree>
    <p:extLst>
      <p:ext uri="{BB962C8B-B14F-4D97-AF65-F5344CB8AC3E}">
        <p14:creationId xmlns:p14="http://schemas.microsoft.com/office/powerpoint/2010/main" val="1737522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7D539D1-558B-425A-B096-42CAD2F8F499}" type="slidenum">
              <a:rPr lang="en-US" altLang="en-US" sz="1200">
                <a:latin typeface="Times New Roman" pitchFamily="18" charset="0"/>
              </a:rPr>
              <a:pPr/>
              <a:t>7</a:t>
            </a:fld>
            <a:endParaRPr lang="en-US" altLang="en-US" sz="1200">
              <a:latin typeface="Times New Roman" pitchFamily="18" charset="0"/>
            </a:endParaRPr>
          </a:p>
        </p:txBody>
      </p:sp>
      <p:sp>
        <p:nvSpPr>
          <p:cNvPr id="8195" name="Rectangle 2"/>
          <p:cNvSpPr>
            <a:spLocks noGrp="1" noRot="1" noChangeAspect="1" noChangeArrowheads="1" noTextEdit="1"/>
          </p:cNvSpPr>
          <p:nvPr>
            <p:ph type="sldImg"/>
          </p:nvPr>
        </p:nvSpPr>
        <p:spPr>
          <a:xfrm>
            <a:off x="381000" y="685800"/>
            <a:ext cx="6096000" cy="3429000"/>
          </a:xfrm>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263838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5BC7746F-3911-4164-8FB5-9746037F50C6}" type="slidenum">
              <a:rPr lang="en-US" altLang="en-US" sz="1200">
                <a:latin typeface="Times New Roman" pitchFamily="18" charset="0"/>
              </a:rPr>
              <a:pPr/>
              <a:t>8</a:t>
            </a:fld>
            <a:endParaRPr lang="en-US" altLang="en-US" sz="1200">
              <a:latin typeface="Times New Roman" pitchFamily="18" charset="0"/>
            </a:endParaRPr>
          </a:p>
        </p:txBody>
      </p:sp>
      <p:sp>
        <p:nvSpPr>
          <p:cNvPr id="10243" name="Rectangle 2"/>
          <p:cNvSpPr>
            <a:spLocks noGrp="1" noRot="1" noChangeAspect="1" noChangeArrowheads="1" noTextEdit="1"/>
          </p:cNvSpPr>
          <p:nvPr>
            <p:ph type="sldImg"/>
          </p:nvPr>
        </p:nvSpPr>
        <p:spPr>
          <a:xfrm>
            <a:off x="381000" y="685800"/>
            <a:ext cx="6096000" cy="3429000"/>
          </a:xfrm>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288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89B8157-C79E-48EC-A351-04694A97B4D1}" type="slidenum">
              <a:rPr lang="en-US" altLang="en-US" sz="1200">
                <a:latin typeface="Times New Roman" pitchFamily="18" charset="0"/>
              </a:rPr>
              <a:pPr/>
              <a:t>9</a:t>
            </a:fld>
            <a:endParaRPr lang="en-US" altLang="en-US" sz="1200">
              <a:latin typeface="Times New Roman" pitchFamily="18" charset="0"/>
            </a:endParaRPr>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25234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1A47A9-D18F-4CCC-ACEF-DE0AAA2EC94C}"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3665293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1A47A9-D18F-4CCC-ACEF-DE0AAA2EC94C}"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1754461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1A47A9-D18F-4CCC-ACEF-DE0AAA2EC94C}"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3865929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018AE0-9718-43D8-800D-2FAA59978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8473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0A1421-2538-4D93-9403-D8CAEF7C7A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441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1A47A9-D18F-4CCC-ACEF-DE0AAA2EC94C}"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2686226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1A47A9-D18F-4CCC-ACEF-DE0AAA2EC94C}"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134860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1A47A9-D18F-4CCC-ACEF-DE0AAA2EC94C}" type="datetimeFigureOut">
              <a:rPr lang="en-US" smtClean="0"/>
              <a:t>3/16/2019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1400252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1A47A9-D18F-4CCC-ACEF-DE0AAA2EC94C}" type="datetimeFigureOut">
              <a:rPr lang="en-US" smtClean="0"/>
              <a:t>3/16/2019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302423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1A47A9-D18F-4CCC-ACEF-DE0AAA2EC94C}" type="datetimeFigureOut">
              <a:rPr lang="en-US" smtClean="0"/>
              <a:t>3/16/2019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340095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A47A9-D18F-4CCC-ACEF-DE0AAA2EC94C}" type="datetimeFigureOut">
              <a:rPr lang="en-US" smtClean="0"/>
              <a:t>3/16/2019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430429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1A47A9-D18F-4CCC-ACEF-DE0AAA2EC94C}" type="datetimeFigureOut">
              <a:rPr lang="en-US" smtClean="0"/>
              <a:t>3/16/2019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27345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1A47A9-D18F-4CCC-ACEF-DE0AAA2EC94C}" type="datetimeFigureOut">
              <a:rPr lang="en-US" smtClean="0"/>
              <a:t>3/16/2019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C3CE9-2990-42A4-8CFD-5B70CD065AA1}" type="slidenum">
              <a:rPr lang="en-US" smtClean="0"/>
              <a:t>‹#›</a:t>
            </a:fld>
            <a:endParaRPr lang="en-US"/>
          </a:p>
        </p:txBody>
      </p:sp>
    </p:spTree>
    <p:extLst>
      <p:ext uri="{BB962C8B-B14F-4D97-AF65-F5344CB8AC3E}">
        <p14:creationId xmlns:p14="http://schemas.microsoft.com/office/powerpoint/2010/main" val="1598593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A47A9-D18F-4CCC-ACEF-DE0AAA2EC94C}" type="datetimeFigureOut">
              <a:rPr lang="en-US" smtClean="0"/>
              <a:t>3/16/2019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C3CE9-2990-42A4-8CFD-5B70CD065AA1}" type="slidenum">
              <a:rPr lang="en-US" smtClean="0"/>
              <a:t>‹#›</a:t>
            </a:fld>
            <a:endParaRPr lang="en-US"/>
          </a:p>
        </p:txBody>
      </p:sp>
    </p:spTree>
    <p:extLst>
      <p:ext uri="{BB962C8B-B14F-4D97-AF65-F5344CB8AC3E}">
        <p14:creationId xmlns:p14="http://schemas.microsoft.com/office/powerpoint/2010/main" val="149249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5.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png"/><Relationship Id="rId2" Type="http://schemas.openxmlformats.org/officeDocument/2006/relationships/notesSlide" Target="../notesSlides/notesSlide33.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57200"/>
            <a:ext cx="48942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type="ctrTitle"/>
          </p:nvPr>
        </p:nvSpPr>
        <p:spPr>
          <a:xfrm>
            <a:off x="835742" y="2364877"/>
            <a:ext cx="10041014" cy="2387600"/>
          </a:xfrm>
        </p:spPr>
        <p:txBody>
          <a:bodyPr>
            <a:normAutofit fontScale="90000"/>
          </a:bodyPr>
          <a:lstStyle/>
          <a:p>
            <a:pPr marL="282575" indent="-282575" algn="ctr">
              <a:buFont typeface="Arial" panose="020B0604020202020204" pitchFamily="34" charset="0"/>
              <a:buNone/>
            </a:pPr>
            <a:endParaRPr lang="en-US" altLang="en-US" u="sng" dirty="0" smtClean="0"/>
          </a:p>
          <a:p>
            <a:pPr marL="282575" indent="-282575" algn="ctr">
              <a:buFont typeface="Arial" panose="020B0604020202020204" pitchFamily="34" charset="0"/>
              <a:buNone/>
            </a:pPr>
            <a:endParaRPr lang="en-US" altLang="en-US" sz="5400" b="1" dirty="0" smtClean="0">
              <a:solidFill>
                <a:srgbClr val="C00000"/>
              </a:solidFill>
            </a:endParaRPr>
          </a:p>
          <a:p>
            <a:pPr marL="282575" indent="-282575" algn="ctr">
              <a:buFont typeface="Arial" panose="020B0604020202020204" pitchFamily="34" charset="0"/>
              <a:buNone/>
            </a:pPr>
            <a:r>
              <a:rPr lang="en-US" altLang="en-US" sz="4400" b="1" dirty="0" smtClean="0">
                <a:solidFill>
                  <a:srgbClr val="C00000"/>
                </a:solidFill>
              </a:rPr>
              <a:t>Brain Oxygen Optimization in Severe </a:t>
            </a:r>
            <a:r>
              <a:rPr lang="en-US" altLang="en-US" sz="4400" b="1" dirty="0" smtClean="0">
                <a:solidFill>
                  <a:srgbClr val="C00000"/>
                </a:solidFill>
              </a:rPr>
              <a:t>TBI--Phase </a:t>
            </a:r>
            <a:r>
              <a:rPr lang="en-US" altLang="en-US" sz="4400" b="1" dirty="0" smtClean="0">
                <a:solidFill>
                  <a:srgbClr val="C00000"/>
                </a:solidFill>
              </a:rPr>
              <a:t>3</a:t>
            </a:r>
            <a:br>
              <a:rPr lang="en-US" altLang="en-US" sz="4400" b="1" dirty="0" smtClean="0">
                <a:solidFill>
                  <a:srgbClr val="C00000"/>
                </a:solidFill>
              </a:rPr>
            </a:br>
            <a:r>
              <a:rPr lang="en-US" altLang="en-US" sz="4400" b="1" dirty="0" smtClean="0">
                <a:solidFill>
                  <a:srgbClr val="C00000"/>
                </a:solidFill>
              </a:rPr>
              <a:t>Protocol Introduction and Scientific Rationale</a:t>
            </a:r>
          </a:p>
          <a:p>
            <a:pPr marL="282575" indent="-282575" algn="ctr">
              <a:buFont typeface="Arial" panose="020B0604020202020204" pitchFamily="34" charset="0"/>
              <a:buNone/>
            </a:pPr>
            <a:r>
              <a:rPr lang="en-US" altLang="en-US" sz="1800" i="1" dirty="0" smtClean="0"/>
              <a:t/>
            </a:r>
            <a:br>
              <a:rPr lang="en-US" altLang="en-US" sz="1800" i="1" dirty="0" smtClean="0"/>
            </a:br>
            <a:endParaRPr lang="en-US" altLang="en-US" sz="1800" i="1" dirty="0" smtClean="0"/>
          </a:p>
          <a:p>
            <a:pPr marL="282575" indent="-282575" algn="ctr">
              <a:buFont typeface="Arial" panose="020B0604020202020204" pitchFamily="34" charset="0"/>
              <a:buNone/>
            </a:pPr>
            <a:r>
              <a:rPr lang="en-US" altLang="en-US" sz="3600" dirty="0" smtClean="0"/>
              <a:t>Ramon Diaz-Arrastia, MD, PhD</a:t>
            </a:r>
            <a:br>
              <a:rPr lang="en-US" altLang="en-US" sz="3600" dirty="0" smtClean="0"/>
            </a:br>
            <a:r>
              <a:rPr lang="en-US" altLang="en-US" sz="3600" dirty="0" smtClean="0"/>
              <a:t>Professor of Neurology, University of Pennsylvania</a:t>
            </a:r>
            <a:br>
              <a:rPr lang="en-US" altLang="en-US" sz="3600" dirty="0" smtClean="0"/>
            </a:br>
            <a:r>
              <a:rPr lang="en-US" altLang="en-US" sz="3600" dirty="0" smtClean="0"/>
              <a:t>BOOST-3 Study Chair</a:t>
            </a:r>
          </a:p>
        </p:txBody>
      </p:sp>
      <p:pic>
        <p:nvPicPr>
          <p:cNvPr id="6" name="Shape 86" descr="SIREN draft.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0513" y="5738813"/>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157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00225" y="119064"/>
            <a:ext cx="8540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3600">
                <a:solidFill>
                  <a:schemeClr val="tx2"/>
                </a:solidFill>
              </a:rPr>
              <a:t>Association of Brain Tissue Hypoxia with </a:t>
            </a:r>
          </a:p>
          <a:p>
            <a:r>
              <a:rPr lang="en-US" altLang="en-US" sz="3600">
                <a:solidFill>
                  <a:schemeClr val="tx2"/>
                </a:solidFill>
              </a:rPr>
              <a:t>Poor functional Outcome</a:t>
            </a:r>
          </a:p>
        </p:txBody>
      </p:sp>
      <p:sp>
        <p:nvSpPr>
          <p:cNvPr id="8196" name="Text Box 4"/>
          <p:cNvSpPr txBox="1">
            <a:spLocks noChangeArrowheads="1"/>
          </p:cNvSpPr>
          <p:nvPr/>
        </p:nvSpPr>
        <p:spPr bwMode="auto">
          <a:xfrm>
            <a:off x="68826" y="6570356"/>
            <a:ext cx="3679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a:r>
              <a:rPr lang="en-US" altLang="en-US" sz="1400" dirty="0"/>
              <a:t>Chang et al, </a:t>
            </a:r>
            <a:r>
              <a:rPr lang="en-US" altLang="en-US" sz="1400" i="1" dirty="0" err="1"/>
              <a:t>Crit</a:t>
            </a:r>
            <a:r>
              <a:rPr lang="en-US" altLang="en-US" sz="1400" i="1" dirty="0"/>
              <a:t> Care Med</a:t>
            </a:r>
            <a:r>
              <a:rPr lang="en-US" altLang="en-US" sz="1400" dirty="0"/>
              <a:t> 2009;37:283-290</a:t>
            </a:r>
          </a:p>
        </p:txBody>
      </p:sp>
      <p:graphicFrame>
        <p:nvGraphicFramePr>
          <p:cNvPr id="2" name="Object 1"/>
          <p:cNvGraphicFramePr>
            <a:graphicFrameLocks noChangeAspect="1"/>
          </p:cNvGraphicFramePr>
          <p:nvPr>
            <p:extLst>
              <p:ext uri="{D42A27DB-BD31-4B8C-83A1-F6EECF244321}">
                <p14:modId xmlns:p14="http://schemas.microsoft.com/office/powerpoint/2010/main" val="885368207"/>
              </p:ext>
            </p:extLst>
          </p:nvPr>
        </p:nvGraphicFramePr>
        <p:xfrm>
          <a:off x="2465898" y="1353891"/>
          <a:ext cx="7307364" cy="5182094"/>
        </p:xfrm>
        <a:graphic>
          <a:graphicData uri="http://schemas.openxmlformats.org/presentationml/2006/ole">
            <mc:AlternateContent xmlns:mc="http://schemas.openxmlformats.org/markup-compatibility/2006">
              <mc:Choice xmlns:v="urn:schemas-microsoft-com:vml" Requires="v">
                <p:oleObj spid="_x0000_s1033" name="Prism 7" r:id="rId4" imgW="8717445" imgH="6180964" progId="Prism7.Document">
                  <p:embed/>
                </p:oleObj>
              </mc:Choice>
              <mc:Fallback>
                <p:oleObj name="Prism 7" r:id="rId4" imgW="8717445" imgH="6180964" progId="Prism7.Document">
                  <p:embed/>
                  <p:pic>
                    <p:nvPicPr>
                      <p:cNvPr id="0" name=""/>
                      <p:cNvPicPr/>
                      <p:nvPr/>
                    </p:nvPicPr>
                    <p:blipFill>
                      <a:blip r:embed="rId5"/>
                      <a:stretch>
                        <a:fillRect/>
                      </a:stretch>
                    </p:blipFill>
                    <p:spPr>
                      <a:xfrm>
                        <a:off x="2465898" y="1353891"/>
                        <a:ext cx="7307364" cy="5182094"/>
                      </a:xfrm>
                      <a:prstGeom prst="rect">
                        <a:avLst/>
                      </a:prstGeom>
                    </p:spPr>
                  </p:pic>
                </p:oleObj>
              </mc:Fallback>
            </mc:AlternateContent>
          </a:graphicData>
        </a:graphic>
      </p:graphicFrame>
      <p:pic>
        <p:nvPicPr>
          <p:cNvPr id="6" name="Shape 86" descr="SIREN draft.png"/>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119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800225" y="119064"/>
            <a:ext cx="8540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3600">
                <a:solidFill>
                  <a:schemeClr val="tx2"/>
                </a:solidFill>
              </a:rPr>
              <a:t>Association of Brain Tissue Hypoxia with </a:t>
            </a:r>
          </a:p>
          <a:p>
            <a:r>
              <a:rPr lang="en-US" altLang="en-US" sz="3600">
                <a:solidFill>
                  <a:schemeClr val="tx2"/>
                </a:solidFill>
              </a:rPr>
              <a:t>Poor functional Outcome</a:t>
            </a:r>
          </a:p>
        </p:txBody>
      </p:sp>
      <p:sp>
        <p:nvSpPr>
          <p:cNvPr id="9219" name="Text Box 4"/>
          <p:cNvSpPr txBox="1">
            <a:spLocks noChangeArrowheads="1"/>
          </p:cNvSpPr>
          <p:nvPr/>
        </p:nvSpPr>
        <p:spPr bwMode="auto">
          <a:xfrm>
            <a:off x="216314" y="6481868"/>
            <a:ext cx="3679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a:r>
              <a:rPr lang="en-US" altLang="en-US" sz="1400" dirty="0"/>
              <a:t>Chang et al, </a:t>
            </a:r>
            <a:r>
              <a:rPr lang="en-US" altLang="en-US" sz="1400" i="1" dirty="0" err="1"/>
              <a:t>Crit</a:t>
            </a:r>
            <a:r>
              <a:rPr lang="en-US" altLang="en-US" sz="1400" i="1" dirty="0"/>
              <a:t> Care Med</a:t>
            </a:r>
            <a:r>
              <a:rPr lang="en-US" altLang="en-US" sz="1400" dirty="0"/>
              <a:t> 2009;37:283-290</a:t>
            </a:r>
          </a:p>
        </p:txBody>
      </p:sp>
      <p:graphicFrame>
        <p:nvGraphicFramePr>
          <p:cNvPr id="2" name="Object 1"/>
          <p:cNvGraphicFramePr>
            <a:graphicFrameLocks noChangeAspect="1"/>
          </p:cNvGraphicFramePr>
          <p:nvPr>
            <p:extLst>
              <p:ext uri="{D42A27DB-BD31-4B8C-83A1-F6EECF244321}">
                <p14:modId xmlns:p14="http://schemas.microsoft.com/office/powerpoint/2010/main" val="2662318096"/>
              </p:ext>
            </p:extLst>
          </p:nvPr>
        </p:nvGraphicFramePr>
        <p:xfrm>
          <a:off x="1495951" y="1575159"/>
          <a:ext cx="9209627" cy="4520840"/>
        </p:xfrm>
        <a:graphic>
          <a:graphicData uri="http://schemas.openxmlformats.org/presentationml/2006/ole">
            <mc:AlternateContent xmlns:mc="http://schemas.openxmlformats.org/markup-compatibility/2006">
              <mc:Choice xmlns:v="urn:schemas-microsoft-com:vml" Requires="v">
                <p:oleObj spid="_x0000_s2058" name="Prism 7" r:id="rId4" imgW="5310201" imgH="2607155" progId="Prism7.Document">
                  <p:embed/>
                </p:oleObj>
              </mc:Choice>
              <mc:Fallback>
                <p:oleObj name="Prism 7" r:id="rId4" imgW="5310201" imgH="2607155" progId="Prism7.Document">
                  <p:embed/>
                  <p:pic>
                    <p:nvPicPr>
                      <p:cNvPr id="0" name=""/>
                      <p:cNvPicPr/>
                      <p:nvPr/>
                    </p:nvPicPr>
                    <p:blipFill>
                      <a:blip r:embed="rId5"/>
                      <a:stretch>
                        <a:fillRect/>
                      </a:stretch>
                    </p:blipFill>
                    <p:spPr>
                      <a:xfrm>
                        <a:off x="1495951" y="1575159"/>
                        <a:ext cx="9209627" cy="4520840"/>
                      </a:xfrm>
                      <a:prstGeom prst="rect">
                        <a:avLst/>
                      </a:prstGeom>
                    </p:spPr>
                  </p:pic>
                </p:oleObj>
              </mc:Fallback>
            </mc:AlternateContent>
          </a:graphicData>
        </a:graphic>
      </p:graphicFrame>
      <p:pic>
        <p:nvPicPr>
          <p:cNvPr id="6" name="Shape 86" descr="SIREN draft.png"/>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133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09800" y="228600"/>
            <a:ext cx="7772400" cy="1143000"/>
          </a:xfrm>
        </p:spPr>
        <p:txBody>
          <a:bodyPr/>
          <a:lstStyle/>
          <a:p>
            <a:r>
              <a:rPr lang="en-US" altLang="en-US" smtClean="0">
                <a:latin typeface="Arial" panose="020B0604020202020204" pitchFamily="34" charset="0"/>
              </a:rPr>
              <a:t>Rationale for PbtO</a:t>
            </a:r>
            <a:r>
              <a:rPr lang="en-US" altLang="en-US" baseline="-25000" smtClean="0">
                <a:latin typeface="Arial" panose="020B0604020202020204" pitchFamily="34" charset="0"/>
              </a:rPr>
              <a:t>2</a:t>
            </a:r>
            <a:r>
              <a:rPr lang="en-US" altLang="en-US" smtClean="0">
                <a:latin typeface="Arial" panose="020B0604020202020204" pitchFamily="34" charset="0"/>
              </a:rPr>
              <a:t> monitoring</a:t>
            </a:r>
          </a:p>
        </p:txBody>
      </p:sp>
      <p:sp>
        <p:nvSpPr>
          <p:cNvPr id="10243" name="Rectangle 3"/>
          <p:cNvSpPr>
            <a:spLocks noGrp="1" noChangeArrowheads="1"/>
          </p:cNvSpPr>
          <p:nvPr>
            <p:ph type="body" idx="1"/>
          </p:nvPr>
        </p:nvSpPr>
        <p:spPr>
          <a:xfrm>
            <a:off x="940777" y="1600200"/>
            <a:ext cx="10427677" cy="4191000"/>
          </a:xfrm>
        </p:spPr>
        <p:txBody>
          <a:bodyPr/>
          <a:lstStyle/>
          <a:p>
            <a:r>
              <a:rPr lang="en-US" altLang="en-US" dirty="0" smtClean="0">
                <a:latin typeface="Arial" panose="020B0604020202020204" pitchFamily="34" charset="0"/>
              </a:rPr>
              <a:t>Interventions can rectify low PbtO</a:t>
            </a:r>
            <a:r>
              <a:rPr lang="en-US" altLang="en-US" baseline="-25000" dirty="0" smtClean="0">
                <a:latin typeface="Arial" panose="020B0604020202020204" pitchFamily="34" charset="0"/>
              </a:rPr>
              <a:t>2 </a:t>
            </a:r>
            <a:endParaRPr lang="en-US" altLang="en-US" dirty="0" smtClean="0">
              <a:latin typeface="Arial" panose="020B0604020202020204" pitchFamily="34" charset="0"/>
            </a:endParaRPr>
          </a:p>
          <a:p>
            <a:pPr lvl="1"/>
            <a:r>
              <a:rPr lang="en-US" altLang="en-US" dirty="0" err="1" smtClean="0">
                <a:latin typeface="Arial" panose="020B0604020202020204" pitchFamily="34" charset="0"/>
              </a:rPr>
              <a:t>Normobaric</a:t>
            </a:r>
            <a:r>
              <a:rPr lang="en-US" altLang="en-US" dirty="0" smtClean="0">
                <a:latin typeface="Arial" panose="020B0604020202020204" pitchFamily="34" charset="0"/>
              </a:rPr>
              <a:t> </a:t>
            </a:r>
            <a:r>
              <a:rPr lang="en-US" altLang="en-US" dirty="0" err="1" smtClean="0">
                <a:latin typeface="Arial" panose="020B0604020202020204" pitchFamily="34" charset="0"/>
              </a:rPr>
              <a:t>hyperoxia</a:t>
            </a:r>
            <a:endParaRPr lang="en-US" altLang="en-US" dirty="0" smtClean="0">
              <a:latin typeface="Arial" panose="020B0604020202020204" pitchFamily="34" charset="0"/>
            </a:endParaRPr>
          </a:p>
          <a:p>
            <a:pPr lvl="2"/>
            <a:r>
              <a:rPr lang="en-US" altLang="en-US" sz="2800" dirty="0" err="1" smtClean="0">
                <a:latin typeface="Arial" panose="020B0604020202020204" pitchFamily="34" charset="0"/>
              </a:rPr>
              <a:t>Tolias</a:t>
            </a:r>
            <a:r>
              <a:rPr lang="en-US" altLang="en-US" sz="2800" dirty="0" smtClean="0">
                <a:latin typeface="Arial" panose="020B0604020202020204" pitchFamily="34" charset="0"/>
              </a:rPr>
              <a:t> et al (2004)</a:t>
            </a:r>
          </a:p>
          <a:p>
            <a:pPr lvl="3"/>
            <a:r>
              <a:rPr lang="en-US" altLang="en-US" sz="2400" dirty="0" smtClean="0">
                <a:latin typeface="Arial" panose="020B0604020202020204" pitchFamily="34" charset="0"/>
              </a:rPr>
              <a:t>Increases PbtO</a:t>
            </a:r>
            <a:r>
              <a:rPr lang="en-US" altLang="en-US" sz="2400" baseline="-25000" dirty="0" smtClean="0">
                <a:latin typeface="Arial" panose="020B0604020202020204" pitchFamily="34" charset="0"/>
              </a:rPr>
              <a:t>2</a:t>
            </a:r>
            <a:r>
              <a:rPr lang="en-US" altLang="en-US" sz="2400" dirty="0" smtClean="0">
                <a:latin typeface="Arial" panose="020B0604020202020204" pitchFamily="34" charset="0"/>
              </a:rPr>
              <a:t> and decreases </a:t>
            </a:r>
            <a:r>
              <a:rPr lang="en-US" altLang="en-US" sz="2400" dirty="0" err="1" smtClean="0">
                <a:latin typeface="Arial" panose="020B0604020202020204" pitchFamily="34" charset="0"/>
              </a:rPr>
              <a:t>microdialysate</a:t>
            </a:r>
            <a:r>
              <a:rPr lang="en-US" altLang="en-US" sz="2400" dirty="0" smtClean="0">
                <a:latin typeface="Arial" panose="020B0604020202020204" pitchFamily="34" charset="0"/>
              </a:rPr>
              <a:t> glutamate and lactate levels</a:t>
            </a:r>
          </a:p>
          <a:p>
            <a:pPr lvl="2"/>
            <a:r>
              <a:rPr lang="en-US" altLang="en-US" sz="2800" dirty="0" err="1" smtClean="0">
                <a:latin typeface="Arial" panose="020B0604020202020204" pitchFamily="34" charset="0"/>
              </a:rPr>
              <a:t>Nortje</a:t>
            </a:r>
            <a:r>
              <a:rPr lang="en-US" altLang="en-US" sz="2800" dirty="0" smtClean="0">
                <a:latin typeface="Arial" panose="020B0604020202020204" pitchFamily="34" charset="0"/>
              </a:rPr>
              <a:t> et al (2008)</a:t>
            </a:r>
          </a:p>
          <a:p>
            <a:pPr lvl="3"/>
            <a:r>
              <a:rPr lang="en-US" altLang="en-US" sz="2400" dirty="0" smtClean="0">
                <a:latin typeface="Arial" panose="020B0604020202020204" pitchFamily="34" charset="0"/>
              </a:rPr>
              <a:t>Increases PbtO</a:t>
            </a:r>
            <a:r>
              <a:rPr lang="en-US" altLang="en-US" sz="2400" baseline="-25000" dirty="0" smtClean="0">
                <a:latin typeface="Arial" panose="020B0604020202020204" pitchFamily="34" charset="0"/>
              </a:rPr>
              <a:t>2</a:t>
            </a:r>
            <a:r>
              <a:rPr lang="en-US" altLang="en-US" sz="2400" dirty="0" smtClean="0">
                <a:latin typeface="Arial" panose="020B0604020202020204" pitchFamily="34" charset="0"/>
              </a:rPr>
              <a:t> and decreases </a:t>
            </a:r>
            <a:r>
              <a:rPr lang="en-US" altLang="en-US" sz="2400" dirty="0" err="1" smtClean="0">
                <a:latin typeface="Arial" panose="020B0604020202020204" pitchFamily="34" charset="0"/>
              </a:rPr>
              <a:t>microdialysate</a:t>
            </a:r>
            <a:r>
              <a:rPr lang="en-US" altLang="en-US" sz="2400" dirty="0" smtClean="0">
                <a:latin typeface="Arial" panose="020B0604020202020204" pitchFamily="34" charset="0"/>
              </a:rPr>
              <a:t> L/P ratio, increases CMRO</a:t>
            </a:r>
            <a:r>
              <a:rPr lang="en-US" altLang="en-US" sz="2400" baseline="-25000" dirty="0" smtClean="0">
                <a:latin typeface="Arial" panose="020B0604020202020204" pitchFamily="34" charset="0"/>
              </a:rPr>
              <a:t>2</a:t>
            </a:r>
            <a:r>
              <a:rPr lang="en-US" altLang="en-US" sz="2400" dirty="0" smtClean="0">
                <a:latin typeface="Arial" panose="020B0604020202020204" pitchFamily="34" charset="0"/>
              </a:rPr>
              <a:t> in physiologic region of interest</a:t>
            </a:r>
          </a:p>
        </p:txBody>
      </p:sp>
      <p:sp>
        <p:nvSpPr>
          <p:cNvPr id="10244" name="Text Box 4"/>
          <p:cNvSpPr txBox="1">
            <a:spLocks noChangeArrowheads="1"/>
          </p:cNvSpPr>
          <p:nvPr/>
        </p:nvSpPr>
        <p:spPr bwMode="auto">
          <a:xfrm>
            <a:off x="281354" y="6264275"/>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a:buFontTx/>
              <a:buAutoNum type="arabicPeriod"/>
            </a:pPr>
            <a:r>
              <a:rPr lang="en-US" altLang="en-US" sz="1400" dirty="0" err="1"/>
              <a:t>Tolias</a:t>
            </a:r>
            <a:r>
              <a:rPr lang="en-US" altLang="en-US" sz="1400" dirty="0"/>
              <a:t>, CM, et al, </a:t>
            </a:r>
            <a:r>
              <a:rPr lang="en-US" altLang="en-US" sz="1400" i="1" dirty="0"/>
              <a:t>J Neurosurgery</a:t>
            </a:r>
            <a:r>
              <a:rPr lang="en-US" altLang="en-US" sz="1400" dirty="0"/>
              <a:t> 2004; 101:435-444. </a:t>
            </a:r>
          </a:p>
          <a:p>
            <a:pPr algn="l">
              <a:buFontTx/>
              <a:buAutoNum type="arabicPeriod"/>
            </a:pPr>
            <a:r>
              <a:rPr lang="en-US" altLang="en-US" sz="1400" dirty="0" err="1"/>
              <a:t>Nortje</a:t>
            </a:r>
            <a:r>
              <a:rPr lang="en-US" altLang="en-US" sz="1400" dirty="0"/>
              <a:t> J, et al, </a:t>
            </a:r>
            <a:r>
              <a:rPr lang="en-US" altLang="en-US" sz="1400" i="1" dirty="0" err="1"/>
              <a:t>Crit</a:t>
            </a:r>
            <a:r>
              <a:rPr lang="en-US" altLang="en-US" sz="1400" i="1" dirty="0"/>
              <a:t> Care Med </a:t>
            </a:r>
            <a:r>
              <a:rPr lang="en-US" altLang="en-US" sz="1400" dirty="0"/>
              <a:t>2008; 36(1):273-280.</a:t>
            </a:r>
          </a:p>
        </p:txBody>
      </p:sp>
      <p:pic>
        <p:nvPicPr>
          <p:cNvPr id="5"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03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228600"/>
            <a:ext cx="7772400" cy="1143000"/>
          </a:xfrm>
        </p:spPr>
        <p:txBody>
          <a:bodyPr/>
          <a:lstStyle/>
          <a:p>
            <a:r>
              <a:rPr lang="en-US" altLang="en-US" dirty="0" smtClean="0">
                <a:latin typeface="Arial" panose="020B0604020202020204" pitchFamily="34" charset="0"/>
              </a:rPr>
              <a:t>Rationale for PbtO</a:t>
            </a:r>
            <a:r>
              <a:rPr lang="en-US" altLang="en-US" baseline="-25000" dirty="0" smtClean="0">
                <a:latin typeface="Arial" panose="020B0604020202020204" pitchFamily="34" charset="0"/>
              </a:rPr>
              <a:t>2</a:t>
            </a:r>
            <a:r>
              <a:rPr lang="en-US" altLang="en-US" dirty="0" smtClean="0">
                <a:latin typeface="Arial" panose="020B0604020202020204" pitchFamily="34" charset="0"/>
              </a:rPr>
              <a:t> monitoring</a:t>
            </a:r>
          </a:p>
        </p:txBody>
      </p:sp>
      <p:sp>
        <p:nvSpPr>
          <p:cNvPr id="11267" name="Rectangle 3"/>
          <p:cNvSpPr>
            <a:spLocks noGrp="1" noChangeArrowheads="1"/>
          </p:cNvSpPr>
          <p:nvPr>
            <p:ph type="body" idx="1"/>
          </p:nvPr>
        </p:nvSpPr>
        <p:spPr>
          <a:xfrm>
            <a:off x="835269" y="1219200"/>
            <a:ext cx="10717823" cy="5029200"/>
          </a:xfrm>
        </p:spPr>
        <p:txBody>
          <a:bodyPr/>
          <a:lstStyle/>
          <a:p>
            <a:pPr>
              <a:lnSpc>
                <a:spcPct val="90000"/>
              </a:lnSpc>
            </a:pPr>
            <a:r>
              <a:rPr lang="en-US" altLang="en-US" dirty="0" smtClean="0">
                <a:latin typeface="Arial" panose="020B0604020202020204" pitchFamily="34" charset="0"/>
              </a:rPr>
              <a:t>Interventions can rectify low PbtO</a:t>
            </a:r>
            <a:r>
              <a:rPr lang="en-US" altLang="en-US" baseline="-25000" dirty="0" smtClean="0">
                <a:latin typeface="Arial" panose="020B0604020202020204" pitchFamily="34" charset="0"/>
              </a:rPr>
              <a:t>2 </a:t>
            </a:r>
            <a:endParaRPr lang="en-US" altLang="en-US" dirty="0" smtClean="0">
              <a:latin typeface="Arial" panose="020B0604020202020204" pitchFamily="34" charset="0"/>
            </a:endParaRPr>
          </a:p>
          <a:p>
            <a:pPr lvl="1">
              <a:lnSpc>
                <a:spcPct val="90000"/>
              </a:lnSpc>
            </a:pPr>
            <a:r>
              <a:rPr lang="en-US" altLang="en-US" dirty="0" smtClean="0">
                <a:latin typeface="Arial" panose="020B0604020202020204" pitchFamily="34" charset="0"/>
              </a:rPr>
              <a:t>CPP Augmentation</a:t>
            </a:r>
          </a:p>
          <a:p>
            <a:pPr lvl="2">
              <a:lnSpc>
                <a:spcPct val="90000"/>
              </a:lnSpc>
            </a:pPr>
            <a:r>
              <a:rPr lang="en-US" altLang="en-US" dirty="0" smtClean="0">
                <a:latin typeface="Arial" panose="020B0604020202020204" pitchFamily="34" charset="0"/>
              </a:rPr>
              <a:t>Johnston et al (2004)</a:t>
            </a:r>
          </a:p>
          <a:p>
            <a:pPr lvl="3">
              <a:lnSpc>
                <a:spcPct val="90000"/>
              </a:lnSpc>
            </a:pPr>
            <a:r>
              <a:rPr lang="en-US" altLang="en-US" dirty="0" err="1" smtClean="0">
                <a:latin typeface="Arial" panose="020B0604020202020204" pitchFamily="34" charset="0"/>
              </a:rPr>
              <a:t>Norepinepherine</a:t>
            </a:r>
            <a:r>
              <a:rPr lang="en-US" altLang="en-US" dirty="0" smtClean="0">
                <a:latin typeface="Arial" panose="020B0604020202020204" pitchFamily="34" charset="0"/>
              </a:rPr>
              <a:t> increases PbtO</a:t>
            </a:r>
            <a:r>
              <a:rPr lang="en-US" altLang="en-US" baseline="-25000" dirty="0" smtClean="0">
                <a:latin typeface="Arial" panose="020B0604020202020204" pitchFamily="34" charset="0"/>
              </a:rPr>
              <a:t>2</a:t>
            </a:r>
            <a:r>
              <a:rPr lang="en-US" altLang="en-US" dirty="0" smtClean="0">
                <a:latin typeface="Arial" panose="020B0604020202020204" pitchFamily="34" charset="0"/>
              </a:rPr>
              <a:t> and decreases A-V </a:t>
            </a:r>
            <a:r>
              <a:rPr lang="en-US" altLang="en-US" dirty="0" smtClean="0">
                <a:latin typeface="Symbol" panose="05050102010706020507" pitchFamily="18" charset="2"/>
              </a:rPr>
              <a:t>D</a:t>
            </a:r>
            <a:r>
              <a:rPr lang="en-US" altLang="en-US" dirty="0" smtClean="0">
                <a:latin typeface="Arial" panose="020B0604020202020204" pitchFamily="34" charset="0"/>
              </a:rPr>
              <a:t>O</a:t>
            </a:r>
            <a:r>
              <a:rPr lang="en-US" altLang="en-US" baseline="-25000" dirty="0" smtClean="0">
                <a:latin typeface="Arial" panose="020B0604020202020204" pitchFamily="34" charset="0"/>
              </a:rPr>
              <a:t>2</a:t>
            </a:r>
          </a:p>
          <a:p>
            <a:pPr lvl="2">
              <a:lnSpc>
                <a:spcPct val="90000"/>
              </a:lnSpc>
            </a:pPr>
            <a:r>
              <a:rPr lang="en-US" altLang="en-US" dirty="0" smtClean="0">
                <a:latin typeface="Arial" panose="020B0604020202020204" pitchFamily="34" charset="0"/>
              </a:rPr>
              <a:t>Johnston et al (2005)</a:t>
            </a:r>
          </a:p>
          <a:p>
            <a:pPr lvl="3">
              <a:lnSpc>
                <a:spcPct val="90000"/>
              </a:lnSpc>
            </a:pPr>
            <a:r>
              <a:rPr lang="en-US" altLang="en-US" dirty="0" err="1" smtClean="0">
                <a:latin typeface="Arial" panose="020B0604020202020204" pitchFamily="34" charset="0"/>
              </a:rPr>
              <a:t>Norepinepherine</a:t>
            </a:r>
            <a:r>
              <a:rPr lang="en-US" altLang="en-US" dirty="0" smtClean="0">
                <a:latin typeface="Arial" panose="020B0604020202020204" pitchFamily="34" charset="0"/>
              </a:rPr>
              <a:t> increases PbtO</a:t>
            </a:r>
            <a:r>
              <a:rPr lang="en-US" altLang="en-US" baseline="-25000" dirty="0" smtClean="0">
                <a:latin typeface="Arial" panose="020B0604020202020204" pitchFamily="34" charset="0"/>
              </a:rPr>
              <a:t>2</a:t>
            </a:r>
            <a:r>
              <a:rPr lang="en-US" altLang="en-US" dirty="0" smtClean="0">
                <a:latin typeface="Arial" panose="020B0604020202020204" pitchFamily="34" charset="0"/>
              </a:rPr>
              <a:t> and decreases OEF in </a:t>
            </a:r>
            <a:r>
              <a:rPr lang="en-US" altLang="en-US" baseline="30000" dirty="0" smtClean="0">
                <a:latin typeface="Arial" panose="020B0604020202020204" pitchFamily="34" charset="0"/>
              </a:rPr>
              <a:t>15</a:t>
            </a:r>
            <a:r>
              <a:rPr lang="en-US" altLang="en-US" dirty="0" smtClean="0">
                <a:latin typeface="Arial" panose="020B0604020202020204" pitchFamily="34" charset="0"/>
              </a:rPr>
              <a:t>O-PET studies</a:t>
            </a:r>
          </a:p>
          <a:p>
            <a:pPr lvl="3">
              <a:lnSpc>
                <a:spcPct val="90000"/>
              </a:lnSpc>
            </a:pPr>
            <a:r>
              <a:rPr lang="en-US" altLang="en-US" dirty="0" smtClean="0">
                <a:latin typeface="Arial" panose="020B0604020202020204" pitchFamily="34" charset="0"/>
              </a:rPr>
              <a:t>Linear relationship between PbtO</a:t>
            </a:r>
            <a:r>
              <a:rPr lang="en-US" altLang="en-US" baseline="-25000" dirty="0" smtClean="0">
                <a:latin typeface="Arial" panose="020B0604020202020204" pitchFamily="34" charset="0"/>
              </a:rPr>
              <a:t>2</a:t>
            </a:r>
            <a:r>
              <a:rPr lang="en-US" altLang="en-US" dirty="0" smtClean="0">
                <a:latin typeface="Arial" panose="020B0604020202020204" pitchFamily="34" charset="0"/>
              </a:rPr>
              <a:t> and OEF </a:t>
            </a:r>
          </a:p>
          <a:p>
            <a:pPr lvl="1">
              <a:lnSpc>
                <a:spcPct val="90000"/>
              </a:lnSpc>
            </a:pPr>
            <a:r>
              <a:rPr lang="en-US" altLang="en-US" dirty="0" smtClean="0">
                <a:latin typeface="Arial" panose="020B0604020202020204" pitchFamily="34" charset="0"/>
              </a:rPr>
              <a:t>RBC Transfusion</a:t>
            </a:r>
          </a:p>
          <a:p>
            <a:pPr lvl="2">
              <a:lnSpc>
                <a:spcPct val="90000"/>
              </a:lnSpc>
            </a:pPr>
            <a:r>
              <a:rPr lang="en-US" altLang="en-US" dirty="0" err="1" smtClean="0">
                <a:latin typeface="Arial" panose="020B0604020202020204" pitchFamily="34" charset="0"/>
              </a:rPr>
              <a:t>Zygun</a:t>
            </a:r>
            <a:r>
              <a:rPr lang="en-US" altLang="en-US" dirty="0" smtClean="0">
                <a:latin typeface="Arial" panose="020B0604020202020204" pitchFamily="34" charset="0"/>
              </a:rPr>
              <a:t> et al (2009)</a:t>
            </a:r>
          </a:p>
          <a:p>
            <a:pPr lvl="3">
              <a:lnSpc>
                <a:spcPct val="90000"/>
              </a:lnSpc>
            </a:pPr>
            <a:r>
              <a:rPr lang="en-US" altLang="en-US" dirty="0" smtClean="0">
                <a:latin typeface="Arial" panose="020B0604020202020204" pitchFamily="34" charset="0"/>
              </a:rPr>
              <a:t>Increased PbtO2 in 57% of patients</a:t>
            </a:r>
          </a:p>
          <a:p>
            <a:pPr lvl="3">
              <a:lnSpc>
                <a:spcPct val="90000"/>
              </a:lnSpc>
            </a:pPr>
            <a:r>
              <a:rPr lang="en-US" altLang="en-US" dirty="0" smtClean="0">
                <a:latin typeface="Arial" panose="020B0604020202020204" pitchFamily="34" charset="0"/>
              </a:rPr>
              <a:t>No change in </a:t>
            </a:r>
            <a:r>
              <a:rPr lang="en-US" altLang="en-US" dirty="0" err="1" smtClean="0">
                <a:latin typeface="Arial" panose="020B0604020202020204" pitchFamily="34" charset="0"/>
              </a:rPr>
              <a:t>microdialysate</a:t>
            </a:r>
            <a:r>
              <a:rPr lang="en-US" altLang="en-US" dirty="0" smtClean="0">
                <a:latin typeface="Arial" panose="020B0604020202020204" pitchFamily="34" charset="0"/>
              </a:rPr>
              <a:t> lactate/pyruvate ratio</a:t>
            </a:r>
          </a:p>
        </p:txBody>
      </p:sp>
      <p:sp>
        <p:nvSpPr>
          <p:cNvPr id="11268" name="Text Box 4"/>
          <p:cNvSpPr txBox="1">
            <a:spLocks noChangeArrowheads="1"/>
          </p:cNvSpPr>
          <p:nvPr/>
        </p:nvSpPr>
        <p:spPr bwMode="auto">
          <a:xfrm>
            <a:off x="246185" y="5988783"/>
            <a:ext cx="8915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a:buFontTx/>
              <a:buAutoNum type="arabicPeriod"/>
            </a:pPr>
            <a:r>
              <a:rPr lang="en-US" altLang="en-US" sz="1400" dirty="0"/>
              <a:t>Johnston AJ, et al, </a:t>
            </a:r>
            <a:r>
              <a:rPr lang="en-US" altLang="en-US" sz="1400" i="1" dirty="0"/>
              <a:t>Int. Care Med.</a:t>
            </a:r>
            <a:r>
              <a:rPr lang="en-US" altLang="en-US" sz="1400" dirty="0"/>
              <a:t> 2004; 30:791-797. </a:t>
            </a:r>
          </a:p>
          <a:p>
            <a:pPr algn="l">
              <a:buFontTx/>
              <a:buAutoNum type="arabicPeriod"/>
            </a:pPr>
            <a:r>
              <a:rPr lang="en-US" altLang="en-US" sz="1400" dirty="0"/>
              <a:t>Johnston AJ, et al, </a:t>
            </a:r>
            <a:r>
              <a:rPr lang="en-US" altLang="en-US" sz="1400" i="1" dirty="0" err="1"/>
              <a:t>Crit</a:t>
            </a:r>
            <a:r>
              <a:rPr lang="en-US" altLang="en-US" sz="1400" i="1" dirty="0"/>
              <a:t> Care Med </a:t>
            </a:r>
            <a:r>
              <a:rPr lang="en-US" altLang="en-US" sz="1400" dirty="0"/>
              <a:t>2005; 33(1):189-195.</a:t>
            </a:r>
          </a:p>
          <a:p>
            <a:pPr algn="l">
              <a:buFontTx/>
              <a:buAutoNum type="arabicPeriod"/>
            </a:pPr>
            <a:r>
              <a:rPr lang="en-US" altLang="en-US" sz="1400" dirty="0" err="1"/>
              <a:t>Zygun</a:t>
            </a:r>
            <a:r>
              <a:rPr lang="en-US" altLang="en-US" sz="1400" dirty="0"/>
              <a:t> DA et al, </a:t>
            </a:r>
            <a:r>
              <a:rPr lang="en-US" altLang="en-US" sz="1400" i="1" dirty="0" err="1"/>
              <a:t>Crit</a:t>
            </a:r>
            <a:r>
              <a:rPr lang="en-US" altLang="en-US" sz="1400" i="1" dirty="0"/>
              <a:t> Care Med </a:t>
            </a:r>
            <a:r>
              <a:rPr lang="en-US" altLang="en-US" sz="1400" dirty="0"/>
              <a:t>2009;37(3):1074-1078</a:t>
            </a:r>
          </a:p>
        </p:txBody>
      </p:sp>
      <p:pic>
        <p:nvPicPr>
          <p:cNvPr id="5"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753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09800" y="212508"/>
            <a:ext cx="7772400" cy="1143000"/>
          </a:xfrm>
        </p:spPr>
        <p:txBody>
          <a:bodyPr/>
          <a:lstStyle/>
          <a:p>
            <a:pPr algn="ctr"/>
            <a:r>
              <a:rPr lang="en-US" altLang="en-US" dirty="0">
                <a:latin typeface="Arial" charset="0"/>
              </a:rPr>
              <a:t>Published Clinical Trials</a:t>
            </a:r>
          </a:p>
        </p:txBody>
      </p:sp>
      <p:sp>
        <p:nvSpPr>
          <p:cNvPr id="15363" name="Rectangle 3"/>
          <p:cNvSpPr>
            <a:spLocks noGrp="1" noChangeArrowheads="1"/>
          </p:cNvSpPr>
          <p:nvPr>
            <p:ph idx="1"/>
          </p:nvPr>
        </p:nvSpPr>
        <p:spPr>
          <a:xfrm>
            <a:off x="852854" y="1365379"/>
            <a:ext cx="10568354" cy="1751045"/>
          </a:xfrm>
        </p:spPr>
        <p:txBody>
          <a:bodyPr/>
          <a:lstStyle/>
          <a:p>
            <a:pPr>
              <a:lnSpc>
                <a:spcPct val="90000"/>
              </a:lnSpc>
              <a:spcBef>
                <a:spcPts val="600"/>
              </a:spcBef>
            </a:pPr>
            <a:r>
              <a:rPr lang="en-US" altLang="en-US" sz="2800" dirty="0">
                <a:latin typeface="Arial" charset="0"/>
              </a:rPr>
              <a:t>No randomized clinical trials available</a:t>
            </a:r>
          </a:p>
          <a:p>
            <a:pPr>
              <a:lnSpc>
                <a:spcPct val="90000"/>
              </a:lnSpc>
              <a:spcBef>
                <a:spcPts val="600"/>
              </a:spcBef>
            </a:pPr>
            <a:r>
              <a:rPr lang="en-US" altLang="en-US" sz="2800" dirty="0">
                <a:latin typeface="Arial" charset="0"/>
              </a:rPr>
              <a:t>Four studies have been published</a:t>
            </a:r>
          </a:p>
          <a:p>
            <a:pPr>
              <a:lnSpc>
                <a:spcPct val="90000"/>
              </a:lnSpc>
              <a:spcBef>
                <a:spcPts val="600"/>
              </a:spcBef>
            </a:pPr>
            <a:r>
              <a:rPr lang="en-US" altLang="en-US" sz="2800" dirty="0">
                <a:latin typeface="Arial" charset="0"/>
              </a:rPr>
              <a:t>All used historical or concurrent (physician choice) controls </a:t>
            </a:r>
          </a:p>
        </p:txBody>
      </p:sp>
      <p:graphicFrame>
        <p:nvGraphicFramePr>
          <p:cNvPr id="2" name="Table 1"/>
          <p:cNvGraphicFramePr>
            <a:graphicFrameLocks noGrp="1"/>
          </p:cNvGraphicFramePr>
          <p:nvPr>
            <p:extLst>
              <p:ext uri="{D42A27DB-BD31-4B8C-83A1-F6EECF244321}">
                <p14:modId xmlns:p14="http://schemas.microsoft.com/office/powerpoint/2010/main" val="4118484922"/>
              </p:ext>
            </p:extLst>
          </p:nvPr>
        </p:nvGraphicFramePr>
        <p:xfrm>
          <a:off x="1494693" y="2778369"/>
          <a:ext cx="9249509" cy="3686907"/>
        </p:xfrm>
        <a:graphic>
          <a:graphicData uri="http://schemas.openxmlformats.org/drawingml/2006/table">
            <a:tbl>
              <a:tblPr firstRow="1" bandRow="1">
                <a:tableStyleId>{5C22544A-7EE6-4342-B048-85BDC9FD1C3A}</a:tableStyleId>
              </a:tblPr>
              <a:tblGrid>
                <a:gridCol w="2301860">
                  <a:extLst>
                    <a:ext uri="{9D8B030D-6E8A-4147-A177-3AD203B41FA5}">
                      <a16:colId xmlns="" xmlns:a16="http://schemas.microsoft.com/office/drawing/2014/main" val="20000"/>
                    </a:ext>
                  </a:extLst>
                </a:gridCol>
                <a:gridCol w="1292167">
                  <a:extLst>
                    <a:ext uri="{9D8B030D-6E8A-4147-A177-3AD203B41FA5}">
                      <a16:colId xmlns="" xmlns:a16="http://schemas.microsoft.com/office/drawing/2014/main" val="20001"/>
                    </a:ext>
                  </a:extLst>
                </a:gridCol>
                <a:gridCol w="1292167">
                  <a:extLst>
                    <a:ext uri="{9D8B030D-6E8A-4147-A177-3AD203B41FA5}">
                      <a16:colId xmlns="" xmlns:a16="http://schemas.microsoft.com/office/drawing/2014/main" val="20002"/>
                    </a:ext>
                  </a:extLst>
                </a:gridCol>
                <a:gridCol w="1316207">
                  <a:extLst>
                    <a:ext uri="{9D8B030D-6E8A-4147-A177-3AD203B41FA5}">
                      <a16:colId xmlns="" xmlns:a16="http://schemas.microsoft.com/office/drawing/2014/main" val="20003"/>
                    </a:ext>
                  </a:extLst>
                </a:gridCol>
                <a:gridCol w="1316207">
                  <a:extLst>
                    <a:ext uri="{9D8B030D-6E8A-4147-A177-3AD203B41FA5}">
                      <a16:colId xmlns="" xmlns:a16="http://schemas.microsoft.com/office/drawing/2014/main" val="20004"/>
                    </a:ext>
                  </a:extLst>
                </a:gridCol>
                <a:gridCol w="1730901">
                  <a:extLst>
                    <a:ext uri="{9D8B030D-6E8A-4147-A177-3AD203B41FA5}">
                      <a16:colId xmlns="" xmlns:a16="http://schemas.microsoft.com/office/drawing/2014/main" val="20005"/>
                    </a:ext>
                  </a:extLst>
                </a:gridCol>
              </a:tblGrid>
              <a:tr h="474083">
                <a:tc>
                  <a:txBody>
                    <a:bodyPr/>
                    <a:lstStyle/>
                    <a:p>
                      <a:pPr algn="ctr"/>
                      <a:r>
                        <a:rPr lang="en-US" sz="1800" dirty="0">
                          <a:solidFill>
                            <a:schemeClr val="tx1"/>
                          </a:solidFill>
                          <a:latin typeface="Arial" panose="020B0604020202020204" pitchFamily="34" charset="0"/>
                          <a:cs typeface="Arial" panose="020B0604020202020204" pitchFamily="34" charset="0"/>
                        </a:rPr>
                        <a:t>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800" dirty="0">
                          <a:solidFill>
                            <a:schemeClr val="tx1"/>
                          </a:solidFill>
                          <a:latin typeface="Arial" panose="020B0604020202020204" pitchFamily="34" charset="0"/>
                          <a:cs typeface="Arial" panose="020B0604020202020204" pitchFamily="34" charset="0"/>
                        </a:rPr>
                        <a:t>ICP + PbtO2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800" dirty="0">
                          <a:solidFill>
                            <a:schemeClr val="tx1"/>
                          </a:solidFill>
                          <a:latin typeface="Arial" panose="020B0604020202020204" pitchFamily="34" charset="0"/>
                          <a:cs typeface="Arial" panose="020B0604020202020204" pitchFamily="34" charset="0"/>
                        </a:rPr>
                        <a:t>ICP/CPP</a:t>
                      </a:r>
                      <a:r>
                        <a:rPr lang="en-US" sz="1800" baseline="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a:r>
                        <a:rPr lang="en-US" sz="1800" dirty="0">
                          <a:solidFill>
                            <a:schemeClr val="tx1"/>
                          </a:solidFill>
                          <a:latin typeface="Arial" panose="020B0604020202020204" pitchFamily="34" charset="0"/>
                          <a:cs typeface="Arial" panose="020B0604020202020204" pitchFamily="34" charset="0"/>
                        </a:rPr>
                        <a:t>Odds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591430">
                <a:tc>
                  <a:txBody>
                    <a:bodyPr/>
                    <a:lstStyle/>
                    <a:p>
                      <a:endParaRPr lang="en-US"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Poor Outcome (n)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Good</a:t>
                      </a:r>
                      <a:r>
                        <a:rPr lang="en-US" sz="1600" baseline="0" dirty="0">
                          <a:solidFill>
                            <a:schemeClr val="tx1"/>
                          </a:solidFill>
                          <a:latin typeface="Arial" panose="020B0604020202020204" pitchFamily="34" charset="0"/>
                          <a:cs typeface="Arial" panose="020B0604020202020204" pitchFamily="34" charset="0"/>
                        </a:rPr>
                        <a:t> Outcome (n)</a:t>
                      </a:r>
                      <a:endParaRPr lang="en-US"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Poor Outcome (n)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Good</a:t>
                      </a:r>
                      <a:r>
                        <a:rPr lang="en-US" sz="1600" baseline="0" dirty="0">
                          <a:solidFill>
                            <a:schemeClr val="tx1"/>
                          </a:solidFill>
                          <a:latin typeface="Arial" panose="020B0604020202020204" pitchFamily="34" charset="0"/>
                          <a:cs typeface="Arial" panose="020B0604020202020204" pitchFamily="34" charset="0"/>
                        </a:rPr>
                        <a:t> Outcome (n)</a:t>
                      </a:r>
                      <a:endParaRPr lang="en-US"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 CI)</a:t>
                      </a:r>
                    </a:p>
                    <a:p>
                      <a:pPr algn="ctr"/>
                      <a:endParaRPr lang="en-US"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494872">
                <a:tc>
                  <a:txBody>
                    <a:bodyPr/>
                    <a:lstStyle/>
                    <a:p>
                      <a:r>
                        <a:rPr lang="en-US" sz="1600" dirty="0">
                          <a:solidFill>
                            <a:schemeClr val="tx1"/>
                          </a:solidFill>
                          <a:latin typeface="Arial" panose="020B0604020202020204" pitchFamily="34" charset="0"/>
                          <a:cs typeface="Arial" panose="020B0604020202020204" pitchFamily="34" charset="0"/>
                        </a:rPr>
                        <a:t>McCarthy 2009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482800">
                <a:tc>
                  <a:txBody>
                    <a:bodyPr/>
                    <a:lstStyle/>
                    <a:p>
                      <a:r>
                        <a:rPr lang="en-US" sz="1600" dirty="0" err="1">
                          <a:solidFill>
                            <a:schemeClr val="tx1"/>
                          </a:solidFill>
                          <a:latin typeface="Arial" panose="020B0604020202020204" pitchFamily="34" charset="0"/>
                          <a:cs typeface="Arial" panose="020B0604020202020204" pitchFamily="34" charset="0"/>
                        </a:rPr>
                        <a:t>Meixenberger</a:t>
                      </a:r>
                      <a:r>
                        <a:rPr lang="en-US" sz="1600" dirty="0">
                          <a:solidFill>
                            <a:schemeClr val="tx1"/>
                          </a:solidFill>
                          <a:latin typeface="Arial" panose="020B0604020202020204" pitchFamily="34" charset="0"/>
                          <a:cs typeface="Arial" panose="020B0604020202020204" pitchFamily="34" charset="0"/>
                        </a:rPr>
                        <a:t> 2003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446591">
                <a:tc>
                  <a:txBody>
                    <a:bodyPr/>
                    <a:lstStyle/>
                    <a:p>
                      <a:r>
                        <a:rPr lang="en-US" sz="1600" dirty="0" err="1">
                          <a:solidFill>
                            <a:schemeClr val="tx1"/>
                          </a:solidFill>
                          <a:latin typeface="Arial" panose="020B0604020202020204" pitchFamily="34" charset="0"/>
                          <a:cs typeface="Arial" panose="020B0604020202020204" pitchFamily="34" charset="0"/>
                        </a:rPr>
                        <a:t>Narotam</a:t>
                      </a:r>
                      <a:r>
                        <a:rPr lang="en-US" sz="1600" dirty="0">
                          <a:solidFill>
                            <a:schemeClr val="tx1"/>
                          </a:solidFill>
                          <a:latin typeface="Arial" panose="020B0604020202020204" pitchFamily="34" charset="0"/>
                          <a:cs typeface="Arial" panose="020B0604020202020204" pitchFamily="34" charset="0"/>
                        </a:rPr>
                        <a:t> 2009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422450">
                <a:tc>
                  <a:txBody>
                    <a:bodyPr/>
                    <a:lstStyle/>
                    <a:p>
                      <a:r>
                        <a:rPr lang="en-US" sz="1600" dirty="0" err="1">
                          <a:solidFill>
                            <a:schemeClr val="tx1"/>
                          </a:solidFill>
                          <a:latin typeface="Arial" panose="020B0604020202020204" pitchFamily="34" charset="0"/>
                          <a:cs typeface="Arial" panose="020B0604020202020204" pitchFamily="34" charset="0"/>
                        </a:rPr>
                        <a:t>Spiotta</a:t>
                      </a:r>
                      <a:r>
                        <a:rPr lang="en-US" sz="1600" dirty="0">
                          <a:solidFill>
                            <a:schemeClr val="tx1"/>
                          </a:solidFill>
                          <a:latin typeface="Arial" panose="020B0604020202020204" pitchFamily="34" charset="0"/>
                          <a:cs typeface="Arial" panose="020B0604020202020204" pitchFamily="34" charset="0"/>
                        </a:rPr>
                        <a:t> 2010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543151">
                <a:tc gridSpan="5">
                  <a:txBody>
                    <a:bodyPr/>
                    <a:lstStyle/>
                    <a:p>
                      <a:pPr algn="r"/>
                      <a:r>
                        <a:rPr lang="en-US" sz="1600" b="1" dirty="0">
                          <a:solidFill>
                            <a:schemeClr val="tx1"/>
                          </a:solidFill>
                          <a:latin typeface="Arial" panose="020B0604020202020204" pitchFamily="34" charset="0"/>
                          <a:cs typeface="Arial" panose="020B0604020202020204" pitchFamily="34" charset="0"/>
                        </a:rPr>
                        <a:t>Pooled</a:t>
                      </a:r>
                      <a:r>
                        <a:rPr lang="en-US" sz="1600" b="1" baseline="0" dirty="0">
                          <a:solidFill>
                            <a:schemeClr val="tx1"/>
                          </a:solidFill>
                          <a:latin typeface="Arial" panose="020B0604020202020204" pitchFamily="34" charset="0"/>
                          <a:cs typeface="Arial" panose="020B0604020202020204" pitchFamily="34" charset="0"/>
                        </a:rPr>
                        <a:t> Odds Ratio</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anchor="ctr">
                    <a:noFill/>
                  </a:tcP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anchor="ctr">
                    <a:noFill/>
                  </a:tcP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anchor="ctr">
                    <a:noFill/>
                  </a:tcP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anchor="ctr">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2.1 (1.4 – 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bl>
          </a:graphicData>
        </a:graphic>
      </p:graphicFrame>
      <p:sp>
        <p:nvSpPr>
          <p:cNvPr id="5" name="TextBox 4"/>
          <p:cNvSpPr txBox="1"/>
          <p:nvPr/>
        </p:nvSpPr>
        <p:spPr>
          <a:xfrm>
            <a:off x="67110" y="6474615"/>
            <a:ext cx="4313284"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Nangunoori</a:t>
            </a:r>
            <a:r>
              <a:rPr lang="en-US" sz="1400" dirty="0">
                <a:latin typeface="Arial" panose="020B0604020202020204" pitchFamily="34" charset="0"/>
                <a:cs typeface="Arial" panose="020B0604020202020204" pitchFamily="34" charset="0"/>
              </a:rPr>
              <a:t> et al </a:t>
            </a:r>
            <a:r>
              <a:rPr lang="en-US" sz="1400" i="1" dirty="0" err="1">
                <a:latin typeface="Arial" panose="020B0604020202020204" pitchFamily="34" charset="0"/>
                <a:cs typeface="Arial" panose="020B0604020202020204" pitchFamily="34" charset="0"/>
              </a:rPr>
              <a:t>NeuroCrit</a:t>
            </a:r>
            <a:r>
              <a:rPr lang="en-US" sz="1400" i="1" dirty="0">
                <a:latin typeface="Arial" panose="020B0604020202020204" pitchFamily="34" charset="0"/>
                <a:cs typeface="Arial" panose="020B0604020202020204" pitchFamily="34" charset="0"/>
              </a:rPr>
              <a:t> Care </a:t>
            </a:r>
            <a:r>
              <a:rPr lang="en-US" sz="1400" dirty="0">
                <a:latin typeface="Arial" panose="020B0604020202020204" pitchFamily="34" charset="0"/>
                <a:cs typeface="Arial" panose="020B0604020202020204" pitchFamily="34" charset="0"/>
              </a:rPr>
              <a:t>2012 17:131-138 </a:t>
            </a:r>
          </a:p>
        </p:txBody>
      </p:sp>
    </p:spTree>
    <p:extLst>
      <p:ext uri="{BB962C8B-B14F-4D97-AF65-F5344CB8AC3E}">
        <p14:creationId xmlns:p14="http://schemas.microsoft.com/office/powerpoint/2010/main" val="1841201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6248400" y="1222376"/>
            <a:ext cx="42672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ja-JP" sz="3600" dirty="0">
                <a:latin typeface="Arial" charset="0"/>
                <a:ea typeface="ＭＳ Ｐゴシック" pitchFamily="34" charset="-128"/>
              </a:rPr>
              <a:t>BRAIN OXYGEN AND OUTCOME IN SEVERE TRAUMATIC BRAIN INJURY:  PHASE 2  </a:t>
            </a:r>
          </a:p>
          <a:p>
            <a:pPr algn="ctr"/>
            <a:r>
              <a:rPr lang="en-US" altLang="ja-JP" sz="2400" dirty="0">
                <a:latin typeface="Arial" charset="0"/>
                <a:ea typeface="ＭＳ Ｐゴシック" pitchFamily="34" charset="-128"/>
              </a:rPr>
              <a:t> </a:t>
            </a:r>
            <a:endParaRPr lang="en-US" altLang="ja-JP" sz="2400" b="1" dirty="0">
              <a:latin typeface="Arial" charset="0"/>
              <a:ea typeface="ＭＳ Ｐゴシック" pitchFamily="34" charset="-128"/>
            </a:endParaRPr>
          </a:p>
          <a:p>
            <a:pPr algn="ctr"/>
            <a:r>
              <a:rPr lang="en-US" altLang="ja-JP" sz="3600" b="1" dirty="0">
                <a:latin typeface="Arial" charset="0"/>
                <a:ea typeface="ＭＳ Ｐゴシック" pitchFamily="34" charset="-128"/>
              </a:rPr>
              <a:t>BOOST 2</a:t>
            </a:r>
            <a:endParaRPr lang="en-US" altLang="en-US" sz="3600" b="1" dirty="0">
              <a:latin typeface="Arial" charset="0"/>
            </a:endParaRPr>
          </a:p>
        </p:txBody>
      </p:sp>
      <p:pic>
        <p:nvPicPr>
          <p:cNvPr id="25603" name="Picture 7" descr="C:\TBI Projects\BOOST-2 study\BOOST II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650" y="165100"/>
            <a:ext cx="4419600" cy="64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86" descr="SIREN draft.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565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usa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Oval 6"/>
          <p:cNvSpPr>
            <a:spLocks noChangeArrowheads="1"/>
          </p:cNvSpPr>
          <p:nvPr/>
        </p:nvSpPr>
        <p:spPr bwMode="auto">
          <a:xfrm>
            <a:off x="9448800" y="5837238"/>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p>
        </p:txBody>
      </p:sp>
      <p:sp>
        <p:nvSpPr>
          <p:cNvPr id="27652" name="Oval 7"/>
          <p:cNvSpPr>
            <a:spLocks noChangeArrowheads="1"/>
          </p:cNvSpPr>
          <p:nvPr/>
        </p:nvSpPr>
        <p:spPr bwMode="auto">
          <a:xfrm>
            <a:off x="9666288" y="3003550"/>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p>
        </p:txBody>
      </p:sp>
      <p:sp>
        <p:nvSpPr>
          <p:cNvPr id="27653" name="Oval 8"/>
          <p:cNvSpPr>
            <a:spLocks noChangeArrowheads="1"/>
          </p:cNvSpPr>
          <p:nvPr/>
        </p:nvSpPr>
        <p:spPr bwMode="auto">
          <a:xfrm>
            <a:off x="6584950" y="4713288"/>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p>
        </p:txBody>
      </p:sp>
      <p:sp>
        <p:nvSpPr>
          <p:cNvPr id="27654" name="Oval 9"/>
          <p:cNvSpPr>
            <a:spLocks noChangeArrowheads="1"/>
          </p:cNvSpPr>
          <p:nvPr/>
        </p:nvSpPr>
        <p:spPr bwMode="auto">
          <a:xfrm>
            <a:off x="3235325" y="1350963"/>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p>
        </p:txBody>
      </p:sp>
      <p:sp>
        <p:nvSpPr>
          <p:cNvPr id="27655" name="Text Box 10"/>
          <p:cNvSpPr txBox="1">
            <a:spLocks noChangeArrowheads="1"/>
          </p:cNvSpPr>
          <p:nvPr/>
        </p:nvSpPr>
        <p:spPr bwMode="auto">
          <a:xfrm>
            <a:off x="8610601" y="5927726"/>
            <a:ext cx="1355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000" b="1" dirty="0">
                <a:latin typeface="Arial" charset="0"/>
              </a:rPr>
              <a:t>University of Miami</a:t>
            </a:r>
          </a:p>
        </p:txBody>
      </p:sp>
      <p:sp>
        <p:nvSpPr>
          <p:cNvPr id="27656" name="Text Box 11"/>
          <p:cNvSpPr txBox="1">
            <a:spLocks noChangeArrowheads="1"/>
          </p:cNvSpPr>
          <p:nvPr/>
        </p:nvSpPr>
        <p:spPr bwMode="auto">
          <a:xfrm>
            <a:off x="6010275" y="4784726"/>
            <a:ext cx="22367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000" b="1" dirty="0">
                <a:latin typeface="Arial" charset="0"/>
              </a:rPr>
              <a:t>University of Texas Southwestern</a:t>
            </a:r>
          </a:p>
        </p:txBody>
      </p:sp>
      <p:sp>
        <p:nvSpPr>
          <p:cNvPr id="27657" name="Text Box 13"/>
          <p:cNvSpPr txBox="1">
            <a:spLocks noChangeArrowheads="1"/>
          </p:cNvSpPr>
          <p:nvPr/>
        </p:nvSpPr>
        <p:spPr bwMode="auto">
          <a:xfrm>
            <a:off x="1905000" y="1447801"/>
            <a:ext cx="17287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000" b="1" dirty="0">
                <a:latin typeface="Arial" charset="0"/>
              </a:rPr>
              <a:t>University of Washington</a:t>
            </a:r>
          </a:p>
        </p:txBody>
      </p:sp>
      <p:sp>
        <p:nvSpPr>
          <p:cNvPr id="27658" name="Text Box 14"/>
          <p:cNvSpPr txBox="1">
            <a:spLocks noChangeArrowheads="1"/>
          </p:cNvSpPr>
          <p:nvPr/>
        </p:nvSpPr>
        <p:spPr bwMode="auto">
          <a:xfrm>
            <a:off x="8936038" y="3035300"/>
            <a:ext cx="18085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000" b="1" dirty="0" smtClean="0">
                <a:latin typeface="Arial" charset="0"/>
              </a:rPr>
              <a:t>University </a:t>
            </a:r>
            <a:r>
              <a:rPr lang="en-US" altLang="en-US" sz="1000" b="1" dirty="0">
                <a:latin typeface="Arial" charset="0"/>
              </a:rPr>
              <a:t>of Pennsylvania</a:t>
            </a:r>
          </a:p>
          <a:p>
            <a:r>
              <a:rPr lang="en-US" altLang="en-US" sz="1000" b="1" dirty="0" smtClean="0">
                <a:latin typeface="Arial" charset="0"/>
              </a:rPr>
              <a:t>Thomas </a:t>
            </a:r>
            <a:r>
              <a:rPr lang="en-US" altLang="en-US" sz="1000" b="1" dirty="0">
                <a:latin typeface="Arial" charset="0"/>
              </a:rPr>
              <a:t>Jefferson Univ.</a:t>
            </a:r>
          </a:p>
          <a:p>
            <a:r>
              <a:rPr lang="en-US" altLang="en-US" sz="1000" b="1" dirty="0">
                <a:latin typeface="Arial" charset="0"/>
              </a:rPr>
              <a:t>Temple University</a:t>
            </a:r>
          </a:p>
        </p:txBody>
      </p:sp>
      <p:sp>
        <p:nvSpPr>
          <p:cNvPr id="27659" name="Text Box 15"/>
          <p:cNvSpPr txBox="1">
            <a:spLocks noChangeArrowheads="1"/>
          </p:cNvSpPr>
          <p:nvPr/>
        </p:nvSpPr>
        <p:spPr bwMode="auto">
          <a:xfrm>
            <a:off x="4448175" y="301625"/>
            <a:ext cx="328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2400" b="1">
                <a:solidFill>
                  <a:schemeClr val="bg1"/>
                </a:solidFill>
                <a:latin typeface="Arial" charset="0"/>
              </a:rPr>
              <a:t>BOOST-2 Study Sites</a:t>
            </a:r>
          </a:p>
        </p:txBody>
      </p:sp>
      <p:sp>
        <p:nvSpPr>
          <p:cNvPr id="27660" name="Oval 17"/>
          <p:cNvSpPr>
            <a:spLocks noChangeArrowheads="1"/>
          </p:cNvSpPr>
          <p:nvPr/>
        </p:nvSpPr>
        <p:spPr bwMode="auto">
          <a:xfrm>
            <a:off x="8382000" y="3352800"/>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solidFill>
                <a:schemeClr val="bg1"/>
              </a:solidFill>
            </a:endParaRPr>
          </a:p>
        </p:txBody>
      </p:sp>
      <p:sp>
        <p:nvSpPr>
          <p:cNvPr id="27661" name="Text Box 18"/>
          <p:cNvSpPr txBox="1">
            <a:spLocks noChangeArrowheads="1"/>
          </p:cNvSpPr>
          <p:nvPr/>
        </p:nvSpPr>
        <p:spPr bwMode="auto">
          <a:xfrm>
            <a:off x="6769100" y="3259138"/>
            <a:ext cx="1612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000" b="1" dirty="0">
                <a:latin typeface="Arial" charset="0"/>
              </a:rPr>
              <a:t>University of Cincinnati</a:t>
            </a:r>
          </a:p>
        </p:txBody>
      </p:sp>
      <p:sp>
        <p:nvSpPr>
          <p:cNvPr id="27662" name="Oval 7"/>
          <p:cNvSpPr>
            <a:spLocks noChangeArrowheads="1"/>
          </p:cNvSpPr>
          <p:nvPr/>
        </p:nvSpPr>
        <p:spPr bwMode="auto">
          <a:xfrm>
            <a:off x="8610600" y="3124200"/>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p>
        </p:txBody>
      </p:sp>
      <p:sp>
        <p:nvSpPr>
          <p:cNvPr id="27663" name="Text Box 18"/>
          <p:cNvSpPr txBox="1">
            <a:spLocks noChangeArrowheads="1"/>
          </p:cNvSpPr>
          <p:nvPr/>
        </p:nvSpPr>
        <p:spPr bwMode="auto">
          <a:xfrm>
            <a:off x="7353301" y="2941638"/>
            <a:ext cx="14779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000" b="1" dirty="0">
                <a:latin typeface="Arial" charset="0"/>
              </a:rPr>
              <a:t>Ohio State University</a:t>
            </a:r>
          </a:p>
        </p:txBody>
      </p:sp>
      <p:sp>
        <p:nvSpPr>
          <p:cNvPr id="27664" name="Oval 7"/>
          <p:cNvSpPr>
            <a:spLocks noChangeArrowheads="1"/>
          </p:cNvSpPr>
          <p:nvPr/>
        </p:nvSpPr>
        <p:spPr bwMode="auto">
          <a:xfrm>
            <a:off x="9042400" y="2921000"/>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p>
        </p:txBody>
      </p:sp>
      <p:sp>
        <p:nvSpPr>
          <p:cNvPr id="27665" name="Oval 7"/>
          <p:cNvSpPr>
            <a:spLocks noChangeArrowheads="1"/>
          </p:cNvSpPr>
          <p:nvPr/>
        </p:nvSpPr>
        <p:spPr bwMode="auto">
          <a:xfrm>
            <a:off x="9753600" y="2971800"/>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p>
        </p:txBody>
      </p:sp>
      <p:sp>
        <p:nvSpPr>
          <p:cNvPr id="27666" name="Oval 7"/>
          <p:cNvSpPr>
            <a:spLocks noChangeArrowheads="1"/>
          </p:cNvSpPr>
          <p:nvPr/>
        </p:nvSpPr>
        <p:spPr bwMode="auto">
          <a:xfrm>
            <a:off x="9690100" y="2921000"/>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p>
        </p:txBody>
      </p:sp>
      <p:sp>
        <p:nvSpPr>
          <p:cNvPr id="27667" name="Text Box 18"/>
          <p:cNvSpPr txBox="1">
            <a:spLocks noChangeArrowheads="1"/>
          </p:cNvSpPr>
          <p:nvPr/>
        </p:nvSpPr>
        <p:spPr bwMode="auto">
          <a:xfrm>
            <a:off x="8912226" y="2679701"/>
            <a:ext cx="1635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000" b="1" dirty="0">
                <a:latin typeface="Arial" charset="0"/>
              </a:rPr>
              <a:t>University of Pittsburgh</a:t>
            </a:r>
          </a:p>
        </p:txBody>
      </p:sp>
      <p:sp>
        <p:nvSpPr>
          <p:cNvPr id="27668" name="Oval 6"/>
          <p:cNvSpPr>
            <a:spLocks noChangeArrowheads="1"/>
          </p:cNvSpPr>
          <p:nvPr/>
        </p:nvSpPr>
        <p:spPr bwMode="auto">
          <a:xfrm>
            <a:off x="9550400" y="3962400"/>
            <a:ext cx="76200" cy="76200"/>
          </a:xfrm>
          <a:prstGeom prst="ellipse">
            <a:avLst/>
          </a:prstGeom>
          <a:solidFill>
            <a:schemeClr val="tx1"/>
          </a:solidFill>
          <a:ln w="9525">
            <a:solidFill>
              <a:schemeClr val="bg1"/>
            </a:solidFill>
            <a:round/>
            <a:headEnd/>
            <a:tailEnd/>
          </a:ln>
        </p:spPr>
        <p:txBody>
          <a:bodyPr wrap="none" anchor="ctr"/>
          <a:lstStyle/>
          <a:p>
            <a:pPr algn="ctr"/>
            <a:endParaRPr lang="en-US" altLang="en-US"/>
          </a:p>
        </p:txBody>
      </p:sp>
      <p:sp>
        <p:nvSpPr>
          <p:cNvPr id="27669" name="Text Box 18"/>
          <p:cNvSpPr txBox="1">
            <a:spLocks noChangeArrowheads="1"/>
          </p:cNvSpPr>
          <p:nvPr/>
        </p:nvSpPr>
        <p:spPr bwMode="auto">
          <a:xfrm>
            <a:off x="9055100" y="4021138"/>
            <a:ext cx="1149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000" b="1" dirty="0">
                <a:latin typeface="Arial" charset="0"/>
              </a:rPr>
              <a:t>Duke University</a:t>
            </a:r>
          </a:p>
        </p:txBody>
      </p:sp>
      <p:pic>
        <p:nvPicPr>
          <p:cNvPr id="22" name="Shape 86" descr="SIREN draft.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285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09800" y="152400"/>
            <a:ext cx="7772400" cy="1143000"/>
          </a:xfrm>
        </p:spPr>
        <p:txBody>
          <a:bodyPr/>
          <a:lstStyle/>
          <a:p>
            <a:r>
              <a:rPr lang="en-US" altLang="en-US" smtClean="0">
                <a:latin typeface="Arial" charset="0"/>
              </a:rPr>
              <a:t>Study Schematic</a:t>
            </a:r>
          </a:p>
        </p:txBody>
      </p:sp>
      <p:grpSp>
        <p:nvGrpSpPr>
          <p:cNvPr id="29699" name="Group 31"/>
          <p:cNvGrpSpPr>
            <a:grpSpLocks/>
          </p:cNvGrpSpPr>
          <p:nvPr/>
        </p:nvGrpSpPr>
        <p:grpSpPr bwMode="auto">
          <a:xfrm>
            <a:off x="2057400" y="1600200"/>
            <a:ext cx="8458200" cy="4800600"/>
            <a:chOff x="72" y="1288"/>
            <a:chExt cx="3960" cy="2148"/>
          </a:xfrm>
        </p:grpSpPr>
        <p:sp>
          <p:nvSpPr>
            <p:cNvPr id="29701" name="Text Box 20"/>
            <p:cNvSpPr txBox="1">
              <a:spLocks noChangeArrowheads="1"/>
            </p:cNvSpPr>
            <p:nvPr/>
          </p:nvSpPr>
          <p:spPr bwMode="auto">
            <a:xfrm>
              <a:off x="72" y="2231"/>
              <a:ext cx="1296" cy="288"/>
            </a:xfrm>
            <a:prstGeom prst="rect">
              <a:avLst/>
            </a:prstGeom>
            <a:solidFill>
              <a:srgbClr val="C0C0C0"/>
            </a:solidFill>
            <a:ln w="9525">
              <a:solidFill>
                <a:srgbClr val="000000"/>
              </a:solidFill>
              <a:miter lim="800000"/>
              <a:headEnd/>
              <a:tailEnd/>
            </a:ln>
          </p:spPr>
          <p:txBody>
            <a:bodyPr anchor="ct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1200" dirty="0">
                  <a:latin typeface="Arial" charset="0"/>
                  <a:ea typeface="Times New Roman" pitchFamily="18" charset="0"/>
                  <a:cs typeface="Arial" charset="0"/>
                </a:rPr>
                <a:t>Interventions triggered by </a:t>
              </a:r>
            </a:p>
            <a:p>
              <a:pPr algn="ctr"/>
              <a:r>
                <a:rPr lang="en-US" altLang="en-US" sz="1200" dirty="0">
                  <a:latin typeface="Arial" charset="0"/>
                  <a:ea typeface="Times New Roman" pitchFamily="18" charset="0"/>
                  <a:cs typeface="Arial" charset="0"/>
                </a:rPr>
                <a:t>ICP </a:t>
              </a:r>
              <a:r>
                <a:rPr lang="en-US" altLang="en-US" sz="1200" u="sng" dirty="0">
                  <a:latin typeface="Arial" charset="0"/>
                  <a:ea typeface="Times New Roman" pitchFamily="18" charset="0"/>
                  <a:cs typeface="Arial" charset="0"/>
                </a:rPr>
                <a:t>&gt;</a:t>
              </a:r>
              <a:r>
                <a:rPr lang="en-US" altLang="en-US" sz="1200" dirty="0">
                  <a:latin typeface="Arial" charset="0"/>
                  <a:ea typeface="Times New Roman" pitchFamily="18" charset="0"/>
                  <a:cs typeface="Arial" charset="0"/>
                </a:rPr>
                <a:t> 20 mm Hg</a:t>
              </a:r>
            </a:p>
          </p:txBody>
        </p:sp>
        <p:sp>
          <p:nvSpPr>
            <p:cNvPr id="29702" name="Text Box 19"/>
            <p:cNvSpPr txBox="1">
              <a:spLocks noChangeArrowheads="1"/>
            </p:cNvSpPr>
            <p:nvPr/>
          </p:nvSpPr>
          <p:spPr bwMode="auto">
            <a:xfrm>
              <a:off x="72" y="1669"/>
              <a:ext cx="1296" cy="334"/>
            </a:xfrm>
            <a:prstGeom prst="rect">
              <a:avLst/>
            </a:prstGeom>
            <a:solidFill>
              <a:srgbClr val="C0C0C0"/>
            </a:solidFill>
            <a:ln w="9525">
              <a:solidFill>
                <a:srgbClr val="000000"/>
              </a:solidFill>
              <a:miter lim="800000"/>
              <a:headEnd/>
              <a:tailEnd/>
            </a:ln>
          </p:spPr>
          <p:txBody>
            <a:bodyPr anchor="ct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1200" dirty="0">
                  <a:latin typeface="Arial" charset="0"/>
                  <a:ea typeface="Times New Roman" pitchFamily="18" charset="0"/>
                  <a:cs typeface="Arial" charset="0"/>
                </a:rPr>
                <a:t>Randomization to treatment protocol based on ICP monitoring alone </a:t>
              </a:r>
            </a:p>
          </p:txBody>
        </p:sp>
        <p:sp>
          <p:nvSpPr>
            <p:cNvPr id="29703" name="Text Box 18"/>
            <p:cNvSpPr txBox="1">
              <a:spLocks noChangeArrowheads="1"/>
            </p:cNvSpPr>
            <p:nvPr/>
          </p:nvSpPr>
          <p:spPr bwMode="auto">
            <a:xfrm>
              <a:off x="2448" y="1669"/>
              <a:ext cx="1368" cy="334"/>
            </a:xfrm>
            <a:prstGeom prst="rect">
              <a:avLst/>
            </a:prstGeom>
            <a:solidFill>
              <a:srgbClr val="C0C0C0"/>
            </a:solidFill>
            <a:ln w="9525">
              <a:solidFill>
                <a:srgbClr val="000000"/>
              </a:solidFill>
              <a:miter lim="800000"/>
              <a:headEnd/>
              <a:tailEnd/>
            </a:ln>
          </p:spPr>
          <p:txBody>
            <a:bodyPr anchor="ct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1200" dirty="0">
                  <a:latin typeface="Arial" charset="0"/>
                  <a:ea typeface="Times New Roman" pitchFamily="18" charset="0"/>
                  <a:cs typeface="Arial" charset="0"/>
                </a:rPr>
                <a:t>Randomization to treatment protocol based on ICP and pBtO</a:t>
              </a:r>
              <a:r>
                <a:rPr lang="en-US" altLang="en-US" sz="1200" baseline="-30000" dirty="0">
                  <a:latin typeface="Arial" charset="0"/>
                  <a:ea typeface="Times New Roman" pitchFamily="18" charset="0"/>
                  <a:cs typeface="Arial" charset="0"/>
                </a:rPr>
                <a:t>2 </a:t>
              </a:r>
              <a:r>
                <a:rPr lang="en-US" altLang="en-US" sz="1200" dirty="0">
                  <a:latin typeface="Arial" charset="0"/>
                  <a:ea typeface="Times New Roman" pitchFamily="18" charset="0"/>
                  <a:cs typeface="Arial" charset="0"/>
                </a:rPr>
                <a:t>monitoring </a:t>
              </a:r>
            </a:p>
          </p:txBody>
        </p:sp>
        <p:sp>
          <p:nvSpPr>
            <p:cNvPr id="29704" name="Text Box 17"/>
            <p:cNvSpPr txBox="1">
              <a:spLocks noChangeArrowheads="1"/>
            </p:cNvSpPr>
            <p:nvPr/>
          </p:nvSpPr>
          <p:spPr bwMode="auto">
            <a:xfrm>
              <a:off x="1152" y="1288"/>
              <a:ext cx="1296" cy="334"/>
            </a:xfrm>
            <a:prstGeom prst="rect">
              <a:avLst/>
            </a:prstGeom>
            <a:solidFill>
              <a:srgbClr val="C0C0C0"/>
            </a:solidFill>
            <a:ln w="9525">
              <a:solidFill>
                <a:schemeClr val="tx1"/>
              </a:solidFill>
              <a:miter lim="800000"/>
              <a:headEnd/>
              <a:tailEnd/>
            </a:ln>
          </p:spPr>
          <p:txBody>
            <a:bodyPr anchor="ct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1200" dirty="0">
                  <a:latin typeface="Arial" charset="0"/>
                  <a:ea typeface="Times New Roman" pitchFamily="18" charset="0"/>
                  <a:cs typeface="Arial" charset="0"/>
                </a:rPr>
                <a:t>Patient meets inclusion/exclusion criteria and proxy signs consent</a:t>
              </a:r>
            </a:p>
          </p:txBody>
        </p:sp>
        <p:sp>
          <p:nvSpPr>
            <p:cNvPr id="29705" name="Text Box 16"/>
            <p:cNvSpPr txBox="1">
              <a:spLocks noChangeArrowheads="1"/>
            </p:cNvSpPr>
            <p:nvPr/>
          </p:nvSpPr>
          <p:spPr bwMode="auto">
            <a:xfrm>
              <a:off x="2592" y="2221"/>
              <a:ext cx="1440" cy="334"/>
            </a:xfrm>
            <a:prstGeom prst="rect">
              <a:avLst/>
            </a:prstGeom>
            <a:solidFill>
              <a:srgbClr val="C0C0C0"/>
            </a:solidFill>
            <a:ln w="9525">
              <a:solidFill>
                <a:srgbClr val="000000"/>
              </a:solidFill>
              <a:miter lim="800000"/>
              <a:headEnd/>
              <a:tailEnd/>
            </a:ln>
          </p:spPr>
          <p:txBody>
            <a:bodyPr anchor="ct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1200" dirty="0">
                  <a:latin typeface="Arial" charset="0"/>
                  <a:ea typeface="Times New Roman" pitchFamily="18" charset="0"/>
                  <a:cs typeface="Arial" charset="0"/>
                </a:rPr>
                <a:t>Interventions triggered by </a:t>
              </a:r>
            </a:p>
            <a:p>
              <a:pPr algn="ctr"/>
              <a:r>
                <a:rPr lang="en-US" altLang="en-US" sz="1200" dirty="0">
                  <a:latin typeface="Arial" charset="0"/>
                  <a:ea typeface="Times New Roman" pitchFamily="18" charset="0"/>
                  <a:cs typeface="Arial" charset="0"/>
                </a:rPr>
                <a:t>ICP </a:t>
              </a:r>
              <a:r>
                <a:rPr lang="en-US" altLang="en-US" sz="1200" u="sng" dirty="0">
                  <a:latin typeface="Arial" charset="0"/>
                  <a:ea typeface="Times New Roman" pitchFamily="18" charset="0"/>
                  <a:cs typeface="Arial" charset="0"/>
                </a:rPr>
                <a:t>&gt;</a:t>
              </a:r>
              <a:r>
                <a:rPr lang="en-US" altLang="en-US" sz="1200" dirty="0">
                  <a:latin typeface="Arial" charset="0"/>
                  <a:ea typeface="Times New Roman" pitchFamily="18" charset="0"/>
                  <a:cs typeface="Arial" charset="0"/>
                </a:rPr>
                <a:t> 20 mm Hg or </a:t>
              </a:r>
            </a:p>
            <a:p>
              <a:pPr algn="ctr"/>
              <a:r>
                <a:rPr lang="en-US" altLang="en-US" sz="1200" dirty="0">
                  <a:latin typeface="Arial" charset="0"/>
                  <a:ea typeface="Times New Roman" pitchFamily="18" charset="0"/>
                  <a:cs typeface="Arial" charset="0"/>
                </a:rPr>
                <a:t>pBtO</a:t>
              </a:r>
              <a:r>
                <a:rPr lang="en-US" altLang="en-US" sz="1200" baseline="-30000" dirty="0">
                  <a:latin typeface="Arial" charset="0"/>
                  <a:ea typeface="Times New Roman" pitchFamily="18" charset="0"/>
                  <a:cs typeface="Arial" charset="0"/>
                </a:rPr>
                <a:t>2</a:t>
              </a:r>
              <a:r>
                <a:rPr lang="en-US" altLang="en-US" sz="1200" dirty="0">
                  <a:latin typeface="Arial" charset="0"/>
                  <a:ea typeface="Times New Roman" pitchFamily="18" charset="0"/>
                  <a:cs typeface="Arial" charset="0"/>
                </a:rPr>
                <a:t>&lt; 20 mmHg </a:t>
              </a:r>
            </a:p>
          </p:txBody>
        </p:sp>
        <p:sp>
          <p:nvSpPr>
            <p:cNvPr id="29706" name="Text Box 15"/>
            <p:cNvSpPr txBox="1">
              <a:spLocks noChangeArrowheads="1"/>
            </p:cNvSpPr>
            <p:nvPr/>
          </p:nvSpPr>
          <p:spPr bwMode="auto">
            <a:xfrm>
              <a:off x="72" y="2749"/>
              <a:ext cx="3672" cy="262"/>
            </a:xfrm>
            <a:prstGeom prst="rect">
              <a:avLst/>
            </a:prstGeom>
            <a:solidFill>
              <a:srgbClr val="C0C0C0"/>
            </a:solidFill>
            <a:ln w="9525">
              <a:solidFill>
                <a:srgbClr val="000000"/>
              </a:solidFill>
              <a:miter lim="800000"/>
              <a:headEnd/>
              <a:tailEnd/>
            </a:ln>
          </p:spPr>
          <p:txBody>
            <a:bodyPr anchor="ct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1200" dirty="0">
                  <a:latin typeface="Arial" charset="0"/>
                  <a:ea typeface="Times New Roman" pitchFamily="18" charset="0"/>
                  <a:cs typeface="Arial" charset="0"/>
                </a:rPr>
                <a:t>Monitors removed when patients awaken from coma, when values (ICP and pBtO</a:t>
              </a:r>
              <a:r>
                <a:rPr lang="en-US" altLang="en-US" sz="1200" baseline="-30000" dirty="0">
                  <a:latin typeface="Arial" charset="0"/>
                  <a:ea typeface="Times New Roman" pitchFamily="18" charset="0"/>
                  <a:cs typeface="Arial" charset="0"/>
                </a:rPr>
                <a:t>2</a:t>
              </a:r>
              <a:r>
                <a:rPr lang="en-US" altLang="en-US" sz="1200" dirty="0">
                  <a:latin typeface="Arial" charset="0"/>
                  <a:ea typeface="Times New Roman" pitchFamily="18" charset="0"/>
                  <a:cs typeface="Arial" charset="0"/>
                </a:rPr>
                <a:t>) are normal for &gt; 48 hours, </a:t>
              </a:r>
            </a:p>
            <a:p>
              <a:pPr algn="ctr"/>
              <a:r>
                <a:rPr lang="en-US" altLang="en-US" sz="1200" dirty="0">
                  <a:latin typeface="Arial" charset="0"/>
                  <a:ea typeface="Times New Roman" pitchFamily="18" charset="0"/>
                  <a:cs typeface="Arial" charset="0"/>
                </a:rPr>
                <a:t>or when monitors have been in place for 5 days; patient’s hospital course observed</a:t>
              </a:r>
            </a:p>
          </p:txBody>
        </p:sp>
        <p:sp>
          <p:nvSpPr>
            <p:cNvPr id="29707" name="Text Box 14"/>
            <p:cNvSpPr txBox="1">
              <a:spLocks noChangeArrowheads="1"/>
            </p:cNvSpPr>
            <p:nvPr/>
          </p:nvSpPr>
          <p:spPr bwMode="auto">
            <a:xfrm>
              <a:off x="79" y="3148"/>
              <a:ext cx="3672" cy="288"/>
            </a:xfrm>
            <a:prstGeom prst="rect">
              <a:avLst/>
            </a:prstGeom>
            <a:solidFill>
              <a:srgbClr val="C0C0C0"/>
            </a:solidFill>
            <a:ln w="9525">
              <a:solidFill>
                <a:srgbClr val="000000"/>
              </a:solidFill>
              <a:miter lim="800000"/>
              <a:headEnd/>
              <a:tailEnd/>
            </a:ln>
          </p:spPr>
          <p:txBody>
            <a:bodyPr anchor="ct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1200" dirty="0">
                  <a:latin typeface="Arial" charset="0"/>
                  <a:ea typeface="Times New Roman" pitchFamily="18" charset="0"/>
                  <a:cs typeface="Arial" charset="0"/>
                </a:rPr>
                <a:t>At 180 days after injury:</a:t>
              </a:r>
            </a:p>
            <a:p>
              <a:pPr algn="ctr"/>
              <a:r>
                <a:rPr lang="en-US" altLang="en-US" sz="1200" b="1" dirty="0">
                  <a:latin typeface="Arial" charset="0"/>
                  <a:ea typeface="Times New Roman" pitchFamily="18" charset="0"/>
                  <a:cs typeface="Arial" charset="0"/>
                </a:rPr>
                <a:t>Glasgow Outcome Scale-Extended (GOS-E) by telephone</a:t>
              </a:r>
              <a:endParaRPr lang="en-US" altLang="en-US" sz="1200" dirty="0">
                <a:latin typeface="Arial" charset="0"/>
                <a:ea typeface="Times New Roman" pitchFamily="18" charset="0"/>
                <a:cs typeface="Arial" charset="0"/>
              </a:endParaRPr>
            </a:p>
          </p:txBody>
        </p:sp>
        <p:sp>
          <p:nvSpPr>
            <p:cNvPr id="29708" name="Line 13"/>
            <p:cNvSpPr>
              <a:spLocks noChangeShapeType="1"/>
            </p:cNvSpPr>
            <p:nvPr/>
          </p:nvSpPr>
          <p:spPr bwMode="auto">
            <a:xfrm flipH="1">
              <a:off x="864" y="1398"/>
              <a:ext cx="288" cy="27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9" name="Line 12"/>
            <p:cNvSpPr>
              <a:spLocks noChangeShapeType="1"/>
            </p:cNvSpPr>
            <p:nvPr/>
          </p:nvSpPr>
          <p:spPr bwMode="auto">
            <a:xfrm>
              <a:off x="2448" y="1398"/>
              <a:ext cx="360" cy="27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0" name="Line 11"/>
            <p:cNvSpPr>
              <a:spLocks noChangeShapeType="1"/>
            </p:cNvSpPr>
            <p:nvPr/>
          </p:nvSpPr>
          <p:spPr bwMode="auto">
            <a:xfrm flipH="1">
              <a:off x="720" y="1992"/>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1" name="Line 10"/>
            <p:cNvSpPr>
              <a:spLocks noChangeShapeType="1"/>
            </p:cNvSpPr>
            <p:nvPr/>
          </p:nvSpPr>
          <p:spPr bwMode="auto">
            <a:xfrm flipH="1">
              <a:off x="3096" y="1986"/>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2" name="Line 9"/>
            <p:cNvSpPr>
              <a:spLocks noChangeShapeType="1"/>
            </p:cNvSpPr>
            <p:nvPr/>
          </p:nvSpPr>
          <p:spPr bwMode="auto">
            <a:xfrm flipH="1">
              <a:off x="720" y="2514"/>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3" name="Line 8"/>
            <p:cNvSpPr>
              <a:spLocks noChangeShapeType="1"/>
            </p:cNvSpPr>
            <p:nvPr/>
          </p:nvSpPr>
          <p:spPr bwMode="auto">
            <a:xfrm flipH="1">
              <a:off x="3096" y="2544"/>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4" name="Line 7"/>
            <p:cNvSpPr>
              <a:spLocks noChangeShapeType="1"/>
            </p:cNvSpPr>
            <p:nvPr/>
          </p:nvSpPr>
          <p:spPr bwMode="auto">
            <a:xfrm flipH="1">
              <a:off x="1872" y="3006"/>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5" name="Text Box 6"/>
            <p:cNvSpPr txBox="1">
              <a:spLocks noChangeArrowheads="1"/>
            </p:cNvSpPr>
            <p:nvPr/>
          </p:nvSpPr>
          <p:spPr bwMode="auto">
            <a:xfrm>
              <a:off x="1392" y="2227"/>
              <a:ext cx="1156" cy="325"/>
            </a:xfrm>
            <a:prstGeom prst="rect">
              <a:avLst/>
            </a:prstGeom>
            <a:solidFill>
              <a:srgbClr val="C0C0C0"/>
            </a:solidFill>
            <a:ln w="9525">
              <a:solidFill>
                <a:srgbClr val="000000"/>
              </a:solidFill>
              <a:miter lim="800000"/>
              <a:headEnd/>
              <a:tailEnd/>
            </a:ln>
          </p:spPr>
          <p:txBody>
            <a:bodyPr anchor="ct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1200" dirty="0">
                  <a:latin typeface="Arial" charset="0"/>
                  <a:ea typeface="Times New Roman" pitchFamily="18" charset="0"/>
                  <a:cs typeface="Arial" charset="0"/>
                </a:rPr>
                <a:t>If all values normal, remove monitors after 48 hours or randomized monitoring time met </a:t>
              </a:r>
            </a:p>
          </p:txBody>
        </p:sp>
        <p:sp>
          <p:nvSpPr>
            <p:cNvPr id="29716" name="Line 5"/>
            <p:cNvSpPr>
              <a:spLocks noChangeShapeType="1"/>
            </p:cNvSpPr>
            <p:nvPr/>
          </p:nvSpPr>
          <p:spPr bwMode="auto">
            <a:xfrm flipH="1">
              <a:off x="2082" y="1980"/>
              <a:ext cx="360" cy="2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7" name="Line 4"/>
            <p:cNvSpPr>
              <a:spLocks noChangeShapeType="1"/>
            </p:cNvSpPr>
            <p:nvPr/>
          </p:nvSpPr>
          <p:spPr bwMode="auto">
            <a:xfrm>
              <a:off x="1368" y="1986"/>
              <a:ext cx="432" cy="2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9700" name="Rectangle 30"/>
          <p:cNvSpPr>
            <a:spLocks noChangeArrowheads="1"/>
          </p:cNvSpPr>
          <p:nvPr/>
        </p:nvSpPr>
        <p:spPr bwMode="auto">
          <a:xfrm>
            <a:off x="1524001" y="1844159"/>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indent="457200"/>
            <a:endParaRPr lang="en-US" altLang="en-US">
              <a:latin typeface="Times New Roman" pitchFamily="18" charset="0"/>
            </a:endParaRPr>
          </a:p>
        </p:txBody>
      </p:sp>
      <p:pic>
        <p:nvPicPr>
          <p:cNvPr id="22"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598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05000" y="228600"/>
            <a:ext cx="8305800" cy="1143000"/>
          </a:xfrm>
        </p:spPr>
        <p:txBody>
          <a:bodyPr/>
          <a:lstStyle/>
          <a:p>
            <a:r>
              <a:rPr lang="en-US" altLang="en-US" sz="4000">
                <a:latin typeface="Arial" charset="0"/>
              </a:rPr>
              <a:t>Primary and Secondary Objectives</a:t>
            </a:r>
          </a:p>
        </p:txBody>
      </p:sp>
      <p:sp>
        <p:nvSpPr>
          <p:cNvPr id="37891" name="Rectangle 3"/>
          <p:cNvSpPr>
            <a:spLocks noGrp="1" noChangeArrowheads="1"/>
          </p:cNvSpPr>
          <p:nvPr>
            <p:ph idx="1"/>
          </p:nvPr>
        </p:nvSpPr>
        <p:spPr>
          <a:xfrm>
            <a:off x="597877" y="1600200"/>
            <a:ext cx="11025554" cy="4399384"/>
          </a:xfrm>
        </p:spPr>
        <p:txBody>
          <a:bodyPr/>
          <a:lstStyle/>
          <a:p>
            <a:pPr marL="381000" indent="-381000">
              <a:lnSpc>
                <a:spcPct val="80000"/>
              </a:lnSpc>
              <a:buFontTx/>
              <a:buAutoNum type="arabicPeriod"/>
            </a:pPr>
            <a:r>
              <a:rPr lang="en-US" altLang="en-US" sz="2800" i="1" dirty="0">
                <a:solidFill>
                  <a:schemeClr val="accent1"/>
                </a:solidFill>
                <a:latin typeface="Arial" charset="0"/>
              </a:rPr>
              <a:t>Primary Objective:</a:t>
            </a:r>
            <a:r>
              <a:rPr lang="en-US" altLang="en-US" sz="2800" dirty="0">
                <a:latin typeface="Arial" charset="0"/>
              </a:rPr>
              <a:t> Treatment protocol informed by PbtO</a:t>
            </a:r>
            <a:r>
              <a:rPr lang="en-US" altLang="en-US" sz="2800" baseline="-25000" dirty="0">
                <a:latin typeface="Arial" charset="0"/>
              </a:rPr>
              <a:t>2</a:t>
            </a:r>
            <a:r>
              <a:rPr lang="en-US" altLang="en-US" sz="2800" dirty="0">
                <a:latin typeface="Arial" charset="0"/>
              </a:rPr>
              <a:t> monitoring results in reduction of brain tissue hypoxia</a:t>
            </a:r>
          </a:p>
          <a:p>
            <a:pPr marL="381000" indent="-381000">
              <a:lnSpc>
                <a:spcPct val="80000"/>
              </a:lnSpc>
              <a:buFontTx/>
              <a:buAutoNum type="arabicPeriod"/>
            </a:pPr>
            <a:r>
              <a:rPr lang="en-US" altLang="en-US" sz="2800" i="1" dirty="0">
                <a:solidFill>
                  <a:schemeClr val="accent1"/>
                </a:solidFill>
                <a:latin typeface="Arial" charset="0"/>
              </a:rPr>
              <a:t>Secondary Objectives: </a:t>
            </a:r>
          </a:p>
          <a:p>
            <a:pPr marL="800100" lvl="1" indent="-342900">
              <a:lnSpc>
                <a:spcPct val="80000"/>
              </a:lnSpc>
              <a:buFontTx/>
              <a:buAutoNum type="alphaLcPeriod"/>
            </a:pPr>
            <a:r>
              <a:rPr lang="en-US" altLang="en-US" i="1" dirty="0">
                <a:solidFill>
                  <a:schemeClr val="accent1"/>
                </a:solidFill>
                <a:latin typeface="Arial" charset="0"/>
              </a:rPr>
              <a:t>Safety hypotheses:</a:t>
            </a:r>
            <a:r>
              <a:rPr lang="en-US" altLang="en-US" dirty="0">
                <a:latin typeface="Arial" charset="0"/>
              </a:rPr>
              <a:t> Adverse events associated with PbtO</a:t>
            </a:r>
            <a:r>
              <a:rPr lang="en-US" altLang="en-US" baseline="-25000" dirty="0">
                <a:latin typeface="Arial" charset="0"/>
              </a:rPr>
              <a:t>2</a:t>
            </a:r>
            <a:r>
              <a:rPr lang="en-US" altLang="en-US" dirty="0">
                <a:latin typeface="Arial" charset="0"/>
              </a:rPr>
              <a:t> monitoring are rare.</a:t>
            </a:r>
          </a:p>
          <a:p>
            <a:pPr marL="800100" lvl="1" indent="-342900">
              <a:lnSpc>
                <a:spcPct val="80000"/>
              </a:lnSpc>
              <a:buFontTx/>
              <a:buAutoNum type="alphaLcPeriod"/>
            </a:pPr>
            <a:r>
              <a:rPr lang="en-US" altLang="en-US" i="1" dirty="0">
                <a:solidFill>
                  <a:schemeClr val="accent1"/>
                </a:solidFill>
                <a:latin typeface="Arial" charset="0"/>
              </a:rPr>
              <a:t>Feasibility hypotheses:</a:t>
            </a:r>
            <a:r>
              <a:rPr lang="en-US" altLang="en-US" i="1" dirty="0">
                <a:latin typeface="Arial" charset="0"/>
              </a:rPr>
              <a:t> </a:t>
            </a:r>
            <a:r>
              <a:rPr lang="en-US" altLang="en-US" dirty="0">
                <a:latin typeface="Arial" charset="0"/>
              </a:rPr>
              <a:t> Episodes of decreased PbtO</a:t>
            </a:r>
            <a:r>
              <a:rPr lang="en-US" altLang="en-US" baseline="-25000" dirty="0">
                <a:latin typeface="Arial" charset="0"/>
              </a:rPr>
              <a:t>2</a:t>
            </a:r>
            <a:r>
              <a:rPr lang="en-US" altLang="en-US" dirty="0">
                <a:latin typeface="Arial" charset="0"/>
              </a:rPr>
              <a:t> can be identified and treatment protocol instituted comparably across clinical sites, and protocol violations will be low and uniform across different clinical sites.</a:t>
            </a:r>
          </a:p>
          <a:p>
            <a:pPr marL="800100" lvl="1" indent="-342900">
              <a:lnSpc>
                <a:spcPct val="80000"/>
              </a:lnSpc>
              <a:buFontTx/>
              <a:buAutoNum type="alphaLcPeriod"/>
            </a:pPr>
            <a:r>
              <a:rPr lang="en-US" altLang="en-US" i="1" dirty="0">
                <a:solidFill>
                  <a:schemeClr val="accent1"/>
                </a:solidFill>
                <a:latin typeface="Arial" charset="0"/>
              </a:rPr>
              <a:t>Non-futility hypothesis:</a:t>
            </a:r>
            <a:r>
              <a:rPr lang="en-US" altLang="en-US" dirty="0">
                <a:latin typeface="Arial" charset="0"/>
              </a:rPr>
              <a:t>  Relative Risk of good outcome measured by the GOS-E 6 months after injury of 2.0 is consistent with the results of this phase II study.</a:t>
            </a:r>
          </a:p>
        </p:txBody>
      </p:sp>
      <p:pic>
        <p:nvPicPr>
          <p:cNvPr id="4"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106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6581862"/>
              </p:ext>
            </p:extLst>
          </p:nvPr>
        </p:nvGraphicFramePr>
        <p:xfrm>
          <a:off x="931991" y="1096304"/>
          <a:ext cx="10304585" cy="4657156"/>
        </p:xfrm>
        <a:graphic>
          <a:graphicData uri="http://schemas.openxmlformats.org/drawingml/2006/table">
            <a:tbl>
              <a:tblPr firstRow="1" firstCol="1" bandRow="1"/>
              <a:tblGrid>
                <a:gridCol w="2174360">
                  <a:extLst>
                    <a:ext uri="{9D8B030D-6E8A-4147-A177-3AD203B41FA5}">
                      <a16:colId xmlns="" xmlns:a16="http://schemas.microsoft.com/office/drawing/2014/main" val="20000"/>
                    </a:ext>
                  </a:extLst>
                </a:gridCol>
                <a:gridCol w="2174362">
                  <a:extLst>
                    <a:ext uri="{9D8B030D-6E8A-4147-A177-3AD203B41FA5}">
                      <a16:colId xmlns="" xmlns:a16="http://schemas.microsoft.com/office/drawing/2014/main" val="20001"/>
                    </a:ext>
                  </a:extLst>
                </a:gridCol>
                <a:gridCol w="2363437">
                  <a:extLst>
                    <a:ext uri="{9D8B030D-6E8A-4147-A177-3AD203B41FA5}">
                      <a16:colId xmlns="" xmlns:a16="http://schemas.microsoft.com/office/drawing/2014/main" val="20002"/>
                    </a:ext>
                  </a:extLst>
                </a:gridCol>
                <a:gridCol w="2411310">
                  <a:extLst>
                    <a:ext uri="{9D8B030D-6E8A-4147-A177-3AD203B41FA5}">
                      <a16:colId xmlns="" xmlns:a16="http://schemas.microsoft.com/office/drawing/2014/main" val="20003"/>
                    </a:ext>
                  </a:extLst>
                </a:gridCol>
                <a:gridCol w="1181116">
                  <a:extLst>
                    <a:ext uri="{9D8B030D-6E8A-4147-A177-3AD203B41FA5}">
                      <a16:colId xmlns="" xmlns:a16="http://schemas.microsoft.com/office/drawing/2014/main" val="20004"/>
                    </a:ext>
                  </a:extLst>
                </a:gridCol>
              </a:tblGrid>
              <a:tr h="327199">
                <a:tc>
                  <a:txBody>
                    <a:bodyPr/>
                    <a:lstStyle/>
                    <a:p>
                      <a:pPr marL="0" marR="0">
                        <a:lnSpc>
                          <a:spcPct val="115000"/>
                        </a:lnSpc>
                        <a:spcBef>
                          <a:spcPts val="0"/>
                        </a:spcBef>
                        <a:spcAft>
                          <a:spcPts val="0"/>
                        </a:spcAft>
                      </a:pPr>
                      <a:r>
                        <a:rPr lang="en-US" sz="1800" b="1"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Arial" pitchFamily="34" charset="0"/>
                          <a:ea typeface="Calibri"/>
                          <a:cs typeface="Arial" pitchFamily="34" charset="0"/>
                        </a:rPr>
                        <a:t>Overall</a:t>
                      </a: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Arial" pitchFamily="34" charset="0"/>
                          <a:ea typeface="Calibri"/>
                          <a:cs typeface="Arial" pitchFamily="34" charset="0"/>
                        </a:rPr>
                        <a:t>ICP Only</a:t>
                      </a: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Arial" pitchFamily="34" charset="0"/>
                          <a:ea typeface="Calibri"/>
                          <a:cs typeface="Arial" pitchFamily="34" charset="0"/>
                        </a:rPr>
                        <a:t>PbtO</a:t>
                      </a:r>
                      <a:r>
                        <a:rPr lang="en-US" sz="1800" b="1" baseline="-25000" dirty="0">
                          <a:effectLst/>
                          <a:latin typeface="Arial" pitchFamily="34" charset="0"/>
                          <a:ea typeface="Calibri"/>
                          <a:cs typeface="Arial" pitchFamily="34" charset="0"/>
                        </a:rPr>
                        <a:t>2</a:t>
                      </a:r>
                      <a:r>
                        <a:rPr lang="en-US" sz="1800" b="1" dirty="0">
                          <a:effectLst/>
                          <a:latin typeface="Arial" pitchFamily="34" charset="0"/>
                          <a:ea typeface="Calibri"/>
                          <a:cs typeface="Arial" pitchFamily="34" charset="0"/>
                        </a:rPr>
                        <a:t> + ICP</a:t>
                      </a: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Arial" pitchFamily="34" charset="0"/>
                          <a:ea typeface="Calibri"/>
                          <a:cs typeface="Arial" pitchFamily="34" charset="0"/>
                        </a:rPr>
                        <a:t>p</a:t>
                      </a:r>
                    </a:p>
                  </a:txBody>
                  <a:tcPr marL="32001" marR="32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27199">
                <a:tc>
                  <a:txBody>
                    <a:bodyPr/>
                    <a:lstStyle/>
                    <a:p>
                      <a:pPr marL="0" marR="0">
                        <a:lnSpc>
                          <a:spcPct val="115000"/>
                        </a:lnSpc>
                        <a:spcBef>
                          <a:spcPts val="0"/>
                        </a:spcBef>
                        <a:spcAft>
                          <a:spcPts val="0"/>
                        </a:spcAft>
                      </a:pPr>
                      <a:r>
                        <a:rPr lang="en-US" sz="1800" b="1" dirty="0">
                          <a:effectLst/>
                          <a:latin typeface="Arial" pitchFamily="34" charset="0"/>
                          <a:ea typeface="Times New Roman"/>
                          <a:cs typeface="Arial" pitchFamily="34" charset="0"/>
                        </a:rPr>
                        <a:t>Subjects</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Arial" pitchFamily="34" charset="0"/>
                          <a:ea typeface="Times New Roman"/>
                          <a:cs typeface="Arial" pitchFamily="34" charset="0"/>
                        </a:rPr>
                        <a:t>119</a:t>
                      </a:r>
                      <a:endParaRPr lang="en-US" sz="180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Arial" pitchFamily="34" charset="0"/>
                          <a:ea typeface="Times New Roman"/>
                          <a:cs typeface="Arial" pitchFamily="34" charset="0"/>
                        </a:rPr>
                        <a:t>62</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Arial" pitchFamily="34" charset="0"/>
                          <a:ea typeface="Times New Roman"/>
                          <a:cs typeface="Arial" pitchFamily="34" charset="0"/>
                        </a:rPr>
                        <a:t>57</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27199">
                <a:tc>
                  <a:txBody>
                    <a:bodyPr/>
                    <a:lstStyle/>
                    <a:p>
                      <a:pPr marL="0" marR="0">
                        <a:lnSpc>
                          <a:spcPct val="115000"/>
                        </a:lnSpc>
                        <a:spcBef>
                          <a:spcPts val="0"/>
                        </a:spcBef>
                        <a:spcAft>
                          <a:spcPts val="0"/>
                        </a:spcAft>
                      </a:pPr>
                      <a:r>
                        <a:rPr lang="en-US" sz="1800" b="1"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 </a:t>
                      </a:r>
                      <a:endParaRPr lang="en-US" sz="180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 </a:t>
                      </a:r>
                      <a:endParaRPr lang="en-US" sz="180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 </a:t>
                      </a:r>
                      <a:endParaRPr lang="en-US" sz="180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27199">
                <a:tc>
                  <a:txBody>
                    <a:bodyPr/>
                    <a:lstStyle/>
                    <a:p>
                      <a:pPr marL="0" marR="0">
                        <a:lnSpc>
                          <a:spcPct val="115000"/>
                        </a:lnSpc>
                        <a:spcBef>
                          <a:spcPts val="0"/>
                        </a:spcBef>
                        <a:spcAft>
                          <a:spcPts val="0"/>
                        </a:spcAft>
                      </a:pPr>
                      <a:r>
                        <a:rPr lang="en-US" sz="1800" b="1" dirty="0">
                          <a:effectLst/>
                          <a:latin typeface="Arial" pitchFamily="34" charset="0"/>
                          <a:ea typeface="Times New Roman"/>
                          <a:cs typeface="Arial" pitchFamily="34" charset="0"/>
                        </a:rPr>
                        <a:t>Age</a:t>
                      </a:r>
                      <a:r>
                        <a:rPr lang="en-US" sz="1800" baseline="0" dirty="0">
                          <a:effectLst/>
                          <a:latin typeface="Arial" pitchFamily="34" charset="0"/>
                          <a:ea typeface="Times New Roman"/>
                          <a:cs typeface="Arial" pitchFamily="34" charset="0"/>
                        </a:rPr>
                        <a:t>     </a:t>
                      </a:r>
                      <a:r>
                        <a:rPr lang="en-US" sz="1800" dirty="0">
                          <a:effectLst/>
                          <a:latin typeface="Arial" pitchFamily="34" charset="0"/>
                          <a:ea typeface="Times New Roman"/>
                          <a:cs typeface="Arial" pitchFamily="34" charset="0"/>
                        </a:rPr>
                        <a:t>Mean (SD)</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37.0 (17.3)</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36.4 (17.5)</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37.7 (17.2)</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.560</a:t>
                      </a:r>
                      <a:endParaRPr lang="en-US" sz="1800" dirty="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27199">
                <a:tc>
                  <a:txBody>
                    <a:bodyPr/>
                    <a:lstStyle/>
                    <a:p>
                      <a:pPr marL="0" marR="0">
                        <a:lnSpc>
                          <a:spcPct val="115000"/>
                        </a:lnSpc>
                        <a:spcBef>
                          <a:spcPts val="0"/>
                        </a:spcBef>
                        <a:spcAft>
                          <a:spcPts val="0"/>
                        </a:spcAft>
                      </a:pPr>
                      <a:r>
                        <a:rPr lang="en-US" sz="1800" b="1" dirty="0">
                          <a:effectLst/>
                          <a:latin typeface="Arial" pitchFamily="34" charset="0"/>
                          <a:ea typeface="Times New Roman"/>
                          <a:cs typeface="Arial" pitchFamily="34" charset="0"/>
                        </a:rPr>
                        <a:t>Sex      </a:t>
                      </a:r>
                      <a:r>
                        <a:rPr lang="en-US" sz="1800" b="0" dirty="0">
                          <a:effectLst/>
                          <a:latin typeface="Arial" pitchFamily="34" charset="0"/>
                          <a:ea typeface="Times New Roman"/>
                          <a:cs typeface="Arial" pitchFamily="34" charset="0"/>
                        </a:rPr>
                        <a:t>Male (n, %)</a:t>
                      </a:r>
                      <a:endParaRPr lang="en-US" sz="1800" b="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92 (79%)</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46 (74%)</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46 (84%)</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dirty="0">
                          <a:effectLst/>
                          <a:latin typeface="Arial" pitchFamily="34" charset="0"/>
                          <a:ea typeface="Times New Roman"/>
                          <a:cs typeface="Arial" pitchFamily="34" charset="0"/>
                        </a:rPr>
                        <a:t>.262 </a:t>
                      </a:r>
                      <a:endParaRPr lang="en-US" sz="1800" dirty="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27199">
                <a:tc>
                  <a:txBody>
                    <a:bodyPr/>
                    <a:lstStyle/>
                    <a:p>
                      <a:pPr marL="0" marR="0">
                        <a:lnSpc>
                          <a:spcPct val="115000"/>
                        </a:lnSpc>
                        <a:spcBef>
                          <a:spcPts val="0"/>
                        </a:spcBef>
                        <a:spcAft>
                          <a:spcPts val="0"/>
                        </a:spcAft>
                      </a:pP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dirty="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10007"/>
                  </a:ext>
                </a:extLst>
              </a:tr>
              <a:tr h="327199">
                <a:tc>
                  <a:txBody>
                    <a:bodyPr/>
                    <a:lstStyle/>
                    <a:p>
                      <a:pPr marL="0" marR="0">
                        <a:lnSpc>
                          <a:spcPct val="115000"/>
                        </a:lnSpc>
                        <a:spcBef>
                          <a:spcPts val="0"/>
                        </a:spcBef>
                        <a:spcAft>
                          <a:spcPts val="0"/>
                        </a:spcAft>
                      </a:pPr>
                      <a:r>
                        <a:rPr lang="en-US" sz="1800" b="1" dirty="0">
                          <a:effectLst/>
                          <a:latin typeface="Arial" pitchFamily="34" charset="0"/>
                          <a:ea typeface="Times New Roman"/>
                          <a:cs typeface="Arial" pitchFamily="34" charset="0"/>
                        </a:rPr>
                        <a:t>Injury Type</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800">
                        <a:effectLst/>
                        <a:latin typeface="Arial" pitchFamily="34" charset="0"/>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800" dirty="0">
                        <a:effectLst/>
                        <a:latin typeface="Arial" pitchFamily="34" charset="0"/>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800">
                        <a:effectLst/>
                        <a:latin typeface="Arial" pitchFamily="34" charset="0"/>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 </a:t>
                      </a:r>
                      <a:endParaRPr lang="en-US" sz="180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tcPr>
                </a:tc>
                <a:extLst>
                  <a:ext uri="{0D108BD9-81ED-4DB2-BD59-A6C34878D82A}">
                    <a16:rowId xmlns="" xmlns:a16="http://schemas.microsoft.com/office/drawing/2014/main" val="10008"/>
                  </a:ext>
                </a:extLst>
              </a:tr>
              <a:tr h="327199">
                <a:tc>
                  <a:txBody>
                    <a:bodyPr/>
                    <a:lstStyle/>
                    <a:p>
                      <a:pPr marL="0" marR="0">
                        <a:lnSpc>
                          <a:spcPct val="115000"/>
                        </a:lnSpc>
                        <a:spcBef>
                          <a:spcPts val="0"/>
                        </a:spcBef>
                        <a:spcAft>
                          <a:spcPts val="0"/>
                        </a:spcAft>
                      </a:pPr>
                      <a:r>
                        <a:rPr lang="en-US" sz="1800" dirty="0">
                          <a:effectLst/>
                          <a:latin typeface="Arial" pitchFamily="34" charset="0"/>
                          <a:ea typeface="Times New Roman"/>
                          <a:cs typeface="Arial" pitchFamily="34" charset="0"/>
                        </a:rPr>
                        <a:t>Closed</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118 (99%)</a:t>
                      </a:r>
                      <a:endParaRPr lang="en-US" sz="180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62 (100%)</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56 (98%)</a:t>
                      </a:r>
                      <a:endParaRPr lang="en-US" sz="180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.479</a:t>
                      </a:r>
                      <a:endParaRPr lang="en-US" sz="180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27199">
                <a:tc>
                  <a:txBody>
                    <a:bodyPr/>
                    <a:lstStyle/>
                    <a:p>
                      <a:pPr marL="0" marR="0">
                        <a:lnSpc>
                          <a:spcPct val="115000"/>
                        </a:lnSpc>
                        <a:spcBef>
                          <a:spcPts val="0"/>
                        </a:spcBef>
                        <a:spcAft>
                          <a:spcPts val="0"/>
                        </a:spcAft>
                      </a:pPr>
                      <a:r>
                        <a:rPr lang="en-US" sz="1800" dirty="0">
                          <a:effectLst/>
                          <a:latin typeface="Arial" pitchFamily="34" charset="0"/>
                          <a:ea typeface="Times New Roman"/>
                          <a:cs typeface="Arial" pitchFamily="34" charset="0"/>
                        </a:rPr>
                        <a:t>Penetrating</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0 (0%)</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0 (0%)</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0 (0%)</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27199">
                <a:tc>
                  <a:txBody>
                    <a:bodyPr/>
                    <a:lstStyle/>
                    <a:p>
                      <a:pPr marL="0" marR="0">
                        <a:lnSpc>
                          <a:spcPct val="115000"/>
                        </a:lnSpc>
                        <a:spcBef>
                          <a:spcPts val="0"/>
                        </a:spcBef>
                        <a:spcAft>
                          <a:spcPts val="0"/>
                        </a:spcAft>
                      </a:pPr>
                      <a:r>
                        <a:rPr lang="en-US" sz="1800" dirty="0">
                          <a:effectLst/>
                          <a:latin typeface="Arial" pitchFamily="34" charset="0"/>
                          <a:ea typeface="Times New Roman"/>
                          <a:cs typeface="Arial" pitchFamily="34" charset="0"/>
                        </a:rPr>
                        <a:t>Blast</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0 (0%)</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0 (0%)</a:t>
                      </a:r>
                      <a:endParaRPr lang="en-US" sz="180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0 (0%)</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27199">
                <a:tc>
                  <a:txBody>
                    <a:bodyPr/>
                    <a:lstStyle/>
                    <a:p>
                      <a:pPr marL="0" marR="0">
                        <a:lnSpc>
                          <a:spcPct val="115000"/>
                        </a:lnSpc>
                        <a:spcBef>
                          <a:spcPts val="0"/>
                        </a:spcBef>
                        <a:spcAft>
                          <a:spcPts val="0"/>
                        </a:spcAft>
                      </a:pPr>
                      <a:r>
                        <a:rPr lang="en-US" sz="1800" dirty="0">
                          <a:effectLst/>
                          <a:latin typeface="Arial" pitchFamily="34" charset="0"/>
                          <a:ea typeface="Times New Roman"/>
                          <a:cs typeface="Arial" pitchFamily="34" charset="0"/>
                        </a:rPr>
                        <a:t>Crush</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1 (1%)</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0 (0%)</a:t>
                      </a:r>
                      <a:endParaRPr lang="en-US" sz="180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1 (2%)</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327199">
                <a:tc>
                  <a:txBody>
                    <a:bodyPr/>
                    <a:lstStyle/>
                    <a:p>
                      <a:pPr marL="0" marR="0">
                        <a:lnSpc>
                          <a:spcPct val="115000"/>
                        </a:lnSpc>
                        <a:spcBef>
                          <a:spcPts val="0"/>
                        </a:spcBef>
                        <a:spcAft>
                          <a:spcPts val="0"/>
                        </a:spcAft>
                      </a:pPr>
                      <a:r>
                        <a:rPr lang="en-US" sz="1800"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 </a:t>
                      </a:r>
                      <a:endParaRPr lang="en-US" sz="180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10013"/>
                  </a:ext>
                </a:extLst>
              </a:tr>
              <a:tr h="327199">
                <a:tc>
                  <a:txBody>
                    <a:bodyPr/>
                    <a:lstStyle/>
                    <a:p>
                      <a:pPr marL="0" marR="0">
                        <a:lnSpc>
                          <a:spcPct val="115000"/>
                        </a:lnSpc>
                        <a:spcBef>
                          <a:spcPts val="0"/>
                        </a:spcBef>
                        <a:spcAft>
                          <a:spcPts val="0"/>
                        </a:spcAft>
                      </a:pPr>
                      <a:r>
                        <a:rPr lang="en-US" sz="1800" b="1" dirty="0">
                          <a:effectLst/>
                          <a:latin typeface="Arial" pitchFamily="34" charset="0"/>
                          <a:ea typeface="Times New Roman"/>
                          <a:cs typeface="Arial" pitchFamily="34" charset="0"/>
                        </a:rPr>
                        <a:t>GCS Motor</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 </a:t>
                      </a:r>
                      <a:endParaRPr lang="en-US" sz="1800" dirty="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tcPr>
                </a:tc>
                <a:extLst>
                  <a:ext uri="{0D108BD9-81ED-4DB2-BD59-A6C34878D82A}">
                    <a16:rowId xmlns="" xmlns:a16="http://schemas.microsoft.com/office/drawing/2014/main" val="10014"/>
                  </a:ext>
                </a:extLst>
              </a:tr>
              <a:tr h="327199">
                <a:tc>
                  <a:txBody>
                    <a:bodyPr/>
                    <a:lstStyle/>
                    <a:p>
                      <a:pPr marL="0" marR="0">
                        <a:lnSpc>
                          <a:spcPct val="115000"/>
                        </a:lnSpc>
                        <a:spcBef>
                          <a:spcPts val="0"/>
                        </a:spcBef>
                        <a:spcAft>
                          <a:spcPts val="0"/>
                        </a:spcAft>
                      </a:pPr>
                      <a:r>
                        <a:rPr lang="en-US" sz="1800" dirty="0">
                          <a:effectLst/>
                          <a:latin typeface="Arial" pitchFamily="34" charset="0"/>
                          <a:ea typeface="Times New Roman"/>
                          <a:cs typeface="Arial" pitchFamily="34" charset="0"/>
                        </a:rPr>
                        <a:t>Mean (SD)</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Times New Roman"/>
                          <a:cs typeface="Arial" pitchFamily="34" charset="0"/>
                        </a:rPr>
                        <a:t>3.7 (1.5)</a:t>
                      </a:r>
                      <a:endParaRPr lang="en-US" sz="180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3.7 (1.5)</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3.6 (1.5)</a:t>
                      </a:r>
                      <a:endParaRPr lang="en-US" sz="1800" dirty="0">
                        <a:effectLst/>
                        <a:latin typeface="Arial" pitchFamily="34" charset="0"/>
                        <a:ea typeface="Calibri"/>
                        <a:cs typeface="Arial" pitchFamily="34" charset="0"/>
                      </a:endParaRPr>
                    </a:p>
                  </a:txBody>
                  <a:tcPr marL="34075" marR="34075"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Times New Roman"/>
                          <a:cs typeface="Arial" pitchFamily="34" charset="0"/>
                        </a:rPr>
                        <a:t>.858</a:t>
                      </a:r>
                      <a:endParaRPr lang="en-US" sz="1800" dirty="0">
                        <a:effectLst/>
                        <a:latin typeface="Arial" pitchFamily="34" charset="0"/>
                        <a:ea typeface="Calibri"/>
                        <a:cs typeface="Arial" pitchFamily="34" charset="0"/>
                      </a:endParaRPr>
                    </a:p>
                  </a:txBody>
                  <a:tcPr marL="32001" marR="32001" marT="0" marB="0" anchor="ctr">
                    <a:lnL w="12700" cap="flat" cmpd="sng" algn="ctr">
                      <a:solidFill>
                        <a:srgbClr val="000000"/>
                      </a:solidFill>
                      <a:prstDash val="solid"/>
                      <a:round/>
                      <a:headEnd type="none" w="med" len="med"/>
                      <a:tailEnd type="none" w="med" len="med"/>
                    </a:lnL>
                  </a:tcPr>
                </a:tc>
                <a:extLst>
                  <a:ext uri="{0D108BD9-81ED-4DB2-BD59-A6C34878D82A}">
                    <a16:rowId xmlns="" xmlns:a16="http://schemas.microsoft.com/office/drawing/2014/main" val="10015"/>
                  </a:ext>
                </a:extLst>
              </a:tr>
            </a:tbl>
          </a:graphicData>
        </a:graphic>
      </p:graphicFrame>
      <p:sp>
        <p:nvSpPr>
          <p:cNvPr id="24689" name="Title 3"/>
          <p:cNvSpPr>
            <a:spLocks noGrp="1"/>
          </p:cNvSpPr>
          <p:nvPr>
            <p:ph type="title"/>
          </p:nvPr>
        </p:nvSpPr>
        <p:spPr>
          <a:xfrm>
            <a:off x="2209800" y="61452"/>
            <a:ext cx="7772400" cy="1143000"/>
          </a:xfrm>
        </p:spPr>
        <p:txBody>
          <a:bodyPr/>
          <a:lstStyle/>
          <a:p>
            <a:pPr algn="ctr"/>
            <a:r>
              <a:rPr lang="en-US" altLang="en-US" dirty="0">
                <a:latin typeface="Arial" panose="020B0604020202020204" pitchFamily="34" charset="0"/>
                <a:cs typeface="Arial" panose="020B0604020202020204" pitchFamily="34" charset="0"/>
              </a:rPr>
              <a:t>Demographics</a:t>
            </a:r>
          </a:p>
        </p:txBody>
      </p:sp>
      <p:sp>
        <p:nvSpPr>
          <p:cNvPr id="4" name="TextBox 3"/>
          <p:cNvSpPr txBox="1"/>
          <p:nvPr/>
        </p:nvSpPr>
        <p:spPr>
          <a:xfrm>
            <a:off x="111066" y="6474615"/>
            <a:ext cx="614026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pic>
        <p:nvPicPr>
          <p:cNvPr id="5"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260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pitchFamily="34" charset="0"/>
                <a:cs typeface="Arial" pitchFamily="34" charset="0"/>
              </a:rPr>
              <a:t>Does </a:t>
            </a:r>
            <a:r>
              <a:rPr lang="en-US" dirty="0" err="1">
                <a:latin typeface="Arial" pitchFamily="34" charset="0"/>
                <a:cs typeface="Arial" pitchFamily="34" charset="0"/>
              </a:rPr>
              <a:t>BOOSTing</a:t>
            </a:r>
            <a:r>
              <a:rPr lang="en-US" dirty="0">
                <a:latin typeface="Arial" pitchFamily="34" charset="0"/>
                <a:cs typeface="Arial" pitchFamily="34" charset="0"/>
              </a:rPr>
              <a:t> Cerebral Oxygenation Boost TBI Outcomes?</a:t>
            </a:r>
            <a:endParaRPr lang="en-US" dirty="0"/>
          </a:p>
        </p:txBody>
      </p:sp>
      <p:sp>
        <p:nvSpPr>
          <p:cNvPr id="4" name="Content Placeholder 3"/>
          <p:cNvSpPr>
            <a:spLocks noGrp="1"/>
          </p:cNvSpPr>
          <p:nvPr>
            <p:ph idx="1"/>
          </p:nvPr>
        </p:nvSpPr>
        <p:spPr/>
        <p:txBody>
          <a:bodyPr>
            <a:normAutofit fontScale="92500" lnSpcReduction="10000"/>
          </a:bodyPr>
          <a:lstStyle/>
          <a:p>
            <a:r>
              <a:rPr lang="en-US" sz="3200" dirty="0">
                <a:latin typeface="Arial" panose="020B0604020202020204" pitchFamily="34" charset="0"/>
                <a:cs typeface="Arial" panose="020B0604020202020204" pitchFamily="34" charset="0"/>
              </a:rPr>
              <a:t>We don’t know</a:t>
            </a:r>
          </a:p>
          <a:p>
            <a:r>
              <a:rPr lang="en-US" sz="3200" dirty="0">
                <a:latin typeface="Arial" panose="020B0604020202020204" pitchFamily="34" charset="0"/>
                <a:cs typeface="Arial" panose="020B0604020202020204" pitchFamily="34" charset="0"/>
              </a:rPr>
              <a:t>The question belies the complexity of the answer</a:t>
            </a:r>
          </a:p>
          <a:p>
            <a:pPr lvl="1"/>
            <a:r>
              <a:rPr lang="en-US" sz="3000" dirty="0">
                <a:latin typeface="Arial" panose="020B0604020202020204" pitchFamily="34" charset="0"/>
                <a:cs typeface="Arial" panose="020B0604020202020204" pitchFamily="34" charset="0"/>
              </a:rPr>
              <a:t>It is likely that increasing cerebral oxygenation is helpful in some cases but not in others</a:t>
            </a:r>
          </a:p>
          <a:p>
            <a:pPr lvl="1"/>
            <a:r>
              <a:rPr lang="en-US" sz="3000" dirty="0">
                <a:latin typeface="Arial" panose="020B0604020202020204" pitchFamily="34" charset="0"/>
                <a:cs typeface="Arial" panose="020B0604020202020204" pitchFamily="34" charset="0"/>
              </a:rPr>
              <a:t>In some cases, increasing cerebral oxygenation may be harmful</a:t>
            </a:r>
          </a:p>
          <a:p>
            <a:pPr lvl="1"/>
            <a:r>
              <a:rPr lang="en-US" sz="3000" dirty="0">
                <a:latin typeface="Arial" panose="020B0604020202020204" pitchFamily="34" charset="0"/>
                <a:cs typeface="Arial" panose="020B0604020202020204" pitchFamily="34" charset="0"/>
              </a:rPr>
              <a:t>Cerebral blood flow and cerebral oxygen utilization is highly dynamic in critically ill patients</a:t>
            </a:r>
          </a:p>
          <a:p>
            <a:pPr lvl="1"/>
            <a:r>
              <a:rPr lang="en-US" sz="3000" dirty="0">
                <a:latin typeface="Arial" panose="020B0604020202020204" pitchFamily="34" charset="0"/>
                <a:cs typeface="Arial" panose="020B0604020202020204" pitchFamily="34" charset="0"/>
              </a:rPr>
              <a:t>It is critical to understand the endophenotypes of brain tissue hypoxia</a:t>
            </a:r>
          </a:p>
          <a:p>
            <a:pPr marL="0" indent="0">
              <a:buNone/>
            </a:pPr>
            <a:endParaRPr lang="en-US" dirty="0"/>
          </a:p>
        </p:txBody>
      </p:sp>
      <p:pic>
        <p:nvPicPr>
          <p:cNvPr id="3"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8991" y="5885042"/>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353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a:xfrm>
            <a:off x="2209800" y="533400"/>
            <a:ext cx="7772400" cy="1143000"/>
          </a:xfrm>
        </p:spPr>
        <p:txBody>
          <a:bodyPr/>
          <a:lstStyle/>
          <a:p>
            <a:r>
              <a:rPr lang="en-US" altLang="en-US" smtClean="0">
                <a:latin typeface="Arial" charset="0"/>
                <a:cs typeface="Arial" charset="0"/>
              </a:rPr>
              <a:t>BOOST-2 Primary Outcome</a:t>
            </a:r>
          </a:p>
        </p:txBody>
      </p:sp>
      <p:pic>
        <p:nvPicPr>
          <p:cNvPr id="39939" name="Picture 2" descr="C:\Meetings &amp; Talks\National Neurotrauma Society\NNS Meeting 2014\BOOST Presentation\Subject #1004 (last 30 hou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888" y="1708150"/>
            <a:ext cx="89154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3092" y="6474615"/>
            <a:ext cx="585749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pic>
        <p:nvPicPr>
          <p:cNvPr id="5" name="Shape 86" descr="SIREN draft.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052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35652867"/>
              </p:ext>
            </p:extLst>
          </p:nvPr>
        </p:nvGraphicFramePr>
        <p:xfrm>
          <a:off x="1553496" y="1286616"/>
          <a:ext cx="8534400" cy="4806949"/>
        </p:xfrm>
        <a:graphic>
          <a:graphicData uri="http://schemas.openxmlformats.org/drawingml/2006/table">
            <a:tbl>
              <a:tblPr firstRow="1" firstCol="1" bandRow="1"/>
              <a:tblGrid>
                <a:gridCol w="37338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gridCol w="1371600">
                  <a:extLst>
                    <a:ext uri="{9D8B030D-6E8A-4147-A177-3AD203B41FA5}">
                      <a16:colId xmlns:a16="http://schemas.microsoft.com/office/drawing/2014/main" xmlns="" val="20003"/>
                    </a:ext>
                  </a:extLst>
                </a:gridCol>
              </a:tblGrid>
              <a:tr h="1130371">
                <a:tc>
                  <a:txBody>
                    <a:bodyPr/>
                    <a:lstStyle/>
                    <a:p>
                      <a:pPr marL="0" marR="0">
                        <a:lnSpc>
                          <a:spcPct val="115000"/>
                        </a:lnSpc>
                        <a:spcBef>
                          <a:spcPts val="0"/>
                        </a:spcBef>
                        <a:spcAft>
                          <a:spcPts val="0"/>
                        </a:spcAft>
                      </a:pPr>
                      <a:r>
                        <a:rPr lang="en-US" sz="1800" b="1" i="1" dirty="0">
                          <a:solidFill>
                            <a:schemeClr val="accent1"/>
                          </a:solidFill>
                          <a:effectLst/>
                          <a:latin typeface="Arial" pitchFamily="34" charset="0"/>
                          <a:ea typeface="Calibri"/>
                          <a:cs typeface="Arial" pitchFamily="34" charset="0"/>
                        </a:rPr>
                        <a:t>PbtO</a:t>
                      </a:r>
                      <a:r>
                        <a:rPr lang="en-US" sz="1800" b="1" i="1" baseline="-25000" dirty="0">
                          <a:solidFill>
                            <a:schemeClr val="accent1"/>
                          </a:solidFill>
                          <a:effectLst/>
                          <a:latin typeface="Arial" pitchFamily="34" charset="0"/>
                          <a:ea typeface="Calibri"/>
                          <a:cs typeface="Arial" pitchFamily="34" charset="0"/>
                        </a:rPr>
                        <a:t>2</a:t>
                      </a:r>
                      <a:r>
                        <a:rPr lang="en-US" sz="1800" b="1" i="1" dirty="0">
                          <a:solidFill>
                            <a:schemeClr val="accent1"/>
                          </a:solidFill>
                          <a:effectLst/>
                          <a:latin typeface="Arial" pitchFamily="34" charset="0"/>
                          <a:ea typeface="Calibri"/>
                          <a:cs typeface="Arial" pitchFamily="34" charset="0"/>
                        </a:rPr>
                        <a:t> metric</a:t>
                      </a:r>
                      <a:endParaRPr lang="en-US" sz="1800" dirty="0">
                        <a:solidFill>
                          <a:schemeClr val="accent1"/>
                        </a:solidFill>
                        <a:effectLst/>
                        <a:latin typeface="Arial" pitchFamily="34" charset="0"/>
                        <a:ea typeface="Calibri"/>
                        <a:cs typeface="Arial" pitchFamily="34"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Calibri"/>
                          <a:cs typeface="Arial" pitchFamily="34" charset="0"/>
                        </a:rPr>
                        <a:t>ICP Only</a:t>
                      </a:r>
                      <a:br>
                        <a:rPr lang="en-US" sz="1800" b="1" dirty="0">
                          <a:solidFill>
                            <a:schemeClr val="accent1"/>
                          </a:solidFill>
                          <a:effectLst/>
                          <a:latin typeface="Arial" pitchFamily="34" charset="0"/>
                          <a:ea typeface="Calibri"/>
                          <a:cs typeface="Arial" pitchFamily="34" charset="0"/>
                        </a:rPr>
                      </a:br>
                      <a:r>
                        <a:rPr lang="en-US" sz="1800" b="1" dirty="0">
                          <a:solidFill>
                            <a:schemeClr val="accent1"/>
                          </a:solidFill>
                          <a:effectLst/>
                          <a:latin typeface="Arial" pitchFamily="34" charset="0"/>
                          <a:ea typeface="Calibri"/>
                          <a:cs typeface="Arial" pitchFamily="34" charset="0"/>
                        </a:rPr>
                        <a:t>(N=57)</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Calibri"/>
                          <a:cs typeface="Arial" pitchFamily="34" charset="0"/>
                        </a:rPr>
                        <a:t>PbtO</a:t>
                      </a:r>
                      <a:r>
                        <a:rPr lang="en-US" sz="1800" b="1" baseline="-25000" dirty="0">
                          <a:solidFill>
                            <a:schemeClr val="accent1"/>
                          </a:solidFill>
                          <a:effectLst/>
                          <a:latin typeface="Arial" pitchFamily="34" charset="0"/>
                          <a:ea typeface="Calibri"/>
                          <a:cs typeface="Arial" pitchFamily="34" charset="0"/>
                        </a:rPr>
                        <a:t>2</a:t>
                      </a:r>
                      <a:r>
                        <a:rPr lang="en-US" sz="1800" b="1" dirty="0">
                          <a:solidFill>
                            <a:schemeClr val="accent1"/>
                          </a:solidFill>
                          <a:effectLst/>
                          <a:latin typeface="Arial" pitchFamily="34" charset="0"/>
                          <a:ea typeface="Calibri"/>
                          <a:cs typeface="Arial" pitchFamily="34" charset="0"/>
                        </a:rPr>
                        <a:t> + ICP</a:t>
                      </a:r>
                      <a:br>
                        <a:rPr lang="en-US" sz="1800" b="1" dirty="0">
                          <a:solidFill>
                            <a:schemeClr val="accent1"/>
                          </a:solidFill>
                          <a:effectLst/>
                          <a:latin typeface="Arial" pitchFamily="34" charset="0"/>
                          <a:ea typeface="Calibri"/>
                          <a:cs typeface="Arial" pitchFamily="34" charset="0"/>
                        </a:rPr>
                      </a:br>
                      <a:r>
                        <a:rPr lang="en-US" sz="1800" b="1" dirty="0">
                          <a:solidFill>
                            <a:schemeClr val="accent1"/>
                          </a:solidFill>
                          <a:effectLst/>
                          <a:latin typeface="Arial" pitchFamily="34" charset="0"/>
                          <a:ea typeface="Calibri"/>
                          <a:cs typeface="Arial" pitchFamily="34" charset="0"/>
                        </a:rPr>
                        <a:t>(N=53)</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Calibri"/>
                          <a:cs typeface="Arial" pitchFamily="34" charset="0"/>
                        </a:rPr>
                        <a:t>p</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25526">
                <a:tc>
                  <a:txBody>
                    <a:bodyPr/>
                    <a:lstStyle/>
                    <a:p>
                      <a:pPr marL="0" marR="0">
                        <a:lnSpc>
                          <a:spcPct val="115000"/>
                        </a:lnSpc>
                        <a:spcBef>
                          <a:spcPts val="0"/>
                        </a:spcBef>
                        <a:spcAft>
                          <a:spcPts val="0"/>
                        </a:spcAft>
                      </a:pPr>
                      <a:r>
                        <a:rPr lang="en-US" sz="1800" dirty="0">
                          <a:effectLst/>
                          <a:latin typeface="Arial" pitchFamily="34" charset="0"/>
                          <a:ea typeface="Calibri"/>
                          <a:cs typeface="Arial" pitchFamily="34" charset="0"/>
                        </a:rPr>
                        <a:t>Proportion of time below 20 mm</a:t>
                      </a:r>
                      <a:r>
                        <a:rPr lang="en-US" sz="1800" baseline="0" dirty="0">
                          <a:effectLst/>
                          <a:latin typeface="Arial" pitchFamily="34" charset="0"/>
                          <a:ea typeface="Calibri"/>
                          <a:cs typeface="Arial" pitchFamily="34" charset="0"/>
                        </a:rPr>
                        <a:t> Hg</a:t>
                      </a:r>
                      <a:endParaRPr lang="en-US" sz="1800" dirty="0">
                        <a:effectLst/>
                        <a:latin typeface="Arial" pitchFamily="34" charset="0"/>
                        <a:ea typeface="Calibri"/>
                        <a:cs typeface="Arial" pitchFamily="34"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Calibri"/>
                          <a:cs typeface="Arial" pitchFamily="34" charset="0"/>
                        </a:rPr>
                        <a:t>.45 (.31)</a:t>
                      </a:r>
                      <a:br>
                        <a:rPr lang="en-US" sz="1800">
                          <a:effectLst/>
                          <a:latin typeface="Arial" pitchFamily="34" charset="0"/>
                          <a:ea typeface="Calibri"/>
                          <a:cs typeface="Arial" pitchFamily="34" charset="0"/>
                        </a:rPr>
                      </a:br>
                      <a:r>
                        <a:rPr lang="en-US" sz="1800">
                          <a:effectLst/>
                          <a:latin typeface="Arial" pitchFamily="34" charset="0"/>
                          <a:ea typeface="Calibri"/>
                          <a:cs typeface="Arial" pitchFamily="34" charset="0"/>
                        </a:rPr>
                        <a:t>Median .44</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.16 (.21) </a:t>
                      </a:r>
                      <a:br>
                        <a:rPr lang="en-US" sz="1800" dirty="0">
                          <a:effectLst/>
                          <a:latin typeface="Arial" pitchFamily="34" charset="0"/>
                          <a:ea typeface="Calibri"/>
                          <a:cs typeface="Arial" pitchFamily="34" charset="0"/>
                        </a:rPr>
                      </a:br>
                      <a:r>
                        <a:rPr lang="en-US" sz="1800" dirty="0">
                          <a:effectLst/>
                          <a:latin typeface="Arial" pitchFamily="34" charset="0"/>
                          <a:ea typeface="Calibri"/>
                          <a:cs typeface="Arial" pitchFamily="34" charset="0"/>
                        </a:rPr>
                        <a:t>Median .14</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&lt;.00001</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25526">
                <a:tc>
                  <a:txBody>
                    <a:bodyPr/>
                    <a:lstStyle/>
                    <a:p>
                      <a:pPr marL="0" marR="0">
                        <a:lnSpc>
                          <a:spcPct val="115000"/>
                        </a:lnSpc>
                        <a:spcBef>
                          <a:spcPts val="0"/>
                        </a:spcBef>
                        <a:spcAft>
                          <a:spcPts val="0"/>
                        </a:spcAft>
                      </a:pPr>
                      <a:r>
                        <a:rPr lang="en-US" sz="1800" dirty="0">
                          <a:effectLst/>
                          <a:latin typeface="Arial" pitchFamily="34" charset="0"/>
                          <a:ea typeface="Calibri"/>
                          <a:cs typeface="Arial" pitchFamily="34" charset="0"/>
                        </a:rPr>
                        <a:t>Average amount below 20 mm</a:t>
                      </a:r>
                      <a:r>
                        <a:rPr lang="en-US" sz="1800" baseline="0" dirty="0">
                          <a:effectLst/>
                          <a:latin typeface="Arial" pitchFamily="34" charset="0"/>
                          <a:ea typeface="Calibri"/>
                          <a:cs typeface="Arial" pitchFamily="34" charset="0"/>
                        </a:rPr>
                        <a:t> Hg</a:t>
                      </a:r>
                      <a:endParaRPr lang="en-US" sz="1800" dirty="0">
                        <a:effectLst/>
                        <a:latin typeface="Arial" pitchFamily="34" charset="0"/>
                        <a:ea typeface="Calibri"/>
                        <a:cs typeface="Arial" pitchFamily="34"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4.0 (4.0) </a:t>
                      </a:r>
                      <a:br>
                        <a:rPr lang="en-US" sz="1800" dirty="0">
                          <a:effectLst/>
                          <a:latin typeface="Arial" pitchFamily="34" charset="0"/>
                          <a:ea typeface="Calibri"/>
                          <a:cs typeface="Arial" pitchFamily="34" charset="0"/>
                        </a:rPr>
                      </a:br>
                      <a:r>
                        <a:rPr lang="en-US" sz="1800" dirty="0">
                          <a:effectLst/>
                          <a:latin typeface="Arial" pitchFamily="34" charset="0"/>
                          <a:ea typeface="Calibri"/>
                          <a:cs typeface="Arial" pitchFamily="34" charset="0"/>
                        </a:rPr>
                        <a:t>Median 2.7</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1.3 (2.2) </a:t>
                      </a:r>
                      <a:br>
                        <a:rPr lang="en-US" sz="1800" dirty="0">
                          <a:effectLst/>
                          <a:latin typeface="Arial" pitchFamily="34" charset="0"/>
                          <a:ea typeface="Calibri"/>
                          <a:cs typeface="Arial" pitchFamily="34" charset="0"/>
                        </a:rPr>
                      </a:br>
                      <a:r>
                        <a:rPr lang="en-US" sz="1800" dirty="0">
                          <a:effectLst/>
                          <a:latin typeface="Arial" pitchFamily="34" charset="0"/>
                          <a:ea typeface="Calibri"/>
                          <a:cs typeface="Arial" pitchFamily="34" charset="0"/>
                        </a:rPr>
                        <a:t>Median 0.4</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&lt;.00001</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25526">
                <a:tc>
                  <a:txBody>
                    <a:bodyPr/>
                    <a:lstStyle/>
                    <a:p>
                      <a:pPr marL="0" marR="0">
                        <a:lnSpc>
                          <a:spcPct val="115000"/>
                        </a:lnSpc>
                        <a:spcBef>
                          <a:spcPts val="0"/>
                        </a:spcBef>
                        <a:spcAft>
                          <a:spcPts val="0"/>
                        </a:spcAft>
                      </a:pPr>
                      <a:r>
                        <a:rPr lang="en-US" sz="1800" dirty="0">
                          <a:effectLst/>
                          <a:latin typeface="Arial" pitchFamily="34" charset="0"/>
                          <a:ea typeface="Calibri"/>
                          <a:cs typeface="Arial" pitchFamily="34" charset="0"/>
                        </a:rPr>
                        <a:t>Area [over] the curve</a:t>
                      </a:r>
                      <a:r>
                        <a:rPr lang="en-US" sz="1800" baseline="0" dirty="0">
                          <a:effectLst/>
                          <a:latin typeface="Arial" pitchFamily="34" charset="0"/>
                          <a:ea typeface="Calibri"/>
                          <a:cs typeface="Arial" pitchFamily="34" charset="0"/>
                        </a:rPr>
                        <a:t> (mm Hg*</a:t>
                      </a:r>
                      <a:r>
                        <a:rPr lang="en-US" sz="1800" baseline="0" dirty="0" err="1">
                          <a:effectLst/>
                          <a:latin typeface="Arial" pitchFamily="34" charset="0"/>
                          <a:ea typeface="Calibri"/>
                          <a:cs typeface="Arial" pitchFamily="34" charset="0"/>
                        </a:rPr>
                        <a:t>hrs</a:t>
                      </a:r>
                      <a:r>
                        <a:rPr lang="en-US" sz="1800" baseline="0" dirty="0">
                          <a:effectLst/>
                          <a:latin typeface="Arial" pitchFamily="34" charset="0"/>
                          <a:ea typeface="Calibri"/>
                          <a:cs typeface="Arial" pitchFamily="34" charset="0"/>
                        </a:rPr>
                        <a:t>)</a:t>
                      </a:r>
                      <a:endParaRPr lang="en-US" sz="1800" dirty="0">
                        <a:effectLst/>
                        <a:latin typeface="Arial" pitchFamily="34" charset="0"/>
                        <a:ea typeface="Calibri"/>
                        <a:cs typeface="Arial" pitchFamily="34"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287</a:t>
                      </a:r>
                      <a:r>
                        <a:rPr lang="en-US" sz="1800" baseline="0" dirty="0">
                          <a:effectLst/>
                          <a:latin typeface="Arial" pitchFamily="34" charset="0"/>
                          <a:ea typeface="Calibri"/>
                          <a:cs typeface="Arial" pitchFamily="34" charset="0"/>
                        </a:rPr>
                        <a:t> </a:t>
                      </a:r>
                      <a:r>
                        <a:rPr lang="en-US" sz="1800" dirty="0">
                          <a:effectLst/>
                          <a:latin typeface="Arial" pitchFamily="34" charset="0"/>
                          <a:ea typeface="Calibri"/>
                          <a:cs typeface="Arial" pitchFamily="34" charset="0"/>
                        </a:rPr>
                        <a:t>(297)</a:t>
                      </a:r>
                    </a:p>
                    <a:p>
                      <a:pPr marL="0" marR="0" algn="ctr">
                        <a:lnSpc>
                          <a:spcPct val="115000"/>
                        </a:lnSpc>
                        <a:spcBef>
                          <a:spcPts val="0"/>
                        </a:spcBef>
                        <a:spcAft>
                          <a:spcPts val="0"/>
                        </a:spcAft>
                      </a:pPr>
                      <a:r>
                        <a:rPr lang="en-US" sz="1800" dirty="0">
                          <a:effectLst/>
                          <a:latin typeface="Arial" pitchFamily="34" charset="0"/>
                          <a:ea typeface="Calibri"/>
                          <a:cs typeface="Arial" pitchFamily="34" charset="0"/>
                        </a:rPr>
                        <a:t>Median 196</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94 </a:t>
                      </a:r>
                      <a:r>
                        <a:rPr lang="en-US" sz="1800" baseline="0" dirty="0">
                          <a:effectLst/>
                          <a:latin typeface="Arial" pitchFamily="34" charset="0"/>
                          <a:ea typeface="Calibri"/>
                          <a:cs typeface="Arial" pitchFamily="34" charset="0"/>
                        </a:rPr>
                        <a:t>(145)</a:t>
                      </a:r>
                    </a:p>
                    <a:p>
                      <a:pPr marL="0" marR="0" algn="ctr">
                        <a:lnSpc>
                          <a:spcPct val="115000"/>
                        </a:lnSpc>
                        <a:spcBef>
                          <a:spcPts val="0"/>
                        </a:spcBef>
                        <a:spcAft>
                          <a:spcPts val="0"/>
                        </a:spcAft>
                      </a:pPr>
                      <a:r>
                        <a:rPr lang="en-US" sz="1800" baseline="0" dirty="0">
                          <a:effectLst/>
                          <a:latin typeface="Arial" pitchFamily="34" charset="0"/>
                          <a:ea typeface="Calibri"/>
                          <a:cs typeface="Arial" pitchFamily="34" charset="0"/>
                        </a:rPr>
                        <a:t>Median 28</a:t>
                      </a:r>
                      <a:endParaRPr lang="en-US" sz="1800" dirty="0">
                        <a:effectLst/>
                        <a:latin typeface="Arial" pitchFamily="34" charset="0"/>
                        <a:ea typeface="Calibri"/>
                        <a:cs typeface="Arial" pitchFamily="34"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&lt;.00001</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2013" name="Title 2"/>
          <p:cNvSpPr>
            <a:spLocks noGrp="1"/>
          </p:cNvSpPr>
          <p:nvPr>
            <p:ph type="title"/>
          </p:nvPr>
        </p:nvSpPr>
        <p:spPr>
          <a:xfrm>
            <a:off x="2209800" y="216880"/>
            <a:ext cx="7772400" cy="1143000"/>
          </a:xfrm>
        </p:spPr>
        <p:txBody>
          <a:bodyPr/>
          <a:lstStyle/>
          <a:p>
            <a:r>
              <a:rPr lang="en-US" altLang="en-US" dirty="0" smtClean="0">
                <a:latin typeface="Arial" charset="0"/>
                <a:cs typeface="Arial" charset="0"/>
              </a:rPr>
              <a:t>BOOST-2 Primary Outcome</a:t>
            </a:r>
          </a:p>
        </p:txBody>
      </p:sp>
      <p:sp>
        <p:nvSpPr>
          <p:cNvPr id="4" name="TextBox 3"/>
          <p:cNvSpPr txBox="1"/>
          <p:nvPr/>
        </p:nvSpPr>
        <p:spPr>
          <a:xfrm>
            <a:off x="79131" y="6474615"/>
            <a:ext cx="590145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pic>
        <p:nvPicPr>
          <p:cNvPr id="5"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8320" y="5934622"/>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0746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2209800" y="152400"/>
            <a:ext cx="7772400" cy="1143000"/>
          </a:xfrm>
        </p:spPr>
        <p:txBody>
          <a:bodyPr/>
          <a:lstStyle/>
          <a:p>
            <a:r>
              <a:rPr lang="en-US" altLang="en-US" smtClean="0">
                <a:latin typeface="Arial" charset="0"/>
                <a:cs typeface="Arial" charset="0"/>
              </a:rPr>
              <a:t>BOOST-2 Primary Outcome</a:t>
            </a:r>
          </a:p>
        </p:txBody>
      </p:sp>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4" y="1447800"/>
            <a:ext cx="856932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7923" y="6474615"/>
            <a:ext cx="589266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pic>
        <p:nvPicPr>
          <p:cNvPr id="5" name="Shape 86" descr="SIREN draft.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443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p:cNvSpPr>
            <a:spLocks noGrp="1"/>
          </p:cNvSpPr>
          <p:nvPr>
            <p:ph type="title"/>
          </p:nvPr>
        </p:nvSpPr>
        <p:spPr>
          <a:xfrm>
            <a:off x="2209800" y="225672"/>
            <a:ext cx="7772400" cy="1143000"/>
          </a:xfrm>
        </p:spPr>
        <p:txBody>
          <a:bodyPr/>
          <a:lstStyle/>
          <a:p>
            <a:r>
              <a:rPr lang="en-US" altLang="en-US" smtClean="0">
                <a:latin typeface="Arial" charset="0"/>
                <a:cs typeface="Arial" charset="0"/>
              </a:rPr>
              <a:t>BOOST-2 Primary Outcome</a:t>
            </a:r>
          </a:p>
        </p:txBody>
      </p:sp>
      <p:graphicFrame>
        <p:nvGraphicFramePr>
          <p:cNvPr id="4" name="Table 3"/>
          <p:cNvGraphicFramePr>
            <a:graphicFrameLocks noGrp="1"/>
          </p:cNvGraphicFramePr>
          <p:nvPr>
            <p:extLst>
              <p:ext uri="{D42A27DB-BD31-4B8C-83A1-F6EECF244321}">
                <p14:modId xmlns:p14="http://schemas.microsoft.com/office/powerpoint/2010/main" val="2157298133"/>
              </p:ext>
            </p:extLst>
          </p:nvPr>
        </p:nvGraphicFramePr>
        <p:xfrm>
          <a:off x="1288637" y="1289546"/>
          <a:ext cx="8534399" cy="4857750"/>
        </p:xfrm>
        <a:graphic>
          <a:graphicData uri="http://schemas.openxmlformats.org/drawingml/2006/table">
            <a:tbl>
              <a:tblPr firstRow="1" firstCol="1" bandRow="1"/>
              <a:tblGrid>
                <a:gridCol w="3905954">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1761677">
                  <a:extLst>
                    <a:ext uri="{9D8B030D-6E8A-4147-A177-3AD203B41FA5}">
                      <a16:colId xmlns:a16="http://schemas.microsoft.com/office/drawing/2014/main" xmlns="" val="20002"/>
                    </a:ext>
                  </a:extLst>
                </a:gridCol>
                <a:gridCol w="1037968">
                  <a:extLst>
                    <a:ext uri="{9D8B030D-6E8A-4147-A177-3AD203B41FA5}">
                      <a16:colId xmlns:a16="http://schemas.microsoft.com/office/drawing/2014/main" xmlns="" val="20003"/>
                    </a:ext>
                  </a:extLst>
                </a:gridCol>
              </a:tblGrid>
              <a:tr h="828278">
                <a:tc>
                  <a:txBody>
                    <a:bodyPr/>
                    <a:lstStyle/>
                    <a:p>
                      <a:pPr marL="0" marR="0">
                        <a:lnSpc>
                          <a:spcPct val="115000"/>
                        </a:lnSpc>
                        <a:spcBef>
                          <a:spcPts val="0"/>
                        </a:spcBef>
                        <a:spcAft>
                          <a:spcPts val="0"/>
                        </a:spcAft>
                      </a:pPr>
                      <a:r>
                        <a:rPr lang="en-US" sz="1800" b="1" i="1" dirty="0">
                          <a:solidFill>
                            <a:schemeClr val="accent1"/>
                          </a:solidFill>
                          <a:effectLst/>
                          <a:latin typeface="Arial" pitchFamily="34" charset="0"/>
                          <a:ea typeface="Calibri"/>
                          <a:cs typeface="Arial" pitchFamily="34" charset="0"/>
                        </a:rPr>
                        <a:t>ICP metric</a:t>
                      </a:r>
                      <a:endParaRPr lang="en-US" sz="1800" dirty="0">
                        <a:solidFill>
                          <a:schemeClr val="accent1"/>
                        </a:solidFill>
                        <a:effectLst/>
                        <a:latin typeface="Arial" pitchFamily="34" charset="0"/>
                        <a:ea typeface="Calibri"/>
                        <a:cs typeface="Arial" pitchFamily="34"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Calibri"/>
                          <a:cs typeface="Arial" pitchFamily="34" charset="0"/>
                        </a:rPr>
                        <a:t>ICP Only</a:t>
                      </a:r>
                      <a:br>
                        <a:rPr lang="en-US" sz="1800" b="1" dirty="0">
                          <a:solidFill>
                            <a:schemeClr val="accent1"/>
                          </a:solidFill>
                          <a:effectLst/>
                          <a:latin typeface="Arial" pitchFamily="34" charset="0"/>
                          <a:ea typeface="Calibri"/>
                          <a:cs typeface="Arial" pitchFamily="34" charset="0"/>
                        </a:rPr>
                      </a:br>
                      <a:r>
                        <a:rPr lang="en-US" sz="1800" b="1" dirty="0">
                          <a:solidFill>
                            <a:schemeClr val="accent1"/>
                          </a:solidFill>
                          <a:effectLst/>
                          <a:latin typeface="Arial" pitchFamily="34" charset="0"/>
                          <a:ea typeface="Calibri"/>
                          <a:cs typeface="Arial" pitchFamily="34" charset="0"/>
                        </a:rPr>
                        <a:t>(N=55)</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Calibri"/>
                          <a:cs typeface="Arial" pitchFamily="34" charset="0"/>
                        </a:rPr>
                        <a:t>PbtO</a:t>
                      </a:r>
                      <a:r>
                        <a:rPr lang="en-US" sz="1800" b="1" baseline="-25000" dirty="0">
                          <a:solidFill>
                            <a:schemeClr val="accent1"/>
                          </a:solidFill>
                          <a:effectLst/>
                          <a:latin typeface="Arial" pitchFamily="34" charset="0"/>
                          <a:ea typeface="Calibri"/>
                          <a:cs typeface="Arial" pitchFamily="34" charset="0"/>
                        </a:rPr>
                        <a:t>2</a:t>
                      </a:r>
                      <a:r>
                        <a:rPr lang="en-US" sz="1800" b="1" dirty="0">
                          <a:solidFill>
                            <a:schemeClr val="accent1"/>
                          </a:solidFill>
                          <a:effectLst/>
                          <a:latin typeface="Arial" pitchFamily="34" charset="0"/>
                          <a:ea typeface="Calibri"/>
                          <a:cs typeface="Arial" pitchFamily="34" charset="0"/>
                        </a:rPr>
                        <a:t> + ICP</a:t>
                      </a:r>
                      <a:br>
                        <a:rPr lang="en-US" sz="1800" b="1" dirty="0">
                          <a:solidFill>
                            <a:schemeClr val="accent1"/>
                          </a:solidFill>
                          <a:effectLst/>
                          <a:latin typeface="Arial" pitchFamily="34" charset="0"/>
                          <a:ea typeface="Calibri"/>
                          <a:cs typeface="Arial" pitchFamily="34" charset="0"/>
                        </a:rPr>
                      </a:br>
                      <a:r>
                        <a:rPr lang="en-US" sz="1800" b="1" dirty="0">
                          <a:solidFill>
                            <a:schemeClr val="accent1"/>
                          </a:solidFill>
                          <a:effectLst/>
                          <a:latin typeface="Arial" pitchFamily="34" charset="0"/>
                          <a:ea typeface="Calibri"/>
                          <a:cs typeface="Arial" pitchFamily="34" charset="0"/>
                        </a:rPr>
                        <a:t>(N=50)</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Calibri"/>
                          <a:cs typeface="Arial" pitchFamily="34" charset="0"/>
                        </a:rPr>
                        <a:t>p</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28278">
                <a:tc>
                  <a:txBody>
                    <a:bodyPr/>
                    <a:lstStyle/>
                    <a:p>
                      <a:pPr marL="0" marR="0">
                        <a:lnSpc>
                          <a:spcPct val="115000"/>
                        </a:lnSpc>
                        <a:spcBef>
                          <a:spcPts val="0"/>
                        </a:spcBef>
                        <a:spcAft>
                          <a:spcPts val="0"/>
                        </a:spcAft>
                      </a:pPr>
                      <a:r>
                        <a:rPr lang="en-US" sz="1800" dirty="0">
                          <a:effectLst/>
                          <a:latin typeface="Arial" pitchFamily="34" charset="0"/>
                          <a:ea typeface="Calibri"/>
                          <a:cs typeface="Arial" pitchFamily="34" charset="0"/>
                        </a:rPr>
                        <a:t>Proportion of time above 20 mm Hg</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.15 (.19)</a:t>
                      </a:r>
                      <a:br>
                        <a:rPr lang="en-US" sz="1800" dirty="0">
                          <a:effectLst/>
                          <a:latin typeface="Arial" pitchFamily="34" charset="0"/>
                          <a:ea typeface="Calibri"/>
                          <a:cs typeface="Arial" pitchFamily="34" charset="0"/>
                        </a:rPr>
                      </a:br>
                      <a:r>
                        <a:rPr lang="en-US" sz="1800" dirty="0">
                          <a:effectLst/>
                          <a:latin typeface="Arial" pitchFamily="34" charset="0"/>
                          <a:ea typeface="Calibri"/>
                          <a:cs typeface="Arial" pitchFamily="34" charset="0"/>
                        </a:rPr>
                        <a:t>Median .10</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Calibri"/>
                          <a:cs typeface="Arial" pitchFamily="34" charset="0"/>
                        </a:rPr>
                        <a:t>.13 (.19) </a:t>
                      </a:r>
                      <a:br>
                        <a:rPr lang="en-US" sz="1800">
                          <a:effectLst/>
                          <a:latin typeface="Arial" pitchFamily="34" charset="0"/>
                          <a:ea typeface="Calibri"/>
                          <a:cs typeface="Arial" pitchFamily="34" charset="0"/>
                        </a:rPr>
                      </a:br>
                      <a:r>
                        <a:rPr lang="en-US" sz="1800">
                          <a:effectLst/>
                          <a:latin typeface="Arial" pitchFamily="34" charset="0"/>
                          <a:ea typeface="Calibri"/>
                          <a:cs typeface="Arial" pitchFamily="34" charset="0"/>
                        </a:rPr>
                        <a:t>Median .04</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Calibri"/>
                          <a:cs typeface="Arial" pitchFamily="34" charset="0"/>
                        </a:rPr>
                        <a:t>.149</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28278">
                <a:tc>
                  <a:txBody>
                    <a:bodyPr/>
                    <a:lstStyle/>
                    <a:p>
                      <a:pPr marL="0" marR="0">
                        <a:lnSpc>
                          <a:spcPct val="115000"/>
                        </a:lnSpc>
                        <a:spcBef>
                          <a:spcPts val="0"/>
                        </a:spcBef>
                        <a:spcAft>
                          <a:spcPts val="0"/>
                        </a:spcAft>
                      </a:pPr>
                      <a:r>
                        <a:rPr lang="en-US" sz="1800" dirty="0">
                          <a:effectLst/>
                          <a:latin typeface="Arial" pitchFamily="34" charset="0"/>
                          <a:ea typeface="Calibri"/>
                          <a:cs typeface="Arial" pitchFamily="34" charset="0"/>
                        </a:rPr>
                        <a:t>Average amount above 20 mm Hg</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1.6 (7.0)</a:t>
                      </a:r>
                      <a:r>
                        <a:rPr lang="en-US" sz="1800" baseline="30000" dirty="0">
                          <a:effectLst/>
                          <a:latin typeface="Arial" pitchFamily="34" charset="0"/>
                          <a:ea typeface="Calibri"/>
                          <a:cs typeface="Arial" pitchFamily="34" charset="0"/>
                        </a:rPr>
                        <a:t>*</a:t>
                      </a:r>
                      <a:r>
                        <a:rPr lang="en-US" sz="1800" dirty="0">
                          <a:effectLst/>
                          <a:latin typeface="Arial" pitchFamily="34" charset="0"/>
                          <a:ea typeface="Calibri"/>
                          <a:cs typeface="Arial" pitchFamily="34" charset="0"/>
                        </a:rPr>
                        <a:t> </a:t>
                      </a:r>
                      <a:br>
                        <a:rPr lang="en-US" sz="1800" dirty="0">
                          <a:effectLst/>
                          <a:latin typeface="Arial" pitchFamily="34" charset="0"/>
                          <a:ea typeface="Calibri"/>
                          <a:cs typeface="Arial" pitchFamily="34" charset="0"/>
                        </a:rPr>
                      </a:br>
                      <a:r>
                        <a:rPr lang="en-US" sz="1800" dirty="0">
                          <a:effectLst/>
                          <a:latin typeface="Arial" pitchFamily="34" charset="0"/>
                          <a:ea typeface="Calibri"/>
                          <a:cs typeface="Arial" pitchFamily="34" charset="0"/>
                        </a:rPr>
                        <a:t>Median 0.4</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0.7 (1.3)</a:t>
                      </a:r>
                      <a:r>
                        <a:rPr lang="en-US" sz="1800" baseline="30000" dirty="0">
                          <a:effectLst/>
                          <a:latin typeface="Arial" pitchFamily="34" charset="0"/>
                          <a:ea typeface="Calibri"/>
                          <a:cs typeface="Arial" pitchFamily="34" charset="0"/>
                        </a:rPr>
                        <a:t>*</a:t>
                      </a:r>
                      <a:r>
                        <a:rPr lang="en-US" sz="1800" dirty="0">
                          <a:effectLst/>
                          <a:latin typeface="Arial" pitchFamily="34" charset="0"/>
                          <a:ea typeface="Calibri"/>
                          <a:cs typeface="Arial" pitchFamily="34" charset="0"/>
                        </a:rPr>
                        <a:t> </a:t>
                      </a:r>
                      <a:br>
                        <a:rPr lang="en-US" sz="1800" dirty="0">
                          <a:effectLst/>
                          <a:latin typeface="Arial" pitchFamily="34" charset="0"/>
                          <a:ea typeface="Calibri"/>
                          <a:cs typeface="Arial" pitchFamily="34" charset="0"/>
                        </a:rPr>
                      </a:br>
                      <a:r>
                        <a:rPr lang="en-US" sz="1800" dirty="0">
                          <a:effectLst/>
                          <a:latin typeface="Arial" pitchFamily="34" charset="0"/>
                          <a:ea typeface="Calibri"/>
                          <a:cs typeface="Arial" pitchFamily="34" charset="0"/>
                        </a:rPr>
                        <a:t>Median 0.2</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Calibri"/>
                          <a:cs typeface="Arial" pitchFamily="34" charset="0"/>
                        </a:rPr>
                        <a:t>.299</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90972">
                <a:tc>
                  <a:txBody>
                    <a:bodyPr/>
                    <a:lstStyle/>
                    <a:p>
                      <a:pPr marL="0" marR="0">
                        <a:lnSpc>
                          <a:spcPct val="115000"/>
                        </a:lnSpc>
                        <a:spcBef>
                          <a:spcPts val="0"/>
                        </a:spcBef>
                        <a:spcAft>
                          <a:spcPts val="0"/>
                        </a:spcAft>
                      </a:pPr>
                      <a:r>
                        <a:rPr lang="en-US" sz="1800" dirty="0">
                          <a:effectLst/>
                          <a:latin typeface="Arial" pitchFamily="34" charset="0"/>
                          <a:ea typeface="Calibri"/>
                          <a:cs typeface="Arial" pitchFamily="34" charset="0"/>
                        </a:rPr>
                        <a:t>Average amount above 20 mm Hg</a:t>
                      </a:r>
                      <a:br>
                        <a:rPr lang="en-US" sz="1800" dirty="0">
                          <a:effectLst/>
                          <a:latin typeface="Arial" pitchFamily="34" charset="0"/>
                          <a:ea typeface="Calibri"/>
                          <a:cs typeface="Arial" pitchFamily="34" charset="0"/>
                        </a:rPr>
                      </a:br>
                      <a:r>
                        <a:rPr lang="en-US" sz="1800" dirty="0">
                          <a:effectLst/>
                          <a:latin typeface="Arial" pitchFamily="34" charset="0"/>
                          <a:ea typeface="Calibri"/>
                          <a:cs typeface="Arial" pitchFamily="34" charset="0"/>
                        </a:rPr>
                        <a:t>(excluding the 2 extreme outliers)</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pitchFamily="34" charset="0"/>
                          <a:ea typeface="Calibri"/>
                          <a:cs typeface="Arial" pitchFamily="34" charset="0"/>
                        </a:rPr>
                        <a:t>0.6 (0.9)</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0.6 (0.8)</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.311</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90972">
                <a:tc>
                  <a:txBody>
                    <a:bodyPr/>
                    <a:lstStyle/>
                    <a:p>
                      <a:pPr marL="0" marR="0">
                        <a:lnSpc>
                          <a:spcPct val="115000"/>
                        </a:lnSpc>
                        <a:spcBef>
                          <a:spcPts val="0"/>
                        </a:spcBef>
                        <a:spcAft>
                          <a:spcPts val="0"/>
                        </a:spcAft>
                      </a:pPr>
                      <a:r>
                        <a:rPr lang="en-US" sz="1800" dirty="0">
                          <a:effectLst/>
                          <a:latin typeface="Arial" pitchFamily="34" charset="0"/>
                          <a:ea typeface="Calibri"/>
                          <a:cs typeface="Arial" pitchFamily="34" charset="0"/>
                        </a:rPr>
                        <a:t>Area under the curve (mm Hg*</a:t>
                      </a:r>
                      <a:r>
                        <a:rPr lang="en-US" sz="1800" dirty="0" err="1">
                          <a:effectLst/>
                          <a:latin typeface="Arial" pitchFamily="34" charset="0"/>
                          <a:ea typeface="Calibri"/>
                          <a:cs typeface="Arial" pitchFamily="34" charset="0"/>
                        </a:rPr>
                        <a:t>hrs</a:t>
                      </a:r>
                      <a:r>
                        <a:rPr lang="en-US" sz="1800" dirty="0">
                          <a:effectLst/>
                          <a:latin typeface="Arial" pitchFamily="34" charset="0"/>
                          <a:ea typeface="Calibri"/>
                          <a:cs typeface="Arial" pitchFamily="34" charset="0"/>
                        </a:rPr>
                        <a:t>)</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103</a:t>
                      </a:r>
                      <a:r>
                        <a:rPr lang="en-US" sz="1800" baseline="0" dirty="0">
                          <a:effectLst/>
                          <a:latin typeface="Arial" pitchFamily="34" charset="0"/>
                          <a:ea typeface="Calibri"/>
                          <a:cs typeface="Arial" pitchFamily="34" charset="0"/>
                        </a:rPr>
                        <a:t> (108)</a:t>
                      </a:r>
                    </a:p>
                    <a:p>
                      <a:pPr marL="0" marR="0" algn="ctr">
                        <a:lnSpc>
                          <a:spcPct val="115000"/>
                        </a:lnSpc>
                        <a:spcBef>
                          <a:spcPts val="0"/>
                        </a:spcBef>
                        <a:spcAft>
                          <a:spcPts val="0"/>
                        </a:spcAft>
                      </a:pPr>
                      <a:r>
                        <a:rPr lang="en-US" sz="1800" baseline="0" dirty="0">
                          <a:effectLst/>
                          <a:latin typeface="Arial" pitchFamily="34" charset="0"/>
                          <a:ea typeface="Calibri"/>
                          <a:cs typeface="Arial" pitchFamily="34" charset="0"/>
                        </a:rPr>
                        <a:t>Median 36</a:t>
                      </a:r>
                      <a:endParaRPr lang="en-US" sz="1800" dirty="0">
                        <a:effectLst/>
                        <a:latin typeface="Arial" pitchFamily="34" charset="0"/>
                        <a:ea typeface="Calibri"/>
                        <a:cs typeface="Arial" pitchFamily="34"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50 (88)</a:t>
                      </a:r>
                    </a:p>
                    <a:p>
                      <a:pPr marL="0" marR="0" algn="ctr">
                        <a:lnSpc>
                          <a:spcPct val="115000"/>
                        </a:lnSpc>
                        <a:spcBef>
                          <a:spcPts val="0"/>
                        </a:spcBef>
                        <a:spcAft>
                          <a:spcPts val="0"/>
                        </a:spcAft>
                      </a:pPr>
                      <a:r>
                        <a:rPr lang="en-US" sz="1800" dirty="0">
                          <a:effectLst/>
                          <a:latin typeface="Arial" pitchFamily="34" charset="0"/>
                          <a:ea typeface="Calibri"/>
                          <a:cs typeface="Arial" pitchFamily="34" charset="0"/>
                        </a:rPr>
                        <a:t>Median 17</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.113</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90972">
                <a:tc>
                  <a:txBody>
                    <a:bodyPr/>
                    <a:lstStyle/>
                    <a:p>
                      <a:pPr marL="0" marR="0">
                        <a:lnSpc>
                          <a:spcPct val="115000"/>
                        </a:lnSpc>
                        <a:spcBef>
                          <a:spcPts val="0"/>
                        </a:spcBef>
                        <a:spcAft>
                          <a:spcPts val="0"/>
                        </a:spcAft>
                      </a:pPr>
                      <a:r>
                        <a:rPr lang="en-US" sz="1800" dirty="0">
                          <a:effectLst/>
                          <a:latin typeface="Arial" pitchFamily="34" charset="0"/>
                          <a:ea typeface="Calibri"/>
                          <a:cs typeface="Arial" pitchFamily="34" charset="0"/>
                        </a:rPr>
                        <a:t>Area under the curve (mm Hg*</a:t>
                      </a:r>
                      <a:r>
                        <a:rPr lang="en-US" sz="1800" dirty="0" err="1">
                          <a:effectLst/>
                          <a:latin typeface="Arial" pitchFamily="34" charset="0"/>
                          <a:ea typeface="Calibri"/>
                          <a:cs typeface="Arial" pitchFamily="34" charset="0"/>
                        </a:rPr>
                        <a:t>Hrs</a:t>
                      </a:r>
                      <a:r>
                        <a:rPr lang="en-US" sz="1800" dirty="0">
                          <a:effectLst/>
                          <a:latin typeface="Arial" pitchFamily="34" charset="0"/>
                          <a:ea typeface="Calibri"/>
                          <a:cs typeface="Arial" pitchFamily="34" charset="0"/>
                        </a:rPr>
                        <a:t>)</a:t>
                      </a:r>
                    </a:p>
                    <a:p>
                      <a:pPr marL="0" marR="0">
                        <a:lnSpc>
                          <a:spcPct val="115000"/>
                        </a:lnSpc>
                        <a:spcBef>
                          <a:spcPts val="0"/>
                        </a:spcBef>
                        <a:spcAft>
                          <a:spcPts val="0"/>
                        </a:spcAft>
                      </a:pPr>
                      <a:r>
                        <a:rPr lang="en-US" sz="1800" dirty="0">
                          <a:effectLst/>
                          <a:latin typeface="Arial" pitchFamily="34" charset="0"/>
                          <a:ea typeface="Calibri"/>
                          <a:cs typeface="Arial" pitchFamily="34" charset="0"/>
                        </a:rPr>
                        <a:t>(excluding the 2 extreme outliers)</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50 (56)</a:t>
                      </a:r>
                    </a:p>
                    <a:p>
                      <a:pPr marL="0" marR="0" algn="ctr">
                        <a:lnSpc>
                          <a:spcPct val="115000"/>
                        </a:lnSpc>
                        <a:spcBef>
                          <a:spcPts val="0"/>
                        </a:spcBef>
                        <a:spcAft>
                          <a:spcPts val="0"/>
                        </a:spcAft>
                      </a:pPr>
                      <a:r>
                        <a:rPr lang="en-US" sz="1800" dirty="0">
                          <a:effectLst/>
                          <a:latin typeface="Arial" pitchFamily="34" charset="0"/>
                          <a:ea typeface="Calibri"/>
                          <a:cs typeface="Arial" pitchFamily="34" charset="0"/>
                        </a:rPr>
                        <a:t>Median 34</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41 (59)</a:t>
                      </a:r>
                    </a:p>
                    <a:p>
                      <a:pPr marL="0" marR="0" algn="ctr">
                        <a:lnSpc>
                          <a:spcPct val="115000"/>
                        </a:lnSpc>
                        <a:spcBef>
                          <a:spcPts val="0"/>
                        </a:spcBef>
                        <a:spcAft>
                          <a:spcPts val="0"/>
                        </a:spcAft>
                      </a:pPr>
                      <a:r>
                        <a:rPr lang="en-US" sz="1800" dirty="0">
                          <a:effectLst/>
                          <a:latin typeface="Arial" pitchFamily="34" charset="0"/>
                          <a:ea typeface="Calibri"/>
                          <a:cs typeface="Arial" pitchFamily="34" charset="0"/>
                        </a:rPr>
                        <a:t>Median</a:t>
                      </a:r>
                      <a:r>
                        <a:rPr lang="en-US" sz="1800" baseline="0" dirty="0">
                          <a:effectLst/>
                          <a:latin typeface="Arial" pitchFamily="34" charset="0"/>
                          <a:ea typeface="Calibri"/>
                          <a:cs typeface="Arial" pitchFamily="34" charset="0"/>
                        </a:rPr>
                        <a:t> 15</a:t>
                      </a:r>
                      <a:endParaRPr lang="en-US" sz="1800" dirty="0">
                        <a:effectLst/>
                        <a:latin typeface="Arial" pitchFamily="34" charset="0"/>
                        <a:ea typeface="Calibri"/>
                        <a:cs typeface="Arial" pitchFamily="34"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pitchFamily="34" charset="0"/>
                          <a:ea typeface="Calibri"/>
                          <a:cs typeface="Arial" pitchFamily="34" charset="0"/>
                        </a:rPr>
                        <a:t>.115</a:t>
                      </a: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5" name="TextBox 4"/>
          <p:cNvSpPr txBox="1"/>
          <p:nvPr/>
        </p:nvSpPr>
        <p:spPr>
          <a:xfrm>
            <a:off x="70338" y="6448239"/>
            <a:ext cx="581354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pic>
        <p:nvPicPr>
          <p:cNvPr id="6"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9694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p:cNvSpPr>
          <p:nvPr>
            <p:ph type="title"/>
          </p:nvPr>
        </p:nvSpPr>
        <p:spPr>
          <a:xfrm>
            <a:off x="2209800" y="152400"/>
            <a:ext cx="7772400" cy="1143000"/>
          </a:xfrm>
        </p:spPr>
        <p:txBody>
          <a:bodyPr/>
          <a:lstStyle/>
          <a:p>
            <a:r>
              <a:rPr lang="en-US" altLang="en-US" smtClean="0">
                <a:latin typeface="Arial" charset="0"/>
                <a:cs typeface="Arial" charset="0"/>
              </a:rPr>
              <a:t>BOOST-2 Primary Outcome</a:t>
            </a:r>
          </a:p>
        </p:txBody>
      </p:sp>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6" y="1447800"/>
            <a:ext cx="856932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8490" y="6474615"/>
            <a:ext cx="58921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pic>
        <p:nvPicPr>
          <p:cNvPr id="5" name="Shape 86" descr="SIREN draft.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002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905609" y="1393826"/>
          <a:ext cx="10621107" cy="4620114"/>
        </p:xfrm>
        <a:graphic>
          <a:graphicData uri="http://schemas.openxmlformats.org/drawingml/2006/table">
            <a:tbl>
              <a:tblPr firstRow="1" firstCol="1" bandRow="1"/>
              <a:tblGrid>
                <a:gridCol w="1013139">
                  <a:extLst>
                    <a:ext uri="{9D8B030D-6E8A-4147-A177-3AD203B41FA5}">
                      <a16:colId xmlns:a16="http://schemas.microsoft.com/office/drawing/2014/main" xmlns="" val="20000"/>
                    </a:ext>
                  </a:extLst>
                </a:gridCol>
                <a:gridCol w="518925">
                  <a:extLst>
                    <a:ext uri="{9D8B030D-6E8A-4147-A177-3AD203B41FA5}">
                      <a16:colId xmlns:a16="http://schemas.microsoft.com/office/drawing/2014/main" xmlns="" val="20001"/>
                    </a:ext>
                  </a:extLst>
                </a:gridCol>
                <a:gridCol w="1519708">
                  <a:extLst>
                    <a:ext uri="{9D8B030D-6E8A-4147-A177-3AD203B41FA5}">
                      <a16:colId xmlns:a16="http://schemas.microsoft.com/office/drawing/2014/main" xmlns="" val="20002"/>
                    </a:ext>
                  </a:extLst>
                </a:gridCol>
                <a:gridCol w="6177675">
                  <a:extLst>
                    <a:ext uri="{9D8B030D-6E8A-4147-A177-3AD203B41FA5}">
                      <a16:colId xmlns:a16="http://schemas.microsoft.com/office/drawing/2014/main" xmlns="" val="20003"/>
                    </a:ext>
                  </a:extLst>
                </a:gridCol>
                <a:gridCol w="716611">
                  <a:extLst>
                    <a:ext uri="{9D8B030D-6E8A-4147-A177-3AD203B41FA5}">
                      <a16:colId xmlns:a16="http://schemas.microsoft.com/office/drawing/2014/main" xmlns="" val="20004"/>
                    </a:ext>
                  </a:extLst>
                </a:gridCol>
                <a:gridCol w="675049">
                  <a:extLst>
                    <a:ext uri="{9D8B030D-6E8A-4147-A177-3AD203B41FA5}">
                      <a16:colId xmlns:a16="http://schemas.microsoft.com/office/drawing/2014/main" xmlns="" val="20005"/>
                    </a:ext>
                  </a:extLst>
                </a:gridCol>
              </a:tblGrid>
              <a:tr h="513346">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Scenario</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Tier</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Task#</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Task</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ICP</a:t>
                      </a:r>
                      <a:br>
                        <a:rPr lang="en-US" sz="1600" b="1" dirty="0">
                          <a:solidFill>
                            <a:schemeClr val="accent1"/>
                          </a:solidFill>
                          <a:effectLst/>
                          <a:latin typeface="Tahoma" panose="020B0604030504040204" pitchFamily="34" charset="0"/>
                          <a:ea typeface="Calibri" panose="020F0502020204030204" pitchFamily="34" charset="0"/>
                        </a:rPr>
                      </a:br>
                      <a:r>
                        <a:rPr lang="en-US" sz="1600" b="1" dirty="0">
                          <a:solidFill>
                            <a:schemeClr val="accent1"/>
                          </a:solidFill>
                          <a:effectLst/>
                          <a:latin typeface="Tahoma" panose="020B0604030504040204" pitchFamily="34" charset="0"/>
                          <a:ea typeface="Calibri" panose="020F0502020204030204" pitchFamily="34" charset="0"/>
                        </a:rPr>
                        <a:t>Only</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ICP+ PbtO</a:t>
                      </a:r>
                      <a:r>
                        <a:rPr lang="en-US" sz="1600" b="1" baseline="-25000" dirty="0">
                          <a:solidFill>
                            <a:schemeClr val="accent1"/>
                          </a:solidFill>
                          <a:effectLst/>
                          <a:latin typeface="Tahoma" panose="020B0604030504040204" pitchFamily="34" charset="0"/>
                          <a:ea typeface="Calibri" panose="020F0502020204030204" pitchFamily="34" charset="0"/>
                        </a:rPr>
                        <a:t>2</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56673">
                <a:tc rowSpan="16">
                  <a:txBody>
                    <a:bodyPr/>
                    <a:lstStyle/>
                    <a:p>
                      <a:pPr marL="0" marR="0" algn="ctr">
                        <a:spcBef>
                          <a:spcPts val="0"/>
                        </a:spcBef>
                        <a:spcAft>
                          <a:spcPts val="0"/>
                        </a:spcAft>
                      </a:pPr>
                      <a:r>
                        <a:rPr lang="en-US" sz="1600" b="1" dirty="0">
                          <a:effectLst/>
                          <a:latin typeface="Tahoma" panose="020B0604030504040204" pitchFamily="34" charset="0"/>
                          <a:ea typeface="Calibri" panose="020F0502020204030204" pitchFamily="34" charset="0"/>
                        </a:rPr>
                        <a:t>B</a:t>
                      </a:r>
                      <a:endParaRPr lang="en-US" sz="16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7">
                  <a:txBody>
                    <a:bodyPr/>
                    <a:lstStyle/>
                    <a:p>
                      <a:pPr marL="0" marR="0" algn="ctr">
                        <a:spcBef>
                          <a:spcPts val="0"/>
                        </a:spcBef>
                        <a:spcAft>
                          <a:spcPts val="0"/>
                        </a:spcAft>
                      </a:pPr>
                      <a:r>
                        <a:rPr lang="en-US" sz="1600" b="1" dirty="0">
                          <a:effectLst/>
                          <a:latin typeface="Tahoma" panose="020B0604030504040204" pitchFamily="34" charset="0"/>
                          <a:ea typeface="Calibri" panose="020F0502020204030204" pitchFamily="34" charset="0"/>
                        </a:rPr>
                        <a:t>1</a:t>
                      </a:r>
                      <a:endParaRPr lang="en-US" sz="16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Adjust head of bed to lower ICP</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61</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44</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Ensure temperature &lt; 38</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72</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33</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3</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Adjust sedation and analgesia</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324</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181</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4</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Adjust ventilation to obtain PaCO2 between 35</a:t>
                      </a:r>
                      <a:r>
                        <a:rPr lang="en-US" sz="1600" dirty="0">
                          <a:effectLst/>
                          <a:latin typeface="Cambria Math" panose="02040503050406030204" pitchFamily="18" charset="0"/>
                          <a:ea typeface="Calibri" panose="020F0502020204030204" pitchFamily="34" charset="0"/>
                          <a:cs typeface="Cambria Math" panose="02040503050406030204" pitchFamily="18" charset="0"/>
                        </a:rPr>
                        <a:t>‐</a:t>
                      </a:r>
                      <a:r>
                        <a:rPr lang="en-US" sz="1600" dirty="0">
                          <a:effectLst/>
                          <a:latin typeface="Tahoma" panose="020B0604030504040204" pitchFamily="34" charset="0"/>
                          <a:ea typeface="Calibri" panose="020F0502020204030204" pitchFamily="34" charset="0"/>
                        </a:rPr>
                        <a:t>40 mmHg</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38</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5</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CSF drainage</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165</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59</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6</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Standard dose </a:t>
                      </a:r>
                      <a:r>
                        <a:rPr lang="en-US" sz="1600" dirty="0" err="1">
                          <a:effectLst/>
                          <a:latin typeface="Tahoma" panose="020B0604030504040204" pitchFamily="34" charset="0"/>
                          <a:ea typeface="Calibri" panose="020F0502020204030204" pitchFamily="34" charset="0"/>
                        </a:rPr>
                        <a:t>mannitol</a:t>
                      </a:r>
                      <a:r>
                        <a:rPr lang="en-US" sz="1600" dirty="0">
                          <a:effectLst/>
                          <a:latin typeface="Tahoma" panose="020B0604030504040204" pitchFamily="34" charset="0"/>
                          <a:ea typeface="Calibri" panose="020F0502020204030204" pitchFamily="34" charset="0"/>
                        </a:rPr>
                        <a:t> (0.25 – 1.0 g/kg)</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63</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23</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7</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Hypertonic saline</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70</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26</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56673">
                <a:tc vMerge="1">
                  <a:txBody>
                    <a:bodyPr/>
                    <a:lstStyle/>
                    <a:p>
                      <a:endParaRPr lang="en-US"/>
                    </a:p>
                  </a:txBody>
                  <a:tcPr/>
                </a:tc>
                <a:tc rowSpan="5">
                  <a:txBody>
                    <a:bodyPr/>
                    <a:lstStyle/>
                    <a:p>
                      <a:pPr marL="0" marR="0" algn="ctr">
                        <a:spcBef>
                          <a:spcPts val="0"/>
                        </a:spcBef>
                        <a:spcAft>
                          <a:spcPts val="0"/>
                        </a:spcAft>
                      </a:pPr>
                      <a:r>
                        <a:rPr lang="en-US" sz="1600" b="1" dirty="0">
                          <a:effectLst/>
                          <a:latin typeface="Tahoma" panose="020B0604030504040204" pitchFamily="34" charset="0"/>
                          <a:ea typeface="Calibri" panose="020F0502020204030204" pitchFamily="34" charset="0"/>
                        </a:rPr>
                        <a:t>2</a:t>
                      </a:r>
                      <a:endParaRPr lang="en-US" sz="16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Adjust ventilation to lower PaCO2 to 32</a:t>
                      </a:r>
                      <a:r>
                        <a:rPr lang="en-US" sz="1600" dirty="0">
                          <a:effectLst/>
                          <a:latin typeface="Cambria Math" panose="02040503050406030204" pitchFamily="18" charset="0"/>
                          <a:ea typeface="Calibri" panose="020F0502020204030204" pitchFamily="34" charset="0"/>
                          <a:cs typeface="Cambria Math" panose="02040503050406030204" pitchFamily="18" charset="0"/>
                        </a:rPr>
                        <a:t>‐</a:t>
                      </a:r>
                      <a:r>
                        <a:rPr lang="en-US" sz="1600" dirty="0">
                          <a:effectLst/>
                          <a:latin typeface="Tahoma" panose="020B0604030504040204" pitchFamily="34" charset="0"/>
                          <a:ea typeface="Calibri" panose="020F0502020204030204" pitchFamily="34" charset="0"/>
                        </a:rPr>
                        <a:t>35 mmHg.</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9</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5</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High dose </a:t>
                      </a:r>
                      <a:r>
                        <a:rPr lang="en-US" sz="1600" dirty="0" err="1">
                          <a:effectLst/>
                          <a:latin typeface="Tahoma" panose="020B0604030504040204" pitchFamily="34" charset="0"/>
                          <a:ea typeface="Calibri" panose="020F0502020204030204" pitchFamily="34" charset="0"/>
                        </a:rPr>
                        <a:t>mannitol</a:t>
                      </a:r>
                      <a:r>
                        <a:rPr lang="en-US" sz="1600" dirty="0">
                          <a:effectLst/>
                          <a:latin typeface="Tahoma" panose="020B0604030504040204" pitchFamily="34" charset="0"/>
                          <a:ea typeface="Calibri" panose="020F0502020204030204" pitchFamily="34" charset="0"/>
                        </a:rPr>
                        <a:t> (&gt;1g/kg), or higher frequency of standard dose</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6</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6</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3</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Repeat CT – look for increased size of intracranial mass lesions</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14</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7</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4</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Treat surgically remediable lesions with craniotomy</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0</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5</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Adjust temperature to 35 – 37 °C</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4</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4</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r h="256673">
                <a:tc vMerge="1">
                  <a:txBody>
                    <a:bodyPr/>
                    <a:lstStyle/>
                    <a:p>
                      <a:endParaRPr lang="en-US"/>
                    </a:p>
                  </a:txBody>
                  <a:tcPr/>
                </a:tc>
                <a:tc rowSpan="4">
                  <a:txBody>
                    <a:bodyPr/>
                    <a:lstStyle/>
                    <a:p>
                      <a:pPr marL="0" marR="0" algn="ctr">
                        <a:spcBef>
                          <a:spcPts val="0"/>
                        </a:spcBef>
                        <a:spcAft>
                          <a:spcPts val="0"/>
                        </a:spcAft>
                      </a:pPr>
                      <a:r>
                        <a:rPr lang="en-US" sz="1600" b="1" dirty="0">
                          <a:effectLst/>
                          <a:latin typeface="Tahoma" panose="020B0604030504040204" pitchFamily="34" charset="0"/>
                          <a:ea typeface="Calibri" panose="020F0502020204030204" pitchFamily="34" charset="0"/>
                        </a:rPr>
                        <a:t>3</a:t>
                      </a:r>
                      <a:endParaRPr lang="en-US" sz="16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Pentobarbital coma</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3"/>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err="1">
                          <a:effectLst/>
                          <a:latin typeface="Tahoma" panose="020B0604030504040204" pitchFamily="34" charset="0"/>
                          <a:ea typeface="Calibri" panose="020F0502020204030204" pitchFamily="34" charset="0"/>
                        </a:rPr>
                        <a:t>Decompressive</a:t>
                      </a:r>
                      <a:r>
                        <a:rPr lang="en-US" sz="1600" dirty="0">
                          <a:effectLst/>
                          <a:latin typeface="Tahoma" panose="020B0604030504040204" pitchFamily="34" charset="0"/>
                          <a:ea typeface="Calibri" panose="020F0502020204030204" pitchFamily="34" charset="0"/>
                        </a:rPr>
                        <a:t> </a:t>
                      </a:r>
                      <a:r>
                        <a:rPr lang="en-US" sz="1600" dirty="0" err="1">
                          <a:effectLst/>
                          <a:latin typeface="Tahoma" panose="020B0604030504040204" pitchFamily="34" charset="0"/>
                          <a:ea typeface="Calibri" panose="020F0502020204030204" pitchFamily="34" charset="0"/>
                        </a:rPr>
                        <a:t>craniectomy</a:t>
                      </a:r>
                      <a:endParaRPr lang="en-US" sz="1600" dirty="0">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3</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4"/>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3</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Adjust Temperature to 32 – 34.5 °C</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5"/>
                  </a:ext>
                </a:extLst>
              </a:tr>
              <a:tr h="25667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4</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Neuromuscular paralysis</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8</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6"/>
                  </a:ext>
                </a:extLst>
              </a:tr>
            </a:tbl>
          </a:graphicData>
        </a:graphic>
      </p:graphicFrame>
      <p:sp>
        <p:nvSpPr>
          <p:cNvPr id="3" name="Title 2"/>
          <p:cNvSpPr txBox="1">
            <a:spLocks/>
          </p:cNvSpPr>
          <p:nvPr/>
        </p:nvSpPr>
        <p:spPr bwMode="auto">
          <a:xfrm>
            <a:off x="2085975" y="250825"/>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4400" dirty="0">
                <a:solidFill>
                  <a:schemeClr val="tx2"/>
                </a:solidFill>
                <a:latin typeface="Arial" charset="0"/>
                <a:cs typeface="Arial" charset="0"/>
              </a:rPr>
              <a:t>BOOST-2 Interventions</a:t>
            </a:r>
          </a:p>
        </p:txBody>
      </p:sp>
    </p:spTree>
    <p:extLst>
      <p:ext uri="{BB962C8B-B14F-4D97-AF65-F5344CB8AC3E}">
        <p14:creationId xmlns:p14="http://schemas.microsoft.com/office/powerpoint/2010/main" val="3879166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79233" y="1310050"/>
          <a:ext cx="10418884" cy="4806899"/>
        </p:xfrm>
        <a:graphic>
          <a:graphicData uri="http://schemas.openxmlformats.org/drawingml/2006/table">
            <a:tbl>
              <a:tblPr firstRow="1" firstCol="1" bandRow="1"/>
              <a:tblGrid>
                <a:gridCol w="1035057">
                  <a:extLst>
                    <a:ext uri="{9D8B030D-6E8A-4147-A177-3AD203B41FA5}">
                      <a16:colId xmlns:a16="http://schemas.microsoft.com/office/drawing/2014/main" xmlns="" val="20000"/>
                    </a:ext>
                  </a:extLst>
                </a:gridCol>
                <a:gridCol w="613278">
                  <a:extLst>
                    <a:ext uri="{9D8B030D-6E8A-4147-A177-3AD203B41FA5}">
                      <a16:colId xmlns:a16="http://schemas.microsoft.com/office/drawing/2014/main" xmlns="" val="20001"/>
                    </a:ext>
                  </a:extLst>
                </a:gridCol>
                <a:gridCol w="2278580">
                  <a:extLst>
                    <a:ext uri="{9D8B030D-6E8A-4147-A177-3AD203B41FA5}">
                      <a16:colId xmlns:a16="http://schemas.microsoft.com/office/drawing/2014/main" xmlns="" val="20002"/>
                    </a:ext>
                  </a:extLst>
                </a:gridCol>
                <a:gridCol w="5223766">
                  <a:extLst>
                    <a:ext uri="{9D8B030D-6E8A-4147-A177-3AD203B41FA5}">
                      <a16:colId xmlns:a16="http://schemas.microsoft.com/office/drawing/2014/main" xmlns="" val="20003"/>
                    </a:ext>
                  </a:extLst>
                </a:gridCol>
                <a:gridCol w="593886">
                  <a:extLst>
                    <a:ext uri="{9D8B030D-6E8A-4147-A177-3AD203B41FA5}">
                      <a16:colId xmlns:a16="http://schemas.microsoft.com/office/drawing/2014/main" xmlns="" val="20004"/>
                    </a:ext>
                  </a:extLst>
                </a:gridCol>
                <a:gridCol w="674317">
                  <a:extLst>
                    <a:ext uri="{9D8B030D-6E8A-4147-A177-3AD203B41FA5}">
                      <a16:colId xmlns:a16="http://schemas.microsoft.com/office/drawing/2014/main" xmlns="" val="20005"/>
                    </a:ext>
                  </a:extLst>
                </a:gridCol>
              </a:tblGrid>
              <a:tr h="575895">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Scenario</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Tier</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Task#</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Task</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ICP</a:t>
                      </a:r>
                      <a:br>
                        <a:rPr lang="en-US" sz="1600" b="1" dirty="0">
                          <a:solidFill>
                            <a:schemeClr val="accent1"/>
                          </a:solidFill>
                          <a:effectLst/>
                          <a:latin typeface="Tahoma" panose="020B0604030504040204" pitchFamily="34" charset="0"/>
                          <a:ea typeface="Calibri" panose="020F0502020204030204" pitchFamily="34" charset="0"/>
                        </a:rPr>
                      </a:br>
                      <a:r>
                        <a:rPr lang="en-US" sz="1600" b="1" dirty="0">
                          <a:solidFill>
                            <a:schemeClr val="accent1"/>
                          </a:solidFill>
                          <a:effectLst/>
                          <a:latin typeface="Tahoma" panose="020B0604030504040204" pitchFamily="34" charset="0"/>
                          <a:ea typeface="Calibri" panose="020F0502020204030204" pitchFamily="34" charset="0"/>
                        </a:rPr>
                        <a:t>Only</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chemeClr val="accent1"/>
                          </a:solidFill>
                          <a:effectLst/>
                          <a:latin typeface="Tahoma" panose="020B0604030504040204" pitchFamily="34" charset="0"/>
                          <a:ea typeface="Calibri" panose="020F0502020204030204" pitchFamily="34" charset="0"/>
                        </a:rPr>
                        <a:t>ICP+ PbtO</a:t>
                      </a:r>
                      <a:r>
                        <a:rPr lang="en-US" sz="1600" b="1" baseline="-25000" dirty="0">
                          <a:solidFill>
                            <a:schemeClr val="accent1"/>
                          </a:solidFill>
                          <a:effectLst/>
                          <a:latin typeface="Tahoma" panose="020B0604030504040204" pitchFamily="34" charset="0"/>
                          <a:ea typeface="Calibri" panose="020F0502020204030204" pitchFamily="34" charset="0"/>
                        </a:rPr>
                        <a:t>2</a:t>
                      </a:r>
                      <a:endParaRPr lang="en-US" sz="16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7948">
                <a:tc rowSpan="14">
                  <a:txBody>
                    <a:bodyPr/>
                    <a:lstStyle/>
                    <a:p>
                      <a:pPr marL="0" marR="0" algn="ctr">
                        <a:spcBef>
                          <a:spcPts val="0"/>
                        </a:spcBef>
                        <a:spcAft>
                          <a:spcPts val="0"/>
                        </a:spcAft>
                      </a:pPr>
                      <a:r>
                        <a:rPr lang="en-US" sz="1600" b="1" dirty="0">
                          <a:effectLst/>
                          <a:latin typeface="Tahoma" panose="020B0604030504040204" pitchFamily="34" charset="0"/>
                          <a:ea typeface="Calibri" panose="020F0502020204030204" pitchFamily="34" charset="0"/>
                        </a:rPr>
                        <a:t>C</a:t>
                      </a:r>
                      <a:endParaRPr lang="en-US" sz="16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8">
                  <a:txBody>
                    <a:bodyPr/>
                    <a:lstStyle/>
                    <a:p>
                      <a:pPr marL="0" marR="0" algn="ctr">
                        <a:spcBef>
                          <a:spcPts val="0"/>
                        </a:spcBef>
                        <a:spcAft>
                          <a:spcPts val="0"/>
                        </a:spcAft>
                      </a:pPr>
                      <a:r>
                        <a:rPr lang="en-US" sz="1600" b="1" dirty="0">
                          <a:effectLst/>
                          <a:latin typeface="Tahoma" panose="020B0604030504040204" pitchFamily="34" charset="0"/>
                          <a:ea typeface="Calibri" panose="020F0502020204030204" pitchFamily="34" charset="0"/>
                        </a:rPr>
                        <a:t>1</a:t>
                      </a:r>
                      <a:endParaRPr lang="en-US" sz="16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Adjust head of bed to improve brain oxygenation</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36</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Ensure temperature &lt; 38</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41</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3</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Increase CPP to a maximum of 70mmHg with fluid bolus</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27</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4</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Optimize hemodynamics</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25</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5</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Increase PaO2 by increasing FiO2 to 60%</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82</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6</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Increase PaO2 by adjusting PEEP</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35</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7</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Add EEG monitoring</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8</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8</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Add antiepileptic drug (AED)</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7</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87948">
                <a:tc vMerge="1">
                  <a:txBody>
                    <a:bodyPr/>
                    <a:lstStyle/>
                    <a:p>
                      <a:endParaRPr lang="en-US"/>
                    </a:p>
                  </a:txBody>
                  <a:tcPr/>
                </a:tc>
                <a:tc rowSpan="6">
                  <a:txBody>
                    <a:bodyPr/>
                    <a:lstStyle/>
                    <a:p>
                      <a:pPr marL="0" marR="0" algn="ctr">
                        <a:spcBef>
                          <a:spcPts val="0"/>
                        </a:spcBef>
                        <a:spcAft>
                          <a:spcPts val="0"/>
                        </a:spcAft>
                      </a:pPr>
                      <a:r>
                        <a:rPr lang="en-US" sz="1600" b="1" dirty="0">
                          <a:effectLst/>
                          <a:latin typeface="Tahoma" panose="020B0604030504040204" pitchFamily="34" charset="0"/>
                          <a:ea typeface="Calibri" panose="020F0502020204030204" pitchFamily="34" charset="0"/>
                        </a:rPr>
                        <a:t>2</a:t>
                      </a:r>
                      <a:endParaRPr lang="en-US" sz="16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Increase PaO2 by increasing FiO2 to 100%</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26</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2</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Increase PaO2 by adjusting PEEP</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13</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3</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Increase CPP to a maximum of 70mmHg with vasopressors</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5</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4</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Adjust ventilation to increase PaCO2 to 45</a:t>
                      </a:r>
                      <a:r>
                        <a:rPr lang="en-US" sz="1600" dirty="0">
                          <a:effectLst/>
                          <a:latin typeface="Cambria Math" panose="02040503050406030204" pitchFamily="18" charset="0"/>
                          <a:ea typeface="Calibri" panose="020F0502020204030204" pitchFamily="34" charset="0"/>
                          <a:cs typeface="Cambria Math" panose="02040503050406030204" pitchFamily="18" charset="0"/>
                        </a:rPr>
                        <a:t>‐</a:t>
                      </a:r>
                      <a:r>
                        <a:rPr lang="en-US" sz="1600" dirty="0">
                          <a:effectLst/>
                          <a:latin typeface="Tahoma" panose="020B0604030504040204" pitchFamily="34" charset="0"/>
                          <a:ea typeface="Calibri" panose="020F0502020204030204" pitchFamily="34" charset="0"/>
                        </a:rPr>
                        <a:t>50 mmHg</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6</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5</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Transfuse packed RBCs to reach </a:t>
                      </a:r>
                      <a:r>
                        <a:rPr lang="en-US" sz="1600" dirty="0" err="1">
                          <a:effectLst/>
                          <a:latin typeface="Tahoma" panose="020B0604030504040204" pitchFamily="34" charset="0"/>
                          <a:ea typeface="Calibri" panose="020F0502020204030204" pitchFamily="34" charset="0"/>
                        </a:rPr>
                        <a:t>Hgb</a:t>
                      </a:r>
                      <a:r>
                        <a:rPr lang="en-US" sz="1600" dirty="0">
                          <a:effectLst/>
                          <a:latin typeface="Tahoma" panose="020B0604030504040204" pitchFamily="34" charset="0"/>
                          <a:ea typeface="Calibri" panose="020F0502020204030204" pitchFamily="34" charset="0"/>
                        </a:rPr>
                        <a:t> &gt; 10g/</a:t>
                      </a:r>
                      <a:r>
                        <a:rPr lang="en-US" sz="1600" dirty="0" err="1">
                          <a:effectLst/>
                          <a:latin typeface="Tahoma" panose="020B0604030504040204" pitchFamily="34" charset="0"/>
                          <a:ea typeface="Calibri" panose="020F0502020204030204" pitchFamily="34" charset="0"/>
                        </a:rPr>
                        <a:t>dL</a:t>
                      </a:r>
                      <a:endParaRPr lang="en-US" sz="1600" dirty="0">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4</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3"/>
                  </a:ext>
                </a:extLst>
              </a:tr>
              <a:tr h="28794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latin typeface="Tahoma" panose="020B0604030504040204" pitchFamily="34" charset="0"/>
                          <a:ea typeface="Calibri" panose="020F0502020204030204" pitchFamily="34" charset="0"/>
                        </a:rPr>
                        <a:t>6</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Tahoma" panose="020B0604030504040204" pitchFamily="34" charset="0"/>
                          <a:ea typeface="Calibri" panose="020F0502020204030204" pitchFamily="34" charset="0"/>
                        </a:rPr>
                        <a:t>Decrease ICP to &lt; 10mmHg</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Tahoma" panose="020B0604030504040204" pitchFamily="34" charset="0"/>
                          <a:ea typeface="Calibri" panose="020F0502020204030204" pitchFamily="34" charset="0"/>
                        </a:rPr>
                        <a:t>11</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4"/>
                  </a:ext>
                </a:extLst>
              </a:tr>
            </a:tbl>
          </a:graphicData>
        </a:graphic>
      </p:graphicFrame>
      <p:sp>
        <p:nvSpPr>
          <p:cNvPr id="3" name="Title 2"/>
          <p:cNvSpPr txBox="1">
            <a:spLocks/>
          </p:cNvSpPr>
          <p:nvPr/>
        </p:nvSpPr>
        <p:spPr bwMode="auto">
          <a:xfrm>
            <a:off x="2085975" y="250825"/>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4400" dirty="0">
                <a:solidFill>
                  <a:schemeClr val="tx2"/>
                </a:solidFill>
                <a:latin typeface="Arial" charset="0"/>
                <a:cs typeface="Arial" charset="0"/>
              </a:rPr>
              <a:t>BOOST-2 Interventions</a:t>
            </a:r>
          </a:p>
        </p:txBody>
      </p:sp>
    </p:spTree>
    <p:extLst>
      <p:ext uri="{BB962C8B-B14F-4D97-AF65-F5344CB8AC3E}">
        <p14:creationId xmlns:p14="http://schemas.microsoft.com/office/powerpoint/2010/main" val="1111458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09488074"/>
              </p:ext>
            </p:extLst>
          </p:nvPr>
        </p:nvGraphicFramePr>
        <p:xfrm>
          <a:off x="738555" y="1204550"/>
          <a:ext cx="10603522" cy="5334000"/>
        </p:xfrm>
        <a:graphic>
          <a:graphicData uri="http://schemas.openxmlformats.org/drawingml/2006/table">
            <a:tbl>
              <a:tblPr firstRow="1" firstCol="1" bandRow="1"/>
              <a:tblGrid>
                <a:gridCol w="1036131">
                  <a:extLst>
                    <a:ext uri="{9D8B030D-6E8A-4147-A177-3AD203B41FA5}">
                      <a16:colId xmlns:a16="http://schemas.microsoft.com/office/drawing/2014/main" xmlns="" val="20000"/>
                    </a:ext>
                  </a:extLst>
                </a:gridCol>
                <a:gridCol w="493396">
                  <a:extLst>
                    <a:ext uri="{9D8B030D-6E8A-4147-A177-3AD203B41FA5}">
                      <a16:colId xmlns:a16="http://schemas.microsoft.com/office/drawing/2014/main" xmlns="" val="20001"/>
                    </a:ext>
                  </a:extLst>
                </a:gridCol>
                <a:gridCol w="1640541">
                  <a:extLst>
                    <a:ext uri="{9D8B030D-6E8A-4147-A177-3AD203B41FA5}">
                      <a16:colId xmlns:a16="http://schemas.microsoft.com/office/drawing/2014/main" xmlns="" val="20002"/>
                    </a:ext>
                  </a:extLst>
                </a:gridCol>
                <a:gridCol w="6118107">
                  <a:extLst>
                    <a:ext uri="{9D8B030D-6E8A-4147-A177-3AD203B41FA5}">
                      <a16:colId xmlns:a16="http://schemas.microsoft.com/office/drawing/2014/main" xmlns="" val="20003"/>
                    </a:ext>
                  </a:extLst>
                </a:gridCol>
                <a:gridCol w="616745">
                  <a:extLst>
                    <a:ext uri="{9D8B030D-6E8A-4147-A177-3AD203B41FA5}">
                      <a16:colId xmlns:a16="http://schemas.microsoft.com/office/drawing/2014/main" xmlns="" val="20004"/>
                    </a:ext>
                  </a:extLst>
                </a:gridCol>
                <a:gridCol w="698602">
                  <a:extLst>
                    <a:ext uri="{9D8B030D-6E8A-4147-A177-3AD203B41FA5}">
                      <a16:colId xmlns:a16="http://schemas.microsoft.com/office/drawing/2014/main" xmlns="" val="20005"/>
                    </a:ext>
                  </a:extLst>
                </a:gridCol>
              </a:tblGrid>
              <a:tr h="419920">
                <a:tc>
                  <a:txBody>
                    <a:bodyPr/>
                    <a:lstStyle/>
                    <a:p>
                      <a:pPr marL="0" marR="0" algn="ctr">
                        <a:spcBef>
                          <a:spcPts val="0"/>
                        </a:spcBef>
                        <a:spcAft>
                          <a:spcPts val="0"/>
                        </a:spcAft>
                      </a:pPr>
                      <a:r>
                        <a:rPr lang="en-US" sz="1400" b="1" dirty="0">
                          <a:solidFill>
                            <a:schemeClr val="accent1"/>
                          </a:solidFill>
                          <a:effectLst/>
                          <a:latin typeface="Tahoma" panose="020B0604030504040204" pitchFamily="34" charset="0"/>
                          <a:ea typeface="Calibri" panose="020F0502020204030204" pitchFamily="34" charset="0"/>
                        </a:rPr>
                        <a:t>Scenario</a:t>
                      </a:r>
                      <a:endParaRPr lang="en-US" sz="14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1"/>
                          </a:solidFill>
                          <a:effectLst/>
                          <a:latin typeface="Tahoma" panose="020B0604030504040204" pitchFamily="34" charset="0"/>
                          <a:ea typeface="Calibri" panose="020F0502020204030204" pitchFamily="34" charset="0"/>
                        </a:rPr>
                        <a:t>Tier</a:t>
                      </a:r>
                      <a:endParaRPr lang="en-US" sz="14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1"/>
                          </a:solidFill>
                          <a:effectLst/>
                          <a:latin typeface="Tahoma" panose="020B0604030504040204" pitchFamily="34" charset="0"/>
                          <a:ea typeface="Calibri" panose="020F0502020204030204" pitchFamily="34" charset="0"/>
                        </a:rPr>
                        <a:t>Task#</a:t>
                      </a:r>
                      <a:endParaRPr lang="en-US" sz="14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b="1" dirty="0">
                          <a:solidFill>
                            <a:schemeClr val="accent1"/>
                          </a:solidFill>
                          <a:effectLst/>
                          <a:latin typeface="Tahoma" panose="020B0604030504040204" pitchFamily="34" charset="0"/>
                          <a:ea typeface="Calibri" panose="020F0502020204030204" pitchFamily="34" charset="0"/>
                        </a:rPr>
                        <a:t>Task</a:t>
                      </a:r>
                      <a:endParaRPr lang="en-US" sz="14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1"/>
                          </a:solidFill>
                          <a:effectLst/>
                          <a:latin typeface="Tahoma" panose="020B0604030504040204" pitchFamily="34" charset="0"/>
                          <a:ea typeface="Calibri" panose="020F0502020204030204" pitchFamily="34" charset="0"/>
                        </a:rPr>
                        <a:t>ICP</a:t>
                      </a:r>
                      <a:br>
                        <a:rPr lang="en-US" sz="1400" b="1" dirty="0">
                          <a:solidFill>
                            <a:schemeClr val="accent1"/>
                          </a:solidFill>
                          <a:effectLst/>
                          <a:latin typeface="Tahoma" panose="020B0604030504040204" pitchFamily="34" charset="0"/>
                          <a:ea typeface="Calibri" panose="020F0502020204030204" pitchFamily="34" charset="0"/>
                        </a:rPr>
                      </a:br>
                      <a:r>
                        <a:rPr lang="en-US" sz="1400" b="1" dirty="0">
                          <a:solidFill>
                            <a:schemeClr val="accent1"/>
                          </a:solidFill>
                          <a:effectLst/>
                          <a:latin typeface="Tahoma" panose="020B0604030504040204" pitchFamily="34" charset="0"/>
                          <a:ea typeface="Calibri" panose="020F0502020204030204" pitchFamily="34" charset="0"/>
                        </a:rPr>
                        <a:t>Only</a:t>
                      </a:r>
                      <a:endParaRPr lang="en-US" sz="14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1"/>
                          </a:solidFill>
                          <a:effectLst/>
                          <a:latin typeface="Tahoma" panose="020B0604030504040204" pitchFamily="34" charset="0"/>
                          <a:ea typeface="Calibri" panose="020F0502020204030204" pitchFamily="34" charset="0"/>
                        </a:rPr>
                        <a:t>ICP+ PbtO</a:t>
                      </a:r>
                      <a:r>
                        <a:rPr lang="en-US" sz="1400" b="1" baseline="-25000" dirty="0">
                          <a:solidFill>
                            <a:schemeClr val="accent1"/>
                          </a:solidFill>
                          <a:effectLst/>
                          <a:latin typeface="Tahoma" panose="020B0604030504040204" pitchFamily="34" charset="0"/>
                          <a:ea typeface="Calibri" panose="020F0502020204030204" pitchFamily="34" charset="0"/>
                        </a:rPr>
                        <a:t>2</a:t>
                      </a:r>
                      <a:endParaRPr lang="en-US" sz="1400" dirty="0">
                        <a:solidFill>
                          <a:schemeClr val="accent1"/>
                        </a:solidFill>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09960">
                <a:tc rowSpan="23">
                  <a:txBody>
                    <a:bodyPr/>
                    <a:lstStyle/>
                    <a:p>
                      <a:pPr marL="0" marR="0" algn="ctr">
                        <a:spcBef>
                          <a:spcPts val="0"/>
                        </a:spcBef>
                        <a:spcAft>
                          <a:spcPts val="0"/>
                        </a:spcAft>
                      </a:pPr>
                      <a:r>
                        <a:rPr lang="en-US" sz="1400" b="1" dirty="0">
                          <a:effectLst/>
                          <a:latin typeface="Tahoma" panose="020B0604030504040204" pitchFamily="34" charset="0"/>
                          <a:ea typeface="Calibri" panose="020F0502020204030204" pitchFamily="34" charset="0"/>
                        </a:rPr>
                        <a:t>D</a:t>
                      </a:r>
                      <a:endParaRPr lang="en-US" sz="14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11">
                  <a:txBody>
                    <a:bodyPr/>
                    <a:lstStyle/>
                    <a:p>
                      <a:pPr marL="0" marR="0" algn="ctr">
                        <a:spcBef>
                          <a:spcPts val="0"/>
                        </a:spcBef>
                        <a:spcAft>
                          <a:spcPts val="0"/>
                        </a:spcAft>
                      </a:pPr>
                      <a:r>
                        <a:rPr lang="en-US" sz="1400" b="1" dirty="0">
                          <a:effectLst/>
                          <a:latin typeface="Tahoma" panose="020B0604030504040204" pitchFamily="34" charset="0"/>
                          <a:ea typeface="Calibri" panose="020F0502020204030204" pitchFamily="34" charset="0"/>
                        </a:rPr>
                        <a:t>1</a:t>
                      </a:r>
                      <a:endParaRPr lang="en-US" sz="14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1</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Adjust head of bed to lower ICP</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10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2</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Ensure temperature &lt; 38</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15</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3</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Adjust sedation and analgesia</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26</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4</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CSF drainage</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7</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5</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Increase CPP to a maximum of 70mmHg with fluid bolus</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8</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6</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Standard dose </a:t>
                      </a:r>
                      <a:r>
                        <a:rPr lang="en-US" sz="1400" dirty="0" err="1">
                          <a:effectLst/>
                          <a:latin typeface="Tahoma" panose="020B0604030504040204" pitchFamily="34" charset="0"/>
                          <a:ea typeface="Calibri" panose="020F0502020204030204" pitchFamily="34" charset="0"/>
                        </a:rPr>
                        <a:t>mannitol</a:t>
                      </a:r>
                      <a:r>
                        <a:rPr lang="en-US" sz="1400" dirty="0">
                          <a:effectLst/>
                          <a:latin typeface="Tahoma" panose="020B0604030504040204" pitchFamily="34" charset="0"/>
                          <a:ea typeface="Calibri" panose="020F0502020204030204" pitchFamily="34" charset="0"/>
                        </a:rPr>
                        <a:t> (0.25 – 1.0 g/kg)</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1</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7</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Hypertonic saline</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7</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8</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Increase PaO2 by increasing FiO2 to 60%</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19</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9</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Increase PaO2 by adjusting PEEP</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6</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10</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Add EEG monitoring</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11</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Add antiepileptic drug (AED)</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1</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209960">
                <a:tc vMerge="1">
                  <a:txBody>
                    <a:bodyPr/>
                    <a:lstStyle/>
                    <a:p>
                      <a:endParaRPr lang="en-US"/>
                    </a:p>
                  </a:txBody>
                  <a:tcPr/>
                </a:tc>
                <a:tc rowSpan="8">
                  <a:txBody>
                    <a:bodyPr/>
                    <a:lstStyle/>
                    <a:p>
                      <a:pPr marL="0" marR="0" algn="ctr">
                        <a:spcBef>
                          <a:spcPts val="0"/>
                        </a:spcBef>
                        <a:spcAft>
                          <a:spcPts val="0"/>
                        </a:spcAft>
                      </a:pPr>
                      <a:r>
                        <a:rPr lang="en-US" sz="1400" b="1" dirty="0">
                          <a:effectLst/>
                          <a:latin typeface="Tahoma" panose="020B0604030504040204" pitchFamily="34" charset="0"/>
                          <a:ea typeface="Calibri" panose="020F0502020204030204" pitchFamily="34" charset="0"/>
                        </a:rPr>
                        <a:t>2</a:t>
                      </a:r>
                      <a:endParaRPr lang="en-US" sz="14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1</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High dose </a:t>
                      </a:r>
                      <a:r>
                        <a:rPr lang="en-US" sz="1400" dirty="0" err="1">
                          <a:effectLst/>
                          <a:latin typeface="Tahoma" panose="020B0604030504040204" pitchFamily="34" charset="0"/>
                          <a:ea typeface="Calibri" panose="020F0502020204030204" pitchFamily="34" charset="0"/>
                        </a:rPr>
                        <a:t>mannitol</a:t>
                      </a:r>
                      <a:r>
                        <a:rPr lang="en-US" sz="1400" dirty="0">
                          <a:effectLst/>
                          <a:latin typeface="Tahoma" panose="020B0604030504040204" pitchFamily="34" charset="0"/>
                          <a:ea typeface="Calibri" panose="020F0502020204030204" pitchFamily="34" charset="0"/>
                        </a:rPr>
                        <a:t> (&gt;1g/kg), or higher frequency of standard dose</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2</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Increase CPP to a maximum of 70mmHg with vasopressors</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1</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3"/>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3</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Increase PaO2 by increasing FiO2 to 100%</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12</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4"/>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4</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Increase PaO2 by adjusting PEEP</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3</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5"/>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5</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Transfuse packed RBCs to reach </a:t>
                      </a:r>
                      <a:r>
                        <a:rPr lang="en-US" sz="1400" dirty="0" err="1">
                          <a:effectLst/>
                          <a:latin typeface="Tahoma" panose="020B0604030504040204" pitchFamily="34" charset="0"/>
                          <a:ea typeface="Calibri" panose="020F0502020204030204" pitchFamily="34" charset="0"/>
                        </a:rPr>
                        <a:t>Hgb</a:t>
                      </a:r>
                      <a:r>
                        <a:rPr lang="en-US" sz="1400" dirty="0">
                          <a:effectLst/>
                          <a:latin typeface="Tahoma" panose="020B0604030504040204" pitchFamily="34" charset="0"/>
                          <a:ea typeface="Calibri" panose="020F0502020204030204" pitchFamily="34" charset="0"/>
                        </a:rPr>
                        <a:t> &gt; 10g/</a:t>
                      </a:r>
                      <a:r>
                        <a:rPr lang="en-US" sz="1400" dirty="0" err="1">
                          <a:effectLst/>
                          <a:latin typeface="Tahoma" panose="020B0604030504040204" pitchFamily="34" charset="0"/>
                          <a:ea typeface="Calibri" panose="020F0502020204030204" pitchFamily="34" charset="0"/>
                        </a:rPr>
                        <a:t>dL</a:t>
                      </a:r>
                      <a:endParaRPr lang="en-US" sz="1400" dirty="0">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1</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6"/>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6</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Repeat CT – look for increased size of intracranial mass lesions</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2</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7"/>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7</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Treat Surgically remediable lesions with Craniotomy</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8"/>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8</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Adjust Temperature to 35 – 37 °C</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2</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9"/>
                  </a:ext>
                </a:extLst>
              </a:tr>
              <a:tr h="209960">
                <a:tc vMerge="1">
                  <a:txBody>
                    <a:bodyPr/>
                    <a:lstStyle/>
                    <a:p>
                      <a:endParaRPr lang="en-US"/>
                    </a:p>
                  </a:txBody>
                  <a:tcPr/>
                </a:tc>
                <a:tc rowSpan="4">
                  <a:txBody>
                    <a:bodyPr/>
                    <a:lstStyle/>
                    <a:p>
                      <a:pPr marL="0" marR="0" algn="ctr">
                        <a:spcBef>
                          <a:spcPts val="0"/>
                        </a:spcBef>
                        <a:spcAft>
                          <a:spcPts val="0"/>
                        </a:spcAft>
                      </a:pPr>
                      <a:r>
                        <a:rPr lang="en-US" sz="1400" b="1" dirty="0">
                          <a:effectLst/>
                          <a:latin typeface="Tahoma" panose="020B0604030504040204" pitchFamily="34" charset="0"/>
                          <a:ea typeface="Calibri" panose="020F0502020204030204" pitchFamily="34" charset="0"/>
                        </a:rPr>
                        <a:t>3</a:t>
                      </a:r>
                      <a:endParaRPr lang="en-US" sz="1400" dirty="0">
                        <a:effectLst/>
                        <a:latin typeface="Tahoma" panose="020B0604030504040204" pitchFamily="34" charset="0"/>
                        <a:ea typeface="Calibri" panose="020F0502020204030204" pitchFamily="34" charset="0"/>
                      </a:endParaRPr>
                    </a:p>
                  </a:txBody>
                  <a:tcPr marL="37407" marR="374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1</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Pentobarbital coma</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0"/>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2</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err="1">
                          <a:effectLst/>
                          <a:latin typeface="Tahoma" panose="020B0604030504040204" pitchFamily="34" charset="0"/>
                          <a:ea typeface="Calibri" panose="020F0502020204030204" pitchFamily="34" charset="0"/>
                        </a:rPr>
                        <a:t>Decompressive</a:t>
                      </a:r>
                      <a:r>
                        <a:rPr lang="en-US" sz="1400" dirty="0">
                          <a:effectLst/>
                          <a:latin typeface="Tahoma" panose="020B0604030504040204" pitchFamily="34" charset="0"/>
                          <a:ea typeface="Calibri" panose="020F0502020204030204" pitchFamily="34" charset="0"/>
                        </a:rPr>
                        <a:t> </a:t>
                      </a:r>
                      <a:r>
                        <a:rPr lang="en-US" sz="1400" dirty="0" err="1">
                          <a:effectLst/>
                          <a:latin typeface="Tahoma" panose="020B0604030504040204" pitchFamily="34" charset="0"/>
                          <a:ea typeface="Calibri" panose="020F0502020204030204" pitchFamily="34" charset="0"/>
                        </a:rPr>
                        <a:t>craniectomy</a:t>
                      </a:r>
                      <a:endParaRPr lang="en-US" sz="1400" dirty="0">
                        <a:effectLst/>
                        <a:latin typeface="Tahoma" panose="020B0604030504040204" pitchFamily="34" charset="0"/>
                        <a:ea typeface="Calibri" panose="020F0502020204030204" pitchFamily="34" charset="0"/>
                      </a:endParaRP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1"/>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3</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Adjust Temperature to 32 – 34.5 °C</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0</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2"/>
                  </a:ext>
                </a:extLst>
              </a:tr>
              <a:tr h="2099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latin typeface="Tahoma" panose="020B0604030504040204" pitchFamily="34" charset="0"/>
                          <a:ea typeface="Calibri" panose="020F0502020204030204" pitchFamily="34" charset="0"/>
                        </a:rPr>
                        <a:t>4</a:t>
                      </a:r>
                    </a:p>
                  </a:txBody>
                  <a:tcPr marL="37407" marR="3740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Neuromuscular paralysis</a:t>
                      </a:r>
                    </a:p>
                  </a:txBody>
                  <a:tcPr marL="37407" marR="37407"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 </a:t>
                      </a:r>
                    </a:p>
                  </a:txBody>
                  <a:tcPr marL="37407" marR="37407"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Tahoma" panose="020B0604030504040204" pitchFamily="34" charset="0"/>
                          <a:ea typeface="Calibri" panose="020F0502020204030204" pitchFamily="34" charset="0"/>
                        </a:rPr>
                        <a:t>1</a:t>
                      </a:r>
                    </a:p>
                  </a:txBody>
                  <a:tcPr marL="37407" marR="3740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3"/>
                  </a:ext>
                </a:extLst>
              </a:tr>
            </a:tbl>
          </a:graphicData>
        </a:graphic>
      </p:graphicFrame>
      <p:sp>
        <p:nvSpPr>
          <p:cNvPr id="3" name="Title 2"/>
          <p:cNvSpPr txBox="1">
            <a:spLocks/>
          </p:cNvSpPr>
          <p:nvPr/>
        </p:nvSpPr>
        <p:spPr bwMode="auto">
          <a:xfrm>
            <a:off x="2085975" y="250825"/>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4400" dirty="0" smtClean="0">
                <a:solidFill>
                  <a:schemeClr val="tx2"/>
                </a:solidFill>
                <a:latin typeface="Arial" charset="0"/>
                <a:cs typeface="Arial" charset="0"/>
              </a:rPr>
              <a:t>BOOST-2 Interventions</a:t>
            </a:r>
            <a:endParaRPr lang="en-US" altLang="en-US" sz="4400" dirty="0">
              <a:solidFill>
                <a:schemeClr val="tx2"/>
              </a:solidFill>
              <a:latin typeface="Arial" charset="0"/>
              <a:cs typeface="Arial" charset="0"/>
            </a:endParaRPr>
          </a:p>
        </p:txBody>
      </p:sp>
    </p:spTree>
    <p:extLst>
      <p:ext uri="{BB962C8B-B14F-4D97-AF65-F5344CB8AC3E}">
        <p14:creationId xmlns:p14="http://schemas.microsoft.com/office/powerpoint/2010/main" val="676157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2085974" y="250825"/>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4400" dirty="0">
                <a:solidFill>
                  <a:schemeClr val="tx2"/>
                </a:solidFill>
                <a:latin typeface="Arial" charset="0"/>
                <a:cs typeface="Arial" charset="0"/>
              </a:rPr>
              <a:t>BOOST-2 Interventions</a:t>
            </a:r>
          </a:p>
        </p:txBody>
      </p:sp>
      <p:graphicFrame>
        <p:nvGraphicFramePr>
          <p:cNvPr id="4" name="Table 3"/>
          <p:cNvGraphicFramePr>
            <a:graphicFrameLocks noGrp="1"/>
          </p:cNvGraphicFramePr>
          <p:nvPr>
            <p:extLst/>
          </p:nvPr>
        </p:nvGraphicFramePr>
        <p:xfrm>
          <a:off x="1222743" y="1137691"/>
          <a:ext cx="9941443" cy="4985852"/>
        </p:xfrm>
        <a:graphic>
          <a:graphicData uri="http://schemas.openxmlformats.org/drawingml/2006/table">
            <a:tbl>
              <a:tblPr/>
              <a:tblGrid>
                <a:gridCol w="623413"/>
                <a:gridCol w="1053141"/>
                <a:gridCol w="5186839"/>
                <a:gridCol w="838277"/>
                <a:gridCol w="2239773"/>
              </a:tblGrid>
              <a:tr h="274025">
                <a:tc>
                  <a:txBody>
                    <a:bodyPr/>
                    <a:lstStyle/>
                    <a:p>
                      <a:pPr algn="ctr" fontAlgn="b"/>
                      <a:r>
                        <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Tier</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Task#</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Task</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ICP</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Total ICP Directed Rx  </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274025">
                <a:tc>
                  <a:txBody>
                    <a:bodyPr/>
                    <a:lstStyle/>
                    <a:p>
                      <a:pPr algn="ctr" fontAlgn="b"/>
                      <a:endPar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Only</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in ICP/PbtO2 (B+D)</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r h="254844">
                <a:tc rowSpan="7">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Adjust head of bed to lower ICP</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61</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54</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2</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Ensure temperature &lt; 38</a:t>
                      </a:r>
                    </a:p>
                  </a:txBody>
                  <a:tcPr marL="9525" marR="9525" marT="9525" marB="0" anchor="b">
                    <a:lnL>
                      <a:noFill/>
                    </a:lnL>
                    <a:lnR>
                      <a:noFill/>
                    </a:lnR>
                    <a:lnT>
                      <a:noFill/>
                    </a:lnT>
                    <a:lnB>
                      <a:noFill/>
                    </a:lnB>
                  </a:tcPr>
                </a:tc>
                <a:tc>
                  <a:txBody>
                    <a:bodyPr/>
                    <a:lstStyle/>
                    <a:p>
                      <a:pPr algn="ctr" fontAlgn="b"/>
                      <a:r>
                        <a:rPr lang="en-US" sz="1600" b="0" i="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72</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48</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3</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Adjust sedation and analgesia</a:t>
                      </a:r>
                    </a:p>
                  </a:txBody>
                  <a:tcPr marL="9525" marR="9525" marT="9525" marB="0" anchor="b">
                    <a:lnL>
                      <a:noFill/>
                    </a:lnL>
                    <a:lnR>
                      <a:noFill/>
                    </a:lnR>
                    <a:lnT>
                      <a:noFill/>
                    </a:lnT>
                    <a:lnB>
                      <a:noFill/>
                    </a:lnB>
                  </a:tcPr>
                </a:tc>
                <a:tc>
                  <a:txBody>
                    <a:bodyPr/>
                    <a:lstStyle/>
                    <a:p>
                      <a:pPr algn="ctr" fontAlgn="b"/>
                      <a:r>
                        <a:rPr lang="en-US" sz="1600" b="0" i="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324</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207</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4</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Adjust ventilation to obtain PaCO2 between 35‐40 mmHg</a:t>
                      </a:r>
                    </a:p>
                  </a:txBody>
                  <a:tcPr marL="9525" marR="9525" marT="9525" marB="0" anchor="b">
                    <a:lnL>
                      <a:noFill/>
                    </a:lnL>
                    <a:lnR>
                      <a:noFill/>
                    </a:lnR>
                    <a:lnT>
                      <a:noFill/>
                    </a:lnT>
                    <a:lnB>
                      <a:noFill/>
                    </a:lnB>
                  </a:tcPr>
                </a:tc>
                <a:tc>
                  <a:txBody>
                    <a:bodyPr/>
                    <a:lstStyle/>
                    <a:p>
                      <a:pPr algn="ctr" fontAlgn="b"/>
                      <a:r>
                        <a:rPr lang="en-US" sz="1600" b="0" i="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38</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17</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CSF drainage</a:t>
                      </a:r>
                    </a:p>
                  </a:txBody>
                  <a:tcPr marL="9525" marR="9525" marT="9525" marB="0" anchor="b">
                    <a:lnL>
                      <a:noFill/>
                    </a:lnL>
                    <a:lnR>
                      <a:noFill/>
                    </a:lnR>
                    <a:lnT>
                      <a:noFill/>
                    </a:lnT>
                    <a:lnB>
                      <a:noFill/>
                    </a:lnB>
                  </a:tcPr>
                </a:tc>
                <a:tc>
                  <a:txBody>
                    <a:bodyPr/>
                    <a:lstStyle/>
                    <a:p>
                      <a:pPr algn="ctr" fontAlgn="b"/>
                      <a:r>
                        <a:rPr lang="en-US" sz="1600" b="0" i="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165</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67</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Standard dose </a:t>
                      </a:r>
                      <a:r>
                        <a:rPr lang="en-US" sz="1600" b="0" i="0" u="none" strike="noStrike"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mannitol</a:t>
                      </a:r>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 (0.25 – 1.0 g/kg)</a:t>
                      </a:r>
                    </a:p>
                  </a:txBody>
                  <a:tcPr marL="9525" marR="9525" marT="9525" marB="0" anchor="b">
                    <a:lnL>
                      <a:noFill/>
                    </a:lnL>
                    <a:lnR>
                      <a:noFill/>
                    </a:lnR>
                    <a:lnT>
                      <a:noFill/>
                    </a:lnT>
                    <a:lnB>
                      <a:noFill/>
                    </a:lnB>
                  </a:tcPr>
                </a:tc>
                <a:tc>
                  <a:txBody>
                    <a:bodyPr/>
                    <a:lstStyle/>
                    <a:p>
                      <a:pPr algn="ctr" fontAlgn="b"/>
                      <a:r>
                        <a:rPr lang="en-US" sz="1600" b="0" i="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63</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24</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Hypertonic saline</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70</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33</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r h="274025">
                <a:tc rowSpan="5">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Adjust ventilation to lower PaCO2 to 32‐35 mmHg.</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9</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346608">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2</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High dose </a:t>
                      </a:r>
                      <a:r>
                        <a:rPr lang="en-US" sz="1600" b="0" i="0" u="none" strike="noStrike"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mannitol</a:t>
                      </a:r>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 (&gt;1g/kg</a:t>
                      </a:r>
                      <a:r>
                        <a:rPr lang="en-US" sz="1600" b="0" i="0" u="none" strike="noStrik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3</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Repeat CT – look for increased size of </a:t>
                      </a:r>
                      <a:r>
                        <a:rPr lang="en-US" sz="1600" b="0" i="0" u="none" strike="noStrik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mass </a:t>
                      </a:r>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lesions</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14</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9</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4</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Treat surgically remediable lesions with craniotomy</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0</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Adjust temperature to 35 – 37 °C</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4</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r h="274025">
                <a:tc rowSpan="4">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Pentobarbital coma</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0</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2</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Decompressive</a:t>
                      </a:r>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b="0" i="0" u="none" strike="noStrike"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craniectomy</a:t>
                      </a:r>
                      <a:endPar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3</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0</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3</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Adjust Temperature to 32 – 34.5 °C</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0</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r>
              <a:tr h="274025">
                <a:tc vMerge="1">
                  <a:txBody>
                    <a:bodyPr/>
                    <a:lstStyle/>
                    <a:p>
                      <a:pPr algn="ctr" fontAlgn="b"/>
                      <a:endParaRPr lang="en-US" sz="12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4</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Neuromuscular paralysis</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8</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3</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7978706" y="6276513"/>
            <a:ext cx="2499402" cy="369332"/>
          </a:xfrm>
          <a:prstGeom prst="rect">
            <a:avLst/>
          </a:prstGeom>
          <a:noFill/>
        </p:spPr>
        <p:txBody>
          <a:bodyPr wrap="none" rtlCol="0">
            <a:spAutoFit/>
          </a:bodyPr>
          <a:lstStyle/>
          <a:p>
            <a:r>
              <a:rPr lang="en-US" dirty="0">
                <a:solidFill>
                  <a:schemeClr val="accent1"/>
                </a:solidFill>
                <a:latin typeface="Symbol" panose="05050102010706020507" pitchFamily="18" charset="2"/>
              </a:rPr>
              <a:t>C</a:t>
            </a:r>
            <a:r>
              <a:rPr lang="en-US" baseline="30000" dirty="0">
                <a:solidFill>
                  <a:schemeClr val="accent1"/>
                </a:solidFill>
                <a:latin typeface="Tahoma" panose="020B0604030504040204" pitchFamily="34" charset="0"/>
                <a:ea typeface="Tahoma" panose="020B0604030504040204" pitchFamily="34" charset="0"/>
                <a:cs typeface="Tahoma" panose="020B0604030504040204" pitchFamily="34" charset="0"/>
              </a:rPr>
              <a:t>2</a:t>
            </a:r>
            <a:r>
              <a:rPr lang="en-US" baseline="30000" dirty="0">
                <a:solidFill>
                  <a:schemeClr val="accent1"/>
                </a:solidFill>
                <a:latin typeface="Arial" panose="020B0604020202020204" pitchFamily="34" charset="0"/>
                <a:cs typeface="Arial" panose="020B0604020202020204" pitchFamily="34" charset="0"/>
              </a:rPr>
              <a:t> </a:t>
            </a:r>
            <a:r>
              <a:rPr lang="en-US" dirty="0">
                <a:solidFill>
                  <a:schemeClr val="accent1"/>
                </a:solidFill>
                <a:latin typeface="Arial" panose="020B0604020202020204" pitchFamily="34" charset="0"/>
                <a:cs typeface="Arial" panose="020B0604020202020204" pitchFamily="34" charset="0"/>
              </a:rPr>
              <a:t> </a:t>
            </a:r>
            <a:r>
              <a:rPr lang="en-US" dirty="0">
                <a:solidFill>
                  <a:schemeClr val="accent1"/>
                </a:solidFill>
                <a:latin typeface="Tahoma" panose="020B0604030504040204" pitchFamily="34" charset="0"/>
                <a:ea typeface="Tahoma" panose="020B0604030504040204" pitchFamily="34" charset="0"/>
                <a:cs typeface="Tahoma" panose="020B0604030504040204" pitchFamily="34" charset="0"/>
              </a:rPr>
              <a:t>= 26.4 , </a:t>
            </a:r>
            <a:r>
              <a:rPr lang="en-US" dirty="0" smtClean="0">
                <a:solidFill>
                  <a:schemeClr val="accent1"/>
                </a:solidFill>
                <a:latin typeface="Tahoma" panose="020B0604030504040204" pitchFamily="34" charset="0"/>
                <a:ea typeface="Tahoma" panose="020B0604030504040204" pitchFamily="34" charset="0"/>
                <a:cs typeface="Tahoma" panose="020B0604030504040204" pitchFamily="34" charset="0"/>
              </a:rPr>
              <a:t> p = </a:t>
            </a:r>
            <a:r>
              <a:rPr lang="en-US" dirty="0">
                <a:solidFill>
                  <a:schemeClr val="accent1"/>
                </a:solidFill>
                <a:latin typeface="Tahoma" panose="020B0604030504040204" pitchFamily="34" charset="0"/>
                <a:ea typeface="Tahoma" panose="020B0604030504040204" pitchFamily="34" charset="0"/>
                <a:cs typeface="Tahoma" panose="020B0604030504040204" pitchFamily="34" charset="0"/>
              </a:rPr>
              <a:t>0.03)</a:t>
            </a:r>
          </a:p>
        </p:txBody>
      </p:sp>
    </p:spTree>
    <p:extLst>
      <p:ext uri="{BB962C8B-B14F-4D97-AF65-F5344CB8AC3E}">
        <p14:creationId xmlns:p14="http://schemas.microsoft.com/office/powerpoint/2010/main" val="1617392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txBox="1">
            <a:spLocks/>
          </p:cNvSpPr>
          <p:nvPr/>
        </p:nvSpPr>
        <p:spPr bwMode="auto">
          <a:xfrm>
            <a:off x="106326" y="190501"/>
            <a:ext cx="118127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4400" dirty="0">
                <a:solidFill>
                  <a:schemeClr val="tx2"/>
                </a:solidFill>
                <a:latin typeface="Arial" charset="0"/>
                <a:cs typeface="Arial" charset="0"/>
              </a:rPr>
              <a:t>BOOST-2 Secondary </a:t>
            </a:r>
            <a:r>
              <a:rPr lang="en-US" altLang="en-US" sz="4400" dirty="0" smtClean="0">
                <a:solidFill>
                  <a:schemeClr val="tx2"/>
                </a:solidFill>
                <a:latin typeface="Arial" charset="0"/>
                <a:cs typeface="Arial" charset="0"/>
              </a:rPr>
              <a:t>Outcome-</a:t>
            </a:r>
            <a:r>
              <a:rPr lang="en-US" altLang="en-US" sz="4400" dirty="0">
                <a:solidFill>
                  <a:schemeClr val="tx2"/>
                </a:solidFill>
                <a:latin typeface="Arial" charset="0"/>
                <a:cs typeface="Arial" charset="0"/>
              </a:rPr>
              <a:t>-Safety</a:t>
            </a:r>
          </a:p>
        </p:txBody>
      </p:sp>
      <p:graphicFrame>
        <p:nvGraphicFramePr>
          <p:cNvPr id="4" name="Table 3"/>
          <p:cNvGraphicFramePr>
            <a:graphicFrameLocks noGrp="1"/>
          </p:cNvGraphicFramePr>
          <p:nvPr>
            <p:extLst/>
          </p:nvPr>
        </p:nvGraphicFramePr>
        <p:xfrm>
          <a:off x="1148315" y="1010093"/>
          <a:ext cx="9920177" cy="5376526"/>
        </p:xfrm>
        <a:graphic>
          <a:graphicData uri="http://schemas.openxmlformats.org/drawingml/2006/table">
            <a:tbl>
              <a:tblPr firstRow="1" firstCol="1" bandRow="1"/>
              <a:tblGrid>
                <a:gridCol w="3893781">
                  <a:extLst>
                    <a:ext uri="{9D8B030D-6E8A-4147-A177-3AD203B41FA5}">
                      <a16:colId xmlns:a16="http://schemas.microsoft.com/office/drawing/2014/main" xmlns="" val="20000"/>
                    </a:ext>
                  </a:extLst>
                </a:gridCol>
                <a:gridCol w="1629780">
                  <a:extLst>
                    <a:ext uri="{9D8B030D-6E8A-4147-A177-3AD203B41FA5}">
                      <a16:colId xmlns:a16="http://schemas.microsoft.com/office/drawing/2014/main" xmlns="" val="20001"/>
                    </a:ext>
                  </a:extLst>
                </a:gridCol>
                <a:gridCol w="1629780">
                  <a:extLst>
                    <a:ext uri="{9D8B030D-6E8A-4147-A177-3AD203B41FA5}">
                      <a16:colId xmlns:a16="http://schemas.microsoft.com/office/drawing/2014/main" xmlns="" val="20002"/>
                    </a:ext>
                  </a:extLst>
                </a:gridCol>
                <a:gridCol w="1629780">
                  <a:extLst>
                    <a:ext uri="{9D8B030D-6E8A-4147-A177-3AD203B41FA5}">
                      <a16:colId xmlns:a16="http://schemas.microsoft.com/office/drawing/2014/main" xmlns="" val="20003"/>
                    </a:ext>
                  </a:extLst>
                </a:gridCol>
                <a:gridCol w="1137056">
                  <a:extLst>
                    <a:ext uri="{9D8B030D-6E8A-4147-A177-3AD203B41FA5}">
                      <a16:colId xmlns:a16="http://schemas.microsoft.com/office/drawing/2014/main" xmlns="" val="20004"/>
                    </a:ext>
                  </a:extLst>
                </a:gridCol>
              </a:tblGrid>
              <a:tr h="613354">
                <a:tc>
                  <a:txBody>
                    <a:bodyPr/>
                    <a:lstStyle/>
                    <a:p>
                      <a:pPr marL="0" marR="0" algn="ctr">
                        <a:lnSpc>
                          <a:spcPct val="115000"/>
                        </a:lnSpc>
                        <a:spcBef>
                          <a:spcPts val="0"/>
                        </a:spcBef>
                        <a:spcAft>
                          <a:spcPts val="0"/>
                        </a:spcAft>
                      </a:pPr>
                      <a:r>
                        <a:rPr lang="en-US" sz="1800" dirty="0">
                          <a:solidFill>
                            <a:schemeClr val="accent1"/>
                          </a:solidFill>
                          <a:effectLst/>
                          <a:latin typeface="Arial" pitchFamily="34" charset="0"/>
                          <a:ea typeface="Times New Roman"/>
                          <a:cs typeface="Arial" pitchFamily="34" charset="0"/>
                        </a:rPr>
                        <a:t> </a:t>
                      </a:r>
                      <a:r>
                        <a:rPr lang="en-US" sz="1800" b="1" dirty="0">
                          <a:solidFill>
                            <a:schemeClr val="accent1"/>
                          </a:solidFill>
                          <a:effectLst/>
                          <a:latin typeface="Arial" pitchFamily="34" charset="0"/>
                          <a:ea typeface="Times New Roman"/>
                          <a:cs typeface="Arial" pitchFamily="34" charset="0"/>
                        </a:rPr>
                        <a:t>Serious</a:t>
                      </a:r>
                      <a:r>
                        <a:rPr lang="en-US" sz="1800" b="1" baseline="0" dirty="0">
                          <a:solidFill>
                            <a:schemeClr val="accent1"/>
                          </a:solidFill>
                          <a:effectLst/>
                          <a:latin typeface="Arial" pitchFamily="34" charset="0"/>
                          <a:ea typeface="Times New Roman"/>
                          <a:cs typeface="Arial" pitchFamily="34" charset="0"/>
                        </a:rPr>
                        <a:t> Adverse Events by Treatment Groups</a:t>
                      </a:r>
                      <a:endParaRPr lang="en-US" sz="1800" b="1" dirty="0">
                        <a:solidFill>
                          <a:schemeClr val="accent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Times New Roman"/>
                          <a:cs typeface="Arial" pitchFamily="34" charset="0"/>
                        </a:rPr>
                        <a:t>Overall</a:t>
                      </a:r>
                      <a:endParaRPr lang="en-US" sz="1800" b="1" dirty="0">
                        <a:solidFill>
                          <a:schemeClr val="accent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Times New Roman"/>
                          <a:cs typeface="Arial" pitchFamily="34" charset="0"/>
                        </a:rPr>
                        <a:t>ICP Only</a:t>
                      </a:r>
                      <a:endParaRPr lang="en-US" sz="1800" b="1" dirty="0">
                        <a:solidFill>
                          <a:schemeClr val="accent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Calibri"/>
                          <a:cs typeface="Arial" pitchFamily="34" charset="0"/>
                        </a:rPr>
                        <a:t>PbtO</a:t>
                      </a:r>
                      <a:r>
                        <a:rPr lang="en-US" sz="1800" b="1" baseline="-25000" dirty="0">
                          <a:solidFill>
                            <a:schemeClr val="accent1"/>
                          </a:solidFill>
                          <a:effectLst/>
                          <a:latin typeface="Arial" pitchFamily="34" charset="0"/>
                          <a:ea typeface="Calibri"/>
                          <a:cs typeface="Arial" pitchFamily="34" charset="0"/>
                        </a:rPr>
                        <a:t>2</a:t>
                      </a:r>
                      <a:r>
                        <a:rPr lang="en-US" sz="1800" b="1" dirty="0">
                          <a:solidFill>
                            <a:schemeClr val="accent1"/>
                          </a:solidFill>
                          <a:effectLst/>
                          <a:latin typeface="Arial" pitchFamily="34" charset="0"/>
                          <a:ea typeface="Calibri"/>
                          <a:cs typeface="Arial" pitchFamily="34" charset="0"/>
                        </a:rPr>
                        <a:t> + ICP</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Calibri"/>
                          <a:cs typeface="Arial" pitchFamily="34" charset="0"/>
                        </a:rPr>
                        <a:t>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35835">
                <a:tc>
                  <a:txBody>
                    <a:bodyPr/>
                    <a:lstStyle/>
                    <a:p>
                      <a:pPr marL="0" marR="0">
                        <a:lnSpc>
                          <a:spcPct val="115000"/>
                        </a:lnSpc>
                        <a:spcBef>
                          <a:spcPts val="0"/>
                        </a:spcBef>
                        <a:spcAft>
                          <a:spcPts val="0"/>
                        </a:spcAft>
                      </a:pPr>
                      <a:r>
                        <a:rPr lang="en-US" sz="1600" b="1" dirty="0">
                          <a:solidFill>
                            <a:schemeClr val="tx1"/>
                          </a:solidFill>
                          <a:effectLst/>
                          <a:latin typeface="Arial" pitchFamily="34" charset="0"/>
                          <a:ea typeface="Times New Roman"/>
                          <a:cs typeface="Arial" pitchFamily="34" charset="0"/>
                        </a:rPr>
                        <a:t>Subjects</a:t>
                      </a:r>
                      <a:endParaRPr lang="en-US" sz="1600" dirty="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chemeClr val="tx1"/>
                          </a:solidFill>
                          <a:effectLst/>
                          <a:latin typeface="Arial" pitchFamily="34" charset="0"/>
                          <a:ea typeface="Times New Roman"/>
                          <a:cs typeface="Arial" pitchFamily="34" charset="0"/>
                        </a:rPr>
                        <a:t>119</a:t>
                      </a:r>
                      <a:endParaRPr lang="en-US" sz="1600" dirty="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solidFill>
                            <a:schemeClr val="tx1"/>
                          </a:solidFill>
                          <a:effectLst/>
                          <a:latin typeface="Arial" pitchFamily="34" charset="0"/>
                          <a:ea typeface="Times New Roman"/>
                          <a:cs typeface="Arial" pitchFamily="34" charset="0"/>
                        </a:rPr>
                        <a:t>62</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solidFill>
                            <a:schemeClr val="tx1"/>
                          </a:solidFill>
                          <a:effectLst/>
                          <a:latin typeface="Arial" pitchFamily="34" charset="0"/>
                          <a:ea typeface="Times New Roman"/>
                          <a:cs typeface="Arial" pitchFamily="34" charset="0"/>
                        </a:rPr>
                        <a:t>57</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solidFill>
                            <a:schemeClr val="tx1"/>
                          </a:solidFill>
                          <a:effectLst/>
                          <a:latin typeface="Arial" pitchFamily="34" charset="0"/>
                          <a:ea typeface="Times New Roman"/>
                          <a:cs typeface="Arial" pitchFamily="34" charset="0"/>
                        </a:rPr>
                        <a:t> </a:t>
                      </a:r>
                      <a:endParaRPr lang="en-US" sz="1600">
                        <a:solidFill>
                          <a:schemeClr val="tx1"/>
                        </a:solidFill>
                        <a:effectLst/>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72111">
                <a:tc>
                  <a:txBody>
                    <a:bodyPr/>
                    <a:lstStyle/>
                    <a:p>
                      <a:pPr marL="0" marR="0">
                        <a:lnSpc>
                          <a:spcPct val="115000"/>
                        </a:lnSpc>
                        <a:spcBef>
                          <a:spcPts val="0"/>
                        </a:spcBef>
                        <a:spcAft>
                          <a:spcPts val="0"/>
                        </a:spcAft>
                      </a:pPr>
                      <a:r>
                        <a:rPr lang="en-US" sz="1600" dirty="0">
                          <a:solidFill>
                            <a:schemeClr val="tx1"/>
                          </a:solidFill>
                          <a:effectLst/>
                          <a:latin typeface="Arial" pitchFamily="34" charset="0"/>
                          <a:ea typeface="Times New Roman"/>
                          <a:cs typeface="Arial" pitchFamily="34" charset="0"/>
                        </a:rPr>
                        <a:t>A - Cardio-Vascular </a:t>
                      </a:r>
                      <a:endParaRPr lang="en-US" sz="1600" dirty="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14 (12%)</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5 (8%)</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9 (16%)</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.257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35835">
                <a:tc>
                  <a:txBody>
                    <a:bodyPr/>
                    <a:lstStyle/>
                    <a:p>
                      <a:pPr marL="0" marR="0">
                        <a:lnSpc>
                          <a:spcPct val="115000"/>
                        </a:lnSpc>
                        <a:spcBef>
                          <a:spcPts val="0"/>
                        </a:spcBef>
                        <a:spcAft>
                          <a:spcPts val="0"/>
                        </a:spcAft>
                      </a:pPr>
                      <a:r>
                        <a:rPr lang="en-US" sz="1600" dirty="0">
                          <a:solidFill>
                            <a:schemeClr val="tx1"/>
                          </a:solidFill>
                          <a:effectLst/>
                          <a:latin typeface="Arial" pitchFamily="34" charset="0"/>
                          <a:ea typeface="Times New Roman"/>
                          <a:cs typeface="Arial" pitchFamily="34" charset="0"/>
                        </a:rPr>
                        <a:t>B - </a:t>
                      </a:r>
                      <a:r>
                        <a:rPr lang="en-US" sz="1600" dirty="0" err="1">
                          <a:solidFill>
                            <a:schemeClr val="tx1"/>
                          </a:solidFill>
                          <a:effectLst/>
                          <a:latin typeface="Arial" pitchFamily="34" charset="0"/>
                          <a:ea typeface="Times New Roman"/>
                          <a:cs typeface="Arial" pitchFamily="34" charset="0"/>
                        </a:rPr>
                        <a:t>Genito</a:t>
                      </a:r>
                      <a:r>
                        <a:rPr lang="en-US" sz="1600" dirty="0">
                          <a:solidFill>
                            <a:schemeClr val="tx1"/>
                          </a:solidFill>
                          <a:effectLst/>
                          <a:latin typeface="Arial" pitchFamily="34" charset="0"/>
                          <a:ea typeface="Times New Roman"/>
                          <a:cs typeface="Arial" pitchFamily="34" charset="0"/>
                        </a:rPr>
                        <a:t>-Urinary </a:t>
                      </a:r>
                      <a:endParaRPr lang="en-US" sz="1600" dirty="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35835">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C - Gastro-intestinal </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2 (2%)</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1 (2%)</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1 (2%)</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35835">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D - Laboratory abnormalities </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35835">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E - Metabolic Disorders </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35835">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F - Musculo-skeletal </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35835">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G - Neurological </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15 (13%)</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10 (16%)</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5 (9%)</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.276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35835">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H - Opthamologic </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35835">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I - Respiratory </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5 (4%)</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1 (2%)</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4 (7%)</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.192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35835">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J - Skin</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35835">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K - Other </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25 (21%)</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17 (27%)</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8 (14%)</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.114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321233">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    Death following w/d of medical care</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22 (18%)</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14 (23%)</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8 (14%)</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.248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321233">
                <a:tc>
                  <a:txBody>
                    <a:bodyPr/>
                    <a:lstStyle/>
                    <a:p>
                      <a:pPr marL="0" marR="0">
                        <a:lnSpc>
                          <a:spcPct val="115000"/>
                        </a:lnSpc>
                        <a:spcBef>
                          <a:spcPts val="0"/>
                        </a:spcBef>
                        <a:spcAft>
                          <a:spcPts val="0"/>
                        </a:spcAft>
                      </a:pPr>
                      <a:r>
                        <a:rPr lang="en-US" sz="1600">
                          <a:solidFill>
                            <a:schemeClr val="tx1"/>
                          </a:solidFill>
                          <a:effectLst/>
                          <a:latin typeface="Arial" pitchFamily="34" charset="0"/>
                          <a:ea typeface="Times New Roman"/>
                          <a:cs typeface="Arial" pitchFamily="34" charset="0"/>
                        </a:rPr>
                        <a:t>    Other*</a:t>
                      </a:r>
                      <a:endParaRPr lang="en-US" sz="1600">
                        <a:solidFill>
                          <a:schemeClr val="tx1"/>
                        </a:solidFill>
                        <a:effectLst/>
                        <a:latin typeface="Arial" pitchFamily="34" charset="0"/>
                        <a:ea typeface="Calibri"/>
                        <a:cs typeface="Arial" pitchFamily="34" charset="0"/>
                      </a:endParaRP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3 (3%)</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3 (5%)</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effectLst/>
                          <a:latin typeface="Arial" pitchFamily="34" charset="0"/>
                          <a:ea typeface="Calibri"/>
                          <a:cs typeface="Arial" pitchFamily="34" charset="0"/>
                        </a:rPr>
                        <a:t>0 (0%)</a:t>
                      </a:r>
                    </a:p>
                  </a:txBody>
                  <a:tcPr marL="73025" marR="73025" marT="18414" marB="184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1"/>
                          </a:solidFill>
                          <a:effectLst/>
                          <a:latin typeface="Arial" pitchFamily="34" charset="0"/>
                          <a:ea typeface="Calibri"/>
                          <a:cs typeface="Arial" pitchFamily="34" charset="0"/>
                        </a:rPr>
                        <a:t>.245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bl>
          </a:graphicData>
        </a:graphic>
      </p:graphicFrame>
      <p:sp>
        <p:nvSpPr>
          <p:cNvPr id="5" name="TextBox 4"/>
          <p:cNvSpPr txBox="1"/>
          <p:nvPr/>
        </p:nvSpPr>
        <p:spPr>
          <a:xfrm>
            <a:off x="106326" y="6474615"/>
            <a:ext cx="5874264"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spTree>
    <p:extLst>
      <p:ext uri="{BB962C8B-B14F-4D97-AF65-F5344CB8AC3E}">
        <p14:creationId xmlns:p14="http://schemas.microsoft.com/office/powerpoint/2010/main" val="2546506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7882" y="5361465"/>
            <a:ext cx="3712043"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Reina de la Torre, et al </a:t>
            </a:r>
            <a:r>
              <a:rPr lang="en-US" sz="1200" i="1" dirty="0" err="1">
                <a:latin typeface="Arial" panose="020B0604020202020204" pitchFamily="34" charset="0"/>
                <a:cs typeface="Arial" panose="020B0604020202020204" pitchFamily="34" charset="0"/>
              </a:rPr>
              <a:t>Anat</a:t>
            </a:r>
            <a:r>
              <a:rPr lang="en-US" sz="1200" i="1" dirty="0">
                <a:latin typeface="Arial" panose="020B0604020202020204" pitchFamily="34" charset="0"/>
                <a:cs typeface="Arial" panose="020B0604020202020204" pitchFamily="34" charset="0"/>
              </a:rPr>
              <a:t> Record </a:t>
            </a:r>
            <a:r>
              <a:rPr lang="en-US" sz="1200" dirty="0">
                <a:latin typeface="Arial" panose="020B0604020202020204" pitchFamily="34" charset="0"/>
                <a:cs typeface="Arial" panose="020B0604020202020204" pitchFamily="34" charset="0"/>
              </a:rPr>
              <a:t>1998;251:87-96</a:t>
            </a:r>
          </a:p>
        </p:txBody>
      </p:sp>
      <p:sp>
        <p:nvSpPr>
          <p:cNvPr id="8" name="TextBox 7"/>
          <p:cNvSpPr txBox="1"/>
          <p:nvPr/>
        </p:nvSpPr>
        <p:spPr>
          <a:xfrm>
            <a:off x="2073740" y="115670"/>
            <a:ext cx="8032968" cy="646331"/>
          </a:xfrm>
          <a:prstGeom prst="rect">
            <a:avLst/>
          </a:prstGeom>
          <a:noFill/>
        </p:spPr>
        <p:txBody>
          <a:bodyPr wrap="none" rtlCol="0">
            <a:spAutoFit/>
          </a:bodyPr>
          <a:lstStyle/>
          <a:p>
            <a:pPr algn="ctr"/>
            <a:r>
              <a:rPr lang="en-US" sz="3600" dirty="0">
                <a:latin typeface="Arial" panose="020B0604020202020204" pitchFamily="34" charset="0"/>
                <a:cs typeface="Arial" panose="020B0604020202020204" pitchFamily="34" charset="0"/>
              </a:rPr>
              <a:t>Anatomy of Cerebral Microvasculature</a:t>
            </a:r>
          </a:p>
        </p:txBody>
      </p:sp>
      <p:pic>
        <p:nvPicPr>
          <p:cNvPr id="9" name="Picture 8" descr="Blood vessels casts.jpg"/>
          <p:cNvPicPr>
            <a:picLocks noChangeAspect="1"/>
          </p:cNvPicPr>
          <p:nvPr/>
        </p:nvPicPr>
        <p:blipFill>
          <a:blip r:embed="rId3" cstate="print"/>
          <a:srcRect b="5000"/>
          <a:stretch>
            <a:fillRect/>
          </a:stretch>
        </p:blipFill>
        <p:spPr>
          <a:xfrm>
            <a:off x="6345380" y="1056732"/>
            <a:ext cx="4156363" cy="4271819"/>
          </a:xfrm>
          <a:prstGeom prst="rect">
            <a:avLst/>
          </a:prstGeom>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676" y="813728"/>
            <a:ext cx="4352798" cy="297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FFFFF"/>
                </a:solidFill>
                <a:round/>
                <a:headEnd/>
                <a:tailEnd/>
              </a14:hiddenLine>
            </a:ext>
          </a:extLst>
        </p:spPr>
      </p:pic>
      <p:sp>
        <p:nvSpPr>
          <p:cNvPr id="11" name="Rectangle 7"/>
          <p:cNvSpPr>
            <a:spLocks/>
          </p:cNvSpPr>
          <p:nvPr/>
        </p:nvSpPr>
        <p:spPr bwMode="auto">
          <a:xfrm>
            <a:off x="2158594" y="3817178"/>
            <a:ext cx="3866144" cy="184666"/>
          </a:xfrm>
          <a:prstGeom prst="rect">
            <a:avLst/>
          </a:prstGeom>
          <a:noFill/>
          <a:ln>
            <a:noFill/>
          </a:ln>
        </p:spPr>
        <p:txBody>
          <a:bodyPr wrap="square" lIns="0" tIns="0" rIns="0" bIns="0">
            <a:spAutoFit/>
          </a:bodyPr>
          <a:lstStyle/>
          <a:p>
            <a:r>
              <a:rPr lang="en-US" sz="1200" dirty="0" err="1">
                <a:latin typeface="Arial" charset="0"/>
                <a:cs typeface="Arial" charset="0"/>
                <a:sym typeface="Arial" charset="0"/>
              </a:rPr>
              <a:t>Zlokovic</a:t>
            </a:r>
            <a:r>
              <a:rPr lang="en-US" sz="1200" dirty="0">
                <a:latin typeface="Arial" charset="0"/>
                <a:cs typeface="Arial" charset="0"/>
                <a:sym typeface="Arial" charset="0"/>
              </a:rPr>
              <a:t> et al, </a:t>
            </a:r>
            <a:r>
              <a:rPr lang="en-US" sz="1200" i="1" dirty="0">
                <a:latin typeface="Arial" charset="0"/>
                <a:cs typeface="Arial" charset="0"/>
                <a:sym typeface="Arial" charset="0"/>
              </a:rPr>
              <a:t>Neurosurgery</a:t>
            </a:r>
            <a:r>
              <a:rPr lang="en-US" sz="1200" dirty="0">
                <a:latin typeface="Arial" charset="0"/>
                <a:cs typeface="Arial" charset="0"/>
                <a:sym typeface="Arial" charset="0"/>
              </a:rPr>
              <a:t> 43(4):877-878, 1998.</a:t>
            </a:r>
          </a:p>
        </p:txBody>
      </p:sp>
      <p:pic>
        <p:nvPicPr>
          <p:cNvPr id="12" name="Picture 2"/>
          <p:cNvPicPr>
            <a:picLocks noChangeAspect="1" noChangeArrowheads="1"/>
          </p:cNvPicPr>
          <p:nvPr/>
        </p:nvPicPr>
        <p:blipFill>
          <a:blip r:embed="rId5" cstate="print"/>
          <a:srcRect/>
          <a:stretch>
            <a:fillRect/>
          </a:stretch>
        </p:blipFill>
        <p:spPr bwMode="auto">
          <a:xfrm>
            <a:off x="1713676" y="4028749"/>
            <a:ext cx="4338400" cy="2638043"/>
          </a:xfrm>
          <a:prstGeom prst="rect">
            <a:avLst/>
          </a:prstGeom>
          <a:noFill/>
          <a:ln w="9525">
            <a:noFill/>
            <a:miter lim="800000"/>
            <a:headEnd/>
            <a:tailEnd/>
          </a:ln>
        </p:spPr>
      </p:pic>
      <p:sp>
        <p:nvSpPr>
          <p:cNvPr id="13" name="TextBox 12"/>
          <p:cNvSpPr txBox="1"/>
          <p:nvPr/>
        </p:nvSpPr>
        <p:spPr>
          <a:xfrm>
            <a:off x="6090225" y="6252974"/>
            <a:ext cx="2807969" cy="461665"/>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PC </a:t>
            </a:r>
            <a:r>
              <a:rPr lang="en-US" sz="1200" dirty="0" err="1">
                <a:latin typeface="Arial" panose="020B0604020202020204" pitchFamily="34" charset="0"/>
                <a:cs typeface="Arial" panose="020B0604020202020204" pitchFamily="34" charset="0"/>
              </a:rPr>
              <a:t>Blumbergs</a:t>
            </a:r>
            <a:r>
              <a:rPr lang="en-US" sz="1200" dirty="0">
                <a:latin typeface="Arial" panose="020B0604020202020204" pitchFamily="34" charset="0"/>
                <a:cs typeface="Arial" panose="020B0604020202020204" pitchFamily="34" charset="0"/>
              </a:rPr>
              <a:t>, in Reilly &amp; Bullock, </a:t>
            </a:r>
            <a:r>
              <a:rPr lang="en-US" sz="1200" i="1" dirty="0">
                <a:latin typeface="Arial" panose="020B0604020202020204" pitchFamily="34" charset="0"/>
                <a:cs typeface="Arial" panose="020B0604020202020204" pitchFamily="34" charset="0"/>
              </a:rPr>
              <a:t>Head Injury</a:t>
            </a:r>
            <a:r>
              <a:rPr lang="en-US" sz="1200" dirty="0">
                <a:latin typeface="Arial" panose="020B0604020202020204" pitchFamily="34" charset="0"/>
                <a:cs typeface="Arial" panose="020B0604020202020204" pitchFamily="34" charset="0"/>
              </a:rPr>
              <a:t>, 2</a:t>
            </a:r>
            <a:r>
              <a:rPr lang="en-US" sz="1200" baseline="30000" dirty="0">
                <a:latin typeface="Arial" panose="020B0604020202020204" pitchFamily="34" charset="0"/>
                <a:cs typeface="Arial" panose="020B0604020202020204" pitchFamily="34" charset="0"/>
              </a:rPr>
              <a:t>nd</a:t>
            </a:r>
            <a:r>
              <a:rPr lang="en-US" sz="1200" dirty="0">
                <a:latin typeface="Arial" panose="020B0604020202020204" pitchFamily="34" charset="0"/>
                <a:cs typeface="Arial" panose="020B0604020202020204" pitchFamily="34" charset="0"/>
              </a:rPr>
              <a:t> Ed, 2005 </a:t>
            </a:r>
          </a:p>
        </p:txBody>
      </p:sp>
      <p:pic>
        <p:nvPicPr>
          <p:cNvPr id="14" name="Shape 86" descr="SIREN draft.png"/>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11437" y="5813907"/>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457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949450" y="2057400"/>
          <a:ext cx="8229600" cy="3733800"/>
        </p:xfrm>
        <a:graphic>
          <a:graphicData uri="http://schemas.openxmlformats.org/drawingml/2006/table">
            <a:tbl>
              <a:tblPr firstRow="1" firstCol="1" bandRow="1"/>
              <a:tblGrid>
                <a:gridCol w="4173492">
                  <a:extLst>
                    <a:ext uri="{9D8B030D-6E8A-4147-A177-3AD203B41FA5}">
                      <a16:colId xmlns:a16="http://schemas.microsoft.com/office/drawing/2014/main" xmlns="" val="20000"/>
                    </a:ext>
                  </a:extLst>
                </a:gridCol>
                <a:gridCol w="1352036">
                  <a:extLst>
                    <a:ext uri="{9D8B030D-6E8A-4147-A177-3AD203B41FA5}">
                      <a16:colId xmlns:a16="http://schemas.microsoft.com/office/drawing/2014/main" xmlns="" val="20001"/>
                    </a:ext>
                  </a:extLst>
                </a:gridCol>
                <a:gridCol w="1352036">
                  <a:extLst>
                    <a:ext uri="{9D8B030D-6E8A-4147-A177-3AD203B41FA5}">
                      <a16:colId xmlns:a16="http://schemas.microsoft.com/office/drawing/2014/main" xmlns="" val="20002"/>
                    </a:ext>
                  </a:extLst>
                </a:gridCol>
                <a:gridCol w="1352036">
                  <a:extLst>
                    <a:ext uri="{9D8B030D-6E8A-4147-A177-3AD203B41FA5}">
                      <a16:colId xmlns:a16="http://schemas.microsoft.com/office/drawing/2014/main" xmlns="" val="20003"/>
                    </a:ext>
                  </a:extLst>
                </a:gridCol>
              </a:tblGrid>
              <a:tr h="998955">
                <a:tc>
                  <a:txBody>
                    <a:bodyPr/>
                    <a:lstStyle/>
                    <a:p>
                      <a:pPr>
                        <a:lnSpc>
                          <a:spcPct val="115000"/>
                        </a:lnSpc>
                      </a:pPr>
                      <a:endParaRPr lang="en-US" sz="1800" dirty="0">
                        <a:solidFill>
                          <a:schemeClr val="accent1"/>
                        </a:solidFill>
                        <a:effectLst/>
                        <a:latin typeface="Arial" pitchFamily="34" charset="0"/>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Times New Roman"/>
                          <a:cs typeface="Arial" pitchFamily="34" charset="0"/>
                        </a:rPr>
                        <a:t>Overall</a:t>
                      </a:r>
                      <a:endParaRPr lang="en-US" sz="1800" b="1" dirty="0">
                        <a:solidFill>
                          <a:schemeClr val="accent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Times New Roman"/>
                          <a:cs typeface="Arial" pitchFamily="34" charset="0"/>
                        </a:rPr>
                        <a:t>ICP Only</a:t>
                      </a:r>
                      <a:endParaRPr lang="en-US" sz="1800" b="1" dirty="0">
                        <a:solidFill>
                          <a:schemeClr val="accent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accent1"/>
                          </a:solidFill>
                          <a:effectLst/>
                          <a:latin typeface="Arial" pitchFamily="34" charset="0"/>
                          <a:ea typeface="Calibri"/>
                          <a:cs typeface="Arial" pitchFamily="34" charset="0"/>
                        </a:rPr>
                        <a:t>PbtO</a:t>
                      </a:r>
                      <a:r>
                        <a:rPr lang="en-US" sz="1800" b="1" baseline="-25000" dirty="0">
                          <a:solidFill>
                            <a:schemeClr val="accent1"/>
                          </a:solidFill>
                          <a:effectLst/>
                          <a:latin typeface="Arial" pitchFamily="34" charset="0"/>
                          <a:ea typeface="Calibri"/>
                          <a:cs typeface="Arial" pitchFamily="34" charset="0"/>
                        </a:rPr>
                        <a:t>2</a:t>
                      </a:r>
                      <a:r>
                        <a:rPr lang="en-US" sz="1800" b="1" dirty="0">
                          <a:solidFill>
                            <a:schemeClr val="accent1"/>
                          </a:solidFill>
                          <a:effectLst/>
                          <a:latin typeface="Arial" pitchFamily="34" charset="0"/>
                          <a:ea typeface="Calibri"/>
                          <a:cs typeface="Arial" pitchFamily="34" charset="0"/>
                        </a:rPr>
                        <a:t> + ICP</a:t>
                      </a: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46969">
                <a:tc>
                  <a:txBody>
                    <a:bodyPr/>
                    <a:lstStyle/>
                    <a:p>
                      <a:pPr marL="0" marR="0">
                        <a:lnSpc>
                          <a:spcPct val="115000"/>
                        </a:lnSpc>
                        <a:spcBef>
                          <a:spcPts val="0"/>
                        </a:spcBef>
                        <a:spcAft>
                          <a:spcPts val="0"/>
                        </a:spcAft>
                      </a:pPr>
                      <a:r>
                        <a:rPr lang="en-US" sz="1800" b="1" dirty="0">
                          <a:solidFill>
                            <a:schemeClr val="tx1"/>
                          </a:solidFill>
                          <a:effectLst/>
                          <a:latin typeface="Arial" pitchFamily="34" charset="0"/>
                          <a:ea typeface="Times New Roman"/>
                          <a:cs typeface="Arial" pitchFamily="34" charset="0"/>
                        </a:rPr>
                        <a:t>Total</a:t>
                      </a:r>
                      <a:endParaRPr lang="en-US" sz="1800" dirty="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solidFill>
                            <a:schemeClr val="tx1"/>
                          </a:solidFill>
                          <a:effectLst/>
                          <a:latin typeface="Arial" pitchFamily="34" charset="0"/>
                          <a:ea typeface="Times New Roman"/>
                          <a:cs typeface="Arial" pitchFamily="34" charset="0"/>
                        </a:rPr>
                        <a:t>166</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solidFill>
                            <a:schemeClr val="tx1"/>
                          </a:solidFill>
                          <a:effectLst/>
                          <a:latin typeface="Arial" pitchFamily="34" charset="0"/>
                          <a:ea typeface="Times New Roman"/>
                          <a:cs typeface="Arial" pitchFamily="34" charset="0"/>
                        </a:rPr>
                        <a:t>71</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solidFill>
                            <a:schemeClr val="tx1"/>
                          </a:solidFill>
                          <a:effectLst/>
                          <a:latin typeface="Arial" pitchFamily="34" charset="0"/>
                          <a:ea typeface="Times New Roman"/>
                          <a:cs typeface="Arial" pitchFamily="34" charset="0"/>
                        </a:rPr>
                        <a:t>95</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46969">
                <a:tc>
                  <a:txBody>
                    <a:bodyPr/>
                    <a:lstStyle/>
                    <a:p>
                      <a:pPr marL="0" marR="0">
                        <a:lnSpc>
                          <a:spcPct val="115000"/>
                        </a:lnSpc>
                        <a:spcBef>
                          <a:spcPts val="0"/>
                        </a:spcBef>
                        <a:spcAft>
                          <a:spcPts val="0"/>
                        </a:spcAft>
                      </a:pPr>
                      <a:r>
                        <a:rPr lang="en-US" sz="1800" dirty="0">
                          <a:solidFill>
                            <a:schemeClr val="tx1"/>
                          </a:solidFill>
                          <a:effectLst/>
                          <a:latin typeface="Arial" pitchFamily="34" charset="0"/>
                          <a:ea typeface="Times New Roman"/>
                          <a:cs typeface="Arial" pitchFamily="34" charset="0"/>
                        </a:rPr>
                        <a:t>   Deviation:  ICP 20-25 for &gt;30 min.</a:t>
                      </a:r>
                      <a:endParaRPr lang="en-US" sz="1800" dirty="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chemeClr val="tx1"/>
                          </a:solidFill>
                          <a:effectLst/>
                          <a:latin typeface="Arial" pitchFamily="34" charset="0"/>
                          <a:ea typeface="Times New Roman"/>
                          <a:cs typeface="Arial" pitchFamily="34" charset="0"/>
                        </a:rPr>
                        <a:t>104</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chemeClr val="tx1"/>
                          </a:solidFill>
                          <a:effectLst/>
                          <a:latin typeface="Arial" pitchFamily="34" charset="0"/>
                          <a:ea typeface="Times New Roman"/>
                          <a:cs typeface="Arial" pitchFamily="34" charset="0"/>
                        </a:rPr>
                        <a:t>57</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chemeClr val="tx1"/>
                          </a:solidFill>
                          <a:effectLst/>
                          <a:latin typeface="Arial" pitchFamily="34" charset="0"/>
                          <a:ea typeface="Times New Roman"/>
                          <a:cs typeface="Arial" pitchFamily="34" charset="0"/>
                        </a:rPr>
                        <a:t>47</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46969">
                <a:tc>
                  <a:txBody>
                    <a:bodyPr/>
                    <a:lstStyle/>
                    <a:p>
                      <a:pPr marL="0" marR="0">
                        <a:lnSpc>
                          <a:spcPct val="115000"/>
                        </a:lnSpc>
                        <a:spcBef>
                          <a:spcPts val="0"/>
                        </a:spcBef>
                        <a:spcAft>
                          <a:spcPts val="0"/>
                        </a:spcAft>
                      </a:pPr>
                      <a:r>
                        <a:rPr lang="en-US" sz="1800" dirty="0">
                          <a:solidFill>
                            <a:schemeClr val="tx1"/>
                          </a:solidFill>
                          <a:effectLst/>
                          <a:latin typeface="Arial" pitchFamily="34" charset="0"/>
                          <a:ea typeface="Times New Roman"/>
                          <a:cs typeface="Arial" pitchFamily="34" charset="0"/>
                        </a:rPr>
                        <a:t>   Deviation:  pBtO2 15-19 for &gt;30 min.</a:t>
                      </a:r>
                      <a:endParaRPr lang="en-US" sz="1800" dirty="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effectLst/>
                          <a:latin typeface="Arial" pitchFamily="34" charset="0"/>
                          <a:ea typeface="Times New Roman"/>
                          <a:cs typeface="Arial" pitchFamily="34" charset="0"/>
                        </a:rPr>
                        <a:t>24</a:t>
                      </a:r>
                      <a:endParaRPr lang="en-US" sz="1800" dirty="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chemeClr val="tx1"/>
                          </a:solidFill>
                          <a:effectLst/>
                          <a:latin typeface="Arial" pitchFamily="34" charset="0"/>
                          <a:ea typeface="Times New Roman"/>
                          <a:cs typeface="Arial" pitchFamily="34" charset="0"/>
                        </a:rPr>
                        <a:t>0</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chemeClr val="tx1"/>
                          </a:solidFill>
                          <a:effectLst/>
                          <a:latin typeface="Arial" pitchFamily="34" charset="0"/>
                          <a:ea typeface="Times New Roman"/>
                          <a:cs typeface="Arial" pitchFamily="34" charset="0"/>
                        </a:rPr>
                        <a:t>24</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46969">
                <a:tc>
                  <a:txBody>
                    <a:bodyPr/>
                    <a:lstStyle/>
                    <a:p>
                      <a:pPr marL="0" marR="0">
                        <a:lnSpc>
                          <a:spcPct val="115000"/>
                        </a:lnSpc>
                        <a:spcBef>
                          <a:spcPts val="0"/>
                        </a:spcBef>
                        <a:spcAft>
                          <a:spcPts val="0"/>
                        </a:spcAft>
                      </a:pPr>
                      <a:r>
                        <a:rPr lang="en-US" sz="1800">
                          <a:solidFill>
                            <a:schemeClr val="tx1"/>
                          </a:solidFill>
                          <a:effectLst/>
                          <a:latin typeface="Arial" pitchFamily="34" charset="0"/>
                          <a:ea typeface="Times New Roman"/>
                          <a:cs typeface="Arial" pitchFamily="34" charset="0"/>
                        </a:rPr>
                        <a:t>   Violation:  ICP &gt;25 for &gt;30 min.</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effectLst/>
                          <a:latin typeface="Arial" pitchFamily="34" charset="0"/>
                          <a:ea typeface="Times New Roman"/>
                          <a:cs typeface="Arial" pitchFamily="34" charset="0"/>
                        </a:rPr>
                        <a:t>21</a:t>
                      </a:r>
                      <a:endParaRPr lang="en-US" sz="1800" dirty="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effectLst/>
                          <a:latin typeface="Arial" pitchFamily="34" charset="0"/>
                          <a:ea typeface="Times New Roman"/>
                          <a:cs typeface="Arial" pitchFamily="34" charset="0"/>
                        </a:rPr>
                        <a:t>14</a:t>
                      </a:r>
                      <a:endParaRPr lang="en-US" sz="1800" dirty="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chemeClr val="tx1"/>
                          </a:solidFill>
                          <a:effectLst/>
                          <a:latin typeface="Arial" pitchFamily="34" charset="0"/>
                          <a:ea typeface="Times New Roman"/>
                          <a:cs typeface="Arial" pitchFamily="34" charset="0"/>
                        </a:rPr>
                        <a:t>7</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46969">
                <a:tc>
                  <a:txBody>
                    <a:bodyPr/>
                    <a:lstStyle/>
                    <a:p>
                      <a:pPr marL="0" marR="0">
                        <a:lnSpc>
                          <a:spcPct val="115000"/>
                        </a:lnSpc>
                        <a:spcBef>
                          <a:spcPts val="0"/>
                        </a:spcBef>
                        <a:spcAft>
                          <a:spcPts val="0"/>
                        </a:spcAft>
                      </a:pPr>
                      <a:r>
                        <a:rPr lang="en-US" sz="1800">
                          <a:solidFill>
                            <a:schemeClr val="tx1"/>
                          </a:solidFill>
                          <a:effectLst/>
                          <a:latin typeface="Arial" pitchFamily="34" charset="0"/>
                          <a:ea typeface="Times New Roman"/>
                          <a:cs typeface="Arial" pitchFamily="34" charset="0"/>
                        </a:rPr>
                        <a:t>   Violation:  pBtO2 &lt;15 for &gt;30 min.</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chemeClr val="tx1"/>
                          </a:solidFill>
                          <a:effectLst/>
                          <a:latin typeface="Arial" pitchFamily="34" charset="0"/>
                          <a:ea typeface="Times New Roman"/>
                          <a:cs typeface="Arial" pitchFamily="34" charset="0"/>
                        </a:rPr>
                        <a:t>17</a:t>
                      </a:r>
                      <a:endParaRPr lang="en-US" sz="180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effectLst/>
                          <a:latin typeface="Arial" pitchFamily="34" charset="0"/>
                          <a:ea typeface="Times New Roman"/>
                          <a:cs typeface="Arial" pitchFamily="34" charset="0"/>
                        </a:rPr>
                        <a:t>0</a:t>
                      </a:r>
                      <a:endParaRPr lang="en-US" sz="1800" dirty="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effectLst/>
                          <a:latin typeface="Arial" pitchFamily="34" charset="0"/>
                          <a:ea typeface="Times New Roman"/>
                          <a:cs typeface="Arial" pitchFamily="34" charset="0"/>
                        </a:rPr>
                        <a:t>17</a:t>
                      </a:r>
                      <a:endParaRPr lang="en-US" sz="1800" dirty="0">
                        <a:solidFill>
                          <a:schemeClr val="tx1"/>
                        </a:solidFill>
                        <a:effectLst/>
                        <a:latin typeface="Arial" pitchFamily="34" charset="0"/>
                        <a:ea typeface="Calibri"/>
                        <a:cs typeface="Arial"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52263" name="Title 2"/>
          <p:cNvSpPr txBox="1">
            <a:spLocks/>
          </p:cNvSpPr>
          <p:nvPr/>
        </p:nvSpPr>
        <p:spPr bwMode="auto">
          <a:xfrm>
            <a:off x="2057400" y="5334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4400">
                <a:solidFill>
                  <a:schemeClr val="tx2"/>
                </a:solidFill>
                <a:latin typeface="Arial" charset="0"/>
                <a:cs typeface="Arial" charset="0"/>
              </a:rPr>
              <a:t>BOOST-2 Secondary Outcome</a:t>
            </a:r>
          </a:p>
          <a:p>
            <a:pPr algn="ctr"/>
            <a:r>
              <a:rPr lang="en-US" altLang="en-US" sz="4400">
                <a:solidFill>
                  <a:schemeClr val="tx2"/>
                </a:solidFill>
                <a:latin typeface="Arial" charset="0"/>
                <a:cs typeface="Arial" charset="0"/>
              </a:rPr>
              <a:t>--Feasibility</a:t>
            </a:r>
          </a:p>
        </p:txBody>
      </p:sp>
      <p:sp>
        <p:nvSpPr>
          <p:cNvPr id="4" name="TextBox 3"/>
          <p:cNvSpPr txBox="1"/>
          <p:nvPr/>
        </p:nvSpPr>
        <p:spPr>
          <a:xfrm>
            <a:off x="74431" y="6474615"/>
            <a:ext cx="598059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spTree>
    <p:extLst>
      <p:ext uri="{BB962C8B-B14F-4D97-AF65-F5344CB8AC3E}">
        <p14:creationId xmlns:p14="http://schemas.microsoft.com/office/powerpoint/2010/main" val="4263149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txBox="1">
            <a:spLocks/>
          </p:cNvSpPr>
          <p:nvPr/>
        </p:nvSpPr>
        <p:spPr bwMode="auto">
          <a:xfrm>
            <a:off x="457200" y="250825"/>
            <a:ext cx="112811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4400" dirty="0">
                <a:solidFill>
                  <a:schemeClr val="tx2"/>
                </a:solidFill>
                <a:latin typeface="Arial" charset="0"/>
                <a:cs typeface="Arial" charset="0"/>
              </a:rPr>
              <a:t>BOOST-2 Secondary </a:t>
            </a:r>
            <a:r>
              <a:rPr lang="en-US" altLang="en-US" sz="4400" dirty="0" smtClean="0">
                <a:solidFill>
                  <a:schemeClr val="tx2"/>
                </a:solidFill>
                <a:latin typeface="Arial" charset="0"/>
                <a:cs typeface="Arial" charset="0"/>
              </a:rPr>
              <a:t>Outcome-</a:t>
            </a:r>
            <a:r>
              <a:rPr lang="en-US" altLang="en-US" sz="4400" dirty="0">
                <a:solidFill>
                  <a:schemeClr val="tx2"/>
                </a:solidFill>
                <a:latin typeface="Arial" charset="0"/>
                <a:cs typeface="Arial" charset="0"/>
              </a:rPr>
              <a:t>-Non-futility</a:t>
            </a:r>
          </a:p>
        </p:txBody>
      </p:sp>
      <p:graphicFrame>
        <p:nvGraphicFramePr>
          <p:cNvPr id="4" name="Table 3"/>
          <p:cNvGraphicFramePr>
            <a:graphicFrameLocks noGrp="1"/>
          </p:cNvGraphicFramePr>
          <p:nvPr>
            <p:extLst/>
          </p:nvPr>
        </p:nvGraphicFramePr>
        <p:xfrm>
          <a:off x="2090738" y="1280697"/>
          <a:ext cx="8001000" cy="4905379"/>
        </p:xfrm>
        <a:graphic>
          <a:graphicData uri="http://schemas.openxmlformats.org/drawingml/2006/table">
            <a:tbl>
              <a:tblPr firstRow="1" firstCol="1" bandRow="1"/>
              <a:tblGrid>
                <a:gridCol w="4052454">
                  <a:extLst>
                    <a:ext uri="{9D8B030D-6E8A-4147-A177-3AD203B41FA5}">
                      <a16:colId xmlns:a16="http://schemas.microsoft.com/office/drawing/2014/main" xmlns="" val="20000"/>
                    </a:ext>
                  </a:extLst>
                </a:gridCol>
                <a:gridCol w="1480127">
                  <a:extLst>
                    <a:ext uri="{9D8B030D-6E8A-4147-A177-3AD203B41FA5}">
                      <a16:colId xmlns:a16="http://schemas.microsoft.com/office/drawing/2014/main" xmlns="" val="20001"/>
                    </a:ext>
                  </a:extLst>
                </a:gridCol>
                <a:gridCol w="1481282">
                  <a:extLst>
                    <a:ext uri="{9D8B030D-6E8A-4147-A177-3AD203B41FA5}">
                      <a16:colId xmlns:a16="http://schemas.microsoft.com/office/drawing/2014/main" xmlns="" val="20002"/>
                    </a:ext>
                  </a:extLst>
                </a:gridCol>
                <a:gridCol w="987137">
                  <a:extLst>
                    <a:ext uri="{9D8B030D-6E8A-4147-A177-3AD203B41FA5}">
                      <a16:colId xmlns:a16="http://schemas.microsoft.com/office/drawing/2014/main" xmlns="" val="20003"/>
                    </a:ext>
                  </a:extLst>
                </a:gridCol>
              </a:tblGrid>
              <a:tr h="577623">
                <a:tc>
                  <a:txBody>
                    <a:bodyPr/>
                    <a:lstStyle/>
                    <a:p>
                      <a:pPr marL="0" marR="0">
                        <a:lnSpc>
                          <a:spcPct val="115000"/>
                        </a:lnSpc>
                        <a:spcBef>
                          <a:spcPts val="0"/>
                        </a:spcBef>
                        <a:spcAft>
                          <a:spcPts val="0"/>
                        </a:spcAft>
                      </a:pPr>
                      <a:r>
                        <a:rPr lang="en-US" sz="1400" dirty="0">
                          <a:solidFill>
                            <a:schemeClr val="accent1"/>
                          </a:solidFill>
                          <a:effectLst/>
                          <a:latin typeface="Arial" pitchFamily="34" charset="0"/>
                          <a:ea typeface="Calibri"/>
                          <a:cs typeface="Arial" pitchFamily="34" charset="0"/>
                        </a:rPr>
                        <a:t> </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chemeClr val="accent1"/>
                          </a:solidFill>
                          <a:effectLst/>
                          <a:latin typeface="Arial" pitchFamily="34" charset="0"/>
                          <a:ea typeface="Calibri"/>
                          <a:cs typeface="Arial" pitchFamily="34" charset="0"/>
                        </a:rPr>
                        <a:t>ICP Only</a:t>
                      </a:r>
                      <a:br>
                        <a:rPr lang="en-US" sz="1400" b="1" dirty="0">
                          <a:solidFill>
                            <a:schemeClr val="accent1"/>
                          </a:solidFill>
                          <a:effectLst/>
                          <a:latin typeface="Arial" pitchFamily="34" charset="0"/>
                          <a:ea typeface="Calibri"/>
                          <a:cs typeface="Arial" pitchFamily="34" charset="0"/>
                        </a:rPr>
                      </a:br>
                      <a:r>
                        <a:rPr lang="en-US" sz="1400" b="1" dirty="0">
                          <a:solidFill>
                            <a:schemeClr val="accent1"/>
                          </a:solidFill>
                          <a:effectLst/>
                          <a:latin typeface="Arial" pitchFamily="34" charset="0"/>
                          <a:ea typeface="Calibri"/>
                          <a:cs typeface="Arial" pitchFamily="34" charset="0"/>
                        </a:rPr>
                        <a:t>(N=62)</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chemeClr val="accent1"/>
                          </a:solidFill>
                          <a:effectLst/>
                          <a:latin typeface="Arial" pitchFamily="34" charset="0"/>
                          <a:ea typeface="Calibri"/>
                          <a:cs typeface="Arial" pitchFamily="34" charset="0"/>
                        </a:rPr>
                        <a:t>PbtO</a:t>
                      </a:r>
                      <a:r>
                        <a:rPr lang="en-US" sz="1400" b="1" baseline="-25000" dirty="0">
                          <a:solidFill>
                            <a:schemeClr val="accent1"/>
                          </a:solidFill>
                          <a:effectLst/>
                          <a:latin typeface="Arial" pitchFamily="34" charset="0"/>
                          <a:ea typeface="Calibri"/>
                          <a:cs typeface="Arial" pitchFamily="34" charset="0"/>
                        </a:rPr>
                        <a:t>2</a:t>
                      </a:r>
                      <a:r>
                        <a:rPr lang="en-US" sz="1400" b="1" dirty="0">
                          <a:solidFill>
                            <a:schemeClr val="accent1"/>
                          </a:solidFill>
                          <a:effectLst/>
                          <a:latin typeface="Arial" pitchFamily="34" charset="0"/>
                          <a:ea typeface="Calibri"/>
                          <a:cs typeface="Arial" pitchFamily="34" charset="0"/>
                        </a:rPr>
                        <a:t> + ICP</a:t>
                      </a:r>
                      <a:br>
                        <a:rPr lang="en-US" sz="1400" b="1" dirty="0">
                          <a:solidFill>
                            <a:schemeClr val="accent1"/>
                          </a:solidFill>
                          <a:effectLst/>
                          <a:latin typeface="Arial" pitchFamily="34" charset="0"/>
                          <a:ea typeface="Calibri"/>
                          <a:cs typeface="Arial" pitchFamily="34" charset="0"/>
                        </a:rPr>
                      </a:br>
                      <a:r>
                        <a:rPr lang="en-US" sz="1400" b="1" dirty="0">
                          <a:solidFill>
                            <a:schemeClr val="accent1"/>
                          </a:solidFill>
                          <a:effectLst/>
                          <a:latin typeface="Arial" pitchFamily="34" charset="0"/>
                          <a:ea typeface="Calibri"/>
                          <a:cs typeface="Arial" pitchFamily="34" charset="0"/>
                        </a:rPr>
                        <a:t>(N=57)</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chemeClr val="accent1"/>
                          </a:solidFill>
                          <a:effectLst/>
                          <a:latin typeface="Arial" pitchFamily="34" charset="0"/>
                          <a:ea typeface="Calibri"/>
                          <a:cs typeface="Arial" pitchFamily="34" charset="0"/>
                        </a:rPr>
                        <a:t>p</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72913">
                <a:tc>
                  <a:txBody>
                    <a:bodyPr/>
                    <a:lstStyle/>
                    <a:p>
                      <a:pPr marL="0" marR="0">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Followed at 6 Months</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52 (84%)</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53 (93%)</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0.159</a:t>
                      </a:r>
                      <a:br>
                        <a:rPr lang="en-US" sz="1400" dirty="0">
                          <a:solidFill>
                            <a:schemeClr val="tx1"/>
                          </a:solidFill>
                          <a:effectLst/>
                          <a:latin typeface="Arial" pitchFamily="34" charset="0"/>
                          <a:ea typeface="Calibri"/>
                          <a:cs typeface="Arial" pitchFamily="34" charset="0"/>
                        </a:rPr>
                      </a:br>
                      <a:r>
                        <a:rPr lang="en-US" sz="1400" dirty="0">
                          <a:solidFill>
                            <a:schemeClr val="tx1"/>
                          </a:solidFill>
                          <a:effectLst/>
                          <a:latin typeface="Arial" pitchFamily="34" charset="0"/>
                          <a:ea typeface="Calibri"/>
                          <a:cs typeface="Arial" pitchFamily="34" charset="0"/>
                        </a:rPr>
                        <a:t>(Fisher-Exact)</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72913">
                <a:tc>
                  <a:txBody>
                    <a:bodyPr/>
                    <a:lstStyle/>
                    <a:p>
                      <a:pPr marL="0" marR="0">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GOS-E   </a:t>
                      </a:r>
                      <a:r>
                        <a:rPr lang="en-US" sz="1400" i="1" dirty="0">
                          <a:solidFill>
                            <a:schemeClr val="tx1"/>
                          </a:solidFill>
                          <a:effectLst/>
                          <a:latin typeface="Arial" pitchFamily="34" charset="0"/>
                          <a:ea typeface="Calibri"/>
                          <a:cs typeface="Arial" pitchFamily="34" charset="0"/>
                        </a:rPr>
                        <a:t>Mean (SD)</a:t>
                      </a:r>
                      <a:endParaRPr lang="en-US" sz="1400" dirty="0">
                        <a:solidFill>
                          <a:schemeClr val="tx1"/>
                        </a:solidFill>
                        <a:effectLst/>
                        <a:latin typeface="Arial" pitchFamily="34" charset="0"/>
                        <a:ea typeface="Calibri"/>
                        <a:cs typeface="Arial" pitchFamily="34" charset="0"/>
                      </a:endParaRP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3.4 (2.2)</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4.2 (2.5)</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0.111</a:t>
                      </a:r>
                      <a:br>
                        <a:rPr lang="en-US" sz="1400" dirty="0">
                          <a:solidFill>
                            <a:schemeClr val="tx1"/>
                          </a:solidFill>
                          <a:effectLst/>
                          <a:latin typeface="Arial" pitchFamily="34" charset="0"/>
                          <a:ea typeface="Calibri"/>
                          <a:cs typeface="Arial" pitchFamily="34" charset="0"/>
                        </a:rPr>
                      </a:br>
                      <a:r>
                        <a:rPr lang="en-US" sz="1400" dirty="0">
                          <a:solidFill>
                            <a:schemeClr val="tx1"/>
                          </a:solidFill>
                          <a:effectLst/>
                          <a:latin typeface="Arial" pitchFamily="34" charset="0"/>
                          <a:ea typeface="Calibri"/>
                          <a:cs typeface="Arial" pitchFamily="34" charset="0"/>
                        </a:rPr>
                        <a:t>(Mann-Whitney)</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47741">
                <a:tc>
                  <a:txBody>
                    <a:bodyPr/>
                    <a:lstStyle/>
                    <a:p>
                      <a:pPr marL="0" marR="0">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1 - Dead</a:t>
                      </a:r>
                    </a:p>
                  </a:txBody>
                  <a:tcPr marL="36830" marR="36830" marT="18411" marB="184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18 (35%)</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13 (25%)</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lnSpc>
                          <a:spcPct val="115000"/>
                        </a:lnSpc>
                        <a:spcBef>
                          <a:spcPts val="0"/>
                        </a:spcBef>
                        <a:spcAft>
                          <a:spcPts val="0"/>
                        </a:spcAft>
                      </a:pPr>
                      <a:r>
                        <a:rPr lang="en-US" sz="1400" baseline="0" dirty="0">
                          <a:solidFill>
                            <a:schemeClr val="tx1"/>
                          </a:solidFill>
                          <a:effectLst/>
                          <a:latin typeface="Arial" pitchFamily="34" charset="0"/>
                          <a:ea typeface="Calibri"/>
                          <a:cs typeface="Arial" pitchFamily="34" charset="0"/>
                        </a:rPr>
                        <a:t>OR = 1.8</a:t>
                      </a:r>
                    </a:p>
                    <a:p>
                      <a:pPr marL="0" marR="0" algn="ctr">
                        <a:lnSpc>
                          <a:spcPct val="115000"/>
                        </a:lnSpc>
                        <a:spcBef>
                          <a:spcPts val="0"/>
                        </a:spcBef>
                        <a:spcAft>
                          <a:spcPts val="0"/>
                        </a:spcAft>
                      </a:pPr>
                      <a:endParaRPr lang="en-US" sz="1400" baseline="0" dirty="0">
                        <a:solidFill>
                          <a:schemeClr val="tx1"/>
                        </a:solidFill>
                        <a:effectLst/>
                        <a:latin typeface="Arial" pitchFamily="34" charset="0"/>
                        <a:ea typeface="Calibri"/>
                        <a:cs typeface="Arial" pitchFamily="34" charset="0"/>
                      </a:endParaRPr>
                    </a:p>
                    <a:p>
                      <a:pPr marL="0" marR="0" algn="ctr">
                        <a:lnSpc>
                          <a:spcPct val="115000"/>
                        </a:lnSpc>
                        <a:spcBef>
                          <a:spcPts val="0"/>
                        </a:spcBef>
                        <a:spcAft>
                          <a:spcPts val="0"/>
                        </a:spcAft>
                      </a:pPr>
                      <a:r>
                        <a:rPr lang="en-US" sz="1400" baseline="0" dirty="0">
                          <a:solidFill>
                            <a:schemeClr val="tx1"/>
                          </a:solidFill>
                          <a:effectLst/>
                          <a:latin typeface="Arial" pitchFamily="34" charset="0"/>
                          <a:ea typeface="Calibri"/>
                          <a:cs typeface="Arial" pitchFamily="34" charset="0"/>
                        </a:rPr>
                        <a:t>(95% CI 0.78 – 4.14) </a:t>
                      </a:r>
                    </a:p>
                    <a:p>
                      <a:pPr marL="0" marR="0" algn="ctr">
                        <a:lnSpc>
                          <a:spcPct val="115000"/>
                        </a:lnSpc>
                        <a:spcBef>
                          <a:spcPts val="0"/>
                        </a:spcBef>
                        <a:spcAft>
                          <a:spcPts val="0"/>
                        </a:spcAft>
                      </a:pPr>
                      <a:endParaRPr lang="en-US" sz="1400" baseline="0" dirty="0">
                        <a:solidFill>
                          <a:schemeClr val="tx1"/>
                        </a:solidFill>
                        <a:effectLst/>
                        <a:latin typeface="Arial" pitchFamily="34" charset="0"/>
                        <a:ea typeface="Calibri"/>
                        <a:cs typeface="Arial" pitchFamily="34" charset="0"/>
                      </a:endParaRPr>
                    </a:p>
                    <a:p>
                      <a:pPr marL="0" marR="0" algn="ctr">
                        <a:lnSpc>
                          <a:spcPct val="115000"/>
                        </a:lnSpc>
                        <a:spcBef>
                          <a:spcPts val="0"/>
                        </a:spcBef>
                        <a:spcAft>
                          <a:spcPts val="0"/>
                        </a:spcAft>
                      </a:pPr>
                      <a:r>
                        <a:rPr lang="en-US" sz="1400" baseline="0" dirty="0">
                          <a:solidFill>
                            <a:schemeClr val="tx1"/>
                          </a:solidFill>
                          <a:effectLst/>
                          <a:latin typeface="Arial" pitchFamily="34" charset="0"/>
                          <a:ea typeface="Calibri"/>
                          <a:cs typeface="Arial" pitchFamily="34" charset="0"/>
                        </a:rPr>
                        <a:t>p = 0.221</a:t>
                      </a:r>
                    </a:p>
                    <a:p>
                      <a:pPr marL="0" marR="0" algn="ctr">
                        <a:lnSpc>
                          <a:spcPct val="115000"/>
                        </a:lnSpc>
                        <a:spcBef>
                          <a:spcPts val="0"/>
                        </a:spcBef>
                        <a:spcAft>
                          <a:spcPts val="0"/>
                        </a:spcAft>
                      </a:pPr>
                      <a:endParaRPr lang="en-US" sz="1400" baseline="0" dirty="0">
                        <a:solidFill>
                          <a:schemeClr val="tx1"/>
                        </a:solidFill>
                        <a:effectLst/>
                        <a:latin typeface="Arial" pitchFamily="34" charset="0"/>
                        <a:ea typeface="Calibri"/>
                        <a:cs typeface="Arial" pitchFamily="34" charset="0"/>
                      </a:endParaRPr>
                    </a:p>
                    <a:p>
                      <a:pPr marL="0" marR="0" algn="ctr">
                        <a:lnSpc>
                          <a:spcPct val="115000"/>
                        </a:lnSpc>
                        <a:spcBef>
                          <a:spcPts val="0"/>
                        </a:spcBef>
                        <a:spcAft>
                          <a:spcPts val="0"/>
                        </a:spcAft>
                      </a:pPr>
                      <a:r>
                        <a:rPr lang="en-US" sz="1400" baseline="0" dirty="0">
                          <a:solidFill>
                            <a:schemeClr val="tx1"/>
                          </a:solidFill>
                          <a:effectLst/>
                          <a:latin typeface="Arial" pitchFamily="34" charset="0"/>
                          <a:ea typeface="Calibri"/>
                          <a:cs typeface="Arial" pitchFamily="34" charset="0"/>
                        </a:rPr>
                        <a:t>(</a:t>
                      </a:r>
                      <a:r>
                        <a:rPr lang="en-US" sz="1400" dirty="0">
                          <a:solidFill>
                            <a:schemeClr val="tx1"/>
                          </a:solidFill>
                          <a:effectLst/>
                          <a:latin typeface="Arial" pitchFamily="34" charset="0"/>
                          <a:ea typeface="Calibri"/>
                          <a:cs typeface="Arial" pitchFamily="34" charset="0"/>
                        </a:rPr>
                        <a:t>Fisher-Exact)</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47741">
                <a:tc>
                  <a:txBody>
                    <a:bodyPr/>
                    <a:lstStyle/>
                    <a:p>
                      <a:pPr marL="0" marR="0">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2 - Vegetative State</a:t>
                      </a:r>
                    </a:p>
                  </a:txBody>
                  <a:tcPr marL="36830" marR="36830" marT="18411" marB="184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2 (4%)</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1 (2%)</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347741">
                <a:tc>
                  <a:txBody>
                    <a:bodyPr/>
                    <a:lstStyle/>
                    <a:p>
                      <a:pPr marL="0" marR="0">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3 - Lower Severe Disability</a:t>
                      </a:r>
                    </a:p>
                  </a:txBody>
                  <a:tcPr marL="36830" marR="36830" marT="18411" marB="184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1"/>
                          </a:solidFill>
                          <a:effectLst/>
                          <a:latin typeface="Arial" pitchFamily="34" charset="0"/>
                          <a:ea typeface="Calibri"/>
                          <a:cs typeface="Arial" pitchFamily="34" charset="0"/>
                        </a:rPr>
                        <a:t>5 (10%)</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7 (13%)</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5"/>
                  </a:ext>
                </a:extLst>
              </a:tr>
              <a:tr h="347741">
                <a:tc>
                  <a:txBody>
                    <a:bodyPr/>
                    <a:lstStyle/>
                    <a:p>
                      <a:pPr marL="0" marR="0">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4 - Upper Severity Disability</a:t>
                      </a:r>
                    </a:p>
                  </a:txBody>
                  <a:tcPr marL="36830" marR="36830" marT="18411" marB="184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12 (23%)</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10 (19%)</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6"/>
                  </a:ext>
                </a:extLst>
              </a:tr>
              <a:tr h="347741">
                <a:tc>
                  <a:txBody>
                    <a:bodyPr/>
                    <a:lstStyle/>
                    <a:p>
                      <a:pPr marL="0" marR="0">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5 - Lower Moderate Disability</a:t>
                      </a:r>
                    </a:p>
                  </a:txBody>
                  <a:tcPr marL="36830" marR="36830" marT="18411" marB="184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pitchFamily="34" charset="0"/>
                          <a:ea typeface="Calibri"/>
                          <a:cs typeface="Arial" pitchFamily="34" charset="0"/>
                        </a:rPr>
                        <a:t>4 (8%)</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pitchFamily="34" charset="0"/>
                          <a:ea typeface="Calibri"/>
                          <a:cs typeface="Arial" pitchFamily="34" charset="0"/>
                        </a:rPr>
                        <a:t>4 (8%)</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7"/>
                  </a:ext>
                </a:extLst>
              </a:tr>
              <a:tr h="347741">
                <a:tc>
                  <a:txBody>
                    <a:bodyPr/>
                    <a:lstStyle/>
                    <a:p>
                      <a:pPr marL="0" marR="0">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6 - Upper Moderate Disability</a:t>
                      </a:r>
                    </a:p>
                  </a:txBody>
                  <a:tcPr marL="36830" marR="36830" marT="18411" marB="184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pitchFamily="34" charset="0"/>
                          <a:ea typeface="Calibri"/>
                          <a:cs typeface="Arial" pitchFamily="34" charset="0"/>
                        </a:rPr>
                        <a:t>5 (10%)</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pitchFamily="34" charset="0"/>
                          <a:ea typeface="Calibri"/>
                          <a:cs typeface="Arial" pitchFamily="34" charset="0"/>
                        </a:rPr>
                        <a:t>5 (9%)</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8"/>
                  </a:ext>
                </a:extLst>
              </a:tr>
              <a:tr h="347741">
                <a:tc>
                  <a:txBody>
                    <a:bodyPr/>
                    <a:lstStyle/>
                    <a:p>
                      <a:pPr marL="0" marR="0">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7 - Lower Good Recovery</a:t>
                      </a:r>
                    </a:p>
                  </a:txBody>
                  <a:tcPr marL="36830" marR="36830" marT="18411" marB="184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pitchFamily="34" charset="0"/>
                          <a:ea typeface="Calibri"/>
                          <a:cs typeface="Arial" pitchFamily="34" charset="0"/>
                        </a:rPr>
                        <a:t>4 (8%)</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pitchFamily="34" charset="0"/>
                          <a:ea typeface="Calibri"/>
                          <a:cs typeface="Arial" pitchFamily="34" charset="0"/>
                        </a:rPr>
                        <a:t>6 (11%)</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9"/>
                  </a:ext>
                </a:extLst>
              </a:tr>
              <a:tr h="347741">
                <a:tc>
                  <a:txBody>
                    <a:bodyPr/>
                    <a:lstStyle/>
                    <a:p>
                      <a:pPr marL="0" marR="0">
                        <a:lnSpc>
                          <a:spcPct val="115000"/>
                        </a:lnSpc>
                        <a:spcBef>
                          <a:spcPts val="0"/>
                        </a:spcBef>
                        <a:spcAft>
                          <a:spcPts val="0"/>
                        </a:spcAft>
                      </a:pPr>
                      <a:r>
                        <a:rPr lang="en-US" sz="1400">
                          <a:solidFill>
                            <a:schemeClr val="tx1"/>
                          </a:solidFill>
                          <a:effectLst/>
                          <a:latin typeface="Arial" pitchFamily="34" charset="0"/>
                          <a:ea typeface="Calibri"/>
                          <a:cs typeface="Arial" pitchFamily="34" charset="0"/>
                        </a:rPr>
                        <a:t>8 - Upper Good Recovery</a:t>
                      </a:r>
                    </a:p>
                  </a:txBody>
                  <a:tcPr marL="36830" marR="36830" marT="18411" marB="184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pitchFamily="34" charset="0"/>
                          <a:ea typeface="Calibri"/>
                          <a:cs typeface="Arial" pitchFamily="34" charset="0"/>
                        </a:rPr>
                        <a:t>2 (4%)</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pitchFamily="34" charset="0"/>
                          <a:ea typeface="Calibri"/>
                          <a:cs typeface="Arial" pitchFamily="34" charset="0"/>
                        </a:rPr>
                        <a:t>7 (13%)</a:t>
                      </a:r>
                    </a:p>
                  </a:txBody>
                  <a:tcPr marL="36830" marR="36830" marT="18411" marB="1841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10"/>
                  </a:ext>
                </a:extLst>
              </a:tr>
            </a:tbl>
          </a:graphicData>
        </a:graphic>
      </p:graphicFrame>
      <p:sp>
        <p:nvSpPr>
          <p:cNvPr id="5" name="TextBox 4"/>
          <p:cNvSpPr txBox="1"/>
          <p:nvPr/>
        </p:nvSpPr>
        <p:spPr>
          <a:xfrm>
            <a:off x="74424" y="6441894"/>
            <a:ext cx="563094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spTree>
    <p:extLst>
      <p:ext uri="{BB962C8B-B14F-4D97-AF65-F5344CB8AC3E}">
        <p14:creationId xmlns:p14="http://schemas.microsoft.com/office/powerpoint/2010/main" val="2129109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txBox="1">
            <a:spLocks/>
          </p:cNvSpPr>
          <p:nvPr/>
        </p:nvSpPr>
        <p:spPr bwMode="auto">
          <a:xfrm>
            <a:off x="95692" y="580435"/>
            <a:ext cx="5231218" cy="330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a:r>
              <a:rPr lang="en-US" altLang="en-US" sz="4400" dirty="0">
                <a:solidFill>
                  <a:schemeClr val="tx2"/>
                </a:solidFill>
                <a:latin typeface="Arial" charset="0"/>
                <a:cs typeface="Arial" charset="0"/>
              </a:rPr>
              <a:t>BOOST-2 Secondary Outcome</a:t>
            </a:r>
          </a:p>
          <a:p>
            <a:pPr algn="ctr"/>
            <a:r>
              <a:rPr lang="en-US" altLang="en-US" sz="4400" dirty="0">
                <a:solidFill>
                  <a:schemeClr val="tx2"/>
                </a:solidFill>
                <a:latin typeface="Arial" charset="0"/>
                <a:cs typeface="Arial" charset="0"/>
              </a:rPr>
              <a:t>--Non-futility</a:t>
            </a:r>
          </a:p>
        </p:txBody>
      </p:sp>
      <p:sp>
        <p:nvSpPr>
          <p:cNvPr id="4" name="TextBox 3"/>
          <p:cNvSpPr txBox="1"/>
          <p:nvPr/>
        </p:nvSpPr>
        <p:spPr>
          <a:xfrm>
            <a:off x="74426" y="6473789"/>
            <a:ext cx="572991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Okonkwo et al, </a:t>
            </a:r>
            <a:r>
              <a:rPr lang="en-US" sz="1600" i="1" dirty="0">
                <a:latin typeface="Arial" panose="020B0604020202020204" pitchFamily="34" charset="0"/>
                <a:cs typeface="Arial" panose="020B0604020202020204" pitchFamily="34" charset="0"/>
              </a:rPr>
              <a:t>Crit. Care Med</a:t>
            </a:r>
            <a:r>
              <a:rPr lang="en-US" sz="1600" dirty="0">
                <a:latin typeface="Arial" panose="020B0604020202020204" pitchFamily="34" charset="0"/>
                <a:cs typeface="Arial" panose="020B0604020202020204" pitchFamily="34" charset="0"/>
              </a:rPr>
              <a:t> 2017 Nov;45(11):1907-1914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431" y="158487"/>
            <a:ext cx="6880881" cy="6279527"/>
          </a:xfrm>
          <a:prstGeom prst="rect">
            <a:avLst/>
          </a:prstGeom>
        </p:spPr>
      </p:pic>
    </p:spTree>
    <p:extLst>
      <p:ext uri="{BB962C8B-B14F-4D97-AF65-F5344CB8AC3E}">
        <p14:creationId xmlns:p14="http://schemas.microsoft.com/office/powerpoint/2010/main" val="27881104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emedtravel.files.wordpress.com/2011/12/upm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6" y="1752600"/>
            <a:ext cx="2352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http://upload.wikimedia.org/wikipedia/commons/thumb/6/67/US-NIH-NINDS-Logo.svg/720px-US-NIH-NINDS-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6700" y="250826"/>
            <a:ext cx="2393950" cy="1323975"/>
          </a:xfrm>
          <a:prstGeom prst="rect">
            <a:avLst/>
          </a:prstGeom>
          <a:noFill/>
          <a:ln>
            <a:noFill/>
          </a:ln>
          <a:extLst/>
        </p:spPr>
      </p:pic>
      <p:pic>
        <p:nvPicPr>
          <p:cNvPr id="36869" name="Picture 6" descr="http://img2.findthebest.com/sites/default/files/2240/media/images/Texas_Southwestern_Medical_Center_at_Dallas_421009_i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1176" y="1676401"/>
            <a:ext cx="30273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8" descr="http://ifocos.org/wp-content/uploads/2008/02/miami_medicine_25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5288" y="3657601"/>
            <a:ext cx="2747962"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0" descr="http://semanticweb.com/files/2013/09/osu.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526" y="3529014"/>
            <a:ext cx="204787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descr="http://dev.medpeds.org/wp-content/uploads/2013/06/University-of-Cincinnati-College-of-Medicin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5088" y="1905001"/>
            <a:ext cx="239871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4" descr="http://www.uaa.alaska.edu/wwami/images/SCHOOLOFMEDblack_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1176" y="2944814"/>
            <a:ext cx="302736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6" descr="http://academic-med.com/wp-content/uploads/2013/05/duk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4086226"/>
            <a:ext cx="36004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8" descr="http://www.spesohealth.com/images/sponsors-penn_medic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86400" y="5181600"/>
            <a:ext cx="1409700" cy="1411288"/>
          </a:xfrm>
          <a:prstGeom prst="rect">
            <a:avLst/>
          </a:prstGeom>
          <a:noFill/>
          <a:ln>
            <a:noFill/>
          </a:ln>
          <a:extLst/>
        </p:spPr>
      </p:pic>
      <p:pic>
        <p:nvPicPr>
          <p:cNvPr id="36876" name="Picture 20" descr="http://img3.findthebest.com/sites/default/files/728/media/images/t2/Jefferson_Medical_College_Thomas_Jefferson_University_2_40464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0401" y="5181601"/>
            <a:ext cx="14065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22" descr="http://astro.temple.edu/%7Emedres/images/tusmlogo.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4300" y="5181601"/>
            <a:ext cx="1485900" cy="1431925"/>
          </a:xfrm>
          <a:prstGeom prst="rect">
            <a:avLst/>
          </a:prstGeom>
          <a:noFill/>
          <a:ln>
            <a:noFill/>
          </a:ln>
          <a:extLst/>
        </p:spPr>
      </p:pic>
      <p:pic>
        <p:nvPicPr>
          <p:cNvPr id="36878" name="Picture 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16976" y="117476"/>
            <a:ext cx="1274763"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6" descr="http://www.wkrb13.com/logos/integra-lifesciences-log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10601" y="5351464"/>
            <a:ext cx="197326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8" descr="http://www.persyst.com/sites/default/files/moberg-research-logo.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52563" y="5276850"/>
            <a:ext cx="2381251"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81176" y="501650"/>
            <a:ext cx="3171825" cy="793750"/>
          </a:xfrm>
          <a:prstGeom prst="rect">
            <a:avLst/>
          </a:prstGeom>
          <a:noFill/>
          <a:ln>
            <a:noFill/>
          </a:ln>
          <a:extLst/>
        </p:spPr>
      </p:pic>
    </p:spTree>
    <p:extLst>
      <p:ext uri="{BB962C8B-B14F-4D97-AF65-F5344CB8AC3E}">
        <p14:creationId xmlns:p14="http://schemas.microsoft.com/office/powerpoint/2010/main" val="280320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63526" y="41922"/>
            <a:ext cx="10972800" cy="2209800"/>
          </a:xfrm>
        </p:spPr>
        <p:txBody>
          <a:bodyPr/>
          <a:lstStyle/>
          <a:p>
            <a:r>
              <a:rPr lang="en-US" sz="4800" dirty="0">
                <a:latin typeface="Arial" pitchFamily="34" charset="0"/>
                <a:cs typeface="Arial" pitchFamily="34" charset="0"/>
              </a:rPr>
              <a:t>Brain Oxygen Optimization in Severe TBI-Phase 3 (BOOST-3)</a:t>
            </a:r>
            <a:endParaRPr lang="en-US" sz="4800" dirty="0">
              <a:latin typeface="Arial" pitchFamily="34" charset="0"/>
            </a:endParaRPr>
          </a:p>
        </p:txBody>
      </p:sp>
      <p:sp>
        <p:nvSpPr>
          <p:cNvPr id="5123" name="Rectangle 3"/>
          <p:cNvSpPr>
            <a:spLocks noGrp="1" noChangeArrowheads="1"/>
          </p:cNvSpPr>
          <p:nvPr>
            <p:ph type="subTitle" idx="1"/>
          </p:nvPr>
        </p:nvSpPr>
        <p:spPr>
          <a:xfrm>
            <a:off x="1823988" y="2373423"/>
            <a:ext cx="8544023" cy="1738423"/>
          </a:xfrm>
        </p:spPr>
        <p:txBody>
          <a:bodyPr>
            <a:normAutofit fontScale="92500" lnSpcReduction="20000"/>
          </a:bodyPr>
          <a:lstStyle/>
          <a:p>
            <a:pPr algn="l"/>
            <a:r>
              <a:rPr lang="en-US" sz="2800" dirty="0">
                <a:latin typeface="Arial" pitchFamily="34" charset="0"/>
              </a:rPr>
              <a:t>William Barsan, MD, Contact PI, CCC SIREN</a:t>
            </a:r>
          </a:p>
          <a:p>
            <a:pPr algn="l"/>
            <a:r>
              <a:rPr lang="en-US" sz="2800" dirty="0">
                <a:latin typeface="Arial" pitchFamily="34" charset="0"/>
              </a:rPr>
              <a:t>Ramon Diaz-Arrastia, MD, PhD, Scientific PI</a:t>
            </a:r>
          </a:p>
          <a:p>
            <a:pPr algn="l"/>
            <a:r>
              <a:rPr lang="en-US" sz="2800" dirty="0">
                <a:latin typeface="Arial" pitchFamily="34" charset="0"/>
              </a:rPr>
              <a:t>Lori Shutter, MD, Clinical PI</a:t>
            </a:r>
          </a:p>
          <a:p>
            <a:pPr algn="l"/>
            <a:r>
              <a:rPr lang="en-US" sz="2800" dirty="0">
                <a:latin typeface="Arial" pitchFamily="34" charset="0"/>
              </a:rPr>
              <a:t>Sharon Yeatts, PhD, Statistical PI, DCC SIREN</a:t>
            </a:r>
          </a:p>
        </p:txBody>
      </p:sp>
      <p:pic>
        <p:nvPicPr>
          <p:cNvPr id="7" name="Picture 2" descr="Image result for University of Pennsylvani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9238" y="4671464"/>
            <a:ext cx="1928318" cy="17262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emedtravel.files.wordpress.com/2011/12/upmc.jpg"/>
          <p:cNvPicPr>
            <a:picLocks noChangeAspect="1" noChangeArrowheads="1"/>
          </p:cNvPicPr>
          <p:nvPr/>
        </p:nvPicPr>
        <p:blipFill rotWithShape="1">
          <a:blip r:embed="rId4">
            <a:extLst>
              <a:ext uri="{28A0092B-C50C-407E-A947-70E740481C1C}">
                <a14:useLocalDpi xmlns:a14="http://schemas.microsoft.com/office/drawing/2010/main" val="0"/>
              </a:ext>
            </a:extLst>
          </a:blip>
          <a:srcRect l="14733" r="14277"/>
          <a:stretch/>
        </p:blipFill>
        <p:spPr bwMode="auto">
          <a:xfrm>
            <a:off x="10164726" y="4685378"/>
            <a:ext cx="1787933" cy="175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3674" t="12790" r="14218" b="17823"/>
          <a:stretch/>
        </p:blipFill>
        <p:spPr>
          <a:xfrm>
            <a:off x="215903" y="4651253"/>
            <a:ext cx="1878710" cy="1807817"/>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6912" r="7866"/>
          <a:stretch/>
        </p:blipFill>
        <p:spPr>
          <a:xfrm>
            <a:off x="2294128" y="4778760"/>
            <a:ext cx="2267239" cy="1661578"/>
          </a:xfrm>
          <a:prstGeom prst="rect">
            <a:avLst/>
          </a:prstGeom>
        </p:spPr>
      </p:pic>
      <p:pic>
        <p:nvPicPr>
          <p:cNvPr id="9" name="Shape 86" descr="SIREN draft.png"/>
          <p:cNvPicPr preferRelativeResize="0">
            <a:picLocks noChangeAspect="1"/>
          </p:cNvPicPr>
          <p:nvPr/>
        </p:nvPicPr>
        <p:blipFill>
          <a:blip r:embed="rId7">
            <a:alphaModFix/>
          </a:blip>
          <a:stretch>
            <a:fillRect/>
          </a:stretch>
        </p:blipFill>
        <p:spPr>
          <a:xfrm>
            <a:off x="4718350" y="5167423"/>
            <a:ext cx="2821118" cy="1230312"/>
          </a:xfrm>
          <a:prstGeom prst="rect">
            <a:avLst/>
          </a:prstGeom>
          <a:solidFill>
            <a:schemeClr val="bg1"/>
          </a:solidFill>
          <a:ln>
            <a:noFill/>
          </a:ln>
        </p:spPr>
      </p:pic>
    </p:spTree>
    <p:extLst>
      <p:ext uri="{BB962C8B-B14F-4D97-AF65-F5344CB8AC3E}">
        <p14:creationId xmlns:p14="http://schemas.microsoft.com/office/powerpoint/2010/main" val="1329213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dirty="0" smtClean="0">
                <a:latin typeface="Arial" charset="0"/>
                <a:cs typeface="Arial" charset="0"/>
              </a:rPr>
              <a:t>BOOST-Phase 3</a:t>
            </a:r>
          </a:p>
        </p:txBody>
      </p:sp>
      <p:sp>
        <p:nvSpPr>
          <p:cNvPr id="67587" name="Content Placeholder 2"/>
          <p:cNvSpPr>
            <a:spLocks noGrp="1"/>
          </p:cNvSpPr>
          <p:nvPr>
            <p:ph idx="1"/>
          </p:nvPr>
        </p:nvSpPr>
        <p:spPr/>
        <p:txBody>
          <a:bodyPr/>
          <a:lstStyle/>
          <a:p>
            <a:r>
              <a:rPr lang="en-US" altLang="en-US" dirty="0" smtClean="0">
                <a:latin typeface="Arial" charset="0"/>
                <a:cs typeface="Arial" charset="0"/>
              </a:rPr>
              <a:t>Approved by NINDS Council 9/2017</a:t>
            </a:r>
          </a:p>
          <a:p>
            <a:r>
              <a:rPr lang="en-US" altLang="en-US" dirty="0" smtClean="0">
                <a:latin typeface="Arial" charset="0"/>
                <a:cs typeface="Arial" charset="0"/>
              </a:rPr>
              <a:t>Target enrollment 1094</a:t>
            </a:r>
          </a:p>
          <a:p>
            <a:pPr lvl="1"/>
            <a:r>
              <a:rPr lang="en-US" altLang="en-US" dirty="0" smtClean="0">
                <a:latin typeface="Arial" charset="0"/>
                <a:cs typeface="Arial" charset="0"/>
              </a:rPr>
              <a:t>Sufficient to detect a 10% absolute improvement in good outcome </a:t>
            </a:r>
          </a:p>
          <a:p>
            <a:pPr lvl="1"/>
            <a:r>
              <a:rPr lang="en-US" altLang="en-US" dirty="0" smtClean="0">
                <a:latin typeface="Arial" charset="0"/>
                <a:cs typeface="Arial" charset="0"/>
              </a:rPr>
              <a:t>GOS-E Sliding Dichotomy</a:t>
            </a:r>
          </a:p>
          <a:p>
            <a:r>
              <a:rPr lang="en-US" altLang="en-US" dirty="0" smtClean="0">
                <a:latin typeface="Arial" charset="0"/>
                <a:cs typeface="Arial" charset="0"/>
              </a:rPr>
              <a:t>Planned 45 sites</a:t>
            </a:r>
          </a:p>
          <a:p>
            <a:r>
              <a:rPr lang="en-US" altLang="en-US" dirty="0" smtClean="0">
                <a:latin typeface="Arial" charset="0"/>
                <a:cs typeface="Arial" charset="0"/>
              </a:rPr>
              <a:t>In collaboration with SIREN Network</a:t>
            </a:r>
          </a:p>
        </p:txBody>
      </p:sp>
      <p:pic>
        <p:nvPicPr>
          <p:cNvPr id="4"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693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1" y="447675"/>
            <a:ext cx="8372475" cy="1143000"/>
          </a:xfrm>
        </p:spPr>
        <p:txBody>
          <a:bodyPr/>
          <a:lstStyle/>
          <a:p>
            <a:r>
              <a:rPr lang="en-US" sz="4000" dirty="0">
                <a:latin typeface="Arial" panose="020B0604020202020204" pitchFamily="34" charset="0"/>
                <a:cs typeface="Arial" panose="020B0604020202020204" pitchFamily="34" charset="0"/>
              </a:rPr>
              <a:t>Primary Objective</a:t>
            </a:r>
          </a:p>
        </p:txBody>
      </p:sp>
      <p:sp>
        <p:nvSpPr>
          <p:cNvPr id="3" name="Content Placeholder 2"/>
          <p:cNvSpPr>
            <a:spLocks noGrp="1"/>
          </p:cNvSpPr>
          <p:nvPr>
            <p:ph idx="1"/>
          </p:nvPr>
        </p:nvSpPr>
        <p:spPr>
          <a:xfrm>
            <a:off x="1105790" y="1743075"/>
            <a:ext cx="9962707" cy="4114800"/>
          </a:xfrm>
        </p:spPr>
        <p:txBody>
          <a:bodyPr/>
          <a:lstStyle/>
          <a:p>
            <a:pPr marL="0" indent="0">
              <a:buNone/>
            </a:pPr>
            <a:r>
              <a:rPr lang="en-US" dirty="0">
                <a:latin typeface="Arial" panose="020B0604020202020204" pitchFamily="34" charset="0"/>
                <a:cs typeface="Arial" panose="020B0604020202020204" pitchFamily="34" charset="0"/>
              </a:rPr>
              <a:t>To determine whether the prescribed treatment protocol, informed by PbtO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monitoring, results in improved neurologic outcome measured by the Glasgow Outcome Scale-Extended (GOS-E) 6 months after injury compared to treatment based on intracranial pressure (ICP) monitoring only.</a:t>
            </a: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p:txBody>
      </p:sp>
      <p:pic>
        <p:nvPicPr>
          <p:cNvPr id="4"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790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1" y="447675"/>
            <a:ext cx="8372475" cy="1143000"/>
          </a:xfrm>
        </p:spPr>
        <p:txBody>
          <a:bodyPr/>
          <a:lstStyle/>
          <a:p>
            <a:r>
              <a:rPr lang="en-US" sz="4000" dirty="0">
                <a:latin typeface="Arial" panose="020B0604020202020204" pitchFamily="34" charset="0"/>
                <a:cs typeface="Arial" panose="020B0604020202020204" pitchFamily="34" charset="0"/>
              </a:rPr>
              <a:t>Secondary Objectives</a:t>
            </a:r>
          </a:p>
        </p:txBody>
      </p:sp>
      <p:sp>
        <p:nvSpPr>
          <p:cNvPr id="3" name="Content Placeholder 2"/>
          <p:cNvSpPr>
            <a:spLocks noGrp="1"/>
          </p:cNvSpPr>
          <p:nvPr>
            <p:ph idx="1"/>
          </p:nvPr>
        </p:nvSpPr>
        <p:spPr>
          <a:xfrm>
            <a:off x="744280" y="1664961"/>
            <a:ext cx="10653822" cy="4114800"/>
          </a:xfrm>
        </p:spPr>
        <p:txBody>
          <a:bodyPr>
            <a:noAutofit/>
          </a:bodyPr>
          <a:lstStyle/>
          <a:p>
            <a:r>
              <a:rPr lang="en-US" sz="2000" dirty="0">
                <a:latin typeface="Arial" panose="020B0604020202020204" pitchFamily="34" charset="0"/>
                <a:cs typeface="Arial" panose="020B0604020202020204" pitchFamily="34" charset="0"/>
              </a:rPr>
              <a:t>To determine whether treatment informed by PbtO2 monitoring improves functional, cognitive, and behavioral outcome at 6 months</a:t>
            </a:r>
          </a:p>
          <a:p>
            <a:r>
              <a:rPr lang="en-US" sz="2000" dirty="0">
                <a:latin typeface="Arial" panose="020B0604020202020204" pitchFamily="34" charset="0"/>
                <a:cs typeface="Arial" panose="020B0604020202020204" pitchFamily="34" charset="0"/>
              </a:rPr>
              <a:t>Safety objective: To determine whether adverse events and serious adverse events associated with PbtO2 and ICP directed therapy are different from adverse events and serious adverse events for therapy directed only at ICP </a:t>
            </a:r>
          </a:p>
          <a:p>
            <a:r>
              <a:rPr lang="en-US" sz="2000" dirty="0">
                <a:latin typeface="Arial" panose="020B0604020202020204" pitchFamily="34" charset="0"/>
                <a:cs typeface="Arial" panose="020B0604020202020204" pitchFamily="34" charset="0"/>
              </a:rPr>
              <a:t>To determine whether treatment informed by PbtO2 monitoring improves survival at discharge</a:t>
            </a:r>
          </a:p>
          <a:p>
            <a:r>
              <a:rPr lang="en-US" sz="2000" dirty="0">
                <a:latin typeface="Arial" panose="020B0604020202020204" pitchFamily="34" charset="0"/>
                <a:cs typeface="Arial" panose="020B0604020202020204" pitchFamily="34" charset="0"/>
              </a:rPr>
              <a:t>To determine whether treatment informed by PbtO2 monitoring reduces total brain hypoxia exposure, measured by the area under the PbtO2 curve below 20 mmHg</a:t>
            </a:r>
          </a:p>
          <a:p>
            <a:r>
              <a:rPr lang="en-US" sz="2000" dirty="0">
                <a:latin typeface="Arial" panose="020B0604020202020204" pitchFamily="34" charset="0"/>
                <a:cs typeface="Arial" panose="020B0604020202020204" pitchFamily="34" charset="0"/>
              </a:rPr>
              <a:t>To determine whether total brain hypoxia exposure is correlated with worse neurological outcome as measured with the GOS-E</a:t>
            </a:r>
          </a:p>
          <a:p>
            <a:r>
              <a:rPr lang="en-US" sz="2000" dirty="0">
                <a:latin typeface="Arial" panose="020B0604020202020204" pitchFamily="34" charset="0"/>
                <a:cs typeface="Arial" panose="020B0604020202020204" pitchFamily="34" charset="0"/>
              </a:rPr>
              <a:t>To determine whether total brain hypoxia time is independently correlated with worse neurological outcome as measured by the GOS-E, mortality, and quantified  by a composite outcome measure based on functional, cognitive, and behavioral assessments.</a:t>
            </a:r>
          </a:p>
        </p:txBody>
      </p:sp>
    </p:spTree>
    <p:extLst>
      <p:ext uri="{BB962C8B-B14F-4D97-AF65-F5344CB8AC3E}">
        <p14:creationId xmlns:p14="http://schemas.microsoft.com/office/powerpoint/2010/main" val="959549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765544" y="561978"/>
          <a:ext cx="10834577" cy="5580922"/>
        </p:xfrm>
        <a:graphic>
          <a:graphicData uri="http://schemas.openxmlformats.org/drawingml/2006/table">
            <a:tbl>
              <a:tblPr/>
              <a:tblGrid>
                <a:gridCol w="4724104">
                  <a:extLst>
                    <a:ext uri="{9D8B030D-6E8A-4147-A177-3AD203B41FA5}">
                      <a16:colId xmlns="" xmlns:a16="http://schemas.microsoft.com/office/drawing/2014/main" val="20000"/>
                    </a:ext>
                  </a:extLst>
                </a:gridCol>
                <a:gridCol w="3263602">
                  <a:extLst>
                    <a:ext uri="{9D8B030D-6E8A-4147-A177-3AD203B41FA5}">
                      <a16:colId xmlns="" xmlns:a16="http://schemas.microsoft.com/office/drawing/2014/main" val="20001"/>
                    </a:ext>
                  </a:extLst>
                </a:gridCol>
                <a:gridCol w="2846871">
                  <a:extLst>
                    <a:ext uri="{9D8B030D-6E8A-4147-A177-3AD203B41FA5}">
                      <a16:colId xmlns="" xmlns:a16="http://schemas.microsoft.com/office/drawing/2014/main" val="20002"/>
                    </a:ext>
                  </a:extLst>
                </a:gridCol>
              </a:tblGrid>
              <a:tr h="237912">
                <a:tc gridSpan="3">
                  <a:txBody>
                    <a:bodyPr/>
                    <a:lstStyle/>
                    <a:p>
                      <a:pPr marL="0" marR="0">
                        <a:lnSpc>
                          <a:spcPct val="115000"/>
                        </a:lnSpc>
                        <a:spcBef>
                          <a:spcPts val="0"/>
                        </a:spcBef>
                        <a:spcAft>
                          <a:spcPts val="0"/>
                        </a:spcAft>
                      </a:pPr>
                      <a:r>
                        <a:rPr lang="en-US" sz="2000" b="1" dirty="0">
                          <a:solidFill>
                            <a:schemeClr val="accent1"/>
                          </a:solidFill>
                          <a:effectLst/>
                          <a:latin typeface="Arial" panose="020B0604020202020204" pitchFamily="34" charset="0"/>
                          <a:ea typeface="Arial" panose="020B0604020202020204" pitchFamily="34" charset="0"/>
                        </a:rPr>
                        <a:t>Inclusion Criteria</a:t>
                      </a:r>
                      <a:endParaRPr lang="en-US" sz="2000" dirty="0">
                        <a:solidFill>
                          <a:schemeClr val="accent1"/>
                        </a:solidFill>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27944">
                <a:tc>
                  <a:txBody>
                    <a:bodyPr/>
                    <a:lstStyle/>
                    <a:p>
                      <a:pPr marL="0" marR="0" indent="342900" algn="ctr">
                        <a:lnSpc>
                          <a:spcPct val="107000"/>
                        </a:lnSpc>
                        <a:spcBef>
                          <a:spcPts val="0"/>
                        </a:spcBef>
                        <a:spcAft>
                          <a:spcPts val="0"/>
                        </a:spcAft>
                      </a:pPr>
                      <a:r>
                        <a:rPr lang="en-US" sz="1200" b="1">
                          <a:effectLst/>
                          <a:latin typeface="Arial" panose="020B0604020202020204" pitchFamily="34" charset="0"/>
                          <a:ea typeface="Arial" panose="020B0604020202020204" pitchFamily="34" charset="0"/>
                        </a:rPr>
                        <a:t>Criteria</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342900" algn="ctr">
                        <a:lnSpc>
                          <a:spcPct val="107000"/>
                        </a:lnSpc>
                        <a:spcBef>
                          <a:spcPts val="0"/>
                        </a:spcBef>
                        <a:spcAft>
                          <a:spcPts val="0"/>
                        </a:spcAft>
                      </a:pPr>
                      <a:r>
                        <a:rPr lang="en-US" sz="1200" b="1">
                          <a:effectLst/>
                          <a:latin typeface="Arial" panose="020B0604020202020204" pitchFamily="34" charset="0"/>
                          <a:ea typeface="Arial" panose="020B0604020202020204" pitchFamily="34" charset="0"/>
                        </a:rPr>
                        <a:t>Rationale</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342900" algn="ctr">
                        <a:lnSpc>
                          <a:spcPct val="107000"/>
                        </a:lnSpc>
                        <a:spcBef>
                          <a:spcPts val="0"/>
                        </a:spcBef>
                        <a:spcAft>
                          <a:spcPts val="0"/>
                        </a:spcAft>
                      </a:pPr>
                      <a:r>
                        <a:rPr lang="en-US" sz="1200" b="1">
                          <a:effectLst/>
                          <a:latin typeface="Arial" panose="020B0604020202020204" pitchFamily="34" charset="0"/>
                          <a:ea typeface="Arial" panose="020B0604020202020204" pitchFamily="34" charset="0"/>
                        </a:rPr>
                        <a:t>Metric</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68194">
                <a:tc>
                  <a:txBody>
                    <a:bodyPr/>
                    <a:lstStyle/>
                    <a:p>
                      <a:pPr marL="0" marR="0" algn="just">
                        <a:lnSpc>
                          <a:spcPct val="107000"/>
                        </a:lnSpc>
                        <a:spcBef>
                          <a:spcPts val="0"/>
                        </a:spcBef>
                        <a:spcAft>
                          <a:spcPts val="0"/>
                        </a:spcAft>
                      </a:pPr>
                      <a:r>
                        <a:rPr lang="en-US" sz="1200" dirty="0">
                          <a:effectLst/>
                          <a:latin typeface="Arial" panose="020B0604020202020204" pitchFamily="34" charset="0"/>
                          <a:ea typeface="Arial" panose="020B0604020202020204" pitchFamily="34" charset="0"/>
                        </a:rPr>
                        <a:t>1. Non-penetrating traumatic brain injury (TBI)</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Primarily focal mechanism of injury; study focuses on diffuse injury</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CT scan</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11622">
                <a:tc>
                  <a:txBody>
                    <a:bodyPr/>
                    <a:lstStyle/>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2. Requirement for intracranial pressure monitoring, based on BTF / ACS TQIP Guidelines for the Management of Severe TBI, as operationalized below: </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Sufficiently severe TBI to warrant invasive intracranial monitoring</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GCS / CT scan</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24767">
                <a:tc>
                  <a:txBody>
                    <a:bodyPr/>
                    <a:lstStyle/>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     GCS 3-8 (measured off paralytics)  (In intubated patients, GCS Motor score &lt; 6)</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GCS</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24767">
                <a:tc>
                  <a:txBody>
                    <a:bodyPr/>
                    <a:lstStyle/>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B.    Evidence of intracranial trauma on CT scan.</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CT scan.  Corresponds to Marshall Score &gt; 1</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24767">
                <a:tc>
                  <a:txBody>
                    <a:bodyPr/>
                    <a:lstStyle/>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C.   If patient has a witnessed seizure, wait 30 min to evaluate GCS</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Post-ictal period may mimic severe TBI but be rapidly reversible</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Pre-hospital, ED, and ICU chart</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736979">
                <a:tc>
                  <a:txBody>
                    <a:bodyPr/>
                    <a:lstStyle/>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3. Able to place intracranial monitors and randomize within 6 hours of arrival at enrolling hospital, but no later than 12 hours from injury</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Treatment of brain tissue hypoxia in first several hours after injury likely influence outcome</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Pre-hospital, ED, and ICU chart</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81870">
                <a:tc>
                  <a:txBody>
                    <a:bodyPr/>
                    <a:lstStyle/>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4.  Males and females ages </a:t>
                      </a:r>
                      <a:r>
                        <a:rPr lang="en-US" sz="1200" u="sng" dirty="0">
                          <a:effectLst/>
                          <a:latin typeface="Arial" panose="020B0604020202020204" pitchFamily="34" charset="0"/>
                          <a:ea typeface="Arial" panose="020B0604020202020204" pitchFamily="34" charset="0"/>
                        </a:rPr>
                        <a:t>&gt;</a:t>
                      </a:r>
                      <a:r>
                        <a:rPr lang="en-US" sz="1200" dirty="0">
                          <a:effectLst/>
                          <a:latin typeface="Arial" panose="020B0604020202020204" pitchFamily="34" charset="0"/>
                          <a:ea typeface="Arial" panose="020B0604020202020204" pitchFamily="34" charset="0"/>
                        </a:rPr>
                        <a:t>14</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Cerebral autoregulation different prior to puberty</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Demographic history</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604701">
                <a:tc>
                  <a:txBody>
                    <a:bodyPr/>
                    <a:lstStyle/>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5.  Fluency in a language by the LAR and patient allowing consent and interview at 6 month follow-up</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Arial" panose="020B0604020202020204" pitchFamily="34" charset="0"/>
                          <a:ea typeface="Arial" panose="020B0604020202020204" pitchFamily="34" charset="0"/>
                        </a:rPr>
                        <a:t>Ability to obtain informed consent and outcome information</a:t>
                      </a:r>
                      <a:endParaRPr lang="en-US" sz="120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Demographic history</a:t>
                      </a:r>
                      <a:endParaRPr lang="en-US" sz="1200" dirty="0">
                        <a:effectLst/>
                        <a:latin typeface="Calibri" panose="020F0502020204030204" pitchFamily="34" charset="0"/>
                        <a:ea typeface="Calibri" panose="020F0502020204030204" pitchFamily="34" charset="0"/>
                      </a:endParaRPr>
                    </a:p>
                  </a:txBody>
                  <a:tcPr marL="36379" marR="36379" marT="36379" marB="363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3589384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48585" y="911305"/>
          <a:ext cx="10983430" cy="4262056"/>
        </p:xfrm>
        <a:graphic>
          <a:graphicData uri="http://schemas.openxmlformats.org/drawingml/2006/table">
            <a:tbl>
              <a:tblPr/>
              <a:tblGrid>
                <a:gridCol w="4962060">
                  <a:extLst>
                    <a:ext uri="{9D8B030D-6E8A-4147-A177-3AD203B41FA5}">
                      <a16:colId xmlns="" xmlns:a16="http://schemas.microsoft.com/office/drawing/2014/main" val="20000"/>
                    </a:ext>
                  </a:extLst>
                </a:gridCol>
                <a:gridCol w="3419545">
                  <a:extLst>
                    <a:ext uri="{9D8B030D-6E8A-4147-A177-3AD203B41FA5}">
                      <a16:colId xmlns="" xmlns:a16="http://schemas.microsoft.com/office/drawing/2014/main" val="20001"/>
                    </a:ext>
                  </a:extLst>
                </a:gridCol>
                <a:gridCol w="2601825">
                  <a:extLst>
                    <a:ext uri="{9D8B030D-6E8A-4147-A177-3AD203B41FA5}">
                      <a16:colId xmlns="" xmlns:a16="http://schemas.microsoft.com/office/drawing/2014/main" val="20002"/>
                    </a:ext>
                  </a:extLst>
                </a:gridCol>
              </a:tblGrid>
              <a:tr h="124329">
                <a:tc gridSpan="3">
                  <a:txBody>
                    <a:bodyPr/>
                    <a:lstStyle/>
                    <a:p>
                      <a:pPr marL="0" marR="0">
                        <a:lnSpc>
                          <a:spcPct val="115000"/>
                        </a:lnSpc>
                        <a:spcBef>
                          <a:spcPts val="0"/>
                        </a:spcBef>
                        <a:spcAft>
                          <a:spcPts val="0"/>
                        </a:spcAft>
                      </a:pPr>
                      <a:r>
                        <a:rPr lang="en-US" sz="2000" b="1" dirty="0">
                          <a:solidFill>
                            <a:schemeClr val="accent1"/>
                          </a:solidFill>
                          <a:effectLst/>
                          <a:latin typeface="Arial" panose="020B0604020202020204" pitchFamily="34" charset="0"/>
                          <a:ea typeface="Arial" panose="020B0604020202020204" pitchFamily="34" charset="0"/>
                        </a:rPr>
                        <a:t>Exclusion Criteria</a:t>
                      </a:r>
                      <a:endParaRPr lang="en-US" sz="2000" dirty="0">
                        <a:solidFill>
                          <a:schemeClr val="accent1"/>
                        </a:solidFill>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19120">
                <a:tc>
                  <a:txBody>
                    <a:bodyPr/>
                    <a:lstStyle/>
                    <a:p>
                      <a:pPr marL="0" marR="0" indent="342900" algn="ctr">
                        <a:lnSpc>
                          <a:spcPct val="107000"/>
                        </a:lnSpc>
                        <a:spcBef>
                          <a:spcPts val="0"/>
                        </a:spcBef>
                        <a:spcAft>
                          <a:spcPts val="0"/>
                        </a:spcAft>
                      </a:pPr>
                      <a:r>
                        <a:rPr lang="en-US" sz="1050" b="1">
                          <a:effectLst/>
                          <a:latin typeface="Arial" panose="020B0604020202020204" pitchFamily="34" charset="0"/>
                          <a:ea typeface="Arial" panose="020B0604020202020204" pitchFamily="34" charset="0"/>
                        </a:rPr>
                        <a:t>Criteria</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342900" algn="ctr">
                        <a:lnSpc>
                          <a:spcPct val="107000"/>
                        </a:lnSpc>
                        <a:spcBef>
                          <a:spcPts val="0"/>
                        </a:spcBef>
                        <a:spcAft>
                          <a:spcPts val="0"/>
                        </a:spcAft>
                      </a:pPr>
                      <a:r>
                        <a:rPr lang="en-US" sz="1050" b="1">
                          <a:effectLst/>
                          <a:latin typeface="Arial" panose="020B0604020202020204" pitchFamily="34" charset="0"/>
                          <a:ea typeface="Arial" panose="020B0604020202020204" pitchFamily="34" charset="0"/>
                        </a:rPr>
                        <a:t>Rationale</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342900" algn="ctr">
                        <a:lnSpc>
                          <a:spcPct val="107000"/>
                        </a:lnSpc>
                        <a:spcBef>
                          <a:spcPts val="0"/>
                        </a:spcBef>
                        <a:spcAft>
                          <a:spcPts val="0"/>
                        </a:spcAft>
                      </a:pPr>
                      <a:r>
                        <a:rPr lang="en-US" sz="1050" b="1">
                          <a:effectLst/>
                          <a:latin typeface="Arial" panose="020B0604020202020204" pitchFamily="34" charset="0"/>
                          <a:ea typeface="Arial" panose="020B0604020202020204" pitchFamily="34" charset="0"/>
                        </a:rPr>
                        <a:t>Metric</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58607">
                <a:tc>
                  <a:txBody>
                    <a:bodyPr/>
                    <a:lstStyle/>
                    <a:p>
                      <a:pPr marL="0" marR="0" algn="just">
                        <a:lnSpc>
                          <a:spcPct val="107000"/>
                        </a:lnSpc>
                        <a:spcBef>
                          <a:spcPts val="0"/>
                        </a:spcBef>
                        <a:spcAft>
                          <a:spcPts val="0"/>
                        </a:spcAft>
                      </a:pPr>
                      <a:r>
                        <a:rPr lang="en-US" sz="1050" dirty="0">
                          <a:effectLst/>
                          <a:latin typeface="Arial" panose="020B0604020202020204" pitchFamily="34" charset="0"/>
                          <a:ea typeface="Arial" panose="020B0604020202020204" pitchFamily="34" charset="0"/>
                        </a:rPr>
                        <a:t>1. Bilaterally absent pupillary response in the absence of paralytic medication</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Excessively high risk of unfavorable outcome</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Physical exam</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16008">
                <a:tc>
                  <a:txBody>
                    <a:bodyPr/>
                    <a:lstStyle/>
                    <a:p>
                      <a:pPr marL="0" marR="0">
                        <a:lnSpc>
                          <a:spcPct val="115000"/>
                        </a:lnSpc>
                        <a:spcBef>
                          <a:spcPts val="0"/>
                        </a:spcBef>
                        <a:spcAft>
                          <a:spcPts val="0"/>
                        </a:spcAft>
                      </a:pPr>
                      <a:r>
                        <a:rPr lang="en-US" sz="1050" dirty="0">
                          <a:effectLst/>
                          <a:latin typeface="Arial" panose="020B0604020202020204" pitchFamily="34" charset="0"/>
                          <a:ea typeface="Arial" panose="020B0604020202020204" pitchFamily="34" charset="0"/>
                        </a:rPr>
                        <a:t>2. Contraindication to the placement of parenchymal monitors, such as uncorrectable coagulopathy</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Need to safely insert intracranial monitors</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INR; Platelet count</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24140">
                <a:tc>
                  <a:txBody>
                    <a:bodyPr/>
                    <a:lstStyle/>
                    <a:p>
                      <a:pPr marL="0" marR="0">
                        <a:lnSpc>
                          <a:spcPct val="115000"/>
                        </a:lnSpc>
                        <a:spcBef>
                          <a:spcPts val="0"/>
                        </a:spcBef>
                        <a:spcAft>
                          <a:spcPts val="0"/>
                        </a:spcAft>
                      </a:pPr>
                      <a:r>
                        <a:rPr lang="en-US" sz="1050" dirty="0">
                          <a:effectLst/>
                          <a:latin typeface="Arial" panose="020B0604020202020204" pitchFamily="34" charset="0"/>
                          <a:ea typeface="Arial" panose="020B0604020202020204" pitchFamily="34" charset="0"/>
                        </a:rPr>
                        <a:t>3. Treatment via PbtO</a:t>
                      </a:r>
                      <a:r>
                        <a:rPr lang="en-US" sz="1050" baseline="-25000" dirty="0">
                          <a:effectLst/>
                          <a:latin typeface="Arial" panose="020B0604020202020204" pitchFamily="34" charset="0"/>
                          <a:ea typeface="Arial" panose="020B0604020202020204" pitchFamily="34" charset="0"/>
                        </a:rPr>
                        <a:t>2</a:t>
                      </a:r>
                      <a:r>
                        <a:rPr lang="en-US" sz="1050" dirty="0">
                          <a:effectLst/>
                          <a:latin typeface="Arial" panose="020B0604020202020204" pitchFamily="34" charset="0"/>
                          <a:ea typeface="Arial" panose="020B0604020202020204" pitchFamily="34" charset="0"/>
                        </a:rPr>
                        <a:t> monitor prior to randomization (monitor can be placed prior to randomization, but readings must be masked to clinical team)</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Contamination of group assigned to ICP-only treatment</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ICU chart</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99093">
                <a:tc>
                  <a:txBody>
                    <a:bodyPr/>
                    <a:lstStyle/>
                    <a:p>
                      <a:pPr marL="0" marR="0">
                        <a:lnSpc>
                          <a:spcPct val="115000"/>
                        </a:lnSpc>
                        <a:spcBef>
                          <a:spcPts val="0"/>
                        </a:spcBef>
                        <a:spcAft>
                          <a:spcPts val="0"/>
                        </a:spcAft>
                      </a:pPr>
                      <a:r>
                        <a:rPr lang="en-US" sz="1050" dirty="0">
                          <a:effectLst/>
                          <a:latin typeface="Arial" panose="020B0604020202020204" pitchFamily="34" charset="0"/>
                          <a:ea typeface="Arial" panose="020B0604020202020204" pitchFamily="34" charset="0"/>
                        </a:rPr>
                        <a:t>4. Planned use of devices which may </a:t>
                      </a:r>
                      <a:r>
                        <a:rPr lang="en-US" sz="1050" dirty="0" err="1">
                          <a:effectLst/>
                          <a:latin typeface="Arial" panose="020B0604020202020204" pitchFamily="34" charset="0"/>
                          <a:ea typeface="Arial" panose="020B0604020202020204" pitchFamily="34" charset="0"/>
                        </a:rPr>
                        <a:t>unblind</a:t>
                      </a:r>
                      <a:r>
                        <a:rPr lang="en-US" sz="1050" dirty="0">
                          <a:effectLst/>
                          <a:latin typeface="Arial" panose="020B0604020202020204" pitchFamily="34" charset="0"/>
                          <a:ea typeface="Arial" panose="020B0604020202020204" pitchFamily="34" charset="0"/>
                        </a:rPr>
                        <a:t> treating physicians as to brain tissue hypoxia (such  devices are listed in the Clinical Standardization Guideline or Physiological Intervention Protocol)</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High correlation between information from CBF monitors and PbtO</a:t>
                      </a:r>
                      <a:r>
                        <a:rPr lang="en-US" sz="1050" baseline="-25000">
                          <a:effectLst/>
                          <a:latin typeface="Arial" panose="020B0604020202020204" pitchFamily="34" charset="0"/>
                          <a:ea typeface="Arial" panose="020B0604020202020204" pitchFamily="34" charset="0"/>
                        </a:rPr>
                        <a:t>2</a:t>
                      </a:r>
                      <a:r>
                        <a:rPr lang="en-US" sz="1050">
                          <a:effectLst/>
                          <a:latin typeface="Arial" panose="020B0604020202020204" pitchFamily="34" charset="0"/>
                          <a:ea typeface="Arial" panose="020B0604020202020204" pitchFamily="34" charset="0"/>
                        </a:rPr>
                        <a:t> monitor</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ICU chart; Physical exam</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49188">
                <a:tc>
                  <a:txBody>
                    <a:bodyPr/>
                    <a:lstStyle/>
                    <a:p>
                      <a:pPr marL="0" marR="0">
                        <a:lnSpc>
                          <a:spcPct val="115000"/>
                        </a:lnSpc>
                        <a:spcBef>
                          <a:spcPts val="0"/>
                        </a:spcBef>
                        <a:spcAft>
                          <a:spcPts val="0"/>
                        </a:spcAft>
                      </a:pPr>
                      <a:r>
                        <a:rPr lang="en-US" sz="1050" dirty="0">
                          <a:effectLst/>
                          <a:latin typeface="Arial" panose="020B0604020202020204" pitchFamily="34" charset="0"/>
                          <a:ea typeface="Arial" panose="020B0604020202020204" pitchFamily="34" charset="0"/>
                        </a:rPr>
                        <a:t>5.  Clinical, demographic, or other characteristic that precludes appropriate diagnosis, treatment, or follow-up</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 </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 </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99282">
                <a:tc>
                  <a:txBody>
                    <a:bodyPr/>
                    <a:lstStyle/>
                    <a:p>
                      <a:pPr marL="0" marR="0">
                        <a:lnSpc>
                          <a:spcPct val="115000"/>
                        </a:lnSpc>
                        <a:spcBef>
                          <a:spcPts val="0"/>
                        </a:spcBef>
                        <a:spcAft>
                          <a:spcPts val="0"/>
                        </a:spcAft>
                      </a:pPr>
                      <a:r>
                        <a:rPr lang="en-US" sz="1050" dirty="0">
                          <a:effectLst/>
                          <a:latin typeface="Arial" panose="020B0604020202020204" pitchFamily="34" charset="0"/>
                          <a:ea typeface="Arial" panose="020B0604020202020204" pitchFamily="34" charset="0"/>
                        </a:rPr>
                        <a:t>    A.    Systemic sepsis at screening</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High risk of infection of intracranial monitors</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ICU chart</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49188">
                <a:tc>
                  <a:txBody>
                    <a:bodyPr/>
                    <a:lstStyle/>
                    <a:p>
                      <a:pPr marL="0" marR="0">
                        <a:lnSpc>
                          <a:spcPct val="115000"/>
                        </a:lnSpc>
                        <a:spcBef>
                          <a:spcPts val="0"/>
                        </a:spcBef>
                        <a:spcAft>
                          <a:spcPts val="0"/>
                        </a:spcAft>
                      </a:pPr>
                      <a:r>
                        <a:rPr lang="en-US" sz="1050" dirty="0">
                          <a:effectLst/>
                          <a:latin typeface="Arial" panose="020B0604020202020204" pitchFamily="34" charset="0"/>
                          <a:ea typeface="Arial" panose="020B0604020202020204" pitchFamily="34" charset="0"/>
                        </a:rPr>
                        <a:t>    B.    Refractory hypotension (SBP &lt; 90 mmHg for two consecutive readings at least 5 minutes apart any time prior to randomization)</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High risk of irreversible hypoxic/ischemic brain injury</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Pre-hospital, ED, and ICU chart</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24140">
                <a:tc>
                  <a:txBody>
                    <a:bodyPr/>
                    <a:lstStyle/>
                    <a:p>
                      <a:pPr marL="0" marR="0">
                        <a:lnSpc>
                          <a:spcPct val="115000"/>
                        </a:lnSpc>
                        <a:spcBef>
                          <a:spcPts val="0"/>
                        </a:spcBef>
                        <a:spcAft>
                          <a:spcPts val="0"/>
                        </a:spcAft>
                      </a:pPr>
                      <a:r>
                        <a:rPr lang="en-US" sz="1050" dirty="0">
                          <a:effectLst/>
                          <a:latin typeface="Arial" panose="020B0604020202020204" pitchFamily="34" charset="0"/>
                          <a:ea typeface="Arial" panose="020B0604020202020204" pitchFamily="34" charset="0"/>
                        </a:rPr>
                        <a:t>    C.   Refractory systemic hypoxia (SaO</a:t>
                      </a:r>
                      <a:r>
                        <a:rPr lang="en-US" sz="1050" baseline="-25000" dirty="0">
                          <a:effectLst/>
                          <a:latin typeface="Arial" panose="020B0604020202020204" pitchFamily="34" charset="0"/>
                          <a:ea typeface="Arial" panose="020B0604020202020204" pitchFamily="34" charset="0"/>
                        </a:rPr>
                        <a:t>2</a:t>
                      </a:r>
                      <a:r>
                        <a:rPr lang="en-US" sz="1050" dirty="0">
                          <a:effectLst/>
                          <a:latin typeface="Arial" panose="020B0604020202020204" pitchFamily="34" charset="0"/>
                          <a:ea typeface="Arial" panose="020B0604020202020204" pitchFamily="34" charset="0"/>
                        </a:rPr>
                        <a:t> &lt; 90% or F</a:t>
                      </a:r>
                      <a:r>
                        <a:rPr lang="en-US" sz="1050" baseline="-25000" dirty="0">
                          <a:effectLst/>
                          <a:latin typeface="Arial" panose="020B0604020202020204" pitchFamily="34" charset="0"/>
                          <a:ea typeface="Arial" panose="020B0604020202020204" pitchFamily="34" charset="0"/>
                        </a:rPr>
                        <a:t>i</a:t>
                      </a:r>
                      <a:r>
                        <a:rPr lang="en-US" sz="1050" dirty="0">
                          <a:effectLst/>
                          <a:latin typeface="Arial" panose="020B0604020202020204" pitchFamily="34" charset="0"/>
                          <a:ea typeface="Arial" panose="020B0604020202020204" pitchFamily="34" charset="0"/>
                        </a:rPr>
                        <a:t>O</a:t>
                      </a:r>
                      <a:r>
                        <a:rPr lang="en-US" sz="1050" baseline="-25000" dirty="0">
                          <a:effectLst/>
                          <a:latin typeface="Arial" panose="020B0604020202020204" pitchFamily="34" charset="0"/>
                          <a:ea typeface="Arial" panose="020B0604020202020204" pitchFamily="34" charset="0"/>
                        </a:rPr>
                        <a:t>2</a:t>
                      </a:r>
                      <a:r>
                        <a:rPr lang="en-US" sz="1050" dirty="0">
                          <a:effectLst/>
                          <a:latin typeface="Arial" panose="020B0604020202020204" pitchFamily="34" charset="0"/>
                          <a:ea typeface="Arial" panose="020B0604020202020204" pitchFamily="34" charset="0"/>
                        </a:rPr>
                        <a:t> </a:t>
                      </a:r>
                      <a:r>
                        <a:rPr lang="en-US" sz="1050" u="sng" dirty="0">
                          <a:effectLst/>
                          <a:latin typeface="Arial" panose="020B0604020202020204" pitchFamily="34" charset="0"/>
                          <a:ea typeface="Arial" panose="020B0604020202020204" pitchFamily="34" charset="0"/>
                        </a:rPr>
                        <a:t>&gt;</a:t>
                      </a:r>
                      <a:r>
                        <a:rPr lang="en-US" sz="1050" dirty="0">
                          <a:effectLst/>
                          <a:latin typeface="Arial" panose="020B0604020202020204" pitchFamily="34" charset="0"/>
                          <a:ea typeface="Arial" panose="020B0604020202020204" pitchFamily="34" charset="0"/>
                        </a:rPr>
                        <a:t> 0.5 for two consecutive readings at least 5</a:t>
                      </a:r>
                      <a:br>
                        <a:rPr lang="en-US" sz="1050" dirty="0">
                          <a:effectLst/>
                          <a:latin typeface="Arial" panose="020B0604020202020204" pitchFamily="34" charset="0"/>
                          <a:ea typeface="Arial" panose="020B0604020202020204" pitchFamily="34" charset="0"/>
                        </a:rPr>
                      </a:br>
                      <a:r>
                        <a:rPr lang="en-US" sz="1050" dirty="0">
                          <a:effectLst/>
                          <a:latin typeface="Arial" panose="020B0604020202020204" pitchFamily="34" charset="0"/>
                          <a:ea typeface="Arial" panose="020B0604020202020204" pitchFamily="34" charset="0"/>
                        </a:rPr>
                        <a:t>  minutes apart any time prior to randomization)</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High risk of irreversible hypoxic/ischemic brain injury</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Pre-hospital, ED, and ICU chart</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28351">
                <a:tc>
                  <a:txBody>
                    <a:bodyPr/>
                    <a:lstStyle/>
                    <a:p>
                      <a:pPr marL="0" marR="0" algn="just">
                        <a:lnSpc>
                          <a:spcPct val="107000"/>
                        </a:lnSpc>
                        <a:spcBef>
                          <a:spcPts val="0"/>
                        </a:spcBef>
                        <a:spcAft>
                          <a:spcPts val="300"/>
                        </a:spcAft>
                      </a:pPr>
                      <a:r>
                        <a:rPr lang="en-US" sz="1050" dirty="0">
                          <a:effectLst/>
                          <a:latin typeface="Arial" panose="020B0604020202020204" pitchFamily="34" charset="0"/>
                          <a:ea typeface="Arial" panose="020B0604020202020204" pitchFamily="34" charset="0"/>
                        </a:rPr>
                        <a:t>    D.   PaO</a:t>
                      </a:r>
                      <a:r>
                        <a:rPr lang="en-US" sz="1050" baseline="-25000" dirty="0">
                          <a:effectLst/>
                          <a:latin typeface="Arial" panose="020B0604020202020204" pitchFamily="34" charset="0"/>
                          <a:ea typeface="Arial" panose="020B0604020202020204" pitchFamily="34" charset="0"/>
                        </a:rPr>
                        <a:t>2</a:t>
                      </a:r>
                      <a:r>
                        <a:rPr lang="en-US" sz="1050" dirty="0">
                          <a:effectLst/>
                          <a:latin typeface="Arial" panose="020B0604020202020204" pitchFamily="34" charset="0"/>
                          <a:ea typeface="Arial" panose="020B0604020202020204" pitchFamily="34" charset="0"/>
                        </a:rPr>
                        <a:t>/FiO</a:t>
                      </a:r>
                      <a:r>
                        <a:rPr lang="en-US" sz="1050" baseline="-25000" dirty="0">
                          <a:effectLst/>
                          <a:latin typeface="Arial" panose="020B0604020202020204" pitchFamily="34" charset="0"/>
                          <a:ea typeface="Arial" panose="020B0604020202020204" pitchFamily="34" charset="0"/>
                        </a:rPr>
                        <a:t>2</a:t>
                      </a:r>
                      <a:r>
                        <a:rPr lang="en-US" sz="1050" dirty="0">
                          <a:effectLst/>
                          <a:latin typeface="Arial" panose="020B0604020202020204" pitchFamily="34" charset="0"/>
                          <a:ea typeface="Arial" panose="020B0604020202020204" pitchFamily="34" charset="0"/>
                        </a:rPr>
                        <a:t> ratio &lt; 200</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50">
                          <a:effectLst/>
                          <a:latin typeface="Arial" panose="020B0604020202020204" pitchFamily="34" charset="0"/>
                          <a:ea typeface="Arial" panose="020B0604020202020204" pitchFamily="34" charset="0"/>
                        </a:rPr>
                        <a:t>Severe pulmonary injury making it difficult to sustain systemic and brain oxygenation</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Arial" panose="020B0604020202020204" pitchFamily="34" charset="0"/>
                        </a:rPr>
                        <a:t>ICU chart, arterial blood gas results</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pic>
        <p:nvPicPr>
          <p:cNvPr id="3"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057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853593" y="3909132"/>
            <a:ext cx="3862033" cy="2895600"/>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6089113" y="3909133"/>
            <a:ext cx="2602125" cy="2833821"/>
          </a:xfrm>
          <a:prstGeom prst="rect">
            <a:avLst/>
          </a:prstGeom>
          <a:noFill/>
          <a:ln w="9525">
            <a:noFill/>
            <a:miter lim="800000"/>
            <a:headEnd/>
            <a:tailEnd/>
          </a:ln>
        </p:spPr>
      </p:pic>
      <p:sp>
        <p:nvSpPr>
          <p:cNvPr id="6" name="TextBox 5"/>
          <p:cNvSpPr txBox="1"/>
          <p:nvPr/>
        </p:nvSpPr>
        <p:spPr>
          <a:xfrm>
            <a:off x="789357" y="93409"/>
            <a:ext cx="10594119"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Microscopic Pathology of Diffuse Vascular Injury after TBI</a:t>
            </a:r>
          </a:p>
        </p:txBody>
      </p:sp>
      <p:sp>
        <p:nvSpPr>
          <p:cNvPr id="7" name="TextBox 6"/>
          <p:cNvSpPr txBox="1"/>
          <p:nvPr/>
        </p:nvSpPr>
        <p:spPr>
          <a:xfrm>
            <a:off x="8827224" y="4487891"/>
            <a:ext cx="3603595" cy="461665"/>
          </a:xfrm>
          <a:prstGeom prst="rect">
            <a:avLst/>
          </a:prstGeom>
          <a:noFill/>
        </p:spPr>
        <p:txBody>
          <a:bodyPr wrap="square" rtlCol="0">
            <a:spAutoFit/>
          </a:bodyPr>
          <a:lstStyle/>
          <a:p>
            <a:r>
              <a:rPr lang="en-US" sz="1200" dirty="0"/>
              <a:t>Stein et al, </a:t>
            </a:r>
            <a:r>
              <a:rPr lang="en-US" sz="1200" i="1" dirty="0"/>
              <a:t>J. </a:t>
            </a:r>
            <a:r>
              <a:rPr lang="en-US" sz="1200" i="1" dirty="0" err="1"/>
              <a:t>Neurosurg</a:t>
            </a:r>
            <a:r>
              <a:rPr lang="en-US" sz="1200" i="1" dirty="0"/>
              <a:t> </a:t>
            </a:r>
            <a:r>
              <a:rPr lang="en-US" sz="1200" dirty="0"/>
              <a:t>97:1373-1377 (2002)</a:t>
            </a:r>
          </a:p>
          <a:p>
            <a:r>
              <a:rPr lang="en-US" sz="1200" dirty="0"/>
              <a:t>Stein et al, </a:t>
            </a:r>
            <a:r>
              <a:rPr lang="en-US" sz="1200" i="1" dirty="0" err="1"/>
              <a:t>Neurosurg</a:t>
            </a:r>
            <a:r>
              <a:rPr lang="en-US" sz="1200" dirty="0"/>
              <a:t> 54:687-691 (2004)</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9097" y="622501"/>
            <a:ext cx="2871741" cy="323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5313759" y="630587"/>
            <a:ext cx="2769042" cy="323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508882" y="684645"/>
            <a:ext cx="928459" cy="369332"/>
          </a:xfrm>
          <a:prstGeom prst="rect">
            <a:avLst/>
          </a:prstGeom>
          <a:noFill/>
        </p:spPr>
        <p:txBody>
          <a:bodyPr wrap="none" rtlCol="0">
            <a:spAutoFit/>
          </a:bodyPr>
          <a:lstStyle/>
          <a:p>
            <a:r>
              <a:rPr lang="en-US" dirty="0">
                <a:solidFill>
                  <a:srgbClr val="FFFFFF"/>
                </a:solidFill>
              </a:rPr>
              <a:t>Control</a:t>
            </a:r>
          </a:p>
        </p:txBody>
      </p:sp>
      <p:sp>
        <p:nvSpPr>
          <p:cNvPr id="11" name="TextBox 10"/>
          <p:cNvSpPr txBox="1"/>
          <p:nvPr/>
        </p:nvSpPr>
        <p:spPr>
          <a:xfrm>
            <a:off x="7026011" y="636090"/>
            <a:ext cx="543739" cy="369332"/>
          </a:xfrm>
          <a:prstGeom prst="rect">
            <a:avLst/>
          </a:prstGeom>
          <a:noFill/>
        </p:spPr>
        <p:txBody>
          <a:bodyPr wrap="none" rtlCol="0">
            <a:spAutoFit/>
          </a:bodyPr>
          <a:lstStyle/>
          <a:p>
            <a:r>
              <a:rPr lang="en-US" dirty="0">
                <a:solidFill>
                  <a:srgbClr val="FFFFFF"/>
                </a:solidFill>
              </a:rPr>
              <a:t>TBI</a:t>
            </a:r>
          </a:p>
        </p:txBody>
      </p:sp>
      <p:sp>
        <p:nvSpPr>
          <p:cNvPr id="12" name="TextBox 11"/>
          <p:cNvSpPr txBox="1"/>
          <p:nvPr/>
        </p:nvSpPr>
        <p:spPr>
          <a:xfrm>
            <a:off x="8047638" y="1826609"/>
            <a:ext cx="2838378" cy="830997"/>
          </a:xfrm>
          <a:prstGeom prst="rect">
            <a:avLst/>
          </a:prstGeom>
          <a:noFill/>
        </p:spPr>
        <p:txBody>
          <a:bodyPr wrap="square" rtlCol="0">
            <a:spAutoFit/>
          </a:bodyPr>
          <a:lstStyle/>
          <a:p>
            <a:r>
              <a:rPr lang="en-US" sz="1200" dirty="0"/>
              <a:t>Rodriguez-</a:t>
            </a:r>
            <a:r>
              <a:rPr lang="en-US" sz="1200" dirty="0" err="1"/>
              <a:t>Baeza</a:t>
            </a:r>
            <a:r>
              <a:rPr lang="en-US" sz="1200" dirty="0"/>
              <a:t>, et al </a:t>
            </a:r>
            <a:r>
              <a:rPr lang="en-US" sz="1200" i="1" dirty="0" err="1"/>
              <a:t>Anat</a:t>
            </a:r>
            <a:r>
              <a:rPr lang="en-US" sz="1200" i="1" dirty="0"/>
              <a:t> Record </a:t>
            </a:r>
            <a:r>
              <a:rPr lang="en-US" sz="1200" dirty="0"/>
              <a:t>1998;252:176-184</a:t>
            </a:r>
          </a:p>
          <a:p>
            <a:r>
              <a:rPr lang="en-US" sz="1200" dirty="0"/>
              <a:t>Rodriguez-</a:t>
            </a:r>
            <a:r>
              <a:rPr lang="en-US" sz="1200" dirty="0" err="1"/>
              <a:t>Baeza</a:t>
            </a:r>
            <a:r>
              <a:rPr lang="en-US" sz="1200" dirty="0"/>
              <a:t>, et al </a:t>
            </a:r>
            <a:r>
              <a:rPr lang="en-US" sz="1200" i="1" dirty="0" err="1"/>
              <a:t>Anat</a:t>
            </a:r>
            <a:r>
              <a:rPr lang="en-US" sz="1200" i="1" dirty="0"/>
              <a:t> Record </a:t>
            </a:r>
            <a:r>
              <a:rPr lang="en-US" sz="1200" dirty="0"/>
              <a:t>2003;273A:583-593</a:t>
            </a:r>
          </a:p>
        </p:txBody>
      </p:sp>
      <p:pic>
        <p:nvPicPr>
          <p:cNvPr id="13" name="Shape 86" descr="SIREN draft.png"/>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183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967561" y="1184868"/>
          <a:ext cx="10324213" cy="3083914"/>
        </p:xfrm>
        <a:graphic>
          <a:graphicData uri="http://schemas.openxmlformats.org/drawingml/2006/table">
            <a:tbl>
              <a:tblPr/>
              <a:tblGrid>
                <a:gridCol w="4664241">
                  <a:extLst>
                    <a:ext uri="{9D8B030D-6E8A-4147-A177-3AD203B41FA5}">
                      <a16:colId xmlns="" xmlns:a16="http://schemas.microsoft.com/office/drawing/2014/main" val="20000"/>
                    </a:ext>
                  </a:extLst>
                </a:gridCol>
                <a:gridCol w="3214307">
                  <a:extLst>
                    <a:ext uri="{9D8B030D-6E8A-4147-A177-3AD203B41FA5}">
                      <a16:colId xmlns="" xmlns:a16="http://schemas.microsoft.com/office/drawing/2014/main" val="20001"/>
                    </a:ext>
                  </a:extLst>
                </a:gridCol>
                <a:gridCol w="2445665">
                  <a:extLst>
                    <a:ext uri="{9D8B030D-6E8A-4147-A177-3AD203B41FA5}">
                      <a16:colId xmlns="" xmlns:a16="http://schemas.microsoft.com/office/drawing/2014/main" val="20002"/>
                    </a:ext>
                  </a:extLst>
                </a:gridCol>
              </a:tblGrid>
              <a:tr h="124329">
                <a:tc gridSpan="3">
                  <a:txBody>
                    <a:bodyPr/>
                    <a:lstStyle/>
                    <a:p>
                      <a:pPr marL="0" marR="0">
                        <a:lnSpc>
                          <a:spcPct val="115000"/>
                        </a:lnSpc>
                        <a:spcBef>
                          <a:spcPts val="0"/>
                        </a:spcBef>
                        <a:spcAft>
                          <a:spcPts val="0"/>
                        </a:spcAft>
                      </a:pPr>
                      <a:r>
                        <a:rPr lang="en-US" sz="2000" b="1" dirty="0">
                          <a:solidFill>
                            <a:schemeClr val="accent1"/>
                          </a:solidFill>
                          <a:effectLst/>
                          <a:latin typeface="Arial" panose="020B0604020202020204" pitchFamily="34" charset="0"/>
                          <a:ea typeface="Arial" panose="020B0604020202020204" pitchFamily="34" charset="0"/>
                        </a:rPr>
                        <a:t>Exclusion Criteria</a:t>
                      </a:r>
                      <a:endParaRPr lang="en-US" sz="2000" dirty="0">
                        <a:solidFill>
                          <a:schemeClr val="accent1"/>
                        </a:solidFill>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19120">
                <a:tc>
                  <a:txBody>
                    <a:bodyPr/>
                    <a:lstStyle/>
                    <a:p>
                      <a:pPr marL="0" marR="0" indent="342900" algn="ctr">
                        <a:lnSpc>
                          <a:spcPct val="107000"/>
                        </a:lnSpc>
                        <a:spcBef>
                          <a:spcPts val="0"/>
                        </a:spcBef>
                        <a:spcAft>
                          <a:spcPts val="0"/>
                        </a:spcAft>
                      </a:pPr>
                      <a:r>
                        <a:rPr lang="en-US" sz="1050" b="1">
                          <a:effectLst/>
                          <a:latin typeface="Arial" panose="020B0604020202020204" pitchFamily="34" charset="0"/>
                          <a:ea typeface="Arial" panose="020B0604020202020204" pitchFamily="34" charset="0"/>
                        </a:rPr>
                        <a:t>Criteria</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342900" algn="ctr">
                        <a:lnSpc>
                          <a:spcPct val="107000"/>
                        </a:lnSpc>
                        <a:spcBef>
                          <a:spcPts val="0"/>
                        </a:spcBef>
                        <a:spcAft>
                          <a:spcPts val="0"/>
                        </a:spcAft>
                      </a:pPr>
                      <a:r>
                        <a:rPr lang="en-US" sz="1050" b="1">
                          <a:effectLst/>
                          <a:latin typeface="Arial" panose="020B0604020202020204" pitchFamily="34" charset="0"/>
                          <a:ea typeface="Arial" panose="020B0604020202020204" pitchFamily="34" charset="0"/>
                        </a:rPr>
                        <a:t>Rationale</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342900" algn="ctr">
                        <a:lnSpc>
                          <a:spcPct val="107000"/>
                        </a:lnSpc>
                        <a:spcBef>
                          <a:spcPts val="0"/>
                        </a:spcBef>
                        <a:spcAft>
                          <a:spcPts val="0"/>
                        </a:spcAft>
                      </a:pPr>
                      <a:r>
                        <a:rPr lang="en-US" sz="1050" b="1">
                          <a:effectLst/>
                          <a:latin typeface="Arial" panose="020B0604020202020204" pitchFamily="34" charset="0"/>
                          <a:ea typeface="Arial" panose="020B0604020202020204" pitchFamily="34" charset="0"/>
                        </a:rPr>
                        <a:t>Metric</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85134">
                <a:tc>
                  <a:txBody>
                    <a:bodyPr/>
                    <a:lstStyle/>
                    <a:p>
                      <a:pPr marL="0" marR="0">
                        <a:lnSpc>
                          <a:spcPct val="115000"/>
                        </a:lnSpc>
                        <a:spcBef>
                          <a:spcPts val="0"/>
                        </a:spcBef>
                        <a:spcAft>
                          <a:spcPts val="0"/>
                        </a:spcAft>
                      </a:pPr>
                      <a:r>
                        <a:rPr lang="en-US" sz="1050" dirty="0">
                          <a:effectLst/>
                          <a:latin typeface="Arial" panose="020B0604020202020204" pitchFamily="34" charset="0"/>
                          <a:ea typeface="Arial" panose="020B0604020202020204" pitchFamily="34" charset="0"/>
                        </a:rPr>
                        <a:t>  E.    Pre-existing neurologic disease (e.g. TBI, stroke, or neurodegenerative disorder) with confounding residual neurologic deficits</a:t>
                      </a:r>
                      <a:endParaRPr lang="en-US" sz="105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Minimize confounding effect of neurologic disability prior to index TBI</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Medical history</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28351">
                <a:tc>
                  <a:txBody>
                    <a:bodyPr/>
                    <a:lstStyle/>
                    <a:p>
                      <a:pPr marL="0" marR="0" algn="just">
                        <a:lnSpc>
                          <a:spcPct val="107000"/>
                        </a:lnSpc>
                        <a:spcBef>
                          <a:spcPts val="0"/>
                        </a:spcBef>
                        <a:spcAft>
                          <a:spcPts val="300"/>
                        </a:spcAft>
                      </a:pPr>
                      <a:r>
                        <a:rPr lang="en-US" sz="1050">
                          <a:effectLst/>
                          <a:latin typeface="Arial" panose="020B0604020202020204" pitchFamily="34" charset="0"/>
                          <a:ea typeface="Arial" panose="020B0604020202020204" pitchFamily="34" charset="0"/>
                        </a:rPr>
                        <a:t>  F.    Inability to perform activities of daily living (ADL) without assistance prior to injury</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50">
                          <a:effectLst/>
                          <a:latin typeface="Arial" panose="020B0604020202020204" pitchFamily="34" charset="0"/>
                          <a:ea typeface="Arial" panose="020B0604020202020204" pitchFamily="34" charset="0"/>
                        </a:rPr>
                        <a:t>Minimize confounding effect of neurologic disability prior to index TBI</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Medical history</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34510">
                <a:tc>
                  <a:txBody>
                    <a:bodyPr/>
                    <a:lstStyle/>
                    <a:p>
                      <a:pPr marL="0" marR="0" algn="just">
                        <a:lnSpc>
                          <a:spcPct val="107000"/>
                        </a:lnSpc>
                        <a:spcBef>
                          <a:spcPts val="0"/>
                        </a:spcBef>
                        <a:spcAft>
                          <a:spcPts val="300"/>
                        </a:spcAft>
                      </a:pPr>
                      <a:r>
                        <a:rPr lang="en-US" sz="1050">
                          <a:effectLst/>
                          <a:latin typeface="Arial" panose="020B0604020202020204" pitchFamily="34" charset="0"/>
                          <a:ea typeface="Arial" panose="020B0604020202020204" pitchFamily="34" charset="0"/>
                        </a:rPr>
                        <a:t> G.   Known active drug or alcohol dependence that, in the opinion of site investigator, would interfere with physiological response to PbtO</a:t>
                      </a:r>
                      <a:r>
                        <a:rPr lang="en-US" sz="1050" baseline="-25000">
                          <a:effectLst/>
                          <a:latin typeface="Arial" panose="020B0604020202020204" pitchFamily="34" charset="0"/>
                          <a:ea typeface="Arial" panose="020B0604020202020204" pitchFamily="34" charset="0"/>
                        </a:rPr>
                        <a:t>2</a:t>
                      </a:r>
                      <a:r>
                        <a:rPr lang="en-US" sz="1050">
                          <a:effectLst/>
                          <a:latin typeface="Arial" panose="020B0604020202020204" pitchFamily="34" charset="0"/>
                          <a:ea typeface="Arial" panose="020B0604020202020204" pitchFamily="34" charset="0"/>
                        </a:rPr>
                        <a:t> treatments</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50">
                          <a:effectLst/>
                          <a:latin typeface="Arial" panose="020B0604020202020204" pitchFamily="34" charset="0"/>
                          <a:ea typeface="Arial" panose="020B0604020202020204" pitchFamily="34" charset="0"/>
                        </a:rPr>
                        <a:t>Withdrawal from alcohol or other psychoactive drugs may interfere with treatment interventions</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Medical history, physical exam </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98095">
                <a:tc>
                  <a:txBody>
                    <a:bodyPr/>
                    <a:lstStyle/>
                    <a:p>
                      <a:pPr marL="0" marR="0" algn="just">
                        <a:lnSpc>
                          <a:spcPct val="107000"/>
                        </a:lnSpc>
                        <a:spcBef>
                          <a:spcPts val="0"/>
                        </a:spcBef>
                        <a:spcAft>
                          <a:spcPts val="300"/>
                        </a:spcAft>
                      </a:pPr>
                      <a:r>
                        <a:rPr lang="en-US" sz="1050">
                          <a:effectLst/>
                          <a:latin typeface="Arial" panose="020B0604020202020204" pitchFamily="34" charset="0"/>
                          <a:ea typeface="Arial" panose="020B0604020202020204" pitchFamily="34" charset="0"/>
                        </a:rPr>
                        <a:t> H.   Non-survivable injury (e.g. withdrawal of care prior to randomization, no intention for aggressive intervention, on hospice or DNR order etc.</a:t>
                      </a:r>
                      <a:r>
                        <a:rPr lang="en-US" sz="1050">
                          <a:effectLst/>
                          <a:latin typeface="Calibri" panose="020F0502020204030204" pitchFamily="34" charset="0"/>
                          <a:ea typeface="Calibri" panose="020F0502020204030204" pitchFamily="34" charset="0"/>
                        </a:rPr>
                        <a:t>)</a:t>
                      </a: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50">
                          <a:effectLst/>
                          <a:latin typeface="Arial" panose="020B0604020202020204" pitchFamily="34" charset="0"/>
                          <a:ea typeface="Arial" panose="020B0604020202020204" pitchFamily="34" charset="0"/>
                        </a:rPr>
                        <a:t>Excessively high risk of unfavorable outcome</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Physical exam</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74235">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  I.      Pregnancy</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Unknown effects of PbtO</a:t>
                      </a:r>
                      <a:r>
                        <a:rPr lang="en-US" sz="1050" baseline="-25000">
                          <a:effectLst/>
                          <a:latin typeface="Arial" panose="020B0604020202020204" pitchFamily="34" charset="0"/>
                          <a:ea typeface="Arial" panose="020B0604020202020204" pitchFamily="34" charset="0"/>
                        </a:rPr>
                        <a:t>2</a:t>
                      </a:r>
                      <a:r>
                        <a:rPr lang="en-US" sz="1050">
                          <a:effectLst/>
                          <a:latin typeface="Arial" panose="020B0604020202020204" pitchFamily="34" charset="0"/>
                          <a:ea typeface="Arial" panose="020B0604020202020204" pitchFamily="34" charset="0"/>
                        </a:rPr>
                        <a:t> directed interventions on fetus</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Medical history; pregnancy test</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99282">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  J.     Prisoner or ward of the state</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Inability to provide consent</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effectLst/>
                          <a:latin typeface="Arial" panose="020B0604020202020204" pitchFamily="34" charset="0"/>
                          <a:ea typeface="Arial" panose="020B0604020202020204" pitchFamily="34" charset="0"/>
                        </a:rPr>
                        <a:t>History</a:t>
                      </a:r>
                      <a:endParaRPr lang="en-US" sz="105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51818">
                <a:tc>
                  <a:txBody>
                    <a:bodyPr/>
                    <a:lstStyle/>
                    <a:p>
                      <a:pPr marL="0" marR="0">
                        <a:lnSpc>
                          <a:spcPct val="115000"/>
                        </a:lnSpc>
                        <a:spcBef>
                          <a:spcPts val="0"/>
                        </a:spcBef>
                        <a:spcAft>
                          <a:spcPts val="0"/>
                        </a:spcAft>
                      </a:pPr>
                      <a:r>
                        <a:rPr lang="en-US" sz="1050" strike="sngStrike" baseline="0" dirty="0">
                          <a:effectLst/>
                          <a:latin typeface="Arial" panose="020B0604020202020204" pitchFamily="34" charset="0"/>
                          <a:ea typeface="Arial" panose="020B0604020202020204" pitchFamily="34" charset="0"/>
                        </a:rPr>
                        <a:t>4.2.6. Patient listed on EFIC opt-out registry for study</a:t>
                      </a:r>
                      <a:endParaRPr lang="en-US" sz="1050" strike="sngStrike" baseline="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strike="sngStrike" baseline="0" dirty="0">
                          <a:effectLst/>
                          <a:latin typeface="Arial" panose="020B0604020202020204" pitchFamily="34" charset="0"/>
                          <a:ea typeface="Arial" panose="020B0604020202020204" pitchFamily="34" charset="0"/>
                        </a:rPr>
                        <a:t>Inability to obtain consent through EFIC procedure</a:t>
                      </a:r>
                      <a:endParaRPr lang="en-US" sz="1050" strike="sngStrike" baseline="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strike="sngStrike" baseline="0" dirty="0">
                          <a:effectLst/>
                          <a:latin typeface="Arial" panose="020B0604020202020204" pitchFamily="34" charset="0"/>
                          <a:ea typeface="Arial" panose="020B0604020202020204" pitchFamily="34" charset="0"/>
                        </a:rPr>
                        <a:t>EFIC opt-out registry</a:t>
                      </a:r>
                      <a:endParaRPr lang="en-US" sz="1050" strike="sngStrike" baseline="0" dirty="0">
                        <a:effectLst/>
                        <a:latin typeface="Calibri" panose="020F0502020204030204" pitchFamily="34" charset="0"/>
                        <a:ea typeface="Calibri" panose="020F0502020204030204" pitchFamily="34" charset="0"/>
                      </a:endParaRPr>
                    </a:p>
                  </a:txBody>
                  <a:tcPr marL="17939" marR="17939" marT="17939" marB="1793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pic>
        <p:nvPicPr>
          <p:cNvPr id="3"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70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6290" name="Group 2"/>
          <p:cNvGraphicFramePr>
            <a:graphicFrameLocks noGrp="1"/>
          </p:cNvGraphicFramePr>
          <p:nvPr>
            <p:extLst/>
          </p:nvPr>
        </p:nvGraphicFramePr>
        <p:xfrm>
          <a:off x="2590800" y="762001"/>
          <a:ext cx="7162800" cy="5072895"/>
        </p:xfrm>
        <a:graphic>
          <a:graphicData uri="http://schemas.openxmlformats.org/drawingml/2006/table">
            <a:tbl>
              <a:tblPr/>
              <a:tblGrid>
                <a:gridCol w="2021633">
                  <a:extLst>
                    <a:ext uri="{9D8B030D-6E8A-4147-A177-3AD203B41FA5}">
                      <a16:colId xmlns="" xmlns:a16="http://schemas.microsoft.com/office/drawing/2014/main" val="20000"/>
                    </a:ext>
                  </a:extLst>
                </a:gridCol>
                <a:gridCol w="580280">
                  <a:extLst>
                    <a:ext uri="{9D8B030D-6E8A-4147-A177-3AD203B41FA5}">
                      <a16:colId xmlns="" xmlns:a16="http://schemas.microsoft.com/office/drawing/2014/main" val="20001"/>
                    </a:ext>
                  </a:extLst>
                </a:gridCol>
                <a:gridCol w="2246312">
                  <a:extLst>
                    <a:ext uri="{9D8B030D-6E8A-4147-A177-3AD203B41FA5}">
                      <a16:colId xmlns="" xmlns:a16="http://schemas.microsoft.com/office/drawing/2014/main" val="20002"/>
                    </a:ext>
                  </a:extLst>
                </a:gridCol>
                <a:gridCol w="2314575">
                  <a:extLst>
                    <a:ext uri="{9D8B030D-6E8A-4147-A177-3AD203B41FA5}">
                      <a16:colId xmlns="" xmlns:a16="http://schemas.microsoft.com/office/drawing/2014/main" val="20003"/>
                    </a:ext>
                  </a:extLst>
                </a:gridCol>
              </a:tblGrid>
              <a:tr h="145704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1"/>
                          </a:solidFill>
                          <a:effectLst/>
                          <a:latin typeface="Arial" charset="0"/>
                        </a:rPr>
                        <a:t>Types of events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cs typeface="Times New Roman" pitchFamily="18" charset="0"/>
                        </a:rPr>
                        <a:t>ICP </a:t>
                      </a:r>
                      <a:r>
                        <a:rPr kumimoji="0" lang="en-US" sz="2400" b="0" i="0" u="sng" strike="noStrike" cap="none" normalizeH="0" baseline="0" dirty="0">
                          <a:ln>
                            <a:noFill/>
                          </a:ln>
                          <a:solidFill>
                            <a:schemeClr val="tx2"/>
                          </a:solidFill>
                          <a:effectLst/>
                          <a:latin typeface="Arial" charset="0"/>
                          <a:cs typeface="Times New Roman" pitchFamily="18" charset="0"/>
                        </a:rPr>
                        <a:t>&lt;</a:t>
                      </a:r>
                      <a:r>
                        <a:rPr kumimoji="0" lang="en-US" sz="2400" b="0" i="0" u="none" strike="noStrike" cap="none" normalizeH="0" baseline="0" dirty="0">
                          <a:ln>
                            <a:noFill/>
                          </a:ln>
                          <a:solidFill>
                            <a:schemeClr val="tx2"/>
                          </a:solidFill>
                          <a:effectLst/>
                          <a:latin typeface="Arial" charset="0"/>
                          <a:cs typeface="Times New Roman" pitchFamily="18" charset="0"/>
                        </a:rPr>
                        <a:t> 22</a:t>
                      </a:r>
                      <a:endParaRPr kumimoji="0" lang="en-US" sz="2400" b="0" i="0" u="none" strike="noStrike" cap="none" normalizeH="0" baseline="0" dirty="0">
                        <a:ln>
                          <a:noFill/>
                        </a:ln>
                        <a:solidFill>
                          <a:schemeClr val="tx2"/>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cs typeface="Times New Roman" pitchFamily="18" charset="0"/>
                        </a:rPr>
                        <a:t>ICP &gt; 22</a:t>
                      </a:r>
                      <a:endParaRPr kumimoji="0" lang="en-US" sz="2400" b="0" i="0" u="none" strike="noStrike" cap="none" normalizeH="0" baseline="0" dirty="0">
                        <a:ln>
                          <a:noFill/>
                        </a:ln>
                        <a:solidFill>
                          <a:schemeClr val="tx2"/>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7080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 xmlns:a16="http://schemas.microsoft.com/office/drawing/2014/main" val="10001"/>
                  </a:ext>
                </a:extLst>
              </a:tr>
              <a:tr h="152252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cs typeface="Times New Roman" pitchFamily="18" charset="0"/>
                        </a:rPr>
                        <a:t>PbtO</a:t>
                      </a:r>
                      <a:r>
                        <a:rPr kumimoji="0" lang="en-US" sz="2400" b="0" i="0" u="none" strike="noStrike" cap="none" normalizeH="0" baseline="-25000" dirty="0">
                          <a:ln>
                            <a:noFill/>
                          </a:ln>
                          <a:solidFill>
                            <a:schemeClr val="tx2"/>
                          </a:solidFill>
                          <a:effectLst/>
                          <a:latin typeface="Arial" charset="0"/>
                          <a:cs typeface="Times New Roman" pitchFamily="18" charset="0"/>
                        </a:rPr>
                        <a:t>2</a:t>
                      </a:r>
                      <a:r>
                        <a:rPr kumimoji="0" lang="en-US" sz="2400" b="0" i="0" u="none" strike="noStrike" cap="none" normalizeH="0" baseline="0" dirty="0">
                          <a:ln>
                            <a:noFill/>
                          </a:ln>
                          <a:solidFill>
                            <a:schemeClr val="tx2"/>
                          </a:solidFill>
                          <a:effectLst/>
                          <a:latin typeface="Arial" charset="0"/>
                          <a:cs typeface="Times New Roman" pitchFamily="18" charset="0"/>
                        </a:rPr>
                        <a:t> </a:t>
                      </a:r>
                      <a:r>
                        <a:rPr kumimoji="0" lang="en-US" sz="2400" b="0" i="0" u="sng" strike="noStrike" cap="none" normalizeH="0" baseline="0" dirty="0">
                          <a:ln>
                            <a:noFill/>
                          </a:ln>
                          <a:solidFill>
                            <a:schemeClr val="tx2"/>
                          </a:solidFill>
                          <a:effectLst/>
                          <a:latin typeface="Arial" charset="0"/>
                          <a:cs typeface="Times New Roman" pitchFamily="18" charset="0"/>
                        </a:rPr>
                        <a:t>&gt;</a:t>
                      </a:r>
                      <a:r>
                        <a:rPr kumimoji="0" lang="en-US" sz="2400" b="0" i="0" u="none" strike="noStrike" cap="none" normalizeH="0" baseline="0" dirty="0">
                          <a:ln>
                            <a:noFill/>
                          </a:ln>
                          <a:solidFill>
                            <a:schemeClr val="tx2"/>
                          </a:solidFill>
                          <a:effectLst/>
                          <a:latin typeface="Arial" charset="0"/>
                          <a:cs typeface="Times New Roman" pitchFamily="18" charset="0"/>
                        </a:rPr>
                        <a:t> 20</a:t>
                      </a:r>
                      <a:endParaRPr kumimoji="0" lang="en-US" sz="2400" b="0" i="0" u="none" strike="noStrike" cap="none" normalizeH="0" baseline="0" dirty="0">
                        <a:ln>
                          <a:noFill/>
                        </a:ln>
                        <a:solidFill>
                          <a:schemeClr val="tx2"/>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solidFill>
                          <a:effectLst/>
                          <a:latin typeface="Arial" charset="0"/>
                          <a:cs typeface="Times New Roman" pitchFamily="18" charset="0"/>
                        </a:rPr>
                        <a:t>Type 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Times New Roman" pitchFamily="18" charset="0"/>
                        </a:rPr>
                        <a:t>No interventions directed at PbtO</a:t>
                      </a:r>
                      <a:r>
                        <a:rPr kumimoji="0" lang="en-US" sz="1600" b="0" i="0" u="none" strike="noStrike" cap="none" normalizeH="0" baseline="-25000" dirty="0">
                          <a:ln>
                            <a:noFill/>
                          </a:ln>
                          <a:solidFill>
                            <a:schemeClr val="tx1"/>
                          </a:solidFill>
                          <a:effectLst/>
                          <a:latin typeface="Arial" charset="0"/>
                          <a:cs typeface="Times New Roman" pitchFamily="18" charset="0"/>
                        </a:rPr>
                        <a:t>2</a:t>
                      </a:r>
                      <a:r>
                        <a:rPr kumimoji="0" lang="en-US" sz="1600" b="0" i="0" u="none" strike="noStrike" cap="none" normalizeH="0" baseline="0" dirty="0">
                          <a:ln>
                            <a:noFill/>
                          </a:ln>
                          <a:solidFill>
                            <a:schemeClr val="tx1"/>
                          </a:solidFill>
                          <a:effectLst/>
                          <a:latin typeface="Arial" charset="0"/>
                          <a:cs typeface="Times New Roman" pitchFamily="18" charset="0"/>
                        </a:rPr>
                        <a:t> or ICP needed </a:t>
                      </a:r>
                      <a:endParaRPr kumimoji="0" lang="en-US" sz="16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Arial" charset="0"/>
                          <a:cs typeface="Times New Roman" pitchFamily="18" charset="0"/>
                        </a:rPr>
                        <a:t>Type B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Interventions directed at lowering ICP</a:t>
                      </a:r>
                      <a:endParaRPr kumimoji="0" lang="en-US" sz="16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52252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cs typeface="Times New Roman" pitchFamily="18" charset="0"/>
                        </a:rPr>
                        <a:t>PbtO</a:t>
                      </a:r>
                      <a:r>
                        <a:rPr kumimoji="0" lang="en-US" sz="2400" b="0" i="0" u="none" strike="noStrike" cap="none" normalizeH="0" baseline="-25000" dirty="0">
                          <a:ln>
                            <a:noFill/>
                          </a:ln>
                          <a:solidFill>
                            <a:schemeClr val="tx2"/>
                          </a:solidFill>
                          <a:effectLst/>
                          <a:latin typeface="Arial" charset="0"/>
                          <a:cs typeface="Times New Roman" pitchFamily="18" charset="0"/>
                        </a:rPr>
                        <a:t>2</a:t>
                      </a:r>
                      <a:r>
                        <a:rPr kumimoji="0" lang="en-US" sz="2400" b="0" i="0" u="none" strike="noStrike" cap="none" normalizeH="0" baseline="0" dirty="0">
                          <a:ln>
                            <a:noFill/>
                          </a:ln>
                          <a:solidFill>
                            <a:schemeClr val="tx2"/>
                          </a:solidFill>
                          <a:effectLst/>
                          <a:latin typeface="Arial" charset="0"/>
                          <a:cs typeface="Times New Roman" pitchFamily="18" charset="0"/>
                        </a:rPr>
                        <a:t> &lt; 20</a:t>
                      </a:r>
                      <a:endParaRPr kumimoji="0" lang="en-US" sz="2400" b="0" i="0" u="none" strike="noStrike" cap="none" normalizeH="0" baseline="0" dirty="0">
                        <a:ln>
                          <a:noFill/>
                        </a:ln>
                        <a:solidFill>
                          <a:schemeClr val="tx2"/>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solidFill>
                          <a:effectLst/>
                          <a:latin typeface="Arial" charset="0"/>
                          <a:cs typeface="Times New Roman" pitchFamily="18" charset="0"/>
                        </a:rPr>
                        <a:t>Type C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Times New Roman" pitchFamily="18" charset="0"/>
                        </a:rPr>
                        <a:t>Interventions directed at increasing pBtO</a:t>
                      </a:r>
                      <a:r>
                        <a:rPr kumimoji="0" lang="en-US" sz="1600" b="0" i="0" u="none" strike="noStrike" cap="none" normalizeH="0" baseline="-25000" dirty="0">
                          <a:ln>
                            <a:noFill/>
                          </a:ln>
                          <a:solidFill>
                            <a:schemeClr val="tx1"/>
                          </a:solidFill>
                          <a:effectLst/>
                          <a:latin typeface="Arial" charset="0"/>
                          <a:cs typeface="Times New Roman" pitchFamily="18" charset="0"/>
                        </a:rPr>
                        <a:t>2</a:t>
                      </a:r>
                      <a:endParaRPr kumimoji="0" lang="en-US" sz="1600" b="0" i="0" u="none" strike="noStrike" cap="none" normalizeH="0" baseline="-2500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solidFill>
                          <a:effectLst/>
                          <a:latin typeface="Arial" charset="0"/>
                          <a:cs typeface="Times New Roman" pitchFamily="18" charset="0"/>
                        </a:rPr>
                        <a:t>Type 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Times New Roman" pitchFamily="18" charset="0"/>
                        </a:rPr>
                        <a:t>Interventions directed at lowering ICP and increasing pBtO</a:t>
                      </a:r>
                      <a:r>
                        <a:rPr kumimoji="0" lang="en-US" sz="1600" b="0" i="0" u="none" strike="noStrike" cap="none" normalizeH="0" baseline="-25000" dirty="0">
                          <a:ln>
                            <a:noFill/>
                          </a:ln>
                          <a:solidFill>
                            <a:schemeClr val="tx1"/>
                          </a:solidFill>
                          <a:effectLst/>
                          <a:latin typeface="Arial" charset="0"/>
                          <a:cs typeface="Times New Roman" pitchFamily="18" charset="0"/>
                        </a:rPr>
                        <a:t>2</a:t>
                      </a:r>
                      <a:endParaRPr kumimoji="0" lang="en-US" sz="1600" b="0" i="0" u="none" strike="noStrike" cap="none" normalizeH="0" baseline="-2500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pic>
        <p:nvPicPr>
          <p:cNvPr id="3"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932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4798" name="Group 78"/>
          <p:cNvGraphicFramePr>
            <a:graphicFrameLocks noGrp="1"/>
          </p:cNvGraphicFramePr>
          <p:nvPr>
            <p:ph type="tbl" idx="1"/>
            <p:extLst>
              <p:ext uri="{D42A27DB-BD31-4B8C-83A1-F6EECF244321}">
                <p14:modId xmlns:p14="http://schemas.microsoft.com/office/powerpoint/2010/main" val="1770738421"/>
              </p:ext>
            </p:extLst>
          </p:nvPr>
        </p:nvGraphicFramePr>
        <p:xfrm>
          <a:off x="0" y="81153"/>
          <a:ext cx="12192000" cy="6717762"/>
        </p:xfrm>
        <a:graphic>
          <a:graphicData uri="http://schemas.openxmlformats.org/drawingml/2006/table">
            <a:tbl>
              <a:tblPr/>
              <a:tblGrid>
                <a:gridCol w="3657600">
                  <a:extLst>
                    <a:ext uri="{9D8B030D-6E8A-4147-A177-3AD203B41FA5}">
                      <a16:colId xmlns="" xmlns:a16="http://schemas.microsoft.com/office/drawing/2014/main" val="20000"/>
                    </a:ext>
                  </a:extLst>
                </a:gridCol>
                <a:gridCol w="3681984">
                  <a:extLst>
                    <a:ext uri="{9D8B030D-6E8A-4147-A177-3AD203B41FA5}">
                      <a16:colId xmlns="" xmlns:a16="http://schemas.microsoft.com/office/drawing/2014/main" val="20001"/>
                    </a:ext>
                  </a:extLst>
                </a:gridCol>
                <a:gridCol w="4852416">
                  <a:extLst>
                    <a:ext uri="{9D8B030D-6E8A-4147-A177-3AD203B41FA5}">
                      <a16:colId xmlns="" xmlns:a16="http://schemas.microsoft.com/office/drawing/2014/main" val="20002"/>
                    </a:ext>
                  </a:extLst>
                </a:gridCol>
              </a:tblGrid>
              <a:tr h="28460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1"/>
                          </a:solidFill>
                          <a:effectLst/>
                          <a:latin typeface="Arial" charset="0"/>
                        </a:rPr>
                        <a:t>B:  Isolated </a:t>
                      </a:r>
                      <a:r>
                        <a:rPr kumimoji="0" lang="en-US" sz="1800" b="0" i="0" u="none" strike="noStrike" cap="none" normalizeH="0" baseline="0" dirty="0">
                          <a:ln>
                            <a:noFill/>
                          </a:ln>
                          <a:solidFill>
                            <a:schemeClr val="accent1"/>
                          </a:solidFill>
                          <a:effectLst/>
                          <a:latin typeface="Arial" charset="0"/>
                        </a:rPr>
                        <a:t>ICP increase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1"/>
                          </a:solidFill>
                          <a:effectLst/>
                          <a:latin typeface="Arial" charset="0"/>
                        </a:rPr>
                        <a:t>C:  Isolated </a:t>
                      </a:r>
                      <a:r>
                        <a:rPr kumimoji="0" lang="en-US" sz="1800" b="0" i="0" u="none" strike="noStrike" cap="none" normalizeH="0" baseline="0" dirty="0">
                          <a:ln>
                            <a:noFill/>
                          </a:ln>
                          <a:solidFill>
                            <a:schemeClr val="accent1"/>
                          </a:solidFill>
                          <a:effectLst/>
                          <a:latin typeface="Arial" charset="0"/>
                        </a:rPr>
                        <a:t>PbtO</a:t>
                      </a:r>
                      <a:r>
                        <a:rPr kumimoji="0" lang="en-US" sz="1800" b="0" i="0" u="none" strike="noStrike" cap="none" normalizeH="0" baseline="-25000" dirty="0">
                          <a:ln>
                            <a:noFill/>
                          </a:ln>
                          <a:solidFill>
                            <a:schemeClr val="accent1"/>
                          </a:solidFill>
                          <a:effectLst/>
                          <a:latin typeface="Arial" charset="0"/>
                        </a:rPr>
                        <a:t>2</a:t>
                      </a:r>
                      <a:r>
                        <a:rPr kumimoji="0" lang="en-US" sz="1800" b="0" i="0" u="none" strike="noStrike" cap="none" normalizeH="0" baseline="0" dirty="0">
                          <a:ln>
                            <a:noFill/>
                          </a:ln>
                          <a:solidFill>
                            <a:schemeClr val="accent1"/>
                          </a:solidFill>
                          <a:effectLst/>
                          <a:latin typeface="Arial" charset="0"/>
                        </a:rPr>
                        <a:t> drop</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1"/>
                          </a:solidFill>
                          <a:effectLst/>
                          <a:latin typeface="Arial" charset="0"/>
                        </a:rPr>
                        <a:t>D:  ICP </a:t>
                      </a:r>
                      <a:r>
                        <a:rPr kumimoji="0" lang="en-US" sz="1800" b="0" i="0" u="none" strike="noStrike" cap="none" normalizeH="0" baseline="0" dirty="0">
                          <a:ln>
                            <a:noFill/>
                          </a:ln>
                          <a:solidFill>
                            <a:schemeClr val="accent1"/>
                          </a:solidFill>
                          <a:effectLst/>
                          <a:latin typeface="Arial" charset="0"/>
                        </a:rPr>
                        <a:t>increase + PbtO</a:t>
                      </a:r>
                      <a:r>
                        <a:rPr kumimoji="0" lang="en-US" sz="1800" b="0" i="0" u="none" strike="noStrike" cap="none" normalizeH="0" baseline="-25000" dirty="0">
                          <a:ln>
                            <a:noFill/>
                          </a:ln>
                          <a:solidFill>
                            <a:schemeClr val="accent1"/>
                          </a:solidFill>
                          <a:effectLst/>
                          <a:latin typeface="Arial" charset="0"/>
                        </a:rPr>
                        <a:t>2</a:t>
                      </a:r>
                      <a:r>
                        <a:rPr kumimoji="0" lang="en-US" sz="1800" b="0" i="0" u="none" strike="noStrike" cap="none" normalizeH="0" baseline="0" dirty="0">
                          <a:ln>
                            <a:noFill/>
                          </a:ln>
                          <a:solidFill>
                            <a:schemeClr val="accent1"/>
                          </a:solidFill>
                          <a:effectLst/>
                          <a:latin typeface="Arial" charset="0"/>
                        </a:rPr>
                        <a:t> drop</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3164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1</a:t>
                      </a: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lvl="3"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head of the bed to lower ICP.</a:t>
                      </a:r>
                    </a:p>
                    <a:p>
                      <a:pPr marL="171450" lvl="3"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Ensure Temperature &lt; 38 </a:t>
                      </a:r>
                      <a:r>
                        <a:rPr lang="en-US" sz="900" u="none" strike="noStrike" kern="1200" baseline="30000" dirty="0" err="1" smtClean="0">
                          <a:solidFill>
                            <a:schemeClr val="tx1"/>
                          </a:solidFill>
                          <a:effectLst/>
                          <a:latin typeface="+mn-lt"/>
                          <a:ea typeface="+mn-ea"/>
                          <a:cs typeface="+mn-cs"/>
                        </a:rPr>
                        <a:t>o</a:t>
                      </a:r>
                      <a:r>
                        <a:rPr lang="en-US" sz="900" u="none" strike="noStrike" kern="1200" dirty="0" err="1" smtClean="0">
                          <a:solidFill>
                            <a:schemeClr val="tx1"/>
                          </a:solidFill>
                          <a:effectLst/>
                          <a:latin typeface="+mn-lt"/>
                          <a:ea typeface="+mn-ea"/>
                          <a:cs typeface="+mn-cs"/>
                        </a:rPr>
                        <a:t>C.</a:t>
                      </a:r>
                      <a:endParaRPr lang="en-US" sz="900" u="none" strike="noStrike" kern="1200" dirty="0" smtClean="0">
                        <a:solidFill>
                          <a:schemeClr val="tx1"/>
                        </a:solidFill>
                        <a:effectLst/>
                        <a:latin typeface="+mn-lt"/>
                        <a:ea typeface="+mn-ea"/>
                        <a:cs typeface="+mn-cs"/>
                      </a:endParaRPr>
                    </a:p>
                    <a:p>
                      <a:pPr marL="171450" lvl="3"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pharmacological analgesia: Titrate to effect.</a:t>
                      </a:r>
                    </a:p>
                    <a:p>
                      <a:pPr marL="171450" lvl="3"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pharmacological sedation: Titrate to effect.</a:t>
                      </a:r>
                    </a:p>
                    <a:p>
                      <a:pPr marL="171450" lvl="3"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CSF drainage (if EVD available). Titrate to effect. Either continuous or intermittent CSF drainage is allowed per site protocol.</a:t>
                      </a:r>
                    </a:p>
                    <a:p>
                      <a:pPr marL="171450" lvl="3"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Low dose </a:t>
                      </a:r>
                      <a:r>
                        <a:rPr lang="en-US" sz="900" u="none" strike="noStrike" kern="1200" dirty="0" err="1" smtClean="0">
                          <a:solidFill>
                            <a:schemeClr val="tx1"/>
                          </a:solidFill>
                          <a:effectLst/>
                          <a:latin typeface="+mn-lt"/>
                          <a:ea typeface="+mn-ea"/>
                          <a:cs typeface="+mn-cs"/>
                        </a:rPr>
                        <a:t>Mannitol</a:t>
                      </a:r>
                      <a:r>
                        <a:rPr lang="en-US" sz="900" u="none" strike="noStrike" kern="1200" dirty="0" smtClean="0">
                          <a:solidFill>
                            <a:schemeClr val="tx1"/>
                          </a:solidFill>
                          <a:effectLst/>
                          <a:latin typeface="+mn-lt"/>
                          <a:ea typeface="+mn-ea"/>
                          <a:cs typeface="+mn-cs"/>
                        </a:rPr>
                        <a:t> (0.25 – 0.5 g/kg), titrate to ICP control and maintain </a:t>
                      </a:r>
                      <a:r>
                        <a:rPr lang="en-US" sz="900" u="none" strike="noStrike" kern="1200" dirty="0" err="1" smtClean="0">
                          <a:solidFill>
                            <a:schemeClr val="tx1"/>
                          </a:solidFill>
                          <a:effectLst/>
                          <a:latin typeface="+mn-lt"/>
                          <a:ea typeface="+mn-ea"/>
                          <a:cs typeface="+mn-cs"/>
                        </a:rPr>
                        <a:t>Sosm</a:t>
                      </a:r>
                      <a:r>
                        <a:rPr lang="en-US" sz="900" u="none" strike="noStrike" kern="1200" dirty="0" smtClean="0">
                          <a:solidFill>
                            <a:schemeClr val="tx1"/>
                          </a:solidFill>
                          <a:effectLst/>
                          <a:latin typeface="+mn-lt"/>
                          <a:ea typeface="+mn-ea"/>
                          <a:cs typeface="+mn-cs"/>
                        </a:rPr>
                        <a:t> &lt; 320 </a:t>
                      </a:r>
                      <a:r>
                        <a:rPr lang="en-US" sz="900" u="none" strike="noStrike" kern="1200" dirty="0" err="1" smtClean="0">
                          <a:solidFill>
                            <a:schemeClr val="tx1"/>
                          </a:solidFill>
                          <a:effectLst/>
                          <a:latin typeface="+mn-lt"/>
                          <a:ea typeface="+mn-ea"/>
                          <a:cs typeface="+mn-cs"/>
                        </a:rPr>
                        <a:t>mOsm</a:t>
                      </a:r>
                      <a:r>
                        <a:rPr lang="en-US" sz="900" u="none" strike="noStrike" kern="1200" dirty="0" smtClean="0">
                          <a:solidFill>
                            <a:schemeClr val="tx1"/>
                          </a:solidFill>
                          <a:effectLst/>
                          <a:latin typeface="+mn-lt"/>
                          <a:ea typeface="+mn-ea"/>
                          <a:cs typeface="+mn-cs"/>
                        </a:rPr>
                        <a:t> or </a:t>
                      </a:r>
                      <a:r>
                        <a:rPr lang="en-US" sz="900" u="none" strike="noStrike" kern="1200" dirty="0" err="1" smtClean="0">
                          <a:solidFill>
                            <a:schemeClr val="tx1"/>
                          </a:solidFill>
                          <a:effectLst/>
                          <a:latin typeface="+mn-lt"/>
                          <a:ea typeface="+mn-ea"/>
                          <a:cs typeface="+mn-cs"/>
                        </a:rPr>
                        <a:t>Ogap</a:t>
                      </a:r>
                      <a:r>
                        <a:rPr lang="en-US" sz="900" u="none" strike="noStrike" kern="1200" dirty="0" smtClean="0">
                          <a:solidFill>
                            <a:schemeClr val="tx1"/>
                          </a:solidFill>
                          <a:effectLst/>
                          <a:latin typeface="+mn-lt"/>
                          <a:ea typeface="+mn-ea"/>
                          <a:cs typeface="+mn-cs"/>
                        </a:rPr>
                        <a:t> &lt;20.</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Hypertonic saline. Concentration of hypertonic saline should be based on local protocol. Titrate to ICP control. Titrate to effect and maintain </a:t>
                      </a:r>
                      <a:r>
                        <a:rPr lang="en-US" sz="900" u="none" strike="noStrike" kern="1200" dirty="0" err="1" smtClean="0">
                          <a:solidFill>
                            <a:schemeClr val="tx1"/>
                          </a:solidFill>
                          <a:effectLst/>
                          <a:latin typeface="+mn-lt"/>
                          <a:ea typeface="+mn-ea"/>
                          <a:cs typeface="+mn-cs"/>
                        </a:rPr>
                        <a:t>sNa</a:t>
                      </a:r>
                      <a:r>
                        <a:rPr lang="en-US" sz="900" u="none" strike="noStrike" kern="1200" dirty="0" smtClean="0">
                          <a:solidFill>
                            <a:schemeClr val="tx1"/>
                          </a:solidFill>
                          <a:effectLst/>
                          <a:latin typeface="+mn-lt"/>
                          <a:ea typeface="+mn-ea"/>
                          <a:cs typeface="+mn-cs"/>
                        </a:rPr>
                        <a:t> </a:t>
                      </a:r>
                      <a:r>
                        <a:rPr lang="en-US" sz="900" u="sng" strike="noStrike" kern="1200" dirty="0" smtClean="0">
                          <a:solidFill>
                            <a:schemeClr val="tx1"/>
                          </a:solidFill>
                          <a:effectLst/>
                          <a:latin typeface="+mn-lt"/>
                          <a:ea typeface="+mn-ea"/>
                          <a:cs typeface="+mn-cs"/>
                        </a:rPr>
                        <a:t>&lt;</a:t>
                      </a:r>
                      <a:r>
                        <a:rPr lang="en-US" sz="900" u="none" strike="noStrike" kern="1200" dirty="0" smtClean="0">
                          <a:solidFill>
                            <a:schemeClr val="tx1"/>
                          </a:solidFill>
                          <a:effectLst/>
                          <a:latin typeface="+mn-lt"/>
                          <a:ea typeface="+mn-ea"/>
                          <a:cs typeface="+mn-cs"/>
                        </a:rPr>
                        <a:t> 160 </a:t>
                      </a:r>
                      <a:r>
                        <a:rPr lang="en-US" sz="900" u="none" strike="noStrike" kern="1200" dirty="0" err="1" smtClean="0">
                          <a:solidFill>
                            <a:schemeClr val="tx1"/>
                          </a:solidFill>
                          <a:effectLst/>
                          <a:latin typeface="+mn-lt"/>
                          <a:ea typeface="+mn-ea"/>
                          <a:cs typeface="+mn-cs"/>
                        </a:rPr>
                        <a:t>mEq</a:t>
                      </a:r>
                      <a:r>
                        <a:rPr lang="en-US" sz="900" u="none" strike="noStrike" kern="1200" dirty="0" smtClean="0">
                          <a:solidFill>
                            <a:schemeClr val="tx1"/>
                          </a:solidFill>
                          <a:effectLst/>
                          <a:latin typeface="+mn-lt"/>
                          <a:ea typeface="+mn-ea"/>
                          <a:cs typeface="+mn-cs"/>
                        </a:rPr>
                        <a:t>/L. </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Initiate or titrate anti-seizure medications (AEDs).  </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ventilator for a target PaCO2 of 35 - 40 mm Hg and target pH of 7.35 - 7.45</a:t>
                      </a:r>
                      <a:endParaRPr lang="en-US" sz="900" u="none" strike="noStrike" kern="1200" dirty="0">
                        <a:solidFill>
                          <a:schemeClr val="tx1"/>
                        </a:solidFill>
                        <a:effectLst/>
                        <a:latin typeface="+mn-lt"/>
                        <a:ea typeface="+mn-ea"/>
                        <a:cs typeface="+mn-cs"/>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9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1</a:t>
                      </a: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head of the bed to improve brain oxygen level.</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Ensure Temperature &lt; 38</a:t>
                      </a:r>
                      <a:r>
                        <a:rPr lang="en-US" sz="900" u="none" strike="noStrike" kern="1200" baseline="30000" dirty="0" smtClean="0">
                          <a:solidFill>
                            <a:schemeClr val="tx1"/>
                          </a:solidFill>
                          <a:effectLst/>
                          <a:latin typeface="+mn-lt"/>
                          <a:ea typeface="+mn-ea"/>
                          <a:cs typeface="+mn-cs"/>
                        </a:rPr>
                        <a:t>o </a:t>
                      </a:r>
                      <a:r>
                        <a:rPr lang="en-US" sz="900" u="none" strike="noStrike" kern="1200" dirty="0" smtClean="0">
                          <a:solidFill>
                            <a:schemeClr val="tx1"/>
                          </a:solidFill>
                          <a:effectLst/>
                          <a:latin typeface="+mn-lt"/>
                          <a:ea typeface="+mn-ea"/>
                          <a:cs typeface="+mn-cs"/>
                        </a:rPr>
                        <a:t>C.</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Optimize hemodynamics</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Optimize CPP: May increase CPP up to </a:t>
                      </a:r>
                      <a:r>
                        <a:rPr lang="en-US" sz="900" u="sng" strike="noStrike" kern="1200" dirty="0" smtClean="0">
                          <a:solidFill>
                            <a:schemeClr val="tx1"/>
                          </a:solidFill>
                          <a:effectLst/>
                          <a:latin typeface="+mn-lt"/>
                          <a:ea typeface="+mn-ea"/>
                          <a:cs typeface="+mn-cs"/>
                        </a:rPr>
                        <a:t>a maximum of 70 mm Hg</a:t>
                      </a:r>
                      <a:r>
                        <a:rPr lang="en-US" sz="900" u="none" strike="noStrike" kern="1200" dirty="0" smtClean="0">
                          <a:solidFill>
                            <a:schemeClr val="tx1"/>
                          </a:solidFill>
                          <a:effectLst/>
                          <a:latin typeface="+mn-lt"/>
                          <a:ea typeface="+mn-ea"/>
                          <a:cs typeface="+mn-cs"/>
                        </a:rPr>
                        <a:t> with fluid boluses or vasopressors as clinically appropriate. </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PaO2 Adjustments through any of the following treatment options. </a:t>
                      </a:r>
                    </a:p>
                    <a:p>
                      <a:pPr marL="401638" lvl="1"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Increase FiO2: Increase FiO2 to a </a:t>
                      </a:r>
                      <a:r>
                        <a:rPr lang="en-US" sz="900" b="1" u="sng" strike="noStrike" kern="1200" dirty="0" smtClean="0">
                          <a:solidFill>
                            <a:schemeClr val="tx1"/>
                          </a:solidFill>
                          <a:effectLst/>
                          <a:latin typeface="+mn-lt"/>
                          <a:ea typeface="+mn-ea"/>
                          <a:cs typeface="+mn-cs"/>
                        </a:rPr>
                        <a:t>maximum of 60%</a:t>
                      </a:r>
                      <a:r>
                        <a:rPr lang="en-US" sz="900" b="1" u="none" strike="noStrike" kern="1200" dirty="0" smtClean="0">
                          <a:solidFill>
                            <a:schemeClr val="tx1"/>
                          </a:solidFill>
                          <a:effectLst/>
                          <a:latin typeface="+mn-lt"/>
                          <a:ea typeface="+mn-ea"/>
                          <a:cs typeface="+mn-cs"/>
                        </a:rPr>
                        <a:t>.</a:t>
                      </a:r>
                      <a:r>
                        <a:rPr lang="en-US" sz="900" u="none" strike="noStrike" kern="1200" dirty="0" smtClean="0">
                          <a:solidFill>
                            <a:schemeClr val="tx1"/>
                          </a:solidFill>
                          <a:effectLst/>
                          <a:latin typeface="+mn-lt"/>
                          <a:ea typeface="+mn-ea"/>
                          <a:cs typeface="+mn-cs"/>
                        </a:rPr>
                        <a:t> </a:t>
                      </a:r>
                    </a:p>
                    <a:p>
                      <a:pPr marL="401638" lvl="1"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PEEP:</a:t>
                      </a:r>
                    </a:p>
                    <a:p>
                      <a:pPr marL="401638" lvl="1"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Pulmonary toilet</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a:t>
                      </a:r>
                      <a:r>
                        <a:rPr lang="en-US" sz="900" u="none" strike="noStrike" kern="1200" dirty="0" err="1" smtClean="0">
                          <a:solidFill>
                            <a:schemeClr val="tx1"/>
                          </a:solidFill>
                          <a:effectLst/>
                          <a:latin typeface="+mn-lt"/>
                          <a:ea typeface="+mn-ea"/>
                          <a:cs typeface="+mn-cs"/>
                        </a:rPr>
                        <a:t>ventilatory</a:t>
                      </a:r>
                      <a:r>
                        <a:rPr lang="en-US" sz="900" u="none" strike="noStrike" kern="1200" dirty="0" smtClean="0">
                          <a:solidFill>
                            <a:schemeClr val="tx1"/>
                          </a:solidFill>
                          <a:effectLst/>
                          <a:latin typeface="+mn-lt"/>
                          <a:ea typeface="+mn-ea"/>
                          <a:cs typeface="+mn-cs"/>
                        </a:rPr>
                        <a:t> rate to achieve a PaCO2 of 38 - 42 mm Hg while maintaining a target pH of 7.35 - 7.45.  </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Initiate or titrate anti-seizure medications (AEDs)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1</a:t>
                      </a: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Adjust head of the bed to lower ICP (ICP protocol dominant for HOB).  </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Ensure Temperature &lt; 38</a:t>
                      </a:r>
                      <a:r>
                        <a:rPr lang="en-US" sz="800" u="none" strike="noStrike" kern="1200" baseline="30000" dirty="0" smtClean="0">
                          <a:solidFill>
                            <a:schemeClr val="tx1"/>
                          </a:solidFill>
                          <a:effectLst/>
                          <a:latin typeface="+mn-lt"/>
                          <a:ea typeface="+mn-ea"/>
                          <a:cs typeface="+mn-cs"/>
                        </a:rPr>
                        <a:t>o </a:t>
                      </a:r>
                      <a:r>
                        <a:rPr lang="en-US" sz="800" u="none" strike="noStrike" kern="1200" dirty="0" smtClean="0">
                          <a:solidFill>
                            <a:schemeClr val="tx1"/>
                          </a:solidFill>
                          <a:effectLst/>
                          <a:latin typeface="+mn-lt"/>
                          <a:ea typeface="+mn-ea"/>
                          <a:cs typeface="+mn-cs"/>
                        </a:rPr>
                        <a:t>C.</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Adjust pharmacological analgesia: Titrate to effect.</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Adjust pharmacological sedation: Titrate to effect.</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CSF drainage (if EVD available). Titrate to effect. Either continuous or intermittent CSF drainage is allowed per site protocol.</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Optimize hemodynamics</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Optimize CPP: Increase CPP up to </a:t>
                      </a:r>
                      <a:r>
                        <a:rPr lang="en-US" sz="800" u="sng" strike="noStrike" kern="1200" dirty="0" smtClean="0">
                          <a:solidFill>
                            <a:schemeClr val="tx1"/>
                          </a:solidFill>
                          <a:effectLst/>
                          <a:latin typeface="+mn-lt"/>
                          <a:ea typeface="+mn-ea"/>
                          <a:cs typeface="+mn-cs"/>
                        </a:rPr>
                        <a:t>a maximum of 70 mm Hg</a:t>
                      </a:r>
                      <a:r>
                        <a:rPr lang="en-US" sz="800" u="none" strike="noStrike" kern="1200" dirty="0" smtClean="0">
                          <a:solidFill>
                            <a:schemeClr val="tx1"/>
                          </a:solidFill>
                          <a:effectLst/>
                          <a:latin typeface="+mn-lt"/>
                          <a:ea typeface="+mn-ea"/>
                          <a:cs typeface="+mn-cs"/>
                        </a:rPr>
                        <a:t> with fluid boluses or vasopressors </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Low dose </a:t>
                      </a:r>
                      <a:r>
                        <a:rPr lang="en-US" sz="800" u="none" strike="noStrike" kern="1200" dirty="0" err="1" smtClean="0">
                          <a:solidFill>
                            <a:schemeClr val="tx1"/>
                          </a:solidFill>
                          <a:effectLst/>
                          <a:latin typeface="+mn-lt"/>
                          <a:ea typeface="+mn-ea"/>
                          <a:cs typeface="+mn-cs"/>
                        </a:rPr>
                        <a:t>Mannitol</a:t>
                      </a:r>
                      <a:r>
                        <a:rPr lang="en-US" sz="800" u="none" strike="noStrike" kern="1200" dirty="0" smtClean="0">
                          <a:solidFill>
                            <a:schemeClr val="tx1"/>
                          </a:solidFill>
                          <a:effectLst/>
                          <a:latin typeface="+mn-lt"/>
                          <a:ea typeface="+mn-ea"/>
                          <a:cs typeface="+mn-cs"/>
                        </a:rPr>
                        <a:t> (0.25 – 0.5 g/kg), titrate</a:t>
                      </a:r>
                      <a:r>
                        <a:rPr lang="en-US" sz="800" u="none" strike="noStrike" kern="1200" baseline="0" dirty="0" smtClean="0">
                          <a:solidFill>
                            <a:schemeClr val="tx1"/>
                          </a:solidFill>
                          <a:effectLst/>
                          <a:latin typeface="+mn-lt"/>
                          <a:ea typeface="+mn-ea"/>
                          <a:cs typeface="+mn-cs"/>
                        </a:rPr>
                        <a:t> to</a:t>
                      </a:r>
                      <a:r>
                        <a:rPr lang="en-US" sz="800" u="none" strike="noStrike" kern="1200" dirty="0" smtClean="0">
                          <a:solidFill>
                            <a:schemeClr val="tx1"/>
                          </a:solidFill>
                          <a:effectLst/>
                          <a:latin typeface="+mn-lt"/>
                          <a:ea typeface="+mn-ea"/>
                          <a:cs typeface="+mn-cs"/>
                        </a:rPr>
                        <a:t> ICP control and </a:t>
                      </a:r>
                      <a:r>
                        <a:rPr lang="en-US" sz="800" u="none" strike="noStrike" kern="1200" dirty="0" err="1" smtClean="0">
                          <a:solidFill>
                            <a:schemeClr val="tx1"/>
                          </a:solidFill>
                          <a:effectLst/>
                          <a:latin typeface="+mn-lt"/>
                          <a:ea typeface="+mn-ea"/>
                          <a:cs typeface="+mn-cs"/>
                        </a:rPr>
                        <a:t>Sosm</a:t>
                      </a:r>
                      <a:r>
                        <a:rPr lang="en-US" sz="800" u="none" strike="noStrike" kern="1200" dirty="0" smtClean="0">
                          <a:solidFill>
                            <a:schemeClr val="tx1"/>
                          </a:solidFill>
                          <a:effectLst/>
                          <a:latin typeface="+mn-lt"/>
                          <a:ea typeface="+mn-ea"/>
                          <a:cs typeface="+mn-cs"/>
                        </a:rPr>
                        <a:t>&lt;320 </a:t>
                      </a:r>
                      <a:r>
                        <a:rPr lang="en-US" sz="800" u="none" strike="noStrike" kern="1200" dirty="0" err="1" smtClean="0">
                          <a:solidFill>
                            <a:schemeClr val="tx1"/>
                          </a:solidFill>
                          <a:effectLst/>
                          <a:latin typeface="+mn-lt"/>
                          <a:ea typeface="+mn-ea"/>
                          <a:cs typeface="+mn-cs"/>
                        </a:rPr>
                        <a:t>mOsm</a:t>
                      </a:r>
                      <a:r>
                        <a:rPr lang="en-US" sz="800" u="none" strike="noStrike" kern="1200" dirty="0" smtClean="0">
                          <a:solidFill>
                            <a:schemeClr val="tx1"/>
                          </a:solidFill>
                          <a:effectLst/>
                          <a:latin typeface="+mn-lt"/>
                          <a:ea typeface="+mn-ea"/>
                          <a:cs typeface="+mn-cs"/>
                        </a:rPr>
                        <a:t> or </a:t>
                      </a:r>
                      <a:r>
                        <a:rPr lang="en-US" sz="800" u="none" strike="noStrike" kern="1200" dirty="0" err="1" smtClean="0">
                          <a:solidFill>
                            <a:schemeClr val="tx1"/>
                          </a:solidFill>
                          <a:effectLst/>
                          <a:latin typeface="+mn-lt"/>
                          <a:ea typeface="+mn-ea"/>
                          <a:cs typeface="+mn-cs"/>
                        </a:rPr>
                        <a:t>Ogap</a:t>
                      </a:r>
                      <a:r>
                        <a:rPr lang="en-US" sz="800" u="none" strike="noStrike" kern="1200" dirty="0" smtClean="0">
                          <a:solidFill>
                            <a:schemeClr val="tx1"/>
                          </a:solidFill>
                          <a:effectLst/>
                          <a:latin typeface="+mn-lt"/>
                          <a:ea typeface="+mn-ea"/>
                          <a:cs typeface="+mn-cs"/>
                        </a:rPr>
                        <a:t> &lt;20.</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Hypertonic saline. Concentration of hypertonic saline should be based on local protocol. Titrate to ICP control. Titrate to effect and maintain </a:t>
                      </a:r>
                      <a:r>
                        <a:rPr lang="en-US" sz="800" u="none" strike="noStrike" kern="1200" dirty="0" err="1" smtClean="0">
                          <a:solidFill>
                            <a:schemeClr val="tx1"/>
                          </a:solidFill>
                          <a:effectLst/>
                          <a:latin typeface="+mn-lt"/>
                          <a:ea typeface="+mn-ea"/>
                          <a:cs typeface="+mn-cs"/>
                        </a:rPr>
                        <a:t>sNa</a:t>
                      </a:r>
                      <a:r>
                        <a:rPr lang="en-US" sz="800" u="none" strike="noStrike" kern="1200" dirty="0" smtClean="0">
                          <a:solidFill>
                            <a:schemeClr val="tx1"/>
                          </a:solidFill>
                          <a:effectLst/>
                          <a:latin typeface="+mn-lt"/>
                          <a:ea typeface="+mn-ea"/>
                          <a:cs typeface="+mn-cs"/>
                        </a:rPr>
                        <a:t> </a:t>
                      </a:r>
                      <a:r>
                        <a:rPr lang="en-US" sz="800" u="sng" strike="noStrike" kern="1200" dirty="0" smtClean="0">
                          <a:solidFill>
                            <a:schemeClr val="tx1"/>
                          </a:solidFill>
                          <a:effectLst/>
                          <a:latin typeface="+mn-lt"/>
                          <a:ea typeface="+mn-ea"/>
                          <a:cs typeface="+mn-cs"/>
                        </a:rPr>
                        <a:t>&lt;</a:t>
                      </a:r>
                      <a:r>
                        <a:rPr lang="en-US" sz="800" u="none" strike="noStrike" kern="1200" dirty="0" smtClean="0">
                          <a:solidFill>
                            <a:schemeClr val="tx1"/>
                          </a:solidFill>
                          <a:effectLst/>
                          <a:latin typeface="+mn-lt"/>
                          <a:ea typeface="+mn-ea"/>
                          <a:cs typeface="+mn-cs"/>
                        </a:rPr>
                        <a:t> 160 </a:t>
                      </a:r>
                      <a:r>
                        <a:rPr lang="en-US" sz="800" u="none" strike="noStrike" kern="1200" dirty="0" err="1" smtClean="0">
                          <a:solidFill>
                            <a:schemeClr val="tx1"/>
                          </a:solidFill>
                          <a:effectLst/>
                          <a:latin typeface="+mn-lt"/>
                          <a:ea typeface="+mn-ea"/>
                          <a:cs typeface="+mn-cs"/>
                        </a:rPr>
                        <a:t>mEq</a:t>
                      </a:r>
                      <a:r>
                        <a:rPr lang="en-US" sz="800" u="none" strike="noStrike" kern="1200" dirty="0" smtClean="0">
                          <a:solidFill>
                            <a:schemeClr val="tx1"/>
                          </a:solidFill>
                          <a:effectLst/>
                          <a:latin typeface="+mn-lt"/>
                          <a:ea typeface="+mn-ea"/>
                          <a:cs typeface="+mn-cs"/>
                        </a:rPr>
                        <a:t>/L.</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PaO2 Adjustments through any of the following options.</a:t>
                      </a: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Increase FiO2 to a </a:t>
                      </a:r>
                      <a:r>
                        <a:rPr lang="en-US" sz="800" b="1" u="sng" strike="noStrike" kern="1200" dirty="0" smtClean="0">
                          <a:solidFill>
                            <a:schemeClr val="tx1"/>
                          </a:solidFill>
                          <a:effectLst/>
                          <a:latin typeface="+mn-lt"/>
                          <a:ea typeface="+mn-ea"/>
                          <a:cs typeface="+mn-cs"/>
                        </a:rPr>
                        <a:t>maximum of 60%</a:t>
                      </a:r>
                      <a:r>
                        <a:rPr lang="en-US" sz="800" u="none" strike="noStrike" kern="1200" dirty="0" smtClean="0">
                          <a:solidFill>
                            <a:schemeClr val="tx1"/>
                          </a:solidFill>
                          <a:effectLst/>
                          <a:latin typeface="+mn-lt"/>
                          <a:ea typeface="+mn-ea"/>
                          <a:cs typeface="+mn-cs"/>
                        </a:rPr>
                        <a:t>.</a:t>
                      </a: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Increase PEEP by a maximum of 5 cm H20 over baseline</a:t>
                      </a: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Pulmonary toileting</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Adjust </a:t>
                      </a:r>
                      <a:r>
                        <a:rPr lang="en-US" sz="800" u="none" strike="noStrike" kern="1200" dirty="0" err="1" smtClean="0">
                          <a:solidFill>
                            <a:schemeClr val="tx1"/>
                          </a:solidFill>
                          <a:effectLst/>
                          <a:latin typeface="+mn-lt"/>
                          <a:ea typeface="+mn-ea"/>
                          <a:cs typeface="+mn-cs"/>
                        </a:rPr>
                        <a:t>ventilatory</a:t>
                      </a:r>
                      <a:r>
                        <a:rPr lang="en-US" sz="800" u="none" strike="noStrike" kern="1200" dirty="0" smtClean="0">
                          <a:solidFill>
                            <a:schemeClr val="tx1"/>
                          </a:solidFill>
                          <a:effectLst/>
                          <a:latin typeface="+mn-lt"/>
                          <a:ea typeface="+mn-ea"/>
                          <a:cs typeface="+mn-cs"/>
                        </a:rPr>
                        <a:t> rate to achieve a PaCO2 of 38 - 42 , target pH of 7.35 – 7.45. </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Initiate or titrate anti-seizure medications (AEDs).  </a:t>
                      </a:r>
                      <a:endParaRPr lang="en-US" sz="800" u="none" strike="noStrike" kern="1200" dirty="0">
                        <a:solidFill>
                          <a:schemeClr val="tx1"/>
                        </a:solidFill>
                        <a:effectLst/>
                        <a:latin typeface="+mn-lt"/>
                        <a:ea typeface="+mn-ea"/>
                        <a:cs typeface="+mn-cs"/>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011680">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9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2 </a:t>
                      </a: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High dose </a:t>
                      </a:r>
                      <a:r>
                        <a:rPr lang="en-US" sz="900" u="none" strike="noStrike" kern="1200" dirty="0" err="1" smtClean="0">
                          <a:solidFill>
                            <a:schemeClr val="tx1"/>
                          </a:solidFill>
                          <a:effectLst/>
                          <a:latin typeface="+mn-lt"/>
                          <a:ea typeface="+mn-ea"/>
                          <a:cs typeface="+mn-cs"/>
                        </a:rPr>
                        <a:t>Mannitol</a:t>
                      </a:r>
                      <a:r>
                        <a:rPr lang="en-US" sz="900" u="none" strike="noStrike" kern="1200" dirty="0" smtClean="0">
                          <a:solidFill>
                            <a:schemeClr val="tx1"/>
                          </a:solidFill>
                          <a:effectLst/>
                          <a:latin typeface="+mn-lt"/>
                          <a:ea typeface="+mn-ea"/>
                          <a:cs typeface="+mn-cs"/>
                        </a:rPr>
                        <a:t> (1.0 - 1.5 g/kg), or higher frequency of lower dose </a:t>
                      </a:r>
                      <a:r>
                        <a:rPr lang="en-US" sz="900" u="none" strike="noStrike" kern="1200" dirty="0" err="1" smtClean="0">
                          <a:solidFill>
                            <a:schemeClr val="tx1"/>
                          </a:solidFill>
                          <a:effectLst/>
                          <a:latin typeface="+mn-lt"/>
                          <a:ea typeface="+mn-ea"/>
                          <a:cs typeface="+mn-cs"/>
                        </a:rPr>
                        <a:t>mannitol</a:t>
                      </a:r>
                      <a:r>
                        <a:rPr lang="en-US" sz="900" u="none" strike="noStrike" kern="1200" dirty="0" smtClean="0">
                          <a:solidFill>
                            <a:schemeClr val="tx1"/>
                          </a:solidFill>
                          <a:effectLst/>
                          <a:latin typeface="+mn-lt"/>
                          <a:ea typeface="+mn-ea"/>
                          <a:cs typeface="+mn-cs"/>
                        </a:rPr>
                        <a:t> (0.25 - 0.5 g/kg). May repeat if </a:t>
                      </a:r>
                      <a:r>
                        <a:rPr lang="en-US" sz="900" u="none" strike="noStrike" kern="1200" dirty="0" err="1" smtClean="0">
                          <a:solidFill>
                            <a:schemeClr val="tx1"/>
                          </a:solidFill>
                          <a:effectLst/>
                          <a:latin typeface="+mn-lt"/>
                          <a:ea typeface="+mn-ea"/>
                          <a:cs typeface="+mn-cs"/>
                        </a:rPr>
                        <a:t>Sosm</a:t>
                      </a:r>
                      <a:r>
                        <a:rPr lang="en-US" sz="900" u="none" strike="noStrike" kern="1200" dirty="0" smtClean="0">
                          <a:solidFill>
                            <a:schemeClr val="tx1"/>
                          </a:solidFill>
                          <a:effectLst/>
                          <a:latin typeface="+mn-lt"/>
                          <a:ea typeface="+mn-ea"/>
                          <a:cs typeface="+mn-cs"/>
                        </a:rPr>
                        <a:t> &lt; 320 </a:t>
                      </a:r>
                      <a:r>
                        <a:rPr lang="en-US" sz="900" u="none" strike="noStrike" kern="1200" dirty="0" err="1" smtClean="0">
                          <a:solidFill>
                            <a:schemeClr val="tx1"/>
                          </a:solidFill>
                          <a:effectLst/>
                          <a:latin typeface="+mn-lt"/>
                          <a:ea typeface="+mn-ea"/>
                          <a:cs typeface="+mn-cs"/>
                        </a:rPr>
                        <a:t>mOsm</a:t>
                      </a:r>
                      <a:r>
                        <a:rPr lang="en-US" sz="900" u="none" strike="noStrike"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Hypertonic saline bolus (i.e., 30 ml of 23.4%). May repeat if </a:t>
                      </a:r>
                      <a:r>
                        <a:rPr lang="en-US" sz="900" u="none" strike="noStrike" kern="1200" dirty="0" err="1" smtClean="0">
                          <a:solidFill>
                            <a:schemeClr val="tx1"/>
                          </a:solidFill>
                          <a:effectLst/>
                          <a:latin typeface="+mn-lt"/>
                          <a:ea typeface="+mn-ea"/>
                          <a:cs typeface="+mn-cs"/>
                        </a:rPr>
                        <a:t>sNa</a:t>
                      </a:r>
                      <a:r>
                        <a:rPr lang="en-US" sz="900" u="none" strike="noStrike" kern="1200" dirty="0" smtClean="0">
                          <a:solidFill>
                            <a:schemeClr val="tx1"/>
                          </a:solidFill>
                          <a:effectLst/>
                          <a:latin typeface="+mn-lt"/>
                          <a:ea typeface="+mn-ea"/>
                          <a:cs typeface="+mn-cs"/>
                        </a:rPr>
                        <a:t> levels are </a:t>
                      </a:r>
                      <a:r>
                        <a:rPr lang="en-US" sz="900" u="sng" strike="noStrike" kern="1200" dirty="0" smtClean="0">
                          <a:solidFill>
                            <a:schemeClr val="tx1"/>
                          </a:solidFill>
                          <a:effectLst/>
                          <a:latin typeface="+mn-lt"/>
                          <a:ea typeface="+mn-ea"/>
                          <a:cs typeface="+mn-cs"/>
                        </a:rPr>
                        <a:t>&lt;</a:t>
                      </a:r>
                      <a:r>
                        <a:rPr lang="en-US" sz="900" u="none" strike="noStrike" kern="1200" dirty="0" smtClean="0">
                          <a:solidFill>
                            <a:schemeClr val="tx1"/>
                          </a:solidFill>
                          <a:effectLst/>
                          <a:latin typeface="+mn-lt"/>
                          <a:ea typeface="+mn-ea"/>
                          <a:cs typeface="+mn-cs"/>
                        </a:rPr>
                        <a:t> 160 </a:t>
                      </a:r>
                      <a:r>
                        <a:rPr lang="en-US" sz="900" u="none" strike="noStrike" kern="1200" dirty="0" err="1" smtClean="0">
                          <a:solidFill>
                            <a:schemeClr val="tx1"/>
                          </a:solidFill>
                          <a:effectLst/>
                          <a:latin typeface="+mn-lt"/>
                          <a:ea typeface="+mn-ea"/>
                          <a:cs typeface="+mn-cs"/>
                        </a:rPr>
                        <a:t>meq</a:t>
                      </a:r>
                      <a:r>
                        <a:rPr lang="en-US" sz="900" u="none" strike="noStrike" kern="1200" dirty="0" smtClean="0">
                          <a:solidFill>
                            <a:schemeClr val="tx1"/>
                          </a:solidFill>
                          <a:effectLst/>
                          <a:latin typeface="+mn-lt"/>
                          <a:ea typeface="+mn-ea"/>
                          <a:cs typeface="+mn-cs"/>
                        </a:rPr>
                        <a:t>/l.</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Repeat CT to determine if increased size of intracranial mass lesions and treat surgically remediable lesions according to guidelines.</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temperature to 35 – 36</a:t>
                      </a:r>
                      <a:r>
                        <a:rPr lang="en-US" sz="900" u="none" strike="noStrike" kern="1200" baseline="30000" dirty="0" smtClean="0">
                          <a:solidFill>
                            <a:schemeClr val="tx1"/>
                          </a:solidFill>
                          <a:effectLst/>
                          <a:latin typeface="+mn-lt"/>
                          <a:ea typeface="+mn-ea"/>
                          <a:cs typeface="+mn-cs"/>
                        </a:rPr>
                        <a:t>o </a:t>
                      </a:r>
                      <a:r>
                        <a:rPr lang="en-US" sz="900" u="none" strike="noStrike" kern="1200" dirty="0" smtClean="0">
                          <a:solidFill>
                            <a:schemeClr val="tx1"/>
                          </a:solidFill>
                          <a:effectLst/>
                          <a:latin typeface="+mn-lt"/>
                          <a:ea typeface="+mn-ea"/>
                          <a:cs typeface="+mn-cs"/>
                        </a:rPr>
                        <a:t>C, using active cooling measures.</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ventilator for a target PaCO2 of 33 - 38 mm Hg and target pH of 7.35 - 7.45.</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Neuromuscular blockade with short acting agents</a:t>
                      </a:r>
                      <a:endParaRPr lang="en-US" sz="900" u="none" strike="noStrike" kern="1200" dirty="0">
                        <a:solidFill>
                          <a:schemeClr val="tx1"/>
                        </a:solidFill>
                        <a:effectLst/>
                        <a:latin typeface="+mn-lt"/>
                        <a:ea typeface="+mn-ea"/>
                        <a:cs typeface="+mn-cs"/>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2</a:t>
                      </a: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a:t>
                      </a:r>
                      <a:r>
                        <a:rPr lang="en-US" sz="900" u="none" strike="noStrike" kern="1200" dirty="0" err="1" smtClean="0">
                          <a:solidFill>
                            <a:schemeClr val="tx1"/>
                          </a:solidFill>
                          <a:effectLst/>
                          <a:latin typeface="+mn-lt"/>
                          <a:ea typeface="+mn-ea"/>
                          <a:cs typeface="+mn-cs"/>
                        </a:rPr>
                        <a:t>ventilatory</a:t>
                      </a:r>
                      <a:r>
                        <a:rPr lang="en-US" sz="900" u="none" strike="noStrike" kern="1200" dirty="0" smtClean="0">
                          <a:solidFill>
                            <a:schemeClr val="tx1"/>
                          </a:solidFill>
                          <a:effectLst/>
                          <a:latin typeface="+mn-lt"/>
                          <a:ea typeface="+mn-ea"/>
                          <a:cs typeface="+mn-cs"/>
                        </a:rPr>
                        <a:t> rate to increase PaCO2 to 40 – 45 mm Hg while maintaining a pH of 7.35 - 7.45. </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PaO2 Adjustments through any of the following options</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Increase FiO2: Increase FiO2 to a </a:t>
                      </a:r>
                      <a:r>
                        <a:rPr lang="en-US" sz="900" b="1" u="sng" strike="noStrike" kern="1200" dirty="0" smtClean="0">
                          <a:solidFill>
                            <a:schemeClr val="tx1"/>
                          </a:solidFill>
                          <a:effectLst/>
                          <a:latin typeface="+mn-lt"/>
                          <a:ea typeface="+mn-ea"/>
                          <a:cs typeface="+mn-cs"/>
                        </a:rPr>
                        <a:t>maximum of 100%</a:t>
                      </a:r>
                      <a:r>
                        <a:rPr lang="en-US" sz="900" b="1" u="none" strike="noStrike" kern="1200" dirty="0" smtClean="0">
                          <a:solidFill>
                            <a:schemeClr val="tx1"/>
                          </a:solidFill>
                          <a:effectLst/>
                          <a:latin typeface="+mn-lt"/>
                          <a:ea typeface="+mn-ea"/>
                          <a:cs typeface="+mn-cs"/>
                        </a:rPr>
                        <a:t>.</a:t>
                      </a:r>
                      <a:r>
                        <a:rPr lang="en-US" sz="900" u="none" strike="noStrike" kern="1200" dirty="0" smtClean="0">
                          <a:solidFill>
                            <a:schemeClr val="tx1"/>
                          </a:solidFill>
                          <a:effectLst/>
                          <a:latin typeface="+mn-lt"/>
                          <a:ea typeface="+mn-ea"/>
                          <a:cs typeface="+mn-cs"/>
                        </a:rPr>
                        <a:t> </a:t>
                      </a:r>
                    </a:p>
                    <a:p>
                      <a:pPr marL="401638" lvl="2"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PEEP: PEEP in increments of 3 - 5 cm H</a:t>
                      </a:r>
                      <a:r>
                        <a:rPr lang="en-US" sz="900" u="none" strike="noStrike" kern="1200" baseline="-25000" dirty="0" smtClean="0">
                          <a:solidFill>
                            <a:schemeClr val="tx1"/>
                          </a:solidFill>
                          <a:effectLst/>
                          <a:latin typeface="+mn-lt"/>
                          <a:ea typeface="+mn-ea"/>
                          <a:cs typeface="+mn-cs"/>
                        </a:rPr>
                        <a:t>2</a:t>
                      </a:r>
                      <a:r>
                        <a:rPr lang="en-US" sz="900" u="none" strike="noStrike" kern="1200" dirty="0" smtClean="0">
                          <a:solidFill>
                            <a:schemeClr val="tx1"/>
                          </a:solidFill>
                          <a:effectLst/>
                          <a:latin typeface="+mn-lt"/>
                          <a:ea typeface="+mn-ea"/>
                          <a:cs typeface="+mn-cs"/>
                        </a:rPr>
                        <a:t>0. </a:t>
                      </a:r>
                    </a:p>
                    <a:p>
                      <a:pPr marL="401638" lvl="1"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Perform bronchoscopy</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Increase CPP </a:t>
                      </a:r>
                      <a:r>
                        <a:rPr lang="en-US" sz="900" u="sng" strike="noStrike" kern="1200" dirty="0" smtClean="0">
                          <a:solidFill>
                            <a:schemeClr val="tx1"/>
                          </a:solidFill>
                          <a:effectLst/>
                          <a:latin typeface="+mn-lt"/>
                          <a:ea typeface="+mn-ea"/>
                          <a:cs typeface="+mn-cs"/>
                        </a:rPr>
                        <a:t>above 70 mm Hg</a:t>
                      </a:r>
                      <a:r>
                        <a:rPr lang="en-US" sz="900" u="none" strike="noStrike" kern="1200" dirty="0" smtClean="0">
                          <a:solidFill>
                            <a:schemeClr val="tx1"/>
                          </a:solidFill>
                          <a:effectLst/>
                          <a:latin typeface="+mn-lt"/>
                          <a:ea typeface="+mn-ea"/>
                          <a:cs typeface="+mn-cs"/>
                        </a:rPr>
                        <a:t> with fluid boluses or vasopressors. </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Neuromuscular blockade (NMB) with short acting agents</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Transfusion of </a:t>
                      </a:r>
                      <a:r>
                        <a:rPr lang="en-US" sz="900" u="none" strike="noStrike" kern="1200" dirty="0" err="1" smtClean="0">
                          <a:solidFill>
                            <a:schemeClr val="tx1"/>
                          </a:solidFill>
                          <a:effectLst/>
                          <a:latin typeface="+mn-lt"/>
                          <a:ea typeface="+mn-ea"/>
                          <a:cs typeface="+mn-cs"/>
                        </a:rPr>
                        <a:t>pRBCs</a:t>
                      </a:r>
                      <a:endParaRPr lang="en-US" sz="900" u="none" strike="noStrike"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Decrease ICP to &lt; 15 mm Hg.</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CSF drainage.</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Increased sedation</a:t>
                      </a:r>
                      <a:endParaRPr lang="en-US" sz="900" u="none" strike="noStrike" kern="1200" dirty="0">
                        <a:solidFill>
                          <a:schemeClr val="tx1"/>
                        </a:solidFill>
                        <a:effectLst/>
                        <a:latin typeface="+mn-lt"/>
                        <a:ea typeface="+mn-ea"/>
                        <a:cs typeface="+mn-cs"/>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2.  </a:t>
                      </a: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High dose </a:t>
                      </a:r>
                      <a:r>
                        <a:rPr lang="en-US" sz="800" u="none" strike="noStrike" kern="1200" dirty="0" err="1" smtClean="0">
                          <a:solidFill>
                            <a:schemeClr val="tx1"/>
                          </a:solidFill>
                          <a:effectLst/>
                          <a:latin typeface="+mn-lt"/>
                          <a:ea typeface="+mn-ea"/>
                          <a:cs typeface="+mn-cs"/>
                        </a:rPr>
                        <a:t>Mannitol</a:t>
                      </a:r>
                      <a:r>
                        <a:rPr lang="en-US" sz="800" u="none" strike="noStrike" kern="1200" dirty="0" smtClean="0">
                          <a:solidFill>
                            <a:schemeClr val="tx1"/>
                          </a:solidFill>
                          <a:effectLst/>
                          <a:latin typeface="+mn-lt"/>
                          <a:ea typeface="+mn-ea"/>
                          <a:cs typeface="+mn-cs"/>
                        </a:rPr>
                        <a:t> (1.0 - 1.5 g/kg), or higher frequency of lower dose </a:t>
                      </a:r>
                      <a:r>
                        <a:rPr lang="en-US" sz="800" u="none" strike="noStrike" kern="1200" dirty="0" err="1" smtClean="0">
                          <a:solidFill>
                            <a:schemeClr val="tx1"/>
                          </a:solidFill>
                          <a:effectLst/>
                          <a:latin typeface="+mn-lt"/>
                          <a:ea typeface="+mn-ea"/>
                          <a:cs typeface="+mn-cs"/>
                        </a:rPr>
                        <a:t>mannitol</a:t>
                      </a:r>
                      <a:r>
                        <a:rPr lang="en-US" sz="800" u="none" strike="noStrike" kern="1200" dirty="0" smtClean="0">
                          <a:solidFill>
                            <a:schemeClr val="tx1"/>
                          </a:solidFill>
                          <a:effectLst/>
                          <a:latin typeface="+mn-lt"/>
                          <a:ea typeface="+mn-ea"/>
                          <a:cs typeface="+mn-cs"/>
                        </a:rPr>
                        <a:t> (0.25 - 0.5 g/kg). May repeat if  </a:t>
                      </a:r>
                      <a:r>
                        <a:rPr lang="en-US" sz="800" u="none" strike="noStrike" kern="1200" dirty="0" err="1" smtClean="0">
                          <a:solidFill>
                            <a:schemeClr val="tx1"/>
                          </a:solidFill>
                          <a:effectLst/>
                          <a:latin typeface="+mn-lt"/>
                          <a:ea typeface="+mn-ea"/>
                          <a:cs typeface="+mn-cs"/>
                        </a:rPr>
                        <a:t>Sosm</a:t>
                      </a:r>
                      <a:r>
                        <a:rPr lang="en-US" sz="800" u="none" strike="noStrike" kern="1200" dirty="0" smtClean="0">
                          <a:solidFill>
                            <a:schemeClr val="tx1"/>
                          </a:solidFill>
                          <a:effectLst/>
                          <a:latin typeface="+mn-lt"/>
                          <a:ea typeface="+mn-ea"/>
                          <a:cs typeface="+mn-cs"/>
                        </a:rPr>
                        <a:t> &lt; 320 </a:t>
                      </a:r>
                      <a:r>
                        <a:rPr lang="en-US" sz="800" u="none" strike="noStrike" kern="1200" dirty="0" err="1" smtClean="0">
                          <a:solidFill>
                            <a:schemeClr val="tx1"/>
                          </a:solidFill>
                          <a:effectLst/>
                          <a:latin typeface="+mn-lt"/>
                          <a:ea typeface="+mn-ea"/>
                          <a:cs typeface="+mn-cs"/>
                        </a:rPr>
                        <a:t>mOsm</a:t>
                      </a:r>
                      <a:r>
                        <a:rPr lang="en-US" sz="800" u="none" strike="noStrike"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Hypertonic saline bolus (i.e., 30 ml of 23.4%). May repeat if </a:t>
                      </a:r>
                      <a:r>
                        <a:rPr lang="en-US" sz="800" u="none" strike="noStrike" kern="1200" dirty="0" err="1" smtClean="0">
                          <a:solidFill>
                            <a:schemeClr val="tx1"/>
                          </a:solidFill>
                          <a:effectLst/>
                          <a:latin typeface="+mn-lt"/>
                          <a:ea typeface="+mn-ea"/>
                          <a:cs typeface="+mn-cs"/>
                        </a:rPr>
                        <a:t>sNa</a:t>
                      </a:r>
                      <a:r>
                        <a:rPr lang="en-US" sz="800" u="none" strike="noStrike" kern="1200" dirty="0" smtClean="0">
                          <a:solidFill>
                            <a:schemeClr val="tx1"/>
                          </a:solidFill>
                          <a:effectLst/>
                          <a:latin typeface="+mn-lt"/>
                          <a:ea typeface="+mn-ea"/>
                          <a:cs typeface="+mn-cs"/>
                        </a:rPr>
                        <a:t> levels are </a:t>
                      </a:r>
                      <a:r>
                        <a:rPr lang="en-US" sz="800" u="sng" strike="noStrike" kern="1200" dirty="0" smtClean="0">
                          <a:solidFill>
                            <a:schemeClr val="tx1"/>
                          </a:solidFill>
                          <a:effectLst/>
                          <a:latin typeface="+mn-lt"/>
                          <a:ea typeface="+mn-ea"/>
                          <a:cs typeface="+mn-cs"/>
                        </a:rPr>
                        <a:t>&lt;</a:t>
                      </a:r>
                      <a:r>
                        <a:rPr lang="en-US" sz="800" u="none" strike="noStrike" kern="1200" dirty="0" smtClean="0">
                          <a:solidFill>
                            <a:schemeClr val="tx1"/>
                          </a:solidFill>
                          <a:effectLst/>
                          <a:latin typeface="+mn-lt"/>
                          <a:ea typeface="+mn-ea"/>
                          <a:cs typeface="+mn-cs"/>
                        </a:rPr>
                        <a:t> 160 </a:t>
                      </a:r>
                      <a:r>
                        <a:rPr lang="en-US" sz="800" u="none" strike="noStrike" kern="1200" dirty="0" err="1" smtClean="0">
                          <a:solidFill>
                            <a:schemeClr val="tx1"/>
                          </a:solidFill>
                          <a:effectLst/>
                          <a:latin typeface="+mn-lt"/>
                          <a:ea typeface="+mn-ea"/>
                          <a:cs typeface="+mn-cs"/>
                        </a:rPr>
                        <a:t>meq</a:t>
                      </a:r>
                      <a:r>
                        <a:rPr lang="en-US" sz="800" u="none" strike="noStrike" kern="1200" dirty="0" smtClean="0">
                          <a:solidFill>
                            <a:schemeClr val="tx1"/>
                          </a:solidFill>
                          <a:effectLst/>
                          <a:latin typeface="+mn-lt"/>
                          <a:ea typeface="+mn-ea"/>
                          <a:cs typeface="+mn-cs"/>
                        </a:rPr>
                        <a:t>/l.</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Increase CPP </a:t>
                      </a:r>
                      <a:r>
                        <a:rPr lang="en-US" sz="800" u="sng" strike="noStrike" kern="1200" dirty="0" smtClean="0">
                          <a:solidFill>
                            <a:schemeClr val="tx1"/>
                          </a:solidFill>
                          <a:effectLst/>
                          <a:latin typeface="+mn-lt"/>
                          <a:ea typeface="+mn-ea"/>
                          <a:cs typeface="+mn-cs"/>
                        </a:rPr>
                        <a:t>above </a:t>
                      </a:r>
                      <a:r>
                        <a:rPr lang="en-US" sz="800" u="none" strike="noStrike" kern="1200" dirty="0" smtClean="0">
                          <a:solidFill>
                            <a:schemeClr val="tx1"/>
                          </a:solidFill>
                          <a:effectLst/>
                          <a:latin typeface="+mn-lt"/>
                          <a:ea typeface="+mn-ea"/>
                          <a:cs typeface="+mn-cs"/>
                        </a:rPr>
                        <a:t>70 mm Hg with fluid boluses or vasopressors.</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PaO2 Adjustments through any of the following options. </a:t>
                      </a:r>
                      <a:r>
                        <a:rPr lang="en-US" sz="800" u="sng" strike="noStrike" kern="1200" dirty="0" smtClean="0">
                          <a:solidFill>
                            <a:schemeClr val="tx1"/>
                          </a:solidFill>
                          <a:effectLst/>
                          <a:latin typeface="+mn-lt"/>
                          <a:ea typeface="+mn-ea"/>
                          <a:cs typeface="+mn-cs"/>
                        </a:rPr>
                        <a:t>Obtain arterial blood gas to confirm that oxygenation is in desired range before treating with PaO</a:t>
                      </a:r>
                      <a:r>
                        <a:rPr lang="en-US" sz="800" u="sng" strike="noStrike" kern="1200" baseline="-25000" dirty="0" smtClean="0">
                          <a:solidFill>
                            <a:schemeClr val="tx1"/>
                          </a:solidFill>
                          <a:effectLst/>
                          <a:latin typeface="+mn-lt"/>
                          <a:ea typeface="+mn-ea"/>
                          <a:cs typeface="+mn-cs"/>
                        </a:rPr>
                        <a:t>2</a:t>
                      </a:r>
                      <a:r>
                        <a:rPr lang="en-US" sz="800" u="sng" strike="noStrike" kern="1200" dirty="0" smtClean="0">
                          <a:solidFill>
                            <a:schemeClr val="tx1"/>
                          </a:solidFill>
                          <a:effectLst/>
                          <a:latin typeface="+mn-lt"/>
                          <a:ea typeface="+mn-ea"/>
                          <a:cs typeface="+mn-cs"/>
                        </a:rPr>
                        <a:t> adjustments.</a:t>
                      </a:r>
                      <a:r>
                        <a:rPr lang="en-US" sz="800" u="none" strike="noStrike" kern="1200" dirty="0" smtClean="0">
                          <a:solidFill>
                            <a:schemeClr val="tx1"/>
                          </a:solidFill>
                          <a:effectLst/>
                          <a:latin typeface="+mn-lt"/>
                          <a:ea typeface="+mn-ea"/>
                          <a:cs typeface="+mn-cs"/>
                        </a:rPr>
                        <a:t> Note that increasing PaO2 above 150 mmHg might imply overtreatment by PaO2 and prevents detection of another potential true cause of low PbtO2 (</a:t>
                      </a:r>
                      <a:r>
                        <a:rPr lang="en-US" sz="800" u="none" strike="noStrike" kern="1200" dirty="0" err="1" smtClean="0">
                          <a:solidFill>
                            <a:schemeClr val="tx1"/>
                          </a:solidFill>
                          <a:effectLst/>
                          <a:latin typeface="+mn-lt"/>
                          <a:ea typeface="+mn-ea"/>
                          <a:cs typeface="+mn-cs"/>
                        </a:rPr>
                        <a:t>eg</a:t>
                      </a:r>
                      <a:r>
                        <a:rPr lang="en-US" sz="800" u="none" strike="noStrike" kern="1200" dirty="0" smtClean="0">
                          <a:solidFill>
                            <a:schemeClr val="tx1"/>
                          </a:solidFill>
                          <a:effectLst/>
                          <a:latin typeface="+mn-lt"/>
                          <a:ea typeface="+mn-ea"/>
                          <a:cs typeface="+mn-cs"/>
                        </a:rPr>
                        <a:t>, low CPP)</a:t>
                      </a: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Increase FiO2:</a:t>
                      </a:r>
                      <a:r>
                        <a:rPr lang="en-US" sz="800" u="none" strike="noStrike" kern="1200" baseline="0" dirty="0" smtClean="0">
                          <a:solidFill>
                            <a:schemeClr val="tx1"/>
                          </a:solidFill>
                          <a:effectLst/>
                          <a:latin typeface="+mn-lt"/>
                          <a:ea typeface="+mn-ea"/>
                          <a:cs typeface="+mn-cs"/>
                        </a:rPr>
                        <a:t> </a:t>
                      </a:r>
                      <a:r>
                        <a:rPr lang="en-US" sz="800" u="none" strike="noStrike" kern="1200" dirty="0" smtClean="0">
                          <a:solidFill>
                            <a:schemeClr val="tx1"/>
                          </a:solidFill>
                          <a:effectLst/>
                          <a:latin typeface="+mn-lt"/>
                          <a:ea typeface="+mn-ea"/>
                          <a:cs typeface="+mn-cs"/>
                        </a:rPr>
                        <a:t>Increase PaO2 by increasing FiO</a:t>
                      </a:r>
                      <a:r>
                        <a:rPr lang="en-US" sz="800" u="none" strike="noStrike" kern="1200" baseline="-25000" dirty="0" smtClean="0">
                          <a:solidFill>
                            <a:schemeClr val="tx1"/>
                          </a:solidFill>
                          <a:effectLst/>
                          <a:latin typeface="+mn-lt"/>
                          <a:ea typeface="+mn-ea"/>
                          <a:cs typeface="+mn-cs"/>
                        </a:rPr>
                        <a:t>2</a:t>
                      </a:r>
                      <a:r>
                        <a:rPr lang="en-US" sz="800" u="none" strike="noStrike" kern="1200" dirty="0" smtClean="0">
                          <a:solidFill>
                            <a:schemeClr val="tx1"/>
                          </a:solidFill>
                          <a:effectLst/>
                          <a:latin typeface="+mn-lt"/>
                          <a:ea typeface="+mn-ea"/>
                          <a:cs typeface="+mn-cs"/>
                        </a:rPr>
                        <a:t> to a </a:t>
                      </a:r>
                      <a:r>
                        <a:rPr lang="en-US" sz="800" b="1" u="sng" strike="noStrike" kern="1200" dirty="0" smtClean="0">
                          <a:solidFill>
                            <a:schemeClr val="tx1"/>
                          </a:solidFill>
                          <a:effectLst/>
                          <a:latin typeface="+mn-lt"/>
                          <a:ea typeface="+mn-ea"/>
                          <a:cs typeface="+mn-cs"/>
                        </a:rPr>
                        <a:t>maximum of 100%</a:t>
                      </a:r>
                      <a:r>
                        <a:rPr lang="en-US" sz="800" u="none" strike="noStrike" kern="1200" dirty="0" smtClean="0">
                          <a:solidFill>
                            <a:schemeClr val="tx1"/>
                          </a:solidFill>
                          <a:effectLst/>
                          <a:latin typeface="+mn-lt"/>
                          <a:ea typeface="+mn-ea"/>
                          <a:cs typeface="+mn-cs"/>
                        </a:rPr>
                        <a:t>. </a:t>
                      </a: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 Adjust PEEP: PEEP in increments of 3 - 5 cm H</a:t>
                      </a:r>
                      <a:r>
                        <a:rPr lang="en-US" sz="800" u="none" strike="noStrike" kern="1200" baseline="-25000" dirty="0" smtClean="0">
                          <a:solidFill>
                            <a:schemeClr val="tx1"/>
                          </a:solidFill>
                          <a:effectLst/>
                          <a:latin typeface="+mn-lt"/>
                          <a:ea typeface="+mn-ea"/>
                          <a:cs typeface="+mn-cs"/>
                        </a:rPr>
                        <a:t>2</a:t>
                      </a:r>
                      <a:r>
                        <a:rPr lang="en-US" sz="800" u="none" strike="noStrike" kern="1200" dirty="0" smtClean="0">
                          <a:solidFill>
                            <a:schemeClr val="tx1"/>
                          </a:solidFill>
                          <a:effectLst/>
                          <a:latin typeface="+mn-lt"/>
                          <a:ea typeface="+mn-ea"/>
                          <a:cs typeface="+mn-cs"/>
                        </a:rPr>
                        <a:t>0. Monitor for any ICP response </a:t>
                      </a: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Perform bronchoscopy</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Transfusion of </a:t>
                      </a:r>
                      <a:r>
                        <a:rPr lang="en-US" sz="800" u="none" strike="noStrike" kern="1200" dirty="0" err="1" smtClean="0">
                          <a:solidFill>
                            <a:schemeClr val="tx1"/>
                          </a:solidFill>
                          <a:effectLst/>
                          <a:latin typeface="+mn-lt"/>
                          <a:ea typeface="+mn-ea"/>
                          <a:cs typeface="+mn-cs"/>
                        </a:rPr>
                        <a:t>pRBCs</a:t>
                      </a:r>
                      <a:endParaRPr lang="en-US" sz="800" u="none" strike="noStrike"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Repeat CT and treat surgically remediable lesions according to guidelines.</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Adjust temperature to 35 - 36</a:t>
                      </a:r>
                      <a:r>
                        <a:rPr lang="en-US" sz="800" u="none" strike="noStrike" kern="1200" baseline="30000" dirty="0" smtClean="0">
                          <a:solidFill>
                            <a:schemeClr val="tx1"/>
                          </a:solidFill>
                          <a:effectLst/>
                          <a:latin typeface="+mn-lt"/>
                          <a:ea typeface="+mn-ea"/>
                          <a:cs typeface="+mn-cs"/>
                        </a:rPr>
                        <a:t>o </a:t>
                      </a:r>
                      <a:r>
                        <a:rPr lang="en-US" sz="800" u="none" strike="noStrike" kern="1200" dirty="0" smtClean="0">
                          <a:solidFill>
                            <a:schemeClr val="tx1"/>
                          </a:solidFill>
                          <a:effectLst/>
                          <a:latin typeface="+mn-lt"/>
                          <a:ea typeface="+mn-ea"/>
                          <a:cs typeface="+mn-cs"/>
                        </a:rPr>
                        <a:t>C, using active cooling measures.</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Neuromuscular blockade (NMB) with short acting agents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4325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3   </a:t>
                      </a:r>
                      <a:r>
                        <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3 therapies are optional).  </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Pentobarbital coma, according to local protocol.</a:t>
                      </a:r>
                    </a:p>
                    <a:p>
                      <a:pPr marL="171450" lvl="0" indent="-171450">
                        <a:buFont typeface="Arial" panose="020B0604020202020204" pitchFamily="34" charset="0"/>
                        <a:buChar char="•"/>
                      </a:pPr>
                      <a:r>
                        <a:rPr lang="en-US" sz="900" u="none" strike="noStrike" kern="1200" dirty="0" err="1" smtClean="0">
                          <a:solidFill>
                            <a:schemeClr val="tx1"/>
                          </a:solidFill>
                          <a:effectLst/>
                          <a:latin typeface="+mn-lt"/>
                          <a:ea typeface="+mn-ea"/>
                          <a:cs typeface="+mn-cs"/>
                        </a:rPr>
                        <a:t>Decompressive</a:t>
                      </a:r>
                      <a:r>
                        <a:rPr lang="en-US" sz="900" u="none" strike="noStrike" kern="1200" dirty="0" smtClean="0">
                          <a:solidFill>
                            <a:schemeClr val="tx1"/>
                          </a:solidFill>
                          <a:effectLst/>
                          <a:latin typeface="+mn-lt"/>
                          <a:ea typeface="+mn-ea"/>
                          <a:cs typeface="+mn-cs"/>
                        </a:rPr>
                        <a:t> </a:t>
                      </a:r>
                      <a:r>
                        <a:rPr lang="en-US" sz="900" u="none" strike="noStrike" kern="1200" dirty="0" err="1" smtClean="0">
                          <a:solidFill>
                            <a:schemeClr val="tx1"/>
                          </a:solidFill>
                          <a:effectLst/>
                          <a:latin typeface="+mn-lt"/>
                          <a:ea typeface="+mn-ea"/>
                          <a:cs typeface="+mn-cs"/>
                        </a:rPr>
                        <a:t>craniectomy</a:t>
                      </a:r>
                      <a:r>
                        <a:rPr lang="en-US" sz="900" u="none" strike="noStrike"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temperature to 32-35</a:t>
                      </a:r>
                      <a:r>
                        <a:rPr lang="en-US" sz="900" u="none" strike="noStrike" kern="1200" baseline="30000" dirty="0" smtClean="0">
                          <a:solidFill>
                            <a:schemeClr val="tx1"/>
                          </a:solidFill>
                          <a:effectLst/>
                          <a:latin typeface="+mn-lt"/>
                          <a:ea typeface="+mn-ea"/>
                          <a:cs typeface="+mn-cs"/>
                        </a:rPr>
                        <a:t>o </a:t>
                      </a:r>
                      <a:r>
                        <a:rPr lang="en-US" sz="900" u="none" strike="noStrike" kern="1200" dirty="0" smtClean="0">
                          <a:solidFill>
                            <a:schemeClr val="tx1"/>
                          </a:solidFill>
                          <a:effectLst/>
                          <a:latin typeface="+mn-lt"/>
                          <a:ea typeface="+mn-ea"/>
                          <a:cs typeface="+mn-cs"/>
                        </a:rPr>
                        <a:t>C, using active cooling measures.</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Adjust </a:t>
                      </a:r>
                      <a:r>
                        <a:rPr lang="en-US" sz="900" u="none" strike="noStrike" kern="1200" dirty="0" err="1" smtClean="0">
                          <a:solidFill>
                            <a:schemeClr val="tx1"/>
                          </a:solidFill>
                          <a:effectLst/>
                          <a:latin typeface="+mn-lt"/>
                          <a:ea typeface="+mn-ea"/>
                          <a:cs typeface="+mn-cs"/>
                        </a:rPr>
                        <a:t>ventilatory</a:t>
                      </a:r>
                      <a:r>
                        <a:rPr lang="en-US" sz="900" u="none" strike="noStrike" kern="1200" dirty="0" smtClean="0">
                          <a:solidFill>
                            <a:schemeClr val="tx1"/>
                          </a:solidFill>
                          <a:effectLst/>
                          <a:latin typeface="+mn-lt"/>
                          <a:ea typeface="+mn-ea"/>
                          <a:cs typeface="+mn-cs"/>
                        </a:rPr>
                        <a:t> rate for a target PaCO2 of 30 - 35 mm Hg while maintaining a pH less than 7.5</a:t>
                      </a:r>
                    </a:p>
                    <a:p>
                      <a:pPr marL="171450" lvl="0" indent="-171450">
                        <a:buFont typeface="Arial" panose="020B0604020202020204" pitchFamily="34" charset="0"/>
                        <a:buChar char="•"/>
                      </a:pPr>
                      <a:r>
                        <a:rPr lang="en-US" sz="900" u="none" strike="noStrike" kern="1200" dirty="0" smtClean="0">
                          <a:solidFill>
                            <a:schemeClr val="tx1"/>
                          </a:solidFill>
                          <a:effectLst/>
                          <a:latin typeface="+mn-lt"/>
                          <a:ea typeface="+mn-ea"/>
                          <a:cs typeface="+mn-cs"/>
                        </a:rPr>
                        <a:t>Other salvage therapy based on local protocol</a:t>
                      </a:r>
                      <a:endParaRPr lang="en-US" sz="900" u="none" strike="noStrike" kern="1200" dirty="0">
                        <a:solidFill>
                          <a:schemeClr val="tx1"/>
                        </a:solidFill>
                        <a:effectLst/>
                        <a:latin typeface="+mn-lt"/>
                        <a:ea typeface="+mn-ea"/>
                        <a:cs typeface="+mn-cs"/>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9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TIER 3   </a:t>
                      </a:r>
                      <a:r>
                        <a:rPr kumimoji="0" lang="en-US" sz="9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(Tier 3 therapies are optional).  </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Adjust </a:t>
                      </a:r>
                      <a:r>
                        <a:rPr lang="en-US" sz="800" u="none" strike="noStrike" kern="1200" dirty="0" err="1" smtClean="0">
                          <a:solidFill>
                            <a:schemeClr val="tx1"/>
                          </a:solidFill>
                          <a:effectLst/>
                          <a:latin typeface="+mn-lt"/>
                          <a:ea typeface="+mn-ea"/>
                          <a:cs typeface="+mn-cs"/>
                        </a:rPr>
                        <a:t>ventilatory</a:t>
                      </a:r>
                      <a:r>
                        <a:rPr lang="en-US" sz="800" u="none" strike="noStrike" kern="1200" dirty="0" smtClean="0">
                          <a:solidFill>
                            <a:schemeClr val="tx1"/>
                          </a:solidFill>
                          <a:effectLst/>
                          <a:latin typeface="+mn-lt"/>
                          <a:ea typeface="+mn-ea"/>
                          <a:cs typeface="+mn-cs"/>
                        </a:rPr>
                        <a:t> rate to increase PaCO2 to &gt; 45 mm Hg while maintaining a target pH of 7.30 – 7.45.</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Increase cardiac output with inotropes (</a:t>
                      </a:r>
                      <a:r>
                        <a:rPr lang="en-US" sz="800" u="none" strike="noStrike" kern="1200" dirty="0" err="1" smtClean="0">
                          <a:solidFill>
                            <a:schemeClr val="tx1"/>
                          </a:solidFill>
                          <a:effectLst/>
                          <a:latin typeface="+mn-lt"/>
                          <a:ea typeface="+mn-ea"/>
                          <a:cs typeface="+mn-cs"/>
                        </a:rPr>
                        <a:t>milrinone</a:t>
                      </a:r>
                      <a:r>
                        <a:rPr lang="en-US" sz="800" u="none" strike="noStrike" kern="1200" dirty="0" smtClean="0">
                          <a:solidFill>
                            <a:schemeClr val="tx1"/>
                          </a:solidFill>
                          <a:effectLst/>
                          <a:latin typeface="+mn-lt"/>
                          <a:ea typeface="+mn-ea"/>
                          <a:cs typeface="+mn-cs"/>
                        </a:rPr>
                        <a:t>, </a:t>
                      </a:r>
                      <a:r>
                        <a:rPr lang="en-US" sz="800" u="none" strike="noStrike" kern="1200" dirty="0" err="1" smtClean="0">
                          <a:solidFill>
                            <a:schemeClr val="tx1"/>
                          </a:solidFill>
                          <a:effectLst/>
                          <a:latin typeface="+mn-lt"/>
                          <a:ea typeface="+mn-ea"/>
                          <a:cs typeface="+mn-cs"/>
                        </a:rPr>
                        <a:t>dobutamine</a:t>
                      </a:r>
                      <a:r>
                        <a:rPr lang="en-US" sz="800" u="none" strike="noStrike" kern="1200" dirty="0" smtClean="0">
                          <a:solidFill>
                            <a:schemeClr val="tx1"/>
                          </a:solidFill>
                          <a:effectLst/>
                          <a:latin typeface="+mn-lt"/>
                          <a:ea typeface="+mn-ea"/>
                          <a:cs typeface="+mn-cs"/>
                        </a:rPr>
                        <a:t>). Consider use of CO/CI monitoring per local protocol if starting inotropes.</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Assess for vasospasm with </a:t>
                      </a:r>
                      <a:r>
                        <a:rPr lang="en-US" sz="800" u="none" strike="noStrike" kern="1200" dirty="0" err="1" smtClean="0">
                          <a:solidFill>
                            <a:schemeClr val="tx1"/>
                          </a:solidFill>
                          <a:effectLst/>
                          <a:latin typeface="+mn-lt"/>
                          <a:ea typeface="+mn-ea"/>
                          <a:cs typeface="+mn-cs"/>
                        </a:rPr>
                        <a:t>transcranial</a:t>
                      </a:r>
                      <a:r>
                        <a:rPr lang="en-US" sz="800" u="none" strike="noStrike" kern="1200" dirty="0" smtClean="0">
                          <a:solidFill>
                            <a:schemeClr val="tx1"/>
                          </a:solidFill>
                          <a:effectLst/>
                          <a:latin typeface="+mn-lt"/>
                          <a:ea typeface="+mn-ea"/>
                          <a:cs typeface="+mn-cs"/>
                        </a:rPr>
                        <a:t> </a:t>
                      </a:r>
                      <a:r>
                        <a:rPr lang="en-US" sz="800" u="none" strike="noStrike" kern="1200" dirty="0" err="1" smtClean="0">
                          <a:solidFill>
                            <a:schemeClr val="tx1"/>
                          </a:solidFill>
                          <a:effectLst/>
                          <a:latin typeface="+mn-lt"/>
                          <a:ea typeface="+mn-ea"/>
                          <a:cs typeface="+mn-cs"/>
                        </a:rPr>
                        <a:t>dopplers</a:t>
                      </a:r>
                      <a:r>
                        <a:rPr lang="en-US" sz="800" u="none" strike="noStrike" kern="1200" dirty="0" smtClean="0">
                          <a:solidFill>
                            <a:schemeClr val="tx1"/>
                          </a:solidFill>
                          <a:effectLst/>
                          <a:latin typeface="+mn-lt"/>
                          <a:ea typeface="+mn-ea"/>
                          <a:cs typeface="+mn-cs"/>
                        </a:rPr>
                        <a:t>, CT angiogram, or cerebral angiogram. If present, treat with augmentation of CPP.</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Hyperventilation (per the CO2 challenge described on page 34) to address possible ‘reverse Robin-Hood syndrome’.</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Other salvage therapy based on local protocol and practice patterns.</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Other potential causes / </a:t>
                      </a:r>
                      <a:r>
                        <a:rPr lang="en-US" sz="800" u="none" strike="noStrike" kern="1200" dirty="0" err="1" smtClean="0">
                          <a:solidFill>
                            <a:schemeClr val="tx1"/>
                          </a:solidFill>
                          <a:effectLst/>
                          <a:latin typeface="+mn-lt"/>
                          <a:ea typeface="+mn-ea"/>
                          <a:cs typeface="+mn-cs"/>
                        </a:rPr>
                        <a:t>interventionsonsider</a:t>
                      </a:r>
                      <a:r>
                        <a:rPr lang="en-US" sz="800" u="none" strike="noStrike" kern="1200" dirty="0" smtClean="0">
                          <a:solidFill>
                            <a:schemeClr val="tx1"/>
                          </a:solidFill>
                          <a:effectLst/>
                          <a:latin typeface="+mn-lt"/>
                          <a:ea typeface="+mn-ea"/>
                          <a:cs typeface="+mn-cs"/>
                        </a:rPr>
                        <a:t> cortical spreading depolarization via </a:t>
                      </a:r>
                      <a:r>
                        <a:rPr lang="en-US" sz="800" u="none" strike="noStrike" kern="1200" dirty="0" err="1" smtClean="0">
                          <a:solidFill>
                            <a:schemeClr val="tx1"/>
                          </a:solidFill>
                          <a:effectLst/>
                          <a:latin typeface="+mn-lt"/>
                          <a:ea typeface="+mn-ea"/>
                          <a:cs typeface="+mn-cs"/>
                        </a:rPr>
                        <a:t>ECog</a:t>
                      </a:r>
                      <a:endParaRPr lang="en-US" sz="800" u="none" strike="noStrike" kern="1200" dirty="0" smtClean="0">
                        <a:solidFill>
                          <a:schemeClr val="tx1"/>
                        </a:solidFill>
                        <a:effectLst/>
                        <a:latin typeface="+mn-lt"/>
                        <a:ea typeface="+mn-ea"/>
                        <a:cs typeface="+mn-cs"/>
                      </a:endParaRP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Assess for pulmonary embolism per local protocol</a:t>
                      </a: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Assess for cerebral venous thrombosis per local protocol</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3.  </a:t>
                      </a:r>
                      <a:r>
                        <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(Tier 3 therapies are optional).  </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Pentobarbital coma, according to local protocol.</a:t>
                      </a:r>
                    </a:p>
                    <a:p>
                      <a:pPr marL="171450" lvl="0" indent="-171450">
                        <a:buFont typeface="Arial" panose="020B0604020202020204" pitchFamily="34" charset="0"/>
                        <a:buChar char="•"/>
                      </a:pPr>
                      <a:r>
                        <a:rPr lang="en-US" sz="800" u="none" strike="noStrike" kern="1200" dirty="0" err="1" smtClean="0">
                          <a:solidFill>
                            <a:schemeClr val="tx1"/>
                          </a:solidFill>
                          <a:effectLst/>
                          <a:latin typeface="+mn-lt"/>
                          <a:ea typeface="+mn-ea"/>
                          <a:cs typeface="+mn-cs"/>
                        </a:rPr>
                        <a:t>Decompressive</a:t>
                      </a:r>
                      <a:r>
                        <a:rPr lang="en-US" sz="800" u="none" strike="noStrike" kern="1200" dirty="0" smtClean="0">
                          <a:solidFill>
                            <a:schemeClr val="tx1"/>
                          </a:solidFill>
                          <a:effectLst/>
                          <a:latin typeface="+mn-lt"/>
                          <a:ea typeface="+mn-ea"/>
                          <a:cs typeface="+mn-cs"/>
                        </a:rPr>
                        <a:t> </a:t>
                      </a:r>
                      <a:r>
                        <a:rPr lang="en-US" sz="800" u="none" strike="noStrike" kern="1200" dirty="0" err="1" smtClean="0">
                          <a:solidFill>
                            <a:schemeClr val="tx1"/>
                          </a:solidFill>
                          <a:effectLst/>
                          <a:latin typeface="+mn-lt"/>
                          <a:ea typeface="+mn-ea"/>
                          <a:cs typeface="+mn-cs"/>
                        </a:rPr>
                        <a:t>craniectomy</a:t>
                      </a:r>
                      <a:r>
                        <a:rPr lang="en-US" sz="800" u="none" strike="noStrike"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Adjust temperature to 32 - 35</a:t>
                      </a:r>
                      <a:r>
                        <a:rPr lang="en-US" sz="800" u="none" strike="noStrike" kern="1200" baseline="30000" dirty="0" smtClean="0">
                          <a:solidFill>
                            <a:schemeClr val="tx1"/>
                          </a:solidFill>
                          <a:effectLst/>
                          <a:latin typeface="+mn-lt"/>
                          <a:ea typeface="+mn-ea"/>
                          <a:cs typeface="+mn-cs"/>
                        </a:rPr>
                        <a:t>o </a:t>
                      </a:r>
                      <a:r>
                        <a:rPr lang="en-US" sz="800" u="none" strike="noStrike" kern="1200" dirty="0" smtClean="0">
                          <a:solidFill>
                            <a:schemeClr val="tx1"/>
                          </a:solidFill>
                          <a:effectLst/>
                          <a:latin typeface="+mn-lt"/>
                          <a:ea typeface="+mn-ea"/>
                          <a:cs typeface="+mn-cs"/>
                        </a:rPr>
                        <a:t>C, using active cooling measures.</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Increase cardiac output with inotropes (</a:t>
                      </a:r>
                      <a:r>
                        <a:rPr lang="en-US" sz="800" u="none" strike="noStrike" kern="1200" dirty="0" err="1" smtClean="0">
                          <a:solidFill>
                            <a:schemeClr val="tx1"/>
                          </a:solidFill>
                          <a:effectLst/>
                          <a:latin typeface="+mn-lt"/>
                          <a:ea typeface="+mn-ea"/>
                          <a:cs typeface="+mn-cs"/>
                        </a:rPr>
                        <a:t>milrinone</a:t>
                      </a:r>
                      <a:r>
                        <a:rPr lang="en-US" sz="800" u="none" strike="noStrike" kern="1200" dirty="0" smtClean="0">
                          <a:solidFill>
                            <a:schemeClr val="tx1"/>
                          </a:solidFill>
                          <a:effectLst/>
                          <a:latin typeface="+mn-lt"/>
                          <a:ea typeface="+mn-ea"/>
                          <a:cs typeface="+mn-cs"/>
                        </a:rPr>
                        <a:t>, </a:t>
                      </a:r>
                      <a:r>
                        <a:rPr lang="en-US" sz="800" u="none" strike="noStrike" kern="1200" dirty="0" err="1" smtClean="0">
                          <a:solidFill>
                            <a:schemeClr val="tx1"/>
                          </a:solidFill>
                          <a:effectLst/>
                          <a:latin typeface="+mn-lt"/>
                          <a:ea typeface="+mn-ea"/>
                          <a:cs typeface="+mn-cs"/>
                        </a:rPr>
                        <a:t>dobutamine</a:t>
                      </a:r>
                      <a:r>
                        <a:rPr lang="en-US" sz="800" u="none" strike="noStrike"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Assess for vasospasm with </a:t>
                      </a:r>
                      <a:r>
                        <a:rPr lang="en-US" sz="800" u="none" strike="noStrike" kern="1200" dirty="0" err="1" smtClean="0">
                          <a:solidFill>
                            <a:schemeClr val="tx1"/>
                          </a:solidFill>
                          <a:effectLst/>
                          <a:latin typeface="+mn-lt"/>
                          <a:ea typeface="+mn-ea"/>
                          <a:cs typeface="+mn-cs"/>
                        </a:rPr>
                        <a:t>transcranial</a:t>
                      </a:r>
                      <a:r>
                        <a:rPr lang="en-US" sz="800" u="none" strike="noStrike" kern="1200" dirty="0" smtClean="0">
                          <a:solidFill>
                            <a:schemeClr val="tx1"/>
                          </a:solidFill>
                          <a:effectLst/>
                          <a:latin typeface="+mn-lt"/>
                          <a:ea typeface="+mn-ea"/>
                          <a:cs typeface="+mn-cs"/>
                        </a:rPr>
                        <a:t> </a:t>
                      </a:r>
                      <a:r>
                        <a:rPr lang="en-US" sz="800" u="none" strike="noStrike" kern="1200" dirty="0" err="1" smtClean="0">
                          <a:solidFill>
                            <a:schemeClr val="tx1"/>
                          </a:solidFill>
                          <a:effectLst/>
                          <a:latin typeface="+mn-lt"/>
                          <a:ea typeface="+mn-ea"/>
                          <a:cs typeface="+mn-cs"/>
                        </a:rPr>
                        <a:t>dopplers</a:t>
                      </a:r>
                      <a:r>
                        <a:rPr lang="en-US" sz="800" u="none" strike="noStrike" kern="1200" dirty="0" smtClean="0">
                          <a:solidFill>
                            <a:schemeClr val="tx1"/>
                          </a:solidFill>
                          <a:effectLst/>
                          <a:latin typeface="+mn-lt"/>
                          <a:ea typeface="+mn-ea"/>
                          <a:cs typeface="+mn-cs"/>
                        </a:rPr>
                        <a:t> or cerebral angiogram. If present, treat with augmentation of CPP.</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Hyperventilation to address possible ‘reverse Robin-Hood syndrome’.   </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Other salvage therapy based on local protocol and practice patterns.</a:t>
                      </a:r>
                    </a:p>
                    <a:p>
                      <a:pPr marL="171450" lvl="0"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Other potential causes / interventions for low PbtO2 should be considered per site protocol. </a:t>
                      </a: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Consider cortical spreading depolarization via </a:t>
                      </a:r>
                      <a:r>
                        <a:rPr lang="en-US" sz="800" u="none" strike="noStrike" kern="1200" dirty="0" err="1" smtClean="0">
                          <a:solidFill>
                            <a:schemeClr val="tx1"/>
                          </a:solidFill>
                          <a:effectLst/>
                          <a:latin typeface="+mn-lt"/>
                          <a:ea typeface="+mn-ea"/>
                          <a:cs typeface="+mn-cs"/>
                        </a:rPr>
                        <a:t>ECog</a:t>
                      </a:r>
                      <a:endParaRPr lang="en-US" sz="800" u="none" strike="noStrike" kern="1200" dirty="0" smtClean="0">
                        <a:solidFill>
                          <a:schemeClr val="tx1"/>
                        </a:solidFill>
                        <a:effectLst/>
                        <a:latin typeface="+mn-lt"/>
                        <a:ea typeface="+mn-ea"/>
                        <a:cs typeface="+mn-cs"/>
                      </a:endParaRP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Assess for pulmonary embolism per local protocol (i.e., CTA, VQ scan, </a:t>
                      </a:r>
                      <a:r>
                        <a:rPr lang="en-US" sz="800" u="none" strike="noStrike" kern="1200" dirty="0" err="1" smtClean="0">
                          <a:solidFill>
                            <a:schemeClr val="tx1"/>
                          </a:solidFill>
                          <a:effectLst/>
                          <a:latin typeface="+mn-lt"/>
                          <a:ea typeface="+mn-ea"/>
                          <a:cs typeface="+mn-cs"/>
                        </a:rPr>
                        <a:t>etc</a:t>
                      </a:r>
                      <a:r>
                        <a:rPr lang="en-US" sz="800" u="none" strike="noStrike" kern="1200" dirty="0" smtClean="0">
                          <a:solidFill>
                            <a:schemeClr val="tx1"/>
                          </a:solidFill>
                          <a:effectLst/>
                          <a:latin typeface="+mn-lt"/>
                          <a:ea typeface="+mn-ea"/>
                          <a:cs typeface="+mn-cs"/>
                        </a:rPr>
                        <a:t>). If present, initiate anticoagulation or obtain IVC filter. </a:t>
                      </a:r>
                    </a:p>
                    <a:p>
                      <a:pPr marL="401638" lvl="1" indent="-171450">
                        <a:buFont typeface="Arial" panose="020B0604020202020204" pitchFamily="34" charset="0"/>
                        <a:buChar char="•"/>
                      </a:pPr>
                      <a:r>
                        <a:rPr lang="en-US" sz="800" u="none" strike="noStrike" kern="1200" dirty="0" smtClean="0">
                          <a:solidFill>
                            <a:schemeClr val="tx1"/>
                          </a:solidFill>
                          <a:effectLst/>
                          <a:latin typeface="+mn-lt"/>
                          <a:ea typeface="+mn-ea"/>
                          <a:cs typeface="+mn-cs"/>
                        </a:rPr>
                        <a:t>Assess for cerebral venous thrombosis per local protocol</a:t>
                      </a:r>
                      <a:endParaRPr lang="en-US" sz="800" u="none" strike="noStrike" kern="1200" dirty="0">
                        <a:solidFill>
                          <a:schemeClr val="tx1"/>
                        </a:solidFill>
                        <a:effectLst/>
                        <a:latin typeface="+mn-lt"/>
                        <a:ea typeface="+mn-ea"/>
                        <a:cs typeface="+mn-cs"/>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5019432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2405"/>
            <a:ext cx="7772400" cy="1143000"/>
          </a:xfrm>
        </p:spPr>
        <p:txBody>
          <a:bodyPr/>
          <a:lstStyle/>
          <a:p>
            <a:r>
              <a:rPr lang="en-US" sz="3200" dirty="0">
                <a:latin typeface="Arial" panose="020B0604020202020204" pitchFamily="34" charset="0"/>
                <a:cs typeface="Arial" panose="020B0604020202020204" pitchFamily="34" charset="0"/>
              </a:rPr>
              <a:t>Clinical Standardization Guidelines</a:t>
            </a:r>
          </a:p>
        </p:txBody>
      </p:sp>
      <p:sp>
        <p:nvSpPr>
          <p:cNvPr id="3" name="Content Placeholder 2"/>
          <p:cNvSpPr>
            <a:spLocks noGrp="1"/>
          </p:cNvSpPr>
          <p:nvPr>
            <p:ph idx="1"/>
          </p:nvPr>
        </p:nvSpPr>
        <p:spPr>
          <a:xfrm>
            <a:off x="2513045" y="1907594"/>
            <a:ext cx="6923314" cy="4045339"/>
          </a:xfrm>
        </p:spPr>
        <p:txBody>
          <a:bodyPr/>
          <a:lstStyle/>
          <a:p>
            <a:pPr>
              <a:spcBef>
                <a:spcPts val="0"/>
              </a:spcBef>
              <a:spcAft>
                <a:spcPts val="1800"/>
              </a:spcAft>
            </a:pPr>
            <a:r>
              <a:rPr lang="en-US" sz="2400" dirty="0">
                <a:latin typeface="Arial" panose="020B0604020202020204" pitchFamily="34" charset="0"/>
                <a:cs typeface="Arial" panose="020B0604020202020204" pitchFamily="34" charset="0"/>
              </a:rPr>
              <a:t>Pragmatic guidelines aimed at minimizing treatment variability across study centers</a:t>
            </a:r>
          </a:p>
          <a:p>
            <a:pPr>
              <a:spcBef>
                <a:spcPts val="0"/>
              </a:spcBef>
              <a:spcAft>
                <a:spcPts val="1800"/>
              </a:spcAft>
            </a:pPr>
            <a:r>
              <a:rPr lang="en-US" sz="2400" dirty="0">
                <a:latin typeface="Arial" panose="020B0604020202020204" pitchFamily="34" charset="0"/>
                <a:cs typeface="Arial" panose="020B0604020202020204" pitchFamily="34" charset="0"/>
              </a:rPr>
              <a:t>Recognize the complexity and heterogeneity of TBI, and need to rely on expertise of clinician at the bedside to analyze large amount of complex data</a:t>
            </a:r>
          </a:p>
          <a:p>
            <a:pPr>
              <a:spcBef>
                <a:spcPts val="0"/>
              </a:spcBef>
              <a:spcAft>
                <a:spcPts val="1800"/>
              </a:spcAft>
            </a:pPr>
            <a:r>
              <a:rPr lang="en-US" sz="2400" dirty="0">
                <a:latin typeface="Arial" panose="020B0604020202020204" pitchFamily="34" charset="0"/>
                <a:cs typeface="Arial" panose="020B0604020202020204" pitchFamily="34" charset="0"/>
              </a:rPr>
              <a:t>Facilitate monitoring of adherence and assessment of efficacy of interventions</a:t>
            </a:r>
          </a:p>
          <a:p>
            <a:pPr marL="0" indent="0">
              <a:buNone/>
            </a:pPr>
            <a:r>
              <a:rPr lang="en-US" sz="2400" dirty="0"/>
              <a:t> </a:t>
            </a:r>
            <a:endParaRPr lang="en-US" sz="1600" dirty="0"/>
          </a:p>
        </p:txBody>
      </p:sp>
      <p:pic>
        <p:nvPicPr>
          <p:cNvPr id="4"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6849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pPr algn="ctr"/>
            <a:r>
              <a:rPr lang="en-US" dirty="0">
                <a:latin typeface="Arial" panose="020B0604020202020204" pitchFamily="34" charset="0"/>
                <a:cs typeface="Arial" panose="020B0604020202020204" pitchFamily="34" charset="0"/>
              </a:rPr>
              <a:t>Differences between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BOOST-2 </a:t>
            </a:r>
            <a:r>
              <a:rPr lang="en-US" dirty="0">
                <a:latin typeface="Arial" panose="020B0604020202020204" pitchFamily="34" charset="0"/>
                <a:cs typeface="Arial" panose="020B0604020202020204" pitchFamily="34" charset="0"/>
              </a:rPr>
              <a:t>and BOOST-3</a:t>
            </a:r>
          </a:p>
        </p:txBody>
      </p:sp>
      <p:sp>
        <p:nvSpPr>
          <p:cNvPr id="3" name="Content Placeholder 2"/>
          <p:cNvSpPr>
            <a:spLocks noGrp="1"/>
          </p:cNvSpPr>
          <p:nvPr>
            <p:ph idx="1"/>
          </p:nvPr>
        </p:nvSpPr>
        <p:spPr>
          <a:xfrm>
            <a:off x="1959864" y="1825625"/>
            <a:ext cx="8293608" cy="4351338"/>
          </a:xfrm>
        </p:spPr>
        <p:txBody>
          <a:bodyPr>
            <a:normAutofit fontScale="85000" lnSpcReduction="20000"/>
          </a:bodyPr>
          <a:lstStyle/>
          <a:p>
            <a:r>
              <a:rPr lang="en-US" sz="2800" dirty="0">
                <a:latin typeface="Arial" panose="020B0604020202020204" pitchFamily="34" charset="0"/>
                <a:cs typeface="Arial" panose="020B0604020202020204" pitchFamily="34" charset="0"/>
              </a:rPr>
              <a:t>Primary outcome</a:t>
            </a:r>
          </a:p>
          <a:p>
            <a:pPr lvl="1"/>
            <a:r>
              <a:rPr lang="en-US" sz="2400" dirty="0">
                <a:latin typeface="Arial" panose="020B0604020202020204" pitchFamily="34" charset="0"/>
                <a:cs typeface="Arial" panose="020B0604020202020204" pitchFamily="34" charset="0"/>
              </a:rPr>
              <a:t>BOOST-2:  Physiologic efficacy</a:t>
            </a:r>
          </a:p>
          <a:p>
            <a:pPr lvl="1"/>
            <a:r>
              <a:rPr lang="en-US" sz="2400" dirty="0">
                <a:latin typeface="Arial" panose="020B0604020202020204" pitchFamily="34" charset="0"/>
                <a:cs typeface="Arial" panose="020B0604020202020204" pitchFamily="34" charset="0"/>
              </a:rPr>
              <a:t>BOOST-3:  Clinical efficacy (GOS-E at 6 months)</a:t>
            </a:r>
          </a:p>
          <a:p>
            <a:r>
              <a:rPr lang="en-US" sz="2800" dirty="0">
                <a:latin typeface="Arial" panose="020B0604020202020204" pitchFamily="34" charset="0"/>
                <a:cs typeface="Arial" panose="020B0604020202020204" pitchFamily="34" charset="0"/>
              </a:rPr>
              <a:t>Time window for enrollment</a:t>
            </a:r>
          </a:p>
          <a:p>
            <a:pPr lvl="1"/>
            <a:r>
              <a:rPr lang="en-US" sz="2400" dirty="0">
                <a:latin typeface="Arial" panose="020B0604020202020204" pitchFamily="34" charset="0"/>
                <a:cs typeface="Arial" panose="020B0604020202020204" pitchFamily="34" charset="0"/>
              </a:rPr>
              <a:t>BOOST-2:  within 12 hours of injury</a:t>
            </a:r>
          </a:p>
          <a:p>
            <a:pPr lvl="1"/>
            <a:r>
              <a:rPr lang="en-US" sz="2400" dirty="0">
                <a:latin typeface="Arial" panose="020B0604020202020204" pitchFamily="34" charset="0"/>
                <a:cs typeface="Arial" panose="020B0604020202020204" pitchFamily="34" charset="0"/>
              </a:rPr>
              <a:t>BOOST-3:  within 6 hours of arrival AND &lt; 12 hours of injury</a:t>
            </a:r>
          </a:p>
          <a:p>
            <a:pPr lvl="1"/>
            <a:r>
              <a:rPr lang="en-US" sz="2400" dirty="0">
                <a:latin typeface="Arial" panose="020B0604020202020204" pitchFamily="34" charset="0"/>
                <a:cs typeface="Arial" panose="020B0604020202020204" pitchFamily="34" charset="0"/>
              </a:rPr>
              <a:t>Use of EFIC</a:t>
            </a:r>
          </a:p>
          <a:p>
            <a:r>
              <a:rPr lang="en-US" sz="2800" dirty="0">
                <a:latin typeface="Arial" panose="020B0604020202020204" pitchFamily="34" charset="0"/>
                <a:cs typeface="Arial" panose="020B0604020202020204" pitchFamily="34" charset="0"/>
              </a:rPr>
              <a:t>ICP threshold </a:t>
            </a:r>
          </a:p>
          <a:p>
            <a:pPr lvl="1"/>
            <a:r>
              <a:rPr lang="en-US" sz="2400" dirty="0">
                <a:latin typeface="Arial" panose="020B0604020202020204" pitchFamily="34" charset="0"/>
                <a:cs typeface="Arial" panose="020B0604020202020204" pitchFamily="34" charset="0"/>
              </a:rPr>
              <a:t>BOOST-3: 22 mm Hg (rather than 20)</a:t>
            </a:r>
          </a:p>
          <a:p>
            <a:pPr lvl="1"/>
            <a:r>
              <a:rPr lang="en-US" sz="2400" dirty="0">
                <a:latin typeface="Arial" panose="020B0604020202020204" pitchFamily="34" charset="0"/>
                <a:cs typeface="Arial" panose="020B0604020202020204" pitchFamily="34" charset="0"/>
              </a:rPr>
              <a:t>To reflect new BTF Guidelines</a:t>
            </a:r>
          </a:p>
          <a:p>
            <a:r>
              <a:rPr lang="en-US" sz="3100" dirty="0">
                <a:latin typeface="Arial" panose="020B0604020202020204" pitchFamily="34" charset="0"/>
                <a:cs typeface="Arial" panose="020B0604020202020204" pitchFamily="34" charset="0"/>
              </a:rPr>
              <a:t>Additional training and monitoring</a:t>
            </a:r>
          </a:p>
          <a:p>
            <a:pPr lvl="1"/>
            <a:r>
              <a:rPr lang="en-US" sz="2400" dirty="0">
                <a:latin typeface="Arial" panose="020B0604020202020204" pitchFamily="34" charset="0"/>
                <a:cs typeface="Arial" panose="020B0604020202020204" pitchFamily="34" charset="0"/>
              </a:rPr>
              <a:t>Clinical Standardization Guidelines</a:t>
            </a:r>
          </a:p>
          <a:p>
            <a:pPr lvl="1"/>
            <a:r>
              <a:rPr lang="en-US" sz="2400" dirty="0">
                <a:latin typeface="Arial" panose="020B0604020202020204" pitchFamily="34" charset="0"/>
                <a:cs typeface="Arial" panose="020B0604020202020204" pitchFamily="34" charset="0"/>
              </a:rPr>
              <a:t>Physiologic Interventions</a:t>
            </a:r>
          </a:p>
          <a:p>
            <a:pPr lvl="1"/>
            <a:endParaRPr lang="en-US" dirty="0">
              <a:latin typeface="Arial" panose="020B0604020202020204" pitchFamily="34" charset="0"/>
              <a:cs typeface="Arial" panose="020B0604020202020204" pitchFamily="34" charset="0"/>
            </a:endParaRPr>
          </a:p>
        </p:txBody>
      </p:sp>
      <p:pic>
        <p:nvPicPr>
          <p:cNvPr id="4"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107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487282"/>
            <a:ext cx="8051800" cy="994172"/>
          </a:xfrm>
        </p:spPr>
        <p:txBody>
          <a:bodyPr>
            <a:noAutofit/>
          </a:bodyPr>
          <a:lstStyle/>
          <a:p>
            <a:r>
              <a:rPr lang="en-US" sz="3600" dirty="0">
                <a:latin typeface="Arial" panose="020B0604020202020204" pitchFamily="34" charset="0"/>
                <a:cs typeface="Arial" panose="020B0604020202020204" pitchFamily="34" charset="0"/>
              </a:rPr>
              <a:t>Exception from Informed Consent (EFIC) for Emergency Research</a:t>
            </a:r>
          </a:p>
        </p:txBody>
      </p:sp>
      <p:sp>
        <p:nvSpPr>
          <p:cNvPr id="5" name="Content Placeholder 4"/>
          <p:cNvSpPr>
            <a:spLocks noGrp="1"/>
          </p:cNvSpPr>
          <p:nvPr>
            <p:ph sz="half" idx="1"/>
          </p:nvPr>
        </p:nvSpPr>
        <p:spPr>
          <a:xfrm>
            <a:off x="882502" y="1812755"/>
            <a:ext cx="5137298" cy="4114800"/>
          </a:xfrm>
        </p:spPr>
        <p:txBody>
          <a:bodyPr>
            <a:normAutofit lnSpcReduction="10000"/>
          </a:bodyPr>
          <a:lstStyle/>
          <a:p>
            <a:r>
              <a:rPr lang="en-US" dirty="0">
                <a:latin typeface="Arial" panose="020B0604020202020204" pitchFamily="34" charset="0"/>
                <a:cs typeface="Arial" panose="020B0604020202020204" pitchFamily="34" charset="0"/>
              </a:rPr>
              <a:t>Regulatory Authority</a:t>
            </a:r>
          </a:p>
          <a:p>
            <a:pPr lvl="1"/>
            <a:r>
              <a:rPr lang="en-US" dirty="0">
                <a:latin typeface="Arial" panose="020B0604020202020204" pitchFamily="34" charset="0"/>
                <a:cs typeface="Arial" panose="020B0604020202020204" pitchFamily="34" charset="0"/>
              </a:rPr>
              <a:t>Secretarial Waiver 45CFR46.101(</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Requirements still at 21CFR50.24</a:t>
            </a:r>
          </a:p>
          <a:p>
            <a:endParaRPr lang="en-US" sz="1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Prior Experience</a:t>
            </a:r>
          </a:p>
          <a:p>
            <a:pPr lvl="1"/>
            <a:r>
              <a:rPr lang="en-US" dirty="0">
                <a:latin typeface="Arial" panose="020B0604020202020204" pitchFamily="34" charset="0"/>
                <a:cs typeface="Arial" panose="020B0604020202020204" pitchFamily="34" charset="0"/>
              </a:rPr>
              <a:t>Community Consultation</a:t>
            </a:r>
          </a:p>
          <a:p>
            <a:pPr lvl="1"/>
            <a:r>
              <a:rPr lang="en-US" dirty="0">
                <a:latin typeface="Arial" panose="020B0604020202020204" pitchFamily="34" charset="0"/>
                <a:cs typeface="Arial" panose="020B0604020202020204" pitchFamily="34" charset="0"/>
              </a:rPr>
              <a:t>Public Disclosure</a:t>
            </a:r>
          </a:p>
          <a:p>
            <a:pPr lvl="1"/>
            <a:endParaRPr lang="en-US" sz="1200" dirty="0"/>
          </a:p>
          <a:p>
            <a:r>
              <a:rPr lang="en-US" dirty="0">
                <a:latin typeface="Arial" panose="020B0604020202020204" pitchFamily="34" charset="0"/>
                <a:cs typeface="Arial" panose="020B0604020202020204" pitchFamily="34" charset="0"/>
              </a:rPr>
              <a:t>Central IRB</a:t>
            </a:r>
          </a:p>
        </p:txBody>
      </p:sp>
      <p:sp>
        <p:nvSpPr>
          <p:cNvPr id="6" name="Content Placeholder 5"/>
          <p:cNvSpPr>
            <a:spLocks noGrp="1"/>
          </p:cNvSpPr>
          <p:nvPr>
            <p:ph sz="half" idx="2"/>
          </p:nvPr>
        </p:nvSpPr>
        <p:spPr>
          <a:xfrm>
            <a:off x="6172199" y="1776662"/>
            <a:ext cx="5279065" cy="4114800"/>
          </a:xfrm>
        </p:spPr>
        <p:txBody>
          <a:bodyPr>
            <a:normAutofit lnSpcReduction="10000"/>
          </a:bodyPr>
          <a:lstStyle/>
          <a:p>
            <a:r>
              <a:rPr lang="en-US" dirty="0">
                <a:latin typeface="Arial" panose="020B0604020202020204" pitchFamily="34" charset="0"/>
                <a:cs typeface="Arial" panose="020B0604020202020204" pitchFamily="34" charset="0"/>
              </a:rPr>
              <a:t>Hybrid approach to enrollment</a:t>
            </a:r>
          </a:p>
          <a:p>
            <a:pPr lvl="1"/>
            <a:r>
              <a:rPr lang="en-US" dirty="0">
                <a:latin typeface="Arial" panose="020B0604020202020204" pitchFamily="34" charset="0"/>
                <a:cs typeface="Arial" panose="020B0604020202020204" pitchFamily="34" charset="0"/>
              </a:rPr>
              <a:t>Prospective LAR consent</a:t>
            </a:r>
          </a:p>
          <a:p>
            <a:pPr lvl="1"/>
            <a:r>
              <a:rPr lang="en-US" dirty="0">
                <a:latin typeface="Arial" panose="020B0604020202020204" pitchFamily="34" charset="0"/>
                <a:cs typeface="Arial" panose="020B0604020202020204" pitchFamily="34" charset="0"/>
              </a:rPr>
              <a:t>EFIC with LAR consent to continue</a:t>
            </a:r>
          </a:p>
          <a:p>
            <a:pPr lvl="1"/>
            <a:endParaRPr lang="en-US" sz="14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Implementation</a:t>
            </a:r>
          </a:p>
          <a:p>
            <a:pPr lvl="1"/>
            <a:r>
              <a:rPr lang="en-US" dirty="0">
                <a:latin typeface="Arial" panose="020B0604020202020204" pitchFamily="34" charset="0"/>
                <a:cs typeface="Arial" panose="020B0604020202020204" pitchFamily="34" charset="0"/>
              </a:rPr>
              <a:t>Training</a:t>
            </a:r>
          </a:p>
          <a:p>
            <a:pPr lvl="1"/>
            <a:r>
              <a:rPr lang="en-US" dirty="0">
                <a:latin typeface="Arial" panose="020B0604020202020204" pitchFamily="34" charset="0"/>
                <a:cs typeface="Arial" panose="020B0604020202020204" pitchFamily="34" charset="0"/>
              </a:rPr>
              <a:t>Tracking and accountability</a:t>
            </a:r>
          </a:p>
          <a:p>
            <a:endParaRPr lang="en-US" dirty="0"/>
          </a:p>
        </p:txBody>
      </p:sp>
      <p:pic>
        <p:nvPicPr>
          <p:cNvPr id="7"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202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Outcome</a:t>
            </a:r>
          </a:p>
        </p:txBody>
      </p:sp>
      <p:sp>
        <p:nvSpPr>
          <p:cNvPr id="3" name="Content Placeholder 2"/>
          <p:cNvSpPr>
            <a:spLocks noGrp="1"/>
          </p:cNvSpPr>
          <p:nvPr>
            <p:ph idx="1"/>
          </p:nvPr>
        </p:nvSpPr>
        <p:spPr/>
        <p:txBody>
          <a:bodyPr/>
          <a:lstStyle/>
          <a:p>
            <a:r>
              <a:rPr lang="en-US" dirty="0"/>
              <a:t>Sliding dichotomy of the Glasgow Outcome Scale - Extended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28236"/>
            <a:ext cx="9144000" cy="238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hape 86" descr="SIREN draft.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2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Interim Analysis</a:t>
            </a:r>
          </a:p>
        </p:txBody>
      </p:sp>
      <p:sp>
        <p:nvSpPr>
          <p:cNvPr id="3" name="Content Placeholder 2"/>
          <p:cNvSpPr>
            <a:spLocks noGrp="1"/>
          </p:cNvSpPr>
          <p:nvPr>
            <p:ph idx="1"/>
          </p:nvPr>
        </p:nvSpPr>
        <p:spPr>
          <a:xfrm>
            <a:off x="701749" y="1918024"/>
            <a:ext cx="4937051" cy="4114800"/>
          </a:xfrm>
        </p:spPr>
        <p:txBody>
          <a:bodyPr/>
          <a:lstStyle/>
          <a:p>
            <a:r>
              <a:rPr lang="en-US" sz="2400" dirty="0"/>
              <a:t>Based on error spending functions</a:t>
            </a:r>
          </a:p>
          <a:p>
            <a:r>
              <a:rPr lang="en-US" sz="2400" dirty="0"/>
              <a:t>2 planned</a:t>
            </a:r>
          </a:p>
          <a:p>
            <a:pPr lvl="1">
              <a:spcAft>
                <a:spcPts val="600"/>
              </a:spcAft>
            </a:pPr>
            <a:r>
              <a:rPr lang="en-US" sz="2400" dirty="0"/>
              <a:t>1</a:t>
            </a:r>
            <a:r>
              <a:rPr lang="en-US" sz="2400" baseline="30000" dirty="0"/>
              <a:t>st</a:t>
            </a:r>
            <a:r>
              <a:rPr lang="en-US" sz="2400" dirty="0"/>
              <a:t>: after the first 547 complete follow-up period </a:t>
            </a:r>
          </a:p>
          <a:p>
            <a:pPr lvl="1">
              <a:spcAft>
                <a:spcPts val="600"/>
              </a:spcAft>
            </a:pPr>
            <a:r>
              <a:rPr lang="en-US" sz="2400" dirty="0"/>
              <a:t>2</a:t>
            </a:r>
            <a:r>
              <a:rPr lang="en-US" sz="2400" baseline="30000" dirty="0"/>
              <a:t>nd</a:t>
            </a:r>
            <a:r>
              <a:rPr lang="en-US" sz="2400" dirty="0"/>
              <a:t>: after the first 821 complete follow-up period</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1195" y="1308572"/>
            <a:ext cx="5892209" cy="4157115"/>
          </a:xfrm>
          <a:prstGeom prst="rect">
            <a:avLst/>
          </a:prstGeom>
          <a:solidFill>
            <a:schemeClr val="tx1"/>
          </a:solidFill>
          <a:ln>
            <a:noFill/>
          </a:ln>
          <a:extLst/>
        </p:spPr>
      </p:pic>
      <p:sp>
        <p:nvSpPr>
          <p:cNvPr id="6" name="TextBox 5"/>
          <p:cNvSpPr txBox="1"/>
          <p:nvPr/>
        </p:nvSpPr>
        <p:spPr>
          <a:xfrm>
            <a:off x="8459977" y="1906080"/>
            <a:ext cx="762000" cy="307777"/>
          </a:xfrm>
          <a:prstGeom prst="rect">
            <a:avLst/>
          </a:prstGeom>
          <a:noFill/>
        </p:spPr>
        <p:txBody>
          <a:bodyPr wrap="square" rtlCol="0">
            <a:spAutoFit/>
          </a:bodyPr>
          <a:lstStyle/>
          <a:p>
            <a:r>
              <a:rPr lang="en-US" sz="1400" dirty="0"/>
              <a:t>12.5%</a:t>
            </a:r>
          </a:p>
        </p:txBody>
      </p:sp>
      <p:sp>
        <p:nvSpPr>
          <p:cNvPr id="7" name="TextBox 6"/>
          <p:cNvSpPr txBox="1"/>
          <p:nvPr/>
        </p:nvSpPr>
        <p:spPr>
          <a:xfrm>
            <a:off x="9725252" y="2335475"/>
            <a:ext cx="762000" cy="307777"/>
          </a:xfrm>
          <a:prstGeom prst="rect">
            <a:avLst/>
          </a:prstGeom>
          <a:noFill/>
        </p:spPr>
        <p:txBody>
          <a:bodyPr wrap="square" rtlCol="0">
            <a:spAutoFit/>
          </a:bodyPr>
          <a:lstStyle/>
          <a:p>
            <a:r>
              <a:rPr lang="en-US" sz="1400" dirty="0"/>
              <a:t>8.1%</a:t>
            </a:r>
          </a:p>
        </p:txBody>
      </p:sp>
      <p:sp>
        <p:nvSpPr>
          <p:cNvPr id="8" name="TextBox 7"/>
          <p:cNvSpPr txBox="1"/>
          <p:nvPr/>
        </p:nvSpPr>
        <p:spPr>
          <a:xfrm>
            <a:off x="8459977" y="2875041"/>
            <a:ext cx="762000" cy="307777"/>
          </a:xfrm>
          <a:prstGeom prst="rect">
            <a:avLst/>
          </a:prstGeom>
          <a:noFill/>
        </p:spPr>
        <p:txBody>
          <a:bodyPr wrap="square" rtlCol="0">
            <a:spAutoFit/>
          </a:bodyPr>
          <a:lstStyle/>
          <a:p>
            <a:r>
              <a:rPr lang="en-US" sz="1400" dirty="0"/>
              <a:t>0.9%</a:t>
            </a:r>
          </a:p>
        </p:txBody>
      </p:sp>
      <p:sp>
        <p:nvSpPr>
          <p:cNvPr id="9" name="TextBox 8"/>
          <p:cNvSpPr txBox="1"/>
          <p:nvPr/>
        </p:nvSpPr>
        <p:spPr>
          <a:xfrm>
            <a:off x="9735885" y="2823084"/>
            <a:ext cx="762000" cy="307777"/>
          </a:xfrm>
          <a:prstGeom prst="rect">
            <a:avLst/>
          </a:prstGeom>
          <a:noFill/>
        </p:spPr>
        <p:txBody>
          <a:bodyPr wrap="square" rtlCol="0">
            <a:spAutoFit/>
          </a:bodyPr>
          <a:lstStyle/>
          <a:p>
            <a:r>
              <a:rPr lang="en-US" sz="1400" dirty="0"/>
              <a:t>4.1%</a:t>
            </a:r>
          </a:p>
        </p:txBody>
      </p:sp>
      <p:sp>
        <p:nvSpPr>
          <p:cNvPr id="10" name="TextBox 9"/>
          <p:cNvSpPr txBox="1"/>
          <p:nvPr/>
        </p:nvSpPr>
        <p:spPr>
          <a:xfrm>
            <a:off x="10923189" y="2589100"/>
            <a:ext cx="762000" cy="307777"/>
          </a:xfrm>
          <a:prstGeom prst="rect">
            <a:avLst/>
          </a:prstGeom>
          <a:noFill/>
        </p:spPr>
        <p:txBody>
          <a:bodyPr wrap="square" rtlCol="0">
            <a:spAutoFit/>
          </a:bodyPr>
          <a:lstStyle/>
          <a:p>
            <a:r>
              <a:rPr lang="en-US" sz="1400" dirty="0"/>
              <a:t>6.0%</a:t>
            </a:r>
          </a:p>
        </p:txBody>
      </p:sp>
      <p:pic>
        <p:nvPicPr>
          <p:cNvPr id="11" name="Shape 86" descr="SIREN draft.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748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14400" y="290626"/>
            <a:ext cx="10363200" cy="1143000"/>
          </a:xfrm>
        </p:spPr>
        <p:txBody>
          <a:bodyPr/>
          <a:lstStyle/>
          <a:p>
            <a:pPr algn="ctr"/>
            <a:r>
              <a:rPr lang="en-US" altLang="en-US" sz="4800" dirty="0" smtClean="0">
                <a:latin typeface="Arial" panose="020B0604020202020204" pitchFamily="34" charset="0"/>
              </a:rPr>
              <a:t>Conclusions</a:t>
            </a:r>
          </a:p>
        </p:txBody>
      </p:sp>
      <p:sp>
        <p:nvSpPr>
          <p:cNvPr id="35843" name="Rectangle 3"/>
          <p:cNvSpPr>
            <a:spLocks noGrp="1" noChangeArrowheads="1"/>
          </p:cNvSpPr>
          <p:nvPr>
            <p:ph type="body" idx="1"/>
          </p:nvPr>
        </p:nvSpPr>
        <p:spPr>
          <a:xfrm>
            <a:off x="542259" y="1752600"/>
            <a:ext cx="11174819" cy="4114800"/>
          </a:xfrm>
        </p:spPr>
        <p:txBody>
          <a:bodyPr/>
          <a:lstStyle/>
          <a:p>
            <a:pPr>
              <a:lnSpc>
                <a:spcPct val="90000"/>
              </a:lnSpc>
            </a:pPr>
            <a:r>
              <a:rPr lang="en-US" altLang="en-US" dirty="0">
                <a:latin typeface="Arial" panose="020B0604020202020204" pitchFamily="34" charset="0"/>
              </a:rPr>
              <a:t>Treatment protocol informed by PbtO</a:t>
            </a:r>
            <a:r>
              <a:rPr lang="en-US" altLang="en-US" baseline="-25000" dirty="0">
                <a:latin typeface="Arial" panose="020B0604020202020204" pitchFamily="34" charset="0"/>
              </a:rPr>
              <a:t>2 </a:t>
            </a:r>
            <a:r>
              <a:rPr lang="en-US" altLang="en-US" dirty="0">
                <a:latin typeface="Arial" panose="020B0604020202020204" pitchFamily="34" charset="0"/>
              </a:rPr>
              <a:t>and ICP measurements reduces duration of brain tissue hypoxia</a:t>
            </a:r>
          </a:p>
          <a:p>
            <a:pPr>
              <a:lnSpc>
                <a:spcPct val="90000"/>
              </a:lnSpc>
            </a:pPr>
            <a:r>
              <a:rPr lang="en-US" altLang="en-US" dirty="0">
                <a:latin typeface="Arial" panose="020B0604020202020204" pitchFamily="34" charset="0"/>
              </a:rPr>
              <a:t>Treatment protocol informed by PbtO</a:t>
            </a:r>
            <a:r>
              <a:rPr lang="en-US" altLang="en-US" baseline="-25000" dirty="0">
                <a:latin typeface="Arial" panose="020B0604020202020204" pitchFamily="34" charset="0"/>
              </a:rPr>
              <a:t>2 </a:t>
            </a:r>
            <a:r>
              <a:rPr lang="en-US" altLang="en-US" dirty="0">
                <a:latin typeface="Arial" panose="020B0604020202020204" pitchFamily="34" charset="0"/>
              </a:rPr>
              <a:t>and ICP measurements is feasible, with modest number of protocol deviations and violations</a:t>
            </a:r>
          </a:p>
          <a:p>
            <a:pPr>
              <a:lnSpc>
                <a:spcPct val="90000"/>
              </a:lnSpc>
            </a:pPr>
            <a:r>
              <a:rPr lang="en-US" altLang="en-US" dirty="0">
                <a:latin typeface="Arial" panose="020B0604020202020204" pitchFamily="34" charset="0"/>
              </a:rPr>
              <a:t>Treatment protocol informed by PbtO</a:t>
            </a:r>
            <a:r>
              <a:rPr lang="en-US" altLang="en-US" baseline="-25000" dirty="0">
                <a:latin typeface="Arial" panose="020B0604020202020204" pitchFamily="34" charset="0"/>
              </a:rPr>
              <a:t>2</a:t>
            </a:r>
            <a:r>
              <a:rPr lang="en-US" altLang="en-US" dirty="0">
                <a:latin typeface="Arial" panose="020B0604020202020204" pitchFamily="34" charset="0"/>
              </a:rPr>
              <a:t> monitoring is consistent with reduction in mortality and increase in good recovery</a:t>
            </a:r>
          </a:p>
          <a:p>
            <a:pPr>
              <a:lnSpc>
                <a:spcPct val="90000"/>
              </a:lnSpc>
            </a:pPr>
            <a:r>
              <a:rPr lang="en-US" altLang="en-US" dirty="0">
                <a:latin typeface="Arial" panose="020B0604020202020204" pitchFamily="34" charset="0"/>
              </a:rPr>
              <a:t>Definitive Phase 3 trial </a:t>
            </a:r>
            <a:r>
              <a:rPr lang="en-US" altLang="en-US" dirty="0" smtClean="0">
                <a:latin typeface="Arial" panose="020B0604020202020204" pitchFamily="34" charset="0"/>
              </a:rPr>
              <a:t>will establish clinical efficacy</a:t>
            </a:r>
            <a:endParaRPr lang="en-US" altLang="en-US" dirty="0">
              <a:latin typeface="Arial" panose="020B0604020202020204" pitchFamily="34" charset="0"/>
            </a:endParaRPr>
          </a:p>
        </p:txBody>
      </p:sp>
      <p:pic>
        <p:nvPicPr>
          <p:cNvPr id="4"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533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38813"/>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387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4804" y="889286"/>
            <a:ext cx="3012831" cy="569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308749" y="93928"/>
            <a:ext cx="11553092"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altLang="en-US" kern="0" dirty="0" err="1">
                <a:solidFill>
                  <a:schemeClr val="tx1"/>
                </a:solidFill>
                <a:latin typeface="Arial" panose="020B0604020202020204" pitchFamily="34" charset="0"/>
              </a:rPr>
              <a:t>Macrocirculatory</a:t>
            </a:r>
            <a:r>
              <a:rPr lang="en-US" altLang="en-US" kern="0" dirty="0">
                <a:solidFill>
                  <a:schemeClr val="tx1"/>
                </a:solidFill>
                <a:latin typeface="Arial" panose="020B0604020202020204" pitchFamily="34" charset="0"/>
              </a:rPr>
              <a:t> vs. Microcirculatory Hypoxia</a:t>
            </a:r>
          </a:p>
        </p:txBody>
      </p:sp>
      <p:sp>
        <p:nvSpPr>
          <p:cNvPr id="66564" name="Content Placeholder 4"/>
          <p:cNvSpPr>
            <a:spLocks noGrp="1"/>
          </p:cNvSpPr>
          <p:nvPr>
            <p:ph idx="1"/>
          </p:nvPr>
        </p:nvSpPr>
        <p:spPr>
          <a:xfrm>
            <a:off x="759070" y="1346994"/>
            <a:ext cx="5758961" cy="4953000"/>
          </a:xfrm>
        </p:spPr>
        <p:txBody>
          <a:bodyPr/>
          <a:lstStyle/>
          <a:p>
            <a:pPr marL="514350" indent="-514350">
              <a:buFont typeface="Times New Roman" pitchFamily="18" charset="0"/>
              <a:buAutoNum type="alphaUcPeriod"/>
            </a:pPr>
            <a:r>
              <a:rPr lang="en-US" altLang="en-US" sz="2000" dirty="0">
                <a:latin typeface="Arial" charset="0"/>
                <a:cs typeface="Arial" charset="0"/>
              </a:rPr>
              <a:t>Normal condition.  Oxygenated blood delivers O</a:t>
            </a:r>
            <a:r>
              <a:rPr lang="en-US" altLang="en-US" sz="2000" baseline="-25000" dirty="0">
                <a:latin typeface="Arial" charset="0"/>
                <a:cs typeface="Arial" charset="0"/>
              </a:rPr>
              <a:t>2</a:t>
            </a:r>
            <a:r>
              <a:rPr lang="en-US" altLang="en-US" sz="2000" dirty="0">
                <a:latin typeface="Arial" charset="0"/>
                <a:cs typeface="Arial" charset="0"/>
              </a:rPr>
              <a:t> to tissue.  PaO</a:t>
            </a:r>
            <a:r>
              <a:rPr lang="en-US" altLang="en-US" sz="2000" baseline="-25000" dirty="0">
                <a:latin typeface="Arial" charset="0"/>
                <a:cs typeface="Arial" charset="0"/>
              </a:rPr>
              <a:t>2</a:t>
            </a:r>
            <a:r>
              <a:rPr lang="en-US" altLang="en-US" sz="2000" dirty="0">
                <a:latin typeface="Arial" charset="0"/>
                <a:cs typeface="Arial" charset="0"/>
              </a:rPr>
              <a:t> and PtO</a:t>
            </a:r>
            <a:r>
              <a:rPr lang="en-US" altLang="en-US" sz="2000" baseline="-25000" dirty="0">
                <a:latin typeface="Arial" charset="0"/>
                <a:cs typeface="Arial" charset="0"/>
              </a:rPr>
              <a:t>2</a:t>
            </a:r>
            <a:r>
              <a:rPr lang="en-US" altLang="en-US" sz="2000" dirty="0">
                <a:latin typeface="Arial" charset="0"/>
                <a:cs typeface="Arial" charset="0"/>
              </a:rPr>
              <a:t> equilibrated</a:t>
            </a:r>
          </a:p>
          <a:p>
            <a:pPr marL="514350" indent="-514350">
              <a:buFont typeface="Times New Roman" pitchFamily="18" charset="0"/>
              <a:buAutoNum type="alphaUcPeriod"/>
            </a:pPr>
            <a:endParaRPr lang="en-US" altLang="en-US" sz="2000" dirty="0">
              <a:latin typeface="Arial" charset="0"/>
              <a:cs typeface="Arial" charset="0"/>
            </a:endParaRPr>
          </a:p>
          <a:p>
            <a:pPr marL="514350" indent="-514350">
              <a:buFont typeface="Times New Roman" pitchFamily="18" charset="0"/>
              <a:buAutoNum type="alphaUcPeriod"/>
            </a:pPr>
            <a:r>
              <a:rPr lang="en-US" altLang="en-US" sz="2000" dirty="0" err="1">
                <a:latin typeface="Arial" charset="0"/>
                <a:cs typeface="Arial" charset="0"/>
              </a:rPr>
              <a:t>Macrocirculatory</a:t>
            </a:r>
            <a:r>
              <a:rPr lang="en-US" altLang="en-US" sz="2000" dirty="0">
                <a:latin typeface="Arial" charset="0"/>
                <a:cs typeface="Arial" charset="0"/>
              </a:rPr>
              <a:t> ischemia (classical ischemia).  Hypotension of large vessel stenosis reduces blood entering capillaries.  Tissue extracts higher fraction of O</a:t>
            </a:r>
            <a:r>
              <a:rPr lang="en-US" altLang="en-US" sz="2000" baseline="-25000" dirty="0">
                <a:latin typeface="Arial" charset="0"/>
                <a:cs typeface="Arial" charset="0"/>
              </a:rPr>
              <a:t>2</a:t>
            </a:r>
            <a:r>
              <a:rPr lang="en-US" altLang="en-US" sz="2000" dirty="0">
                <a:latin typeface="Arial" charset="0"/>
                <a:cs typeface="Arial" charset="0"/>
              </a:rPr>
              <a:t> from blood, but remains ischemic</a:t>
            </a:r>
          </a:p>
          <a:p>
            <a:pPr marL="514350" indent="-514350">
              <a:buFont typeface="Times New Roman" pitchFamily="18" charset="0"/>
              <a:buAutoNum type="alphaUcPeriod"/>
            </a:pPr>
            <a:endParaRPr lang="en-US" altLang="en-US" sz="2000" dirty="0">
              <a:latin typeface="Arial" charset="0"/>
              <a:cs typeface="Arial" charset="0"/>
            </a:endParaRPr>
          </a:p>
          <a:p>
            <a:pPr marL="514350" indent="-514350">
              <a:buFont typeface="Times New Roman" pitchFamily="18" charset="0"/>
              <a:buAutoNum type="alphaUcPeriod"/>
            </a:pPr>
            <a:r>
              <a:rPr lang="en-US" altLang="en-US" sz="2000" dirty="0">
                <a:latin typeface="Arial" charset="0"/>
                <a:cs typeface="Arial" charset="0"/>
              </a:rPr>
              <a:t>Microcirculatory ischemia (diffusion hypoxia).  Patchy microvascular collapse or occlusion results in increased gradient between blood O</a:t>
            </a:r>
            <a:r>
              <a:rPr lang="en-US" altLang="en-US" sz="2000" baseline="-25000" dirty="0">
                <a:latin typeface="Arial" charset="0"/>
                <a:cs typeface="Arial" charset="0"/>
              </a:rPr>
              <a:t>2</a:t>
            </a:r>
            <a:r>
              <a:rPr lang="en-US" altLang="en-US" sz="2000" dirty="0">
                <a:latin typeface="Arial" charset="0"/>
                <a:cs typeface="Arial" charset="0"/>
              </a:rPr>
              <a:t> and tissue O</a:t>
            </a:r>
            <a:r>
              <a:rPr lang="en-US" altLang="en-US" sz="2000" baseline="-25000" dirty="0">
                <a:latin typeface="Arial" charset="0"/>
                <a:cs typeface="Arial" charset="0"/>
              </a:rPr>
              <a:t>2</a:t>
            </a:r>
          </a:p>
        </p:txBody>
      </p:sp>
      <p:sp>
        <p:nvSpPr>
          <p:cNvPr id="66565" name="Text Box 4"/>
          <p:cNvSpPr txBox="1">
            <a:spLocks noChangeArrowheads="1"/>
          </p:cNvSpPr>
          <p:nvPr/>
        </p:nvSpPr>
        <p:spPr bwMode="auto">
          <a:xfrm>
            <a:off x="127819" y="6471369"/>
            <a:ext cx="3932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400" dirty="0">
                <a:latin typeface="Arial" charset="0"/>
              </a:rPr>
              <a:t>Menon et al, </a:t>
            </a:r>
            <a:r>
              <a:rPr lang="en-US" altLang="en-US" sz="1400" i="1" dirty="0" err="1">
                <a:latin typeface="Arial" charset="0"/>
              </a:rPr>
              <a:t>Crit</a:t>
            </a:r>
            <a:r>
              <a:rPr lang="en-US" altLang="en-US" sz="1400" i="1" dirty="0">
                <a:latin typeface="Arial" charset="0"/>
              </a:rPr>
              <a:t> Care Med</a:t>
            </a:r>
            <a:r>
              <a:rPr lang="en-US" altLang="en-US" sz="1400" dirty="0">
                <a:latin typeface="Arial" charset="0"/>
              </a:rPr>
              <a:t> 2004;32:1384-1390</a:t>
            </a:r>
          </a:p>
        </p:txBody>
      </p:sp>
      <p:pic>
        <p:nvPicPr>
          <p:cNvPr id="6" name="Shape 86" descr="SIREN draft.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5128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38813"/>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523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308749" y="93928"/>
            <a:ext cx="11553092"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altLang="en-US" kern="0" dirty="0" err="1">
                <a:solidFill>
                  <a:schemeClr val="tx1"/>
                </a:solidFill>
                <a:latin typeface="Arial" panose="020B0604020202020204" pitchFamily="34" charset="0"/>
              </a:rPr>
              <a:t>Macrocirculatory</a:t>
            </a:r>
            <a:r>
              <a:rPr lang="en-US" altLang="en-US" kern="0" dirty="0">
                <a:solidFill>
                  <a:schemeClr val="tx1"/>
                </a:solidFill>
                <a:latin typeface="Arial" panose="020B0604020202020204" pitchFamily="34" charset="0"/>
              </a:rPr>
              <a:t> vs. Microcirculatory Hypoxia</a:t>
            </a:r>
          </a:p>
        </p:txBody>
      </p:sp>
      <p:pic>
        <p:nvPicPr>
          <p:cNvPr id="7" name="Picture 6"/>
          <p:cNvPicPr>
            <a:picLocks noChangeAspect="1"/>
          </p:cNvPicPr>
          <p:nvPr/>
        </p:nvPicPr>
        <p:blipFill>
          <a:blip r:embed="rId4"/>
          <a:stretch>
            <a:fillRect/>
          </a:stretch>
        </p:blipFill>
        <p:spPr>
          <a:xfrm>
            <a:off x="1337190" y="863938"/>
            <a:ext cx="8278762" cy="5859166"/>
          </a:xfrm>
          <a:prstGeom prst="rect">
            <a:avLst/>
          </a:prstGeom>
        </p:spPr>
      </p:pic>
      <p:sp>
        <p:nvSpPr>
          <p:cNvPr id="8" name="Text Box 4"/>
          <p:cNvSpPr txBox="1">
            <a:spLocks noChangeArrowheads="1"/>
          </p:cNvSpPr>
          <p:nvPr/>
        </p:nvSpPr>
        <p:spPr bwMode="auto">
          <a:xfrm>
            <a:off x="127819" y="6471369"/>
            <a:ext cx="3935180" cy="307777"/>
          </a:xfrm>
          <a:prstGeom prst="rect">
            <a:avLst/>
          </a:prstGeom>
          <a:solidFill>
            <a:schemeClr val="bg2"/>
          </a:solidFill>
          <a:ln>
            <a:noFill/>
          </a:ln>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en-US" sz="1400" dirty="0" err="1" smtClean="0">
                <a:latin typeface="Arial" charset="0"/>
              </a:rPr>
              <a:t>Veenith</a:t>
            </a:r>
            <a:r>
              <a:rPr lang="en-US" altLang="en-US" sz="1400" dirty="0" smtClean="0">
                <a:latin typeface="Arial" charset="0"/>
              </a:rPr>
              <a:t> et al, </a:t>
            </a:r>
            <a:r>
              <a:rPr lang="en-US" altLang="en-US" sz="1400" i="1" dirty="0" smtClean="0">
                <a:latin typeface="Arial" charset="0"/>
              </a:rPr>
              <a:t>JAMA </a:t>
            </a:r>
            <a:r>
              <a:rPr lang="en-US" altLang="en-US" sz="1400" i="1" dirty="0" err="1" smtClean="0">
                <a:latin typeface="Arial" charset="0"/>
              </a:rPr>
              <a:t>Neurol</a:t>
            </a:r>
            <a:r>
              <a:rPr lang="en-US" altLang="en-US" sz="1400" i="1" dirty="0" smtClean="0">
                <a:latin typeface="Arial" charset="0"/>
              </a:rPr>
              <a:t> </a:t>
            </a:r>
            <a:r>
              <a:rPr lang="en-US" altLang="en-US" sz="1400" dirty="0" smtClean="0">
                <a:latin typeface="Arial" charset="0"/>
              </a:rPr>
              <a:t>2016;73(5):542-550</a:t>
            </a:r>
            <a:endParaRPr lang="en-US" altLang="en-US" sz="1400" dirty="0">
              <a:latin typeface="Arial" charset="0"/>
            </a:endParaRPr>
          </a:p>
        </p:txBody>
      </p:sp>
    </p:spTree>
    <p:extLst>
      <p:ext uri="{BB962C8B-B14F-4D97-AF65-F5344CB8AC3E}">
        <p14:creationId xmlns:p14="http://schemas.microsoft.com/office/powerpoint/2010/main" val="2801511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09800" y="152400"/>
            <a:ext cx="7772400" cy="1143000"/>
          </a:xfrm>
        </p:spPr>
        <p:txBody>
          <a:bodyPr/>
          <a:lstStyle/>
          <a:p>
            <a:r>
              <a:rPr lang="en-US" altLang="en-US" smtClean="0">
                <a:latin typeface="Arial" charset="0"/>
              </a:rPr>
              <a:t>Brain Tissue Oxygen Monitors</a:t>
            </a:r>
          </a:p>
        </p:txBody>
      </p:sp>
      <p:sp>
        <p:nvSpPr>
          <p:cNvPr id="7171" name="Rectangle 3"/>
          <p:cNvSpPr>
            <a:spLocks noGrp="1" noChangeArrowheads="1"/>
          </p:cNvSpPr>
          <p:nvPr>
            <p:ph type="body" idx="1"/>
          </p:nvPr>
        </p:nvSpPr>
        <p:spPr>
          <a:xfrm>
            <a:off x="1450729" y="4572000"/>
            <a:ext cx="9302262" cy="2057400"/>
          </a:xfrm>
        </p:spPr>
        <p:txBody>
          <a:bodyPr/>
          <a:lstStyle/>
          <a:p>
            <a:r>
              <a:rPr lang="en-US" altLang="en-US" sz="2800" dirty="0">
                <a:latin typeface="Arial" charset="0"/>
              </a:rPr>
              <a:t>FDA-approved November, 2000</a:t>
            </a:r>
          </a:p>
          <a:p>
            <a:r>
              <a:rPr lang="en-US" altLang="en-US" sz="2800" dirty="0">
                <a:latin typeface="Arial" charset="0"/>
              </a:rPr>
              <a:t>Measures PbtO</a:t>
            </a:r>
            <a:r>
              <a:rPr lang="en-US" altLang="en-US" sz="2800" baseline="-25000" dirty="0">
                <a:latin typeface="Arial" charset="0"/>
              </a:rPr>
              <a:t>2</a:t>
            </a:r>
            <a:r>
              <a:rPr lang="en-US" altLang="en-US" sz="2800" dirty="0">
                <a:latin typeface="Arial" charset="0"/>
              </a:rPr>
              <a:t> in mm</a:t>
            </a:r>
            <a:r>
              <a:rPr lang="en-US" altLang="en-US" sz="2800" baseline="30000" dirty="0">
                <a:latin typeface="Arial" charset="0"/>
              </a:rPr>
              <a:t>3 </a:t>
            </a:r>
            <a:r>
              <a:rPr lang="en-US" altLang="en-US" sz="2800" dirty="0">
                <a:latin typeface="Arial" charset="0"/>
              </a:rPr>
              <a:t>region around tip of catheter</a:t>
            </a:r>
          </a:p>
          <a:p>
            <a:r>
              <a:rPr lang="en-US" altLang="en-US" sz="2800" dirty="0">
                <a:latin typeface="Arial" charset="0"/>
              </a:rPr>
              <a:t>No Class I data that it improves outcome</a:t>
            </a:r>
          </a:p>
          <a:p>
            <a:r>
              <a:rPr lang="en-US" altLang="en-US" sz="2800" dirty="0">
                <a:latin typeface="Arial" charset="0"/>
              </a:rPr>
              <a:t>Variable penetrance of utilization in NICU</a:t>
            </a:r>
          </a:p>
          <a:p>
            <a:endParaRPr lang="en-US" altLang="en-US" sz="2400" dirty="0">
              <a:latin typeface="Arial" charset="0"/>
            </a:endParaRPr>
          </a:p>
        </p:txBody>
      </p:sp>
      <p:pic>
        <p:nvPicPr>
          <p:cNvPr id="5" name="image11.jpg" descr="https://www.raumedic.com/fileadmin/user_upload/Hospital-Care/Neuromonitoring/Oxygen-Partial-Pressure/NEUROVENT_PTO.jpg"/>
          <p:cNvPicPr/>
          <p:nvPr/>
        </p:nvPicPr>
        <p:blipFill>
          <a:blip r:embed="rId3"/>
          <a:srcRect/>
          <a:stretch>
            <a:fillRect/>
          </a:stretch>
        </p:blipFill>
        <p:spPr>
          <a:xfrm>
            <a:off x="6866986" y="1405669"/>
            <a:ext cx="3771704" cy="3034445"/>
          </a:xfrm>
          <a:prstGeom prst="rect">
            <a:avLst/>
          </a:prstGeom>
          <a:ln/>
        </p:spPr>
      </p:pic>
      <p:pic>
        <p:nvPicPr>
          <p:cNvPr id="6" name="image8.png" descr="new-licox-monitor-image.png"/>
          <p:cNvPicPr/>
          <p:nvPr/>
        </p:nvPicPr>
        <p:blipFill>
          <a:blip r:embed="rId4"/>
          <a:srcRect/>
          <a:stretch>
            <a:fillRect/>
          </a:stretch>
        </p:blipFill>
        <p:spPr>
          <a:xfrm>
            <a:off x="1119503" y="1405670"/>
            <a:ext cx="5474726" cy="3034445"/>
          </a:xfrm>
          <a:prstGeom prst="rect">
            <a:avLst/>
          </a:prstGeom>
          <a:ln/>
        </p:spPr>
      </p:pic>
      <p:pic>
        <p:nvPicPr>
          <p:cNvPr id="7" name="Shape 86" descr="SIREN draft.pn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21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09800" y="228600"/>
            <a:ext cx="7772400" cy="1143000"/>
          </a:xfrm>
        </p:spPr>
        <p:txBody>
          <a:bodyPr/>
          <a:lstStyle/>
          <a:p>
            <a:r>
              <a:rPr lang="en-US" altLang="en-US" smtClean="0">
                <a:latin typeface="Arial" charset="0"/>
              </a:rPr>
              <a:t>Rationale for PbtO</a:t>
            </a:r>
            <a:r>
              <a:rPr lang="en-US" altLang="en-US" baseline="-25000" smtClean="0">
                <a:latin typeface="Arial" charset="0"/>
              </a:rPr>
              <a:t>2</a:t>
            </a:r>
            <a:r>
              <a:rPr lang="en-US" altLang="en-US" smtClean="0">
                <a:latin typeface="Arial" charset="0"/>
              </a:rPr>
              <a:t> monitoring</a:t>
            </a:r>
          </a:p>
        </p:txBody>
      </p:sp>
      <p:sp>
        <p:nvSpPr>
          <p:cNvPr id="9219" name="Rectangle 3"/>
          <p:cNvSpPr>
            <a:spLocks noGrp="1" noChangeArrowheads="1"/>
          </p:cNvSpPr>
          <p:nvPr>
            <p:ph type="body" idx="1"/>
          </p:nvPr>
        </p:nvSpPr>
        <p:spPr>
          <a:xfrm>
            <a:off x="808892" y="1295400"/>
            <a:ext cx="10691446" cy="4876800"/>
          </a:xfrm>
        </p:spPr>
        <p:txBody>
          <a:bodyPr/>
          <a:lstStyle/>
          <a:p>
            <a:r>
              <a:rPr lang="en-US" altLang="en-US" dirty="0">
                <a:latin typeface="Arial" charset="0"/>
              </a:rPr>
              <a:t>Episodes of low PbtO</a:t>
            </a:r>
            <a:r>
              <a:rPr lang="en-US" altLang="en-US" baseline="-25000" dirty="0">
                <a:latin typeface="Arial" charset="0"/>
              </a:rPr>
              <a:t>2</a:t>
            </a:r>
            <a:r>
              <a:rPr lang="en-US" altLang="en-US" dirty="0">
                <a:latin typeface="Arial" charset="0"/>
              </a:rPr>
              <a:t> are common after TBI</a:t>
            </a:r>
          </a:p>
          <a:p>
            <a:pPr lvl="1"/>
            <a:r>
              <a:rPr lang="en-US" altLang="en-US" sz="2200" dirty="0">
                <a:latin typeface="Arial" charset="0"/>
              </a:rPr>
              <a:t>Van den Brink et al</a:t>
            </a:r>
            <a:r>
              <a:rPr lang="en-US" altLang="en-US" sz="2200" baseline="30000" dirty="0">
                <a:latin typeface="Arial" charset="0"/>
              </a:rPr>
              <a:t>1</a:t>
            </a:r>
            <a:r>
              <a:rPr lang="en-US" altLang="en-US" sz="2200" dirty="0">
                <a:latin typeface="Arial" charset="0"/>
              </a:rPr>
              <a:t> (2000) </a:t>
            </a:r>
          </a:p>
          <a:p>
            <a:pPr lvl="2"/>
            <a:r>
              <a:rPr lang="en-US" altLang="en-US" sz="2200" dirty="0">
                <a:latin typeface="Arial" charset="0"/>
              </a:rPr>
              <a:t>101 patients monitored average 86 hours</a:t>
            </a:r>
          </a:p>
          <a:p>
            <a:pPr lvl="2"/>
            <a:r>
              <a:rPr lang="en-US" altLang="en-US" sz="2200" dirty="0">
                <a:latin typeface="Arial" charset="0"/>
              </a:rPr>
              <a:t>57% had values </a:t>
            </a:r>
            <a:r>
              <a:rPr lang="en-US" altLang="en-US" sz="2200" u="sng" dirty="0">
                <a:latin typeface="Arial" charset="0"/>
              </a:rPr>
              <a:t>&lt;</a:t>
            </a:r>
            <a:r>
              <a:rPr lang="en-US" altLang="en-US" sz="2200" dirty="0">
                <a:latin typeface="Arial" charset="0"/>
              </a:rPr>
              <a:t> 15 mm Hg</a:t>
            </a:r>
          </a:p>
          <a:p>
            <a:pPr lvl="2"/>
            <a:r>
              <a:rPr lang="en-US" altLang="en-US" sz="2200" dirty="0">
                <a:latin typeface="Arial" charset="0"/>
              </a:rPr>
              <a:t>42% had values </a:t>
            </a:r>
            <a:r>
              <a:rPr lang="en-US" altLang="en-US" sz="2200" u="sng" dirty="0">
                <a:latin typeface="Arial" charset="0"/>
              </a:rPr>
              <a:t>&lt;</a:t>
            </a:r>
            <a:r>
              <a:rPr lang="en-US" altLang="en-US" sz="2200" dirty="0">
                <a:latin typeface="Arial" charset="0"/>
              </a:rPr>
              <a:t> 10 mm Hg</a:t>
            </a:r>
          </a:p>
          <a:p>
            <a:pPr lvl="2"/>
            <a:r>
              <a:rPr lang="en-US" altLang="en-US" sz="2200" dirty="0">
                <a:latin typeface="Arial" charset="0"/>
              </a:rPr>
              <a:t>22% had values </a:t>
            </a:r>
            <a:r>
              <a:rPr lang="en-US" altLang="en-US" sz="2200" u="sng" dirty="0">
                <a:latin typeface="Arial" charset="0"/>
              </a:rPr>
              <a:t>&lt;</a:t>
            </a:r>
            <a:r>
              <a:rPr lang="en-US" altLang="en-US" sz="2200" dirty="0">
                <a:latin typeface="Arial" charset="0"/>
              </a:rPr>
              <a:t> 5 mm Hg</a:t>
            </a:r>
          </a:p>
          <a:p>
            <a:pPr lvl="1"/>
            <a:r>
              <a:rPr lang="en-US" altLang="en-US" sz="2200" dirty="0" err="1">
                <a:latin typeface="Arial" charset="0"/>
              </a:rPr>
              <a:t>Longhi</a:t>
            </a:r>
            <a:r>
              <a:rPr lang="en-US" altLang="en-US" sz="2200" dirty="0">
                <a:latin typeface="Arial" charset="0"/>
              </a:rPr>
              <a:t> et al</a:t>
            </a:r>
            <a:r>
              <a:rPr lang="en-US" altLang="en-US" sz="2200" baseline="30000" dirty="0">
                <a:latin typeface="Arial" charset="0"/>
              </a:rPr>
              <a:t>2</a:t>
            </a:r>
            <a:r>
              <a:rPr lang="en-US" altLang="en-US" sz="2200" dirty="0">
                <a:latin typeface="Arial" charset="0"/>
              </a:rPr>
              <a:t> (2007)</a:t>
            </a:r>
          </a:p>
          <a:p>
            <a:pPr lvl="2"/>
            <a:r>
              <a:rPr lang="en-US" altLang="en-US" sz="2200" dirty="0">
                <a:latin typeface="Arial" charset="0"/>
              </a:rPr>
              <a:t>Episodes PbtO2 10 - 19 mm Hg in 23% of time</a:t>
            </a:r>
          </a:p>
          <a:p>
            <a:pPr lvl="3"/>
            <a:r>
              <a:rPr lang="en-US" altLang="en-US" sz="2200" dirty="0">
                <a:latin typeface="Arial" charset="0"/>
              </a:rPr>
              <a:t>Median duration 50 minutes</a:t>
            </a:r>
          </a:p>
          <a:p>
            <a:pPr lvl="2"/>
            <a:r>
              <a:rPr lang="en-US" altLang="en-US" sz="2200" dirty="0">
                <a:latin typeface="Arial" charset="0"/>
              </a:rPr>
              <a:t>Episodes PbtO2 &lt; 10 mm Hg 11% of the  time</a:t>
            </a:r>
          </a:p>
          <a:p>
            <a:pPr lvl="3"/>
            <a:r>
              <a:rPr lang="en-US" altLang="en-US" sz="2200" dirty="0">
                <a:latin typeface="Arial" charset="0"/>
              </a:rPr>
              <a:t>Median duration 39 minutes</a:t>
            </a:r>
          </a:p>
        </p:txBody>
      </p:sp>
      <p:sp>
        <p:nvSpPr>
          <p:cNvPr id="9220" name="Text Box 4"/>
          <p:cNvSpPr txBox="1">
            <a:spLocks noChangeArrowheads="1"/>
          </p:cNvSpPr>
          <p:nvPr/>
        </p:nvSpPr>
        <p:spPr bwMode="auto">
          <a:xfrm>
            <a:off x="87928" y="6264275"/>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buFontTx/>
              <a:buAutoNum type="arabicPeriod"/>
            </a:pPr>
            <a:r>
              <a:rPr lang="en-US" altLang="en-US" sz="1400" dirty="0">
                <a:latin typeface="Arial" charset="0"/>
              </a:rPr>
              <a:t>van den Brink WA, et al, </a:t>
            </a:r>
            <a:r>
              <a:rPr lang="en-US" altLang="en-US" sz="1400" i="1" dirty="0">
                <a:latin typeface="Arial" charset="0"/>
              </a:rPr>
              <a:t>Neurosurgery</a:t>
            </a:r>
            <a:r>
              <a:rPr lang="en-US" altLang="en-US" sz="1400" dirty="0">
                <a:latin typeface="Arial" charset="0"/>
              </a:rPr>
              <a:t> 2000; 46:868-878. </a:t>
            </a:r>
          </a:p>
          <a:p>
            <a:pPr>
              <a:buFontTx/>
              <a:buAutoNum type="arabicPeriod"/>
            </a:pPr>
            <a:r>
              <a:rPr lang="en-US" altLang="en-US" sz="1400" dirty="0" err="1">
                <a:latin typeface="Arial" charset="0"/>
              </a:rPr>
              <a:t>Longhi</a:t>
            </a:r>
            <a:r>
              <a:rPr lang="en-US" altLang="en-US" sz="1400" dirty="0">
                <a:latin typeface="Arial" charset="0"/>
              </a:rPr>
              <a:t> L, et al, </a:t>
            </a:r>
            <a:r>
              <a:rPr lang="en-US" altLang="en-US" sz="1400" i="1" dirty="0">
                <a:latin typeface="Arial" charset="0"/>
              </a:rPr>
              <a:t>Intensive Care Med </a:t>
            </a:r>
            <a:r>
              <a:rPr lang="en-US" altLang="en-US" sz="1400" dirty="0">
                <a:latin typeface="Arial" charset="0"/>
              </a:rPr>
              <a:t>2007; 33(12):2136-2142. </a:t>
            </a:r>
          </a:p>
        </p:txBody>
      </p:sp>
      <p:pic>
        <p:nvPicPr>
          <p:cNvPr id="5"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50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152400"/>
            <a:ext cx="7772400" cy="1143000"/>
          </a:xfrm>
        </p:spPr>
        <p:txBody>
          <a:bodyPr/>
          <a:lstStyle/>
          <a:p>
            <a:r>
              <a:rPr lang="en-US" altLang="en-US" smtClean="0">
                <a:latin typeface="Arial" charset="0"/>
              </a:rPr>
              <a:t>Rationale for PbtO</a:t>
            </a:r>
            <a:r>
              <a:rPr lang="en-US" altLang="en-US" baseline="-25000" smtClean="0">
                <a:latin typeface="Arial" charset="0"/>
              </a:rPr>
              <a:t>2</a:t>
            </a:r>
            <a:r>
              <a:rPr lang="en-US" altLang="en-US" smtClean="0">
                <a:latin typeface="Arial" charset="0"/>
              </a:rPr>
              <a:t> monitoring</a:t>
            </a:r>
          </a:p>
        </p:txBody>
      </p:sp>
      <p:sp>
        <p:nvSpPr>
          <p:cNvPr id="11267" name="Rectangle 3"/>
          <p:cNvSpPr>
            <a:spLocks noGrp="1" noChangeArrowheads="1"/>
          </p:cNvSpPr>
          <p:nvPr>
            <p:ph type="body" sz="half" idx="1"/>
          </p:nvPr>
        </p:nvSpPr>
        <p:spPr>
          <a:xfrm>
            <a:off x="1099036" y="1295400"/>
            <a:ext cx="9979268" cy="1066800"/>
          </a:xfrm>
        </p:spPr>
        <p:txBody>
          <a:bodyPr/>
          <a:lstStyle/>
          <a:p>
            <a:r>
              <a:rPr lang="en-US" altLang="en-US" dirty="0">
                <a:latin typeface="Arial" charset="0"/>
              </a:rPr>
              <a:t>Low PbtO</a:t>
            </a:r>
            <a:r>
              <a:rPr lang="en-US" altLang="en-US" baseline="-25000" dirty="0">
                <a:latin typeface="Arial" charset="0"/>
              </a:rPr>
              <a:t>2</a:t>
            </a:r>
            <a:r>
              <a:rPr lang="en-US" altLang="en-US" dirty="0">
                <a:latin typeface="Arial" charset="0"/>
              </a:rPr>
              <a:t> is associated with poor neurological outcome</a:t>
            </a:r>
          </a:p>
          <a:p>
            <a:pPr lvl="1">
              <a:buFontTx/>
              <a:buNone/>
            </a:pPr>
            <a:endParaRPr lang="en-US" altLang="en-US" sz="2400" dirty="0">
              <a:latin typeface="Arial" charset="0"/>
            </a:endParaRPr>
          </a:p>
        </p:txBody>
      </p:sp>
      <p:graphicFrame>
        <p:nvGraphicFramePr>
          <p:cNvPr id="441426" name="Group 82"/>
          <p:cNvGraphicFramePr>
            <a:graphicFrameLocks noGrp="1"/>
          </p:cNvGraphicFramePr>
          <p:nvPr>
            <p:ph sz="half" idx="2"/>
            <p:extLst>
              <p:ext uri="{D42A27DB-BD31-4B8C-83A1-F6EECF244321}">
                <p14:modId xmlns:p14="http://schemas.microsoft.com/office/powerpoint/2010/main" val="883868200"/>
              </p:ext>
            </p:extLst>
          </p:nvPr>
        </p:nvGraphicFramePr>
        <p:xfrm>
          <a:off x="1487132" y="1946786"/>
          <a:ext cx="9230034" cy="3547556"/>
        </p:xfrm>
        <a:graphic>
          <a:graphicData uri="http://schemas.openxmlformats.org/drawingml/2006/table">
            <a:tbl>
              <a:tblPr/>
              <a:tblGrid>
                <a:gridCol w="1538339">
                  <a:extLst>
                    <a:ext uri="{9D8B030D-6E8A-4147-A177-3AD203B41FA5}">
                      <a16:colId xmlns:a16="http://schemas.microsoft.com/office/drawing/2014/main" xmlns="" val="20000"/>
                    </a:ext>
                  </a:extLst>
                </a:gridCol>
                <a:gridCol w="1538339">
                  <a:extLst>
                    <a:ext uri="{9D8B030D-6E8A-4147-A177-3AD203B41FA5}">
                      <a16:colId xmlns:a16="http://schemas.microsoft.com/office/drawing/2014/main" xmlns="" val="20001"/>
                    </a:ext>
                  </a:extLst>
                </a:gridCol>
                <a:gridCol w="1538339">
                  <a:extLst>
                    <a:ext uri="{9D8B030D-6E8A-4147-A177-3AD203B41FA5}">
                      <a16:colId xmlns:a16="http://schemas.microsoft.com/office/drawing/2014/main" xmlns="" val="20002"/>
                    </a:ext>
                  </a:extLst>
                </a:gridCol>
                <a:gridCol w="1538339">
                  <a:extLst>
                    <a:ext uri="{9D8B030D-6E8A-4147-A177-3AD203B41FA5}">
                      <a16:colId xmlns:a16="http://schemas.microsoft.com/office/drawing/2014/main" xmlns="" val="20003"/>
                    </a:ext>
                  </a:extLst>
                </a:gridCol>
                <a:gridCol w="1538339">
                  <a:extLst>
                    <a:ext uri="{9D8B030D-6E8A-4147-A177-3AD203B41FA5}">
                      <a16:colId xmlns:a16="http://schemas.microsoft.com/office/drawing/2014/main" xmlns="" val="20004"/>
                    </a:ext>
                  </a:extLst>
                </a:gridCol>
                <a:gridCol w="1538339">
                  <a:extLst>
                    <a:ext uri="{9D8B030D-6E8A-4147-A177-3AD203B41FA5}">
                      <a16:colId xmlns:a16="http://schemas.microsoft.com/office/drawing/2014/main" xmlns="" val="20005"/>
                    </a:ext>
                  </a:extLst>
                </a:gridCol>
              </a:tblGrid>
              <a:tr h="710053">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Study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(First Author,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 of patients evaluable)</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Hypoxia</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No Hypoxia</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Odds Ratio</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(95% C.I.)</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07344">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Unfavorable Outcome (n)</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Favorable Outcome (n)</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Unfavorable Outcome (n)</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Favorable Outcome (n)</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1005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Van den Brink 2000 (n = 99)</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29</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14</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24</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32</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3.8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(1.6 – 8.4)</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1005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Bardt et al 1998 (n = 35)</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18</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5</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3</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9</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10.8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(2.1 – 55.7)</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1005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Chang et al 2009 (n = 25)</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6</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1</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7</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11</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9.43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(1.1 – 95.9)</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1309" name="Text Box 83"/>
          <p:cNvSpPr txBox="1">
            <a:spLocks noChangeArrowheads="1"/>
          </p:cNvSpPr>
          <p:nvPr/>
        </p:nvSpPr>
        <p:spPr bwMode="auto">
          <a:xfrm>
            <a:off x="1440427" y="5900739"/>
            <a:ext cx="8839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buFontTx/>
              <a:buAutoNum type="arabicPeriod"/>
            </a:pPr>
            <a:r>
              <a:rPr lang="en-US" altLang="en-US" sz="1200" dirty="0">
                <a:latin typeface="Arial" charset="0"/>
              </a:rPr>
              <a:t>van den Brink WA, </a:t>
            </a:r>
            <a:r>
              <a:rPr lang="en-US" altLang="en-US" sz="1200" dirty="0" smtClean="0">
                <a:latin typeface="Arial" charset="0"/>
              </a:rPr>
              <a:t>et </a:t>
            </a:r>
            <a:r>
              <a:rPr lang="en-US" altLang="en-US" sz="1200" dirty="0">
                <a:latin typeface="Arial" charset="0"/>
              </a:rPr>
              <a:t>al </a:t>
            </a:r>
            <a:r>
              <a:rPr lang="en-US" altLang="en-US" sz="1200" i="1" dirty="0">
                <a:latin typeface="Arial" charset="0"/>
              </a:rPr>
              <a:t>Neurosurgery</a:t>
            </a:r>
            <a:r>
              <a:rPr lang="en-US" altLang="en-US" sz="1200" dirty="0">
                <a:latin typeface="Arial" charset="0"/>
              </a:rPr>
              <a:t> 2000; 46:868-878</a:t>
            </a:r>
          </a:p>
          <a:p>
            <a:pPr>
              <a:buFontTx/>
              <a:buAutoNum type="arabicPeriod"/>
            </a:pPr>
            <a:r>
              <a:rPr lang="en-US" altLang="en-US" sz="1200" dirty="0" err="1">
                <a:latin typeface="Arial" charset="0"/>
              </a:rPr>
              <a:t>Bardt</a:t>
            </a:r>
            <a:r>
              <a:rPr lang="en-US" altLang="en-US" sz="1200" dirty="0">
                <a:latin typeface="Arial" charset="0"/>
              </a:rPr>
              <a:t> TF, et al, </a:t>
            </a:r>
            <a:r>
              <a:rPr lang="en-US" altLang="en-US" sz="1200" i="1" dirty="0" err="1">
                <a:latin typeface="Arial" charset="0"/>
              </a:rPr>
              <a:t>Acta</a:t>
            </a:r>
            <a:r>
              <a:rPr lang="en-US" altLang="en-US" sz="1200" i="1" dirty="0">
                <a:latin typeface="Arial" charset="0"/>
              </a:rPr>
              <a:t> </a:t>
            </a:r>
            <a:r>
              <a:rPr lang="en-US" altLang="en-US" sz="1200" i="1" dirty="0" err="1">
                <a:latin typeface="Arial" charset="0"/>
              </a:rPr>
              <a:t>Neurochir</a:t>
            </a:r>
            <a:r>
              <a:rPr lang="en-US" altLang="en-US" sz="1200" dirty="0">
                <a:latin typeface="Arial" charset="0"/>
              </a:rPr>
              <a:t> 1998; Suppl. 71:153-156 </a:t>
            </a:r>
          </a:p>
          <a:p>
            <a:pPr>
              <a:buFontTx/>
              <a:buAutoNum type="arabicPeriod"/>
            </a:pPr>
            <a:r>
              <a:rPr lang="en-US" altLang="en-US" sz="1200" dirty="0">
                <a:latin typeface="Arial" charset="0"/>
              </a:rPr>
              <a:t>Chang J, et al, </a:t>
            </a:r>
            <a:r>
              <a:rPr lang="en-US" altLang="en-US" sz="1200" i="1" dirty="0" err="1">
                <a:latin typeface="Arial" charset="0"/>
              </a:rPr>
              <a:t>Crit</a:t>
            </a:r>
            <a:r>
              <a:rPr lang="en-US" altLang="en-US" sz="1200" i="1" dirty="0">
                <a:latin typeface="Arial" charset="0"/>
              </a:rPr>
              <a:t> Care Med</a:t>
            </a:r>
            <a:r>
              <a:rPr lang="en-US" altLang="en-US" sz="1200" dirty="0">
                <a:latin typeface="Arial" charset="0"/>
              </a:rPr>
              <a:t> 2009;37:283-290</a:t>
            </a:r>
          </a:p>
          <a:p>
            <a:pPr>
              <a:buFontTx/>
              <a:buAutoNum type="arabicPeriod"/>
            </a:pPr>
            <a:endParaRPr lang="en-US" altLang="en-US" sz="1200" dirty="0">
              <a:latin typeface="Arial" charset="0"/>
            </a:endParaRPr>
          </a:p>
          <a:p>
            <a:pPr>
              <a:buFontTx/>
              <a:buAutoNum type="arabicPeriod"/>
            </a:pPr>
            <a:endParaRPr lang="en-US" altLang="en-US" sz="1200" dirty="0">
              <a:latin typeface="Arial" charset="0"/>
            </a:endParaRPr>
          </a:p>
        </p:txBody>
      </p:sp>
      <p:pic>
        <p:nvPicPr>
          <p:cNvPr id="6" name="Shape 86" descr="SIREN draf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010" y="5806805"/>
            <a:ext cx="1868487" cy="814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749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5843</Words>
  <Application>Microsoft Office PowerPoint</Application>
  <PresentationFormat>Widescreen</PresentationFormat>
  <Paragraphs>1118</Paragraphs>
  <Slides>50</Slides>
  <Notes>50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0" baseType="lpstr">
      <vt:lpstr>ＭＳ Ｐゴシック</vt:lpstr>
      <vt:lpstr>Arial</vt:lpstr>
      <vt:lpstr>Calibri</vt:lpstr>
      <vt:lpstr>Calibri Light</vt:lpstr>
      <vt:lpstr>Cambria Math</vt:lpstr>
      <vt:lpstr>Symbol</vt:lpstr>
      <vt:lpstr>Tahoma</vt:lpstr>
      <vt:lpstr>Times New Roman</vt:lpstr>
      <vt:lpstr>Office Theme</vt:lpstr>
      <vt:lpstr>GraphPad Prism 7 Project</vt:lpstr>
      <vt:lpstr>  Brain Oxygen Optimization in Severe TBI--Phase 3 Protocol Introduction and Scientific Rationale   Ramon Diaz-Arrastia, MD, PhD Professor of Neurology, University of Pennsylvania BOOST-3 Study Chair</vt:lpstr>
      <vt:lpstr>Does BOOSTing Cerebral Oxygenation Boost TBI Outcomes?</vt:lpstr>
      <vt:lpstr>PowerPoint Presentation</vt:lpstr>
      <vt:lpstr>PowerPoint Presentation</vt:lpstr>
      <vt:lpstr>PowerPoint Presentation</vt:lpstr>
      <vt:lpstr>PowerPoint Presentation</vt:lpstr>
      <vt:lpstr>Brain Tissue Oxygen Monitors</vt:lpstr>
      <vt:lpstr>Rationale for PbtO2 monitoring</vt:lpstr>
      <vt:lpstr>Rationale for PbtO2 monitoring</vt:lpstr>
      <vt:lpstr>PowerPoint Presentation</vt:lpstr>
      <vt:lpstr>PowerPoint Presentation</vt:lpstr>
      <vt:lpstr>Rationale for PbtO2 monitoring</vt:lpstr>
      <vt:lpstr>Rationale for PbtO2 monitoring</vt:lpstr>
      <vt:lpstr>Published Clinical Trials</vt:lpstr>
      <vt:lpstr>PowerPoint Presentation</vt:lpstr>
      <vt:lpstr>PowerPoint Presentation</vt:lpstr>
      <vt:lpstr>Study Schematic</vt:lpstr>
      <vt:lpstr>Primary and Secondary Objectives</vt:lpstr>
      <vt:lpstr>Demographics</vt:lpstr>
      <vt:lpstr>BOOST-2 Primary Outcome</vt:lpstr>
      <vt:lpstr>BOOST-2 Primary Outcome</vt:lpstr>
      <vt:lpstr>BOOST-2 Primary Outcome</vt:lpstr>
      <vt:lpstr>BOOST-2 Primary Outcome</vt:lpstr>
      <vt:lpstr>BOOST-2 Primary Outcome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 Oxygen Optimization in Severe TBI-Phase 3 (BOOST-3)</vt:lpstr>
      <vt:lpstr>BOOST-Phase 3</vt:lpstr>
      <vt:lpstr>Primary Objective</vt:lpstr>
      <vt:lpstr>Secondary Objectives</vt:lpstr>
      <vt:lpstr>PowerPoint Presentation</vt:lpstr>
      <vt:lpstr>PowerPoint Presentation</vt:lpstr>
      <vt:lpstr>PowerPoint Presentation</vt:lpstr>
      <vt:lpstr>PowerPoint Presentation</vt:lpstr>
      <vt:lpstr>PowerPoint Presentation</vt:lpstr>
      <vt:lpstr>Clinical Standardization Guidelines</vt:lpstr>
      <vt:lpstr>Differences between  BOOST-2 and BOOST-3</vt:lpstr>
      <vt:lpstr>Exception from Informed Consent (EFIC) for Emergency Research</vt:lpstr>
      <vt:lpstr>Primary Outcome</vt:lpstr>
      <vt:lpstr>Interim Analysis</vt:lpstr>
      <vt:lpstr>Conclusions</vt:lpstr>
      <vt:lpstr>PowerPoint Presentation</vt:lpstr>
      <vt:lpstr>PowerPoint Presentation</vt:lpstr>
    </vt:vector>
  </TitlesOfParts>
  <Company>University of Michigan Health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Oxygen Optimization in Severe TBI Phase 3  &lt;&lt;Presenter(s) &amp; institution here&gt;&gt;</dc:title>
  <dc:creator>Black, Joy</dc:creator>
  <cp:lastModifiedBy>Diaz-Arrastia, Ramon</cp:lastModifiedBy>
  <cp:revision>16</cp:revision>
  <dcterms:created xsi:type="dcterms:W3CDTF">2019-03-13T13:25:27Z</dcterms:created>
  <dcterms:modified xsi:type="dcterms:W3CDTF">2019-03-16T17:28:09Z</dcterms:modified>
</cp:coreProperties>
</file>