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Lst>
  <p:sldSz cy="5143500" cx="9144000"/>
  <p:notesSz cx="6858000" cy="9144000"/>
  <p:embeddedFontLst>
    <p:embeddedFont>
      <p:font typeface="Corbel"/>
      <p:regular r:id="rId40"/>
      <p:bold r:id="rId41"/>
      <p:italic r:id="rId42"/>
      <p:boldItalic r:id="rId43"/>
    </p:embeddedFont>
    <p:embeddedFont>
      <p:font typeface="Tahoma"/>
      <p:regular r:id="rId44"/>
      <p:bold r:id="rId45"/>
    </p:embeddedFont>
    <p:embeddedFont>
      <p:font typeface="Helvetica Neue"/>
      <p:regular r:id="rId46"/>
      <p:bold r:id="rId47"/>
      <p:italic r:id="rId48"/>
      <p:boldItalic r:id="rId49"/>
    </p:embeddedFont>
    <p:embeddedFont>
      <p:font typeface="Open Sans"/>
      <p:regular r:id="rId50"/>
      <p:bold r:id="rId51"/>
      <p:italic r:id="rId52"/>
      <p:boldItalic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Corbel-regular.fntdata"/><Relationship Id="rId42" Type="http://schemas.openxmlformats.org/officeDocument/2006/relationships/font" Target="fonts/Corbel-italic.fntdata"/><Relationship Id="rId41" Type="http://schemas.openxmlformats.org/officeDocument/2006/relationships/font" Target="fonts/Corbel-bold.fntdata"/><Relationship Id="rId44" Type="http://schemas.openxmlformats.org/officeDocument/2006/relationships/font" Target="fonts/Tahoma-regular.fntdata"/><Relationship Id="rId43" Type="http://schemas.openxmlformats.org/officeDocument/2006/relationships/font" Target="fonts/Corbel-boldItalic.fntdata"/><Relationship Id="rId46" Type="http://schemas.openxmlformats.org/officeDocument/2006/relationships/font" Target="fonts/HelveticaNeue-regular.fntdata"/><Relationship Id="rId45" Type="http://schemas.openxmlformats.org/officeDocument/2006/relationships/font" Target="fonts/Tahoma-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HelveticaNeue-italic.fntdata"/><Relationship Id="rId47" Type="http://schemas.openxmlformats.org/officeDocument/2006/relationships/font" Target="fonts/HelveticaNeue-bold.fntdata"/><Relationship Id="rId49" Type="http://schemas.openxmlformats.org/officeDocument/2006/relationships/font" Target="fonts/HelveticaNeue-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OpenSans-bold.fntdata"/><Relationship Id="rId50" Type="http://schemas.openxmlformats.org/officeDocument/2006/relationships/font" Target="fonts/OpenSans-regular.fntdata"/><Relationship Id="rId53" Type="http://schemas.openxmlformats.org/officeDocument/2006/relationships/font" Target="fonts/OpenSans-boldItalic.fntdata"/><Relationship Id="rId52" Type="http://schemas.openxmlformats.org/officeDocument/2006/relationships/font" Target="fonts/OpenSans-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parinc.com/Products/Pkey/435" TargetMode="Externa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parinc.com/Products/Pkey/435" TargetMode="Externa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Google Shape;70;g7d47204a26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 name="Google Shape;71;g7d47204a26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2" name="Google Shape;72;g7d47204a26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g7d47204a26_0_8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sz="1200">
                <a:solidFill>
                  <a:srgbClr val="000000"/>
                </a:solidFill>
                <a:latin typeface="Times New Roman"/>
                <a:ea typeface="Times New Roman"/>
                <a:cs typeface="Times New Roman"/>
                <a:sym typeface="Times New Roman"/>
              </a:rPr>
              <a:t>‹#›</a:t>
            </a:fld>
            <a:endParaRPr sz="1200">
              <a:solidFill>
                <a:srgbClr val="000000"/>
              </a:solidFill>
              <a:latin typeface="Times New Roman"/>
              <a:ea typeface="Times New Roman"/>
              <a:cs typeface="Times New Roman"/>
              <a:sym typeface="Times New Roman"/>
            </a:endParaRPr>
          </a:p>
        </p:txBody>
      </p:sp>
      <p:sp>
        <p:nvSpPr>
          <p:cNvPr id="169" name="Google Shape;169;g7d47204a26_0_89:notes"/>
          <p:cNvSpPr/>
          <p:nvPr>
            <p:ph idx="2" type="sldImg"/>
          </p:nvPr>
        </p:nvSpPr>
        <p:spPr>
          <a:xfrm>
            <a:off x="228600" y="719138"/>
            <a:ext cx="6402300" cy="3602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0" name="Google Shape;170;g7d47204a26_0_8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g7d47204a26_0_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0" name="Google Shape;180;g7d47204a26_0_9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u="sng"/>
              <a:t>NIH Toolbox Cognition Battery</a:t>
            </a:r>
            <a:r>
              <a:rPr lang="en"/>
              <a:t> </a:t>
            </a:r>
            <a:r>
              <a:rPr lang="en" u="sng"/>
              <a:t>(these measures are administered through Toolbox App)</a:t>
            </a:r>
            <a:endParaRPr/>
          </a:p>
          <a:p>
            <a:pPr indent="0" lvl="0" marL="0" rtl="0" algn="l">
              <a:spcBef>
                <a:spcPts val="0"/>
              </a:spcBef>
              <a:spcAft>
                <a:spcPts val="0"/>
              </a:spcAft>
              <a:buNone/>
            </a:pPr>
            <a:r>
              <a:rPr lang="en"/>
              <a:t>    Picture Vocabulary</a:t>
            </a:r>
            <a:endParaRPr/>
          </a:p>
          <a:p>
            <a:pPr indent="0" lvl="0" marL="0" rtl="0" algn="l">
              <a:spcBef>
                <a:spcPts val="0"/>
              </a:spcBef>
              <a:spcAft>
                <a:spcPts val="0"/>
              </a:spcAft>
              <a:buNone/>
            </a:pPr>
            <a:r>
              <a:rPr lang="en"/>
              <a:t>    Flanker</a:t>
            </a:r>
            <a:endParaRPr/>
          </a:p>
          <a:p>
            <a:pPr indent="0" lvl="0" marL="0" rtl="0" algn="l">
              <a:spcBef>
                <a:spcPts val="0"/>
              </a:spcBef>
              <a:spcAft>
                <a:spcPts val="0"/>
              </a:spcAft>
              <a:buNone/>
            </a:pPr>
            <a:r>
              <a:rPr lang="en"/>
              <a:t>    List Sorting</a:t>
            </a:r>
            <a:endParaRPr/>
          </a:p>
          <a:p>
            <a:pPr indent="0" lvl="0" marL="0" rtl="0" algn="l">
              <a:spcBef>
                <a:spcPts val="0"/>
              </a:spcBef>
              <a:spcAft>
                <a:spcPts val="0"/>
              </a:spcAft>
              <a:buNone/>
            </a:pPr>
            <a:r>
              <a:rPr lang="en"/>
              <a:t>    DCCS</a:t>
            </a:r>
            <a:endParaRPr/>
          </a:p>
          <a:p>
            <a:pPr indent="0" lvl="0" marL="0" rtl="0" algn="l">
              <a:spcBef>
                <a:spcPts val="0"/>
              </a:spcBef>
              <a:spcAft>
                <a:spcPts val="0"/>
              </a:spcAft>
              <a:buNone/>
            </a:pPr>
            <a:r>
              <a:rPr lang="en"/>
              <a:t>    Pattern Comparison</a:t>
            </a:r>
            <a:endParaRPr/>
          </a:p>
          <a:p>
            <a:pPr indent="0" lvl="0" marL="0" rtl="0" algn="l">
              <a:spcBef>
                <a:spcPts val="0"/>
              </a:spcBef>
              <a:spcAft>
                <a:spcPts val="0"/>
              </a:spcAft>
              <a:buNone/>
            </a:pPr>
            <a:r>
              <a:rPr lang="en"/>
              <a:t>   Picture Sequence Memory</a:t>
            </a:r>
            <a:endParaRPr/>
          </a:p>
          <a:p>
            <a:pPr indent="0" lvl="0" marL="0" rtl="0" algn="l">
              <a:spcBef>
                <a:spcPts val="0"/>
              </a:spcBef>
              <a:spcAft>
                <a:spcPts val="0"/>
              </a:spcAft>
              <a:buNone/>
            </a:pPr>
            <a:r>
              <a:rPr lang="en"/>
              <a:t>   Oral Reading Recognition</a:t>
            </a:r>
            <a:endParaRPr/>
          </a:p>
          <a:p>
            <a:pPr indent="0" lvl="0" marL="0" rtl="0" algn="l">
              <a:spcBef>
                <a:spcPts val="0"/>
              </a:spcBef>
              <a:spcAft>
                <a:spcPts val="0"/>
              </a:spcAft>
              <a:buNone/>
            </a:pPr>
            <a:r>
              <a:rPr lang="en"/>
              <a:t>    Oral Symbol Digit (we decided to use the Toolbox Version instead of the paper version of Digit Symbol to minimize administration burden)</a:t>
            </a:r>
            <a:endParaRPr/>
          </a:p>
        </p:txBody>
      </p:sp>
      <p:sp>
        <p:nvSpPr>
          <p:cNvPr id="181" name="Google Shape;181;g7d47204a26_0_9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g7d47204a26_0_1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92" name="Google Shape;192;g7d47204a26_0_1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Open Sans"/>
              <a:buNone/>
            </a:pPr>
            <a:r>
              <a:rPr lang="en" sz="1200">
                <a:latin typeface="Open Sans"/>
                <a:ea typeface="Open Sans"/>
                <a:cs typeface="Open Sans"/>
                <a:sym typeface="Open Sans"/>
              </a:rPr>
              <a:t>The NIH Toolbox Cognition Battery assesses: The mental processes involved in gaining knowledge and comprehension, such as thinking, knowing, remembering, judging, and problem-solving. These higher-level functions of the brain encompass language, imagination, perceptions, and the planning and execution of complex behaviors.</a:t>
            </a:r>
            <a:endParaRPr/>
          </a:p>
          <a:p>
            <a:pPr indent="0" lvl="0" marL="0" rtl="0" algn="l">
              <a:spcBef>
                <a:spcPts val="0"/>
              </a:spcBef>
              <a:spcAft>
                <a:spcPts val="0"/>
              </a:spcAft>
              <a:buNone/>
            </a:pPr>
            <a:r>
              <a:t/>
            </a:r>
            <a:endParaRPr/>
          </a:p>
        </p:txBody>
      </p:sp>
      <p:sp>
        <p:nvSpPr>
          <p:cNvPr id="193" name="Google Shape;193;g7d47204a26_0_1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solidFill>
                  <a:srgbClr val="000000"/>
                </a:solidFill>
              </a:rPr>
              <a:t>‹#›</a:t>
            </a:fld>
            <a:endParaRPr>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Google Shape;217;g7d47204a26_0_1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8" name="Google Shape;218;g7d47204a26_0_1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Arial"/>
              <a:ea typeface="Arial"/>
              <a:cs typeface="Arial"/>
              <a:sym typeface="Arial"/>
            </a:endParaRPr>
          </a:p>
        </p:txBody>
      </p:sp>
      <p:sp>
        <p:nvSpPr>
          <p:cNvPr id="219" name="Google Shape;219;g7d47204a26_0_13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latin typeface="Arial"/>
                <a:ea typeface="Arial"/>
                <a:cs typeface="Arial"/>
                <a:sym typeface="Arial"/>
              </a:rPr>
              <a:t>‹#›</a:t>
            </a:fld>
            <a:endParaRPr>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Google Shape;227;g7d47204a26_0_1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8" name="Google Shape;228;g7d47204a26_0_14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lang="en" sz="1200">
                <a:solidFill>
                  <a:schemeClr val="dk1"/>
                </a:solidFill>
                <a:latin typeface="Arial"/>
                <a:ea typeface="Arial"/>
                <a:cs typeface="Arial"/>
                <a:sym typeface="Arial"/>
              </a:rPr>
              <a:t>Task: The participant is asked to read words (or letters) as accurately as possible. </a:t>
            </a:r>
            <a:endParaRPr/>
          </a:p>
          <a:p>
            <a:pPr indent="0" lvl="0" marL="0" rtl="0" algn="l">
              <a:spcBef>
                <a:spcPts val="0"/>
              </a:spcBef>
              <a:spcAft>
                <a:spcPts val="0"/>
              </a:spcAft>
              <a:buNone/>
            </a:pPr>
            <a:r>
              <a:t/>
            </a:r>
            <a:endParaRPr b="0" sz="1200">
              <a:solidFill>
                <a:schemeClr val="dk1"/>
              </a:solidFill>
              <a:latin typeface="Arial"/>
              <a:ea typeface="Arial"/>
              <a:cs typeface="Arial"/>
              <a:sym typeface="Arial"/>
            </a:endParaRPr>
          </a:p>
          <a:p>
            <a:pPr indent="0" lvl="0" marL="0" rtl="0" algn="l">
              <a:spcBef>
                <a:spcPts val="0"/>
              </a:spcBef>
              <a:spcAft>
                <a:spcPts val="0"/>
              </a:spcAft>
              <a:buNone/>
            </a:pPr>
            <a:r>
              <a:rPr b="0" lang="en" sz="1200">
                <a:solidFill>
                  <a:schemeClr val="dk1"/>
                </a:solidFill>
                <a:latin typeface="Arial"/>
                <a:ea typeface="Arial"/>
                <a:cs typeface="Arial"/>
                <a:sym typeface="Arial"/>
              </a:rPr>
              <a:t>Total trials: CAT-administered (20-25 items)</a:t>
            </a:r>
            <a:endParaRPr/>
          </a:p>
          <a:p>
            <a:pPr indent="0" lvl="0" marL="0" rtl="0" algn="l">
              <a:spcBef>
                <a:spcPts val="0"/>
              </a:spcBef>
              <a:spcAft>
                <a:spcPts val="0"/>
              </a:spcAft>
              <a:buNone/>
            </a:pPr>
            <a:r>
              <a:t/>
            </a:r>
            <a:endParaRPr b="0" sz="1200">
              <a:solidFill>
                <a:schemeClr val="dk1"/>
              </a:solidFill>
              <a:latin typeface="Arial"/>
              <a:ea typeface="Arial"/>
              <a:cs typeface="Arial"/>
              <a:sym typeface="Arial"/>
            </a:endParaRPr>
          </a:p>
          <a:p>
            <a:pPr indent="0" lvl="0" marL="0" rtl="0" algn="l">
              <a:spcBef>
                <a:spcPts val="0"/>
              </a:spcBef>
              <a:spcAft>
                <a:spcPts val="0"/>
              </a:spcAft>
              <a:buNone/>
            </a:pPr>
            <a:r>
              <a:rPr b="0" lang="en" sz="1200">
                <a:solidFill>
                  <a:schemeClr val="dk1"/>
                </a:solidFill>
                <a:latin typeface="Arial"/>
                <a:ea typeface="Arial"/>
                <a:cs typeface="Arial"/>
                <a:sym typeface="Arial"/>
              </a:rPr>
              <a:t>Scoring: IRT-based reading level</a:t>
            </a:r>
            <a:endParaRPr/>
          </a:p>
          <a:p>
            <a:pPr indent="0" lvl="0" marL="0" rtl="0" algn="l">
              <a:spcBef>
                <a:spcPts val="0"/>
              </a:spcBef>
              <a:spcAft>
                <a:spcPts val="0"/>
              </a:spcAft>
              <a:buNone/>
            </a:pPr>
            <a:r>
              <a:t/>
            </a:r>
            <a:endParaRPr b="0" sz="1200">
              <a:solidFill>
                <a:schemeClr val="dk1"/>
              </a:solidFill>
              <a:latin typeface="Arial"/>
              <a:ea typeface="Arial"/>
              <a:cs typeface="Arial"/>
              <a:sym typeface="Arial"/>
            </a:endParaRPr>
          </a:p>
          <a:p>
            <a:pPr indent="0" lvl="0" marL="0" rtl="0" algn="l">
              <a:spcBef>
                <a:spcPts val="0"/>
              </a:spcBef>
              <a:spcAft>
                <a:spcPts val="0"/>
              </a:spcAft>
              <a:buNone/>
            </a:pPr>
            <a:r>
              <a:rPr b="0" lang="en" sz="1200">
                <a:solidFill>
                  <a:schemeClr val="dk1"/>
                </a:solidFill>
                <a:latin typeface="Arial"/>
                <a:ea typeface="Arial"/>
                <a:cs typeface="Arial"/>
                <a:sym typeface="Arial"/>
              </a:rPr>
              <a:t>Total time: 3 minutes</a:t>
            </a:r>
            <a:endParaRPr/>
          </a:p>
          <a:p>
            <a:pPr indent="0" lvl="0" marL="0" rtl="0" algn="l">
              <a:spcBef>
                <a:spcPts val="0"/>
              </a:spcBef>
              <a:spcAft>
                <a:spcPts val="0"/>
              </a:spcAft>
              <a:buNone/>
            </a:pPr>
            <a:r>
              <a:t/>
            </a:r>
            <a:endParaRPr b="0" sz="1200">
              <a:solidFill>
                <a:schemeClr val="dk1"/>
              </a:solidFill>
              <a:latin typeface="Arial"/>
              <a:ea typeface="Arial"/>
              <a:cs typeface="Arial"/>
              <a:sym typeface="Arial"/>
            </a:endParaRPr>
          </a:p>
          <a:p>
            <a:pPr indent="0" lvl="0" marL="0" rtl="0" algn="l">
              <a:spcBef>
                <a:spcPts val="0"/>
              </a:spcBef>
              <a:spcAft>
                <a:spcPts val="0"/>
              </a:spcAft>
              <a:buNone/>
            </a:pPr>
            <a:r>
              <a:rPr b="0" lang="en" sz="1200">
                <a:solidFill>
                  <a:schemeClr val="dk1"/>
                </a:solidFill>
                <a:latin typeface="Arial"/>
                <a:ea typeface="Arial"/>
                <a:cs typeface="Arial"/>
                <a:sym typeface="Arial"/>
              </a:rPr>
              <a:t>Spanish: Separate but parallel test was developed</a:t>
            </a:r>
            <a:endParaRPr/>
          </a:p>
          <a:p>
            <a:pPr indent="0" lvl="0" marL="0" rtl="0" algn="l">
              <a:spcBef>
                <a:spcPts val="0"/>
              </a:spcBef>
              <a:spcAft>
                <a:spcPts val="0"/>
              </a:spcAft>
              <a:buNone/>
            </a:pPr>
            <a:r>
              <a:t/>
            </a:r>
            <a:endParaRPr b="0" sz="1200">
              <a:solidFill>
                <a:schemeClr val="dk1"/>
              </a:solidFill>
              <a:latin typeface="Arial"/>
              <a:ea typeface="Arial"/>
              <a:cs typeface="Arial"/>
              <a:sym typeface="Arial"/>
            </a:endParaRPr>
          </a:p>
          <a:p>
            <a:pPr indent="0" lvl="0" marL="0" rtl="0" algn="l">
              <a:spcBef>
                <a:spcPts val="0"/>
              </a:spcBef>
              <a:spcAft>
                <a:spcPts val="0"/>
              </a:spcAft>
              <a:buNone/>
            </a:pPr>
            <a:r>
              <a:rPr b="0" lang="en" sz="1100">
                <a:solidFill>
                  <a:schemeClr val="dk1"/>
                </a:solidFill>
                <a:latin typeface="Arial"/>
                <a:ea typeface="Arial"/>
                <a:cs typeface="Arial"/>
                <a:sym typeface="Arial"/>
              </a:rPr>
              <a:t>Validation Measure:</a:t>
            </a:r>
            <a:endParaRPr/>
          </a:p>
          <a:p>
            <a:pPr indent="0" lvl="0" marL="0" rtl="0" algn="l">
              <a:spcBef>
                <a:spcPts val="0"/>
              </a:spcBef>
              <a:spcAft>
                <a:spcPts val="0"/>
              </a:spcAft>
              <a:buNone/>
            </a:pPr>
            <a:r>
              <a:rPr b="0" lang="en" sz="1100">
                <a:solidFill>
                  <a:schemeClr val="dk1"/>
                </a:solidFill>
                <a:latin typeface="Arial"/>
                <a:ea typeface="Arial"/>
                <a:cs typeface="Arial"/>
                <a:sym typeface="Arial"/>
              </a:rPr>
              <a:t>Wide Range Achievement Test</a:t>
            </a:r>
            <a:endParaRPr/>
          </a:p>
          <a:p>
            <a:pPr indent="0" lvl="0" marL="0" rtl="0" algn="l">
              <a:spcBef>
                <a:spcPts val="0"/>
              </a:spcBef>
              <a:spcAft>
                <a:spcPts val="0"/>
              </a:spcAft>
              <a:buNone/>
            </a:pPr>
            <a:r>
              <a:rPr b="0" lang="en" sz="1200">
                <a:solidFill>
                  <a:schemeClr val="dk1"/>
                </a:solidFill>
                <a:latin typeface="Arial"/>
                <a:ea typeface="Arial"/>
                <a:cs typeface="Arial"/>
                <a:sym typeface="Arial"/>
              </a:rPr>
              <a:t> </a:t>
            </a:r>
            <a:endParaRPr/>
          </a:p>
          <a:p>
            <a:pPr indent="0" lvl="0" marL="0" rtl="0" algn="l">
              <a:spcBef>
                <a:spcPts val="0"/>
              </a:spcBef>
              <a:spcAft>
                <a:spcPts val="0"/>
              </a:spcAft>
              <a:buNone/>
            </a:pPr>
            <a:r>
              <a:t/>
            </a:r>
            <a:endParaRPr>
              <a:latin typeface="Arial"/>
              <a:ea typeface="Arial"/>
              <a:cs typeface="Arial"/>
              <a:sym typeface="Arial"/>
            </a:endParaRPr>
          </a:p>
        </p:txBody>
      </p:sp>
      <p:sp>
        <p:nvSpPr>
          <p:cNvPr id="229" name="Google Shape;229;g7d47204a26_0_14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latin typeface="Arial"/>
                <a:ea typeface="Arial"/>
                <a:cs typeface="Arial"/>
                <a:sym typeface="Arial"/>
              </a:rPr>
              <a:t>‹#›</a:t>
            </a:fld>
            <a:endParaRPr>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Google Shape;236;g7d47204a26_0_1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7" name="Google Shape;237;g7d47204a26_0_1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lang="en" sz="1200">
                <a:solidFill>
                  <a:schemeClr val="dk1"/>
                </a:solidFill>
                <a:latin typeface="Arial"/>
                <a:ea typeface="Arial"/>
                <a:cs typeface="Arial"/>
                <a:sym typeface="Arial"/>
              </a:rPr>
              <a:t>Task: List sequentially presented test items in order of size</a:t>
            </a:r>
            <a:endParaRPr/>
          </a:p>
          <a:p>
            <a:pPr indent="0" lvl="0" marL="0" rtl="0" algn="l">
              <a:spcBef>
                <a:spcPts val="0"/>
              </a:spcBef>
              <a:spcAft>
                <a:spcPts val="0"/>
              </a:spcAft>
              <a:buNone/>
            </a:pPr>
            <a:r>
              <a:rPr b="0" lang="en" sz="1200">
                <a:solidFill>
                  <a:schemeClr val="dk1"/>
                </a:solidFill>
                <a:latin typeface="Arial"/>
                <a:ea typeface="Arial"/>
                <a:cs typeface="Arial"/>
                <a:sym typeface="Arial"/>
              </a:rPr>
              <a:t>(and within categories); establishes working memory span</a:t>
            </a:r>
            <a:endParaRPr/>
          </a:p>
          <a:p>
            <a:pPr indent="0" lvl="0" marL="0" rtl="0" algn="l">
              <a:lnSpc>
                <a:spcPct val="60000"/>
              </a:lnSpc>
              <a:spcBef>
                <a:spcPts val="0"/>
              </a:spcBef>
              <a:spcAft>
                <a:spcPts val="0"/>
              </a:spcAft>
              <a:buNone/>
            </a:pPr>
            <a:r>
              <a:t/>
            </a:r>
            <a:endParaRPr b="0" sz="1200">
              <a:solidFill>
                <a:schemeClr val="dk1"/>
              </a:solidFill>
              <a:latin typeface="Arial"/>
              <a:ea typeface="Arial"/>
              <a:cs typeface="Arial"/>
              <a:sym typeface="Arial"/>
            </a:endParaRPr>
          </a:p>
          <a:p>
            <a:pPr indent="0" lvl="0" marL="0" rtl="0" algn="l">
              <a:spcBef>
                <a:spcPts val="0"/>
              </a:spcBef>
              <a:spcAft>
                <a:spcPts val="0"/>
              </a:spcAft>
              <a:buNone/>
            </a:pPr>
            <a:r>
              <a:rPr b="0" lang="en" sz="1200">
                <a:solidFill>
                  <a:schemeClr val="dk1"/>
                </a:solidFill>
                <a:latin typeface="Arial"/>
                <a:ea typeface="Arial"/>
                <a:cs typeface="Arial"/>
                <a:sym typeface="Arial"/>
              </a:rPr>
              <a:t>Total trials: Test until 2 sequences of the same span size </a:t>
            </a:r>
            <a:endParaRPr/>
          </a:p>
          <a:p>
            <a:pPr indent="0" lvl="0" marL="0" rtl="0" algn="l">
              <a:spcBef>
                <a:spcPts val="0"/>
              </a:spcBef>
              <a:spcAft>
                <a:spcPts val="0"/>
              </a:spcAft>
              <a:buNone/>
            </a:pPr>
            <a:r>
              <a:rPr b="0" lang="en" sz="1200">
                <a:solidFill>
                  <a:schemeClr val="dk1"/>
                </a:solidFill>
                <a:latin typeface="Arial"/>
                <a:ea typeface="Arial"/>
                <a:cs typeface="Arial"/>
                <a:sym typeface="Arial"/>
              </a:rPr>
              <a:t>are failed</a:t>
            </a:r>
            <a:endParaRPr/>
          </a:p>
          <a:p>
            <a:pPr indent="0" lvl="0" marL="0" rtl="0" algn="l">
              <a:lnSpc>
                <a:spcPct val="60000"/>
              </a:lnSpc>
              <a:spcBef>
                <a:spcPts val="0"/>
              </a:spcBef>
              <a:spcAft>
                <a:spcPts val="0"/>
              </a:spcAft>
              <a:buNone/>
            </a:pPr>
            <a:r>
              <a:t/>
            </a:r>
            <a:endParaRPr b="0" sz="1200">
              <a:solidFill>
                <a:schemeClr val="dk1"/>
              </a:solidFill>
              <a:latin typeface="Arial"/>
              <a:ea typeface="Arial"/>
              <a:cs typeface="Arial"/>
              <a:sym typeface="Arial"/>
            </a:endParaRPr>
          </a:p>
          <a:p>
            <a:pPr indent="0" lvl="0" marL="0" rtl="0" algn="l">
              <a:spcBef>
                <a:spcPts val="0"/>
              </a:spcBef>
              <a:spcAft>
                <a:spcPts val="0"/>
              </a:spcAft>
              <a:buNone/>
            </a:pPr>
            <a:r>
              <a:rPr b="0" lang="en" sz="1200">
                <a:solidFill>
                  <a:schemeClr val="dk1"/>
                </a:solidFill>
                <a:latin typeface="Arial"/>
                <a:ea typeface="Arial"/>
                <a:cs typeface="Arial"/>
                <a:sym typeface="Arial"/>
              </a:rPr>
              <a:t>Scoring: Total number correct</a:t>
            </a:r>
            <a:endParaRPr/>
          </a:p>
          <a:p>
            <a:pPr indent="0" lvl="0" marL="0" rtl="0" algn="l">
              <a:lnSpc>
                <a:spcPct val="60000"/>
              </a:lnSpc>
              <a:spcBef>
                <a:spcPts val="0"/>
              </a:spcBef>
              <a:spcAft>
                <a:spcPts val="0"/>
              </a:spcAft>
              <a:buNone/>
            </a:pPr>
            <a:r>
              <a:t/>
            </a:r>
            <a:endParaRPr b="0" sz="1200">
              <a:solidFill>
                <a:schemeClr val="dk1"/>
              </a:solidFill>
              <a:latin typeface="Arial"/>
              <a:ea typeface="Arial"/>
              <a:cs typeface="Arial"/>
              <a:sym typeface="Arial"/>
            </a:endParaRPr>
          </a:p>
          <a:p>
            <a:pPr indent="0" lvl="0" marL="0" rtl="0" algn="l">
              <a:spcBef>
                <a:spcPts val="0"/>
              </a:spcBef>
              <a:spcAft>
                <a:spcPts val="0"/>
              </a:spcAft>
              <a:buNone/>
            </a:pPr>
            <a:r>
              <a:rPr b="0" lang="en" sz="1200">
                <a:solidFill>
                  <a:schemeClr val="dk1"/>
                </a:solidFill>
                <a:latin typeface="Arial"/>
                <a:ea typeface="Arial"/>
                <a:cs typeface="Arial"/>
                <a:sym typeface="Arial"/>
              </a:rPr>
              <a:t>Total time: 7 minutes</a:t>
            </a:r>
            <a:endParaRPr/>
          </a:p>
        </p:txBody>
      </p:sp>
      <p:sp>
        <p:nvSpPr>
          <p:cNvPr id="238" name="Google Shape;238;g7d47204a26_0_15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latin typeface="Arial"/>
                <a:ea typeface="Arial"/>
                <a:cs typeface="Arial"/>
                <a:sym typeface="Arial"/>
              </a:rPr>
              <a:t>‹#›</a:t>
            </a:fld>
            <a:endParaRPr>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Google Shape;244;g7d47204a26_0_1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5" name="Google Shape;245;g7d47204a26_0_1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Arial"/>
              <a:ea typeface="Arial"/>
              <a:cs typeface="Arial"/>
              <a:sym typeface="Arial"/>
            </a:endParaRPr>
          </a:p>
        </p:txBody>
      </p:sp>
      <p:sp>
        <p:nvSpPr>
          <p:cNvPr id="246" name="Google Shape;246;g7d47204a26_0_15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latin typeface="Arial"/>
                <a:ea typeface="Arial"/>
                <a:cs typeface="Arial"/>
                <a:sym typeface="Arial"/>
              </a:rPr>
              <a:t>‹#›</a:t>
            </a:fld>
            <a:endParaRPr>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Google Shape;251;g7d47204a26_0_1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2" name="Google Shape;252;g7d47204a26_0_16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Arial"/>
              <a:ea typeface="Arial"/>
              <a:cs typeface="Arial"/>
              <a:sym typeface="Arial"/>
            </a:endParaRPr>
          </a:p>
        </p:txBody>
      </p:sp>
      <p:sp>
        <p:nvSpPr>
          <p:cNvPr id="253" name="Google Shape;253;g7d47204a26_0_16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latin typeface="Arial"/>
                <a:ea typeface="Arial"/>
                <a:cs typeface="Arial"/>
                <a:sym typeface="Arial"/>
              </a:rPr>
              <a:t>‹#›</a:t>
            </a:fld>
            <a:endParaRPr>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7" name="Shape 257"/>
        <p:cNvGrpSpPr/>
        <p:nvPr/>
      </p:nvGrpSpPr>
      <p:grpSpPr>
        <a:xfrm>
          <a:off x="0" y="0"/>
          <a:ext cx="0" cy="0"/>
          <a:chOff x="0" y="0"/>
          <a:chExt cx="0" cy="0"/>
        </a:xfrm>
      </p:grpSpPr>
      <p:sp>
        <p:nvSpPr>
          <p:cNvPr id="258" name="Google Shape;258;g7d47204a26_0_1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9" name="Google Shape;259;g7d47204a26_0_17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Arial"/>
              <a:ea typeface="Arial"/>
              <a:cs typeface="Arial"/>
              <a:sym typeface="Arial"/>
            </a:endParaRPr>
          </a:p>
        </p:txBody>
      </p:sp>
      <p:sp>
        <p:nvSpPr>
          <p:cNvPr id="260" name="Google Shape;260;g7d47204a26_0_17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latin typeface="Arial"/>
                <a:ea typeface="Arial"/>
                <a:cs typeface="Arial"/>
                <a:sym typeface="Arial"/>
              </a:rPr>
              <a:t>‹#›</a:t>
            </a:fld>
            <a:endParaRPr>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Google Shape;265;g7d47204a26_0_1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6" name="Google Shape;266;g7d47204a26_0_17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Arial"/>
              <a:ea typeface="Arial"/>
              <a:cs typeface="Arial"/>
              <a:sym typeface="Arial"/>
            </a:endParaRPr>
          </a:p>
        </p:txBody>
      </p:sp>
      <p:sp>
        <p:nvSpPr>
          <p:cNvPr id="267" name="Google Shape;267;g7d47204a26_0_17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latin typeface="Arial"/>
                <a:ea typeface="Arial"/>
                <a:cs typeface="Arial"/>
                <a:sym typeface="Arial"/>
              </a:rPr>
              <a:t>‹#›</a:t>
            </a:fld>
            <a:endParaRPr>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g7d47204a26_0_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g7d47204a26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1" name="Shape 271"/>
        <p:cNvGrpSpPr/>
        <p:nvPr/>
      </p:nvGrpSpPr>
      <p:grpSpPr>
        <a:xfrm>
          <a:off x="0" y="0"/>
          <a:ext cx="0" cy="0"/>
          <a:chOff x="0" y="0"/>
          <a:chExt cx="0" cy="0"/>
        </a:xfrm>
      </p:grpSpPr>
      <p:sp>
        <p:nvSpPr>
          <p:cNvPr id="272" name="Google Shape;272;g7d47204a26_0_1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3" name="Google Shape;273;g7d47204a26_0_18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Arial"/>
              <a:ea typeface="Arial"/>
              <a:cs typeface="Arial"/>
              <a:sym typeface="Arial"/>
            </a:endParaRPr>
          </a:p>
        </p:txBody>
      </p:sp>
      <p:sp>
        <p:nvSpPr>
          <p:cNvPr id="274" name="Google Shape;274;g7d47204a26_0_18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latin typeface="Arial"/>
                <a:ea typeface="Arial"/>
                <a:cs typeface="Arial"/>
                <a:sym typeface="Arial"/>
              </a:rPr>
              <a:t>‹#›</a:t>
            </a:fld>
            <a:endParaRPr>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Google Shape;277;g7d47204a26_0_1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8" name="Google Shape;278;g7d47204a26_0_18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Arial"/>
              <a:ea typeface="Arial"/>
              <a:cs typeface="Arial"/>
              <a:sym typeface="Arial"/>
            </a:endParaRPr>
          </a:p>
        </p:txBody>
      </p:sp>
      <p:sp>
        <p:nvSpPr>
          <p:cNvPr id="279" name="Google Shape;279;g7d47204a26_0_18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latin typeface="Arial"/>
                <a:ea typeface="Arial"/>
                <a:cs typeface="Arial"/>
                <a:sym typeface="Arial"/>
              </a:rPr>
              <a:t>‹#›</a:t>
            </a:fld>
            <a:endParaRPr>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0" name="Shape 300"/>
        <p:cNvGrpSpPr/>
        <p:nvPr/>
      </p:nvGrpSpPr>
      <p:grpSpPr>
        <a:xfrm>
          <a:off x="0" y="0"/>
          <a:ext cx="0" cy="0"/>
          <a:chOff x="0" y="0"/>
          <a:chExt cx="0" cy="0"/>
        </a:xfrm>
      </p:grpSpPr>
      <p:sp>
        <p:nvSpPr>
          <p:cNvPr id="301" name="Google Shape;301;g7d47204a26_0_2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2" name="Google Shape;302;g7d47204a26_0_2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Arial"/>
              <a:ea typeface="Arial"/>
              <a:cs typeface="Arial"/>
              <a:sym typeface="Arial"/>
            </a:endParaRPr>
          </a:p>
        </p:txBody>
      </p:sp>
      <p:sp>
        <p:nvSpPr>
          <p:cNvPr id="303" name="Google Shape;303;g7d47204a26_0_2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latin typeface="Arial"/>
                <a:ea typeface="Arial"/>
                <a:cs typeface="Arial"/>
                <a:sym typeface="Arial"/>
              </a:rPr>
              <a:t>‹#›</a:t>
            </a:fld>
            <a:endParaRPr>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6" name="Shape 336"/>
        <p:cNvGrpSpPr/>
        <p:nvPr/>
      </p:nvGrpSpPr>
      <p:grpSpPr>
        <a:xfrm>
          <a:off x="0" y="0"/>
          <a:ext cx="0" cy="0"/>
          <a:chOff x="0" y="0"/>
          <a:chExt cx="0" cy="0"/>
        </a:xfrm>
      </p:grpSpPr>
      <p:sp>
        <p:nvSpPr>
          <p:cNvPr id="337" name="Google Shape;337;g7d47204a26_0_2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8" name="Google Shape;338;g7d47204a26_0_2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lang="en" sz="1200">
                <a:solidFill>
                  <a:schemeClr val="dk1"/>
                </a:solidFill>
                <a:latin typeface="Arial"/>
                <a:ea typeface="Arial"/>
                <a:cs typeface="Arial"/>
                <a:sym typeface="Arial"/>
              </a:rPr>
              <a:t>Task: Decide as quickly as possible if two items are the </a:t>
            </a:r>
            <a:endParaRPr/>
          </a:p>
          <a:p>
            <a:pPr indent="0" lvl="0" marL="0" rtl="0" algn="l">
              <a:spcBef>
                <a:spcPts val="0"/>
              </a:spcBef>
              <a:spcAft>
                <a:spcPts val="0"/>
              </a:spcAft>
              <a:buNone/>
            </a:pPr>
            <a:r>
              <a:rPr b="0" lang="en" sz="1200">
                <a:solidFill>
                  <a:schemeClr val="dk1"/>
                </a:solidFill>
                <a:latin typeface="Arial"/>
                <a:ea typeface="Arial"/>
                <a:cs typeface="Arial"/>
                <a:sym typeface="Arial"/>
              </a:rPr>
              <a:t>same or not</a:t>
            </a:r>
            <a:endParaRPr/>
          </a:p>
          <a:p>
            <a:pPr indent="0" lvl="0" marL="0" rtl="0" algn="l">
              <a:lnSpc>
                <a:spcPct val="60000"/>
              </a:lnSpc>
              <a:spcBef>
                <a:spcPts val="0"/>
              </a:spcBef>
              <a:spcAft>
                <a:spcPts val="0"/>
              </a:spcAft>
              <a:buNone/>
            </a:pPr>
            <a:r>
              <a:t/>
            </a:r>
            <a:endParaRPr b="0" sz="1200">
              <a:solidFill>
                <a:schemeClr val="dk1"/>
              </a:solidFill>
              <a:latin typeface="Arial"/>
              <a:ea typeface="Arial"/>
              <a:cs typeface="Arial"/>
              <a:sym typeface="Arial"/>
            </a:endParaRPr>
          </a:p>
          <a:p>
            <a:pPr indent="0" lvl="0" marL="0" rtl="0" algn="l">
              <a:spcBef>
                <a:spcPts val="0"/>
              </a:spcBef>
              <a:spcAft>
                <a:spcPts val="0"/>
              </a:spcAft>
              <a:buNone/>
            </a:pPr>
            <a:r>
              <a:rPr b="0" lang="en" sz="1200">
                <a:solidFill>
                  <a:schemeClr val="dk1"/>
                </a:solidFill>
                <a:latin typeface="Arial"/>
                <a:ea typeface="Arial"/>
                <a:cs typeface="Arial"/>
                <a:sym typeface="Arial"/>
              </a:rPr>
              <a:t>Total trials: Single</a:t>
            </a:r>
            <a:endParaRPr/>
          </a:p>
          <a:p>
            <a:pPr indent="0" lvl="0" marL="0" rtl="0" algn="l">
              <a:lnSpc>
                <a:spcPct val="60000"/>
              </a:lnSpc>
              <a:spcBef>
                <a:spcPts val="0"/>
              </a:spcBef>
              <a:spcAft>
                <a:spcPts val="0"/>
              </a:spcAft>
              <a:buNone/>
            </a:pPr>
            <a:r>
              <a:t/>
            </a:r>
            <a:endParaRPr b="0" sz="1200">
              <a:solidFill>
                <a:schemeClr val="dk1"/>
              </a:solidFill>
              <a:latin typeface="Arial"/>
              <a:ea typeface="Arial"/>
              <a:cs typeface="Arial"/>
              <a:sym typeface="Arial"/>
            </a:endParaRPr>
          </a:p>
          <a:p>
            <a:pPr indent="0" lvl="0" marL="0" rtl="0" algn="l">
              <a:spcBef>
                <a:spcPts val="0"/>
              </a:spcBef>
              <a:spcAft>
                <a:spcPts val="0"/>
              </a:spcAft>
              <a:buNone/>
            </a:pPr>
            <a:r>
              <a:rPr b="0" lang="en" sz="1200">
                <a:solidFill>
                  <a:schemeClr val="dk1"/>
                </a:solidFill>
                <a:latin typeface="Arial"/>
                <a:ea typeface="Arial"/>
                <a:cs typeface="Arial"/>
                <a:sym typeface="Arial"/>
              </a:rPr>
              <a:t>Scoring: Total number of items correctly responded to in 90 </a:t>
            </a:r>
            <a:endParaRPr/>
          </a:p>
          <a:p>
            <a:pPr indent="0" lvl="0" marL="0" rtl="0" algn="l">
              <a:spcBef>
                <a:spcPts val="0"/>
              </a:spcBef>
              <a:spcAft>
                <a:spcPts val="0"/>
              </a:spcAft>
              <a:buNone/>
            </a:pPr>
            <a:r>
              <a:rPr b="0" lang="en" sz="1200">
                <a:solidFill>
                  <a:schemeClr val="dk1"/>
                </a:solidFill>
                <a:latin typeface="Arial"/>
                <a:ea typeface="Arial"/>
                <a:cs typeface="Arial"/>
                <a:sym typeface="Arial"/>
              </a:rPr>
              <a:t>seconds</a:t>
            </a:r>
            <a:endParaRPr/>
          </a:p>
          <a:p>
            <a:pPr indent="0" lvl="0" marL="0" rtl="0" algn="l">
              <a:lnSpc>
                <a:spcPct val="60000"/>
              </a:lnSpc>
              <a:spcBef>
                <a:spcPts val="0"/>
              </a:spcBef>
              <a:spcAft>
                <a:spcPts val="0"/>
              </a:spcAft>
              <a:buNone/>
            </a:pPr>
            <a:r>
              <a:t/>
            </a:r>
            <a:endParaRPr b="0" sz="1200">
              <a:solidFill>
                <a:schemeClr val="dk1"/>
              </a:solidFill>
              <a:latin typeface="Arial"/>
              <a:ea typeface="Arial"/>
              <a:cs typeface="Arial"/>
              <a:sym typeface="Arial"/>
            </a:endParaRPr>
          </a:p>
          <a:p>
            <a:pPr indent="0" lvl="0" marL="0" rtl="0" algn="l">
              <a:spcBef>
                <a:spcPts val="0"/>
              </a:spcBef>
              <a:spcAft>
                <a:spcPts val="0"/>
              </a:spcAft>
              <a:buNone/>
            </a:pPr>
            <a:r>
              <a:rPr b="0" lang="en" sz="1200">
                <a:solidFill>
                  <a:schemeClr val="dk1"/>
                </a:solidFill>
                <a:latin typeface="Arial"/>
                <a:ea typeface="Arial"/>
                <a:cs typeface="Arial"/>
                <a:sym typeface="Arial"/>
              </a:rPr>
              <a:t>Total time: 90 seconds</a:t>
            </a:r>
            <a:endParaRPr/>
          </a:p>
          <a:p>
            <a:pPr indent="0" lvl="0" marL="0" rtl="0" algn="l">
              <a:spcBef>
                <a:spcPts val="0"/>
              </a:spcBef>
              <a:spcAft>
                <a:spcPts val="0"/>
              </a:spcAft>
              <a:buNone/>
            </a:pPr>
            <a:r>
              <a:t/>
            </a:r>
            <a:endParaRPr>
              <a:latin typeface="Arial"/>
              <a:ea typeface="Arial"/>
              <a:cs typeface="Arial"/>
              <a:sym typeface="Arial"/>
            </a:endParaRPr>
          </a:p>
        </p:txBody>
      </p:sp>
      <p:sp>
        <p:nvSpPr>
          <p:cNvPr id="339" name="Google Shape;339;g7d47204a26_0_24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latin typeface="Arial"/>
                <a:ea typeface="Arial"/>
                <a:cs typeface="Arial"/>
                <a:sym typeface="Arial"/>
              </a:rPr>
              <a:t>‹#›</a:t>
            </a:fld>
            <a:endParaRPr>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7" name="Shape 347"/>
        <p:cNvGrpSpPr/>
        <p:nvPr/>
      </p:nvGrpSpPr>
      <p:grpSpPr>
        <a:xfrm>
          <a:off x="0" y="0"/>
          <a:ext cx="0" cy="0"/>
          <a:chOff x="0" y="0"/>
          <a:chExt cx="0" cy="0"/>
        </a:xfrm>
      </p:grpSpPr>
      <p:sp>
        <p:nvSpPr>
          <p:cNvPr id="348" name="Google Shape;348;g7d47204a26_0_2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49" name="Google Shape;349;g7d47204a26_0_25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Arial"/>
              <a:ea typeface="Arial"/>
              <a:cs typeface="Arial"/>
              <a:sym typeface="Arial"/>
            </a:endParaRPr>
          </a:p>
        </p:txBody>
      </p:sp>
      <p:sp>
        <p:nvSpPr>
          <p:cNvPr id="350" name="Google Shape;350;g7d47204a26_0_25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latin typeface="Arial"/>
                <a:ea typeface="Arial"/>
                <a:cs typeface="Arial"/>
                <a:sym typeface="Arial"/>
              </a:rPr>
              <a:t>‹#›</a:t>
            </a:fld>
            <a:endParaRPr>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5" name="Shape 355"/>
        <p:cNvGrpSpPr/>
        <p:nvPr/>
      </p:nvGrpSpPr>
      <p:grpSpPr>
        <a:xfrm>
          <a:off x="0" y="0"/>
          <a:ext cx="0" cy="0"/>
          <a:chOff x="0" y="0"/>
          <a:chExt cx="0" cy="0"/>
        </a:xfrm>
      </p:grpSpPr>
      <p:sp>
        <p:nvSpPr>
          <p:cNvPr id="356" name="Google Shape;356;g7d47204a26_0_2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57" name="Google Shape;357;g7d47204a26_0_26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latin typeface="Arial"/>
                <a:ea typeface="Arial"/>
                <a:cs typeface="Arial"/>
                <a:sym typeface="Arial"/>
              </a:rPr>
              <a:t>Need yellow and blue to avoid color blind issues</a:t>
            </a:r>
            <a:endParaRPr/>
          </a:p>
        </p:txBody>
      </p:sp>
      <p:sp>
        <p:nvSpPr>
          <p:cNvPr id="358" name="Google Shape;358;g7d47204a26_0_26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latin typeface="Arial"/>
                <a:ea typeface="Arial"/>
                <a:cs typeface="Arial"/>
                <a:sym typeface="Arial"/>
              </a:rPr>
              <a:t>‹#›</a:t>
            </a:fld>
            <a:endParaRPr>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3" name="Shape 363"/>
        <p:cNvGrpSpPr/>
        <p:nvPr/>
      </p:nvGrpSpPr>
      <p:grpSpPr>
        <a:xfrm>
          <a:off x="0" y="0"/>
          <a:ext cx="0" cy="0"/>
          <a:chOff x="0" y="0"/>
          <a:chExt cx="0" cy="0"/>
        </a:xfrm>
      </p:grpSpPr>
      <p:sp>
        <p:nvSpPr>
          <p:cNvPr id="364" name="Google Shape;364;g7d47204a26_0_26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365" name="Google Shape;365;g7d47204a26_0_2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66" name="Google Shape;366;g7d47204a26_0_26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7" name="Shape 377"/>
        <p:cNvGrpSpPr/>
        <p:nvPr/>
      </p:nvGrpSpPr>
      <p:grpSpPr>
        <a:xfrm>
          <a:off x="0" y="0"/>
          <a:ext cx="0" cy="0"/>
          <a:chOff x="0" y="0"/>
          <a:chExt cx="0" cy="0"/>
        </a:xfrm>
      </p:grpSpPr>
      <p:sp>
        <p:nvSpPr>
          <p:cNvPr id="378" name="Google Shape;378;g7d47204a26_0_2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79" name="Google Shape;379;g7d47204a26_0_28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latin typeface="Arial"/>
                <a:ea typeface="Arial"/>
                <a:cs typeface="Arial"/>
                <a:sym typeface="Arial"/>
              </a:rPr>
              <a:t>On some trials, participants are instructed to choose the one that matches the target with respect to shape.  On other trials, the instruction is to choose the object that matches the color of the target. </a:t>
            </a:r>
            <a:endParaRPr/>
          </a:p>
          <a:p>
            <a:pPr indent="0" lvl="0" marL="0" rtl="0" algn="l">
              <a:spcBef>
                <a:spcPts val="0"/>
              </a:spcBef>
              <a:spcAft>
                <a:spcPts val="0"/>
              </a:spcAft>
              <a:buNone/>
            </a:pPr>
            <a:r>
              <a:t/>
            </a:r>
            <a:endParaRPr>
              <a:latin typeface="Arial"/>
              <a:ea typeface="Arial"/>
              <a:cs typeface="Arial"/>
              <a:sym typeface="Arial"/>
            </a:endParaRPr>
          </a:p>
          <a:p>
            <a:pPr indent="0" lvl="0" marL="0" rtl="0" algn="l">
              <a:spcBef>
                <a:spcPts val="0"/>
              </a:spcBef>
              <a:spcAft>
                <a:spcPts val="0"/>
              </a:spcAft>
              <a:buNone/>
            </a:pPr>
            <a:r>
              <a:rPr lang="en">
                <a:latin typeface="Arial"/>
                <a:ea typeface="Arial"/>
                <a:cs typeface="Arial"/>
                <a:sym typeface="Arial"/>
              </a:rPr>
              <a:t>There are 40 trials (5 Pre-Switch, 5 Post-Switch, &amp; 30 Mixed Trials) and the average time to complete the task is 5 minutes. </a:t>
            </a:r>
            <a:endParaRPr/>
          </a:p>
          <a:p>
            <a:pPr indent="0" lvl="0" marL="0" rtl="0" algn="l">
              <a:spcBef>
                <a:spcPts val="0"/>
              </a:spcBef>
              <a:spcAft>
                <a:spcPts val="0"/>
              </a:spcAft>
              <a:buNone/>
            </a:pPr>
            <a:r>
              <a:t/>
            </a:r>
            <a:endParaRPr>
              <a:latin typeface="Arial"/>
              <a:ea typeface="Arial"/>
              <a:cs typeface="Arial"/>
              <a:sym typeface="Arial"/>
            </a:endParaRPr>
          </a:p>
          <a:p>
            <a:pPr indent="0" lvl="0" marL="0" rtl="0" algn="l">
              <a:spcBef>
                <a:spcPts val="0"/>
              </a:spcBef>
              <a:spcAft>
                <a:spcPts val="0"/>
              </a:spcAft>
              <a:buNone/>
            </a:pPr>
            <a:r>
              <a:rPr b="0" lang="en" sz="1200">
                <a:solidFill>
                  <a:schemeClr val="dk1"/>
                </a:solidFill>
                <a:latin typeface="Arial"/>
                <a:ea typeface="Arial"/>
                <a:cs typeface="Arial"/>
                <a:sym typeface="Arial"/>
              </a:rPr>
              <a:t>Total trials: 30</a:t>
            </a:r>
            <a:endParaRPr/>
          </a:p>
          <a:p>
            <a:pPr indent="0" lvl="0" marL="0" rtl="0" algn="l">
              <a:lnSpc>
                <a:spcPct val="60000"/>
              </a:lnSpc>
              <a:spcBef>
                <a:spcPts val="0"/>
              </a:spcBef>
              <a:spcAft>
                <a:spcPts val="0"/>
              </a:spcAft>
              <a:buNone/>
            </a:pPr>
            <a:r>
              <a:t/>
            </a:r>
            <a:endParaRPr b="0" sz="1200">
              <a:solidFill>
                <a:schemeClr val="dk1"/>
              </a:solidFill>
              <a:latin typeface="Arial"/>
              <a:ea typeface="Arial"/>
              <a:cs typeface="Arial"/>
              <a:sym typeface="Arial"/>
            </a:endParaRPr>
          </a:p>
          <a:p>
            <a:pPr indent="0" lvl="0" marL="0" rtl="0" algn="l">
              <a:spcBef>
                <a:spcPts val="0"/>
              </a:spcBef>
              <a:spcAft>
                <a:spcPts val="0"/>
              </a:spcAft>
              <a:buNone/>
            </a:pPr>
            <a:r>
              <a:rPr b="0" lang="en" sz="1200">
                <a:solidFill>
                  <a:schemeClr val="dk1"/>
                </a:solidFill>
                <a:latin typeface="Arial"/>
                <a:ea typeface="Arial"/>
                <a:cs typeface="Arial"/>
                <a:sym typeface="Arial"/>
              </a:rPr>
              <a:t>Scoring: Algorithm weighting </a:t>
            </a:r>
            <a:endParaRPr/>
          </a:p>
          <a:p>
            <a:pPr indent="0" lvl="0" marL="0" rtl="0" algn="l">
              <a:spcBef>
                <a:spcPts val="0"/>
              </a:spcBef>
              <a:spcAft>
                <a:spcPts val="0"/>
              </a:spcAft>
              <a:buNone/>
            </a:pPr>
            <a:r>
              <a:rPr b="0" lang="en" sz="1200">
                <a:solidFill>
                  <a:schemeClr val="dk1"/>
                </a:solidFill>
                <a:latin typeface="Arial"/>
                <a:ea typeface="Arial"/>
                <a:cs typeface="Arial"/>
                <a:sym typeface="Arial"/>
              </a:rPr>
              <a:t>accuracy and reaction time</a:t>
            </a:r>
            <a:endParaRPr/>
          </a:p>
          <a:p>
            <a:pPr indent="0" lvl="0" marL="0" rtl="0" algn="l">
              <a:lnSpc>
                <a:spcPct val="60000"/>
              </a:lnSpc>
              <a:spcBef>
                <a:spcPts val="0"/>
              </a:spcBef>
              <a:spcAft>
                <a:spcPts val="0"/>
              </a:spcAft>
              <a:buNone/>
            </a:pPr>
            <a:r>
              <a:t/>
            </a:r>
            <a:endParaRPr b="0" sz="1200">
              <a:solidFill>
                <a:schemeClr val="dk1"/>
              </a:solidFill>
              <a:latin typeface="Arial"/>
              <a:ea typeface="Arial"/>
              <a:cs typeface="Arial"/>
              <a:sym typeface="Arial"/>
            </a:endParaRPr>
          </a:p>
          <a:p>
            <a:pPr indent="0" lvl="0" marL="0" rtl="0" algn="l">
              <a:spcBef>
                <a:spcPts val="0"/>
              </a:spcBef>
              <a:spcAft>
                <a:spcPts val="0"/>
              </a:spcAft>
              <a:buNone/>
            </a:pPr>
            <a:r>
              <a:rPr b="0" lang="en" sz="1200">
                <a:solidFill>
                  <a:schemeClr val="dk1"/>
                </a:solidFill>
                <a:latin typeface="Arial"/>
                <a:ea typeface="Arial"/>
                <a:cs typeface="Arial"/>
                <a:sym typeface="Arial"/>
              </a:rPr>
              <a:t>Total time: 4 minutes</a:t>
            </a:r>
            <a:endParaRPr/>
          </a:p>
          <a:p>
            <a:pPr indent="0" lvl="0" marL="0" rtl="0" algn="l">
              <a:spcBef>
                <a:spcPts val="0"/>
              </a:spcBef>
              <a:spcAft>
                <a:spcPts val="0"/>
              </a:spcAft>
              <a:buNone/>
            </a:pPr>
            <a:r>
              <a:t/>
            </a:r>
            <a:endParaRPr>
              <a:latin typeface="Arial"/>
              <a:ea typeface="Arial"/>
              <a:cs typeface="Arial"/>
              <a:sym typeface="Arial"/>
            </a:endParaRPr>
          </a:p>
        </p:txBody>
      </p:sp>
      <p:sp>
        <p:nvSpPr>
          <p:cNvPr id="380" name="Google Shape;380;g7d47204a26_0_28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latin typeface="Arial"/>
                <a:ea typeface="Arial"/>
                <a:cs typeface="Arial"/>
                <a:sym typeface="Arial"/>
              </a:rPr>
              <a:t>‹#›</a:t>
            </a:fld>
            <a:endParaRPr>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0" name="Shape 390"/>
        <p:cNvGrpSpPr/>
        <p:nvPr/>
      </p:nvGrpSpPr>
      <p:grpSpPr>
        <a:xfrm>
          <a:off x="0" y="0"/>
          <a:ext cx="0" cy="0"/>
          <a:chOff x="0" y="0"/>
          <a:chExt cx="0" cy="0"/>
        </a:xfrm>
      </p:grpSpPr>
      <p:sp>
        <p:nvSpPr>
          <p:cNvPr id="391" name="Google Shape;391;g7d47204a26_0_2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2" name="Google Shape;392;g7d47204a26_0_29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Oral Symbol Digit (we decided to use the Toolbox Version instead of the paper version of Digit Symbol to minimize administration burden)</a:t>
            </a:r>
            <a:endParaRPr/>
          </a:p>
        </p:txBody>
      </p:sp>
      <p:sp>
        <p:nvSpPr>
          <p:cNvPr id="393" name="Google Shape;393;g7d47204a26_0_29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9" name="Shape 399"/>
        <p:cNvGrpSpPr/>
        <p:nvPr/>
      </p:nvGrpSpPr>
      <p:grpSpPr>
        <a:xfrm>
          <a:off x="0" y="0"/>
          <a:ext cx="0" cy="0"/>
          <a:chOff x="0" y="0"/>
          <a:chExt cx="0" cy="0"/>
        </a:xfrm>
      </p:grpSpPr>
      <p:sp>
        <p:nvSpPr>
          <p:cNvPr id="400" name="Google Shape;400;g7d47204a26_0_30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g7d47204a26_0_3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g7d47204a26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 name="Google Shape;87;g7d47204a26_0_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sz="1200" u="sng">
                <a:solidFill>
                  <a:schemeClr val="dk1"/>
                </a:solidFill>
                <a:latin typeface="Calibri"/>
                <a:ea typeface="Calibri"/>
                <a:cs typeface="Calibri"/>
                <a:sym typeface="Calibri"/>
              </a:rPr>
              <a:t>Neuro-QoL (these measures are administered through Toolbox App)</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 sz="1200">
                <a:solidFill>
                  <a:schemeClr val="dk1"/>
                </a:solidFill>
                <a:latin typeface="Calibri"/>
                <a:ea typeface="Calibri"/>
                <a:cs typeface="Calibri"/>
                <a:sym typeface="Calibri"/>
              </a:rPr>
              <a:t>   Mobility (CAT)</a:t>
            </a:r>
            <a:endParaRPr/>
          </a:p>
          <a:p>
            <a:pPr indent="0" lvl="0" marL="0" rtl="0" algn="l">
              <a:spcBef>
                <a:spcPts val="0"/>
              </a:spcBef>
              <a:spcAft>
                <a:spcPts val="0"/>
              </a:spcAft>
              <a:buNone/>
            </a:pPr>
            <a:r>
              <a:rPr lang="en" sz="1200">
                <a:solidFill>
                  <a:schemeClr val="dk1"/>
                </a:solidFill>
                <a:latin typeface="Calibri"/>
                <a:ea typeface="Calibri"/>
                <a:cs typeface="Calibri"/>
                <a:sym typeface="Calibri"/>
              </a:rPr>
              <a:t>  Fine Motor/ADL (CAT)</a:t>
            </a:r>
            <a:endParaRPr/>
          </a:p>
          <a:p>
            <a:pPr indent="0" lvl="0" marL="0" rtl="0" algn="l">
              <a:spcBef>
                <a:spcPts val="0"/>
              </a:spcBef>
              <a:spcAft>
                <a:spcPts val="0"/>
              </a:spcAft>
              <a:buNone/>
            </a:pPr>
            <a:r>
              <a:rPr lang="en" sz="1200">
                <a:solidFill>
                  <a:schemeClr val="dk1"/>
                </a:solidFill>
                <a:latin typeface="Calibri"/>
                <a:ea typeface="Calibri"/>
                <a:cs typeface="Calibri"/>
                <a:sym typeface="Calibri"/>
              </a:rPr>
              <a:t>    Fatigue (CAT)</a:t>
            </a:r>
            <a:endParaRPr/>
          </a:p>
          <a:p>
            <a:pPr indent="0" lvl="0" marL="0" rtl="0" algn="l">
              <a:spcBef>
                <a:spcPts val="0"/>
              </a:spcBef>
              <a:spcAft>
                <a:spcPts val="0"/>
              </a:spcAft>
              <a:buNone/>
            </a:pPr>
            <a:r>
              <a:rPr lang="en" sz="1200">
                <a:solidFill>
                  <a:schemeClr val="dk1"/>
                </a:solidFill>
                <a:latin typeface="Calibri"/>
                <a:ea typeface="Calibri"/>
                <a:cs typeface="Calibri"/>
                <a:sym typeface="Calibri"/>
              </a:rPr>
              <a:t>    Sleep Disturbance (CAT)</a:t>
            </a:r>
            <a:endParaRPr/>
          </a:p>
          <a:p>
            <a:pPr indent="0" lvl="0" marL="0" rtl="0" algn="l">
              <a:spcBef>
                <a:spcPts val="0"/>
              </a:spcBef>
              <a:spcAft>
                <a:spcPts val="0"/>
              </a:spcAft>
              <a:buNone/>
            </a:pPr>
            <a:r>
              <a:rPr lang="en" sz="1200">
                <a:solidFill>
                  <a:schemeClr val="dk1"/>
                </a:solidFill>
                <a:latin typeface="Calibri"/>
                <a:ea typeface="Calibri"/>
                <a:cs typeface="Calibri"/>
                <a:sym typeface="Calibri"/>
              </a:rPr>
              <a:t>    Ability to Participate in Social Roles &amp; Activities (CAT)</a:t>
            </a:r>
            <a:endParaRPr/>
          </a:p>
          <a:p>
            <a:pPr indent="0" lvl="0" marL="0" rtl="0" algn="l">
              <a:spcBef>
                <a:spcPts val="0"/>
              </a:spcBef>
              <a:spcAft>
                <a:spcPts val="0"/>
              </a:spcAft>
              <a:buNone/>
            </a:pPr>
            <a:r>
              <a:rPr lang="en" sz="1200">
                <a:solidFill>
                  <a:schemeClr val="dk1"/>
                </a:solidFill>
                <a:latin typeface="Calibri"/>
                <a:ea typeface="Calibri"/>
                <a:cs typeface="Calibri"/>
                <a:sym typeface="Calibri"/>
              </a:rPr>
              <a:t>    Satisfaction with Social Roles &amp; Activities (CAT)</a:t>
            </a:r>
            <a:endParaRPr/>
          </a:p>
          <a:p>
            <a:pPr indent="0" lvl="0" marL="0" rtl="0" algn="l">
              <a:spcBef>
                <a:spcPts val="0"/>
              </a:spcBef>
              <a:spcAft>
                <a:spcPts val="0"/>
              </a:spcAft>
              <a:buNone/>
            </a:pPr>
            <a:r>
              <a:rPr lang="en" sz="1200">
                <a:solidFill>
                  <a:schemeClr val="dk1"/>
                </a:solidFill>
                <a:latin typeface="Calibri"/>
                <a:ea typeface="Calibri"/>
                <a:cs typeface="Calibri"/>
                <a:sym typeface="Calibri"/>
              </a:rPr>
              <a:t>    Depression (CAT)</a:t>
            </a:r>
            <a:endParaRPr/>
          </a:p>
          <a:p>
            <a:pPr indent="0" lvl="0" marL="0" rtl="0" algn="l">
              <a:spcBef>
                <a:spcPts val="0"/>
              </a:spcBef>
              <a:spcAft>
                <a:spcPts val="0"/>
              </a:spcAft>
              <a:buNone/>
            </a:pPr>
            <a:r>
              <a:rPr lang="en" sz="1200">
                <a:solidFill>
                  <a:schemeClr val="dk1"/>
                </a:solidFill>
                <a:latin typeface="Calibri"/>
                <a:ea typeface="Calibri"/>
                <a:cs typeface="Calibri"/>
                <a:sym typeface="Calibri"/>
              </a:rPr>
              <a:t>    Anxiety (CAT)</a:t>
            </a:r>
            <a:endParaRPr/>
          </a:p>
          <a:p>
            <a:pPr indent="0" lvl="0" marL="0" rtl="0" algn="l">
              <a:spcBef>
                <a:spcPts val="0"/>
              </a:spcBef>
              <a:spcAft>
                <a:spcPts val="0"/>
              </a:spcAft>
              <a:buNone/>
            </a:pPr>
            <a:r>
              <a:rPr lang="en" sz="1200">
                <a:solidFill>
                  <a:schemeClr val="dk1"/>
                </a:solidFill>
                <a:latin typeface="Calibri"/>
                <a:ea typeface="Calibri"/>
                <a:cs typeface="Calibri"/>
                <a:sym typeface="Calibri"/>
              </a:rPr>
              <a:t>    Stigma (CAT)</a:t>
            </a:r>
            <a:endParaRPr/>
          </a:p>
          <a:p>
            <a:pPr indent="0" lvl="0" marL="0" rtl="0" algn="l">
              <a:spcBef>
                <a:spcPts val="0"/>
              </a:spcBef>
              <a:spcAft>
                <a:spcPts val="0"/>
              </a:spcAft>
              <a:buNone/>
            </a:pPr>
            <a:r>
              <a:rPr lang="en" sz="1200">
                <a:solidFill>
                  <a:schemeClr val="dk1"/>
                </a:solidFill>
                <a:latin typeface="Calibri"/>
                <a:ea typeface="Calibri"/>
                <a:cs typeface="Calibri"/>
                <a:sym typeface="Calibri"/>
              </a:rPr>
              <a:t>    Positive Affect &amp; Well-Being (CAT)</a:t>
            </a:r>
            <a:endParaRPr/>
          </a:p>
          <a:p>
            <a:pPr indent="0" lvl="0" marL="0" rtl="0" algn="l">
              <a:spcBef>
                <a:spcPts val="0"/>
              </a:spcBef>
              <a:spcAft>
                <a:spcPts val="0"/>
              </a:spcAft>
              <a:buNone/>
            </a:pPr>
            <a:r>
              <a:rPr lang="en" sz="1200">
                <a:solidFill>
                  <a:schemeClr val="dk1"/>
                </a:solidFill>
                <a:latin typeface="Calibri"/>
                <a:ea typeface="Calibri"/>
                <a:cs typeface="Calibri"/>
                <a:sym typeface="Calibri"/>
              </a:rPr>
              <a:t>    Emotional-Behavioral Dyscontrol (CAT)</a:t>
            </a:r>
            <a:endParaRPr/>
          </a:p>
          <a:p>
            <a:pPr indent="0" lvl="0" marL="0" rtl="0" algn="l">
              <a:spcBef>
                <a:spcPts val="0"/>
              </a:spcBef>
              <a:spcAft>
                <a:spcPts val="0"/>
              </a:spcAft>
              <a:buNone/>
            </a:pPr>
            <a:r>
              <a:rPr lang="en" sz="1200">
                <a:solidFill>
                  <a:schemeClr val="dk1"/>
                </a:solidFill>
                <a:latin typeface="Calibri"/>
                <a:ea typeface="Calibri"/>
                <a:cs typeface="Calibri"/>
                <a:sym typeface="Calibri"/>
              </a:rPr>
              <a:t>    Cognitive Function (CAT)</a:t>
            </a:r>
            <a:endParaRPr/>
          </a:p>
          <a:p>
            <a:pPr indent="0" lvl="0" marL="0" rtl="0" algn="l">
              <a:spcBef>
                <a:spcPts val="0"/>
              </a:spcBef>
              <a:spcAft>
                <a:spcPts val="0"/>
              </a:spcAft>
              <a:buNone/>
            </a:pPr>
            <a:r>
              <a:rPr lang="en" sz="1200">
                <a:solidFill>
                  <a:schemeClr val="dk1"/>
                </a:solidFill>
                <a:latin typeface="Calibri"/>
                <a:ea typeface="Calibri"/>
                <a:cs typeface="Calibri"/>
                <a:sym typeface="Calibri"/>
              </a:rPr>
              <a:t>    Communication (SF –there is NO CAT administration)</a:t>
            </a:r>
            <a:endParaRPr/>
          </a:p>
          <a:p>
            <a:pPr indent="0" lvl="0" marL="0" rtl="0" algn="l">
              <a:spcBef>
                <a:spcPts val="0"/>
              </a:spcBef>
              <a:spcAft>
                <a:spcPts val="0"/>
              </a:spcAft>
              <a:buNone/>
            </a:pPr>
            <a:r>
              <a:t/>
            </a:r>
            <a:endParaRPr/>
          </a:p>
        </p:txBody>
      </p:sp>
      <p:sp>
        <p:nvSpPr>
          <p:cNvPr id="88" name="Google Shape;88;g7d47204a26_0_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7" name="Shape 407"/>
        <p:cNvGrpSpPr/>
        <p:nvPr/>
      </p:nvGrpSpPr>
      <p:grpSpPr>
        <a:xfrm>
          <a:off x="0" y="0"/>
          <a:ext cx="0" cy="0"/>
          <a:chOff x="0" y="0"/>
          <a:chExt cx="0" cy="0"/>
        </a:xfrm>
      </p:grpSpPr>
      <p:sp>
        <p:nvSpPr>
          <p:cNvPr id="408" name="Google Shape;408;g7d47204a26_0_3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9" name="Google Shape;409;g7d47204a26_0_30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sz="1200" u="sng">
                <a:solidFill>
                  <a:schemeClr val="dk1"/>
                </a:solidFill>
                <a:latin typeface="Calibri"/>
                <a:ea typeface="Calibri"/>
                <a:cs typeface="Calibri"/>
                <a:sym typeface="Calibri"/>
              </a:rPr>
              <a:t>Traditional Neuropsych measures (these will be paper/pencil; they need to be included on CRF; for ?CRF just raw scores or do we want raw and standard scores??)</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 sz="1200">
                <a:solidFill>
                  <a:schemeClr val="dk1"/>
                </a:solidFill>
                <a:latin typeface="Calibri"/>
                <a:ea typeface="Calibri"/>
                <a:cs typeface="Calibri"/>
                <a:sym typeface="Calibri"/>
              </a:rPr>
              <a:t>        Stroop Test (Golden version; </a:t>
            </a:r>
            <a:r>
              <a:rPr lang="en" sz="1200" u="sng">
                <a:solidFill>
                  <a:schemeClr val="dk1"/>
                </a:solidFill>
                <a:latin typeface="Calibri"/>
                <a:ea typeface="Calibri"/>
                <a:cs typeface="Calibri"/>
                <a:sym typeface="Calibri"/>
                <a:hlinkClick r:id="rId2"/>
              </a:rPr>
              <a:t>https://www.parinc.com/Products/Pkey/435</a:t>
            </a:r>
            <a:r>
              <a:rPr lang="en" sz="1200">
                <a:solidFill>
                  <a:schemeClr val="dk1"/>
                </a:solidFill>
                <a:latin typeface="Calibri"/>
                <a:ea typeface="Calibri"/>
                <a:cs typeface="Calibri"/>
                <a:sym typeface="Calibri"/>
              </a:rPr>
              <a:t>)</a:t>
            </a:r>
            <a:endParaRPr/>
          </a:p>
          <a:p>
            <a:pPr indent="0" lvl="0" marL="0" rtl="0" algn="l">
              <a:spcBef>
                <a:spcPts val="0"/>
              </a:spcBef>
              <a:spcAft>
                <a:spcPts val="0"/>
              </a:spcAft>
              <a:buNone/>
            </a:pPr>
            <a:r>
              <a:rPr lang="en" sz="1200">
                <a:solidFill>
                  <a:schemeClr val="dk1"/>
                </a:solidFill>
                <a:latin typeface="Calibri"/>
                <a:ea typeface="Calibri"/>
                <a:cs typeface="Calibri"/>
                <a:sym typeface="Calibri"/>
              </a:rPr>
              <a:t>            Scores: # completed in 45 seconds word reading; # completed in 45 seconds color naming; # completed in 45 seconds interference</a:t>
            </a:r>
            <a:endParaRPr/>
          </a:p>
          <a:p>
            <a:pPr indent="0" lvl="0" marL="0" rtl="0" algn="l">
              <a:spcBef>
                <a:spcPts val="0"/>
              </a:spcBef>
              <a:spcAft>
                <a:spcPts val="0"/>
              </a:spcAft>
              <a:buNone/>
            </a:pPr>
            <a:r>
              <a:rPr lang="en" sz="1200">
                <a:solidFill>
                  <a:schemeClr val="dk1"/>
                </a:solidFill>
                <a:latin typeface="Calibri"/>
                <a:ea typeface="Calibri"/>
                <a:cs typeface="Calibri"/>
                <a:sym typeface="Calibri"/>
              </a:rPr>
              <a:t>    Rey Auditory Verbal Learning Test (RAVLT) –public domain (we decided to use this over the Toolbox version as the 30-minute delay is important)</a:t>
            </a:r>
            <a:endParaRPr/>
          </a:p>
          <a:p>
            <a:pPr indent="0" lvl="0" marL="0" rtl="0" algn="l">
              <a:spcBef>
                <a:spcPts val="0"/>
              </a:spcBef>
              <a:spcAft>
                <a:spcPts val="0"/>
              </a:spcAft>
              <a:buNone/>
            </a:pPr>
            <a:r>
              <a:rPr lang="en" sz="1200">
                <a:solidFill>
                  <a:schemeClr val="dk1"/>
                </a:solidFill>
                <a:latin typeface="Calibri"/>
                <a:ea typeface="Calibri"/>
                <a:cs typeface="Calibri"/>
                <a:sym typeface="Calibri"/>
              </a:rPr>
              <a:t>Scores: List A Recall Trial 1, List A Recall Trial 2, List A Recall Trial 3, List A Recall Trial 4, List A Recall Trial 5, List B Recall, Short Term recall List A, 30 minute Recall List A, # Recognition Hits (do we also want False positives and false negatives?)</a:t>
            </a:r>
            <a:endParaRPr/>
          </a:p>
          <a:p>
            <a:pPr indent="0" lvl="0" marL="0" rtl="0" algn="l">
              <a:spcBef>
                <a:spcPts val="0"/>
              </a:spcBef>
              <a:spcAft>
                <a:spcPts val="0"/>
              </a:spcAft>
              <a:buNone/>
            </a:pPr>
            <a:r>
              <a:rPr lang="en" sz="1200">
                <a:solidFill>
                  <a:schemeClr val="dk1"/>
                </a:solidFill>
                <a:latin typeface="Calibri"/>
                <a:ea typeface="Calibri"/>
                <a:cs typeface="Calibri"/>
                <a:sym typeface="Calibri"/>
              </a:rPr>
              <a:t>    Controlled Oral Word Association Test (FAS and categories—animals) – public domain</a:t>
            </a:r>
            <a:endParaRPr/>
          </a:p>
          <a:p>
            <a:pPr indent="0" lvl="0" marL="0" rtl="0" algn="l">
              <a:spcBef>
                <a:spcPts val="0"/>
              </a:spcBef>
              <a:spcAft>
                <a:spcPts val="0"/>
              </a:spcAft>
              <a:buNone/>
            </a:pPr>
            <a:r>
              <a:rPr lang="en" sz="1200">
                <a:solidFill>
                  <a:schemeClr val="dk1"/>
                </a:solidFill>
                <a:latin typeface="Calibri"/>
                <a:ea typeface="Calibri"/>
                <a:cs typeface="Calibri"/>
                <a:sym typeface="Calibri"/>
              </a:rPr>
              <a:t>            Scores: # words in 60 second F; # words in 60 second A; # words in 60 second S; # animals in 60 seconds (do we want errors and perseverations?—leaning towards no)</a:t>
            </a:r>
            <a:endParaRPr/>
          </a:p>
          <a:p>
            <a:pPr indent="0" lvl="0" marL="0" rtl="0" algn="l">
              <a:spcBef>
                <a:spcPts val="0"/>
              </a:spcBef>
              <a:spcAft>
                <a:spcPts val="0"/>
              </a:spcAft>
              <a:buNone/>
            </a:pPr>
            <a:r>
              <a:t/>
            </a:r>
            <a:endParaRPr/>
          </a:p>
        </p:txBody>
      </p:sp>
      <p:sp>
        <p:nvSpPr>
          <p:cNvPr id="410" name="Google Shape;410;g7d47204a26_0_30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4" name="Shape 414"/>
        <p:cNvGrpSpPr/>
        <p:nvPr/>
      </p:nvGrpSpPr>
      <p:grpSpPr>
        <a:xfrm>
          <a:off x="0" y="0"/>
          <a:ext cx="0" cy="0"/>
          <a:chOff x="0" y="0"/>
          <a:chExt cx="0" cy="0"/>
        </a:xfrm>
      </p:grpSpPr>
      <p:sp>
        <p:nvSpPr>
          <p:cNvPr id="415" name="Google Shape;415;g7d47204a26_0_3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6" name="Google Shape;416;g7d47204a26_0_3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Trails A &amp; B (public domain version; decided against an app version because of lack of normative data)</a:t>
            </a:r>
            <a:endParaRPr/>
          </a:p>
          <a:p>
            <a:pPr indent="0" lvl="0" marL="0" rtl="0" algn="l">
              <a:spcBef>
                <a:spcPts val="0"/>
              </a:spcBef>
              <a:spcAft>
                <a:spcPts val="0"/>
              </a:spcAft>
              <a:buNone/>
            </a:pPr>
            <a:r>
              <a:rPr lang="en" sz="1200">
                <a:solidFill>
                  <a:schemeClr val="dk1"/>
                </a:solidFill>
                <a:latin typeface="Calibri"/>
                <a:ea typeface="Calibri"/>
                <a:cs typeface="Calibri"/>
                <a:sym typeface="Calibri"/>
              </a:rPr>
              <a:t>            Scores: time to completion A; Time to completion B (do we also want number of errors for each?)</a:t>
            </a:r>
            <a:endParaRPr/>
          </a:p>
          <a:p>
            <a:pPr indent="0" lvl="0" marL="0" rtl="0" algn="l">
              <a:spcBef>
                <a:spcPts val="0"/>
              </a:spcBef>
              <a:spcAft>
                <a:spcPts val="0"/>
              </a:spcAft>
              <a:buNone/>
            </a:pPr>
            <a:r>
              <a:t/>
            </a:r>
            <a:endParaRPr>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a:p>
            <a:pPr indent="0" lvl="0" marL="0" rtl="0" algn="l">
              <a:spcBef>
                <a:spcPts val="0"/>
              </a:spcBef>
              <a:spcAft>
                <a:spcPts val="0"/>
              </a:spcAft>
              <a:buNone/>
            </a:pPr>
            <a:r>
              <a:rPr lang="en">
                <a:latin typeface="Arial"/>
                <a:ea typeface="Arial"/>
                <a:cs typeface="Arial"/>
                <a:sym typeface="Arial"/>
              </a:rPr>
              <a:t>the patient should draw lines to connect the numbers in ascending order. In Part B, the circles include both numbers (1 – 13) and letters (A – L); as in Part A, the patient draws lines to connect the circles in an ascending pattern, but with the added task of alternating between the numbers and letters (i.e., 1-A-2-B-3-C, etc.). The patient should be instructed to connect the circles as quickly as possible, without lifting the pen or pencil from the paper. Time the patient as he or she connects the "trail." If the patient makes an error, point it out immediately and allow the patient to correct it. Errors affect the patient's score only in that the correction of errors is included in the completion time for the task. It is unnecessary to continue the test if the patient has not completed both parts after five minutes have elapsed. </a:t>
            </a:r>
            <a:endParaRPr/>
          </a:p>
        </p:txBody>
      </p:sp>
      <p:sp>
        <p:nvSpPr>
          <p:cNvPr id="417" name="Google Shape;417;g7d47204a26_0_3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2" name="Shape 422"/>
        <p:cNvGrpSpPr/>
        <p:nvPr/>
      </p:nvGrpSpPr>
      <p:grpSpPr>
        <a:xfrm>
          <a:off x="0" y="0"/>
          <a:ext cx="0" cy="0"/>
          <a:chOff x="0" y="0"/>
          <a:chExt cx="0" cy="0"/>
        </a:xfrm>
      </p:grpSpPr>
      <p:sp>
        <p:nvSpPr>
          <p:cNvPr id="423" name="Google Shape;423;g7d47204a26_0_3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4" name="Google Shape;424;g7d47204a26_0_3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        Stroop Test (Golden version; </a:t>
            </a:r>
            <a:r>
              <a:rPr lang="en" sz="1200" u="sng">
                <a:solidFill>
                  <a:schemeClr val="dk1"/>
                </a:solidFill>
                <a:latin typeface="Calibri"/>
                <a:ea typeface="Calibri"/>
                <a:cs typeface="Calibri"/>
                <a:sym typeface="Calibri"/>
                <a:hlinkClick r:id="rId2"/>
              </a:rPr>
              <a:t>https://www.parinc.com/Products/Pkey/435</a:t>
            </a:r>
            <a:r>
              <a:rPr lang="en" sz="1200">
                <a:solidFill>
                  <a:schemeClr val="dk1"/>
                </a:solidFill>
                <a:latin typeface="Calibri"/>
                <a:ea typeface="Calibri"/>
                <a:cs typeface="Calibri"/>
                <a:sym typeface="Calibri"/>
              </a:rPr>
              <a:t>)</a:t>
            </a:r>
            <a:endParaRPr/>
          </a:p>
          <a:p>
            <a:pPr indent="0" lvl="0" marL="0" rtl="0" algn="l">
              <a:spcBef>
                <a:spcPts val="0"/>
              </a:spcBef>
              <a:spcAft>
                <a:spcPts val="0"/>
              </a:spcAft>
              <a:buNone/>
            </a:pPr>
            <a:r>
              <a:rPr lang="en" sz="1200">
                <a:solidFill>
                  <a:schemeClr val="dk1"/>
                </a:solidFill>
                <a:latin typeface="Calibri"/>
                <a:ea typeface="Calibri"/>
                <a:cs typeface="Calibri"/>
                <a:sym typeface="Calibri"/>
              </a:rPr>
              <a:t>            Scores: # completed in 45 seconds word reading; # completed in 45 seconds color naming; # completed in 45 seconds interference</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 sz="1200">
                <a:solidFill>
                  <a:schemeClr val="dk1"/>
                </a:solidFill>
                <a:latin typeface="Calibri"/>
                <a:ea typeface="Calibri"/>
                <a:cs typeface="Calibri"/>
                <a:sym typeface="Calibri"/>
              </a:rPr>
              <a:t>The Stroop Color and Word Test is based on the observation that individuals can read words much faster than they can identify and name colors. The cognitive dimension tapped by the Stroop is associated with cognitive flexibility, resistance to interference from outside stimuli, creativity, and psychopathology—all of which influence the individual’s ability to cope with cognitive stress and process complex input. It measures cognitive processing and provides valuable diagnostic information on brain dysfunction and cognition. </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b="1" lang="en"/>
              <a:t>Useful as a screener or as part of a general battery </a:t>
            </a:r>
            <a:endParaRPr/>
          </a:p>
          <a:p>
            <a:pPr indent="0" lvl="0" marL="0" rtl="0" algn="l">
              <a:spcBef>
                <a:spcPts val="0"/>
              </a:spcBef>
              <a:spcAft>
                <a:spcPts val="0"/>
              </a:spcAft>
              <a:buNone/>
            </a:pPr>
            <a:r>
              <a:rPr lang="en"/>
              <a:t>The test-taker reads color words or names ink colors from different pages as quickly as possible within a time limit. </a:t>
            </a:r>
            <a:endParaRPr/>
          </a:p>
          <a:p>
            <a:pPr indent="0" lvl="0" marL="0" rtl="0" algn="l">
              <a:spcBef>
                <a:spcPts val="0"/>
              </a:spcBef>
              <a:spcAft>
                <a:spcPts val="0"/>
              </a:spcAft>
              <a:buNone/>
            </a:pPr>
            <a:r>
              <a:rPr lang="en"/>
              <a:t>The test yields three scores based on the number of items completed on each of the three stimulus sheets. An Interference score is useful in determining the individual’s cognitive flexibility, creativity, and reaction to cognitive pressures.</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425" name="Google Shape;425;g7d47204a26_0_3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9" name="Shape 429"/>
        <p:cNvGrpSpPr/>
        <p:nvPr/>
      </p:nvGrpSpPr>
      <p:grpSpPr>
        <a:xfrm>
          <a:off x="0" y="0"/>
          <a:ext cx="0" cy="0"/>
          <a:chOff x="0" y="0"/>
          <a:chExt cx="0" cy="0"/>
        </a:xfrm>
      </p:grpSpPr>
      <p:sp>
        <p:nvSpPr>
          <p:cNvPr id="430" name="Google Shape;430;g7d47204a26_0_3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1" name="Google Shape;431;g7d47204a26_0_3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 sz="1200" u="none" cap="none" strike="noStrike">
                <a:solidFill>
                  <a:srgbClr val="000000"/>
                </a:solidFill>
                <a:latin typeface="Calibri"/>
                <a:ea typeface="Calibri"/>
                <a:cs typeface="Calibri"/>
                <a:sym typeface="Calibri"/>
              </a:rPr>
              <a:t>Rey Auditory Verbal Learning Test (RAVLT) –public domain (we decided to use this over the Toolbox version as the 20-minute delay is important)</a:t>
            </a:r>
            <a:endParaRPr/>
          </a:p>
          <a:p>
            <a:pPr indent="0" lvl="0" marL="0" rtl="0" algn="l">
              <a:spcBef>
                <a:spcPts val="0"/>
              </a:spcBef>
              <a:spcAft>
                <a:spcPts val="0"/>
              </a:spcAft>
              <a:buNone/>
            </a:pPr>
            <a:r>
              <a:t/>
            </a:r>
            <a:endParaRPr b="0" i="0" sz="1200" u="none" cap="none" strike="noStrike">
              <a:solidFill>
                <a:srgbClr val="000000"/>
              </a:solidFill>
              <a:latin typeface="Calibri"/>
              <a:ea typeface="Calibri"/>
              <a:cs typeface="Calibri"/>
              <a:sym typeface="Calibri"/>
            </a:endParaRPr>
          </a:p>
          <a:p>
            <a:pPr indent="0" lvl="0" marL="0" rtl="0" algn="l">
              <a:spcBef>
                <a:spcPts val="0"/>
              </a:spcBef>
              <a:spcAft>
                <a:spcPts val="0"/>
              </a:spcAft>
              <a:buNone/>
            </a:pPr>
            <a:r>
              <a:rPr b="0" i="0" lang="en" sz="1200" u="none" cap="none" strike="noStrike">
                <a:solidFill>
                  <a:srgbClr val="000000"/>
                </a:solidFill>
                <a:latin typeface="Calibri"/>
                <a:ea typeface="Calibri"/>
                <a:cs typeface="Calibri"/>
                <a:sym typeface="Calibri"/>
              </a:rPr>
              <a:t>Test takers hear 15 nouns and are asked to recall the words immediately, after hearing an interference list of 15 different words, after a 20 minute delay, and to positively identify the words from a list of words containing non-target words.  </a:t>
            </a:r>
            <a:endParaRPr/>
          </a:p>
        </p:txBody>
      </p:sp>
      <p:sp>
        <p:nvSpPr>
          <p:cNvPr id="432" name="Google Shape;432;g7d47204a26_0_3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7" name="Shape 437"/>
        <p:cNvGrpSpPr/>
        <p:nvPr/>
      </p:nvGrpSpPr>
      <p:grpSpPr>
        <a:xfrm>
          <a:off x="0" y="0"/>
          <a:ext cx="0" cy="0"/>
          <a:chOff x="0" y="0"/>
          <a:chExt cx="0" cy="0"/>
        </a:xfrm>
      </p:grpSpPr>
      <p:sp>
        <p:nvSpPr>
          <p:cNvPr id="438" name="Google Shape;438;g7d47204a26_0_3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9" name="Google Shape;439;g7d47204a26_0_3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 Controlled Oral Word Association Test (FAS and categories—animals) – public domain</a:t>
            </a:r>
            <a:endParaRPr/>
          </a:p>
          <a:p>
            <a:pPr indent="0" lvl="0" marL="0" rtl="0" algn="l">
              <a:spcBef>
                <a:spcPts val="0"/>
              </a:spcBef>
              <a:spcAft>
                <a:spcPts val="0"/>
              </a:spcAft>
              <a:buNone/>
            </a:pPr>
            <a:r>
              <a:rPr lang="en" sz="1200">
                <a:solidFill>
                  <a:schemeClr val="dk1"/>
                </a:solidFill>
                <a:latin typeface="Calibri"/>
                <a:ea typeface="Calibri"/>
                <a:cs typeface="Calibri"/>
                <a:sym typeface="Calibri"/>
              </a:rPr>
              <a:t>            Scores: # words in 60 second F; # words in 60 second A; # words in 60 second S; # animals in 60 seconds (do we want errors and perseverations?—leaning towards no)</a:t>
            </a:r>
            <a:endParaRPr/>
          </a:p>
        </p:txBody>
      </p:sp>
      <p:sp>
        <p:nvSpPr>
          <p:cNvPr id="440" name="Google Shape;440;g7d47204a26_0_33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g7d47204a26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 name="Google Shape;96;g7d47204a26_0_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 name="Google Shape;97;g7d47204a26_0_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g7d47204a26_0_44:notes"/>
          <p:cNvSpPr/>
          <p:nvPr>
            <p:ph idx="2" type="sldImg"/>
          </p:nvPr>
        </p:nvSpPr>
        <p:spPr>
          <a:xfrm>
            <a:off x="406400" y="695325"/>
            <a:ext cx="6199200" cy="34878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9" name="Google Shape;119;g7d47204a26_0_44:notes"/>
          <p:cNvSpPr txBox="1"/>
          <p:nvPr>
            <p:ph idx="1" type="body"/>
          </p:nvPr>
        </p:nvSpPr>
        <p:spPr>
          <a:xfrm>
            <a:off x="934721" y="4415791"/>
            <a:ext cx="5141100" cy="4183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solidFill>
                  <a:srgbClr val="C55A11"/>
                </a:solidFill>
                <a:latin typeface="Tahoma"/>
                <a:ea typeface="Tahoma"/>
                <a:cs typeface="Tahoma"/>
                <a:sym typeface="Tahoma"/>
              </a:rPr>
              <a:t>Desired level of precision can be obtained using the minimal possible number of questions. </a:t>
            </a:r>
            <a:endParaRPr/>
          </a:p>
          <a:p>
            <a:pPr indent="0" lvl="0" marL="0" rtl="0" algn="l">
              <a:spcBef>
                <a:spcPts val="0"/>
              </a:spcBef>
              <a:spcAft>
                <a:spcPts val="0"/>
              </a:spcAft>
              <a:buNone/>
            </a:pPr>
            <a:r>
              <a:t/>
            </a:r>
            <a:endParaRPr>
              <a:solidFill>
                <a:srgbClr val="C55A11"/>
              </a:solidFill>
              <a:latin typeface="Tahoma"/>
              <a:ea typeface="Tahoma"/>
              <a:cs typeface="Tahoma"/>
              <a:sym typeface="Tahoma"/>
            </a:endParaRPr>
          </a:p>
          <a:p>
            <a:pPr indent="0" lvl="0" marL="0" rtl="0" algn="l">
              <a:spcBef>
                <a:spcPts val="0"/>
              </a:spcBef>
              <a:spcAft>
                <a:spcPts val="0"/>
              </a:spcAft>
              <a:buNone/>
            </a:pPr>
            <a:r>
              <a:rPr lang="en">
                <a:solidFill>
                  <a:srgbClr val="C55A11"/>
                </a:solidFill>
                <a:latin typeface="Tahoma"/>
                <a:ea typeface="Tahoma"/>
                <a:cs typeface="Tahoma"/>
                <a:sym typeface="Tahoma"/>
              </a:rPr>
              <a:t>Reduced burden on the person completing the measure.  </a:t>
            </a:r>
            <a:endParaRPr/>
          </a:p>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g7d47204a26_0_50:notes"/>
          <p:cNvSpPr/>
          <p:nvPr>
            <p:ph idx="2" type="sldImg"/>
          </p:nvPr>
        </p:nvSpPr>
        <p:spPr>
          <a:xfrm>
            <a:off x="406400" y="696913"/>
            <a:ext cx="6197700" cy="348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6" name="Google Shape;126;g7d47204a26_0_5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g7d47204a26_0_5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sz="1200">
                <a:solidFill>
                  <a:srgbClr val="000000"/>
                </a:solidFill>
                <a:latin typeface="Times New Roman"/>
                <a:ea typeface="Times New Roman"/>
                <a:cs typeface="Times New Roman"/>
                <a:sym typeface="Times New Roman"/>
              </a:rPr>
              <a:t>‹#›</a:t>
            </a:fld>
            <a:endParaRPr sz="1200">
              <a:solidFill>
                <a:srgbClr val="000000"/>
              </a:solidFill>
              <a:latin typeface="Times New Roman"/>
              <a:ea typeface="Times New Roman"/>
              <a:cs typeface="Times New Roman"/>
              <a:sym typeface="Times New Roman"/>
            </a:endParaRPr>
          </a:p>
        </p:txBody>
      </p:sp>
      <p:sp>
        <p:nvSpPr>
          <p:cNvPr id="133" name="Google Shape;133;g7d47204a26_0_56:notes"/>
          <p:cNvSpPr/>
          <p:nvPr>
            <p:ph idx="2" type="sldImg"/>
          </p:nvPr>
        </p:nvSpPr>
        <p:spPr>
          <a:xfrm>
            <a:off x="228600" y="719138"/>
            <a:ext cx="6402300" cy="3602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4" name="Google Shape;134;g7d47204a26_0_5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7d47204a26_0_6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sz="1200">
                <a:solidFill>
                  <a:srgbClr val="000000"/>
                </a:solidFill>
                <a:latin typeface="Times New Roman"/>
                <a:ea typeface="Times New Roman"/>
                <a:cs typeface="Times New Roman"/>
                <a:sym typeface="Times New Roman"/>
              </a:rPr>
              <a:t>‹#›</a:t>
            </a:fld>
            <a:endParaRPr sz="1200">
              <a:solidFill>
                <a:srgbClr val="000000"/>
              </a:solidFill>
              <a:latin typeface="Times New Roman"/>
              <a:ea typeface="Times New Roman"/>
              <a:cs typeface="Times New Roman"/>
              <a:sym typeface="Times New Roman"/>
            </a:endParaRPr>
          </a:p>
        </p:txBody>
      </p:sp>
      <p:sp>
        <p:nvSpPr>
          <p:cNvPr id="145" name="Google Shape;145;g7d47204a26_0_67:notes"/>
          <p:cNvSpPr/>
          <p:nvPr>
            <p:ph idx="2" type="sldImg"/>
          </p:nvPr>
        </p:nvSpPr>
        <p:spPr>
          <a:xfrm>
            <a:off x="228600" y="719138"/>
            <a:ext cx="6402300" cy="3602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6" name="Google Shape;146;g7d47204a26_0_6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g7d47204a26_0_7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sz="1200">
                <a:solidFill>
                  <a:srgbClr val="000000"/>
                </a:solidFill>
                <a:latin typeface="Times New Roman"/>
                <a:ea typeface="Times New Roman"/>
                <a:cs typeface="Times New Roman"/>
                <a:sym typeface="Times New Roman"/>
              </a:rPr>
              <a:t>‹#›</a:t>
            </a:fld>
            <a:endParaRPr sz="1200">
              <a:solidFill>
                <a:srgbClr val="000000"/>
              </a:solidFill>
              <a:latin typeface="Times New Roman"/>
              <a:ea typeface="Times New Roman"/>
              <a:cs typeface="Times New Roman"/>
              <a:sym typeface="Times New Roman"/>
            </a:endParaRPr>
          </a:p>
        </p:txBody>
      </p:sp>
      <p:sp>
        <p:nvSpPr>
          <p:cNvPr id="157" name="Google Shape;157;g7d47204a26_0_78:notes"/>
          <p:cNvSpPr/>
          <p:nvPr>
            <p:ph idx="2" type="sldImg"/>
          </p:nvPr>
        </p:nvSpPr>
        <p:spPr>
          <a:xfrm>
            <a:off x="228600" y="719138"/>
            <a:ext cx="6402300" cy="3602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8" name="Google Shape;158;g7d47204a26_0_7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2" name="Google Shape;52;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1600"/>
              </a:spcBef>
              <a:spcAft>
                <a:spcPts val="0"/>
              </a:spcAft>
              <a:buClr>
                <a:schemeClr val="dk1"/>
              </a:buClr>
              <a:buSzPts val="1400"/>
              <a:buChar char="○"/>
              <a:defRPr/>
            </a:lvl2pPr>
            <a:lvl3pPr indent="-317500" lvl="2" marL="1371600" rtl="0" algn="l">
              <a:lnSpc>
                <a:spcPct val="90000"/>
              </a:lnSpc>
              <a:spcBef>
                <a:spcPts val="1600"/>
              </a:spcBef>
              <a:spcAft>
                <a:spcPts val="0"/>
              </a:spcAft>
              <a:buClr>
                <a:schemeClr val="dk1"/>
              </a:buClr>
              <a:buSzPts val="1400"/>
              <a:buChar char="■"/>
              <a:defRPr/>
            </a:lvl3pPr>
            <a:lvl4pPr indent="-317500" lvl="3" marL="1828800" rtl="0" algn="l">
              <a:lnSpc>
                <a:spcPct val="90000"/>
              </a:lnSpc>
              <a:spcBef>
                <a:spcPts val="1600"/>
              </a:spcBef>
              <a:spcAft>
                <a:spcPts val="0"/>
              </a:spcAft>
              <a:buClr>
                <a:schemeClr val="dk1"/>
              </a:buClr>
              <a:buSzPts val="1400"/>
              <a:buChar char="●"/>
              <a:defRPr/>
            </a:lvl4pPr>
            <a:lvl5pPr indent="-317500" lvl="4" marL="2286000" rtl="0" algn="l">
              <a:lnSpc>
                <a:spcPct val="90000"/>
              </a:lnSpc>
              <a:spcBef>
                <a:spcPts val="1600"/>
              </a:spcBef>
              <a:spcAft>
                <a:spcPts val="0"/>
              </a:spcAft>
              <a:buClr>
                <a:schemeClr val="dk1"/>
              </a:buClr>
              <a:buSzPts val="1400"/>
              <a:buChar char="○"/>
              <a:defRPr/>
            </a:lvl5pPr>
            <a:lvl6pPr indent="-317500" lvl="5" marL="2743200" rtl="0" algn="l">
              <a:lnSpc>
                <a:spcPct val="90000"/>
              </a:lnSpc>
              <a:spcBef>
                <a:spcPts val="1600"/>
              </a:spcBef>
              <a:spcAft>
                <a:spcPts val="0"/>
              </a:spcAft>
              <a:buClr>
                <a:schemeClr val="dk1"/>
              </a:buClr>
              <a:buSzPts val="1400"/>
              <a:buChar char="■"/>
              <a:defRPr/>
            </a:lvl6pPr>
            <a:lvl7pPr indent="-317500" lvl="6" marL="3200400" rtl="0" algn="l">
              <a:lnSpc>
                <a:spcPct val="90000"/>
              </a:lnSpc>
              <a:spcBef>
                <a:spcPts val="1600"/>
              </a:spcBef>
              <a:spcAft>
                <a:spcPts val="0"/>
              </a:spcAft>
              <a:buClr>
                <a:schemeClr val="dk1"/>
              </a:buClr>
              <a:buSzPts val="1400"/>
              <a:buChar char="●"/>
              <a:defRPr/>
            </a:lvl7pPr>
            <a:lvl8pPr indent="-317500" lvl="7" marL="3657600" rtl="0" algn="l">
              <a:lnSpc>
                <a:spcPct val="90000"/>
              </a:lnSpc>
              <a:spcBef>
                <a:spcPts val="1600"/>
              </a:spcBef>
              <a:spcAft>
                <a:spcPts val="0"/>
              </a:spcAft>
              <a:buClr>
                <a:schemeClr val="dk1"/>
              </a:buClr>
              <a:buSzPts val="1400"/>
              <a:buChar char="○"/>
              <a:defRPr/>
            </a:lvl8pPr>
            <a:lvl9pPr indent="-317500" lvl="8" marL="4114800" rtl="0" algn="l">
              <a:lnSpc>
                <a:spcPct val="90000"/>
              </a:lnSpc>
              <a:spcBef>
                <a:spcPts val="1600"/>
              </a:spcBef>
              <a:spcAft>
                <a:spcPts val="1600"/>
              </a:spcAft>
              <a:buClr>
                <a:schemeClr val="dk1"/>
              </a:buClr>
              <a:buSzPts val="1400"/>
              <a:buChar char="■"/>
              <a:defRPr/>
            </a:lvl9pPr>
          </a:lstStyle>
          <a:p/>
        </p:txBody>
      </p:sp>
      <p:sp>
        <p:nvSpPr>
          <p:cNvPr id="53" name="Google Shape;53;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54" name="Google Shape;54;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55" name="Google Shape;55;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and Content" showMasterSp="0">
  <p:cSld name="1_Title and Content">
    <p:spTree>
      <p:nvGrpSpPr>
        <p:cNvPr id="56" name="Shape 56"/>
        <p:cNvGrpSpPr/>
        <p:nvPr/>
      </p:nvGrpSpPr>
      <p:grpSpPr>
        <a:xfrm>
          <a:off x="0" y="0"/>
          <a:ext cx="0" cy="0"/>
          <a:chOff x="0" y="0"/>
          <a:chExt cx="0" cy="0"/>
        </a:xfrm>
      </p:grpSpPr>
      <p:sp>
        <p:nvSpPr>
          <p:cNvPr id="57" name="Google Shape;57;p14"/>
          <p:cNvSpPr txBox="1"/>
          <p:nvPr>
            <p:ph type="title"/>
          </p:nvPr>
        </p:nvSpPr>
        <p:spPr>
          <a:xfrm>
            <a:off x="609600" y="205978"/>
            <a:ext cx="7924800" cy="8574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8" name="Google Shape;58;p1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59" name="Google Shape;59;p1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60" name="Google Shape;60;p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61" name="Google Shape;61;p14"/>
          <p:cNvSpPr txBox="1"/>
          <p:nvPr>
            <p:ph idx="1" type="body"/>
          </p:nvPr>
        </p:nvSpPr>
        <p:spPr>
          <a:xfrm>
            <a:off x="609600" y="1200150"/>
            <a:ext cx="7924800" cy="30861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1600"/>
              </a:spcBef>
              <a:spcAft>
                <a:spcPts val="0"/>
              </a:spcAft>
              <a:buClr>
                <a:schemeClr val="dk1"/>
              </a:buClr>
              <a:buSzPts val="1400"/>
              <a:buChar char="○"/>
              <a:defRPr/>
            </a:lvl2pPr>
            <a:lvl3pPr indent="-317500" lvl="2" marL="1371600" rtl="0" algn="l">
              <a:lnSpc>
                <a:spcPct val="90000"/>
              </a:lnSpc>
              <a:spcBef>
                <a:spcPts val="1600"/>
              </a:spcBef>
              <a:spcAft>
                <a:spcPts val="0"/>
              </a:spcAft>
              <a:buClr>
                <a:schemeClr val="dk1"/>
              </a:buClr>
              <a:buSzPts val="1400"/>
              <a:buChar char="■"/>
              <a:defRPr/>
            </a:lvl3pPr>
            <a:lvl4pPr indent="-317500" lvl="3" marL="1828800" rtl="0" algn="l">
              <a:lnSpc>
                <a:spcPct val="90000"/>
              </a:lnSpc>
              <a:spcBef>
                <a:spcPts val="1600"/>
              </a:spcBef>
              <a:spcAft>
                <a:spcPts val="0"/>
              </a:spcAft>
              <a:buClr>
                <a:schemeClr val="dk1"/>
              </a:buClr>
              <a:buSzPts val="1400"/>
              <a:buChar char="●"/>
              <a:defRPr/>
            </a:lvl4pPr>
            <a:lvl5pPr indent="-317500" lvl="4" marL="2286000" rtl="0" algn="l">
              <a:lnSpc>
                <a:spcPct val="90000"/>
              </a:lnSpc>
              <a:spcBef>
                <a:spcPts val="1600"/>
              </a:spcBef>
              <a:spcAft>
                <a:spcPts val="0"/>
              </a:spcAft>
              <a:buClr>
                <a:schemeClr val="dk1"/>
              </a:buClr>
              <a:buSzPts val="1400"/>
              <a:buChar char="○"/>
              <a:defRPr/>
            </a:lvl5pPr>
            <a:lvl6pPr indent="-317500" lvl="5" marL="2743200" rtl="0" algn="l">
              <a:lnSpc>
                <a:spcPct val="90000"/>
              </a:lnSpc>
              <a:spcBef>
                <a:spcPts val="1600"/>
              </a:spcBef>
              <a:spcAft>
                <a:spcPts val="0"/>
              </a:spcAft>
              <a:buClr>
                <a:schemeClr val="dk1"/>
              </a:buClr>
              <a:buSzPts val="1400"/>
              <a:buChar char="■"/>
              <a:defRPr/>
            </a:lvl6pPr>
            <a:lvl7pPr indent="-317500" lvl="6" marL="3200400" rtl="0" algn="l">
              <a:lnSpc>
                <a:spcPct val="90000"/>
              </a:lnSpc>
              <a:spcBef>
                <a:spcPts val="1600"/>
              </a:spcBef>
              <a:spcAft>
                <a:spcPts val="0"/>
              </a:spcAft>
              <a:buClr>
                <a:schemeClr val="dk1"/>
              </a:buClr>
              <a:buSzPts val="1400"/>
              <a:buChar char="●"/>
              <a:defRPr/>
            </a:lvl7pPr>
            <a:lvl8pPr indent="-317500" lvl="7" marL="3657600" rtl="0" algn="l">
              <a:lnSpc>
                <a:spcPct val="90000"/>
              </a:lnSpc>
              <a:spcBef>
                <a:spcPts val="1600"/>
              </a:spcBef>
              <a:spcAft>
                <a:spcPts val="0"/>
              </a:spcAft>
              <a:buClr>
                <a:schemeClr val="dk1"/>
              </a:buClr>
              <a:buSzPts val="1400"/>
              <a:buChar char="○"/>
              <a:defRPr/>
            </a:lvl8pPr>
            <a:lvl9pPr indent="-317500" lvl="8" marL="4114800" rtl="0" algn="l">
              <a:lnSpc>
                <a:spcPct val="90000"/>
              </a:lnSpc>
              <a:spcBef>
                <a:spcPts val="1600"/>
              </a:spcBef>
              <a:spcAft>
                <a:spcPts val="1600"/>
              </a:spcAft>
              <a:buClr>
                <a:schemeClr val="dk1"/>
              </a:buClr>
              <a:buSzPts val="14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62" name="Shape 62"/>
        <p:cNvGrpSpPr/>
        <p:nvPr/>
      </p:nvGrpSpPr>
      <p:grpSpPr>
        <a:xfrm>
          <a:off x="0" y="0"/>
          <a:ext cx="0" cy="0"/>
          <a:chOff x="0" y="0"/>
          <a:chExt cx="0" cy="0"/>
        </a:xfrm>
      </p:grpSpPr>
      <p:sp>
        <p:nvSpPr>
          <p:cNvPr id="63" name="Google Shape;63;p1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4" name="Google Shape;64;p15"/>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1600"/>
              </a:spcBef>
              <a:spcAft>
                <a:spcPts val="0"/>
              </a:spcAft>
              <a:buClr>
                <a:schemeClr val="dk1"/>
              </a:buClr>
              <a:buSzPts val="1400"/>
              <a:buChar char="○"/>
              <a:defRPr/>
            </a:lvl2pPr>
            <a:lvl3pPr indent="-317500" lvl="2" marL="1371600" rtl="0" algn="l">
              <a:lnSpc>
                <a:spcPct val="90000"/>
              </a:lnSpc>
              <a:spcBef>
                <a:spcPts val="1600"/>
              </a:spcBef>
              <a:spcAft>
                <a:spcPts val="0"/>
              </a:spcAft>
              <a:buClr>
                <a:schemeClr val="dk1"/>
              </a:buClr>
              <a:buSzPts val="1400"/>
              <a:buChar char="■"/>
              <a:defRPr/>
            </a:lvl3pPr>
            <a:lvl4pPr indent="-317500" lvl="3" marL="1828800" rtl="0" algn="l">
              <a:lnSpc>
                <a:spcPct val="90000"/>
              </a:lnSpc>
              <a:spcBef>
                <a:spcPts val="1600"/>
              </a:spcBef>
              <a:spcAft>
                <a:spcPts val="0"/>
              </a:spcAft>
              <a:buClr>
                <a:schemeClr val="dk1"/>
              </a:buClr>
              <a:buSzPts val="1400"/>
              <a:buChar char="●"/>
              <a:defRPr/>
            </a:lvl4pPr>
            <a:lvl5pPr indent="-317500" lvl="4" marL="2286000" rtl="0" algn="l">
              <a:lnSpc>
                <a:spcPct val="90000"/>
              </a:lnSpc>
              <a:spcBef>
                <a:spcPts val="1600"/>
              </a:spcBef>
              <a:spcAft>
                <a:spcPts val="0"/>
              </a:spcAft>
              <a:buClr>
                <a:schemeClr val="dk1"/>
              </a:buClr>
              <a:buSzPts val="1400"/>
              <a:buChar char="○"/>
              <a:defRPr/>
            </a:lvl5pPr>
            <a:lvl6pPr indent="-317500" lvl="5" marL="2743200" rtl="0" algn="l">
              <a:lnSpc>
                <a:spcPct val="90000"/>
              </a:lnSpc>
              <a:spcBef>
                <a:spcPts val="1600"/>
              </a:spcBef>
              <a:spcAft>
                <a:spcPts val="0"/>
              </a:spcAft>
              <a:buClr>
                <a:schemeClr val="dk1"/>
              </a:buClr>
              <a:buSzPts val="1400"/>
              <a:buChar char="■"/>
              <a:defRPr/>
            </a:lvl6pPr>
            <a:lvl7pPr indent="-317500" lvl="6" marL="3200400" rtl="0" algn="l">
              <a:lnSpc>
                <a:spcPct val="90000"/>
              </a:lnSpc>
              <a:spcBef>
                <a:spcPts val="1600"/>
              </a:spcBef>
              <a:spcAft>
                <a:spcPts val="0"/>
              </a:spcAft>
              <a:buClr>
                <a:schemeClr val="dk1"/>
              </a:buClr>
              <a:buSzPts val="1400"/>
              <a:buChar char="●"/>
              <a:defRPr/>
            </a:lvl7pPr>
            <a:lvl8pPr indent="-317500" lvl="7" marL="3657600" rtl="0" algn="l">
              <a:lnSpc>
                <a:spcPct val="90000"/>
              </a:lnSpc>
              <a:spcBef>
                <a:spcPts val="1600"/>
              </a:spcBef>
              <a:spcAft>
                <a:spcPts val="0"/>
              </a:spcAft>
              <a:buClr>
                <a:schemeClr val="dk1"/>
              </a:buClr>
              <a:buSzPts val="1400"/>
              <a:buChar char="○"/>
              <a:defRPr/>
            </a:lvl8pPr>
            <a:lvl9pPr indent="-317500" lvl="8" marL="4114800" rtl="0" algn="l">
              <a:lnSpc>
                <a:spcPct val="90000"/>
              </a:lnSpc>
              <a:spcBef>
                <a:spcPts val="1600"/>
              </a:spcBef>
              <a:spcAft>
                <a:spcPts val="1600"/>
              </a:spcAft>
              <a:buClr>
                <a:schemeClr val="dk1"/>
              </a:buClr>
              <a:buSzPts val="1400"/>
              <a:buChar char="■"/>
              <a:defRPr/>
            </a:lvl9pPr>
          </a:lstStyle>
          <a:p/>
        </p:txBody>
      </p:sp>
      <p:sp>
        <p:nvSpPr>
          <p:cNvPr id="65" name="Google Shape;65;p15"/>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1600"/>
              </a:spcBef>
              <a:spcAft>
                <a:spcPts val="0"/>
              </a:spcAft>
              <a:buClr>
                <a:schemeClr val="dk1"/>
              </a:buClr>
              <a:buSzPts val="1400"/>
              <a:buChar char="○"/>
              <a:defRPr/>
            </a:lvl2pPr>
            <a:lvl3pPr indent="-317500" lvl="2" marL="1371600" rtl="0" algn="l">
              <a:lnSpc>
                <a:spcPct val="90000"/>
              </a:lnSpc>
              <a:spcBef>
                <a:spcPts val="1600"/>
              </a:spcBef>
              <a:spcAft>
                <a:spcPts val="0"/>
              </a:spcAft>
              <a:buClr>
                <a:schemeClr val="dk1"/>
              </a:buClr>
              <a:buSzPts val="1400"/>
              <a:buChar char="■"/>
              <a:defRPr/>
            </a:lvl3pPr>
            <a:lvl4pPr indent="-317500" lvl="3" marL="1828800" rtl="0" algn="l">
              <a:lnSpc>
                <a:spcPct val="90000"/>
              </a:lnSpc>
              <a:spcBef>
                <a:spcPts val="1600"/>
              </a:spcBef>
              <a:spcAft>
                <a:spcPts val="0"/>
              </a:spcAft>
              <a:buClr>
                <a:schemeClr val="dk1"/>
              </a:buClr>
              <a:buSzPts val="1400"/>
              <a:buChar char="●"/>
              <a:defRPr/>
            </a:lvl4pPr>
            <a:lvl5pPr indent="-317500" lvl="4" marL="2286000" rtl="0" algn="l">
              <a:lnSpc>
                <a:spcPct val="90000"/>
              </a:lnSpc>
              <a:spcBef>
                <a:spcPts val="1600"/>
              </a:spcBef>
              <a:spcAft>
                <a:spcPts val="0"/>
              </a:spcAft>
              <a:buClr>
                <a:schemeClr val="dk1"/>
              </a:buClr>
              <a:buSzPts val="1400"/>
              <a:buChar char="○"/>
              <a:defRPr/>
            </a:lvl5pPr>
            <a:lvl6pPr indent="-317500" lvl="5" marL="2743200" rtl="0" algn="l">
              <a:lnSpc>
                <a:spcPct val="90000"/>
              </a:lnSpc>
              <a:spcBef>
                <a:spcPts val="1600"/>
              </a:spcBef>
              <a:spcAft>
                <a:spcPts val="0"/>
              </a:spcAft>
              <a:buClr>
                <a:schemeClr val="dk1"/>
              </a:buClr>
              <a:buSzPts val="1400"/>
              <a:buChar char="■"/>
              <a:defRPr/>
            </a:lvl6pPr>
            <a:lvl7pPr indent="-317500" lvl="6" marL="3200400" rtl="0" algn="l">
              <a:lnSpc>
                <a:spcPct val="90000"/>
              </a:lnSpc>
              <a:spcBef>
                <a:spcPts val="1600"/>
              </a:spcBef>
              <a:spcAft>
                <a:spcPts val="0"/>
              </a:spcAft>
              <a:buClr>
                <a:schemeClr val="dk1"/>
              </a:buClr>
              <a:buSzPts val="1400"/>
              <a:buChar char="●"/>
              <a:defRPr/>
            </a:lvl7pPr>
            <a:lvl8pPr indent="-317500" lvl="7" marL="3657600" rtl="0" algn="l">
              <a:lnSpc>
                <a:spcPct val="90000"/>
              </a:lnSpc>
              <a:spcBef>
                <a:spcPts val="1600"/>
              </a:spcBef>
              <a:spcAft>
                <a:spcPts val="0"/>
              </a:spcAft>
              <a:buClr>
                <a:schemeClr val="dk1"/>
              </a:buClr>
              <a:buSzPts val="1400"/>
              <a:buChar char="○"/>
              <a:defRPr/>
            </a:lvl8pPr>
            <a:lvl9pPr indent="-317500" lvl="8" marL="4114800" rtl="0" algn="l">
              <a:lnSpc>
                <a:spcPct val="90000"/>
              </a:lnSpc>
              <a:spcBef>
                <a:spcPts val="1600"/>
              </a:spcBef>
              <a:spcAft>
                <a:spcPts val="1600"/>
              </a:spcAft>
              <a:buClr>
                <a:schemeClr val="dk1"/>
              </a:buClr>
              <a:buSzPts val="1400"/>
              <a:buChar char="■"/>
              <a:defRPr/>
            </a:lvl9pPr>
          </a:lstStyle>
          <a:p/>
        </p:txBody>
      </p:sp>
      <p:sp>
        <p:nvSpPr>
          <p:cNvPr id="66" name="Google Shape;66;p1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67" name="Google Shape;67;p1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68" name="Google Shape;68;p1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7.pn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2.jpg"/><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2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1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2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1" Type="http://schemas.openxmlformats.org/officeDocument/2006/relationships/image" Target="../media/image28.jpg"/><Relationship Id="rId10" Type="http://schemas.openxmlformats.org/officeDocument/2006/relationships/image" Target="../media/image26.jpg"/><Relationship Id="rId13" Type="http://schemas.openxmlformats.org/officeDocument/2006/relationships/image" Target="../media/image36.jpg"/><Relationship Id="rId12" Type="http://schemas.openxmlformats.org/officeDocument/2006/relationships/image" Target="../media/image59.jpg"/><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6.jpg"/><Relationship Id="rId4" Type="http://schemas.openxmlformats.org/officeDocument/2006/relationships/image" Target="../media/image30.jpg"/><Relationship Id="rId9" Type="http://schemas.openxmlformats.org/officeDocument/2006/relationships/image" Target="../media/image29.jpg"/><Relationship Id="rId15" Type="http://schemas.openxmlformats.org/officeDocument/2006/relationships/image" Target="../media/image25.jpg"/><Relationship Id="rId14" Type="http://schemas.openxmlformats.org/officeDocument/2006/relationships/image" Target="../media/image38.jpg"/><Relationship Id="rId17" Type="http://schemas.openxmlformats.org/officeDocument/2006/relationships/image" Target="../media/image27.jpg"/><Relationship Id="rId16" Type="http://schemas.openxmlformats.org/officeDocument/2006/relationships/image" Target="../media/image33.jpg"/><Relationship Id="rId5" Type="http://schemas.openxmlformats.org/officeDocument/2006/relationships/image" Target="../media/image34.jpg"/><Relationship Id="rId6" Type="http://schemas.openxmlformats.org/officeDocument/2006/relationships/image" Target="../media/image24.jpg"/><Relationship Id="rId18" Type="http://schemas.openxmlformats.org/officeDocument/2006/relationships/image" Target="../media/image35.jpg"/><Relationship Id="rId7" Type="http://schemas.openxmlformats.org/officeDocument/2006/relationships/image" Target="../media/image37.jpg"/><Relationship Id="rId8" Type="http://schemas.openxmlformats.org/officeDocument/2006/relationships/image" Target="../media/image31.jpg"/></Relationships>
</file>

<file path=ppt/slides/_rels/slide22.xml.rels><?xml version="1.0" encoding="UTF-8" standalone="yes"?><Relationships xmlns="http://schemas.openxmlformats.org/package/2006/relationships"><Relationship Id="rId11" Type="http://schemas.openxmlformats.org/officeDocument/2006/relationships/image" Target="../media/image38.jpg"/><Relationship Id="rId10" Type="http://schemas.openxmlformats.org/officeDocument/2006/relationships/image" Target="../media/image36.jpg"/><Relationship Id="rId13" Type="http://schemas.openxmlformats.org/officeDocument/2006/relationships/image" Target="../media/image33.jpg"/><Relationship Id="rId12" Type="http://schemas.openxmlformats.org/officeDocument/2006/relationships/image" Target="../media/image25.jpg"/><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32.png"/><Relationship Id="rId4" Type="http://schemas.openxmlformats.org/officeDocument/2006/relationships/image" Target="../media/image52.png"/><Relationship Id="rId9" Type="http://schemas.openxmlformats.org/officeDocument/2006/relationships/image" Target="../media/image59.jpg"/><Relationship Id="rId15" Type="http://schemas.openxmlformats.org/officeDocument/2006/relationships/image" Target="../media/image35.jpg"/><Relationship Id="rId14" Type="http://schemas.openxmlformats.org/officeDocument/2006/relationships/image" Target="../media/image27.jpg"/><Relationship Id="rId17" Type="http://schemas.openxmlformats.org/officeDocument/2006/relationships/image" Target="../media/image37.jpg"/><Relationship Id="rId16" Type="http://schemas.openxmlformats.org/officeDocument/2006/relationships/image" Target="../media/image30.jpg"/><Relationship Id="rId5" Type="http://schemas.openxmlformats.org/officeDocument/2006/relationships/image" Target="../media/image31.jpg"/><Relationship Id="rId19" Type="http://schemas.openxmlformats.org/officeDocument/2006/relationships/image" Target="../media/image24.jpg"/><Relationship Id="rId6" Type="http://schemas.openxmlformats.org/officeDocument/2006/relationships/image" Target="../media/image29.jpg"/><Relationship Id="rId18" Type="http://schemas.openxmlformats.org/officeDocument/2006/relationships/image" Target="../media/image34.jpg"/><Relationship Id="rId7" Type="http://schemas.openxmlformats.org/officeDocument/2006/relationships/image" Target="../media/image26.jpg"/><Relationship Id="rId8" Type="http://schemas.openxmlformats.org/officeDocument/2006/relationships/image" Target="../media/image2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45.jpg"/><Relationship Id="rId4" Type="http://schemas.openxmlformats.org/officeDocument/2006/relationships/image" Target="../media/image44.jpg"/><Relationship Id="rId5" Type="http://schemas.openxmlformats.org/officeDocument/2006/relationships/image" Target="../media/image1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image" Target="../media/image51.jpg"/><Relationship Id="rId4" Type="http://schemas.openxmlformats.org/officeDocument/2006/relationships/image" Target="../media/image39.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 Id="rId3" Type="http://schemas.openxmlformats.org/officeDocument/2006/relationships/image" Target="../media/image40.jpg"/><Relationship Id="rId4" Type="http://schemas.openxmlformats.org/officeDocument/2006/relationships/image" Target="../media/image60.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50.png"/><Relationship Id="rId4" Type="http://schemas.openxmlformats.org/officeDocument/2006/relationships/image" Target="../media/image41.jpg"/><Relationship Id="rId5" Type="http://schemas.openxmlformats.org/officeDocument/2006/relationships/image" Target="../media/image43.jpg"/><Relationship Id="rId6" Type="http://schemas.openxmlformats.org/officeDocument/2006/relationships/image" Target="../media/image1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42.png"/><Relationship Id="rId4" Type="http://schemas.openxmlformats.org/officeDocument/2006/relationships/image" Target="../media/image54.png"/><Relationship Id="rId5" Type="http://schemas.openxmlformats.org/officeDocument/2006/relationships/image" Target="../media/image47.png"/><Relationship Id="rId6" Type="http://schemas.openxmlformats.org/officeDocument/2006/relationships/image" Target="../media/image46.png"/><Relationship Id="rId7" Type="http://schemas.openxmlformats.org/officeDocument/2006/relationships/image" Target="../media/image1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55.png"/><Relationship Id="rId4" Type="http://schemas.openxmlformats.org/officeDocument/2006/relationships/image" Target="../media/image49.png"/><Relationship Id="rId5" Type="http://schemas.openxmlformats.org/officeDocument/2006/relationships/image" Target="../media/image16.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5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hyperlink" Target="http://www.neuroqol.org/" TargetMode="External"/><Relationship Id="rId5" Type="http://schemas.openxmlformats.org/officeDocument/2006/relationships/image" Target="../media/image1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48.png"/><Relationship Id="rId4" Type="http://schemas.openxmlformats.org/officeDocument/2006/relationships/image" Target="../media/image5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5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xml"/><Relationship Id="rId3" Type="http://schemas.openxmlformats.org/officeDocument/2006/relationships/image" Target="../media/image5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4.jpg"/><Relationship Id="rId5" Type="http://schemas.openxmlformats.org/officeDocument/2006/relationships/image" Target="../media/image1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sp>
        <p:nvSpPr>
          <p:cNvPr id="74" name="Google Shape;74;p16"/>
          <p:cNvSpPr txBox="1"/>
          <p:nvPr>
            <p:ph idx="4294967295" type="ctrTitle"/>
          </p:nvPr>
        </p:nvSpPr>
        <p:spPr>
          <a:xfrm>
            <a:off x="685800" y="2382131"/>
            <a:ext cx="7772400" cy="8985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dk1"/>
              </a:buClr>
              <a:buSzPts val="3000"/>
              <a:buFont typeface="Calibri"/>
              <a:buNone/>
            </a:pPr>
            <a:br>
              <a:rPr b="0" i="0" lang="en" sz="3000" u="none" cap="none" strike="noStrike">
                <a:solidFill>
                  <a:schemeClr val="dk1"/>
                </a:solidFill>
                <a:latin typeface="Calibri"/>
                <a:ea typeface="Calibri"/>
                <a:cs typeface="Calibri"/>
                <a:sym typeface="Calibri"/>
              </a:rPr>
            </a:br>
            <a:r>
              <a:rPr lang="en" sz="3000"/>
              <a:t>Secondary Measures: Efficacy Measures and 	Neuropsychological Outcomes</a:t>
            </a:r>
            <a:endParaRPr sz="3000"/>
          </a:p>
        </p:txBody>
      </p:sp>
      <p:sp>
        <p:nvSpPr>
          <p:cNvPr id="75" name="Google Shape;75;p16"/>
          <p:cNvSpPr txBox="1"/>
          <p:nvPr>
            <p:ph idx="4294967295" type="subTitle"/>
          </p:nvPr>
        </p:nvSpPr>
        <p:spPr>
          <a:xfrm>
            <a:off x="685800" y="4130100"/>
            <a:ext cx="6400800" cy="7587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rgbClr val="888888"/>
              </a:buClr>
              <a:buSzPts val="2400"/>
              <a:buFont typeface="Arial"/>
              <a:buNone/>
            </a:pPr>
            <a:r>
              <a:rPr b="0" i="0" lang="en" sz="2100" u="none" cap="none" strike="noStrike">
                <a:solidFill>
                  <a:schemeClr val="dk1"/>
                </a:solidFill>
                <a:latin typeface="Calibri"/>
                <a:ea typeface="Calibri"/>
                <a:cs typeface="Calibri"/>
                <a:sym typeface="Calibri"/>
              </a:rPr>
              <a:t>Investigator Kick-off Meeting</a:t>
            </a:r>
            <a:endParaRPr b="0" i="0" sz="21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rgbClr val="888888"/>
              </a:buClr>
              <a:buSzPts val="2400"/>
              <a:buFont typeface="Arial"/>
              <a:buNone/>
            </a:pPr>
            <a:r>
              <a:rPr b="0" i="0" lang="en" sz="2100" u="none" cap="none" strike="noStrike">
                <a:solidFill>
                  <a:schemeClr val="dk1"/>
                </a:solidFill>
                <a:latin typeface="Calibri"/>
                <a:ea typeface="Calibri"/>
                <a:cs typeface="Calibri"/>
                <a:sym typeface="Calibri"/>
              </a:rPr>
              <a:t>January 30-31, Clearwater, Florida</a:t>
            </a:r>
            <a:endParaRPr b="0" i="0" sz="2100" u="none" cap="none" strike="noStrike">
              <a:solidFill>
                <a:schemeClr val="dk1"/>
              </a:solidFill>
              <a:latin typeface="Calibri"/>
              <a:ea typeface="Calibri"/>
              <a:cs typeface="Calibri"/>
              <a:sym typeface="Calibri"/>
            </a:endParaRPr>
          </a:p>
        </p:txBody>
      </p:sp>
      <p:pic>
        <p:nvPicPr>
          <p:cNvPr id="76" name="Google Shape;76;p16"/>
          <p:cNvPicPr preferRelativeResize="0"/>
          <p:nvPr/>
        </p:nvPicPr>
        <p:blipFill rotWithShape="1">
          <a:blip r:embed="rId3">
            <a:alphaModFix/>
          </a:blip>
          <a:srcRect b="0" l="0" r="0" t="0"/>
          <a:stretch/>
        </p:blipFill>
        <p:spPr>
          <a:xfrm>
            <a:off x="6572250" y="347691"/>
            <a:ext cx="2130468" cy="898594"/>
          </a:xfrm>
          <a:prstGeom prst="rect">
            <a:avLst/>
          </a:prstGeom>
          <a:noFill/>
          <a:ln>
            <a:noFill/>
          </a:ln>
        </p:spPr>
      </p:pic>
      <p:pic>
        <p:nvPicPr>
          <p:cNvPr descr="https://lh5.googleusercontent.com/hTPVpD4xyDEyVzVuVRbhyWxmzRBpp9D3vlKIVGffGaJacYIYVH_9T47j7B9VhLgcK7BbyrS1FvMV0e2flny8UHc1K6f_JadEhWQb6AgXvfMh0nVJ7MUgFyr0N_FaGYKfb_YC3KXo" id="77" name="Google Shape;77;p16"/>
          <p:cNvPicPr preferRelativeResize="0"/>
          <p:nvPr/>
        </p:nvPicPr>
        <p:blipFill rotWithShape="1">
          <a:blip r:embed="rId4">
            <a:alphaModFix/>
          </a:blip>
          <a:srcRect b="0" l="0" r="0" t="0"/>
          <a:stretch/>
        </p:blipFill>
        <p:spPr>
          <a:xfrm>
            <a:off x="704850" y="361297"/>
            <a:ext cx="1981199" cy="2020827"/>
          </a:xfrm>
          <a:prstGeom prst="rect">
            <a:avLst/>
          </a:prstGeom>
          <a:noFill/>
          <a:ln>
            <a:noFill/>
          </a:ln>
        </p:spPr>
      </p:pic>
      <p:sp>
        <p:nvSpPr>
          <p:cNvPr id="78" name="Google Shape;78;p16"/>
          <p:cNvSpPr txBox="1"/>
          <p:nvPr>
            <p:ph idx="4294967295" type="subTitle"/>
          </p:nvPr>
        </p:nvSpPr>
        <p:spPr>
          <a:xfrm>
            <a:off x="704850" y="3497963"/>
            <a:ext cx="7296000" cy="4452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1800"/>
              <a:buNone/>
            </a:pPr>
            <a:r>
              <a:rPr lang="en"/>
              <a:t>Noelle E. Carlozzi, Ph.D. and Anna L. Kratz, Ph.D.</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pic>
        <p:nvPicPr>
          <p:cNvPr id="172" name="Google Shape;172;p25"/>
          <p:cNvPicPr preferRelativeResize="0"/>
          <p:nvPr/>
        </p:nvPicPr>
        <p:blipFill rotWithShape="1">
          <a:blip r:embed="rId3">
            <a:alphaModFix/>
          </a:blip>
          <a:srcRect b="0" l="0" r="0" t="0"/>
          <a:stretch/>
        </p:blipFill>
        <p:spPr>
          <a:xfrm>
            <a:off x="4997683" y="1216153"/>
            <a:ext cx="3933350" cy="3927350"/>
          </a:xfrm>
          <a:prstGeom prst="rect">
            <a:avLst/>
          </a:prstGeom>
          <a:solidFill>
            <a:schemeClr val="lt1"/>
          </a:solidFill>
          <a:ln>
            <a:noFill/>
          </a:ln>
        </p:spPr>
      </p:pic>
      <p:pic>
        <p:nvPicPr>
          <p:cNvPr id="173" name="Google Shape;173;p25"/>
          <p:cNvPicPr preferRelativeResize="0"/>
          <p:nvPr/>
        </p:nvPicPr>
        <p:blipFill rotWithShape="1">
          <a:blip r:embed="rId4">
            <a:alphaModFix/>
          </a:blip>
          <a:srcRect b="0" l="0" r="0" t="0"/>
          <a:stretch/>
        </p:blipFill>
        <p:spPr>
          <a:xfrm>
            <a:off x="440431" y="1152144"/>
            <a:ext cx="4003552" cy="3991357"/>
          </a:xfrm>
          <a:prstGeom prst="rect">
            <a:avLst/>
          </a:prstGeom>
          <a:solidFill>
            <a:schemeClr val="lt1"/>
          </a:solidFill>
          <a:ln>
            <a:noFill/>
          </a:ln>
        </p:spPr>
      </p:pic>
      <p:sp>
        <p:nvSpPr>
          <p:cNvPr id="174" name="Google Shape;174;p25"/>
          <p:cNvSpPr txBox="1"/>
          <p:nvPr/>
        </p:nvSpPr>
        <p:spPr>
          <a:xfrm>
            <a:off x="902970" y="80963"/>
            <a:ext cx="4343400" cy="1500300"/>
          </a:xfrm>
          <a:prstGeom prst="rect">
            <a:avLst/>
          </a:prstGeom>
          <a:solidFill>
            <a:srgbClr val="FFFF99"/>
          </a:solidFill>
          <a:ln cap="flat" cmpd="sng" w="25400">
            <a:solidFill>
              <a:schemeClr val="lt1"/>
            </a:solidFill>
            <a:prstDash val="solid"/>
            <a:miter lim="800000"/>
            <a:headEnd len="sm" w="sm" type="none"/>
            <a:tailEnd len="sm" w="sm" type="none"/>
          </a:ln>
        </p:spPr>
        <p:txBody>
          <a:bodyPr anchorCtr="0" anchor="t" bIns="34275" lIns="68575" spcFirstLastPara="1" rIns="68575" wrap="square" tIns="34275">
            <a:noAutofit/>
          </a:bodyPr>
          <a:lstStyle/>
          <a:p>
            <a:pPr indent="-254000" lvl="0" marL="254000" marR="0" rtl="0" algn="l">
              <a:spcBef>
                <a:spcPts val="0"/>
              </a:spcBef>
              <a:spcAft>
                <a:spcPts val="0"/>
              </a:spcAft>
              <a:buNone/>
            </a:pPr>
            <a:r>
              <a:rPr lang="en" sz="1800">
                <a:solidFill>
                  <a:srgbClr val="000000"/>
                </a:solidFill>
                <a:latin typeface="Helvetica Neue"/>
                <a:ea typeface="Helvetica Neue"/>
                <a:cs typeface="Helvetica Neue"/>
                <a:sym typeface="Helvetica Neue"/>
              </a:rPr>
              <a:t>I felt that nothing could cheer me up.</a:t>
            </a:r>
            <a:endParaRPr sz="1800">
              <a:solidFill>
                <a:srgbClr val="000000"/>
              </a:solidFill>
              <a:latin typeface="Helvetica Neue"/>
              <a:ea typeface="Helvetica Neue"/>
              <a:cs typeface="Helvetica Neue"/>
              <a:sym typeface="Helvetica Neue"/>
            </a:endParaRPr>
          </a:p>
          <a:p>
            <a:pPr indent="-247650" lvl="1" marL="596900" marR="0" rtl="0" algn="l">
              <a:spcBef>
                <a:spcPts val="0"/>
              </a:spcBef>
              <a:spcAft>
                <a:spcPts val="0"/>
              </a:spcAft>
              <a:buClr>
                <a:srgbClr val="000000"/>
              </a:buClr>
              <a:buSzPts val="1500"/>
              <a:buFont typeface="Helvetica Neue"/>
              <a:buAutoNum type="arabicPeriod"/>
            </a:pPr>
            <a:r>
              <a:rPr b="0" i="0" lang="en" sz="1500" u="none" cap="none" strike="noStrike">
                <a:solidFill>
                  <a:srgbClr val="000000"/>
                </a:solidFill>
                <a:latin typeface="Helvetica Neue"/>
                <a:ea typeface="Helvetica Neue"/>
                <a:cs typeface="Helvetica Neue"/>
                <a:sym typeface="Helvetica Neue"/>
              </a:rPr>
              <a:t>Never</a:t>
            </a:r>
            <a:endParaRPr sz="1100"/>
          </a:p>
          <a:p>
            <a:pPr indent="-247650" lvl="1" marL="596900" marR="0" rtl="0" algn="l">
              <a:spcBef>
                <a:spcPts val="0"/>
              </a:spcBef>
              <a:spcAft>
                <a:spcPts val="0"/>
              </a:spcAft>
              <a:buClr>
                <a:srgbClr val="000000"/>
              </a:buClr>
              <a:buSzPts val="1500"/>
              <a:buFont typeface="Helvetica Neue"/>
              <a:buAutoNum type="arabicPeriod"/>
            </a:pPr>
            <a:r>
              <a:rPr b="0" i="0" lang="en" sz="1500" u="none" cap="none" strike="noStrike">
                <a:solidFill>
                  <a:srgbClr val="000000"/>
                </a:solidFill>
                <a:latin typeface="Helvetica Neue"/>
                <a:ea typeface="Helvetica Neue"/>
                <a:cs typeface="Helvetica Neue"/>
                <a:sym typeface="Helvetica Neue"/>
              </a:rPr>
              <a:t>Rarely</a:t>
            </a:r>
            <a:endParaRPr sz="1100"/>
          </a:p>
          <a:p>
            <a:pPr indent="-247650" lvl="1" marL="596900" marR="0" rtl="0" algn="l">
              <a:spcBef>
                <a:spcPts val="0"/>
              </a:spcBef>
              <a:spcAft>
                <a:spcPts val="0"/>
              </a:spcAft>
              <a:buClr>
                <a:srgbClr val="000000"/>
              </a:buClr>
              <a:buSzPts val="1500"/>
              <a:buFont typeface="Helvetica Neue"/>
              <a:buAutoNum type="arabicPeriod"/>
            </a:pPr>
            <a:r>
              <a:rPr b="0" i="0" lang="en" sz="1500" u="none" cap="none" strike="noStrike">
                <a:solidFill>
                  <a:srgbClr val="000000"/>
                </a:solidFill>
                <a:latin typeface="Helvetica Neue"/>
                <a:ea typeface="Helvetica Neue"/>
                <a:cs typeface="Helvetica Neue"/>
                <a:sym typeface="Helvetica Neue"/>
              </a:rPr>
              <a:t>Sometimes</a:t>
            </a:r>
            <a:endParaRPr sz="1100"/>
          </a:p>
          <a:p>
            <a:pPr indent="-247650" lvl="1" marL="596900" marR="0" rtl="0" algn="l">
              <a:spcBef>
                <a:spcPts val="0"/>
              </a:spcBef>
              <a:spcAft>
                <a:spcPts val="0"/>
              </a:spcAft>
              <a:buClr>
                <a:srgbClr val="000000"/>
              </a:buClr>
              <a:buSzPts val="1500"/>
              <a:buFont typeface="Helvetica Neue"/>
              <a:buAutoNum type="arabicPeriod"/>
            </a:pPr>
            <a:r>
              <a:rPr b="0" i="0" lang="en" sz="1500" u="none" cap="none" strike="noStrike">
                <a:solidFill>
                  <a:srgbClr val="000000"/>
                </a:solidFill>
                <a:latin typeface="Helvetica Neue"/>
                <a:ea typeface="Helvetica Neue"/>
                <a:cs typeface="Helvetica Neue"/>
                <a:sym typeface="Helvetica Neue"/>
              </a:rPr>
              <a:t>Often</a:t>
            </a:r>
            <a:endParaRPr sz="1100"/>
          </a:p>
          <a:p>
            <a:pPr indent="-247650" lvl="1" marL="596900" marR="0" rtl="0" algn="l">
              <a:spcBef>
                <a:spcPts val="0"/>
              </a:spcBef>
              <a:spcAft>
                <a:spcPts val="0"/>
              </a:spcAft>
              <a:buClr>
                <a:srgbClr val="000000"/>
              </a:buClr>
              <a:buSzPts val="1500"/>
              <a:buFont typeface="Helvetica Neue"/>
              <a:buAutoNum type="arabicPeriod"/>
            </a:pPr>
            <a:r>
              <a:rPr b="0" i="0" lang="en" sz="1500" u="none" cap="none" strike="noStrike">
                <a:solidFill>
                  <a:srgbClr val="000000"/>
                </a:solidFill>
                <a:latin typeface="Helvetica Neue"/>
                <a:ea typeface="Helvetica Neue"/>
                <a:cs typeface="Helvetica Neue"/>
                <a:sym typeface="Helvetica Neue"/>
              </a:rPr>
              <a:t>Always</a:t>
            </a:r>
            <a:endParaRPr sz="1100"/>
          </a:p>
        </p:txBody>
      </p:sp>
      <p:sp>
        <p:nvSpPr>
          <p:cNvPr id="175" name="Google Shape;175;p25"/>
          <p:cNvSpPr txBox="1"/>
          <p:nvPr/>
        </p:nvSpPr>
        <p:spPr>
          <a:xfrm>
            <a:off x="1928694" y="3897774"/>
            <a:ext cx="1514700" cy="345300"/>
          </a:xfrm>
          <a:prstGeom prst="rect">
            <a:avLst/>
          </a:prstGeom>
          <a:solidFill>
            <a:schemeClr val="l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800">
                <a:solidFill>
                  <a:srgbClr val="000000"/>
                </a:solidFill>
                <a:latin typeface="Helvetica Neue"/>
                <a:ea typeface="Helvetica Neue"/>
                <a:cs typeface="Helvetica Neue"/>
                <a:sym typeface="Helvetica Neue"/>
              </a:rPr>
              <a:t>T-Score = </a:t>
            </a:r>
            <a:r>
              <a:rPr lang="en" sz="1800">
                <a:solidFill>
                  <a:srgbClr val="FF0000"/>
                </a:solidFill>
                <a:latin typeface="Helvetica Neue"/>
                <a:ea typeface="Helvetica Neue"/>
                <a:cs typeface="Helvetica Neue"/>
                <a:sym typeface="Helvetica Neue"/>
              </a:rPr>
              <a:t>55</a:t>
            </a:r>
            <a:endParaRPr sz="1100"/>
          </a:p>
        </p:txBody>
      </p:sp>
      <p:sp>
        <p:nvSpPr>
          <p:cNvPr id="176" name="Google Shape;176;p25"/>
          <p:cNvSpPr txBox="1"/>
          <p:nvPr/>
        </p:nvSpPr>
        <p:spPr>
          <a:xfrm>
            <a:off x="6532008" y="3552493"/>
            <a:ext cx="2012100" cy="345300"/>
          </a:xfrm>
          <a:prstGeom prst="rect">
            <a:avLst/>
          </a:prstGeom>
          <a:solidFill>
            <a:schemeClr val="l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800">
                <a:solidFill>
                  <a:srgbClr val="000000"/>
                </a:solidFill>
                <a:latin typeface="Helvetica Neue"/>
                <a:ea typeface="Helvetica Neue"/>
                <a:cs typeface="Helvetica Neue"/>
                <a:sym typeface="Helvetica Neue"/>
              </a:rPr>
              <a:t>SE = </a:t>
            </a:r>
            <a:r>
              <a:rPr lang="en" sz="1800">
                <a:solidFill>
                  <a:srgbClr val="FF0000"/>
                </a:solidFill>
                <a:latin typeface="Helvetica Neue"/>
                <a:ea typeface="Helvetica Neue"/>
                <a:cs typeface="Helvetica Neue"/>
                <a:sym typeface="Helvetica Neue"/>
              </a:rPr>
              <a:t>2</a:t>
            </a:r>
            <a:endParaRPr sz="1100"/>
          </a:p>
        </p:txBody>
      </p:sp>
      <p:sp>
        <p:nvSpPr>
          <p:cNvPr id="177" name="Google Shape;177;p25"/>
          <p:cNvSpPr/>
          <p:nvPr/>
        </p:nvSpPr>
        <p:spPr>
          <a:xfrm>
            <a:off x="1174172" y="602456"/>
            <a:ext cx="1371600" cy="228600"/>
          </a:xfrm>
          <a:prstGeom prst="ellipse">
            <a:avLst/>
          </a:prstGeom>
          <a:noFill/>
          <a:ln cap="flat" cmpd="sng" w="25400">
            <a:solidFill>
              <a:srgbClr val="FF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800">
              <a:solidFill>
                <a:srgbClr val="000000"/>
              </a:solidFill>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Google Shape;183;p2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3300"/>
              <a:buFont typeface="Calibri"/>
              <a:buNone/>
            </a:pPr>
            <a:r>
              <a:rPr b="1" lang="en"/>
              <a:t>The NIH Toolbox Battery </a:t>
            </a:r>
            <a:endParaRPr b="1"/>
          </a:p>
        </p:txBody>
      </p:sp>
      <p:sp>
        <p:nvSpPr>
          <p:cNvPr id="184" name="Google Shape;184;p26"/>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p>
            <a:pPr indent="-177800" lvl="0" marL="177800" rtl="0" algn="l">
              <a:lnSpc>
                <a:spcPct val="90000"/>
              </a:lnSpc>
              <a:spcBef>
                <a:spcPts val="0"/>
              </a:spcBef>
              <a:spcAft>
                <a:spcPts val="0"/>
              </a:spcAft>
              <a:buClr>
                <a:schemeClr val="dk1"/>
              </a:buClr>
              <a:buSzPts val="1800"/>
              <a:buChar char="●"/>
            </a:pPr>
            <a:r>
              <a:rPr lang="en" sz="1800"/>
              <a:t>Four 30-minute domain-level batteries </a:t>
            </a:r>
            <a:endParaRPr/>
          </a:p>
          <a:p>
            <a:pPr indent="-177800" lvl="0" marL="177800" rtl="0" algn="l">
              <a:lnSpc>
                <a:spcPct val="90000"/>
              </a:lnSpc>
              <a:spcBef>
                <a:spcPts val="800"/>
              </a:spcBef>
              <a:spcAft>
                <a:spcPts val="0"/>
              </a:spcAft>
              <a:buClr>
                <a:schemeClr val="dk1"/>
              </a:buClr>
              <a:buSzPts val="1800"/>
              <a:buChar char="●"/>
            </a:pPr>
            <a:r>
              <a:rPr lang="en" sz="1800"/>
              <a:t>English and Spanish versions </a:t>
            </a:r>
            <a:endParaRPr/>
          </a:p>
          <a:p>
            <a:pPr indent="-177800" lvl="0" marL="177800" rtl="0" algn="l">
              <a:lnSpc>
                <a:spcPct val="90000"/>
              </a:lnSpc>
              <a:spcBef>
                <a:spcPts val="800"/>
              </a:spcBef>
              <a:spcAft>
                <a:spcPts val="0"/>
              </a:spcAft>
              <a:buClr>
                <a:schemeClr val="dk1"/>
              </a:buClr>
              <a:buSzPts val="1800"/>
              <a:buChar char="●"/>
            </a:pPr>
            <a:r>
              <a:rPr lang="en" sz="1800"/>
              <a:t>Fully normed for ages 3-85 </a:t>
            </a:r>
            <a:endParaRPr/>
          </a:p>
          <a:p>
            <a:pPr indent="-177800" lvl="0" marL="177800" rtl="0" algn="l">
              <a:lnSpc>
                <a:spcPct val="90000"/>
              </a:lnSpc>
              <a:spcBef>
                <a:spcPts val="800"/>
              </a:spcBef>
              <a:spcAft>
                <a:spcPts val="1600"/>
              </a:spcAft>
              <a:buClr>
                <a:schemeClr val="dk1"/>
              </a:buClr>
              <a:buSzPts val="1800"/>
              <a:buChar char="●"/>
            </a:pPr>
            <a:r>
              <a:rPr lang="en" sz="1800"/>
              <a:t>108 instruments in total </a:t>
            </a:r>
            <a:endParaRPr/>
          </a:p>
        </p:txBody>
      </p:sp>
      <p:sp>
        <p:nvSpPr>
          <p:cNvPr id="185" name="Google Shape;185;p26"/>
          <p:cNvSpPr/>
          <p:nvPr/>
        </p:nvSpPr>
        <p:spPr>
          <a:xfrm>
            <a:off x="5086350" y="1600200"/>
            <a:ext cx="1371600" cy="1200300"/>
          </a:xfrm>
          <a:prstGeom prst="ellipse">
            <a:avLst/>
          </a:prstGeom>
          <a:solidFill>
            <a:srgbClr val="7030A0"/>
          </a:solidFill>
          <a:ln cap="flat" cmpd="sng" w="12700">
            <a:solidFill>
              <a:srgbClr val="42719B"/>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1500">
                <a:solidFill>
                  <a:schemeClr val="lt1"/>
                </a:solidFill>
                <a:latin typeface="Calibri"/>
                <a:ea typeface="Calibri"/>
                <a:cs typeface="Calibri"/>
                <a:sym typeface="Calibri"/>
              </a:rPr>
              <a:t>Cognition</a:t>
            </a:r>
            <a:endParaRPr sz="1100"/>
          </a:p>
        </p:txBody>
      </p:sp>
      <p:sp>
        <p:nvSpPr>
          <p:cNvPr id="186" name="Google Shape;186;p26"/>
          <p:cNvSpPr/>
          <p:nvPr/>
        </p:nvSpPr>
        <p:spPr>
          <a:xfrm>
            <a:off x="4229100" y="2286000"/>
            <a:ext cx="1371600" cy="1314600"/>
          </a:xfrm>
          <a:prstGeom prst="ellipse">
            <a:avLst/>
          </a:prstGeom>
          <a:solidFill>
            <a:srgbClr val="548135"/>
          </a:solidFill>
          <a:ln cap="flat" cmpd="sng" w="12700">
            <a:solidFill>
              <a:srgbClr val="42719B"/>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1500">
                <a:solidFill>
                  <a:schemeClr val="lt1"/>
                </a:solidFill>
                <a:latin typeface="Calibri"/>
                <a:ea typeface="Calibri"/>
                <a:cs typeface="Calibri"/>
                <a:sym typeface="Calibri"/>
              </a:rPr>
              <a:t>Sensation</a:t>
            </a:r>
            <a:endParaRPr sz="1100"/>
          </a:p>
        </p:txBody>
      </p:sp>
      <p:sp>
        <p:nvSpPr>
          <p:cNvPr id="187" name="Google Shape;187;p26"/>
          <p:cNvSpPr/>
          <p:nvPr/>
        </p:nvSpPr>
        <p:spPr>
          <a:xfrm>
            <a:off x="6000750" y="2228850"/>
            <a:ext cx="1314600" cy="1257300"/>
          </a:xfrm>
          <a:prstGeom prst="ellipse">
            <a:avLst/>
          </a:prstGeom>
          <a:solidFill>
            <a:schemeClr val="accent3"/>
          </a:solidFill>
          <a:ln cap="flat" cmpd="sng" w="12700">
            <a:solidFill>
              <a:srgbClr val="42719B"/>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1500">
                <a:solidFill>
                  <a:schemeClr val="lt1"/>
                </a:solidFill>
                <a:latin typeface="Calibri"/>
                <a:ea typeface="Calibri"/>
                <a:cs typeface="Calibri"/>
                <a:sym typeface="Calibri"/>
              </a:rPr>
              <a:t>Emotion </a:t>
            </a:r>
            <a:endParaRPr sz="1100"/>
          </a:p>
        </p:txBody>
      </p:sp>
      <p:sp>
        <p:nvSpPr>
          <p:cNvPr id="188" name="Google Shape;188;p26"/>
          <p:cNvSpPr/>
          <p:nvPr/>
        </p:nvSpPr>
        <p:spPr>
          <a:xfrm>
            <a:off x="5086350" y="3028950"/>
            <a:ext cx="1428900" cy="1257300"/>
          </a:xfrm>
          <a:prstGeom prst="ellipse">
            <a:avLst/>
          </a:prstGeom>
          <a:solidFill>
            <a:schemeClr val="accent5"/>
          </a:solidFill>
          <a:ln cap="flat" cmpd="sng" w="12700">
            <a:solidFill>
              <a:srgbClr val="42719B"/>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1500">
                <a:solidFill>
                  <a:schemeClr val="lt1"/>
                </a:solidFill>
                <a:latin typeface="Calibri"/>
                <a:ea typeface="Calibri"/>
                <a:cs typeface="Calibri"/>
                <a:sym typeface="Calibri"/>
              </a:rPr>
              <a:t>Motor</a:t>
            </a:r>
            <a:endParaRPr sz="1100"/>
          </a:p>
        </p:txBody>
      </p:sp>
      <p:pic>
        <p:nvPicPr>
          <p:cNvPr descr="NIH Toolbox without Tag Line.jpg" id="189" name="Google Shape;189;p26"/>
          <p:cNvPicPr preferRelativeResize="0"/>
          <p:nvPr/>
        </p:nvPicPr>
        <p:blipFill rotWithShape="1">
          <a:blip r:embed="rId3">
            <a:alphaModFix/>
          </a:blip>
          <a:srcRect b="0" l="0" r="0" t="0"/>
          <a:stretch/>
        </p:blipFill>
        <p:spPr>
          <a:xfrm>
            <a:off x="6996411" y="63103"/>
            <a:ext cx="1811216" cy="1143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Google Shape;195;p2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3300"/>
              <a:buFont typeface="Calibri"/>
              <a:buNone/>
            </a:pPr>
            <a:r>
              <a:rPr b="1" lang="en"/>
              <a:t>The NIH Toolbox-Cognition Battery</a:t>
            </a:r>
            <a:endParaRPr b="1">
              <a:latin typeface="Corbel"/>
              <a:ea typeface="Corbel"/>
              <a:cs typeface="Corbel"/>
              <a:sym typeface="Corbel"/>
            </a:endParaRPr>
          </a:p>
        </p:txBody>
      </p:sp>
      <p:grpSp>
        <p:nvGrpSpPr>
          <p:cNvPr id="196" name="Google Shape;196;p27"/>
          <p:cNvGrpSpPr/>
          <p:nvPr/>
        </p:nvGrpSpPr>
        <p:grpSpPr>
          <a:xfrm>
            <a:off x="3208381" y="1644992"/>
            <a:ext cx="2727198" cy="2772085"/>
            <a:chOff x="1267942" y="1830"/>
            <a:chExt cx="3636264" cy="3696114"/>
          </a:xfrm>
        </p:grpSpPr>
        <p:sp>
          <p:nvSpPr>
            <p:cNvPr id="197" name="Google Shape;197;p27"/>
            <p:cNvSpPr/>
            <p:nvPr/>
          </p:nvSpPr>
          <p:spPr>
            <a:xfrm>
              <a:off x="2588074" y="1830"/>
              <a:ext cx="996000" cy="647400"/>
            </a:xfrm>
            <a:prstGeom prst="roundRect">
              <a:avLst>
                <a:gd fmla="val 16667" name="adj"/>
              </a:avLst>
            </a:prstGeom>
            <a:solidFill>
              <a:srgbClr val="7030A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98" name="Google Shape;198;p27"/>
            <p:cNvSpPr txBox="1"/>
            <p:nvPr/>
          </p:nvSpPr>
          <p:spPr>
            <a:xfrm>
              <a:off x="2619679" y="33435"/>
              <a:ext cx="932700" cy="584100"/>
            </a:xfrm>
            <a:prstGeom prst="rect">
              <a:avLst/>
            </a:prstGeom>
            <a:noFill/>
            <a:ln>
              <a:noFill/>
            </a:ln>
          </p:spPr>
          <p:txBody>
            <a:bodyPr anchorCtr="0" anchor="ctr" bIns="40000" lIns="40000" spcFirstLastPara="1" rIns="40000" wrap="square" tIns="40000">
              <a:noAutofit/>
            </a:bodyPr>
            <a:lstStyle/>
            <a:p>
              <a:pPr indent="0" lvl="0" marL="0" marR="0" rtl="0" algn="ctr">
                <a:lnSpc>
                  <a:spcPct val="90000"/>
                </a:lnSpc>
                <a:spcBef>
                  <a:spcPts val="0"/>
                </a:spcBef>
                <a:spcAft>
                  <a:spcPts val="0"/>
                </a:spcAft>
                <a:buNone/>
              </a:pPr>
              <a:r>
                <a:rPr lang="en" sz="1100">
                  <a:solidFill>
                    <a:schemeClr val="lt1"/>
                  </a:solidFill>
                  <a:latin typeface="Calibri"/>
                  <a:ea typeface="Calibri"/>
                  <a:cs typeface="Calibri"/>
                  <a:sym typeface="Calibri"/>
                </a:rPr>
                <a:t>Language</a:t>
              </a:r>
              <a:endParaRPr sz="1100">
                <a:solidFill>
                  <a:schemeClr val="lt1"/>
                </a:solidFill>
                <a:latin typeface="Calibri"/>
                <a:ea typeface="Calibri"/>
                <a:cs typeface="Calibri"/>
                <a:sym typeface="Calibri"/>
              </a:endParaRPr>
            </a:p>
          </p:txBody>
        </p:sp>
        <p:sp>
          <p:nvSpPr>
            <p:cNvPr id="199" name="Google Shape;199;p27"/>
            <p:cNvSpPr/>
            <p:nvPr/>
          </p:nvSpPr>
          <p:spPr>
            <a:xfrm>
              <a:off x="1561742" y="325546"/>
              <a:ext cx="3048600" cy="3048600"/>
            </a:xfrm>
            <a:custGeom>
              <a:rect b="b" l="l" r="r" t="t"/>
              <a:pathLst>
                <a:path extrusionOk="0" h="120000" w="120000">
                  <a:moveTo>
                    <a:pt x="79853" y="3380"/>
                  </a:moveTo>
                  <a:lnTo>
                    <a:pt x="79853" y="3380"/>
                  </a:lnTo>
                  <a:cubicBezTo>
                    <a:pt x="88120" y="6279"/>
                    <a:pt x="95652" y="10953"/>
                    <a:pt x="101920" y="17073"/>
                  </a:cubicBezTo>
                </a:path>
              </a:pathLst>
            </a:custGeom>
            <a:noFill/>
            <a:ln cap="flat" cmpd="sng" w="9525">
              <a:solidFill>
                <a:schemeClr val="accent2"/>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00" name="Google Shape;200;p27"/>
            <p:cNvSpPr/>
            <p:nvPr/>
          </p:nvSpPr>
          <p:spPr>
            <a:xfrm>
              <a:off x="3908206" y="764008"/>
              <a:ext cx="996000" cy="647400"/>
            </a:xfrm>
            <a:prstGeom prst="roundRect">
              <a:avLst>
                <a:gd fmla="val 16667" name="adj"/>
              </a:avLst>
            </a:prstGeom>
            <a:gradFill>
              <a:gsLst>
                <a:gs pos="0">
                  <a:srgbClr val="AFAFAF"/>
                </a:gs>
                <a:gs pos="50000">
                  <a:schemeClr val="accent3"/>
                </a:gs>
                <a:gs pos="100000">
                  <a:srgbClr val="919191"/>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01" name="Google Shape;201;p27"/>
            <p:cNvSpPr txBox="1"/>
            <p:nvPr/>
          </p:nvSpPr>
          <p:spPr>
            <a:xfrm>
              <a:off x="3939811" y="795613"/>
              <a:ext cx="932700" cy="584100"/>
            </a:xfrm>
            <a:prstGeom prst="rect">
              <a:avLst/>
            </a:prstGeom>
            <a:noFill/>
            <a:ln>
              <a:noFill/>
            </a:ln>
          </p:spPr>
          <p:txBody>
            <a:bodyPr anchorCtr="0" anchor="ctr" bIns="40000" lIns="40000" spcFirstLastPara="1" rIns="40000" wrap="square" tIns="40000">
              <a:noAutofit/>
            </a:bodyPr>
            <a:lstStyle/>
            <a:p>
              <a:pPr indent="0" lvl="0" marL="0" marR="0" rtl="0" algn="ctr">
                <a:lnSpc>
                  <a:spcPct val="90000"/>
                </a:lnSpc>
                <a:spcBef>
                  <a:spcPts val="0"/>
                </a:spcBef>
                <a:spcAft>
                  <a:spcPts val="0"/>
                </a:spcAft>
                <a:buNone/>
              </a:pPr>
              <a:r>
                <a:rPr lang="en" sz="1100">
                  <a:solidFill>
                    <a:schemeClr val="lt1"/>
                  </a:solidFill>
                  <a:latin typeface="Calibri"/>
                  <a:ea typeface="Calibri"/>
                  <a:cs typeface="Calibri"/>
                  <a:sym typeface="Calibri"/>
                </a:rPr>
                <a:t>Working Memory</a:t>
              </a:r>
              <a:endParaRPr sz="1100">
                <a:solidFill>
                  <a:schemeClr val="lt1"/>
                </a:solidFill>
                <a:latin typeface="Calibri"/>
                <a:ea typeface="Calibri"/>
                <a:cs typeface="Calibri"/>
                <a:sym typeface="Calibri"/>
              </a:endParaRPr>
            </a:p>
          </p:txBody>
        </p:sp>
        <p:sp>
          <p:nvSpPr>
            <p:cNvPr id="202" name="Google Shape;202;p27"/>
            <p:cNvSpPr/>
            <p:nvPr/>
          </p:nvSpPr>
          <p:spPr>
            <a:xfrm>
              <a:off x="1561742" y="325546"/>
              <a:ext cx="3048600" cy="3048600"/>
            </a:xfrm>
            <a:custGeom>
              <a:rect b="b" l="l" r="r" t="t"/>
              <a:pathLst>
                <a:path extrusionOk="0" h="120000" w="120000">
                  <a:moveTo>
                    <a:pt x="117563" y="43073"/>
                  </a:moveTo>
                  <a:cubicBezTo>
                    <a:pt x="120813" y="54124"/>
                    <a:pt x="120813" y="65877"/>
                    <a:pt x="117563" y="76928"/>
                  </a:cubicBezTo>
                </a:path>
              </a:pathLst>
            </a:custGeom>
            <a:noFill/>
            <a:ln cap="flat" cmpd="sng" w="9525">
              <a:solidFill>
                <a:schemeClr val="accent3"/>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03" name="Google Shape;203;p27"/>
            <p:cNvSpPr/>
            <p:nvPr/>
          </p:nvSpPr>
          <p:spPr>
            <a:xfrm>
              <a:off x="3908206" y="2288366"/>
              <a:ext cx="996000" cy="647400"/>
            </a:xfrm>
            <a:prstGeom prst="roundRect">
              <a:avLst>
                <a:gd fmla="val 16667" name="adj"/>
              </a:avLst>
            </a:prstGeom>
            <a:gradFill>
              <a:gsLst>
                <a:gs pos="0">
                  <a:srgbClr val="FFC647"/>
                </a:gs>
                <a:gs pos="50000">
                  <a:srgbClr val="FFC600"/>
                </a:gs>
                <a:gs pos="100000">
                  <a:srgbClr val="E3B400"/>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04" name="Google Shape;204;p27"/>
            <p:cNvSpPr txBox="1"/>
            <p:nvPr/>
          </p:nvSpPr>
          <p:spPr>
            <a:xfrm>
              <a:off x="3939811" y="2319971"/>
              <a:ext cx="932700" cy="584100"/>
            </a:xfrm>
            <a:prstGeom prst="rect">
              <a:avLst/>
            </a:prstGeom>
            <a:noFill/>
            <a:ln>
              <a:noFill/>
            </a:ln>
          </p:spPr>
          <p:txBody>
            <a:bodyPr anchorCtr="0" anchor="ctr" bIns="40000" lIns="40000" spcFirstLastPara="1" rIns="40000" wrap="square" tIns="40000">
              <a:noAutofit/>
            </a:bodyPr>
            <a:lstStyle/>
            <a:p>
              <a:pPr indent="0" lvl="0" marL="0" marR="0" rtl="0" algn="ctr">
                <a:lnSpc>
                  <a:spcPct val="90000"/>
                </a:lnSpc>
                <a:spcBef>
                  <a:spcPts val="0"/>
                </a:spcBef>
                <a:spcAft>
                  <a:spcPts val="0"/>
                </a:spcAft>
                <a:buNone/>
              </a:pPr>
              <a:r>
                <a:rPr lang="en" sz="1100">
                  <a:solidFill>
                    <a:schemeClr val="lt1"/>
                  </a:solidFill>
                  <a:latin typeface="Calibri"/>
                  <a:ea typeface="Calibri"/>
                  <a:cs typeface="Calibri"/>
                  <a:sym typeface="Calibri"/>
                </a:rPr>
                <a:t>Episodic Memory</a:t>
              </a:r>
              <a:endParaRPr sz="1100">
                <a:solidFill>
                  <a:schemeClr val="lt1"/>
                </a:solidFill>
                <a:latin typeface="Calibri"/>
                <a:ea typeface="Calibri"/>
                <a:cs typeface="Calibri"/>
                <a:sym typeface="Calibri"/>
              </a:endParaRPr>
            </a:p>
          </p:txBody>
        </p:sp>
        <p:sp>
          <p:nvSpPr>
            <p:cNvPr id="205" name="Google Shape;205;p27"/>
            <p:cNvSpPr/>
            <p:nvPr/>
          </p:nvSpPr>
          <p:spPr>
            <a:xfrm>
              <a:off x="1561742" y="325546"/>
              <a:ext cx="3048600" cy="3048600"/>
            </a:xfrm>
            <a:custGeom>
              <a:rect b="b" l="l" r="r" t="t"/>
              <a:pathLst>
                <a:path extrusionOk="0" h="120000" w="120000">
                  <a:moveTo>
                    <a:pt x="101920" y="102927"/>
                  </a:moveTo>
                  <a:lnTo>
                    <a:pt x="101920" y="102927"/>
                  </a:lnTo>
                  <a:cubicBezTo>
                    <a:pt x="95652" y="109048"/>
                    <a:pt x="88120" y="113721"/>
                    <a:pt x="79853" y="116620"/>
                  </a:cubicBezTo>
                </a:path>
              </a:pathLst>
            </a:custGeom>
            <a:noFill/>
            <a:ln cap="flat" cmpd="sng" w="9525">
              <a:solidFill>
                <a:schemeClr val="accent4"/>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06" name="Google Shape;206;p27"/>
            <p:cNvSpPr/>
            <p:nvPr/>
          </p:nvSpPr>
          <p:spPr>
            <a:xfrm>
              <a:off x="2588074" y="3050544"/>
              <a:ext cx="996000" cy="647400"/>
            </a:xfrm>
            <a:prstGeom prst="roundRect">
              <a:avLst>
                <a:gd fmla="val 16667" name="adj"/>
              </a:avLst>
            </a:prstGeom>
            <a:gradFill>
              <a:gsLst>
                <a:gs pos="0">
                  <a:srgbClr val="5E81C9"/>
                </a:gs>
                <a:gs pos="50000">
                  <a:srgbClr val="3B70C9"/>
                </a:gs>
                <a:gs pos="100000">
                  <a:srgbClr val="2E60B8"/>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07" name="Google Shape;207;p27"/>
            <p:cNvSpPr txBox="1"/>
            <p:nvPr/>
          </p:nvSpPr>
          <p:spPr>
            <a:xfrm>
              <a:off x="2619679" y="3082149"/>
              <a:ext cx="932700" cy="584100"/>
            </a:xfrm>
            <a:prstGeom prst="rect">
              <a:avLst/>
            </a:prstGeom>
            <a:noFill/>
            <a:ln>
              <a:noFill/>
            </a:ln>
          </p:spPr>
          <p:txBody>
            <a:bodyPr anchorCtr="0" anchor="ctr" bIns="40000" lIns="40000" spcFirstLastPara="1" rIns="40000" wrap="square" tIns="40000">
              <a:noAutofit/>
            </a:bodyPr>
            <a:lstStyle/>
            <a:p>
              <a:pPr indent="0" lvl="0" marL="0" marR="0" rtl="0" algn="ctr">
                <a:lnSpc>
                  <a:spcPct val="90000"/>
                </a:lnSpc>
                <a:spcBef>
                  <a:spcPts val="0"/>
                </a:spcBef>
                <a:spcAft>
                  <a:spcPts val="0"/>
                </a:spcAft>
                <a:buNone/>
              </a:pPr>
              <a:r>
                <a:rPr lang="en" sz="1100">
                  <a:solidFill>
                    <a:schemeClr val="lt1"/>
                  </a:solidFill>
                  <a:latin typeface="Calibri"/>
                  <a:ea typeface="Calibri"/>
                  <a:cs typeface="Calibri"/>
                  <a:sym typeface="Calibri"/>
                </a:rPr>
                <a:t>Executive Function</a:t>
              </a:r>
              <a:endParaRPr sz="1100">
                <a:solidFill>
                  <a:schemeClr val="lt1"/>
                </a:solidFill>
                <a:latin typeface="Calibri"/>
                <a:ea typeface="Calibri"/>
                <a:cs typeface="Calibri"/>
                <a:sym typeface="Calibri"/>
              </a:endParaRPr>
            </a:p>
          </p:txBody>
        </p:sp>
        <p:sp>
          <p:nvSpPr>
            <p:cNvPr id="208" name="Google Shape;208;p27"/>
            <p:cNvSpPr/>
            <p:nvPr/>
          </p:nvSpPr>
          <p:spPr>
            <a:xfrm>
              <a:off x="1561742" y="325546"/>
              <a:ext cx="3048600" cy="3048600"/>
            </a:xfrm>
            <a:custGeom>
              <a:rect b="b" l="l" r="r" t="t"/>
              <a:pathLst>
                <a:path extrusionOk="0" h="120000" w="120000">
                  <a:moveTo>
                    <a:pt x="40147" y="116620"/>
                  </a:moveTo>
                  <a:cubicBezTo>
                    <a:pt x="31880" y="113721"/>
                    <a:pt x="24348" y="109047"/>
                    <a:pt x="18080" y="102927"/>
                  </a:cubicBezTo>
                </a:path>
              </a:pathLst>
            </a:custGeom>
            <a:noFill/>
            <a:ln cap="flat" cmpd="sng" w="9525">
              <a:solidFill>
                <a:srgbClr val="4372C3"/>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09" name="Google Shape;209;p27"/>
            <p:cNvSpPr/>
            <p:nvPr/>
          </p:nvSpPr>
          <p:spPr>
            <a:xfrm>
              <a:off x="1267942" y="2288366"/>
              <a:ext cx="996000" cy="647400"/>
            </a:xfrm>
            <a:prstGeom prst="roundRect">
              <a:avLst>
                <a:gd fmla="val 16667" name="adj"/>
              </a:avLst>
            </a:prstGeom>
            <a:gradFill>
              <a:gsLst>
                <a:gs pos="0">
                  <a:srgbClr val="7FB75F"/>
                </a:gs>
                <a:gs pos="50000">
                  <a:srgbClr val="6EB141"/>
                </a:gs>
                <a:gs pos="100000">
                  <a:srgbClr val="5FA13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10" name="Google Shape;210;p27"/>
            <p:cNvSpPr txBox="1"/>
            <p:nvPr/>
          </p:nvSpPr>
          <p:spPr>
            <a:xfrm>
              <a:off x="1299547" y="2319971"/>
              <a:ext cx="932700" cy="584100"/>
            </a:xfrm>
            <a:prstGeom prst="rect">
              <a:avLst/>
            </a:prstGeom>
            <a:noFill/>
            <a:ln>
              <a:noFill/>
            </a:ln>
          </p:spPr>
          <p:txBody>
            <a:bodyPr anchorCtr="0" anchor="ctr" bIns="40000" lIns="40000" spcFirstLastPara="1" rIns="40000" wrap="square" tIns="40000">
              <a:noAutofit/>
            </a:bodyPr>
            <a:lstStyle/>
            <a:p>
              <a:pPr indent="0" lvl="0" marL="0" marR="0" rtl="0" algn="ctr">
                <a:lnSpc>
                  <a:spcPct val="90000"/>
                </a:lnSpc>
                <a:spcBef>
                  <a:spcPts val="0"/>
                </a:spcBef>
                <a:spcAft>
                  <a:spcPts val="0"/>
                </a:spcAft>
                <a:buNone/>
              </a:pPr>
              <a:r>
                <a:rPr lang="en" sz="1100">
                  <a:solidFill>
                    <a:schemeClr val="lt1"/>
                  </a:solidFill>
                  <a:latin typeface="Calibri"/>
                  <a:ea typeface="Calibri"/>
                  <a:cs typeface="Calibri"/>
                  <a:sym typeface="Calibri"/>
                </a:rPr>
                <a:t>Processing Speed</a:t>
              </a:r>
              <a:endParaRPr sz="1100">
                <a:solidFill>
                  <a:schemeClr val="lt1"/>
                </a:solidFill>
                <a:latin typeface="Calibri"/>
                <a:ea typeface="Calibri"/>
                <a:cs typeface="Calibri"/>
                <a:sym typeface="Calibri"/>
              </a:endParaRPr>
            </a:p>
          </p:txBody>
        </p:sp>
        <p:sp>
          <p:nvSpPr>
            <p:cNvPr id="211" name="Google Shape;211;p27"/>
            <p:cNvSpPr/>
            <p:nvPr/>
          </p:nvSpPr>
          <p:spPr>
            <a:xfrm>
              <a:off x="1561742" y="325546"/>
              <a:ext cx="3048600" cy="3048600"/>
            </a:xfrm>
            <a:custGeom>
              <a:rect b="b" l="l" r="r" t="t"/>
              <a:pathLst>
                <a:path extrusionOk="0" h="120000" w="120000">
                  <a:moveTo>
                    <a:pt x="2437" y="76927"/>
                  </a:moveTo>
                  <a:lnTo>
                    <a:pt x="2437" y="76927"/>
                  </a:lnTo>
                  <a:cubicBezTo>
                    <a:pt x="-813" y="65876"/>
                    <a:pt x="-813" y="54123"/>
                    <a:pt x="2437" y="43072"/>
                  </a:cubicBezTo>
                </a:path>
              </a:pathLst>
            </a:custGeom>
            <a:noFill/>
            <a:ln cap="flat" cmpd="sng" w="9525">
              <a:solidFill>
                <a:schemeClr val="accent6"/>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12" name="Google Shape;212;p27"/>
            <p:cNvSpPr/>
            <p:nvPr/>
          </p:nvSpPr>
          <p:spPr>
            <a:xfrm>
              <a:off x="1267942" y="764008"/>
              <a:ext cx="996000" cy="647400"/>
            </a:xfrm>
            <a:prstGeom prst="roundRect">
              <a:avLst>
                <a:gd fmla="val 16667" name="adj"/>
              </a:avLst>
            </a:prstGeom>
            <a:solidFill>
              <a:srgbClr val="385623"/>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13" name="Google Shape;213;p27"/>
            <p:cNvSpPr txBox="1"/>
            <p:nvPr/>
          </p:nvSpPr>
          <p:spPr>
            <a:xfrm>
              <a:off x="1299547" y="795613"/>
              <a:ext cx="932700" cy="584100"/>
            </a:xfrm>
            <a:prstGeom prst="rect">
              <a:avLst/>
            </a:prstGeom>
            <a:noFill/>
            <a:ln>
              <a:noFill/>
            </a:ln>
          </p:spPr>
          <p:txBody>
            <a:bodyPr anchorCtr="0" anchor="ctr" bIns="40000" lIns="40000" spcFirstLastPara="1" rIns="40000" wrap="square" tIns="40000">
              <a:noAutofit/>
            </a:bodyPr>
            <a:lstStyle/>
            <a:p>
              <a:pPr indent="0" lvl="0" marL="0" marR="0" rtl="0" algn="ctr">
                <a:lnSpc>
                  <a:spcPct val="90000"/>
                </a:lnSpc>
                <a:spcBef>
                  <a:spcPts val="0"/>
                </a:spcBef>
                <a:spcAft>
                  <a:spcPts val="0"/>
                </a:spcAft>
                <a:buNone/>
              </a:pPr>
              <a:r>
                <a:rPr lang="en" sz="1100">
                  <a:solidFill>
                    <a:schemeClr val="lt1"/>
                  </a:solidFill>
                  <a:latin typeface="Calibri"/>
                  <a:ea typeface="Calibri"/>
                  <a:cs typeface="Calibri"/>
                  <a:sym typeface="Calibri"/>
                </a:rPr>
                <a:t>Attention</a:t>
              </a:r>
              <a:endParaRPr sz="1100">
                <a:solidFill>
                  <a:schemeClr val="lt1"/>
                </a:solidFill>
                <a:latin typeface="Calibri"/>
                <a:ea typeface="Calibri"/>
                <a:cs typeface="Calibri"/>
                <a:sym typeface="Calibri"/>
              </a:endParaRPr>
            </a:p>
          </p:txBody>
        </p:sp>
        <p:sp>
          <p:nvSpPr>
            <p:cNvPr id="214" name="Google Shape;214;p27"/>
            <p:cNvSpPr/>
            <p:nvPr/>
          </p:nvSpPr>
          <p:spPr>
            <a:xfrm>
              <a:off x="1561742" y="325546"/>
              <a:ext cx="3048600" cy="3048600"/>
            </a:xfrm>
            <a:custGeom>
              <a:rect b="b" l="l" r="r" t="t"/>
              <a:pathLst>
                <a:path extrusionOk="0" h="120000" w="120000">
                  <a:moveTo>
                    <a:pt x="18080" y="17073"/>
                  </a:moveTo>
                  <a:lnTo>
                    <a:pt x="18080" y="17073"/>
                  </a:lnTo>
                  <a:cubicBezTo>
                    <a:pt x="24348" y="10952"/>
                    <a:pt x="31880" y="6279"/>
                    <a:pt x="40147" y="3380"/>
                  </a:cubicBezTo>
                </a:path>
              </a:pathLst>
            </a:custGeom>
            <a:noFill/>
            <a:ln cap="flat" cmpd="sng" w="9525">
              <a:solidFill>
                <a:schemeClr val="accent2"/>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pic>
        <p:nvPicPr>
          <p:cNvPr descr="NIH Toolbox without Tag Line.jpg" id="215" name="Google Shape;215;p27"/>
          <p:cNvPicPr preferRelativeResize="0"/>
          <p:nvPr/>
        </p:nvPicPr>
        <p:blipFill rotWithShape="1">
          <a:blip r:embed="rId3">
            <a:alphaModFix/>
          </a:blip>
          <a:srcRect b="0" l="0" r="0" t="0"/>
          <a:stretch/>
        </p:blipFill>
        <p:spPr>
          <a:xfrm>
            <a:off x="6996411" y="63103"/>
            <a:ext cx="1811216" cy="1143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 name="Shape 220"/>
        <p:cNvGrpSpPr/>
        <p:nvPr/>
      </p:nvGrpSpPr>
      <p:grpSpPr>
        <a:xfrm>
          <a:off x="0" y="0"/>
          <a:ext cx="0" cy="0"/>
          <a:chOff x="0" y="0"/>
          <a:chExt cx="0" cy="0"/>
        </a:xfrm>
      </p:grpSpPr>
      <p:sp>
        <p:nvSpPr>
          <p:cNvPr id="221" name="Google Shape;221;p28"/>
          <p:cNvSpPr txBox="1"/>
          <p:nvPr>
            <p:ph type="title"/>
          </p:nvPr>
        </p:nvSpPr>
        <p:spPr>
          <a:xfrm>
            <a:off x="628650" y="273844"/>
            <a:ext cx="7886700" cy="994200"/>
          </a:xfrm>
          <a:prstGeom prst="rect">
            <a:avLst/>
          </a:prstGeom>
          <a:noFill/>
          <a:ln>
            <a:noFill/>
          </a:ln>
          <a:effectLst>
            <a:outerShdw rotWithShape="0" algn="ctr" dir="2700000" dist="17961">
              <a:srgbClr val="ABA3A3">
                <a:alpha val="49800"/>
              </a:srgbClr>
            </a:outerShdw>
          </a:effectLst>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3300"/>
              <a:buFont typeface="Calibri"/>
              <a:buNone/>
            </a:pPr>
            <a:r>
              <a:rPr b="1" lang="en"/>
              <a:t>Picture Vocabulary </a:t>
            </a:r>
            <a:br>
              <a:rPr b="1" lang="en"/>
            </a:br>
            <a:r>
              <a:rPr b="1" lang="en"/>
              <a:t>(Language)</a:t>
            </a:r>
            <a:endParaRPr/>
          </a:p>
        </p:txBody>
      </p:sp>
      <p:pic>
        <p:nvPicPr>
          <p:cNvPr id="222" name="Google Shape;222;p28"/>
          <p:cNvPicPr preferRelativeResize="0"/>
          <p:nvPr/>
        </p:nvPicPr>
        <p:blipFill rotWithShape="1">
          <a:blip r:embed="rId3">
            <a:alphaModFix/>
          </a:blip>
          <a:srcRect b="0" l="0" r="0" t="0"/>
          <a:stretch/>
        </p:blipFill>
        <p:spPr>
          <a:xfrm>
            <a:off x="1972098" y="1438886"/>
            <a:ext cx="5199805" cy="3163001"/>
          </a:xfrm>
          <a:prstGeom prst="rect">
            <a:avLst/>
          </a:prstGeom>
          <a:noFill/>
          <a:ln>
            <a:noFill/>
          </a:ln>
        </p:spPr>
      </p:pic>
      <p:sp>
        <p:nvSpPr>
          <p:cNvPr id="223" name="Google Shape;223;p28"/>
          <p:cNvSpPr txBox="1"/>
          <p:nvPr/>
        </p:nvSpPr>
        <p:spPr>
          <a:xfrm>
            <a:off x="4099806" y="1112165"/>
            <a:ext cx="944400" cy="3465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800">
                <a:solidFill>
                  <a:schemeClr val="dk1"/>
                </a:solidFill>
                <a:latin typeface="Arial"/>
                <a:ea typeface="Arial"/>
                <a:cs typeface="Arial"/>
                <a:sym typeface="Arial"/>
              </a:rPr>
              <a:t>“BABY”</a:t>
            </a:r>
            <a:endParaRPr sz="1100"/>
          </a:p>
        </p:txBody>
      </p:sp>
      <p:sp>
        <p:nvSpPr>
          <p:cNvPr id="224" name="Google Shape;224;p28"/>
          <p:cNvSpPr txBox="1"/>
          <p:nvPr/>
        </p:nvSpPr>
        <p:spPr>
          <a:xfrm>
            <a:off x="4157824" y="4669201"/>
            <a:ext cx="828600" cy="276900"/>
          </a:xfrm>
          <a:prstGeom prst="rect">
            <a:avLst/>
          </a:prstGeom>
          <a:solidFill>
            <a:srgbClr val="C9C9C9"/>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solidFill>
                  <a:schemeClr val="dk1"/>
                </a:solidFill>
                <a:latin typeface="Calibri"/>
                <a:ea typeface="Calibri"/>
                <a:cs typeface="Calibri"/>
                <a:sym typeface="Calibri"/>
              </a:rPr>
              <a:t>Ages 3-85</a:t>
            </a:r>
            <a:endParaRPr sz="1100"/>
          </a:p>
        </p:txBody>
      </p:sp>
      <p:pic>
        <p:nvPicPr>
          <p:cNvPr descr="NIH Toolbox without Tag Line.jpg" id="225" name="Google Shape;225;p28"/>
          <p:cNvPicPr preferRelativeResize="0"/>
          <p:nvPr/>
        </p:nvPicPr>
        <p:blipFill rotWithShape="1">
          <a:blip r:embed="rId4">
            <a:alphaModFix/>
          </a:blip>
          <a:srcRect b="0" l="0" r="0" t="0"/>
          <a:stretch/>
        </p:blipFill>
        <p:spPr>
          <a:xfrm>
            <a:off x="6996411" y="63103"/>
            <a:ext cx="1811216" cy="1143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pic>
        <p:nvPicPr>
          <p:cNvPr descr="words2.JPG" id="231" name="Google Shape;231;p29"/>
          <p:cNvPicPr preferRelativeResize="0"/>
          <p:nvPr/>
        </p:nvPicPr>
        <p:blipFill rotWithShape="1">
          <a:blip r:embed="rId3">
            <a:alphaModFix/>
          </a:blip>
          <a:srcRect b="0" l="0" r="0" t="0"/>
          <a:stretch/>
        </p:blipFill>
        <p:spPr>
          <a:xfrm>
            <a:off x="1997431" y="1559632"/>
            <a:ext cx="5149135" cy="2835756"/>
          </a:xfrm>
          <a:prstGeom prst="rect">
            <a:avLst/>
          </a:prstGeom>
          <a:noFill/>
          <a:ln>
            <a:noFill/>
          </a:ln>
        </p:spPr>
      </p:pic>
      <p:sp>
        <p:nvSpPr>
          <p:cNvPr id="232" name="Google Shape;232;p29"/>
          <p:cNvSpPr txBox="1"/>
          <p:nvPr>
            <p:ph type="title"/>
          </p:nvPr>
        </p:nvSpPr>
        <p:spPr>
          <a:xfrm>
            <a:off x="628650" y="273844"/>
            <a:ext cx="7886700" cy="994200"/>
          </a:xfrm>
          <a:prstGeom prst="rect">
            <a:avLst/>
          </a:prstGeom>
          <a:noFill/>
          <a:ln>
            <a:noFill/>
          </a:ln>
          <a:effectLst>
            <a:outerShdw rotWithShape="0" algn="ctr" dir="2700000" dist="17961">
              <a:srgbClr val="ABA3A3">
                <a:alpha val="49800"/>
              </a:srgbClr>
            </a:outerShdw>
          </a:effectLst>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3300"/>
              <a:buFont typeface="Calibri"/>
              <a:buNone/>
            </a:pPr>
            <a:r>
              <a:rPr b="1" lang="en"/>
              <a:t>Reading Recognition</a:t>
            </a:r>
            <a:br>
              <a:rPr b="1" lang="en"/>
            </a:br>
            <a:r>
              <a:rPr b="1" lang="en"/>
              <a:t>(Language)</a:t>
            </a:r>
            <a:endParaRPr b="1"/>
          </a:p>
        </p:txBody>
      </p:sp>
      <p:sp>
        <p:nvSpPr>
          <p:cNvPr id="233" name="Google Shape;233;p29"/>
          <p:cNvSpPr txBox="1"/>
          <p:nvPr/>
        </p:nvSpPr>
        <p:spPr>
          <a:xfrm>
            <a:off x="4157824" y="4514850"/>
            <a:ext cx="828600" cy="276900"/>
          </a:xfrm>
          <a:prstGeom prst="rect">
            <a:avLst/>
          </a:prstGeom>
          <a:solidFill>
            <a:srgbClr val="C9C9C9"/>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solidFill>
                  <a:schemeClr val="dk1"/>
                </a:solidFill>
                <a:latin typeface="Calibri"/>
                <a:ea typeface="Calibri"/>
                <a:cs typeface="Calibri"/>
                <a:sym typeface="Calibri"/>
              </a:rPr>
              <a:t>Ages 7-85</a:t>
            </a:r>
            <a:endParaRPr sz="1100"/>
          </a:p>
        </p:txBody>
      </p:sp>
      <p:pic>
        <p:nvPicPr>
          <p:cNvPr descr="NIH Toolbox without Tag Line.jpg" id="234" name="Google Shape;234;p29"/>
          <p:cNvPicPr preferRelativeResize="0"/>
          <p:nvPr/>
        </p:nvPicPr>
        <p:blipFill rotWithShape="1">
          <a:blip r:embed="rId4">
            <a:alphaModFix/>
          </a:blip>
          <a:srcRect b="0" l="0" r="0" t="0"/>
          <a:stretch/>
        </p:blipFill>
        <p:spPr>
          <a:xfrm>
            <a:off x="6996411" y="63103"/>
            <a:ext cx="1811216" cy="1143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sp>
        <p:nvSpPr>
          <p:cNvPr id="240" name="Google Shape;240;p30"/>
          <p:cNvSpPr txBox="1"/>
          <p:nvPr>
            <p:ph type="title"/>
          </p:nvPr>
        </p:nvSpPr>
        <p:spPr>
          <a:xfrm>
            <a:off x="628650" y="273844"/>
            <a:ext cx="7886700" cy="994200"/>
          </a:xfrm>
          <a:prstGeom prst="rect">
            <a:avLst/>
          </a:prstGeom>
          <a:noFill/>
          <a:ln>
            <a:noFill/>
          </a:ln>
          <a:effectLst>
            <a:outerShdw rotWithShape="0" algn="ctr" dir="2700000" dist="17961">
              <a:srgbClr val="ABA3A3">
                <a:alpha val="49800"/>
              </a:srgbClr>
            </a:outerShdw>
          </a:effectLst>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3300"/>
              <a:buFont typeface="Calibri"/>
              <a:buNone/>
            </a:pPr>
            <a:r>
              <a:rPr b="1" lang="en"/>
              <a:t>List Sorting </a:t>
            </a:r>
            <a:br>
              <a:rPr b="1" lang="en"/>
            </a:br>
            <a:r>
              <a:rPr b="1" lang="en"/>
              <a:t>(Working Memory)</a:t>
            </a:r>
            <a:endParaRPr>
              <a:solidFill>
                <a:srgbClr val="004A8F"/>
              </a:solidFill>
            </a:endParaRPr>
          </a:p>
        </p:txBody>
      </p:sp>
      <p:sp>
        <p:nvSpPr>
          <p:cNvPr id="241" name="Google Shape;241;p30"/>
          <p:cNvSpPr txBox="1"/>
          <p:nvPr/>
        </p:nvSpPr>
        <p:spPr>
          <a:xfrm>
            <a:off x="4157824" y="2571750"/>
            <a:ext cx="828600" cy="276900"/>
          </a:xfrm>
          <a:prstGeom prst="rect">
            <a:avLst/>
          </a:prstGeom>
          <a:solidFill>
            <a:srgbClr val="C9C9C9"/>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solidFill>
                  <a:schemeClr val="dk1"/>
                </a:solidFill>
                <a:latin typeface="Calibri"/>
                <a:ea typeface="Calibri"/>
                <a:cs typeface="Calibri"/>
                <a:sym typeface="Calibri"/>
              </a:rPr>
              <a:t>Ages 7-85</a:t>
            </a:r>
            <a:endParaRPr sz="1100"/>
          </a:p>
        </p:txBody>
      </p:sp>
      <p:pic>
        <p:nvPicPr>
          <p:cNvPr descr="NIH Toolbox without Tag Line.jpg" id="242" name="Google Shape;242;p30"/>
          <p:cNvPicPr preferRelativeResize="0"/>
          <p:nvPr/>
        </p:nvPicPr>
        <p:blipFill rotWithShape="1">
          <a:blip r:embed="rId3">
            <a:alphaModFix/>
          </a:blip>
          <a:srcRect b="0" l="0" r="0" t="0"/>
          <a:stretch/>
        </p:blipFill>
        <p:spPr>
          <a:xfrm>
            <a:off x="6996411" y="63103"/>
            <a:ext cx="1811216" cy="1143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7" name="Shape 247"/>
        <p:cNvGrpSpPr/>
        <p:nvPr/>
      </p:nvGrpSpPr>
      <p:grpSpPr>
        <a:xfrm>
          <a:off x="0" y="0"/>
          <a:ext cx="0" cy="0"/>
          <a:chOff x="0" y="0"/>
          <a:chExt cx="0" cy="0"/>
        </a:xfrm>
      </p:grpSpPr>
      <p:sp>
        <p:nvSpPr>
          <p:cNvPr id="248" name="Google Shape;248;p31"/>
          <p:cNvSpPr txBox="1"/>
          <p:nvPr>
            <p:ph idx="4294967295" type="title"/>
          </p:nvPr>
        </p:nvSpPr>
        <p:spPr>
          <a:xfrm>
            <a:off x="1543050" y="3943350"/>
            <a:ext cx="6172200" cy="857400"/>
          </a:xfrm>
          <a:prstGeom prst="rect">
            <a:avLst/>
          </a:prstGeom>
          <a:noFill/>
          <a:ln>
            <a:noFill/>
          </a:ln>
        </p:spPr>
        <p:txBody>
          <a:bodyPr anchorCtr="0" anchor="ctr" bIns="34275" lIns="68575" spcFirstLastPara="1" rIns="68575" wrap="square" tIns="34275">
            <a:noAutofit/>
          </a:bodyPr>
          <a:lstStyle/>
          <a:p>
            <a:pPr indent="0" lvl="0" marL="0" rtl="0" algn="ctr">
              <a:lnSpc>
                <a:spcPct val="90000"/>
              </a:lnSpc>
              <a:spcBef>
                <a:spcPts val="0"/>
              </a:spcBef>
              <a:spcAft>
                <a:spcPts val="0"/>
              </a:spcAft>
              <a:buClr>
                <a:schemeClr val="dk1"/>
              </a:buClr>
              <a:buSzPts val="3300"/>
              <a:buFont typeface="Calibri"/>
              <a:buNone/>
            </a:pPr>
            <a:r>
              <a:rPr lang="en"/>
              <a:t>APPLE</a:t>
            </a:r>
            <a:endParaRPr/>
          </a:p>
        </p:txBody>
      </p:sp>
      <p:pic>
        <p:nvPicPr>
          <p:cNvPr descr="apple cropped" id="249" name="Google Shape;249;p31"/>
          <p:cNvPicPr preferRelativeResize="0"/>
          <p:nvPr/>
        </p:nvPicPr>
        <p:blipFill rotWithShape="1">
          <a:blip r:embed="rId3">
            <a:alphaModFix/>
          </a:blip>
          <a:srcRect b="0" l="0" r="0" t="0"/>
          <a:stretch/>
        </p:blipFill>
        <p:spPr>
          <a:xfrm>
            <a:off x="4343401" y="2114550"/>
            <a:ext cx="640556" cy="6858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4" name="Shape 254"/>
        <p:cNvGrpSpPr/>
        <p:nvPr/>
      </p:nvGrpSpPr>
      <p:grpSpPr>
        <a:xfrm>
          <a:off x="0" y="0"/>
          <a:ext cx="0" cy="0"/>
          <a:chOff x="0" y="0"/>
          <a:chExt cx="0" cy="0"/>
        </a:xfrm>
      </p:grpSpPr>
      <p:sp>
        <p:nvSpPr>
          <p:cNvPr id="255" name="Google Shape;255;p32"/>
          <p:cNvSpPr txBox="1"/>
          <p:nvPr>
            <p:ph idx="4294967295" type="title"/>
          </p:nvPr>
        </p:nvSpPr>
        <p:spPr>
          <a:xfrm>
            <a:off x="1485900" y="4000500"/>
            <a:ext cx="6172200" cy="857400"/>
          </a:xfrm>
          <a:prstGeom prst="rect">
            <a:avLst/>
          </a:prstGeom>
          <a:noFill/>
          <a:ln>
            <a:noFill/>
          </a:ln>
        </p:spPr>
        <p:txBody>
          <a:bodyPr anchorCtr="0" anchor="ctr" bIns="34275" lIns="68575" spcFirstLastPara="1" rIns="68575" wrap="square" tIns="34275">
            <a:noAutofit/>
          </a:bodyPr>
          <a:lstStyle/>
          <a:p>
            <a:pPr indent="0" lvl="0" marL="0" rtl="0" algn="ctr">
              <a:lnSpc>
                <a:spcPct val="90000"/>
              </a:lnSpc>
              <a:spcBef>
                <a:spcPts val="0"/>
              </a:spcBef>
              <a:spcAft>
                <a:spcPts val="0"/>
              </a:spcAft>
              <a:buClr>
                <a:schemeClr val="dk1"/>
              </a:buClr>
              <a:buSzPts val="3300"/>
              <a:buFont typeface="Calibri"/>
              <a:buNone/>
            </a:pPr>
            <a:r>
              <a:rPr lang="en"/>
              <a:t>CAT</a:t>
            </a:r>
            <a:endParaRPr/>
          </a:p>
        </p:txBody>
      </p:sp>
      <p:pic>
        <p:nvPicPr>
          <p:cNvPr descr="cat cropped erased" id="256" name="Google Shape;256;p32"/>
          <p:cNvPicPr preferRelativeResize="0"/>
          <p:nvPr/>
        </p:nvPicPr>
        <p:blipFill rotWithShape="1">
          <a:blip r:embed="rId3">
            <a:alphaModFix/>
          </a:blip>
          <a:srcRect b="0" l="0" r="0" t="0"/>
          <a:stretch/>
        </p:blipFill>
        <p:spPr>
          <a:xfrm>
            <a:off x="2914650" y="1200151"/>
            <a:ext cx="3090863" cy="203596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1" name="Shape 261"/>
        <p:cNvGrpSpPr/>
        <p:nvPr/>
      </p:nvGrpSpPr>
      <p:grpSpPr>
        <a:xfrm>
          <a:off x="0" y="0"/>
          <a:ext cx="0" cy="0"/>
          <a:chOff x="0" y="0"/>
          <a:chExt cx="0" cy="0"/>
        </a:xfrm>
      </p:grpSpPr>
      <p:sp>
        <p:nvSpPr>
          <p:cNvPr id="262" name="Google Shape;262;p33"/>
          <p:cNvSpPr txBox="1"/>
          <p:nvPr>
            <p:ph type="title"/>
          </p:nvPr>
        </p:nvSpPr>
        <p:spPr>
          <a:xfrm>
            <a:off x="628650" y="4042598"/>
            <a:ext cx="7886700" cy="994200"/>
          </a:xfrm>
          <a:prstGeom prst="rect">
            <a:avLst/>
          </a:prstGeom>
          <a:noFill/>
          <a:ln>
            <a:noFill/>
          </a:ln>
        </p:spPr>
        <p:txBody>
          <a:bodyPr anchorCtr="0" anchor="ctr" bIns="34275" lIns="68575" spcFirstLastPara="1" rIns="68575" wrap="square" tIns="34275">
            <a:noAutofit/>
          </a:bodyPr>
          <a:lstStyle/>
          <a:p>
            <a:pPr indent="0" lvl="0" marL="0" rtl="0" algn="ctr">
              <a:lnSpc>
                <a:spcPct val="90000"/>
              </a:lnSpc>
              <a:spcBef>
                <a:spcPts val="0"/>
              </a:spcBef>
              <a:spcAft>
                <a:spcPts val="0"/>
              </a:spcAft>
              <a:buClr>
                <a:schemeClr val="dk1"/>
              </a:buClr>
              <a:buSzPts val="3300"/>
              <a:buFont typeface="Calibri"/>
              <a:buNone/>
            </a:pPr>
            <a:r>
              <a:rPr lang="en"/>
              <a:t>WATERMELON</a:t>
            </a:r>
            <a:endParaRPr/>
          </a:p>
        </p:txBody>
      </p:sp>
      <p:pic>
        <p:nvPicPr>
          <p:cNvPr descr="watermelon cropped" id="263" name="Google Shape;263;p33"/>
          <p:cNvPicPr preferRelativeResize="0"/>
          <p:nvPr/>
        </p:nvPicPr>
        <p:blipFill rotWithShape="1">
          <a:blip r:embed="rId3">
            <a:alphaModFix/>
          </a:blip>
          <a:srcRect b="0" l="0" r="0" t="0"/>
          <a:stretch/>
        </p:blipFill>
        <p:spPr>
          <a:xfrm>
            <a:off x="2343150" y="652463"/>
            <a:ext cx="4686300" cy="340518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8" name="Shape 268"/>
        <p:cNvGrpSpPr/>
        <p:nvPr/>
      </p:nvGrpSpPr>
      <p:grpSpPr>
        <a:xfrm>
          <a:off x="0" y="0"/>
          <a:ext cx="0" cy="0"/>
          <a:chOff x="0" y="0"/>
          <a:chExt cx="0" cy="0"/>
        </a:xfrm>
      </p:grpSpPr>
      <p:pic>
        <p:nvPicPr>
          <p:cNvPr id="269" name="Google Shape;269;p34"/>
          <p:cNvPicPr preferRelativeResize="0"/>
          <p:nvPr/>
        </p:nvPicPr>
        <p:blipFill rotWithShape="1">
          <a:blip r:embed="rId3">
            <a:alphaModFix/>
          </a:blip>
          <a:srcRect b="0" l="0" r="0" t="0"/>
          <a:stretch/>
        </p:blipFill>
        <p:spPr>
          <a:xfrm>
            <a:off x="2328863" y="1260873"/>
            <a:ext cx="4486275" cy="2621756"/>
          </a:xfrm>
          <a:prstGeom prst="rect">
            <a:avLst/>
          </a:prstGeom>
          <a:noFill/>
          <a:ln>
            <a:noFill/>
          </a:ln>
        </p:spPr>
      </p:pic>
      <p:sp>
        <p:nvSpPr>
          <p:cNvPr id="270" name="Google Shape;270;p34"/>
          <p:cNvSpPr txBox="1"/>
          <p:nvPr/>
        </p:nvSpPr>
        <p:spPr>
          <a:xfrm>
            <a:off x="1485900" y="4000500"/>
            <a:ext cx="6172200" cy="857400"/>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3300">
                <a:solidFill>
                  <a:schemeClr val="dk1"/>
                </a:solidFill>
                <a:latin typeface="Calibri"/>
                <a:ea typeface="Calibri"/>
                <a:cs typeface="Calibri"/>
                <a:sym typeface="Calibri"/>
              </a:rPr>
              <a:t>BEAR</a:t>
            </a:r>
            <a:endParaRPr sz="11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Google Shape;83;p1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3300"/>
              <a:buFont typeface="Calibri"/>
              <a:buNone/>
            </a:pPr>
            <a:r>
              <a:rPr b="1" lang="en"/>
              <a:t>Measures</a:t>
            </a:r>
            <a:endParaRPr b="1"/>
          </a:p>
        </p:txBody>
      </p:sp>
      <p:sp>
        <p:nvSpPr>
          <p:cNvPr id="84" name="Google Shape;84;p17"/>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p>
            <a:pPr indent="-177800" lvl="0" marL="177800" rtl="0" algn="l">
              <a:lnSpc>
                <a:spcPct val="90000"/>
              </a:lnSpc>
              <a:spcBef>
                <a:spcPts val="0"/>
              </a:spcBef>
              <a:spcAft>
                <a:spcPts val="0"/>
              </a:spcAft>
              <a:buClr>
                <a:schemeClr val="dk1"/>
              </a:buClr>
              <a:buSzPts val="2400"/>
              <a:buChar char="●"/>
            </a:pPr>
            <a:r>
              <a:rPr lang="en" sz="2400"/>
              <a:t>Patient Reported Outcomes (PROs)</a:t>
            </a:r>
            <a:endParaRPr/>
          </a:p>
          <a:p>
            <a:pPr indent="-184150" lvl="1" marL="520700" rtl="0" algn="l">
              <a:lnSpc>
                <a:spcPct val="90000"/>
              </a:lnSpc>
              <a:spcBef>
                <a:spcPts val="400"/>
              </a:spcBef>
              <a:spcAft>
                <a:spcPts val="0"/>
              </a:spcAft>
              <a:buClr>
                <a:schemeClr val="dk1"/>
              </a:buClr>
              <a:buSzPts val="2300"/>
              <a:buChar char="○"/>
            </a:pPr>
            <a:r>
              <a:rPr lang="en" sz="2300"/>
              <a:t>Quality of Life in Neurological Disorders (Neuro-QoL)</a:t>
            </a:r>
            <a:endParaRPr/>
          </a:p>
          <a:p>
            <a:pPr indent="-177800" lvl="0" marL="177800" rtl="0" algn="l">
              <a:lnSpc>
                <a:spcPct val="90000"/>
              </a:lnSpc>
              <a:spcBef>
                <a:spcPts val="800"/>
              </a:spcBef>
              <a:spcAft>
                <a:spcPts val="0"/>
              </a:spcAft>
              <a:buClr>
                <a:schemeClr val="dk1"/>
              </a:buClr>
              <a:buSzPts val="2400"/>
              <a:buChar char="●"/>
            </a:pPr>
            <a:r>
              <a:rPr lang="en" sz="2400"/>
              <a:t>Cognitive tests</a:t>
            </a:r>
            <a:endParaRPr/>
          </a:p>
          <a:p>
            <a:pPr indent="-184150" lvl="1" marL="520700" rtl="0" algn="l">
              <a:lnSpc>
                <a:spcPct val="90000"/>
              </a:lnSpc>
              <a:spcBef>
                <a:spcPts val="400"/>
              </a:spcBef>
              <a:spcAft>
                <a:spcPts val="0"/>
              </a:spcAft>
              <a:buClr>
                <a:schemeClr val="dk1"/>
              </a:buClr>
              <a:buSzPts val="2300"/>
              <a:buChar char="○"/>
            </a:pPr>
            <a:r>
              <a:rPr lang="en" sz="2300"/>
              <a:t>NIH Toolbox Cognition Battery</a:t>
            </a:r>
            <a:endParaRPr/>
          </a:p>
          <a:p>
            <a:pPr indent="-184150" lvl="1" marL="520700" rtl="0" algn="l">
              <a:lnSpc>
                <a:spcPct val="90000"/>
              </a:lnSpc>
              <a:spcBef>
                <a:spcPts val="400"/>
              </a:spcBef>
              <a:spcAft>
                <a:spcPts val="1600"/>
              </a:spcAft>
              <a:buClr>
                <a:schemeClr val="dk1"/>
              </a:buClr>
              <a:buSzPts val="2300"/>
              <a:buChar char="○"/>
            </a:pPr>
            <a:r>
              <a:rPr lang="en" sz="2300"/>
              <a:t>Traditional Neuropsychological Tests</a:t>
            </a:r>
            <a:endParaRPr sz="23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5" name="Shape 275"/>
        <p:cNvGrpSpPr/>
        <p:nvPr/>
      </p:nvGrpSpPr>
      <p:grpSpPr>
        <a:xfrm>
          <a:off x="0" y="0"/>
          <a:ext cx="0" cy="0"/>
          <a:chOff x="0" y="0"/>
          <a:chExt cx="0" cy="0"/>
        </a:xfrm>
      </p:grpSpPr>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0" name="Shape 280"/>
        <p:cNvGrpSpPr/>
        <p:nvPr/>
      </p:nvGrpSpPr>
      <p:grpSpPr>
        <a:xfrm>
          <a:off x="0" y="0"/>
          <a:ext cx="0" cy="0"/>
          <a:chOff x="0" y="0"/>
          <a:chExt cx="0" cy="0"/>
        </a:xfrm>
      </p:grpSpPr>
      <p:sp>
        <p:nvSpPr>
          <p:cNvPr id="281" name="Google Shape;281;p3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3300"/>
              <a:buFont typeface="Calibri"/>
              <a:buNone/>
            </a:pPr>
            <a:r>
              <a:rPr b="1" lang="en"/>
              <a:t>Picture Sequence Memory</a:t>
            </a:r>
            <a:br>
              <a:rPr b="1" lang="en"/>
            </a:br>
            <a:r>
              <a:rPr b="1" lang="en"/>
              <a:t>(Episodic Memory)</a:t>
            </a:r>
            <a:endParaRPr b="1"/>
          </a:p>
        </p:txBody>
      </p:sp>
      <p:pic>
        <p:nvPicPr>
          <p:cNvPr descr="NIH Toolbox without Tag Line.jpg" id="282" name="Google Shape;282;p36"/>
          <p:cNvPicPr preferRelativeResize="0"/>
          <p:nvPr/>
        </p:nvPicPr>
        <p:blipFill rotWithShape="1">
          <a:blip r:embed="rId3">
            <a:alphaModFix/>
          </a:blip>
          <a:srcRect b="0" l="0" r="0" t="0"/>
          <a:stretch/>
        </p:blipFill>
        <p:spPr>
          <a:xfrm>
            <a:off x="7143750" y="120849"/>
            <a:ext cx="1811216" cy="1143000"/>
          </a:xfrm>
          <a:prstGeom prst="rect">
            <a:avLst/>
          </a:prstGeom>
          <a:noFill/>
          <a:ln>
            <a:noFill/>
          </a:ln>
        </p:spPr>
      </p:pic>
      <p:pic>
        <p:nvPicPr>
          <p:cNvPr descr="fly kite.JPG" id="283" name="Google Shape;283;p36"/>
          <p:cNvPicPr preferRelativeResize="0"/>
          <p:nvPr/>
        </p:nvPicPr>
        <p:blipFill rotWithShape="1">
          <a:blip r:embed="rId4">
            <a:alphaModFix/>
          </a:blip>
          <a:srcRect b="0" l="0" r="0" t="0"/>
          <a:stretch/>
        </p:blipFill>
        <p:spPr>
          <a:xfrm>
            <a:off x="1428180" y="957676"/>
            <a:ext cx="942824" cy="729088"/>
          </a:xfrm>
          <a:prstGeom prst="rect">
            <a:avLst/>
          </a:prstGeom>
          <a:noFill/>
          <a:ln>
            <a:noFill/>
          </a:ln>
        </p:spPr>
      </p:pic>
      <p:sp>
        <p:nvSpPr>
          <p:cNvPr id="284" name="Google Shape;284;p36"/>
          <p:cNvSpPr/>
          <p:nvPr/>
        </p:nvSpPr>
        <p:spPr>
          <a:xfrm>
            <a:off x="3086100" y="1485900"/>
            <a:ext cx="2971800" cy="2000100"/>
          </a:xfrm>
          <a:prstGeom prst="curvedUpArrow">
            <a:avLst>
              <a:gd fmla="val 25000" name="adj1"/>
              <a:gd fmla="val 50000" name="adj2"/>
              <a:gd fmla="val 25000" name="adj3"/>
            </a:avLst>
          </a:prstGeom>
          <a:solidFill>
            <a:schemeClr val="accent1"/>
          </a:solidFill>
          <a:ln cap="flat" cmpd="sng" w="12700">
            <a:solidFill>
              <a:srgbClr val="42719B"/>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pic>
        <p:nvPicPr>
          <p:cNvPr descr="sandbox.JPG" id="285" name="Google Shape;285;p36"/>
          <p:cNvPicPr preferRelativeResize="0"/>
          <p:nvPr/>
        </p:nvPicPr>
        <p:blipFill rotWithShape="1">
          <a:blip r:embed="rId5">
            <a:alphaModFix/>
          </a:blip>
          <a:srcRect b="0" l="0" r="0" t="0"/>
          <a:stretch/>
        </p:blipFill>
        <p:spPr>
          <a:xfrm>
            <a:off x="1599630" y="1692334"/>
            <a:ext cx="885320" cy="684604"/>
          </a:xfrm>
          <a:prstGeom prst="rect">
            <a:avLst/>
          </a:prstGeom>
          <a:noFill/>
          <a:ln>
            <a:noFill/>
          </a:ln>
        </p:spPr>
      </p:pic>
      <p:pic>
        <p:nvPicPr>
          <p:cNvPr descr="slide.JPG" id="286" name="Google Shape;286;p36"/>
          <p:cNvPicPr preferRelativeResize="0"/>
          <p:nvPr/>
        </p:nvPicPr>
        <p:blipFill rotWithShape="1">
          <a:blip r:embed="rId6">
            <a:alphaModFix/>
          </a:blip>
          <a:srcRect b="0" l="0" r="0" t="0"/>
          <a:stretch/>
        </p:blipFill>
        <p:spPr>
          <a:xfrm>
            <a:off x="1713930" y="2380966"/>
            <a:ext cx="885320" cy="684604"/>
          </a:xfrm>
          <a:prstGeom prst="rect">
            <a:avLst/>
          </a:prstGeom>
          <a:noFill/>
          <a:ln>
            <a:noFill/>
          </a:ln>
        </p:spPr>
      </p:pic>
      <p:pic>
        <p:nvPicPr>
          <p:cNvPr descr="pulll wagon.JPG" id="287" name="Google Shape;287;p36"/>
          <p:cNvPicPr preferRelativeResize="0"/>
          <p:nvPr/>
        </p:nvPicPr>
        <p:blipFill rotWithShape="1">
          <a:blip r:embed="rId7">
            <a:alphaModFix/>
          </a:blip>
          <a:srcRect b="0" l="0" r="0" t="0"/>
          <a:stretch/>
        </p:blipFill>
        <p:spPr>
          <a:xfrm>
            <a:off x="1828230" y="3072478"/>
            <a:ext cx="833242" cy="644461"/>
          </a:xfrm>
          <a:prstGeom prst="rect">
            <a:avLst/>
          </a:prstGeom>
          <a:noFill/>
          <a:ln>
            <a:noFill/>
          </a:ln>
        </p:spPr>
      </p:pic>
      <p:pic>
        <p:nvPicPr>
          <p:cNvPr descr="play leaves.JPG" id="288" name="Google Shape;288;p36"/>
          <p:cNvPicPr preferRelativeResize="0"/>
          <p:nvPr/>
        </p:nvPicPr>
        <p:blipFill rotWithShape="1">
          <a:blip r:embed="rId8">
            <a:alphaModFix/>
          </a:blip>
          <a:srcRect b="0" l="0" r="0" t="0"/>
          <a:stretch/>
        </p:blipFill>
        <p:spPr>
          <a:xfrm>
            <a:off x="1942530" y="3721343"/>
            <a:ext cx="885320" cy="683519"/>
          </a:xfrm>
          <a:prstGeom prst="rect">
            <a:avLst/>
          </a:prstGeom>
          <a:noFill/>
          <a:ln>
            <a:noFill/>
          </a:ln>
        </p:spPr>
      </p:pic>
      <p:pic>
        <p:nvPicPr>
          <p:cNvPr descr="lay blanket.JPG" id="289" name="Google Shape;289;p36"/>
          <p:cNvPicPr preferRelativeResize="0"/>
          <p:nvPr/>
        </p:nvPicPr>
        <p:blipFill rotWithShape="1">
          <a:blip r:embed="rId9">
            <a:alphaModFix/>
          </a:blip>
          <a:srcRect b="0" l="0" r="0" t="0"/>
          <a:stretch/>
        </p:blipFill>
        <p:spPr>
          <a:xfrm>
            <a:off x="2191496" y="4414412"/>
            <a:ext cx="943908" cy="729088"/>
          </a:xfrm>
          <a:prstGeom prst="rect">
            <a:avLst/>
          </a:prstGeom>
          <a:noFill/>
          <a:ln>
            <a:noFill/>
          </a:ln>
        </p:spPr>
      </p:pic>
      <p:pic>
        <p:nvPicPr>
          <p:cNvPr descr="play catch.JPG" id="290" name="Google Shape;290;p36"/>
          <p:cNvPicPr preferRelativeResize="0"/>
          <p:nvPr/>
        </p:nvPicPr>
        <p:blipFill rotWithShape="1">
          <a:blip r:embed="rId10">
            <a:alphaModFix/>
          </a:blip>
          <a:srcRect b="0" l="0" r="0" t="0"/>
          <a:stretch/>
        </p:blipFill>
        <p:spPr>
          <a:xfrm>
            <a:off x="3152302" y="4414412"/>
            <a:ext cx="943908" cy="729088"/>
          </a:xfrm>
          <a:prstGeom prst="rect">
            <a:avLst/>
          </a:prstGeom>
          <a:noFill/>
          <a:ln>
            <a:noFill/>
          </a:ln>
        </p:spPr>
      </p:pic>
      <p:pic>
        <p:nvPicPr>
          <p:cNvPr descr="butterfly.JPG" id="291" name="Google Shape;291;p36"/>
          <p:cNvPicPr preferRelativeResize="0"/>
          <p:nvPr/>
        </p:nvPicPr>
        <p:blipFill rotWithShape="1">
          <a:blip r:embed="rId11">
            <a:alphaModFix/>
          </a:blip>
          <a:srcRect b="0" l="0" r="0" t="0"/>
          <a:stretch/>
        </p:blipFill>
        <p:spPr>
          <a:xfrm>
            <a:off x="4100588" y="4414412"/>
            <a:ext cx="942824" cy="729088"/>
          </a:xfrm>
          <a:prstGeom prst="rect">
            <a:avLst/>
          </a:prstGeom>
          <a:noFill/>
          <a:ln>
            <a:noFill/>
          </a:ln>
        </p:spPr>
      </p:pic>
      <p:pic>
        <p:nvPicPr>
          <p:cNvPr descr="play golf.JPG" id="292" name="Google Shape;292;p36"/>
          <p:cNvPicPr preferRelativeResize="0"/>
          <p:nvPr/>
        </p:nvPicPr>
        <p:blipFill rotWithShape="1">
          <a:blip r:embed="rId12">
            <a:alphaModFix/>
          </a:blip>
          <a:srcRect b="0" l="0" r="0" t="0"/>
          <a:stretch/>
        </p:blipFill>
        <p:spPr>
          <a:xfrm>
            <a:off x="5053536" y="4419837"/>
            <a:ext cx="937398" cy="723662"/>
          </a:xfrm>
          <a:prstGeom prst="rect">
            <a:avLst/>
          </a:prstGeom>
          <a:noFill/>
          <a:ln>
            <a:noFill/>
          </a:ln>
        </p:spPr>
      </p:pic>
      <p:pic>
        <p:nvPicPr>
          <p:cNvPr descr="walk baby.JPG" id="293" name="Google Shape;293;p36"/>
          <p:cNvPicPr preferRelativeResize="0"/>
          <p:nvPr/>
        </p:nvPicPr>
        <p:blipFill rotWithShape="1">
          <a:blip r:embed="rId13">
            <a:alphaModFix/>
          </a:blip>
          <a:srcRect b="0" l="0" r="0" t="0"/>
          <a:stretch/>
        </p:blipFill>
        <p:spPr>
          <a:xfrm>
            <a:off x="5993967" y="4414412"/>
            <a:ext cx="943908" cy="729088"/>
          </a:xfrm>
          <a:prstGeom prst="rect">
            <a:avLst/>
          </a:prstGeom>
          <a:noFill/>
          <a:ln>
            <a:noFill/>
          </a:ln>
        </p:spPr>
      </p:pic>
      <p:pic>
        <p:nvPicPr>
          <p:cNvPr descr="draw sidewalk.JPG" id="294" name="Google Shape;294;p36"/>
          <p:cNvPicPr preferRelativeResize="0"/>
          <p:nvPr/>
        </p:nvPicPr>
        <p:blipFill rotWithShape="1">
          <a:blip r:embed="rId14">
            <a:alphaModFix/>
          </a:blip>
          <a:srcRect b="0" l="0" r="0" t="0"/>
          <a:stretch/>
        </p:blipFill>
        <p:spPr>
          <a:xfrm>
            <a:off x="6430794" y="3734288"/>
            <a:ext cx="875556" cy="677009"/>
          </a:xfrm>
          <a:prstGeom prst="rect">
            <a:avLst/>
          </a:prstGeom>
          <a:noFill/>
          <a:ln>
            <a:noFill/>
          </a:ln>
        </p:spPr>
      </p:pic>
      <p:pic>
        <p:nvPicPr>
          <p:cNvPr descr="pet dog.JPG" id="295" name="Google Shape;295;p36"/>
          <p:cNvPicPr preferRelativeResize="0"/>
          <p:nvPr/>
        </p:nvPicPr>
        <p:blipFill rotWithShape="1">
          <a:blip r:embed="rId15">
            <a:alphaModFix/>
          </a:blip>
          <a:srcRect b="0" l="0" r="0" t="0"/>
          <a:stretch/>
        </p:blipFill>
        <p:spPr>
          <a:xfrm>
            <a:off x="6545093" y="3052022"/>
            <a:ext cx="870132" cy="672669"/>
          </a:xfrm>
          <a:prstGeom prst="rect">
            <a:avLst/>
          </a:prstGeom>
          <a:noFill/>
          <a:ln>
            <a:noFill/>
          </a:ln>
        </p:spPr>
      </p:pic>
      <p:pic>
        <p:nvPicPr>
          <p:cNvPr descr="feed ducks.JPG" id="296" name="Google Shape;296;p36"/>
          <p:cNvPicPr preferRelativeResize="0"/>
          <p:nvPr/>
        </p:nvPicPr>
        <p:blipFill rotWithShape="1">
          <a:blip r:embed="rId16">
            <a:alphaModFix/>
          </a:blip>
          <a:srcRect b="0" l="0" r="0" t="0"/>
          <a:stretch/>
        </p:blipFill>
        <p:spPr>
          <a:xfrm>
            <a:off x="6659392" y="2397324"/>
            <a:ext cx="833242" cy="643376"/>
          </a:xfrm>
          <a:prstGeom prst="rect">
            <a:avLst/>
          </a:prstGeom>
          <a:noFill/>
          <a:ln>
            <a:noFill/>
          </a:ln>
        </p:spPr>
      </p:pic>
      <p:pic>
        <p:nvPicPr>
          <p:cNvPr descr="push swing.JPG" id="297" name="Google Shape;297;p36"/>
          <p:cNvPicPr preferRelativeResize="0"/>
          <p:nvPr/>
        </p:nvPicPr>
        <p:blipFill rotWithShape="1">
          <a:blip r:embed="rId17">
            <a:alphaModFix/>
          </a:blip>
          <a:srcRect b="0" l="0" r="0" t="0"/>
          <a:stretch/>
        </p:blipFill>
        <p:spPr>
          <a:xfrm>
            <a:off x="6773692" y="1699550"/>
            <a:ext cx="890746" cy="688945"/>
          </a:xfrm>
          <a:prstGeom prst="rect">
            <a:avLst/>
          </a:prstGeom>
          <a:noFill/>
          <a:ln>
            <a:noFill/>
          </a:ln>
        </p:spPr>
      </p:pic>
      <p:pic>
        <p:nvPicPr>
          <p:cNvPr descr="smell flower.JPG" id="298" name="Google Shape;298;p36"/>
          <p:cNvPicPr preferRelativeResize="0"/>
          <p:nvPr/>
        </p:nvPicPr>
        <p:blipFill rotWithShape="1">
          <a:blip r:embed="rId18">
            <a:alphaModFix/>
          </a:blip>
          <a:srcRect b="0" l="0" r="0" t="0"/>
          <a:stretch/>
        </p:blipFill>
        <p:spPr>
          <a:xfrm>
            <a:off x="6877279" y="964466"/>
            <a:ext cx="999240" cy="729088"/>
          </a:xfrm>
          <a:prstGeom prst="rect">
            <a:avLst/>
          </a:prstGeom>
          <a:noFill/>
          <a:ln>
            <a:noFill/>
          </a:ln>
        </p:spPr>
      </p:pic>
      <p:sp>
        <p:nvSpPr>
          <p:cNvPr id="299" name="Google Shape;299;p36"/>
          <p:cNvSpPr txBox="1"/>
          <p:nvPr/>
        </p:nvSpPr>
        <p:spPr>
          <a:xfrm>
            <a:off x="4157824" y="3710039"/>
            <a:ext cx="828600" cy="276900"/>
          </a:xfrm>
          <a:prstGeom prst="rect">
            <a:avLst/>
          </a:prstGeom>
          <a:solidFill>
            <a:srgbClr val="C9C9C9"/>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solidFill>
                  <a:schemeClr val="dk1"/>
                </a:solidFill>
                <a:latin typeface="Calibri"/>
                <a:ea typeface="Calibri"/>
                <a:cs typeface="Calibri"/>
                <a:sym typeface="Calibri"/>
              </a:rPr>
              <a:t>Ages 3-85</a:t>
            </a:r>
            <a:endParaRPr sz="11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1000"/>
                                  </p:stCondLst>
                                  <p:childTnLst>
                                    <p:set>
                                      <p:cBhvr>
                                        <p:cTn dur="1" fill="hold">
                                          <p:stCondLst>
                                            <p:cond delay="0"/>
                                          </p:stCondLst>
                                        </p:cTn>
                                        <p:tgtEl>
                                          <p:spTgt spid="283"/>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1000"/>
                                  </p:stCondLst>
                                  <p:childTnLst>
                                    <p:set>
                                      <p:cBhvr>
                                        <p:cTn dur="1" fill="hold">
                                          <p:stCondLst>
                                            <p:cond delay="0"/>
                                          </p:stCondLst>
                                        </p:cTn>
                                        <p:tgtEl>
                                          <p:spTgt spid="285"/>
                                        </p:tgtEl>
                                        <p:attrNameLst>
                                          <p:attrName>style.visibility</p:attrName>
                                        </p:attrNameLst>
                                      </p:cBhvr>
                                      <p:to>
                                        <p:strVal val="visible"/>
                                      </p:to>
                                    </p:set>
                                  </p:childTnLst>
                                </p:cTn>
                              </p:par>
                            </p:childTnLst>
                          </p:cTn>
                        </p:par>
                        <p:par>
                          <p:cTn fill="hold">
                            <p:stCondLst>
                              <p:cond delay="2"/>
                            </p:stCondLst>
                            <p:childTnLst>
                              <p:par>
                                <p:cTn fill="hold" nodeType="afterEffect" presetClass="entr" presetID="1" presetSubtype="0">
                                  <p:stCondLst>
                                    <p:cond delay="1000"/>
                                  </p:stCondLst>
                                  <p:childTnLst>
                                    <p:set>
                                      <p:cBhvr>
                                        <p:cTn dur="1" fill="hold">
                                          <p:stCondLst>
                                            <p:cond delay="0"/>
                                          </p:stCondLst>
                                        </p:cTn>
                                        <p:tgtEl>
                                          <p:spTgt spid="286"/>
                                        </p:tgtEl>
                                        <p:attrNameLst>
                                          <p:attrName>style.visibility</p:attrName>
                                        </p:attrNameLst>
                                      </p:cBhvr>
                                      <p:to>
                                        <p:strVal val="visible"/>
                                      </p:to>
                                    </p:set>
                                  </p:childTnLst>
                                </p:cTn>
                              </p:par>
                            </p:childTnLst>
                          </p:cTn>
                        </p:par>
                        <p:par>
                          <p:cTn fill="hold">
                            <p:stCondLst>
                              <p:cond delay="3"/>
                            </p:stCondLst>
                            <p:childTnLst>
                              <p:par>
                                <p:cTn fill="hold" nodeType="afterEffect" presetClass="entr" presetID="1" presetSubtype="0">
                                  <p:stCondLst>
                                    <p:cond delay="0"/>
                                  </p:stCondLst>
                                  <p:childTnLst>
                                    <p:set>
                                      <p:cBhvr>
                                        <p:cTn dur="1" fill="hold">
                                          <p:stCondLst>
                                            <p:cond delay="0"/>
                                          </p:stCondLst>
                                        </p:cTn>
                                        <p:tgtEl>
                                          <p:spTgt spid="287"/>
                                        </p:tgtEl>
                                        <p:attrNameLst>
                                          <p:attrName>style.visibility</p:attrName>
                                        </p:attrNameLst>
                                      </p:cBhvr>
                                      <p:to>
                                        <p:strVal val="visible"/>
                                      </p:to>
                                    </p:set>
                                  </p:childTnLst>
                                </p:cTn>
                              </p:par>
                            </p:childTnLst>
                          </p:cTn>
                        </p:par>
                        <p:par>
                          <p:cTn fill="hold">
                            <p:stCondLst>
                              <p:cond delay="4"/>
                            </p:stCondLst>
                            <p:childTnLst>
                              <p:par>
                                <p:cTn fill="hold" nodeType="afterEffect" presetClass="entr" presetID="1" presetSubtype="0">
                                  <p:stCondLst>
                                    <p:cond delay="0"/>
                                  </p:stCondLst>
                                  <p:childTnLst>
                                    <p:set>
                                      <p:cBhvr>
                                        <p:cTn dur="1" fill="hold">
                                          <p:stCondLst>
                                            <p:cond delay="0"/>
                                          </p:stCondLst>
                                        </p:cTn>
                                        <p:tgtEl>
                                          <p:spTgt spid="288"/>
                                        </p:tgtEl>
                                        <p:attrNameLst>
                                          <p:attrName>style.visibility</p:attrName>
                                        </p:attrNameLst>
                                      </p:cBhvr>
                                      <p:to>
                                        <p:strVal val="visible"/>
                                      </p:to>
                                    </p:set>
                                  </p:childTnLst>
                                </p:cTn>
                              </p:par>
                            </p:childTnLst>
                          </p:cTn>
                        </p:par>
                        <p:par>
                          <p:cTn fill="hold">
                            <p:stCondLst>
                              <p:cond delay="5"/>
                            </p:stCondLst>
                            <p:childTnLst>
                              <p:par>
                                <p:cTn fill="hold" nodeType="afterEffect" presetClass="entr" presetID="1" presetSubtype="0">
                                  <p:stCondLst>
                                    <p:cond delay="0"/>
                                  </p:stCondLst>
                                  <p:childTnLst>
                                    <p:set>
                                      <p:cBhvr>
                                        <p:cTn dur="1" fill="hold">
                                          <p:stCondLst>
                                            <p:cond delay="0"/>
                                          </p:stCondLst>
                                        </p:cTn>
                                        <p:tgtEl>
                                          <p:spTgt spid="289"/>
                                        </p:tgtEl>
                                        <p:attrNameLst>
                                          <p:attrName>style.visibility</p:attrName>
                                        </p:attrNameLst>
                                      </p:cBhvr>
                                      <p:to>
                                        <p:strVal val="visible"/>
                                      </p:to>
                                    </p:set>
                                  </p:childTnLst>
                                </p:cTn>
                              </p:par>
                            </p:childTnLst>
                          </p:cTn>
                        </p:par>
                        <p:par>
                          <p:cTn fill="hold">
                            <p:stCondLst>
                              <p:cond delay="6"/>
                            </p:stCondLst>
                            <p:childTnLst>
                              <p:par>
                                <p:cTn fill="hold" nodeType="afterEffect" presetClass="entr" presetID="1" presetSubtype="0">
                                  <p:stCondLst>
                                    <p:cond delay="0"/>
                                  </p:stCondLst>
                                  <p:childTnLst>
                                    <p:set>
                                      <p:cBhvr>
                                        <p:cTn dur="1" fill="hold">
                                          <p:stCondLst>
                                            <p:cond delay="0"/>
                                          </p:stCondLst>
                                        </p:cTn>
                                        <p:tgtEl>
                                          <p:spTgt spid="290"/>
                                        </p:tgtEl>
                                        <p:attrNameLst>
                                          <p:attrName>style.visibility</p:attrName>
                                        </p:attrNameLst>
                                      </p:cBhvr>
                                      <p:to>
                                        <p:strVal val="visible"/>
                                      </p:to>
                                    </p:set>
                                  </p:childTnLst>
                                </p:cTn>
                              </p:par>
                            </p:childTnLst>
                          </p:cTn>
                        </p:par>
                        <p:par>
                          <p:cTn fill="hold">
                            <p:stCondLst>
                              <p:cond delay="7"/>
                            </p:stCondLst>
                            <p:childTnLst>
                              <p:par>
                                <p:cTn fill="hold" nodeType="afterEffect" presetClass="entr" presetID="1" presetSubtype="0">
                                  <p:stCondLst>
                                    <p:cond delay="0"/>
                                  </p:stCondLst>
                                  <p:childTnLst>
                                    <p:set>
                                      <p:cBhvr>
                                        <p:cTn dur="1" fill="hold">
                                          <p:stCondLst>
                                            <p:cond delay="0"/>
                                          </p:stCondLst>
                                        </p:cTn>
                                        <p:tgtEl>
                                          <p:spTgt spid="291"/>
                                        </p:tgtEl>
                                        <p:attrNameLst>
                                          <p:attrName>style.visibility</p:attrName>
                                        </p:attrNameLst>
                                      </p:cBhvr>
                                      <p:to>
                                        <p:strVal val="visible"/>
                                      </p:to>
                                    </p:set>
                                  </p:childTnLst>
                                </p:cTn>
                              </p:par>
                            </p:childTnLst>
                          </p:cTn>
                        </p:par>
                        <p:par>
                          <p:cTn fill="hold">
                            <p:stCondLst>
                              <p:cond delay="8"/>
                            </p:stCondLst>
                            <p:childTnLst>
                              <p:par>
                                <p:cTn fill="hold" nodeType="afterEffect" presetClass="entr" presetID="1" presetSubtype="0">
                                  <p:stCondLst>
                                    <p:cond delay="0"/>
                                  </p:stCondLst>
                                  <p:childTnLst>
                                    <p:set>
                                      <p:cBhvr>
                                        <p:cTn dur="1" fill="hold">
                                          <p:stCondLst>
                                            <p:cond delay="0"/>
                                          </p:stCondLst>
                                        </p:cTn>
                                        <p:tgtEl>
                                          <p:spTgt spid="292"/>
                                        </p:tgtEl>
                                        <p:attrNameLst>
                                          <p:attrName>style.visibility</p:attrName>
                                        </p:attrNameLst>
                                      </p:cBhvr>
                                      <p:to>
                                        <p:strVal val="visible"/>
                                      </p:to>
                                    </p:set>
                                  </p:childTnLst>
                                </p:cTn>
                              </p:par>
                            </p:childTnLst>
                          </p:cTn>
                        </p:par>
                        <p:par>
                          <p:cTn fill="hold">
                            <p:stCondLst>
                              <p:cond delay="9"/>
                            </p:stCondLst>
                            <p:childTnLst>
                              <p:par>
                                <p:cTn fill="hold" nodeType="afterEffect" presetClass="entr" presetID="1" presetSubtype="0">
                                  <p:stCondLst>
                                    <p:cond delay="0"/>
                                  </p:stCondLst>
                                  <p:childTnLst>
                                    <p:set>
                                      <p:cBhvr>
                                        <p:cTn dur="1" fill="hold">
                                          <p:stCondLst>
                                            <p:cond delay="0"/>
                                          </p:stCondLst>
                                        </p:cTn>
                                        <p:tgtEl>
                                          <p:spTgt spid="293"/>
                                        </p:tgtEl>
                                        <p:attrNameLst>
                                          <p:attrName>style.visibility</p:attrName>
                                        </p:attrNameLst>
                                      </p:cBhvr>
                                      <p:to>
                                        <p:strVal val="visible"/>
                                      </p:to>
                                    </p:set>
                                  </p:childTnLst>
                                </p:cTn>
                              </p:par>
                            </p:childTnLst>
                          </p:cTn>
                        </p:par>
                        <p:par>
                          <p:cTn fill="hold">
                            <p:stCondLst>
                              <p:cond delay="10"/>
                            </p:stCondLst>
                            <p:childTnLst>
                              <p:par>
                                <p:cTn fill="hold" nodeType="afterEffect" presetClass="entr" presetID="1" presetSubtype="0">
                                  <p:stCondLst>
                                    <p:cond delay="0"/>
                                  </p:stCondLst>
                                  <p:childTnLst>
                                    <p:set>
                                      <p:cBhvr>
                                        <p:cTn dur="1" fill="hold">
                                          <p:stCondLst>
                                            <p:cond delay="0"/>
                                          </p:stCondLst>
                                        </p:cTn>
                                        <p:tgtEl>
                                          <p:spTgt spid="294"/>
                                        </p:tgtEl>
                                        <p:attrNameLst>
                                          <p:attrName>style.visibility</p:attrName>
                                        </p:attrNameLst>
                                      </p:cBhvr>
                                      <p:to>
                                        <p:strVal val="visible"/>
                                      </p:to>
                                    </p:set>
                                  </p:childTnLst>
                                </p:cTn>
                              </p:par>
                            </p:childTnLst>
                          </p:cTn>
                        </p:par>
                        <p:par>
                          <p:cTn fill="hold">
                            <p:stCondLst>
                              <p:cond delay="11"/>
                            </p:stCondLst>
                            <p:childTnLst>
                              <p:par>
                                <p:cTn fill="hold" nodeType="afterEffect" presetClass="entr" presetID="1" presetSubtype="0">
                                  <p:stCondLst>
                                    <p:cond delay="0"/>
                                  </p:stCondLst>
                                  <p:childTnLst>
                                    <p:set>
                                      <p:cBhvr>
                                        <p:cTn dur="1" fill="hold">
                                          <p:stCondLst>
                                            <p:cond delay="0"/>
                                          </p:stCondLst>
                                        </p:cTn>
                                        <p:tgtEl>
                                          <p:spTgt spid="295"/>
                                        </p:tgtEl>
                                        <p:attrNameLst>
                                          <p:attrName>style.visibility</p:attrName>
                                        </p:attrNameLst>
                                      </p:cBhvr>
                                      <p:to>
                                        <p:strVal val="visible"/>
                                      </p:to>
                                    </p:set>
                                  </p:childTnLst>
                                </p:cTn>
                              </p:par>
                            </p:childTnLst>
                          </p:cTn>
                        </p:par>
                        <p:par>
                          <p:cTn fill="hold">
                            <p:stCondLst>
                              <p:cond delay="12"/>
                            </p:stCondLst>
                            <p:childTnLst>
                              <p:par>
                                <p:cTn fill="hold" nodeType="afterEffect" presetClass="entr" presetID="1" presetSubtype="0">
                                  <p:stCondLst>
                                    <p:cond delay="0"/>
                                  </p:stCondLst>
                                  <p:childTnLst>
                                    <p:set>
                                      <p:cBhvr>
                                        <p:cTn dur="1" fill="hold">
                                          <p:stCondLst>
                                            <p:cond delay="0"/>
                                          </p:stCondLst>
                                        </p:cTn>
                                        <p:tgtEl>
                                          <p:spTgt spid="296"/>
                                        </p:tgtEl>
                                        <p:attrNameLst>
                                          <p:attrName>style.visibility</p:attrName>
                                        </p:attrNameLst>
                                      </p:cBhvr>
                                      <p:to>
                                        <p:strVal val="visible"/>
                                      </p:to>
                                    </p:set>
                                  </p:childTnLst>
                                </p:cTn>
                              </p:par>
                            </p:childTnLst>
                          </p:cTn>
                        </p:par>
                        <p:par>
                          <p:cTn fill="hold">
                            <p:stCondLst>
                              <p:cond delay="13"/>
                            </p:stCondLst>
                            <p:childTnLst>
                              <p:par>
                                <p:cTn fill="hold" nodeType="afterEffect" presetClass="entr" presetID="1" presetSubtype="0">
                                  <p:stCondLst>
                                    <p:cond delay="0"/>
                                  </p:stCondLst>
                                  <p:childTnLst>
                                    <p:set>
                                      <p:cBhvr>
                                        <p:cTn dur="1" fill="hold">
                                          <p:stCondLst>
                                            <p:cond delay="0"/>
                                          </p:stCondLst>
                                        </p:cTn>
                                        <p:tgtEl>
                                          <p:spTgt spid="297"/>
                                        </p:tgtEl>
                                        <p:attrNameLst>
                                          <p:attrName>style.visibility</p:attrName>
                                        </p:attrNameLst>
                                      </p:cBhvr>
                                      <p:to>
                                        <p:strVal val="visible"/>
                                      </p:to>
                                    </p:set>
                                  </p:childTnLst>
                                </p:cTn>
                              </p:par>
                            </p:childTnLst>
                          </p:cTn>
                        </p:par>
                        <p:par>
                          <p:cTn fill="hold">
                            <p:stCondLst>
                              <p:cond delay="14"/>
                            </p:stCondLst>
                            <p:childTnLst>
                              <p:par>
                                <p:cTn fill="hold" nodeType="afterEffect" presetClass="entr" presetID="1" presetSubtype="0">
                                  <p:stCondLst>
                                    <p:cond delay="0"/>
                                  </p:stCondLst>
                                  <p:childTnLst>
                                    <p:set>
                                      <p:cBhvr>
                                        <p:cTn dur="1" fill="hold">
                                          <p:stCondLst>
                                            <p:cond delay="0"/>
                                          </p:stCondLst>
                                        </p:cTn>
                                        <p:tgtEl>
                                          <p:spTgt spid="298"/>
                                        </p:tgtEl>
                                        <p:attrNameLst>
                                          <p:attrName>style.visibility</p:attrName>
                                        </p:attrNameLst>
                                      </p:cBhvr>
                                      <p:to>
                                        <p:strVal val="visible"/>
                                      </p:to>
                                    </p:set>
                                  </p:childTnLst>
                                </p:cTn>
                              </p:par>
                            </p:childTnLst>
                          </p:cTn>
                        </p:par>
                        <p:par>
                          <p:cTn fill="hold">
                            <p:stCondLst>
                              <p:cond delay="15"/>
                            </p:stCondLst>
                            <p:childTnLst>
                              <p:par>
                                <p:cTn fill="hold" nodeType="afterEffect" presetClass="entr" presetID="1" presetSubtype="0">
                                  <p:stCondLst>
                                    <p:cond delay="0"/>
                                  </p:stCondLst>
                                  <p:childTnLst>
                                    <p:set>
                                      <p:cBhvr>
                                        <p:cTn dur="1" fill="hold">
                                          <p:stCondLst>
                                            <p:cond delay="0"/>
                                          </p:stCondLst>
                                        </p:cTn>
                                        <p:tgtEl>
                                          <p:spTgt spid="28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4" name="Shape 304"/>
        <p:cNvGrpSpPr/>
        <p:nvPr/>
      </p:nvGrpSpPr>
      <p:grpSpPr>
        <a:xfrm>
          <a:off x="0" y="0"/>
          <a:ext cx="0" cy="0"/>
          <a:chOff x="0" y="0"/>
          <a:chExt cx="0" cy="0"/>
        </a:xfrm>
      </p:grpSpPr>
      <p:pic>
        <p:nvPicPr>
          <p:cNvPr descr="slide.JPG" id="305" name="Google Shape;305;p37"/>
          <p:cNvPicPr preferRelativeResize="0"/>
          <p:nvPr/>
        </p:nvPicPr>
        <p:blipFill rotWithShape="1">
          <a:blip r:embed="rId3">
            <a:alphaModFix/>
          </a:blip>
          <a:srcRect b="0" l="0" r="0" t="0"/>
          <a:stretch/>
        </p:blipFill>
        <p:spPr>
          <a:xfrm>
            <a:off x="3158048" y="4434552"/>
            <a:ext cx="878252" cy="679138"/>
          </a:xfrm>
          <a:prstGeom prst="rect">
            <a:avLst/>
          </a:prstGeom>
          <a:noFill/>
          <a:ln cap="flat" cmpd="sng" w="9525">
            <a:solidFill>
              <a:schemeClr val="dk1"/>
            </a:solidFill>
            <a:prstDash val="solid"/>
            <a:miter lim="800000"/>
            <a:headEnd len="sm" w="sm" type="none"/>
            <a:tailEnd len="sm" w="sm" type="none"/>
          </a:ln>
        </p:spPr>
      </p:pic>
      <p:pic>
        <p:nvPicPr>
          <p:cNvPr descr="slide.JPG" id="306" name="Google Shape;306;p37"/>
          <p:cNvPicPr preferRelativeResize="0"/>
          <p:nvPr/>
        </p:nvPicPr>
        <p:blipFill rotWithShape="1">
          <a:blip r:embed="rId3">
            <a:alphaModFix/>
          </a:blip>
          <a:srcRect b="0" l="0" r="0" t="0"/>
          <a:stretch/>
        </p:blipFill>
        <p:spPr>
          <a:xfrm>
            <a:off x="3158048" y="4418892"/>
            <a:ext cx="878252" cy="679138"/>
          </a:xfrm>
          <a:prstGeom prst="rect">
            <a:avLst/>
          </a:prstGeom>
          <a:noFill/>
          <a:ln cap="flat" cmpd="sng" w="9525">
            <a:solidFill>
              <a:schemeClr val="dk1"/>
            </a:solidFill>
            <a:prstDash val="solid"/>
            <a:miter lim="800000"/>
            <a:headEnd len="sm" w="sm" type="none"/>
            <a:tailEnd len="sm" w="sm" type="none"/>
          </a:ln>
        </p:spPr>
      </p:pic>
      <p:pic>
        <p:nvPicPr>
          <p:cNvPr descr="slide.JPG" id="307" name="Google Shape;307;p37"/>
          <p:cNvPicPr preferRelativeResize="0"/>
          <p:nvPr/>
        </p:nvPicPr>
        <p:blipFill rotWithShape="1">
          <a:blip r:embed="rId3">
            <a:alphaModFix/>
          </a:blip>
          <a:srcRect b="0" l="0" r="0" t="0"/>
          <a:stretch/>
        </p:blipFill>
        <p:spPr>
          <a:xfrm>
            <a:off x="6823732" y="1561766"/>
            <a:ext cx="878252" cy="679138"/>
          </a:xfrm>
          <a:prstGeom prst="rect">
            <a:avLst/>
          </a:prstGeom>
          <a:noFill/>
          <a:ln cap="flat" cmpd="sng" w="9525">
            <a:solidFill>
              <a:schemeClr val="dk1"/>
            </a:solidFill>
            <a:prstDash val="solid"/>
            <a:miter lim="800000"/>
            <a:headEnd len="sm" w="sm" type="none"/>
            <a:tailEnd len="sm" w="sm" type="none"/>
          </a:ln>
        </p:spPr>
      </p:pic>
      <p:pic>
        <p:nvPicPr>
          <p:cNvPr descr="slide.JPG" id="308" name="Google Shape;308;p37"/>
          <p:cNvPicPr preferRelativeResize="0"/>
          <p:nvPr/>
        </p:nvPicPr>
        <p:blipFill rotWithShape="1">
          <a:blip r:embed="rId3">
            <a:alphaModFix/>
          </a:blip>
          <a:srcRect b="0" l="0" r="0" t="0"/>
          <a:stretch/>
        </p:blipFill>
        <p:spPr>
          <a:xfrm>
            <a:off x="6707402" y="2279663"/>
            <a:ext cx="878252" cy="679138"/>
          </a:xfrm>
          <a:prstGeom prst="rect">
            <a:avLst/>
          </a:prstGeom>
          <a:noFill/>
          <a:ln cap="flat" cmpd="sng" w="9525">
            <a:solidFill>
              <a:schemeClr val="dk1"/>
            </a:solidFill>
            <a:prstDash val="solid"/>
            <a:miter lim="800000"/>
            <a:headEnd len="sm" w="sm" type="none"/>
            <a:tailEnd len="sm" w="sm" type="none"/>
          </a:ln>
        </p:spPr>
      </p:pic>
      <p:pic>
        <p:nvPicPr>
          <p:cNvPr descr="slide.JPG" id="309" name="Google Shape;309;p37"/>
          <p:cNvPicPr preferRelativeResize="0"/>
          <p:nvPr/>
        </p:nvPicPr>
        <p:blipFill rotWithShape="1">
          <a:blip r:embed="rId3">
            <a:alphaModFix/>
          </a:blip>
          <a:srcRect b="0" l="0" r="0" t="0"/>
          <a:stretch/>
        </p:blipFill>
        <p:spPr>
          <a:xfrm>
            <a:off x="6584893" y="2999414"/>
            <a:ext cx="878252" cy="679138"/>
          </a:xfrm>
          <a:prstGeom prst="rect">
            <a:avLst/>
          </a:prstGeom>
          <a:noFill/>
          <a:ln cap="flat" cmpd="sng" w="9525">
            <a:solidFill>
              <a:schemeClr val="dk1"/>
            </a:solidFill>
            <a:prstDash val="solid"/>
            <a:miter lim="800000"/>
            <a:headEnd len="sm" w="sm" type="none"/>
            <a:tailEnd len="sm" w="sm" type="none"/>
          </a:ln>
        </p:spPr>
      </p:pic>
      <p:pic>
        <p:nvPicPr>
          <p:cNvPr descr="slide.JPG" id="310" name="Google Shape;310;p37"/>
          <p:cNvPicPr preferRelativeResize="0"/>
          <p:nvPr/>
        </p:nvPicPr>
        <p:blipFill rotWithShape="1">
          <a:blip r:embed="rId3">
            <a:alphaModFix/>
          </a:blip>
          <a:srcRect b="0" l="0" r="0" t="0"/>
          <a:stretch/>
        </p:blipFill>
        <p:spPr>
          <a:xfrm>
            <a:off x="1776152" y="2982671"/>
            <a:ext cx="885320" cy="684604"/>
          </a:xfrm>
          <a:prstGeom prst="rect">
            <a:avLst/>
          </a:prstGeom>
          <a:noFill/>
          <a:ln cap="flat" cmpd="sng" w="9525">
            <a:solidFill>
              <a:schemeClr val="dk1"/>
            </a:solidFill>
            <a:prstDash val="solid"/>
            <a:miter lim="800000"/>
            <a:headEnd len="sm" w="sm" type="none"/>
            <a:tailEnd len="sm" w="sm" type="none"/>
          </a:ln>
        </p:spPr>
      </p:pic>
      <p:pic>
        <p:nvPicPr>
          <p:cNvPr descr="slide.JPG" id="311" name="Google Shape;311;p37"/>
          <p:cNvPicPr preferRelativeResize="0"/>
          <p:nvPr/>
        </p:nvPicPr>
        <p:blipFill rotWithShape="1">
          <a:blip r:embed="rId3">
            <a:alphaModFix/>
          </a:blip>
          <a:srcRect b="0" l="0" r="0" t="0"/>
          <a:stretch/>
        </p:blipFill>
        <p:spPr>
          <a:xfrm>
            <a:off x="1932406" y="3709794"/>
            <a:ext cx="885320" cy="684604"/>
          </a:xfrm>
          <a:prstGeom prst="rect">
            <a:avLst/>
          </a:prstGeom>
          <a:noFill/>
          <a:ln cap="flat" cmpd="sng" w="9525">
            <a:solidFill>
              <a:schemeClr val="dk1"/>
            </a:solidFill>
            <a:prstDash val="solid"/>
            <a:miter lim="800000"/>
            <a:headEnd len="sm" w="sm" type="none"/>
            <a:tailEnd len="sm" w="sm" type="none"/>
          </a:ln>
        </p:spPr>
      </p:pic>
      <p:pic>
        <p:nvPicPr>
          <p:cNvPr descr="slide.JPG" id="312" name="Google Shape;312;p37"/>
          <p:cNvPicPr preferRelativeResize="0"/>
          <p:nvPr/>
        </p:nvPicPr>
        <p:blipFill rotWithShape="1">
          <a:blip r:embed="rId3">
            <a:alphaModFix/>
          </a:blip>
          <a:srcRect b="0" l="0" r="0" t="0"/>
          <a:stretch/>
        </p:blipFill>
        <p:spPr>
          <a:xfrm>
            <a:off x="2237014" y="4424863"/>
            <a:ext cx="878252" cy="679138"/>
          </a:xfrm>
          <a:prstGeom prst="rect">
            <a:avLst/>
          </a:prstGeom>
          <a:noFill/>
          <a:ln cap="flat" cmpd="sng" w="9525">
            <a:solidFill>
              <a:schemeClr val="dk1"/>
            </a:solidFill>
            <a:prstDash val="solid"/>
            <a:miter lim="800000"/>
            <a:headEnd len="sm" w="sm" type="none"/>
            <a:tailEnd len="sm" w="sm" type="none"/>
          </a:ln>
        </p:spPr>
      </p:pic>
      <p:pic>
        <p:nvPicPr>
          <p:cNvPr descr="fly kite.JPG" id="313" name="Google Shape;313;p37"/>
          <p:cNvPicPr preferRelativeResize="0"/>
          <p:nvPr/>
        </p:nvPicPr>
        <p:blipFill rotWithShape="1">
          <a:blip r:embed="rId4">
            <a:alphaModFix/>
          </a:blip>
          <a:srcRect b="0" l="0" r="0" t="0"/>
          <a:stretch/>
        </p:blipFill>
        <p:spPr>
          <a:xfrm>
            <a:off x="1428180" y="720910"/>
            <a:ext cx="942824" cy="729088"/>
          </a:xfrm>
          <a:prstGeom prst="rect">
            <a:avLst/>
          </a:prstGeom>
          <a:noFill/>
          <a:ln cap="flat" cmpd="sng" w="9525">
            <a:solidFill>
              <a:schemeClr val="dk1"/>
            </a:solidFill>
            <a:prstDash val="solid"/>
            <a:miter lim="800000"/>
            <a:headEnd len="sm" w="sm" type="none"/>
            <a:tailEnd len="sm" w="sm" type="none"/>
          </a:ln>
        </p:spPr>
      </p:pic>
      <p:pic>
        <p:nvPicPr>
          <p:cNvPr descr="sandbox.JPG" id="314" name="Google Shape;314;p37"/>
          <p:cNvPicPr preferRelativeResize="0"/>
          <p:nvPr/>
        </p:nvPicPr>
        <p:blipFill rotWithShape="1">
          <a:blip r:embed="rId3">
            <a:alphaModFix/>
          </a:blip>
          <a:srcRect b="0" l="0" r="0" t="0"/>
          <a:stretch/>
        </p:blipFill>
        <p:spPr>
          <a:xfrm>
            <a:off x="1599630" y="1504556"/>
            <a:ext cx="885320" cy="684604"/>
          </a:xfrm>
          <a:prstGeom prst="rect">
            <a:avLst/>
          </a:prstGeom>
          <a:noFill/>
          <a:ln cap="flat" cmpd="sng" w="9525">
            <a:solidFill>
              <a:schemeClr val="dk1"/>
            </a:solidFill>
            <a:prstDash val="solid"/>
            <a:miter lim="800000"/>
            <a:headEnd len="sm" w="sm" type="none"/>
            <a:tailEnd len="sm" w="sm" type="none"/>
          </a:ln>
        </p:spPr>
      </p:pic>
      <p:pic>
        <p:nvPicPr>
          <p:cNvPr descr="slide.JPG" id="315" name="Google Shape;315;p37"/>
          <p:cNvPicPr preferRelativeResize="0"/>
          <p:nvPr/>
        </p:nvPicPr>
        <p:blipFill rotWithShape="1">
          <a:blip r:embed="rId3">
            <a:alphaModFix/>
          </a:blip>
          <a:srcRect b="0" l="0" r="0" t="0"/>
          <a:stretch/>
        </p:blipFill>
        <p:spPr>
          <a:xfrm>
            <a:off x="1713930" y="2250337"/>
            <a:ext cx="885320" cy="684604"/>
          </a:xfrm>
          <a:prstGeom prst="rect">
            <a:avLst/>
          </a:prstGeom>
          <a:noFill/>
          <a:ln cap="flat" cmpd="sng" w="9525">
            <a:solidFill>
              <a:schemeClr val="dk1"/>
            </a:solidFill>
            <a:prstDash val="solid"/>
            <a:miter lim="800000"/>
            <a:headEnd len="sm" w="sm" type="none"/>
            <a:tailEnd len="sm" w="sm" type="none"/>
          </a:ln>
        </p:spPr>
      </p:pic>
      <p:pic>
        <p:nvPicPr>
          <p:cNvPr descr="play leaves.JPG" id="316" name="Google Shape;316;p37"/>
          <p:cNvPicPr preferRelativeResize="0"/>
          <p:nvPr/>
        </p:nvPicPr>
        <p:blipFill rotWithShape="1">
          <a:blip r:embed="rId5">
            <a:alphaModFix/>
          </a:blip>
          <a:srcRect b="0" l="0" r="0" t="0"/>
          <a:stretch/>
        </p:blipFill>
        <p:spPr>
          <a:xfrm>
            <a:off x="2973979" y="3415322"/>
            <a:ext cx="885320" cy="683519"/>
          </a:xfrm>
          <a:prstGeom prst="rect">
            <a:avLst/>
          </a:prstGeom>
          <a:noFill/>
          <a:ln cap="flat" cmpd="sng" w="9525">
            <a:solidFill>
              <a:schemeClr val="dk1"/>
            </a:solidFill>
            <a:prstDash val="solid"/>
            <a:miter lim="800000"/>
            <a:headEnd len="sm" w="sm" type="none"/>
            <a:tailEnd len="sm" w="sm" type="none"/>
          </a:ln>
        </p:spPr>
      </p:pic>
      <p:pic>
        <p:nvPicPr>
          <p:cNvPr descr="lay blanket.JPG" id="317" name="Google Shape;317;p37"/>
          <p:cNvPicPr preferRelativeResize="0"/>
          <p:nvPr/>
        </p:nvPicPr>
        <p:blipFill rotWithShape="1">
          <a:blip r:embed="rId6">
            <a:alphaModFix/>
          </a:blip>
          <a:srcRect b="0" l="0" r="0" t="0"/>
          <a:stretch/>
        </p:blipFill>
        <p:spPr>
          <a:xfrm>
            <a:off x="4147463" y="2920347"/>
            <a:ext cx="943908" cy="729088"/>
          </a:xfrm>
          <a:prstGeom prst="rect">
            <a:avLst/>
          </a:prstGeom>
          <a:noFill/>
          <a:ln cap="flat" cmpd="sng" w="9525">
            <a:solidFill>
              <a:schemeClr val="dk1"/>
            </a:solidFill>
            <a:prstDash val="solid"/>
            <a:miter lim="800000"/>
            <a:headEnd len="sm" w="sm" type="none"/>
            <a:tailEnd len="sm" w="sm" type="none"/>
          </a:ln>
        </p:spPr>
      </p:pic>
      <p:pic>
        <p:nvPicPr>
          <p:cNvPr descr="play catch.JPG" id="318" name="Google Shape;318;p37"/>
          <p:cNvPicPr preferRelativeResize="0"/>
          <p:nvPr/>
        </p:nvPicPr>
        <p:blipFill rotWithShape="1">
          <a:blip r:embed="rId7">
            <a:alphaModFix/>
          </a:blip>
          <a:srcRect b="0" l="0" r="0" t="0"/>
          <a:stretch/>
        </p:blipFill>
        <p:spPr>
          <a:xfrm>
            <a:off x="2973194" y="1704665"/>
            <a:ext cx="943908" cy="729088"/>
          </a:xfrm>
          <a:prstGeom prst="rect">
            <a:avLst/>
          </a:prstGeom>
          <a:noFill/>
          <a:ln cap="flat" cmpd="sng" w="9525">
            <a:solidFill>
              <a:schemeClr val="dk1"/>
            </a:solidFill>
            <a:prstDash val="solid"/>
            <a:miter lim="800000"/>
            <a:headEnd len="sm" w="sm" type="none"/>
            <a:tailEnd len="sm" w="sm" type="none"/>
          </a:ln>
        </p:spPr>
      </p:pic>
      <p:pic>
        <p:nvPicPr>
          <p:cNvPr descr="butterfly.JPG" id="319" name="Google Shape;319;p37"/>
          <p:cNvPicPr preferRelativeResize="0"/>
          <p:nvPr/>
        </p:nvPicPr>
        <p:blipFill rotWithShape="1">
          <a:blip r:embed="rId8">
            <a:alphaModFix/>
          </a:blip>
          <a:srcRect b="0" l="0" r="0" t="0"/>
          <a:stretch/>
        </p:blipFill>
        <p:spPr>
          <a:xfrm>
            <a:off x="5723465" y="1998664"/>
            <a:ext cx="942824" cy="729088"/>
          </a:xfrm>
          <a:prstGeom prst="rect">
            <a:avLst/>
          </a:prstGeom>
          <a:noFill/>
          <a:ln cap="flat" cmpd="sng" w="9525">
            <a:solidFill>
              <a:schemeClr val="dk1"/>
            </a:solidFill>
            <a:prstDash val="solid"/>
            <a:miter lim="800000"/>
            <a:headEnd len="sm" w="sm" type="none"/>
            <a:tailEnd len="sm" w="sm" type="none"/>
          </a:ln>
        </p:spPr>
      </p:pic>
      <p:pic>
        <p:nvPicPr>
          <p:cNvPr descr="play golf.JPG" id="320" name="Google Shape;320;p37"/>
          <p:cNvPicPr preferRelativeResize="0"/>
          <p:nvPr/>
        </p:nvPicPr>
        <p:blipFill rotWithShape="1">
          <a:blip r:embed="rId9">
            <a:alphaModFix/>
          </a:blip>
          <a:srcRect b="0" l="0" r="0" t="0"/>
          <a:stretch/>
        </p:blipFill>
        <p:spPr>
          <a:xfrm>
            <a:off x="5223018" y="1362074"/>
            <a:ext cx="937398" cy="723662"/>
          </a:xfrm>
          <a:prstGeom prst="rect">
            <a:avLst/>
          </a:prstGeom>
          <a:noFill/>
          <a:ln cap="flat" cmpd="sng" w="9525">
            <a:solidFill>
              <a:schemeClr val="dk1"/>
            </a:solidFill>
            <a:prstDash val="solid"/>
            <a:miter lim="800000"/>
            <a:headEnd len="sm" w="sm" type="none"/>
            <a:tailEnd len="sm" w="sm" type="none"/>
          </a:ln>
        </p:spPr>
      </p:pic>
      <p:pic>
        <p:nvPicPr>
          <p:cNvPr descr="walk baby.JPG" id="321" name="Google Shape;321;p37"/>
          <p:cNvPicPr preferRelativeResize="0"/>
          <p:nvPr/>
        </p:nvPicPr>
        <p:blipFill rotWithShape="1">
          <a:blip r:embed="rId10">
            <a:alphaModFix/>
          </a:blip>
          <a:srcRect b="0" l="0" r="0" t="0"/>
          <a:stretch/>
        </p:blipFill>
        <p:spPr>
          <a:xfrm>
            <a:off x="3662130" y="1238504"/>
            <a:ext cx="943908" cy="729088"/>
          </a:xfrm>
          <a:prstGeom prst="rect">
            <a:avLst/>
          </a:prstGeom>
          <a:noFill/>
          <a:ln cap="flat" cmpd="sng" w="9525">
            <a:solidFill>
              <a:schemeClr val="dk1"/>
            </a:solidFill>
            <a:prstDash val="solid"/>
            <a:miter lim="800000"/>
            <a:headEnd len="sm" w="sm" type="none"/>
            <a:tailEnd len="sm" w="sm" type="none"/>
          </a:ln>
        </p:spPr>
      </p:pic>
      <p:pic>
        <p:nvPicPr>
          <p:cNvPr descr="draw sidewalk.JPG" id="322" name="Google Shape;322;p37"/>
          <p:cNvPicPr preferRelativeResize="0"/>
          <p:nvPr/>
        </p:nvPicPr>
        <p:blipFill rotWithShape="1">
          <a:blip r:embed="rId11">
            <a:alphaModFix/>
          </a:blip>
          <a:srcRect b="0" l="0" r="0" t="0"/>
          <a:stretch/>
        </p:blipFill>
        <p:spPr>
          <a:xfrm>
            <a:off x="4436721" y="794755"/>
            <a:ext cx="875556" cy="677009"/>
          </a:xfrm>
          <a:prstGeom prst="rect">
            <a:avLst/>
          </a:prstGeom>
          <a:noFill/>
          <a:ln cap="flat" cmpd="sng" w="9525">
            <a:solidFill>
              <a:schemeClr val="dk1"/>
            </a:solidFill>
            <a:prstDash val="solid"/>
            <a:miter lim="800000"/>
            <a:headEnd len="sm" w="sm" type="none"/>
            <a:tailEnd len="sm" w="sm" type="none"/>
          </a:ln>
        </p:spPr>
      </p:pic>
      <p:pic>
        <p:nvPicPr>
          <p:cNvPr descr="pet dog.JPG" id="323" name="Google Shape;323;p37"/>
          <p:cNvPicPr preferRelativeResize="0"/>
          <p:nvPr/>
        </p:nvPicPr>
        <p:blipFill rotWithShape="1">
          <a:blip r:embed="rId12">
            <a:alphaModFix/>
          </a:blip>
          <a:srcRect b="0" l="0" r="0" t="0"/>
          <a:stretch/>
        </p:blipFill>
        <p:spPr>
          <a:xfrm>
            <a:off x="4442146" y="1967592"/>
            <a:ext cx="870132" cy="672669"/>
          </a:xfrm>
          <a:prstGeom prst="rect">
            <a:avLst/>
          </a:prstGeom>
          <a:noFill/>
          <a:ln cap="flat" cmpd="sng" w="9525">
            <a:solidFill>
              <a:schemeClr val="dk1"/>
            </a:solidFill>
            <a:prstDash val="solid"/>
            <a:miter lim="800000"/>
            <a:headEnd len="sm" w="sm" type="none"/>
            <a:tailEnd len="sm" w="sm" type="none"/>
          </a:ln>
        </p:spPr>
      </p:pic>
      <p:pic>
        <p:nvPicPr>
          <p:cNvPr descr="feed ducks.JPG" id="324" name="Google Shape;324;p37"/>
          <p:cNvPicPr preferRelativeResize="0"/>
          <p:nvPr/>
        </p:nvPicPr>
        <p:blipFill rotWithShape="1">
          <a:blip r:embed="rId13">
            <a:alphaModFix/>
          </a:blip>
          <a:srcRect b="0" l="0" r="0" t="0"/>
          <a:stretch/>
        </p:blipFill>
        <p:spPr>
          <a:xfrm>
            <a:off x="5050318" y="2495721"/>
            <a:ext cx="833242" cy="643376"/>
          </a:xfrm>
          <a:prstGeom prst="rect">
            <a:avLst/>
          </a:prstGeom>
          <a:noFill/>
          <a:ln cap="flat" cmpd="sng" w="9525">
            <a:solidFill>
              <a:schemeClr val="dk1"/>
            </a:solidFill>
            <a:prstDash val="solid"/>
            <a:miter lim="800000"/>
            <a:headEnd len="sm" w="sm" type="none"/>
            <a:tailEnd len="sm" w="sm" type="none"/>
          </a:ln>
        </p:spPr>
      </p:pic>
      <p:pic>
        <p:nvPicPr>
          <p:cNvPr descr="push swing.JPG" id="325" name="Google Shape;325;p37"/>
          <p:cNvPicPr preferRelativeResize="0"/>
          <p:nvPr/>
        </p:nvPicPr>
        <p:blipFill rotWithShape="1">
          <a:blip r:embed="rId14">
            <a:alphaModFix/>
          </a:blip>
          <a:srcRect b="0" l="0" r="0" t="0"/>
          <a:stretch/>
        </p:blipFill>
        <p:spPr>
          <a:xfrm>
            <a:off x="5478207" y="3070307"/>
            <a:ext cx="890746" cy="688945"/>
          </a:xfrm>
          <a:prstGeom prst="rect">
            <a:avLst/>
          </a:prstGeom>
          <a:noFill/>
          <a:ln>
            <a:noFill/>
          </a:ln>
        </p:spPr>
      </p:pic>
      <p:pic>
        <p:nvPicPr>
          <p:cNvPr descr="smell flower.JPG" id="326" name="Google Shape;326;p37"/>
          <p:cNvPicPr preferRelativeResize="0"/>
          <p:nvPr/>
        </p:nvPicPr>
        <p:blipFill rotWithShape="1">
          <a:blip r:embed="rId15">
            <a:alphaModFix/>
          </a:blip>
          <a:srcRect b="0" l="0" r="0" t="0"/>
          <a:stretch/>
        </p:blipFill>
        <p:spPr>
          <a:xfrm>
            <a:off x="3207422" y="2503480"/>
            <a:ext cx="999240" cy="729088"/>
          </a:xfrm>
          <a:prstGeom prst="rect">
            <a:avLst/>
          </a:prstGeom>
          <a:noFill/>
          <a:ln>
            <a:noFill/>
          </a:ln>
          <a:effectLst>
            <a:outerShdw blurRad="50800" rotWithShape="0" algn="ctr" dir="5400000" dist="50800">
              <a:srgbClr val="000000"/>
            </a:outerShdw>
            <a:reflection blurRad="0" dir="5400000" dist="50800" endA="0" endPos="65000" fadeDir="5400012" kx="0" rotWithShape="0" algn="bl" stA="0" stPos="0" sy="-100000" ky="0"/>
          </a:effectLst>
        </p:spPr>
      </p:pic>
      <p:pic>
        <p:nvPicPr>
          <p:cNvPr descr="slide.JPG" id="327" name="Google Shape;327;p37"/>
          <p:cNvPicPr preferRelativeResize="0"/>
          <p:nvPr/>
        </p:nvPicPr>
        <p:blipFill rotWithShape="1">
          <a:blip r:embed="rId3">
            <a:alphaModFix/>
          </a:blip>
          <a:srcRect b="0" l="0" r="0" t="0"/>
          <a:stretch/>
        </p:blipFill>
        <p:spPr>
          <a:xfrm>
            <a:off x="4070100" y="4424863"/>
            <a:ext cx="878252" cy="679138"/>
          </a:xfrm>
          <a:prstGeom prst="rect">
            <a:avLst/>
          </a:prstGeom>
          <a:noFill/>
          <a:ln cap="flat" cmpd="sng" w="9525">
            <a:solidFill>
              <a:schemeClr val="dk1"/>
            </a:solidFill>
            <a:prstDash val="solid"/>
            <a:miter lim="800000"/>
            <a:headEnd len="sm" w="sm" type="none"/>
            <a:tailEnd len="sm" w="sm" type="none"/>
          </a:ln>
        </p:spPr>
      </p:pic>
      <p:pic>
        <p:nvPicPr>
          <p:cNvPr descr="slide.JPG" id="328" name="Google Shape;328;p37"/>
          <p:cNvPicPr preferRelativeResize="0"/>
          <p:nvPr/>
        </p:nvPicPr>
        <p:blipFill rotWithShape="1">
          <a:blip r:embed="rId3">
            <a:alphaModFix/>
          </a:blip>
          <a:srcRect b="0" l="0" r="0" t="0"/>
          <a:stretch/>
        </p:blipFill>
        <p:spPr>
          <a:xfrm>
            <a:off x="5005309" y="4441293"/>
            <a:ext cx="878252" cy="679138"/>
          </a:xfrm>
          <a:prstGeom prst="rect">
            <a:avLst/>
          </a:prstGeom>
          <a:noFill/>
          <a:ln cap="flat" cmpd="sng" w="9525">
            <a:solidFill>
              <a:schemeClr val="dk1"/>
            </a:solidFill>
            <a:prstDash val="solid"/>
            <a:miter lim="800000"/>
            <a:headEnd len="sm" w="sm" type="none"/>
            <a:tailEnd len="sm" w="sm" type="none"/>
          </a:ln>
        </p:spPr>
      </p:pic>
      <p:pic>
        <p:nvPicPr>
          <p:cNvPr descr="slide.JPG" id="329" name="Google Shape;329;p37"/>
          <p:cNvPicPr preferRelativeResize="0"/>
          <p:nvPr/>
        </p:nvPicPr>
        <p:blipFill rotWithShape="1">
          <a:blip r:embed="rId3">
            <a:alphaModFix/>
          </a:blip>
          <a:srcRect b="0" l="0" r="0" t="0"/>
          <a:stretch/>
        </p:blipFill>
        <p:spPr>
          <a:xfrm>
            <a:off x="5932297" y="4439386"/>
            <a:ext cx="878252" cy="679138"/>
          </a:xfrm>
          <a:prstGeom prst="rect">
            <a:avLst/>
          </a:prstGeom>
          <a:noFill/>
          <a:ln cap="flat" cmpd="sng" w="9525">
            <a:solidFill>
              <a:schemeClr val="dk1"/>
            </a:solidFill>
            <a:prstDash val="solid"/>
            <a:miter lim="800000"/>
            <a:headEnd len="sm" w="sm" type="none"/>
            <a:tailEnd len="sm" w="sm" type="none"/>
          </a:ln>
        </p:spPr>
      </p:pic>
      <p:pic>
        <p:nvPicPr>
          <p:cNvPr descr="slide.JPG" id="330" name="Google Shape;330;p37"/>
          <p:cNvPicPr preferRelativeResize="0"/>
          <p:nvPr/>
        </p:nvPicPr>
        <p:blipFill rotWithShape="1">
          <a:blip r:embed="rId3">
            <a:alphaModFix/>
          </a:blip>
          <a:srcRect b="0" l="0" r="0" t="0"/>
          <a:stretch/>
        </p:blipFill>
        <p:spPr>
          <a:xfrm>
            <a:off x="6535277" y="3731590"/>
            <a:ext cx="878252" cy="679138"/>
          </a:xfrm>
          <a:prstGeom prst="rect">
            <a:avLst/>
          </a:prstGeom>
          <a:noFill/>
          <a:ln cap="flat" cmpd="sng" w="9525">
            <a:solidFill>
              <a:schemeClr val="dk1"/>
            </a:solidFill>
            <a:prstDash val="solid"/>
            <a:miter lim="800000"/>
            <a:headEnd len="sm" w="sm" type="none"/>
            <a:tailEnd len="sm" w="sm" type="none"/>
          </a:ln>
        </p:spPr>
      </p:pic>
      <p:pic>
        <p:nvPicPr>
          <p:cNvPr descr="slide.JPG" id="331" name="Google Shape;331;p37"/>
          <p:cNvPicPr preferRelativeResize="0"/>
          <p:nvPr/>
        </p:nvPicPr>
        <p:blipFill rotWithShape="1">
          <a:blip r:embed="rId3">
            <a:alphaModFix/>
          </a:blip>
          <a:srcRect b="0" l="0" r="0" t="0"/>
          <a:stretch/>
        </p:blipFill>
        <p:spPr>
          <a:xfrm>
            <a:off x="6980159" y="836632"/>
            <a:ext cx="878252" cy="679138"/>
          </a:xfrm>
          <a:prstGeom prst="rect">
            <a:avLst/>
          </a:prstGeom>
          <a:noFill/>
          <a:ln cap="flat" cmpd="sng" w="9525">
            <a:solidFill>
              <a:schemeClr val="dk1"/>
            </a:solidFill>
            <a:prstDash val="solid"/>
            <a:miter lim="800000"/>
            <a:headEnd len="sm" w="sm" type="none"/>
            <a:tailEnd len="sm" w="sm" type="none"/>
          </a:ln>
        </p:spPr>
      </p:pic>
      <p:pic>
        <p:nvPicPr>
          <p:cNvPr descr="fly kite.JPG" id="332" name="Google Shape;332;p37"/>
          <p:cNvPicPr preferRelativeResize="0"/>
          <p:nvPr/>
        </p:nvPicPr>
        <p:blipFill rotWithShape="1">
          <a:blip r:embed="rId16">
            <a:alphaModFix/>
          </a:blip>
          <a:srcRect b="0" l="0" r="0" t="0"/>
          <a:stretch/>
        </p:blipFill>
        <p:spPr>
          <a:xfrm>
            <a:off x="3774725" y="3604941"/>
            <a:ext cx="942824" cy="729088"/>
          </a:xfrm>
          <a:prstGeom prst="rect">
            <a:avLst/>
          </a:prstGeom>
          <a:noFill/>
          <a:ln cap="flat" cmpd="sng" w="9525">
            <a:solidFill>
              <a:schemeClr val="dk1"/>
            </a:solidFill>
            <a:prstDash val="solid"/>
            <a:miter lim="800000"/>
            <a:headEnd len="sm" w="sm" type="none"/>
            <a:tailEnd len="sm" w="sm" type="none"/>
          </a:ln>
        </p:spPr>
      </p:pic>
      <p:pic>
        <p:nvPicPr>
          <p:cNvPr descr="pulll wagon.JPG" id="333" name="Google Shape;333;p37"/>
          <p:cNvPicPr preferRelativeResize="0"/>
          <p:nvPr/>
        </p:nvPicPr>
        <p:blipFill rotWithShape="1">
          <a:blip r:embed="rId17">
            <a:alphaModFix/>
          </a:blip>
          <a:srcRect b="0" l="0" r="0" t="0"/>
          <a:stretch/>
        </p:blipFill>
        <p:spPr>
          <a:xfrm>
            <a:off x="4807212" y="3632617"/>
            <a:ext cx="833242" cy="644461"/>
          </a:xfrm>
          <a:prstGeom prst="rect">
            <a:avLst/>
          </a:prstGeom>
          <a:noFill/>
          <a:ln cap="flat" cmpd="sng" w="9525">
            <a:solidFill>
              <a:schemeClr val="dk1"/>
            </a:solidFill>
            <a:prstDash val="solid"/>
            <a:miter lim="800000"/>
            <a:headEnd len="sm" w="sm" type="none"/>
            <a:tailEnd len="sm" w="sm" type="none"/>
          </a:ln>
        </p:spPr>
      </p:pic>
      <p:pic>
        <p:nvPicPr>
          <p:cNvPr descr="sandbox.JPG" id="334" name="Google Shape;334;p37"/>
          <p:cNvPicPr preferRelativeResize="0"/>
          <p:nvPr/>
        </p:nvPicPr>
        <p:blipFill rotWithShape="1">
          <a:blip r:embed="rId18">
            <a:alphaModFix/>
          </a:blip>
          <a:srcRect b="0" l="0" r="0" t="0"/>
          <a:stretch/>
        </p:blipFill>
        <p:spPr>
          <a:xfrm>
            <a:off x="2720498" y="857050"/>
            <a:ext cx="885320" cy="684604"/>
          </a:xfrm>
          <a:prstGeom prst="rect">
            <a:avLst/>
          </a:prstGeom>
          <a:noFill/>
          <a:ln cap="flat" cmpd="sng" w="9525">
            <a:solidFill>
              <a:schemeClr val="dk1"/>
            </a:solidFill>
            <a:prstDash val="solid"/>
            <a:miter lim="800000"/>
            <a:headEnd len="sm" w="sm" type="none"/>
            <a:tailEnd len="sm" w="sm" type="none"/>
          </a:ln>
        </p:spPr>
      </p:pic>
      <p:pic>
        <p:nvPicPr>
          <p:cNvPr descr="slide.JPG" id="335" name="Google Shape;335;p37"/>
          <p:cNvPicPr preferRelativeResize="0"/>
          <p:nvPr/>
        </p:nvPicPr>
        <p:blipFill rotWithShape="1">
          <a:blip r:embed="rId19">
            <a:alphaModFix/>
          </a:blip>
          <a:srcRect b="0" l="0" r="0" t="0"/>
          <a:stretch/>
        </p:blipFill>
        <p:spPr>
          <a:xfrm>
            <a:off x="6032162" y="672044"/>
            <a:ext cx="885320" cy="68460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335"/>
                                        </p:tgtEl>
                                        <p:attrNameLst>
                                          <p:attrName>style.visibility</p:attrName>
                                        </p:attrNameLst>
                                      </p:cBhvr>
                                      <p:to>
                                        <p:strVal val="visible"/>
                                      </p:to>
                                    </p:set>
                                    <p:anim calcmode="lin" valueType="num">
                                      <p:cBhvr additive="base">
                                        <p:cTn dur="500"/>
                                        <p:tgtEl>
                                          <p:spTgt spid="33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22"/>
                                        </p:tgtEl>
                                        <p:attrNameLst>
                                          <p:attrName>style.visibility</p:attrName>
                                        </p:attrNameLst>
                                      </p:cBhvr>
                                      <p:to>
                                        <p:strVal val="visible"/>
                                      </p:to>
                                    </p:set>
                                    <p:anim calcmode="lin" valueType="num">
                                      <p:cBhvr additive="base">
                                        <p:cTn dur="500"/>
                                        <p:tgtEl>
                                          <p:spTgt spid="32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34"/>
                                        </p:tgtEl>
                                        <p:attrNameLst>
                                          <p:attrName>style.visibility</p:attrName>
                                        </p:attrNameLst>
                                      </p:cBhvr>
                                      <p:to>
                                        <p:strVal val="visible"/>
                                      </p:to>
                                    </p:set>
                                    <p:anim calcmode="lin" valueType="num">
                                      <p:cBhvr additive="base">
                                        <p:cTn dur="500"/>
                                        <p:tgtEl>
                                          <p:spTgt spid="33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21"/>
                                        </p:tgtEl>
                                        <p:attrNameLst>
                                          <p:attrName>style.visibility</p:attrName>
                                        </p:attrNameLst>
                                      </p:cBhvr>
                                      <p:to>
                                        <p:strVal val="visible"/>
                                      </p:to>
                                    </p:set>
                                    <p:anim calcmode="lin" valueType="num">
                                      <p:cBhvr additive="base">
                                        <p:cTn dur="500"/>
                                        <p:tgtEl>
                                          <p:spTgt spid="32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18"/>
                                        </p:tgtEl>
                                        <p:attrNameLst>
                                          <p:attrName>style.visibility</p:attrName>
                                        </p:attrNameLst>
                                      </p:cBhvr>
                                      <p:to>
                                        <p:strVal val="visible"/>
                                      </p:to>
                                    </p:set>
                                    <p:anim calcmode="lin" valueType="num">
                                      <p:cBhvr additive="base">
                                        <p:cTn dur="500"/>
                                        <p:tgtEl>
                                          <p:spTgt spid="31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32"/>
                                        </p:tgtEl>
                                        <p:attrNameLst>
                                          <p:attrName>style.visibility</p:attrName>
                                        </p:attrNameLst>
                                      </p:cBhvr>
                                      <p:to>
                                        <p:strVal val="visible"/>
                                      </p:to>
                                    </p:set>
                                    <p:anim calcmode="lin" valueType="num">
                                      <p:cBhvr additive="base">
                                        <p:cTn dur="500"/>
                                        <p:tgtEl>
                                          <p:spTgt spid="33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17"/>
                                        </p:tgtEl>
                                        <p:attrNameLst>
                                          <p:attrName>style.visibility</p:attrName>
                                        </p:attrNameLst>
                                      </p:cBhvr>
                                      <p:to>
                                        <p:strVal val="visible"/>
                                      </p:to>
                                    </p:set>
                                    <p:anim calcmode="lin" valueType="num">
                                      <p:cBhvr additive="base">
                                        <p:cTn dur="500"/>
                                        <p:tgtEl>
                                          <p:spTgt spid="31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26"/>
                                        </p:tgtEl>
                                        <p:attrNameLst>
                                          <p:attrName>style.visibility</p:attrName>
                                        </p:attrNameLst>
                                      </p:cBhvr>
                                      <p:to>
                                        <p:strVal val="visible"/>
                                      </p:to>
                                    </p:set>
                                    <p:anim calcmode="lin" valueType="num">
                                      <p:cBhvr additive="base">
                                        <p:cTn dur="500"/>
                                        <p:tgtEl>
                                          <p:spTgt spid="32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16"/>
                                        </p:tgtEl>
                                        <p:attrNameLst>
                                          <p:attrName>style.visibility</p:attrName>
                                        </p:attrNameLst>
                                      </p:cBhvr>
                                      <p:to>
                                        <p:strVal val="visible"/>
                                      </p:to>
                                    </p:set>
                                    <p:anim calcmode="lin" valueType="num">
                                      <p:cBhvr additive="base">
                                        <p:cTn dur="500"/>
                                        <p:tgtEl>
                                          <p:spTgt spid="31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33"/>
                                        </p:tgtEl>
                                        <p:attrNameLst>
                                          <p:attrName>style.visibility</p:attrName>
                                        </p:attrNameLst>
                                      </p:cBhvr>
                                      <p:to>
                                        <p:strVal val="visible"/>
                                      </p:to>
                                    </p:set>
                                    <p:anim calcmode="lin" valueType="num">
                                      <p:cBhvr additive="base">
                                        <p:cTn dur="500"/>
                                        <p:tgtEl>
                                          <p:spTgt spid="33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25"/>
                                        </p:tgtEl>
                                        <p:attrNameLst>
                                          <p:attrName>style.visibility</p:attrName>
                                        </p:attrNameLst>
                                      </p:cBhvr>
                                      <p:to>
                                        <p:strVal val="visible"/>
                                      </p:to>
                                    </p:set>
                                    <p:anim calcmode="lin" valueType="num">
                                      <p:cBhvr additive="base">
                                        <p:cTn dur="500"/>
                                        <p:tgtEl>
                                          <p:spTgt spid="32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24"/>
                                        </p:tgtEl>
                                        <p:attrNameLst>
                                          <p:attrName>style.visibility</p:attrName>
                                        </p:attrNameLst>
                                      </p:cBhvr>
                                      <p:to>
                                        <p:strVal val="visible"/>
                                      </p:to>
                                    </p:set>
                                    <p:anim calcmode="lin" valueType="num">
                                      <p:cBhvr additive="base">
                                        <p:cTn dur="500"/>
                                        <p:tgtEl>
                                          <p:spTgt spid="32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19"/>
                                        </p:tgtEl>
                                        <p:attrNameLst>
                                          <p:attrName>style.visibility</p:attrName>
                                        </p:attrNameLst>
                                      </p:cBhvr>
                                      <p:to>
                                        <p:strVal val="visible"/>
                                      </p:to>
                                    </p:set>
                                    <p:anim calcmode="lin" valueType="num">
                                      <p:cBhvr additive="base">
                                        <p:cTn dur="500"/>
                                        <p:tgtEl>
                                          <p:spTgt spid="31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23"/>
                                        </p:tgtEl>
                                        <p:attrNameLst>
                                          <p:attrName>style.visibility</p:attrName>
                                        </p:attrNameLst>
                                      </p:cBhvr>
                                      <p:to>
                                        <p:strVal val="visible"/>
                                      </p:to>
                                    </p:set>
                                    <p:anim calcmode="lin" valueType="num">
                                      <p:cBhvr additive="base">
                                        <p:cTn dur="500"/>
                                        <p:tgtEl>
                                          <p:spTgt spid="32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20"/>
                                        </p:tgtEl>
                                        <p:attrNameLst>
                                          <p:attrName>style.visibility</p:attrName>
                                        </p:attrNameLst>
                                      </p:cBhvr>
                                      <p:to>
                                        <p:strVal val="visible"/>
                                      </p:to>
                                    </p:set>
                                    <p:anim calcmode="lin" valueType="num">
                                      <p:cBhvr additive="base">
                                        <p:cTn dur="500"/>
                                        <p:tgtEl>
                                          <p:spTgt spid="32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0" name="Shape 340"/>
        <p:cNvGrpSpPr/>
        <p:nvPr/>
      </p:nvGrpSpPr>
      <p:grpSpPr>
        <a:xfrm>
          <a:off x="0" y="0"/>
          <a:ext cx="0" cy="0"/>
          <a:chOff x="0" y="0"/>
          <a:chExt cx="0" cy="0"/>
        </a:xfrm>
      </p:grpSpPr>
      <p:sp>
        <p:nvSpPr>
          <p:cNvPr id="341" name="Google Shape;341;p38"/>
          <p:cNvSpPr txBox="1"/>
          <p:nvPr>
            <p:ph type="title"/>
          </p:nvPr>
        </p:nvSpPr>
        <p:spPr>
          <a:xfrm>
            <a:off x="628650" y="273844"/>
            <a:ext cx="7886700" cy="994200"/>
          </a:xfrm>
          <a:prstGeom prst="rect">
            <a:avLst/>
          </a:prstGeom>
          <a:noFill/>
          <a:ln>
            <a:noFill/>
          </a:ln>
          <a:effectLst>
            <a:outerShdw rotWithShape="0" algn="ctr" dir="2700000" dist="17961">
              <a:srgbClr val="ABA3A3">
                <a:alpha val="49800"/>
              </a:srgbClr>
            </a:outerShdw>
          </a:effectLst>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3300"/>
              <a:buFont typeface="Calibri"/>
              <a:buNone/>
            </a:pPr>
            <a:r>
              <a:rPr b="1" lang="en"/>
              <a:t>Pattern Comparison</a:t>
            </a:r>
            <a:br>
              <a:rPr b="1" lang="en"/>
            </a:br>
            <a:r>
              <a:rPr b="1" lang="en"/>
              <a:t>(Processing Speed) </a:t>
            </a:r>
            <a:endParaRPr/>
          </a:p>
        </p:txBody>
      </p:sp>
      <p:sp>
        <p:nvSpPr>
          <p:cNvPr id="342" name="Google Shape;342;p38"/>
          <p:cNvSpPr txBox="1"/>
          <p:nvPr/>
        </p:nvSpPr>
        <p:spPr>
          <a:xfrm>
            <a:off x="1600200" y="1019176"/>
            <a:ext cx="5943600" cy="857400"/>
          </a:xfrm>
          <a:prstGeom prst="rect">
            <a:avLst/>
          </a:prstGeom>
          <a:noFill/>
          <a:ln>
            <a:noFill/>
          </a:ln>
        </p:spPr>
        <p:txBody>
          <a:bodyPr anchorCtr="0" anchor="b" bIns="34275" lIns="68575" spcFirstLastPara="1" rIns="68575" wrap="square" tIns="34275">
            <a:noAutofit/>
          </a:bodyPr>
          <a:lstStyle/>
          <a:p>
            <a:pPr indent="0" lvl="0" marL="0" marR="0" rtl="0" algn="ctr">
              <a:spcBef>
                <a:spcPts val="0"/>
              </a:spcBef>
              <a:spcAft>
                <a:spcPts val="0"/>
              </a:spcAft>
              <a:buClr>
                <a:schemeClr val="dk1"/>
              </a:buClr>
              <a:buSzPts val="2300"/>
              <a:buFont typeface="Calibri"/>
              <a:buNone/>
            </a:pPr>
            <a:r>
              <a:rPr lang="en" sz="2300" cap="none">
                <a:solidFill>
                  <a:schemeClr val="dk1"/>
                </a:solidFill>
                <a:latin typeface="Calibri"/>
                <a:ea typeface="Calibri"/>
                <a:cs typeface="Calibri"/>
                <a:sym typeface="Calibri"/>
              </a:rPr>
              <a:t>Are the pictures the same?</a:t>
            </a:r>
            <a:endParaRPr sz="1100"/>
          </a:p>
        </p:txBody>
      </p:sp>
      <p:pic>
        <p:nvPicPr>
          <p:cNvPr descr="X:\Active Studies\NIH Toolbox\Task Development\Pictures\Processing speed\Picture modifications\Original and modified images\baseball green right.jpg" id="343" name="Google Shape;343;p38"/>
          <p:cNvPicPr preferRelativeResize="0"/>
          <p:nvPr/>
        </p:nvPicPr>
        <p:blipFill rotWithShape="1">
          <a:blip r:embed="rId3">
            <a:alphaModFix/>
          </a:blip>
          <a:srcRect b="0" l="0" r="0" t="0"/>
          <a:stretch/>
        </p:blipFill>
        <p:spPr>
          <a:xfrm>
            <a:off x="2228850" y="2287192"/>
            <a:ext cx="2057400" cy="2058590"/>
          </a:xfrm>
          <a:prstGeom prst="rect">
            <a:avLst/>
          </a:prstGeom>
          <a:noFill/>
          <a:ln>
            <a:noFill/>
          </a:ln>
        </p:spPr>
      </p:pic>
      <p:pic>
        <p:nvPicPr>
          <p:cNvPr descr="X:\Active Studies\NIH Toolbox\Task Development\Pictures\Processing speed\Picture modifications\Original and modified images\baseball white left.jpg" id="344" name="Google Shape;344;p38"/>
          <p:cNvPicPr preferRelativeResize="0"/>
          <p:nvPr/>
        </p:nvPicPr>
        <p:blipFill rotWithShape="1">
          <a:blip r:embed="rId4">
            <a:alphaModFix/>
          </a:blip>
          <a:srcRect b="0" l="0" r="0" t="0"/>
          <a:stretch/>
        </p:blipFill>
        <p:spPr>
          <a:xfrm>
            <a:off x="4857750" y="2286000"/>
            <a:ext cx="2057400" cy="2057400"/>
          </a:xfrm>
          <a:prstGeom prst="rect">
            <a:avLst/>
          </a:prstGeom>
          <a:noFill/>
          <a:ln>
            <a:noFill/>
          </a:ln>
        </p:spPr>
      </p:pic>
      <p:sp>
        <p:nvSpPr>
          <p:cNvPr id="345" name="Google Shape;345;p38"/>
          <p:cNvSpPr txBox="1"/>
          <p:nvPr/>
        </p:nvSpPr>
        <p:spPr>
          <a:xfrm>
            <a:off x="4157824" y="4568533"/>
            <a:ext cx="828600" cy="276900"/>
          </a:xfrm>
          <a:prstGeom prst="rect">
            <a:avLst/>
          </a:prstGeom>
          <a:solidFill>
            <a:srgbClr val="C9C9C9"/>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solidFill>
                  <a:schemeClr val="dk1"/>
                </a:solidFill>
                <a:latin typeface="Calibri"/>
                <a:ea typeface="Calibri"/>
                <a:cs typeface="Calibri"/>
                <a:sym typeface="Calibri"/>
              </a:rPr>
              <a:t>Ages 7-85</a:t>
            </a:r>
            <a:endParaRPr sz="1100"/>
          </a:p>
        </p:txBody>
      </p:sp>
      <p:pic>
        <p:nvPicPr>
          <p:cNvPr descr="NIH Toolbox without Tag Line.jpg" id="346" name="Google Shape;346;p38"/>
          <p:cNvPicPr preferRelativeResize="0"/>
          <p:nvPr/>
        </p:nvPicPr>
        <p:blipFill rotWithShape="1">
          <a:blip r:embed="rId5">
            <a:alphaModFix/>
          </a:blip>
          <a:srcRect b="0" l="0" r="0" t="0"/>
          <a:stretch/>
        </p:blipFill>
        <p:spPr>
          <a:xfrm>
            <a:off x="6996411" y="63103"/>
            <a:ext cx="1811216" cy="1143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1" name="Shape 351"/>
        <p:cNvGrpSpPr/>
        <p:nvPr/>
      </p:nvGrpSpPr>
      <p:grpSpPr>
        <a:xfrm>
          <a:off x="0" y="0"/>
          <a:ext cx="0" cy="0"/>
          <a:chOff x="0" y="0"/>
          <a:chExt cx="0" cy="0"/>
        </a:xfrm>
      </p:grpSpPr>
      <p:sp>
        <p:nvSpPr>
          <p:cNvPr id="352" name="Google Shape;352;p39"/>
          <p:cNvSpPr txBox="1"/>
          <p:nvPr/>
        </p:nvSpPr>
        <p:spPr>
          <a:xfrm>
            <a:off x="1657350" y="457200"/>
            <a:ext cx="5829300" cy="857400"/>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2300">
                <a:solidFill>
                  <a:schemeClr val="dk1"/>
                </a:solidFill>
                <a:latin typeface="Calibri"/>
                <a:ea typeface="Calibri"/>
                <a:cs typeface="Calibri"/>
                <a:sym typeface="Calibri"/>
              </a:rPr>
              <a:t>Are the pictures the same?</a:t>
            </a:r>
            <a:endParaRPr sz="1100"/>
          </a:p>
        </p:txBody>
      </p:sp>
      <p:pic>
        <p:nvPicPr>
          <p:cNvPr descr="X:\Active Studies\NIH Toolbox\Task Development\Pictures\Processing speed\Picture modifications\Original and modified images\dinosaur with spikes left.jpg" id="353" name="Google Shape;353;p39"/>
          <p:cNvPicPr preferRelativeResize="0"/>
          <p:nvPr/>
        </p:nvPicPr>
        <p:blipFill rotWithShape="1">
          <a:blip r:embed="rId3">
            <a:alphaModFix/>
          </a:blip>
          <a:srcRect b="0" l="0" r="0" t="0"/>
          <a:stretch/>
        </p:blipFill>
        <p:spPr>
          <a:xfrm>
            <a:off x="2286000" y="1887142"/>
            <a:ext cx="2057400" cy="2058590"/>
          </a:xfrm>
          <a:prstGeom prst="rect">
            <a:avLst/>
          </a:prstGeom>
          <a:noFill/>
          <a:ln>
            <a:noFill/>
          </a:ln>
        </p:spPr>
      </p:pic>
      <p:pic>
        <p:nvPicPr>
          <p:cNvPr descr="X:\Active Studies\NIH Toolbox\Task Development\Pictures\Processing speed\Picture modifications\Original and modified images\dinosaur without spikes right.jpg" id="354" name="Google Shape;354;p39"/>
          <p:cNvPicPr preferRelativeResize="0"/>
          <p:nvPr/>
        </p:nvPicPr>
        <p:blipFill rotWithShape="1">
          <a:blip r:embed="rId4">
            <a:alphaModFix/>
          </a:blip>
          <a:srcRect b="0" l="0" r="0" t="0"/>
          <a:stretch/>
        </p:blipFill>
        <p:spPr>
          <a:xfrm>
            <a:off x="4914900" y="1885950"/>
            <a:ext cx="2057400" cy="20574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9" name="Shape 359"/>
        <p:cNvGrpSpPr/>
        <p:nvPr/>
      </p:nvGrpSpPr>
      <p:grpSpPr>
        <a:xfrm>
          <a:off x="0" y="0"/>
          <a:ext cx="0" cy="0"/>
          <a:chOff x="0" y="0"/>
          <a:chExt cx="0" cy="0"/>
        </a:xfrm>
      </p:grpSpPr>
      <p:sp>
        <p:nvSpPr>
          <p:cNvPr id="360" name="Google Shape;360;p40"/>
          <p:cNvSpPr txBox="1"/>
          <p:nvPr/>
        </p:nvSpPr>
        <p:spPr>
          <a:xfrm>
            <a:off x="1657350" y="457200"/>
            <a:ext cx="5829300" cy="857400"/>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2300">
                <a:solidFill>
                  <a:schemeClr val="dk1"/>
                </a:solidFill>
                <a:latin typeface="Calibri"/>
                <a:ea typeface="Calibri"/>
                <a:cs typeface="Calibri"/>
                <a:sym typeface="Calibri"/>
              </a:rPr>
              <a:t>Are the pictures the same?</a:t>
            </a:r>
            <a:endParaRPr sz="1100"/>
          </a:p>
        </p:txBody>
      </p:sp>
      <p:pic>
        <p:nvPicPr>
          <p:cNvPr descr="X:\Active Studies\NIH Toolbox\Task Development\Pictures\Processing speed\Picture modifications\Original and modified images\balloons left.jpg" id="361" name="Google Shape;361;p40"/>
          <p:cNvPicPr preferRelativeResize="0"/>
          <p:nvPr/>
        </p:nvPicPr>
        <p:blipFill rotWithShape="1">
          <a:blip r:embed="rId3">
            <a:alphaModFix/>
          </a:blip>
          <a:srcRect b="0" l="0" r="0" t="0"/>
          <a:stretch/>
        </p:blipFill>
        <p:spPr>
          <a:xfrm>
            <a:off x="2228850" y="1887142"/>
            <a:ext cx="2057400" cy="2058590"/>
          </a:xfrm>
          <a:prstGeom prst="rect">
            <a:avLst/>
          </a:prstGeom>
          <a:noFill/>
          <a:ln>
            <a:noFill/>
          </a:ln>
        </p:spPr>
      </p:pic>
      <p:pic>
        <p:nvPicPr>
          <p:cNvPr descr="X:\Active Studies\NIH Toolbox\Task Development\Pictures\Processing speed\Picture modifications\Original and modified images\balloons right.jpg" id="362" name="Google Shape;362;p40"/>
          <p:cNvPicPr preferRelativeResize="0"/>
          <p:nvPr/>
        </p:nvPicPr>
        <p:blipFill rotWithShape="1">
          <a:blip r:embed="rId4">
            <a:alphaModFix/>
          </a:blip>
          <a:srcRect b="0" l="0" r="0" t="0"/>
          <a:stretch/>
        </p:blipFill>
        <p:spPr>
          <a:xfrm>
            <a:off x="4857750" y="1885950"/>
            <a:ext cx="2057400" cy="20574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7" name="Shape 367"/>
        <p:cNvGrpSpPr/>
        <p:nvPr/>
      </p:nvGrpSpPr>
      <p:grpSpPr>
        <a:xfrm>
          <a:off x="0" y="0"/>
          <a:ext cx="0" cy="0"/>
          <a:chOff x="0" y="0"/>
          <a:chExt cx="0" cy="0"/>
        </a:xfrm>
      </p:grpSpPr>
      <p:grpSp>
        <p:nvGrpSpPr>
          <p:cNvPr id="368" name="Google Shape;368;p41"/>
          <p:cNvGrpSpPr/>
          <p:nvPr/>
        </p:nvGrpSpPr>
        <p:grpSpPr>
          <a:xfrm>
            <a:off x="2325500" y="1348383"/>
            <a:ext cx="4595113" cy="3155156"/>
            <a:chOff x="3120" y="0"/>
            <a:chExt cx="2700" cy="2400"/>
          </a:xfrm>
        </p:grpSpPr>
        <p:sp>
          <p:nvSpPr>
            <p:cNvPr id="369" name="Google Shape;369;p41"/>
            <p:cNvSpPr/>
            <p:nvPr/>
          </p:nvSpPr>
          <p:spPr>
            <a:xfrm>
              <a:off x="3120" y="0"/>
              <a:ext cx="2700" cy="2400"/>
            </a:xfrm>
            <a:prstGeom prst="rect">
              <a:avLst/>
            </a:prstGeom>
            <a:solidFill>
              <a:schemeClr val="hlink">
                <a:alpha val="26670"/>
              </a:schemeClr>
            </a:solidFill>
            <a:ln cap="flat" cmpd="dbl" w="381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nvGrpSpPr>
            <p:cNvPr id="370" name="Google Shape;370;p41"/>
            <p:cNvGrpSpPr/>
            <p:nvPr/>
          </p:nvGrpSpPr>
          <p:grpSpPr>
            <a:xfrm>
              <a:off x="3168" y="48"/>
              <a:ext cx="2544" cy="2211"/>
              <a:chOff x="3168" y="80"/>
              <a:chExt cx="2448" cy="2128"/>
            </a:xfrm>
          </p:grpSpPr>
          <p:pic>
            <p:nvPicPr>
              <p:cNvPr id="371" name="Google Shape;371;p41"/>
              <p:cNvPicPr preferRelativeResize="0"/>
              <p:nvPr/>
            </p:nvPicPr>
            <p:blipFill rotWithShape="1">
              <a:blip r:embed="rId3">
                <a:alphaModFix/>
              </a:blip>
              <a:srcRect b="0" l="0" r="0" t="0"/>
              <a:stretch/>
            </p:blipFill>
            <p:spPr>
              <a:xfrm>
                <a:off x="3260" y="80"/>
                <a:ext cx="2266" cy="1133"/>
              </a:xfrm>
              <a:prstGeom prst="rect">
                <a:avLst/>
              </a:prstGeom>
              <a:noFill/>
              <a:ln>
                <a:noFill/>
              </a:ln>
            </p:spPr>
          </p:pic>
          <p:pic>
            <p:nvPicPr>
              <p:cNvPr id="372" name="Google Shape;372;p41"/>
              <p:cNvPicPr preferRelativeResize="0"/>
              <p:nvPr/>
            </p:nvPicPr>
            <p:blipFill rotWithShape="1">
              <a:blip r:embed="rId4">
                <a:alphaModFix/>
              </a:blip>
              <a:srcRect b="0" l="0" r="0" t="0"/>
              <a:stretch/>
            </p:blipFill>
            <p:spPr>
              <a:xfrm>
                <a:off x="3168" y="1274"/>
                <a:ext cx="1240" cy="934"/>
              </a:xfrm>
              <a:prstGeom prst="rect">
                <a:avLst/>
              </a:prstGeom>
              <a:noFill/>
              <a:ln>
                <a:noFill/>
              </a:ln>
            </p:spPr>
          </p:pic>
          <p:pic>
            <p:nvPicPr>
              <p:cNvPr id="373" name="Google Shape;373;p41"/>
              <p:cNvPicPr preferRelativeResize="0"/>
              <p:nvPr/>
            </p:nvPicPr>
            <p:blipFill rotWithShape="1">
              <a:blip r:embed="rId5">
                <a:alphaModFix/>
              </a:blip>
              <a:srcRect b="0" l="0" r="0" t="0"/>
              <a:stretch/>
            </p:blipFill>
            <p:spPr>
              <a:xfrm>
                <a:off x="4416" y="1274"/>
                <a:ext cx="1200" cy="934"/>
              </a:xfrm>
              <a:prstGeom prst="rect">
                <a:avLst/>
              </a:prstGeom>
              <a:noFill/>
              <a:ln>
                <a:noFill/>
              </a:ln>
            </p:spPr>
          </p:pic>
        </p:grpSp>
      </p:grpSp>
      <p:sp>
        <p:nvSpPr>
          <p:cNvPr id="374" name="Google Shape;374;p41"/>
          <p:cNvSpPr txBox="1"/>
          <p:nvPr>
            <p:ph type="title"/>
          </p:nvPr>
        </p:nvSpPr>
        <p:spPr>
          <a:xfrm>
            <a:off x="628650" y="273844"/>
            <a:ext cx="7886700" cy="994200"/>
          </a:xfrm>
          <a:prstGeom prst="rect">
            <a:avLst/>
          </a:prstGeom>
          <a:noFill/>
          <a:ln>
            <a:noFill/>
          </a:ln>
          <a:effectLst>
            <a:outerShdw rotWithShape="0" algn="ctr" dir="2700000" dist="17961">
              <a:srgbClr val="ABA3A3">
                <a:alpha val="49800"/>
              </a:srgbClr>
            </a:outerShdw>
          </a:effectLst>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3300"/>
              <a:buFont typeface="Calibri"/>
              <a:buNone/>
            </a:pPr>
            <a:r>
              <a:rPr b="1" lang="en"/>
              <a:t>Flanker </a:t>
            </a:r>
            <a:br>
              <a:rPr b="1" lang="en"/>
            </a:br>
            <a:r>
              <a:rPr b="1" lang="en"/>
              <a:t>(Executive Function and Attention)</a:t>
            </a:r>
            <a:endParaRPr>
              <a:solidFill>
                <a:srgbClr val="004A8F"/>
              </a:solidFill>
            </a:endParaRPr>
          </a:p>
        </p:txBody>
      </p:sp>
      <p:sp>
        <p:nvSpPr>
          <p:cNvPr id="375" name="Google Shape;375;p41"/>
          <p:cNvSpPr txBox="1"/>
          <p:nvPr/>
        </p:nvSpPr>
        <p:spPr>
          <a:xfrm>
            <a:off x="4157824" y="4457700"/>
            <a:ext cx="828600" cy="276900"/>
          </a:xfrm>
          <a:prstGeom prst="rect">
            <a:avLst/>
          </a:prstGeom>
          <a:solidFill>
            <a:srgbClr val="C9C9C9"/>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solidFill>
                  <a:schemeClr val="dk1"/>
                </a:solidFill>
                <a:latin typeface="Calibri"/>
                <a:ea typeface="Calibri"/>
                <a:cs typeface="Calibri"/>
                <a:sym typeface="Calibri"/>
              </a:rPr>
              <a:t>Ages 3-85</a:t>
            </a:r>
            <a:endParaRPr sz="1100"/>
          </a:p>
        </p:txBody>
      </p:sp>
      <p:pic>
        <p:nvPicPr>
          <p:cNvPr descr="NIH Toolbox without Tag Line.jpg" id="376" name="Google Shape;376;p41"/>
          <p:cNvPicPr preferRelativeResize="0"/>
          <p:nvPr/>
        </p:nvPicPr>
        <p:blipFill rotWithShape="1">
          <a:blip r:embed="rId6">
            <a:alphaModFix/>
          </a:blip>
          <a:srcRect b="0" l="0" r="0" t="0"/>
          <a:stretch/>
        </p:blipFill>
        <p:spPr>
          <a:xfrm>
            <a:off x="6996411" y="63103"/>
            <a:ext cx="1811216" cy="11430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1" name="Shape 381"/>
        <p:cNvGrpSpPr/>
        <p:nvPr/>
      </p:nvGrpSpPr>
      <p:grpSpPr>
        <a:xfrm>
          <a:off x="0" y="0"/>
          <a:ext cx="0" cy="0"/>
          <a:chOff x="0" y="0"/>
          <a:chExt cx="0" cy="0"/>
        </a:xfrm>
      </p:grpSpPr>
      <p:sp>
        <p:nvSpPr>
          <p:cNvPr id="382" name="Google Shape;382;p42"/>
          <p:cNvSpPr txBox="1"/>
          <p:nvPr>
            <p:ph type="title"/>
          </p:nvPr>
        </p:nvSpPr>
        <p:spPr>
          <a:xfrm>
            <a:off x="628650" y="273844"/>
            <a:ext cx="7886700" cy="994200"/>
          </a:xfrm>
          <a:prstGeom prst="rect">
            <a:avLst/>
          </a:prstGeom>
          <a:noFill/>
          <a:ln>
            <a:noFill/>
          </a:ln>
          <a:effectLst>
            <a:outerShdw rotWithShape="0" algn="ctr" dir="2700000" dist="17961">
              <a:srgbClr val="ABA3A3">
                <a:alpha val="49800"/>
              </a:srgbClr>
            </a:outerShdw>
          </a:effectLst>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3300"/>
              <a:buFont typeface="Calibri"/>
              <a:buNone/>
            </a:pPr>
            <a:r>
              <a:rPr b="1" lang="en"/>
              <a:t>DIMENSIONAL CHANGE CARD SORT </a:t>
            </a:r>
            <a:br>
              <a:rPr b="1" lang="en"/>
            </a:br>
            <a:r>
              <a:rPr b="1" lang="en"/>
              <a:t>(Executive Function and Attention)</a:t>
            </a:r>
            <a:endParaRPr/>
          </a:p>
        </p:txBody>
      </p:sp>
      <p:grpSp>
        <p:nvGrpSpPr>
          <p:cNvPr id="383" name="Google Shape;383;p42"/>
          <p:cNvGrpSpPr/>
          <p:nvPr/>
        </p:nvGrpSpPr>
        <p:grpSpPr>
          <a:xfrm>
            <a:off x="2065110" y="1327754"/>
            <a:ext cx="5013611" cy="3276623"/>
            <a:chOff x="0" y="192"/>
            <a:chExt cx="5472" cy="3888"/>
          </a:xfrm>
        </p:grpSpPr>
        <p:pic>
          <p:nvPicPr>
            <p:cNvPr descr="adult_instr1A" id="384" name="Google Shape;384;p42"/>
            <p:cNvPicPr preferRelativeResize="0"/>
            <p:nvPr/>
          </p:nvPicPr>
          <p:blipFill rotWithShape="1">
            <a:blip r:embed="rId3">
              <a:alphaModFix/>
            </a:blip>
            <a:srcRect b="0" l="0" r="0" t="0"/>
            <a:stretch/>
          </p:blipFill>
          <p:spPr>
            <a:xfrm>
              <a:off x="0" y="192"/>
              <a:ext cx="2690" cy="1912"/>
            </a:xfrm>
            <a:prstGeom prst="rect">
              <a:avLst/>
            </a:prstGeom>
            <a:noFill/>
            <a:ln cap="flat" cmpd="sng" w="9525">
              <a:solidFill>
                <a:schemeClr val="dk1"/>
              </a:solidFill>
              <a:prstDash val="solid"/>
              <a:miter lim="800000"/>
              <a:headEnd len="sm" w="sm" type="none"/>
              <a:tailEnd len="sm" w="sm" type="none"/>
            </a:ln>
          </p:spPr>
        </p:pic>
        <p:pic>
          <p:nvPicPr>
            <p:cNvPr descr="adult_instr2B" id="385" name="Google Shape;385;p42"/>
            <p:cNvPicPr preferRelativeResize="0"/>
            <p:nvPr/>
          </p:nvPicPr>
          <p:blipFill rotWithShape="1">
            <a:blip r:embed="rId4">
              <a:alphaModFix/>
            </a:blip>
            <a:srcRect b="0" l="0" r="0" t="0"/>
            <a:stretch/>
          </p:blipFill>
          <p:spPr>
            <a:xfrm>
              <a:off x="2829" y="192"/>
              <a:ext cx="2643" cy="1880"/>
            </a:xfrm>
            <a:prstGeom prst="rect">
              <a:avLst/>
            </a:prstGeom>
            <a:noFill/>
            <a:ln cap="flat" cmpd="sng" w="9525">
              <a:solidFill>
                <a:schemeClr val="dk1"/>
              </a:solidFill>
              <a:prstDash val="solid"/>
              <a:miter lim="800000"/>
              <a:headEnd len="sm" w="sm" type="none"/>
              <a:tailEnd len="sm" w="sm" type="none"/>
            </a:ln>
          </p:spPr>
        </p:pic>
        <p:pic>
          <p:nvPicPr>
            <p:cNvPr id="386" name="Google Shape;386;p42"/>
            <p:cNvPicPr preferRelativeResize="0"/>
            <p:nvPr/>
          </p:nvPicPr>
          <p:blipFill rotWithShape="1">
            <a:blip r:embed="rId5">
              <a:alphaModFix/>
            </a:blip>
            <a:srcRect b="0" l="0" r="0" t="0"/>
            <a:stretch/>
          </p:blipFill>
          <p:spPr>
            <a:xfrm>
              <a:off x="0" y="2168"/>
              <a:ext cx="2691" cy="1912"/>
            </a:xfrm>
            <a:prstGeom prst="rect">
              <a:avLst/>
            </a:prstGeom>
            <a:noFill/>
            <a:ln cap="flat" cmpd="sng" w="9525">
              <a:solidFill>
                <a:schemeClr val="dk1"/>
              </a:solidFill>
              <a:prstDash val="solid"/>
              <a:miter lim="800000"/>
              <a:headEnd len="sm" w="sm" type="none"/>
              <a:tailEnd len="sm" w="sm" type="none"/>
            </a:ln>
          </p:spPr>
        </p:pic>
        <p:pic>
          <p:nvPicPr>
            <p:cNvPr id="387" name="Google Shape;387;p42"/>
            <p:cNvPicPr preferRelativeResize="0"/>
            <p:nvPr/>
          </p:nvPicPr>
          <p:blipFill rotWithShape="1">
            <a:blip r:embed="rId6">
              <a:alphaModFix/>
            </a:blip>
            <a:srcRect b="0" l="0" r="0" t="0"/>
            <a:stretch/>
          </p:blipFill>
          <p:spPr>
            <a:xfrm>
              <a:off x="2829" y="2202"/>
              <a:ext cx="2642" cy="1878"/>
            </a:xfrm>
            <a:prstGeom prst="rect">
              <a:avLst/>
            </a:prstGeom>
            <a:noFill/>
            <a:ln cap="flat" cmpd="sng" w="9525">
              <a:solidFill>
                <a:schemeClr val="dk1"/>
              </a:solidFill>
              <a:prstDash val="solid"/>
              <a:miter lim="800000"/>
              <a:headEnd len="sm" w="sm" type="none"/>
              <a:tailEnd len="sm" w="sm" type="none"/>
            </a:ln>
          </p:spPr>
        </p:pic>
      </p:grpSp>
      <p:sp>
        <p:nvSpPr>
          <p:cNvPr id="388" name="Google Shape;388;p42"/>
          <p:cNvSpPr txBox="1"/>
          <p:nvPr/>
        </p:nvSpPr>
        <p:spPr>
          <a:xfrm>
            <a:off x="4157824" y="4788754"/>
            <a:ext cx="828600" cy="276900"/>
          </a:xfrm>
          <a:prstGeom prst="rect">
            <a:avLst/>
          </a:prstGeom>
          <a:solidFill>
            <a:srgbClr val="C9C9C9"/>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solidFill>
                  <a:schemeClr val="dk1"/>
                </a:solidFill>
                <a:latin typeface="Calibri"/>
                <a:ea typeface="Calibri"/>
                <a:cs typeface="Calibri"/>
                <a:sym typeface="Calibri"/>
              </a:rPr>
              <a:t>Ages 3-85</a:t>
            </a:r>
            <a:endParaRPr sz="1100"/>
          </a:p>
        </p:txBody>
      </p:sp>
      <p:pic>
        <p:nvPicPr>
          <p:cNvPr descr="NIH Toolbox without Tag Line.jpg" id="389" name="Google Shape;389;p42"/>
          <p:cNvPicPr preferRelativeResize="0"/>
          <p:nvPr/>
        </p:nvPicPr>
        <p:blipFill rotWithShape="1">
          <a:blip r:embed="rId7">
            <a:alphaModFix/>
          </a:blip>
          <a:srcRect b="0" l="0" r="0" t="0"/>
          <a:stretch/>
        </p:blipFill>
        <p:spPr>
          <a:xfrm>
            <a:off x="6996411" y="63103"/>
            <a:ext cx="1811216" cy="11430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4" name="Shape 394"/>
        <p:cNvGrpSpPr/>
        <p:nvPr/>
      </p:nvGrpSpPr>
      <p:grpSpPr>
        <a:xfrm>
          <a:off x="0" y="0"/>
          <a:ext cx="0" cy="0"/>
          <a:chOff x="0" y="0"/>
          <a:chExt cx="0" cy="0"/>
        </a:xfrm>
      </p:grpSpPr>
      <p:sp>
        <p:nvSpPr>
          <p:cNvPr id="395" name="Google Shape;395;p4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3300"/>
              <a:buFont typeface="Calibri"/>
              <a:buNone/>
            </a:pPr>
            <a:r>
              <a:rPr b="1" lang="en"/>
              <a:t>Oral Symbol Digit</a:t>
            </a:r>
            <a:endParaRPr b="1"/>
          </a:p>
        </p:txBody>
      </p:sp>
      <p:pic>
        <p:nvPicPr>
          <p:cNvPr id="396" name="Google Shape;396;p43"/>
          <p:cNvPicPr preferRelativeResize="0"/>
          <p:nvPr>
            <p:ph idx="1" type="body"/>
          </p:nvPr>
        </p:nvPicPr>
        <p:blipFill rotWithShape="1">
          <a:blip r:embed="rId3">
            <a:alphaModFix/>
          </a:blip>
          <a:srcRect b="0" l="0" r="0" t="0"/>
          <a:stretch/>
        </p:blipFill>
        <p:spPr>
          <a:xfrm>
            <a:off x="3245483" y="1763042"/>
            <a:ext cx="2652900" cy="3263400"/>
          </a:xfrm>
          <a:prstGeom prst="rect">
            <a:avLst/>
          </a:prstGeom>
          <a:noFill/>
          <a:ln>
            <a:noFill/>
          </a:ln>
        </p:spPr>
      </p:pic>
      <p:pic>
        <p:nvPicPr>
          <p:cNvPr id="397" name="Google Shape;397;p43"/>
          <p:cNvPicPr preferRelativeResize="0"/>
          <p:nvPr/>
        </p:nvPicPr>
        <p:blipFill rotWithShape="1">
          <a:blip r:embed="rId4">
            <a:alphaModFix/>
          </a:blip>
          <a:srcRect b="19794" l="0" r="0" t="0"/>
          <a:stretch/>
        </p:blipFill>
        <p:spPr>
          <a:xfrm>
            <a:off x="2794478" y="1231484"/>
            <a:ext cx="3555043" cy="1635429"/>
          </a:xfrm>
          <a:prstGeom prst="rect">
            <a:avLst/>
          </a:prstGeom>
          <a:noFill/>
          <a:ln>
            <a:noFill/>
          </a:ln>
        </p:spPr>
      </p:pic>
      <p:pic>
        <p:nvPicPr>
          <p:cNvPr descr="NIH Toolbox without Tag Line.jpg" id="398" name="Google Shape;398;p43"/>
          <p:cNvPicPr preferRelativeResize="0"/>
          <p:nvPr/>
        </p:nvPicPr>
        <p:blipFill rotWithShape="1">
          <a:blip r:embed="rId5">
            <a:alphaModFix/>
          </a:blip>
          <a:srcRect b="0" l="0" r="0" t="0"/>
          <a:stretch/>
        </p:blipFill>
        <p:spPr>
          <a:xfrm>
            <a:off x="6996411" y="63103"/>
            <a:ext cx="1811216" cy="11430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2" name="Shape 402"/>
        <p:cNvGrpSpPr/>
        <p:nvPr/>
      </p:nvGrpSpPr>
      <p:grpSpPr>
        <a:xfrm>
          <a:off x="0" y="0"/>
          <a:ext cx="0" cy="0"/>
          <a:chOff x="0" y="0"/>
          <a:chExt cx="0" cy="0"/>
        </a:xfrm>
      </p:grpSpPr>
      <p:sp>
        <p:nvSpPr>
          <p:cNvPr id="403" name="Google Shape;403;p4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3300"/>
              <a:buFont typeface="Calibri"/>
              <a:buNone/>
            </a:pPr>
            <a:r>
              <a:rPr b="1" lang="en"/>
              <a:t>Scoring</a:t>
            </a:r>
            <a:endParaRPr b="1"/>
          </a:p>
        </p:txBody>
      </p:sp>
      <p:sp>
        <p:nvSpPr>
          <p:cNvPr id="404" name="Google Shape;404;p44"/>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p>
            <a:pPr indent="-171450" lvl="0" marL="177800" rtl="0" algn="l">
              <a:lnSpc>
                <a:spcPct val="90000"/>
              </a:lnSpc>
              <a:spcBef>
                <a:spcPts val="0"/>
              </a:spcBef>
              <a:spcAft>
                <a:spcPts val="0"/>
              </a:spcAft>
              <a:buClr>
                <a:schemeClr val="dk1"/>
              </a:buClr>
              <a:buSzPts val="2100"/>
              <a:buChar char="●"/>
            </a:pPr>
            <a:r>
              <a:rPr lang="en"/>
              <a:t>Individual Test Scores (raw and scaled scores)</a:t>
            </a:r>
            <a:endParaRPr/>
          </a:p>
          <a:p>
            <a:pPr indent="-171450" lvl="0" marL="177800" rtl="0" algn="l">
              <a:lnSpc>
                <a:spcPct val="90000"/>
              </a:lnSpc>
              <a:spcBef>
                <a:spcPts val="800"/>
              </a:spcBef>
              <a:spcAft>
                <a:spcPts val="1600"/>
              </a:spcAft>
              <a:buClr>
                <a:schemeClr val="dk1"/>
              </a:buClr>
              <a:buSzPts val="2100"/>
              <a:buChar char="●"/>
            </a:pPr>
            <a:r>
              <a:rPr lang="en"/>
              <a:t>Summary Scores: Crystalized and Fluid Intelligence</a:t>
            </a:r>
            <a:endParaRPr/>
          </a:p>
        </p:txBody>
      </p:sp>
      <p:sp>
        <p:nvSpPr>
          <p:cNvPr descr="Fluid Intelligence vs Crystallized Intelligence" id="405" name="Google Shape;405;p44"/>
          <p:cNvSpPr/>
          <p:nvPr/>
        </p:nvSpPr>
        <p:spPr>
          <a:xfrm>
            <a:off x="116681" y="-108347"/>
            <a:ext cx="228600" cy="2286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pic>
        <p:nvPicPr>
          <p:cNvPr id="406" name="Google Shape;406;p44"/>
          <p:cNvPicPr preferRelativeResize="0"/>
          <p:nvPr/>
        </p:nvPicPr>
        <p:blipFill rotWithShape="1">
          <a:blip r:embed="rId3">
            <a:alphaModFix/>
          </a:blip>
          <a:srcRect b="0" l="0" r="0" t="0"/>
          <a:stretch/>
        </p:blipFill>
        <p:spPr>
          <a:xfrm>
            <a:off x="2787106" y="2342585"/>
            <a:ext cx="3569790" cy="250770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1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3300"/>
              <a:buFont typeface="Calibri"/>
              <a:buNone/>
            </a:pPr>
            <a:r>
              <a:rPr b="1" lang="en"/>
              <a:t>Neuro-QoL</a:t>
            </a:r>
            <a:r>
              <a:rPr lang="en"/>
              <a:t> </a:t>
            </a:r>
            <a:r>
              <a:rPr b="1" lang="en"/>
              <a:t>PROs</a:t>
            </a:r>
            <a:endParaRPr b="1"/>
          </a:p>
        </p:txBody>
      </p:sp>
      <p:sp>
        <p:nvSpPr>
          <p:cNvPr id="91" name="Google Shape;91;p18"/>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1600"/>
              </a:spcAft>
              <a:buClr>
                <a:schemeClr val="dk1"/>
              </a:buClr>
              <a:buSzPts val="2100"/>
              <a:buNone/>
            </a:pPr>
            <a:r>
              <a:rPr b="1" lang="en"/>
              <a:t>What is a patient reported outcome (PRO) measure?</a:t>
            </a:r>
            <a:br>
              <a:rPr lang="en"/>
            </a:br>
            <a:endParaRPr/>
          </a:p>
        </p:txBody>
      </p:sp>
      <p:pic>
        <p:nvPicPr>
          <p:cNvPr id="92" name="Google Shape;92;p18"/>
          <p:cNvPicPr preferRelativeResize="0"/>
          <p:nvPr/>
        </p:nvPicPr>
        <p:blipFill rotWithShape="1">
          <a:blip r:embed="rId3">
            <a:alphaModFix/>
          </a:blip>
          <a:srcRect b="0" l="0" r="0" t="0"/>
          <a:stretch/>
        </p:blipFill>
        <p:spPr>
          <a:xfrm>
            <a:off x="2872230" y="1869757"/>
            <a:ext cx="3200400" cy="2136267"/>
          </a:xfrm>
          <a:prstGeom prst="rect">
            <a:avLst/>
          </a:prstGeom>
          <a:noFill/>
          <a:ln>
            <a:noFill/>
          </a:ln>
        </p:spPr>
      </p:pic>
      <p:pic>
        <p:nvPicPr>
          <p:cNvPr descr="Neuro-QOL" id="93" name="Google Shape;93;p18">
            <a:hlinkClick r:id="rId4"/>
          </p:cNvPr>
          <p:cNvPicPr preferRelativeResize="0"/>
          <p:nvPr/>
        </p:nvPicPr>
        <p:blipFill rotWithShape="1">
          <a:blip r:embed="rId5">
            <a:alphaModFix/>
          </a:blip>
          <a:srcRect b="0" l="0" r="0" t="0"/>
          <a:stretch/>
        </p:blipFill>
        <p:spPr>
          <a:xfrm>
            <a:off x="2759600" y="4328827"/>
            <a:ext cx="3771900" cy="471488"/>
          </a:xfrm>
          <a:prstGeom prst="rect">
            <a:avLst/>
          </a:prstGeom>
          <a:solidFill>
            <a:schemeClr val="lt1"/>
          </a:solid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1" name="Shape 411"/>
        <p:cNvGrpSpPr/>
        <p:nvPr/>
      </p:nvGrpSpPr>
      <p:grpSpPr>
        <a:xfrm>
          <a:off x="0" y="0"/>
          <a:ext cx="0" cy="0"/>
          <a:chOff x="0" y="0"/>
          <a:chExt cx="0" cy="0"/>
        </a:xfrm>
      </p:grpSpPr>
      <p:sp>
        <p:nvSpPr>
          <p:cNvPr id="412" name="Google Shape;412;p45"/>
          <p:cNvSpPr txBox="1"/>
          <p:nvPr>
            <p:ph type="title"/>
          </p:nvPr>
        </p:nvSpPr>
        <p:spPr>
          <a:xfrm>
            <a:off x="454641" y="273844"/>
            <a:ext cx="7886700" cy="994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3300"/>
              <a:buFont typeface="Calibri"/>
              <a:buNone/>
            </a:pPr>
            <a:r>
              <a:rPr lang="en"/>
              <a:t>Traditional Neuropsychological Tests</a:t>
            </a:r>
            <a:endParaRPr/>
          </a:p>
        </p:txBody>
      </p:sp>
      <p:sp>
        <p:nvSpPr>
          <p:cNvPr id="413" name="Google Shape;413;p45"/>
          <p:cNvSpPr txBox="1"/>
          <p:nvPr>
            <p:ph idx="1" type="body"/>
          </p:nvPr>
        </p:nvSpPr>
        <p:spPr>
          <a:xfrm>
            <a:off x="454641" y="1268016"/>
            <a:ext cx="7886700" cy="3263400"/>
          </a:xfrm>
          <a:prstGeom prst="rect">
            <a:avLst/>
          </a:prstGeom>
          <a:noFill/>
          <a:ln>
            <a:noFill/>
          </a:ln>
        </p:spPr>
        <p:txBody>
          <a:bodyPr anchorCtr="0" anchor="t" bIns="34275" lIns="68575" spcFirstLastPara="1" rIns="68575" wrap="square" tIns="34275">
            <a:noAutofit/>
          </a:bodyPr>
          <a:lstStyle/>
          <a:p>
            <a:pPr indent="-171450" lvl="0" marL="177800" rtl="0" algn="l">
              <a:lnSpc>
                <a:spcPct val="90000"/>
              </a:lnSpc>
              <a:spcBef>
                <a:spcPts val="0"/>
              </a:spcBef>
              <a:spcAft>
                <a:spcPts val="0"/>
              </a:spcAft>
              <a:buClr>
                <a:schemeClr val="dk1"/>
              </a:buClr>
              <a:buSzPts val="2100"/>
              <a:buChar char="●"/>
            </a:pPr>
            <a:r>
              <a:rPr lang="en"/>
              <a:t>Trail Making Test, Parts A &amp; B   </a:t>
            </a:r>
            <a:endParaRPr/>
          </a:p>
          <a:p>
            <a:pPr indent="-177800" lvl="1" marL="520700" rtl="0" algn="l">
              <a:lnSpc>
                <a:spcPct val="90000"/>
              </a:lnSpc>
              <a:spcBef>
                <a:spcPts val="400"/>
              </a:spcBef>
              <a:spcAft>
                <a:spcPts val="0"/>
              </a:spcAft>
              <a:buClr>
                <a:schemeClr val="dk1"/>
              </a:buClr>
              <a:buSzPts val="1800"/>
              <a:buChar char="○"/>
            </a:pPr>
            <a:r>
              <a:rPr lang="en"/>
              <a:t>Attention, processing speed, executive functioning (especially B)</a:t>
            </a:r>
            <a:endParaRPr/>
          </a:p>
          <a:p>
            <a:pPr indent="-171450" lvl="0" marL="177800" rtl="0" algn="l">
              <a:lnSpc>
                <a:spcPct val="90000"/>
              </a:lnSpc>
              <a:spcBef>
                <a:spcPts val="800"/>
              </a:spcBef>
              <a:spcAft>
                <a:spcPts val="0"/>
              </a:spcAft>
              <a:buClr>
                <a:schemeClr val="dk1"/>
              </a:buClr>
              <a:buSzPts val="2100"/>
              <a:buChar char="●"/>
            </a:pPr>
            <a:r>
              <a:rPr lang="en"/>
              <a:t>Stroop Test </a:t>
            </a:r>
            <a:endParaRPr/>
          </a:p>
          <a:p>
            <a:pPr indent="-177800" lvl="1" marL="520700" rtl="0" algn="l">
              <a:lnSpc>
                <a:spcPct val="90000"/>
              </a:lnSpc>
              <a:spcBef>
                <a:spcPts val="400"/>
              </a:spcBef>
              <a:spcAft>
                <a:spcPts val="0"/>
              </a:spcAft>
              <a:buClr>
                <a:schemeClr val="dk1"/>
              </a:buClr>
              <a:buSzPts val="1800"/>
              <a:buChar char="○"/>
            </a:pPr>
            <a:r>
              <a:rPr lang="en"/>
              <a:t>Executive functioning</a:t>
            </a:r>
            <a:endParaRPr/>
          </a:p>
          <a:p>
            <a:pPr indent="-171450" lvl="0" marL="177800" rtl="0" algn="l">
              <a:lnSpc>
                <a:spcPct val="90000"/>
              </a:lnSpc>
              <a:spcBef>
                <a:spcPts val="800"/>
              </a:spcBef>
              <a:spcAft>
                <a:spcPts val="0"/>
              </a:spcAft>
              <a:buClr>
                <a:schemeClr val="dk1"/>
              </a:buClr>
              <a:buSzPts val="2100"/>
              <a:buChar char="●"/>
            </a:pPr>
            <a:r>
              <a:rPr lang="en"/>
              <a:t>Rey Auditory Verbal Learning Test (RAVLT)</a:t>
            </a:r>
            <a:endParaRPr/>
          </a:p>
          <a:p>
            <a:pPr indent="-177800" lvl="1" marL="520700" rtl="0" algn="l">
              <a:lnSpc>
                <a:spcPct val="90000"/>
              </a:lnSpc>
              <a:spcBef>
                <a:spcPts val="400"/>
              </a:spcBef>
              <a:spcAft>
                <a:spcPts val="0"/>
              </a:spcAft>
              <a:buClr>
                <a:schemeClr val="dk1"/>
              </a:buClr>
              <a:buSzPts val="1800"/>
              <a:buChar char="○"/>
            </a:pPr>
            <a:r>
              <a:rPr lang="en"/>
              <a:t>immediate and delayed verbal memory</a:t>
            </a:r>
            <a:endParaRPr/>
          </a:p>
          <a:p>
            <a:pPr indent="-171450" lvl="0" marL="177800" rtl="0" algn="l">
              <a:lnSpc>
                <a:spcPct val="90000"/>
              </a:lnSpc>
              <a:spcBef>
                <a:spcPts val="800"/>
              </a:spcBef>
              <a:spcAft>
                <a:spcPts val="0"/>
              </a:spcAft>
              <a:buClr>
                <a:schemeClr val="dk1"/>
              </a:buClr>
              <a:buSzPts val="2100"/>
              <a:buChar char="●"/>
            </a:pPr>
            <a:r>
              <a:rPr lang="en"/>
              <a:t>Controlled Oral Word Association Test (FAS and categories—animals)</a:t>
            </a:r>
            <a:endParaRPr/>
          </a:p>
          <a:p>
            <a:pPr indent="-177800" lvl="1" marL="520700" rtl="0" algn="l">
              <a:lnSpc>
                <a:spcPct val="90000"/>
              </a:lnSpc>
              <a:spcBef>
                <a:spcPts val="400"/>
              </a:spcBef>
              <a:spcAft>
                <a:spcPts val="1600"/>
              </a:spcAft>
              <a:buClr>
                <a:schemeClr val="dk1"/>
              </a:buClr>
              <a:buSzPts val="1800"/>
              <a:buChar char="○"/>
            </a:pPr>
            <a:r>
              <a:rPr lang="en"/>
              <a:t>Verbal fluency</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8" name="Shape 418"/>
        <p:cNvGrpSpPr/>
        <p:nvPr/>
      </p:nvGrpSpPr>
      <p:grpSpPr>
        <a:xfrm>
          <a:off x="0" y="0"/>
          <a:ext cx="0" cy="0"/>
          <a:chOff x="0" y="0"/>
          <a:chExt cx="0" cy="0"/>
        </a:xfrm>
      </p:grpSpPr>
      <p:sp>
        <p:nvSpPr>
          <p:cNvPr id="419" name="Google Shape;419;p46"/>
          <p:cNvSpPr txBox="1"/>
          <p:nvPr>
            <p:ph type="title"/>
          </p:nvPr>
        </p:nvSpPr>
        <p:spPr>
          <a:xfrm>
            <a:off x="628650" y="273844"/>
            <a:ext cx="7886700" cy="5331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3000"/>
              <a:buFont typeface="Calibri"/>
              <a:buNone/>
            </a:pPr>
            <a:r>
              <a:rPr b="1" lang="en" sz="3000"/>
              <a:t>Trails Making Test Parts A &amp; B</a:t>
            </a:r>
            <a:br>
              <a:rPr b="1" lang="en" sz="3000"/>
            </a:br>
            <a:endParaRPr b="1" sz="3000"/>
          </a:p>
        </p:txBody>
      </p:sp>
      <p:pic>
        <p:nvPicPr>
          <p:cNvPr id="420" name="Google Shape;420;p46"/>
          <p:cNvPicPr preferRelativeResize="0"/>
          <p:nvPr>
            <p:ph idx="1" type="body"/>
          </p:nvPr>
        </p:nvPicPr>
        <p:blipFill rotWithShape="1">
          <a:blip r:embed="rId3">
            <a:alphaModFix/>
          </a:blip>
          <a:srcRect b="0" l="0" r="0" t="941"/>
          <a:stretch/>
        </p:blipFill>
        <p:spPr>
          <a:xfrm>
            <a:off x="446348" y="705394"/>
            <a:ext cx="3384300" cy="4431600"/>
          </a:xfrm>
          <a:prstGeom prst="rect">
            <a:avLst/>
          </a:prstGeom>
          <a:noFill/>
          <a:ln>
            <a:noFill/>
          </a:ln>
        </p:spPr>
      </p:pic>
      <p:pic>
        <p:nvPicPr>
          <p:cNvPr id="421" name="Google Shape;421;p46"/>
          <p:cNvPicPr preferRelativeResize="0"/>
          <p:nvPr/>
        </p:nvPicPr>
        <p:blipFill rotWithShape="1">
          <a:blip r:embed="rId4">
            <a:alphaModFix/>
          </a:blip>
          <a:srcRect b="0" l="0" r="0" t="783"/>
          <a:stretch/>
        </p:blipFill>
        <p:spPr>
          <a:xfrm>
            <a:off x="3830885" y="705394"/>
            <a:ext cx="3351968" cy="4486872"/>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6" name="Shape 426"/>
        <p:cNvGrpSpPr/>
        <p:nvPr/>
      </p:nvGrpSpPr>
      <p:grpSpPr>
        <a:xfrm>
          <a:off x="0" y="0"/>
          <a:ext cx="0" cy="0"/>
          <a:chOff x="0" y="0"/>
          <a:chExt cx="0" cy="0"/>
        </a:xfrm>
      </p:grpSpPr>
      <p:sp>
        <p:nvSpPr>
          <p:cNvPr id="427" name="Google Shape;427;p4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3300"/>
              <a:buFont typeface="Calibri"/>
              <a:buNone/>
            </a:pPr>
            <a:r>
              <a:rPr b="1" lang="en"/>
              <a:t>Stroop Test</a:t>
            </a:r>
            <a:endParaRPr b="1"/>
          </a:p>
        </p:txBody>
      </p:sp>
      <p:pic>
        <p:nvPicPr>
          <p:cNvPr id="428" name="Google Shape;428;p47"/>
          <p:cNvPicPr preferRelativeResize="0"/>
          <p:nvPr>
            <p:ph idx="1" type="body"/>
          </p:nvPr>
        </p:nvPicPr>
        <p:blipFill rotWithShape="1">
          <a:blip r:embed="rId3">
            <a:alphaModFix/>
          </a:blip>
          <a:srcRect b="0" l="0" r="0" t="0"/>
          <a:stretch/>
        </p:blipFill>
        <p:spPr>
          <a:xfrm>
            <a:off x="2202289" y="1154266"/>
            <a:ext cx="4555200" cy="32634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3" name="Shape 433"/>
        <p:cNvGrpSpPr/>
        <p:nvPr/>
      </p:nvGrpSpPr>
      <p:grpSpPr>
        <a:xfrm>
          <a:off x="0" y="0"/>
          <a:ext cx="0" cy="0"/>
          <a:chOff x="0" y="0"/>
          <a:chExt cx="0" cy="0"/>
        </a:xfrm>
      </p:grpSpPr>
      <p:sp>
        <p:nvSpPr>
          <p:cNvPr id="434" name="Google Shape;434;p48"/>
          <p:cNvSpPr txBox="1"/>
          <p:nvPr>
            <p:ph type="title"/>
          </p:nvPr>
        </p:nvSpPr>
        <p:spPr>
          <a:xfrm>
            <a:off x="772668" y="202691"/>
            <a:ext cx="6963000" cy="8574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3000"/>
              <a:buFont typeface="Calibri"/>
              <a:buNone/>
            </a:pPr>
            <a:r>
              <a:rPr b="1" lang="en" sz="3000"/>
              <a:t>Rey Auditory Verbal Learning Test (RAVLT)</a:t>
            </a:r>
            <a:endParaRPr/>
          </a:p>
        </p:txBody>
      </p:sp>
      <p:sp>
        <p:nvSpPr>
          <p:cNvPr id="435" name="Google Shape;435;p48"/>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Autofit/>
          </a:bodyPr>
          <a:lstStyle/>
          <a:p>
            <a:pPr indent="-38100" lvl="0" marL="177800" rtl="0" algn="l">
              <a:lnSpc>
                <a:spcPct val="90000"/>
              </a:lnSpc>
              <a:spcBef>
                <a:spcPts val="0"/>
              </a:spcBef>
              <a:spcAft>
                <a:spcPts val="1600"/>
              </a:spcAft>
              <a:buClr>
                <a:schemeClr val="dk1"/>
              </a:buClr>
              <a:buSzPts val="2100"/>
              <a:buNone/>
            </a:pPr>
            <a:r>
              <a:t/>
            </a:r>
            <a:endParaRPr/>
          </a:p>
        </p:txBody>
      </p:sp>
      <p:pic>
        <p:nvPicPr>
          <p:cNvPr id="436" name="Google Shape;436;p48"/>
          <p:cNvPicPr preferRelativeResize="0"/>
          <p:nvPr/>
        </p:nvPicPr>
        <p:blipFill rotWithShape="1">
          <a:blip r:embed="rId3">
            <a:alphaModFix/>
          </a:blip>
          <a:srcRect b="0" l="0" r="0" t="0"/>
          <a:stretch/>
        </p:blipFill>
        <p:spPr>
          <a:xfrm>
            <a:off x="774954" y="1002695"/>
            <a:ext cx="6741413" cy="4313504"/>
          </a:xfrm>
          <a:prstGeom prst="rect">
            <a:avLst/>
          </a:prstGeom>
          <a:noFill/>
          <a:ln cap="flat" cmpd="sng" w="9525">
            <a:solidFill>
              <a:schemeClr val="dk1"/>
            </a:solidFill>
            <a:prstDash val="solid"/>
            <a:miter lim="800000"/>
            <a:headEnd len="sm" w="sm" type="none"/>
            <a:tailEnd len="sm" w="sm" type="none"/>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1" name="Shape 441"/>
        <p:cNvGrpSpPr/>
        <p:nvPr/>
      </p:nvGrpSpPr>
      <p:grpSpPr>
        <a:xfrm>
          <a:off x="0" y="0"/>
          <a:ext cx="0" cy="0"/>
          <a:chOff x="0" y="0"/>
          <a:chExt cx="0" cy="0"/>
        </a:xfrm>
      </p:grpSpPr>
      <p:sp>
        <p:nvSpPr>
          <p:cNvPr id="442" name="Google Shape;442;p49"/>
          <p:cNvSpPr txBox="1"/>
          <p:nvPr>
            <p:ph type="title"/>
          </p:nvPr>
        </p:nvSpPr>
        <p:spPr>
          <a:xfrm>
            <a:off x="628650" y="467170"/>
            <a:ext cx="7886700" cy="994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3300"/>
              <a:buFont typeface="Calibri"/>
              <a:buNone/>
            </a:pPr>
            <a:r>
              <a:rPr b="1" lang="en"/>
              <a:t>Controlled Oral Word Association Test (COWAT)</a:t>
            </a:r>
            <a:endParaRPr b="1"/>
          </a:p>
        </p:txBody>
      </p:sp>
      <p:sp>
        <p:nvSpPr>
          <p:cNvPr id="443" name="Google Shape;443;p49"/>
          <p:cNvSpPr txBox="1"/>
          <p:nvPr>
            <p:ph idx="1" type="body"/>
          </p:nvPr>
        </p:nvSpPr>
        <p:spPr>
          <a:xfrm>
            <a:off x="628650" y="1604643"/>
            <a:ext cx="7886700" cy="3263400"/>
          </a:xfrm>
          <a:prstGeom prst="rect">
            <a:avLst/>
          </a:prstGeom>
          <a:noFill/>
          <a:ln>
            <a:noFill/>
          </a:ln>
        </p:spPr>
        <p:txBody>
          <a:bodyPr anchorCtr="0" anchor="t" bIns="34275" lIns="68575" spcFirstLastPara="1" rIns="68575" wrap="square" tIns="34275">
            <a:noAutofit/>
          </a:bodyPr>
          <a:lstStyle/>
          <a:p>
            <a:pPr indent="-171450" lvl="0" marL="177800" rtl="0" algn="l">
              <a:lnSpc>
                <a:spcPct val="90000"/>
              </a:lnSpc>
              <a:spcBef>
                <a:spcPts val="0"/>
              </a:spcBef>
              <a:spcAft>
                <a:spcPts val="0"/>
              </a:spcAft>
              <a:buClr>
                <a:schemeClr val="dk1"/>
              </a:buClr>
              <a:buSzPts val="2100"/>
              <a:buChar char="●"/>
            </a:pPr>
            <a:r>
              <a:rPr lang="en"/>
              <a:t>60 seconds per letter (F-A-S) and Category (Animals)</a:t>
            </a:r>
            <a:endParaRPr b="1"/>
          </a:p>
          <a:p>
            <a:pPr indent="-38100" lvl="0" marL="177800" rtl="0" algn="l">
              <a:lnSpc>
                <a:spcPct val="90000"/>
              </a:lnSpc>
              <a:spcBef>
                <a:spcPts val="800"/>
              </a:spcBef>
              <a:spcAft>
                <a:spcPts val="1600"/>
              </a:spcAft>
              <a:buClr>
                <a:schemeClr val="dk1"/>
              </a:buClr>
              <a:buSzPts val="2100"/>
              <a:buNone/>
            </a:pPr>
            <a:r>
              <a:t/>
            </a:r>
            <a:endParaRPr b="1"/>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19"/>
          <p:cNvSpPr txBox="1"/>
          <p:nvPr/>
        </p:nvSpPr>
        <p:spPr>
          <a:xfrm>
            <a:off x="3171825" y="1041082"/>
            <a:ext cx="857400" cy="828600"/>
          </a:xfrm>
          <a:prstGeom prst="rect">
            <a:avLst/>
          </a:prstGeom>
          <a:solidFill>
            <a:srgbClr val="F9FC6A"/>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nvGrpSpPr>
          <p:cNvPr id="100" name="Google Shape;100;p19"/>
          <p:cNvGrpSpPr/>
          <p:nvPr/>
        </p:nvGrpSpPr>
        <p:grpSpPr>
          <a:xfrm>
            <a:off x="208236" y="1101572"/>
            <a:ext cx="8727597" cy="3990962"/>
            <a:chOff x="74448" y="271153"/>
            <a:chExt cx="11636796" cy="5321283"/>
          </a:xfrm>
        </p:grpSpPr>
        <p:sp>
          <p:nvSpPr>
            <p:cNvPr id="101" name="Google Shape;101;p19"/>
            <p:cNvSpPr/>
            <p:nvPr/>
          </p:nvSpPr>
          <p:spPr>
            <a:xfrm rot="-5400000">
              <a:off x="-1929102" y="3022486"/>
              <a:ext cx="4573500" cy="5664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02" name="Google Shape;102;p19"/>
            <p:cNvSpPr txBox="1"/>
            <p:nvPr/>
          </p:nvSpPr>
          <p:spPr>
            <a:xfrm rot="-5400000">
              <a:off x="-1929102" y="3022486"/>
              <a:ext cx="4573500" cy="566400"/>
            </a:xfrm>
            <a:prstGeom prst="rect">
              <a:avLst/>
            </a:prstGeom>
            <a:noFill/>
            <a:ln>
              <a:noFill/>
            </a:ln>
          </p:spPr>
          <p:txBody>
            <a:bodyPr anchorCtr="0" anchor="t" bIns="0" lIns="0" spcFirstLastPara="1" rIns="374675" wrap="square" tIns="0">
              <a:noAutofit/>
            </a:bodyPr>
            <a:lstStyle/>
            <a:p>
              <a:pPr indent="0" lvl="0" marL="0" marR="0" rtl="0" algn="r">
                <a:lnSpc>
                  <a:spcPct val="90000"/>
                </a:lnSpc>
                <a:spcBef>
                  <a:spcPts val="0"/>
                </a:spcBef>
                <a:spcAft>
                  <a:spcPts val="0"/>
                </a:spcAft>
                <a:buNone/>
              </a:pPr>
              <a:r>
                <a:rPr lang="en" sz="3000">
                  <a:solidFill>
                    <a:schemeClr val="dk1"/>
                  </a:solidFill>
                  <a:latin typeface="Calibri"/>
                  <a:ea typeface="Calibri"/>
                  <a:cs typeface="Calibri"/>
                  <a:sym typeface="Calibri"/>
                </a:rPr>
                <a:t>Mental Health</a:t>
              </a:r>
              <a:endParaRPr sz="3000">
                <a:solidFill>
                  <a:schemeClr val="dk1"/>
                </a:solidFill>
                <a:latin typeface="Calibri"/>
                <a:ea typeface="Calibri"/>
                <a:cs typeface="Calibri"/>
                <a:sym typeface="Calibri"/>
              </a:endParaRPr>
            </a:p>
          </p:txBody>
        </p:sp>
        <p:sp>
          <p:nvSpPr>
            <p:cNvPr id="103" name="Google Shape;103;p19"/>
            <p:cNvSpPr/>
            <p:nvPr/>
          </p:nvSpPr>
          <p:spPr>
            <a:xfrm>
              <a:off x="640875" y="1018836"/>
              <a:ext cx="2821500" cy="4573500"/>
            </a:xfrm>
            <a:prstGeom prst="rect">
              <a:avLst/>
            </a:prstGeom>
            <a:solidFill>
              <a:srgbClr val="599BD5"/>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04" name="Google Shape;104;p19"/>
            <p:cNvSpPr txBox="1"/>
            <p:nvPr/>
          </p:nvSpPr>
          <p:spPr>
            <a:xfrm>
              <a:off x="640875" y="1018836"/>
              <a:ext cx="2821500" cy="4573500"/>
            </a:xfrm>
            <a:prstGeom prst="rect">
              <a:avLst/>
            </a:prstGeom>
            <a:noFill/>
            <a:ln>
              <a:noFill/>
            </a:ln>
          </p:spPr>
          <p:txBody>
            <a:bodyPr anchorCtr="0" anchor="t" bIns="128000" lIns="128000" spcFirstLastPara="1" rIns="128000" wrap="square" tIns="374675">
              <a:noAutofit/>
            </a:bodyPr>
            <a:lstStyle/>
            <a:p>
              <a:pPr indent="-177800" lvl="1" marL="177800" marR="0" rtl="0" algn="l">
                <a:lnSpc>
                  <a:spcPct val="90000"/>
                </a:lnSpc>
                <a:spcBef>
                  <a:spcPts val="0"/>
                </a:spcBef>
                <a:spcAft>
                  <a:spcPts val="0"/>
                </a:spcAft>
                <a:buClr>
                  <a:schemeClr val="lt1"/>
                </a:buClr>
                <a:buSzPts val="1800"/>
                <a:buFont typeface="Calibri"/>
                <a:buChar char="•"/>
              </a:pPr>
              <a:r>
                <a:rPr b="0" i="0" lang="en" sz="1800" u="none" cap="none" strike="noStrike">
                  <a:solidFill>
                    <a:schemeClr val="lt1"/>
                  </a:solidFill>
                  <a:latin typeface="Calibri"/>
                  <a:ea typeface="Calibri"/>
                  <a:cs typeface="Calibri"/>
                  <a:sym typeface="Calibri"/>
                </a:rPr>
                <a:t>Depression</a:t>
              </a:r>
              <a:endParaRPr b="0" i="0" sz="1800" u="none" cap="none" strike="noStrike">
                <a:solidFill>
                  <a:schemeClr val="lt1"/>
                </a:solidFill>
                <a:latin typeface="Calibri"/>
                <a:ea typeface="Calibri"/>
                <a:cs typeface="Calibri"/>
                <a:sym typeface="Calibri"/>
              </a:endParaRPr>
            </a:p>
            <a:p>
              <a:pPr indent="-177800" lvl="1" marL="177800" marR="0" rtl="0" algn="l">
                <a:lnSpc>
                  <a:spcPct val="90000"/>
                </a:lnSpc>
                <a:spcBef>
                  <a:spcPts val="300"/>
                </a:spcBef>
                <a:spcAft>
                  <a:spcPts val="0"/>
                </a:spcAft>
                <a:buClr>
                  <a:schemeClr val="lt1"/>
                </a:buClr>
                <a:buSzPts val="1800"/>
                <a:buFont typeface="Calibri"/>
                <a:buChar char="•"/>
              </a:pPr>
              <a:r>
                <a:rPr b="0" i="0" lang="en" sz="1800" u="none" cap="none" strike="noStrike">
                  <a:solidFill>
                    <a:schemeClr val="lt1"/>
                  </a:solidFill>
                  <a:latin typeface="Calibri"/>
                  <a:ea typeface="Calibri"/>
                  <a:cs typeface="Calibri"/>
                  <a:sym typeface="Calibri"/>
                </a:rPr>
                <a:t>Anxiety</a:t>
              </a:r>
              <a:endParaRPr b="0" i="0" sz="1800" u="none" cap="none" strike="noStrike">
                <a:solidFill>
                  <a:schemeClr val="lt1"/>
                </a:solidFill>
                <a:latin typeface="Calibri"/>
                <a:ea typeface="Calibri"/>
                <a:cs typeface="Calibri"/>
                <a:sym typeface="Calibri"/>
              </a:endParaRPr>
            </a:p>
            <a:p>
              <a:pPr indent="-177800" lvl="1" marL="177800" marR="0" rtl="0" algn="l">
                <a:lnSpc>
                  <a:spcPct val="90000"/>
                </a:lnSpc>
                <a:spcBef>
                  <a:spcPts val="300"/>
                </a:spcBef>
                <a:spcAft>
                  <a:spcPts val="0"/>
                </a:spcAft>
                <a:buClr>
                  <a:schemeClr val="lt1"/>
                </a:buClr>
                <a:buSzPts val="1800"/>
                <a:buFont typeface="Calibri"/>
                <a:buChar char="•"/>
              </a:pPr>
              <a:r>
                <a:rPr b="0" i="0" lang="en" sz="1800" u="none" cap="none" strike="noStrike">
                  <a:solidFill>
                    <a:schemeClr val="lt1"/>
                  </a:solidFill>
                  <a:latin typeface="Calibri"/>
                  <a:ea typeface="Calibri"/>
                  <a:cs typeface="Calibri"/>
                  <a:sym typeface="Calibri"/>
                </a:rPr>
                <a:t>Emotional-Behavioral Dyscontrol</a:t>
              </a:r>
              <a:endParaRPr b="0" i="0" sz="1800" u="none" cap="none" strike="noStrike">
                <a:solidFill>
                  <a:schemeClr val="lt1"/>
                </a:solidFill>
                <a:latin typeface="Calibri"/>
                <a:ea typeface="Calibri"/>
                <a:cs typeface="Calibri"/>
                <a:sym typeface="Calibri"/>
              </a:endParaRPr>
            </a:p>
            <a:p>
              <a:pPr indent="-177800" lvl="1" marL="177800" marR="0" rtl="0" algn="l">
                <a:lnSpc>
                  <a:spcPct val="90000"/>
                </a:lnSpc>
                <a:spcBef>
                  <a:spcPts val="300"/>
                </a:spcBef>
                <a:spcAft>
                  <a:spcPts val="0"/>
                </a:spcAft>
                <a:buClr>
                  <a:schemeClr val="lt1"/>
                </a:buClr>
                <a:buSzPts val="1800"/>
                <a:buFont typeface="Calibri"/>
                <a:buChar char="•"/>
              </a:pPr>
              <a:r>
                <a:rPr b="0" i="0" lang="en" sz="1800" u="none" cap="none" strike="noStrike">
                  <a:solidFill>
                    <a:schemeClr val="lt1"/>
                  </a:solidFill>
                  <a:latin typeface="Calibri"/>
                  <a:ea typeface="Calibri"/>
                  <a:cs typeface="Calibri"/>
                  <a:sym typeface="Calibri"/>
                </a:rPr>
                <a:t>Cognitive Function</a:t>
              </a:r>
              <a:endParaRPr b="0" i="0" sz="1800" u="none" cap="none" strike="noStrike">
                <a:solidFill>
                  <a:schemeClr val="lt1"/>
                </a:solidFill>
                <a:latin typeface="Calibri"/>
                <a:ea typeface="Calibri"/>
                <a:cs typeface="Calibri"/>
                <a:sym typeface="Calibri"/>
              </a:endParaRPr>
            </a:p>
            <a:p>
              <a:pPr indent="-177800" lvl="1" marL="177800" marR="0" rtl="0" algn="l">
                <a:lnSpc>
                  <a:spcPct val="90000"/>
                </a:lnSpc>
                <a:spcBef>
                  <a:spcPts val="300"/>
                </a:spcBef>
                <a:spcAft>
                  <a:spcPts val="0"/>
                </a:spcAft>
                <a:buClr>
                  <a:schemeClr val="lt1"/>
                </a:buClr>
                <a:buSzPts val="1800"/>
                <a:buFont typeface="Calibri"/>
                <a:buChar char="•"/>
              </a:pPr>
              <a:r>
                <a:rPr b="0" i="0" lang="en" sz="1800" u="none" cap="none" strike="noStrike">
                  <a:solidFill>
                    <a:schemeClr val="lt1"/>
                  </a:solidFill>
                  <a:latin typeface="Calibri"/>
                  <a:ea typeface="Calibri"/>
                  <a:cs typeface="Calibri"/>
                  <a:sym typeface="Calibri"/>
                </a:rPr>
                <a:t>Positive Affect &amp; Well-being</a:t>
              </a:r>
              <a:endParaRPr b="0" i="0" sz="1800" u="none" cap="none" strike="noStrike">
                <a:solidFill>
                  <a:schemeClr val="lt1"/>
                </a:solidFill>
                <a:latin typeface="Calibri"/>
                <a:ea typeface="Calibri"/>
                <a:cs typeface="Calibri"/>
                <a:sym typeface="Calibri"/>
              </a:endParaRPr>
            </a:p>
            <a:p>
              <a:pPr indent="-177800" lvl="1" marL="177800" marR="0" rtl="0" algn="l">
                <a:lnSpc>
                  <a:spcPct val="90000"/>
                </a:lnSpc>
                <a:spcBef>
                  <a:spcPts val="300"/>
                </a:spcBef>
                <a:spcAft>
                  <a:spcPts val="0"/>
                </a:spcAft>
                <a:buClr>
                  <a:schemeClr val="lt1"/>
                </a:buClr>
                <a:buSzPts val="1800"/>
                <a:buFont typeface="Calibri"/>
                <a:buChar char="•"/>
              </a:pPr>
              <a:r>
                <a:rPr b="0" i="0" lang="en" sz="1800" u="none" cap="none" strike="noStrike">
                  <a:solidFill>
                    <a:schemeClr val="lt1"/>
                  </a:solidFill>
                  <a:latin typeface="Calibri"/>
                  <a:ea typeface="Calibri"/>
                  <a:cs typeface="Calibri"/>
                  <a:sym typeface="Calibri"/>
                </a:rPr>
                <a:t>Stigma</a:t>
              </a:r>
              <a:endParaRPr b="0" i="0" sz="1800" u="none" cap="none" strike="noStrike">
                <a:solidFill>
                  <a:schemeClr val="lt1"/>
                </a:solidFill>
                <a:latin typeface="Calibri"/>
                <a:ea typeface="Calibri"/>
                <a:cs typeface="Calibri"/>
                <a:sym typeface="Calibri"/>
              </a:endParaRPr>
            </a:p>
            <a:p>
              <a:pPr indent="-177800" lvl="1" marL="177800" marR="0" rtl="0" algn="l">
                <a:lnSpc>
                  <a:spcPct val="90000"/>
                </a:lnSpc>
                <a:spcBef>
                  <a:spcPts val="300"/>
                </a:spcBef>
                <a:spcAft>
                  <a:spcPts val="0"/>
                </a:spcAft>
                <a:buClr>
                  <a:schemeClr val="lt1"/>
                </a:buClr>
                <a:buSzPts val="1800"/>
                <a:buFont typeface="Calibri"/>
                <a:buChar char="•"/>
              </a:pPr>
              <a:r>
                <a:rPr b="0" i="0" lang="en" sz="1800" u="none" cap="none" strike="noStrike">
                  <a:solidFill>
                    <a:schemeClr val="lt1"/>
                  </a:solidFill>
                  <a:latin typeface="Calibri"/>
                  <a:ea typeface="Calibri"/>
                  <a:cs typeface="Calibri"/>
                  <a:sym typeface="Calibri"/>
                </a:rPr>
                <a:t>Communication</a:t>
              </a:r>
              <a:endParaRPr b="0" i="0" sz="1800" u="none" cap="none" strike="noStrike">
                <a:solidFill>
                  <a:schemeClr val="lt1"/>
                </a:solidFill>
                <a:latin typeface="Calibri"/>
                <a:ea typeface="Calibri"/>
                <a:cs typeface="Calibri"/>
                <a:sym typeface="Calibri"/>
              </a:endParaRPr>
            </a:p>
          </p:txBody>
        </p:sp>
        <p:sp>
          <p:nvSpPr>
            <p:cNvPr id="105" name="Google Shape;105;p19"/>
            <p:cNvSpPr/>
            <p:nvPr/>
          </p:nvSpPr>
          <p:spPr>
            <a:xfrm>
              <a:off x="74448" y="271153"/>
              <a:ext cx="1132800" cy="1132800"/>
            </a:xfrm>
            <a:prstGeom prst="rect">
              <a:avLst/>
            </a:prstGeom>
            <a:blipFill rotWithShape="1">
              <a:blip r:embed="rId3">
                <a:alphaModFix/>
              </a:blip>
              <a:stretch>
                <a:fillRect b="0" l="-14999" r="-14999" t="0"/>
              </a:stretch>
            </a:blip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06" name="Google Shape;106;p19"/>
            <p:cNvSpPr/>
            <p:nvPr/>
          </p:nvSpPr>
          <p:spPr>
            <a:xfrm rot="-5400000">
              <a:off x="2195332" y="3022486"/>
              <a:ext cx="4573500" cy="5664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07" name="Google Shape;107;p19"/>
            <p:cNvSpPr txBox="1"/>
            <p:nvPr/>
          </p:nvSpPr>
          <p:spPr>
            <a:xfrm rot="-5400000">
              <a:off x="2195332" y="3022486"/>
              <a:ext cx="4573500" cy="566400"/>
            </a:xfrm>
            <a:prstGeom prst="rect">
              <a:avLst/>
            </a:prstGeom>
            <a:noFill/>
            <a:ln>
              <a:noFill/>
            </a:ln>
          </p:spPr>
          <p:txBody>
            <a:bodyPr anchorCtr="0" anchor="t" bIns="0" lIns="0" spcFirstLastPara="1" rIns="374675" wrap="square" tIns="0">
              <a:noAutofit/>
            </a:bodyPr>
            <a:lstStyle/>
            <a:p>
              <a:pPr indent="0" lvl="0" marL="0" marR="0" rtl="0" algn="r">
                <a:lnSpc>
                  <a:spcPct val="90000"/>
                </a:lnSpc>
                <a:spcBef>
                  <a:spcPts val="0"/>
                </a:spcBef>
                <a:spcAft>
                  <a:spcPts val="0"/>
                </a:spcAft>
                <a:buNone/>
              </a:pPr>
              <a:r>
                <a:rPr lang="en" sz="3000">
                  <a:solidFill>
                    <a:schemeClr val="dk1"/>
                  </a:solidFill>
                  <a:latin typeface="Calibri"/>
                  <a:ea typeface="Calibri"/>
                  <a:cs typeface="Calibri"/>
                  <a:sym typeface="Calibri"/>
                </a:rPr>
                <a:t>Physical Health</a:t>
              </a:r>
              <a:endParaRPr sz="3000">
                <a:solidFill>
                  <a:schemeClr val="dk1"/>
                </a:solidFill>
                <a:latin typeface="Calibri"/>
                <a:ea typeface="Calibri"/>
                <a:cs typeface="Calibri"/>
                <a:sym typeface="Calibri"/>
              </a:endParaRPr>
            </a:p>
          </p:txBody>
        </p:sp>
        <p:sp>
          <p:nvSpPr>
            <p:cNvPr id="108" name="Google Shape;108;p19"/>
            <p:cNvSpPr/>
            <p:nvPr/>
          </p:nvSpPr>
          <p:spPr>
            <a:xfrm>
              <a:off x="4765309" y="1018836"/>
              <a:ext cx="2821500" cy="4573500"/>
            </a:xfrm>
            <a:prstGeom prst="rect">
              <a:avLst/>
            </a:prstGeom>
            <a:solidFill>
              <a:srgbClr val="599BD5"/>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09" name="Google Shape;109;p19"/>
            <p:cNvSpPr txBox="1"/>
            <p:nvPr/>
          </p:nvSpPr>
          <p:spPr>
            <a:xfrm>
              <a:off x="4765309" y="1018836"/>
              <a:ext cx="2821500" cy="4573500"/>
            </a:xfrm>
            <a:prstGeom prst="rect">
              <a:avLst/>
            </a:prstGeom>
            <a:noFill/>
            <a:ln>
              <a:noFill/>
            </a:ln>
          </p:spPr>
          <p:txBody>
            <a:bodyPr anchorCtr="0" anchor="t" bIns="197350" lIns="197350" spcFirstLastPara="1" rIns="197350" wrap="square" tIns="374675">
              <a:noAutofit/>
            </a:bodyPr>
            <a:lstStyle/>
            <a:p>
              <a:pPr indent="-215900" lvl="1" marL="215900" marR="0" rtl="0" algn="l">
                <a:lnSpc>
                  <a:spcPct val="90000"/>
                </a:lnSpc>
                <a:spcBef>
                  <a:spcPts val="0"/>
                </a:spcBef>
                <a:spcAft>
                  <a:spcPts val="0"/>
                </a:spcAft>
                <a:buClr>
                  <a:schemeClr val="lt1"/>
                </a:buClr>
                <a:buSzPts val="2200"/>
                <a:buFont typeface="Calibri"/>
                <a:buChar char="•"/>
              </a:pPr>
              <a:r>
                <a:rPr b="0" i="0" lang="en" sz="2200" u="none" cap="none" strike="noStrike">
                  <a:solidFill>
                    <a:schemeClr val="lt1"/>
                  </a:solidFill>
                  <a:latin typeface="Calibri"/>
                  <a:ea typeface="Calibri"/>
                  <a:cs typeface="Calibri"/>
                  <a:sym typeface="Calibri"/>
                </a:rPr>
                <a:t>Mobility</a:t>
              </a:r>
              <a:endParaRPr b="0" i="0" sz="2200" u="none" cap="none" strike="noStrike">
                <a:solidFill>
                  <a:schemeClr val="lt1"/>
                </a:solidFill>
                <a:latin typeface="Calibri"/>
                <a:ea typeface="Calibri"/>
                <a:cs typeface="Calibri"/>
                <a:sym typeface="Calibri"/>
              </a:endParaRPr>
            </a:p>
            <a:p>
              <a:pPr indent="-215900" lvl="1" marL="215900" marR="0" rtl="0" algn="l">
                <a:lnSpc>
                  <a:spcPct val="90000"/>
                </a:lnSpc>
                <a:spcBef>
                  <a:spcPts val="300"/>
                </a:spcBef>
                <a:spcAft>
                  <a:spcPts val="0"/>
                </a:spcAft>
                <a:buClr>
                  <a:schemeClr val="lt1"/>
                </a:buClr>
                <a:buSzPts val="2200"/>
                <a:buFont typeface="Calibri"/>
                <a:buChar char="•"/>
              </a:pPr>
              <a:r>
                <a:rPr b="0" i="0" lang="en" sz="2200" u="none" cap="none" strike="noStrike">
                  <a:solidFill>
                    <a:schemeClr val="lt1"/>
                  </a:solidFill>
                  <a:latin typeface="Calibri"/>
                  <a:ea typeface="Calibri"/>
                  <a:cs typeface="Calibri"/>
                  <a:sym typeface="Calibri"/>
                </a:rPr>
                <a:t>Fine Motor/ADL</a:t>
              </a:r>
              <a:endParaRPr b="0" i="0" sz="2200" u="none" cap="none" strike="noStrike">
                <a:solidFill>
                  <a:schemeClr val="lt1"/>
                </a:solidFill>
                <a:latin typeface="Calibri"/>
                <a:ea typeface="Calibri"/>
                <a:cs typeface="Calibri"/>
                <a:sym typeface="Calibri"/>
              </a:endParaRPr>
            </a:p>
            <a:p>
              <a:pPr indent="-215900" lvl="1" marL="215900" marR="0" rtl="0" algn="l">
                <a:lnSpc>
                  <a:spcPct val="90000"/>
                </a:lnSpc>
                <a:spcBef>
                  <a:spcPts val="300"/>
                </a:spcBef>
                <a:spcAft>
                  <a:spcPts val="0"/>
                </a:spcAft>
                <a:buClr>
                  <a:schemeClr val="lt1"/>
                </a:buClr>
                <a:buSzPts val="2200"/>
                <a:buFont typeface="Calibri"/>
                <a:buChar char="•"/>
              </a:pPr>
              <a:r>
                <a:rPr b="0" i="0" lang="en" sz="2200" u="none" cap="none" strike="noStrike">
                  <a:solidFill>
                    <a:schemeClr val="lt1"/>
                  </a:solidFill>
                  <a:latin typeface="Calibri"/>
                  <a:ea typeface="Calibri"/>
                  <a:cs typeface="Calibri"/>
                  <a:sym typeface="Calibri"/>
                </a:rPr>
                <a:t>Fatigue</a:t>
              </a:r>
              <a:endParaRPr b="0" i="0" sz="2200" u="none" cap="none" strike="noStrike">
                <a:solidFill>
                  <a:schemeClr val="lt1"/>
                </a:solidFill>
                <a:latin typeface="Calibri"/>
                <a:ea typeface="Calibri"/>
                <a:cs typeface="Calibri"/>
                <a:sym typeface="Calibri"/>
              </a:endParaRPr>
            </a:p>
            <a:p>
              <a:pPr indent="-215900" lvl="1" marL="215900" marR="0" rtl="0" algn="l">
                <a:lnSpc>
                  <a:spcPct val="90000"/>
                </a:lnSpc>
                <a:spcBef>
                  <a:spcPts val="300"/>
                </a:spcBef>
                <a:spcAft>
                  <a:spcPts val="0"/>
                </a:spcAft>
                <a:buClr>
                  <a:schemeClr val="lt1"/>
                </a:buClr>
                <a:buSzPts val="2200"/>
                <a:buFont typeface="Calibri"/>
                <a:buChar char="•"/>
              </a:pPr>
              <a:r>
                <a:rPr b="0" i="0" lang="en" sz="2200" u="none" cap="none" strike="noStrike">
                  <a:solidFill>
                    <a:schemeClr val="lt1"/>
                  </a:solidFill>
                  <a:latin typeface="Calibri"/>
                  <a:ea typeface="Calibri"/>
                  <a:cs typeface="Calibri"/>
                  <a:sym typeface="Calibri"/>
                </a:rPr>
                <a:t>Sleep Disturbance</a:t>
              </a:r>
              <a:endParaRPr b="0" i="0" sz="2200" u="none" cap="none" strike="noStrike">
                <a:solidFill>
                  <a:schemeClr val="lt1"/>
                </a:solidFill>
                <a:latin typeface="Calibri"/>
                <a:ea typeface="Calibri"/>
                <a:cs typeface="Calibri"/>
                <a:sym typeface="Calibri"/>
              </a:endParaRPr>
            </a:p>
          </p:txBody>
        </p:sp>
        <p:sp>
          <p:nvSpPr>
            <p:cNvPr id="110" name="Google Shape;110;p19"/>
            <p:cNvSpPr/>
            <p:nvPr/>
          </p:nvSpPr>
          <p:spPr>
            <a:xfrm>
              <a:off x="4025895" y="365746"/>
              <a:ext cx="1132800" cy="1132800"/>
            </a:xfrm>
            <a:prstGeom prst="rect">
              <a:avLst/>
            </a:prstGeom>
            <a:blipFill rotWithShape="1">
              <a:blip r:embed="rId4">
                <a:alphaModFix/>
              </a:blip>
              <a:stretch>
                <a:fillRect b="-999" l="0" r="0" t="-999"/>
              </a:stretch>
            </a:blip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1" name="Google Shape;111;p19"/>
            <p:cNvSpPr/>
            <p:nvPr/>
          </p:nvSpPr>
          <p:spPr>
            <a:xfrm rot="-5400000">
              <a:off x="6319766" y="3022486"/>
              <a:ext cx="4573500" cy="5664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2" name="Google Shape;112;p19"/>
            <p:cNvSpPr txBox="1"/>
            <p:nvPr/>
          </p:nvSpPr>
          <p:spPr>
            <a:xfrm rot="-5400000">
              <a:off x="6319766" y="3022486"/>
              <a:ext cx="4573500" cy="566400"/>
            </a:xfrm>
            <a:prstGeom prst="rect">
              <a:avLst/>
            </a:prstGeom>
            <a:noFill/>
            <a:ln>
              <a:noFill/>
            </a:ln>
          </p:spPr>
          <p:txBody>
            <a:bodyPr anchorCtr="0" anchor="t" bIns="0" lIns="0" spcFirstLastPara="1" rIns="374675" wrap="square" tIns="0">
              <a:noAutofit/>
            </a:bodyPr>
            <a:lstStyle/>
            <a:p>
              <a:pPr indent="0" lvl="0" marL="0" marR="0" rtl="0" algn="r">
                <a:lnSpc>
                  <a:spcPct val="90000"/>
                </a:lnSpc>
                <a:spcBef>
                  <a:spcPts val="0"/>
                </a:spcBef>
                <a:spcAft>
                  <a:spcPts val="0"/>
                </a:spcAft>
                <a:buNone/>
              </a:pPr>
              <a:r>
                <a:rPr lang="en" sz="3000">
                  <a:solidFill>
                    <a:schemeClr val="dk1"/>
                  </a:solidFill>
                  <a:latin typeface="Calibri"/>
                  <a:ea typeface="Calibri"/>
                  <a:cs typeface="Calibri"/>
                  <a:sym typeface="Calibri"/>
                </a:rPr>
                <a:t>Social Health</a:t>
              </a:r>
              <a:endParaRPr sz="3000">
                <a:solidFill>
                  <a:schemeClr val="dk1"/>
                </a:solidFill>
                <a:latin typeface="Calibri"/>
                <a:ea typeface="Calibri"/>
                <a:cs typeface="Calibri"/>
                <a:sym typeface="Calibri"/>
              </a:endParaRPr>
            </a:p>
          </p:txBody>
        </p:sp>
        <p:sp>
          <p:nvSpPr>
            <p:cNvPr id="113" name="Google Shape;113;p19"/>
            <p:cNvSpPr/>
            <p:nvPr/>
          </p:nvSpPr>
          <p:spPr>
            <a:xfrm>
              <a:off x="8889744" y="1018836"/>
              <a:ext cx="2821500" cy="4573500"/>
            </a:xfrm>
            <a:prstGeom prst="rect">
              <a:avLst/>
            </a:prstGeom>
            <a:solidFill>
              <a:srgbClr val="599BD5"/>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4" name="Google Shape;114;p19"/>
            <p:cNvSpPr txBox="1"/>
            <p:nvPr/>
          </p:nvSpPr>
          <p:spPr>
            <a:xfrm>
              <a:off x="8889744" y="1018836"/>
              <a:ext cx="2821500" cy="4573500"/>
            </a:xfrm>
            <a:prstGeom prst="rect">
              <a:avLst/>
            </a:prstGeom>
            <a:noFill/>
            <a:ln>
              <a:noFill/>
            </a:ln>
          </p:spPr>
          <p:txBody>
            <a:bodyPr anchorCtr="0" anchor="t" bIns="197350" lIns="197350" spcFirstLastPara="1" rIns="197350" wrap="square" tIns="374675">
              <a:noAutofit/>
            </a:bodyPr>
            <a:lstStyle/>
            <a:p>
              <a:pPr indent="-215900" lvl="1" marL="215900" marR="0" rtl="0" algn="l">
                <a:lnSpc>
                  <a:spcPct val="90000"/>
                </a:lnSpc>
                <a:spcBef>
                  <a:spcPts val="0"/>
                </a:spcBef>
                <a:spcAft>
                  <a:spcPts val="0"/>
                </a:spcAft>
                <a:buClr>
                  <a:schemeClr val="lt1"/>
                </a:buClr>
                <a:buSzPts val="2200"/>
                <a:buFont typeface="Calibri"/>
                <a:buChar char="•"/>
              </a:pPr>
              <a:r>
                <a:rPr b="0" i="0" lang="en" sz="2200" u="none" cap="none" strike="noStrike">
                  <a:solidFill>
                    <a:schemeClr val="lt1"/>
                  </a:solidFill>
                  <a:latin typeface="Calibri"/>
                  <a:ea typeface="Calibri"/>
                  <a:cs typeface="Calibri"/>
                  <a:sym typeface="Calibri"/>
                </a:rPr>
                <a:t>Ability to Participate in Social Roles and Activities</a:t>
              </a:r>
              <a:endParaRPr b="0" i="0" sz="2200" u="none" cap="none" strike="noStrike">
                <a:solidFill>
                  <a:schemeClr val="lt1"/>
                </a:solidFill>
                <a:latin typeface="Calibri"/>
                <a:ea typeface="Calibri"/>
                <a:cs typeface="Calibri"/>
                <a:sym typeface="Calibri"/>
              </a:endParaRPr>
            </a:p>
            <a:p>
              <a:pPr indent="-215900" lvl="1" marL="215900" marR="0" rtl="0" algn="l">
                <a:lnSpc>
                  <a:spcPct val="90000"/>
                </a:lnSpc>
                <a:spcBef>
                  <a:spcPts val="300"/>
                </a:spcBef>
                <a:spcAft>
                  <a:spcPts val="0"/>
                </a:spcAft>
                <a:buClr>
                  <a:schemeClr val="lt1"/>
                </a:buClr>
                <a:buSzPts val="2200"/>
                <a:buFont typeface="Calibri"/>
                <a:buChar char="•"/>
              </a:pPr>
              <a:r>
                <a:rPr b="0" i="0" lang="en" sz="2200" u="none" cap="none" strike="noStrike">
                  <a:solidFill>
                    <a:schemeClr val="lt1"/>
                  </a:solidFill>
                  <a:latin typeface="Calibri"/>
                  <a:ea typeface="Calibri"/>
                  <a:cs typeface="Calibri"/>
                  <a:sym typeface="Calibri"/>
                </a:rPr>
                <a:t>Satisfaction with Social Roles and Activities</a:t>
              </a:r>
              <a:endParaRPr b="0" i="0" sz="2200" u="none" cap="none" strike="noStrike">
                <a:solidFill>
                  <a:schemeClr val="lt1"/>
                </a:solidFill>
                <a:latin typeface="Calibri"/>
                <a:ea typeface="Calibri"/>
                <a:cs typeface="Calibri"/>
                <a:sym typeface="Calibri"/>
              </a:endParaRPr>
            </a:p>
          </p:txBody>
        </p:sp>
        <p:sp>
          <p:nvSpPr>
            <p:cNvPr id="115" name="Google Shape;115;p19"/>
            <p:cNvSpPr/>
            <p:nvPr/>
          </p:nvSpPr>
          <p:spPr>
            <a:xfrm>
              <a:off x="8323317" y="271153"/>
              <a:ext cx="1132800" cy="1132800"/>
            </a:xfrm>
            <a:prstGeom prst="rect">
              <a:avLst/>
            </a:prstGeom>
            <a:blipFill rotWithShape="1">
              <a:blip r:embed="rId5">
                <a:alphaModFix/>
              </a:blip>
              <a:stretch>
                <a:fillRect b="0" l="-24998" r="-24998" t="0"/>
              </a:stretch>
            </a:blip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sp>
        <p:nvSpPr>
          <p:cNvPr id="116" name="Google Shape;116;p19"/>
          <p:cNvSpPr txBox="1"/>
          <p:nvPr>
            <p:ph type="title"/>
          </p:nvPr>
        </p:nvSpPr>
        <p:spPr>
          <a:xfrm>
            <a:off x="628650" y="0"/>
            <a:ext cx="7886700" cy="994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3300"/>
              <a:buFont typeface="Calibri"/>
              <a:buNone/>
            </a:pPr>
            <a:r>
              <a:rPr b="1" lang="en"/>
              <a:t>Multidimensional Assessment of Health Related Quality of Life (HRQOL)</a:t>
            </a:r>
            <a:endParaRPr b="1"/>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20"/>
          <p:cNvSpPr txBox="1"/>
          <p:nvPr>
            <p:ph type="title"/>
          </p:nvPr>
        </p:nvSpPr>
        <p:spPr>
          <a:xfrm>
            <a:off x="609600" y="205978"/>
            <a:ext cx="7924800" cy="8574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3300"/>
              <a:buFont typeface="Calibri"/>
              <a:buNone/>
            </a:pPr>
            <a:r>
              <a:rPr b="1" lang="en"/>
              <a:t>Computer Adaptive Testing (CAT)</a:t>
            </a:r>
            <a:endParaRPr/>
          </a:p>
        </p:txBody>
      </p:sp>
      <p:sp>
        <p:nvSpPr>
          <p:cNvPr id="122" name="Google Shape;122;p20"/>
          <p:cNvSpPr txBox="1"/>
          <p:nvPr/>
        </p:nvSpPr>
        <p:spPr>
          <a:xfrm>
            <a:off x="5336747" y="2519648"/>
            <a:ext cx="3516000" cy="26238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dk1"/>
              </a:buClr>
              <a:buSzPts val="2100"/>
              <a:buFont typeface="Arial"/>
              <a:buNone/>
            </a:pPr>
            <a:r>
              <a:rPr lang="en" sz="2100">
                <a:solidFill>
                  <a:schemeClr val="dk1"/>
                </a:solidFill>
                <a:latin typeface="Helvetica Neue"/>
                <a:ea typeface="Helvetica Neue"/>
                <a:cs typeface="Helvetica Neue"/>
                <a:sym typeface="Helvetica Neue"/>
              </a:rPr>
              <a:t>Few items + precise score</a:t>
            </a:r>
            <a:endParaRPr sz="1100"/>
          </a:p>
        </p:txBody>
      </p:sp>
      <p:pic>
        <p:nvPicPr>
          <p:cNvPr id="123" name="Google Shape;123;p20"/>
          <p:cNvPicPr preferRelativeResize="0"/>
          <p:nvPr/>
        </p:nvPicPr>
        <p:blipFill rotWithShape="1">
          <a:blip r:embed="rId3">
            <a:alphaModFix/>
          </a:blip>
          <a:srcRect b="0" l="0" r="0" t="0"/>
          <a:stretch/>
        </p:blipFill>
        <p:spPr>
          <a:xfrm>
            <a:off x="-117140" y="1195672"/>
            <a:ext cx="5097798" cy="33382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21"/>
          <p:cNvSpPr txBox="1"/>
          <p:nvPr>
            <p:ph type="title"/>
          </p:nvPr>
        </p:nvSpPr>
        <p:spPr>
          <a:xfrm>
            <a:off x="628650" y="148828"/>
            <a:ext cx="7924800" cy="8574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3000"/>
              <a:buFont typeface="Calibri"/>
              <a:buNone/>
            </a:pPr>
            <a:r>
              <a:rPr b="1" lang="en" sz="3000"/>
              <a:t>Item Bank</a:t>
            </a:r>
            <a:endParaRPr/>
          </a:p>
        </p:txBody>
      </p:sp>
      <p:sp>
        <p:nvSpPr>
          <p:cNvPr id="129" name="Google Shape;129;p21"/>
          <p:cNvSpPr txBox="1"/>
          <p:nvPr>
            <p:ph idx="1" type="body"/>
          </p:nvPr>
        </p:nvSpPr>
        <p:spPr>
          <a:xfrm>
            <a:off x="1061882" y="831647"/>
            <a:ext cx="5343900" cy="3616500"/>
          </a:xfrm>
          <a:prstGeom prst="rect">
            <a:avLst/>
          </a:prstGeom>
          <a:noFill/>
          <a:ln>
            <a:noFill/>
          </a:ln>
        </p:spPr>
        <p:txBody>
          <a:bodyPr anchorCtr="0" anchor="t" bIns="34275" lIns="68575" spcFirstLastPara="1" rIns="68575" wrap="square" tIns="34275">
            <a:noAutofit/>
          </a:bodyPr>
          <a:lstStyle/>
          <a:p>
            <a:pPr indent="-171450" lvl="0" marL="177800" rtl="0" algn="l">
              <a:lnSpc>
                <a:spcPct val="90000"/>
              </a:lnSpc>
              <a:spcBef>
                <a:spcPts val="0"/>
              </a:spcBef>
              <a:spcAft>
                <a:spcPts val="0"/>
              </a:spcAft>
              <a:buClr>
                <a:schemeClr val="dk1"/>
              </a:buClr>
              <a:buSzPts val="2100"/>
              <a:buChar char="●"/>
            </a:pPr>
            <a:r>
              <a:rPr lang="en"/>
              <a:t>Domain = Emotional Functioning</a:t>
            </a:r>
            <a:endParaRPr/>
          </a:p>
          <a:p>
            <a:pPr indent="-171450" lvl="0" marL="177800" rtl="0" algn="l">
              <a:lnSpc>
                <a:spcPct val="90000"/>
              </a:lnSpc>
              <a:spcBef>
                <a:spcPts val="800"/>
              </a:spcBef>
              <a:spcAft>
                <a:spcPts val="0"/>
              </a:spcAft>
              <a:buClr>
                <a:schemeClr val="dk1"/>
              </a:buClr>
              <a:buSzPts val="2100"/>
              <a:buChar char="●"/>
            </a:pPr>
            <a:r>
              <a:rPr lang="en"/>
              <a:t>Subdomain = Depression</a:t>
            </a:r>
            <a:endParaRPr/>
          </a:p>
          <a:p>
            <a:pPr indent="-171450" lvl="0" marL="177800" rtl="0" algn="l">
              <a:lnSpc>
                <a:spcPct val="90000"/>
              </a:lnSpc>
              <a:spcBef>
                <a:spcPts val="800"/>
              </a:spcBef>
              <a:spcAft>
                <a:spcPts val="0"/>
              </a:spcAft>
              <a:buClr>
                <a:schemeClr val="dk1"/>
              </a:buClr>
              <a:buSzPts val="2100"/>
              <a:buChar char="●"/>
            </a:pPr>
            <a:r>
              <a:rPr lang="en"/>
              <a:t>Item Bank (50 items)</a:t>
            </a:r>
            <a:endParaRPr/>
          </a:p>
          <a:p>
            <a:pPr indent="-171450" lvl="0" marL="177800" rtl="0" algn="l">
              <a:lnSpc>
                <a:spcPct val="90000"/>
              </a:lnSpc>
              <a:spcBef>
                <a:spcPts val="800"/>
              </a:spcBef>
              <a:spcAft>
                <a:spcPts val="0"/>
              </a:spcAft>
              <a:buClr>
                <a:schemeClr val="dk1"/>
              </a:buClr>
              <a:buSzPts val="2100"/>
              <a:buChar char="●"/>
            </a:pPr>
            <a:r>
              <a:rPr lang="en"/>
              <a:t>In the past 7 days…</a:t>
            </a:r>
            <a:endParaRPr/>
          </a:p>
          <a:p>
            <a:pPr indent="-171450" lvl="1" marL="520700" rtl="0" algn="l">
              <a:lnSpc>
                <a:spcPct val="90000"/>
              </a:lnSpc>
              <a:spcBef>
                <a:spcPts val="400"/>
              </a:spcBef>
              <a:spcAft>
                <a:spcPts val="0"/>
              </a:spcAft>
              <a:buClr>
                <a:schemeClr val="dk1"/>
              </a:buClr>
              <a:buSzPts val="2100"/>
              <a:buChar char="○"/>
            </a:pPr>
            <a:r>
              <a:rPr lang="en" sz="2100"/>
              <a:t>I felt sad.</a:t>
            </a:r>
            <a:endParaRPr/>
          </a:p>
          <a:p>
            <a:pPr indent="-171450" lvl="1" marL="520700" rtl="0" algn="l">
              <a:lnSpc>
                <a:spcPct val="90000"/>
              </a:lnSpc>
              <a:spcBef>
                <a:spcPts val="400"/>
              </a:spcBef>
              <a:spcAft>
                <a:spcPts val="0"/>
              </a:spcAft>
              <a:buClr>
                <a:schemeClr val="dk1"/>
              </a:buClr>
              <a:buSzPts val="2100"/>
              <a:buChar char="○"/>
            </a:pPr>
            <a:r>
              <a:rPr lang="en" sz="2100"/>
              <a:t>I felt depressed.</a:t>
            </a:r>
            <a:endParaRPr/>
          </a:p>
          <a:p>
            <a:pPr indent="-171450" lvl="1" marL="520700" rtl="0" algn="l">
              <a:lnSpc>
                <a:spcPct val="90000"/>
              </a:lnSpc>
              <a:spcBef>
                <a:spcPts val="400"/>
              </a:spcBef>
              <a:spcAft>
                <a:spcPts val="0"/>
              </a:spcAft>
              <a:buClr>
                <a:schemeClr val="dk1"/>
              </a:buClr>
              <a:buSzPts val="2100"/>
              <a:buChar char="○"/>
            </a:pPr>
            <a:r>
              <a:rPr lang="en" sz="2100"/>
              <a:t>I felt like a failure.</a:t>
            </a:r>
            <a:endParaRPr/>
          </a:p>
          <a:p>
            <a:pPr indent="-171450" lvl="1" marL="520700" rtl="0" algn="l">
              <a:lnSpc>
                <a:spcPct val="90000"/>
              </a:lnSpc>
              <a:spcBef>
                <a:spcPts val="400"/>
              </a:spcBef>
              <a:spcAft>
                <a:spcPts val="0"/>
              </a:spcAft>
              <a:buClr>
                <a:schemeClr val="dk1"/>
              </a:buClr>
              <a:buSzPts val="2100"/>
              <a:buChar char="○"/>
            </a:pPr>
            <a:r>
              <a:rPr lang="en" sz="2100"/>
              <a:t>I felt worthless.</a:t>
            </a:r>
            <a:endParaRPr/>
          </a:p>
          <a:p>
            <a:pPr indent="-171450" lvl="1" marL="520700" rtl="0" algn="l">
              <a:lnSpc>
                <a:spcPct val="90000"/>
              </a:lnSpc>
              <a:spcBef>
                <a:spcPts val="400"/>
              </a:spcBef>
              <a:spcAft>
                <a:spcPts val="0"/>
              </a:spcAft>
              <a:buClr>
                <a:schemeClr val="dk1"/>
              </a:buClr>
              <a:buSzPts val="2100"/>
              <a:buChar char="○"/>
            </a:pPr>
            <a:r>
              <a:rPr lang="en" sz="2100"/>
              <a:t>I felt that nothing could cheer me up.</a:t>
            </a:r>
            <a:endParaRPr/>
          </a:p>
          <a:p>
            <a:pPr indent="-171450" lvl="1" marL="520700" rtl="0" algn="l">
              <a:lnSpc>
                <a:spcPct val="90000"/>
              </a:lnSpc>
              <a:spcBef>
                <a:spcPts val="400"/>
              </a:spcBef>
              <a:spcAft>
                <a:spcPts val="1600"/>
              </a:spcAft>
              <a:buClr>
                <a:schemeClr val="dk1"/>
              </a:buClr>
              <a:buSzPts val="2100"/>
              <a:buChar char="○"/>
            </a:pPr>
            <a:r>
              <a:rPr lang="en" sz="2100"/>
              <a:t>[and so on…]</a:t>
            </a:r>
            <a:endParaRPr/>
          </a:p>
        </p:txBody>
      </p:sp>
      <p:sp>
        <p:nvSpPr>
          <p:cNvPr id="130" name="Google Shape;130;p21"/>
          <p:cNvSpPr txBox="1"/>
          <p:nvPr/>
        </p:nvSpPr>
        <p:spPr>
          <a:xfrm>
            <a:off x="5238747" y="1419226"/>
            <a:ext cx="1657200" cy="1685100"/>
          </a:xfrm>
          <a:prstGeom prst="rect">
            <a:avLst/>
          </a:prstGeom>
          <a:solidFill>
            <a:schemeClr val="dk1"/>
          </a:solidFill>
          <a:ln>
            <a:noFill/>
          </a:ln>
          <a:effectLst>
            <a:outerShdw blurRad="76200" kx="-1200090" rotWithShape="0" algn="bl" sy="23000">
              <a:srgbClr val="000000">
                <a:alpha val="20000"/>
              </a:srgbClr>
            </a:outerShdw>
          </a:effectLst>
        </p:spPr>
        <p:txBody>
          <a:bodyPr anchorCtr="0" anchor="t" bIns="34275" lIns="68575" spcFirstLastPara="1" rIns="68575" wrap="square" tIns="34275">
            <a:noAutofit/>
          </a:bodyPr>
          <a:lstStyle/>
          <a:p>
            <a:pPr indent="127000" lvl="0" marL="0" marR="0" rtl="0" algn="l">
              <a:spcBef>
                <a:spcPts val="0"/>
              </a:spcBef>
              <a:spcAft>
                <a:spcPts val="0"/>
              </a:spcAft>
              <a:buNone/>
            </a:pPr>
            <a:r>
              <a:rPr lang="en" sz="1500">
                <a:solidFill>
                  <a:srgbClr val="577189"/>
                </a:solidFill>
                <a:latin typeface="Tahoma"/>
                <a:ea typeface="Tahoma"/>
                <a:cs typeface="Tahoma"/>
                <a:sym typeface="Tahoma"/>
              </a:rPr>
              <a:t>1 = Never</a:t>
            </a:r>
            <a:endParaRPr sz="1100"/>
          </a:p>
          <a:p>
            <a:pPr indent="127000" lvl="0" marL="0" marR="0" rtl="0" algn="l">
              <a:spcBef>
                <a:spcPts val="0"/>
              </a:spcBef>
              <a:spcAft>
                <a:spcPts val="0"/>
              </a:spcAft>
              <a:buNone/>
            </a:pPr>
            <a:r>
              <a:t/>
            </a:r>
            <a:endParaRPr sz="800">
              <a:solidFill>
                <a:srgbClr val="577189"/>
              </a:solidFill>
              <a:latin typeface="Tahoma"/>
              <a:ea typeface="Tahoma"/>
              <a:cs typeface="Tahoma"/>
              <a:sym typeface="Tahoma"/>
            </a:endParaRPr>
          </a:p>
          <a:p>
            <a:pPr indent="127000" lvl="0" marL="0" marR="0" rtl="0" algn="l">
              <a:spcBef>
                <a:spcPts val="0"/>
              </a:spcBef>
              <a:spcAft>
                <a:spcPts val="0"/>
              </a:spcAft>
              <a:buNone/>
            </a:pPr>
            <a:r>
              <a:rPr lang="en" sz="1500">
                <a:solidFill>
                  <a:srgbClr val="577189"/>
                </a:solidFill>
                <a:latin typeface="Tahoma"/>
                <a:ea typeface="Tahoma"/>
                <a:cs typeface="Tahoma"/>
                <a:sym typeface="Tahoma"/>
              </a:rPr>
              <a:t>2 = Rarely</a:t>
            </a:r>
            <a:endParaRPr sz="1100"/>
          </a:p>
          <a:p>
            <a:pPr indent="127000" lvl="0" marL="0" marR="0" rtl="0" algn="l">
              <a:spcBef>
                <a:spcPts val="0"/>
              </a:spcBef>
              <a:spcAft>
                <a:spcPts val="0"/>
              </a:spcAft>
              <a:buNone/>
            </a:pPr>
            <a:r>
              <a:t/>
            </a:r>
            <a:endParaRPr sz="800">
              <a:solidFill>
                <a:srgbClr val="577189"/>
              </a:solidFill>
              <a:latin typeface="Tahoma"/>
              <a:ea typeface="Tahoma"/>
              <a:cs typeface="Tahoma"/>
              <a:sym typeface="Tahoma"/>
            </a:endParaRPr>
          </a:p>
          <a:p>
            <a:pPr indent="127000" lvl="0" marL="0" marR="0" rtl="0" algn="l">
              <a:spcBef>
                <a:spcPts val="0"/>
              </a:spcBef>
              <a:spcAft>
                <a:spcPts val="0"/>
              </a:spcAft>
              <a:buNone/>
            </a:pPr>
            <a:r>
              <a:rPr lang="en" sz="1500">
                <a:solidFill>
                  <a:srgbClr val="577189"/>
                </a:solidFill>
                <a:latin typeface="Tahoma"/>
                <a:ea typeface="Tahoma"/>
                <a:cs typeface="Tahoma"/>
                <a:sym typeface="Tahoma"/>
              </a:rPr>
              <a:t>3 = Sometimes</a:t>
            </a:r>
            <a:endParaRPr sz="1100"/>
          </a:p>
          <a:p>
            <a:pPr indent="127000" lvl="0" marL="0" marR="0" rtl="0" algn="l">
              <a:spcBef>
                <a:spcPts val="0"/>
              </a:spcBef>
              <a:spcAft>
                <a:spcPts val="0"/>
              </a:spcAft>
              <a:buNone/>
            </a:pPr>
            <a:r>
              <a:t/>
            </a:r>
            <a:endParaRPr sz="800">
              <a:solidFill>
                <a:srgbClr val="577189"/>
              </a:solidFill>
              <a:latin typeface="Tahoma"/>
              <a:ea typeface="Tahoma"/>
              <a:cs typeface="Tahoma"/>
              <a:sym typeface="Tahoma"/>
            </a:endParaRPr>
          </a:p>
          <a:p>
            <a:pPr indent="127000" lvl="0" marL="0" marR="0" rtl="0" algn="l">
              <a:spcBef>
                <a:spcPts val="0"/>
              </a:spcBef>
              <a:spcAft>
                <a:spcPts val="0"/>
              </a:spcAft>
              <a:buNone/>
            </a:pPr>
            <a:r>
              <a:rPr lang="en" sz="1500">
                <a:solidFill>
                  <a:srgbClr val="577189"/>
                </a:solidFill>
                <a:latin typeface="Tahoma"/>
                <a:ea typeface="Tahoma"/>
                <a:cs typeface="Tahoma"/>
                <a:sym typeface="Tahoma"/>
              </a:rPr>
              <a:t>4 = Often</a:t>
            </a:r>
            <a:endParaRPr sz="1100"/>
          </a:p>
          <a:p>
            <a:pPr indent="127000" lvl="0" marL="0" marR="0" rtl="0" algn="l">
              <a:spcBef>
                <a:spcPts val="0"/>
              </a:spcBef>
              <a:spcAft>
                <a:spcPts val="0"/>
              </a:spcAft>
              <a:buNone/>
            </a:pPr>
            <a:r>
              <a:t/>
            </a:r>
            <a:endParaRPr sz="800">
              <a:solidFill>
                <a:srgbClr val="577189"/>
              </a:solidFill>
              <a:latin typeface="Tahoma"/>
              <a:ea typeface="Tahoma"/>
              <a:cs typeface="Tahoma"/>
              <a:sym typeface="Tahoma"/>
            </a:endParaRPr>
          </a:p>
          <a:p>
            <a:pPr indent="127000" lvl="0" marL="0" marR="0" rtl="0" algn="l">
              <a:spcBef>
                <a:spcPts val="0"/>
              </a:spcBef>
              <a:spcAft>
                <a:spcPts val="0"/>
              </a:spcAft>
              <a:buNone/>
            </a:pPr>
            <a:r>
              <a:rPr lang="en" sz="1500">
                <a:solidFill>
                  <a:srgbClr val="577189"/>
                </a:solidFill>
                <a:latin typeface="Tahoma"/>
                <a:ea typeface="Tahoma"/>
                <a:cs typeface="Tahoma"/>
                <a:sym typeface="Tahoma"/>
              </a:rPr>
              <a:t>5 = Always</a:t>
            </a:r>
            <a:endParaRPr sz="11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pic>
        <p:nvPicPr>
          <p:cNvPr id="136" name="Google Shape;136;p22"/>
          <p:cNvPicPr preferRelativeResize="0"/>
          <p:nvPr/>
        </p:nvPicPr>
        <p:blipFill rotWithShape="1">
          <a:blip r:embed="rId3">
            <a:alphaModFix/>
          </a:blip>
          <a:srcRect b="0" l="0" r="2600" t="8875"/>
          <a:stretch/>
        </p:blipFill>
        <p:spPr>
          <a:xfrm>
            <a:off x="838201" y="1289013"/>
            <a:ext cx="4114798" cy="3843772"/>
          </a:xfrm>
          <a:prstGeom prst="rect">
            <a:avLst/>
          </a:prstGeom>
          <a:solidFill>
            <a:schemeClr val="lt1"/>
          </a:solidFill>
          <a:ln>
            <a:noFill/>
          </a:ln>
        </p:spPr>
      </p:pic>
      <p:pic>
        <p:nvPicPr>
          <p:cNvPr id="137" name="Google Shape;137;p22"/>
          <p:cNvPicPr preferRelativeResize="0"/>
          <p:nvPr/>
        </p:nvPicPr>
        <p:blipFill rotWithShape="1">
          <a:blip r:embed="rId4">
            <a:alphaModFix/>
          </a:blip>
          <a:srcRect b="0" l="0" r="0" t="9379"/>
          <a:stretch/>
        </p:blipFill>
        <p:spPr>
          <a:xfrm>
            <a:off x="4860625" y="1335132"/>
            <a:ext cx="4208367" cy="3808367"/>
          </a:xfrm>
          <a:prstGeom prst="rect">
            <a:avLst/>
          </a:prstGeom>
          <a:solidFill>
            <a:schemeClr val="lt1"/>
          </a:solidFill>
          <a:ln>
            <a:noFill/>
          </a:ln>
        </p:spPr>
      </p:pic>
      <p:grpSp>
        <p:nvGrpSpPr>
          <p:cNvPr id="138" name="Google Shape;138;p22"/>
          <p:cNvGrpSpPr/>
          <p:nvPr/>
        </p:nvGrpSpPr>
        <p:grpSpPr>
          <a:xfrm>
            <a:off x="277415" y="157887"/>
            <a:ext cx="5907825" cy="1177200"/>
            <a:chOff x="2617787" y="180286"/>
            <a:chExt cx="7877100" cy="1569600"/>
          </a:xfrm>
        </p:grpSpPr>
        <p:sp>
          <p:nvSpPr>
            <p:cNvPr id="139" name="Google Shape;139;p22"/>
            <p:cNvSpPr txBox="1"/>
            <p:nvPr/>
          </p:nvSpPr>
          <p:spPr>
            <a:xfrm>
              <a:off x="2617787" y="180286"/>
              <a:ext cx="7877100" cy="1569600"/>
            </a:xfrm>
            <a:prstGeom prst="rect">
              <a:avLst/>
            </a:prstGeom>
            <a:solidFill>
              <a:srgbClr val="FFFF99"/>
            </a:solidFill>
            <a:ln cap="flat" cmpd="sng" w="25400">
              <a:solidFill>
                <a:schemeClr val="lt1"/>
              </a:solidFill>
              <a:prstDash val="solid"/>
              <a:miter lim="800000"/>
              <a:headEnd len="sm" w="sm" type="none"/>
              <a:tailEnd len="sm" w="sm" type="none"/>
            </a:ln>
          </p:spPr>
          <p:txBody>
            <a:bodyPr anchorCtr="0" anchor="t" bIns="34275" lIns="68575" spcFirstLastPara="1" rIns="68575" wrap="square" tIns="34275">
              <a:noAutofit/>
            </a:bodyPr>
            <a:lstStyle/>
            <a:p>
              <a:pPr indent="-254000" lvl="0" marL="254000" marR="0" rtl="0" algn="l">
                <a:spcBef>
                  <a:spcPts val="0"/>
                </a:spcBef>
                <a:spcAft>
                  <a:spcPts val="0"/>
                </a:spcAft>
                <a:buNone/>
              </a:pPr>
              <a:r>
                <a:rPr lang="en" sz="2400">
                  <a:solidFill>
                    <a:srgbClr val="000000"/>
                  </a:solidFill>
                  <a:latin typeface="Helvetica Neue"/>
                  <a:ea typeface="Helvetica Neue"/>
                  <a:cs typeface="Helvetica Neue"/>
                  <a:sym typeface="Helvetica Neue"/>
                </a:rPr>
                <a:t>Beginning of CAT</a:t>
              </a:r>
              <a:endParaRPr sz="2400">
                <a:solidFill>
                  <a:srgbClr val="000000"/>
                </a:solidFill>
                <a:latin typeface="Helvetica Neue"/>
                <a:ea typeface="Helvetica Neue"/>
                <a:cs typeface="Helvetica Neue"/>
                <a:sym typeface="Helvetica Neue"/>
              </a:endParaRPr>
            </a:p>
            <a:p>
              <a:pPr indent="-254000" lvl="0" marL="254000" marR="0" rtl="0" algn="l">
                <a:spcBef>
                  <a:spcPts val="0"/>
                </a:spcBef>
                <a:spcAft>
                  <a:spcPts val="0"/>
                </a:spcAft>
                <a:buNone/>
              </a:pPr>
              <a:r>
                <a:t/>
              </a:r>
              <a:endParaRPr sz="2400">
                <a:solidFill>
                  <a:srgbClr val="000000"/>
                </a:solidFill>
                <a:latin typeface="Helvetica Neue"/>
                <a:ea typeface="Helvetica Neue"/>
                <a:cs typeface="Helvetica Neue"/>
                <a:sym typeface="Helvetica Neue"/>
              </a:endParaRPr>
            </a:p>
            <a:p>
              <a:pPr indent="-254000" lvl="0" marL="254000" marR="0" rtl="0" algn="l">
                <a:spcBef>
                  <a:spcPts val="0"/>
                </a:spcBef>
                <a:spcAft>
                  <a:spcPts val="0"/>
                </a:spcAft>
                <a:buNone/>
              </a:pPr>
              <a:r>
                <a:t/>
              </a:r>
              <a:endParaRPr sz="2400">
                <a:solidFill>
                  <a:srgbClr val="000000"/>
                </a:solidFill>
                <a:latin typeface="Helvetica Neue"/>
                <a:ea typeface="Helvetica Neue"/>
                <a:cs typeface="Helvetica Neue"/>
                <a:sym typeface="Helvetica Neue"/>
              </a:endParaRPr>
            </a:p>
          </p:txBody>
        </p:sp>
        <p:sp>
          <p:nvSpPr>
            <p:cNvPr id="140" name="Google Shape;140;p22"/>
            <p:cNvSpPr txBox="1"/>
            <p:nvPr/>
          </p:nvSpPr>
          <p:spPr>
            <a:xfrm>
              <a:off x="3606799" y="950845"/>
              <a:ext cx="5899200" cy="5847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2400">
                  <a:solidFill>
                    <a:srgbClr val="28288D"/>
                  </a:solidFill>
                  <a:latin typeface="Helvetica Neue"/>
                  <a:ea typeface="Helvetica Neue"/>
                  <a:cs typeface="Helvetica Neue"/>
                  <a:sym typeface="Helvetica Neue"/>
                </a:rPr>
                <a:t>Best 1</a:t>
              </a:r>
              <a:r>
                <a:rPr baseline="30000" lang="en" sz="2400">
                  <a:solidFill>
                    <a:srgbClr val="28288D"/>
                  </a:solidFill>
                  <a:latin typeface="Helvetica Neue"/>
                  <a:ea typeface="Helvetica Neue"/>
                  <a:cs typeface="Helvetica Neue"/>
                  <a:sym typeface="Helvetica Neue"/>
                </a:rPr>
                <a:t>st</a:t>
              </a:r>
              <a:r>
                <a:rPr lang="en" sz="2400">
                  <a:solidFill>
                    <a:srgbClr val="28288D"/>
                  </a:solidFill>
                  <a:latin typeface="Helvetica Neue"/>
                  <a:ea typeface="Helvetica Neue"/>
                  <a:cs typeface="Helvetica Neue"/>
                  <a:sym typeface="Helvetica Neue"/>
                </a:rPr>
                <a:t> item:  “I felt depressed”</a:t>
              </a:r>
              <a:endParaRPr sz="2400">
                <a:solidFill>
                  <a:srgbClr val="28288D"/>
                </a:solidFill>
                <a:latin typeface="Helvetica Neue"/>
                <a:ea typeface="Helvetica Neue"/>
                <a:cs typeface="Helvetica Neue"/>
                <a:sym typeface="Helvetica Neue"/>
              </a:endParaRPr>
            </a:p>
          </p:txBody>
        </p:sp>
      </p:grpSp>
      <p:sp>
        <p:nvSpPr>
          <p:cNvPr id="141" name="Google Shape;141;p22"/>
          <p:cNvSpPr txBox="1"/>
          <p:nvPr/>
        </p:nvSpPr>
        <p:spPr>
          <a:xfrm>
            <a:off x="2406254" y="4125517"/>
            <a:ext cx="1508700" cy="346500"/>
          </a:xfrm>
          <a:prstGeom prst="rect">
            <a:avLst/>
          </a:prstGeom>
          <a:solidFill>
            <a:schemeClr val="l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800">
                <a:solidFill>
                  <a:srgbClr val="000000"/>
                </a:solidFill>
                <a:latin typeface="Helvetica Neue"/>
                <a:ea typeface="Helvetica Neue"/>
                <a:cs typeface="Helvetica Neue"/>
                <a:sym typeface="Helvetica Neue"/>
              </a:rPr>
              <a:t>T-Score = </a:t>
            </a:r>
            <a:r>
              <a:rPr lang="en" sz="1800">
                <a:solidFill>
                  <a:srgbClr val="FF0000"/>
                </a:solidFill>
                <a:latin typeface="Helvetica Neue"/>
                <a:ea typeface="Helvetica Neue"/>
                <a:cs typeface="Helvetica Neue"/>
                <a:sym typeface="Helvetica Neue"/>
              </a:rPr>
              <a:t>50</a:t>
            </a:r>
            <a:endParaRPr sz="1100"/>
          </a:p>
        </p:txBody>
      </p:sp>
      <p:sp>
        <p:nvSpPr>
          <p:cNvPr id="142" name="Google Shape;142;p22"/>
          <p:cNvSpPr txBox="1"/>
          <p:nvPr/>
        </p:nvSpPr>
        <p:spPr>
          <a:xfrm>
            <a:off x="5955158" y="2789043"/>
            <a:ext cx="2019300" cy="346500"/>
          </a:xfrm>
          <a:prstGeom prst="rect">
            <a:avLst/>
          </a:prstGeom>
          <a:solidFill>
            <a:schemeClr val="l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800">
                <a:solidFill>
                  <a:srgbClr val="000000"/>
                </a:solidFill>
                <a:latin typeface="Helvetica Neue"/>
                <a:ea typeface="Helvetica Neue"/>
                <a:cs typeface="Helvetica Neue"/>
                <a:sym typeface="Helvetica Neue"/>
              </a:rPr>
              <a:t>SE = </a:t>
            </a:r>
            <a:r>
              <a:rPr lang="en" sz="1800">
                <a:solidFill>
                  <a:srgbClr val="FF0000"/>
                </a:solidFill>
                <a:latin typeface="Helvetica Neue"/>
                <a:ea typeface="Helvetica Neue"/>
                <a:cs typeface="Helvetica Neue"/>
                <a:sym typeface="Helvetica Neue"/>
              </a:rPr>
              <a:t>10</a:t>
            </a:r>
            <a:endParaRPr sz="11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pic>
        <p:nvPicPr>
          <p:cNvPr id="148" name="Google Shape;148;p23"/>
          <p:cNvPicPr preferRelativeResize="0"/>
          <p:nvPr/>
        </p:nvPicPr>
        <p:blipFill rotWithShape="1">
          <a:blip r:embed="rId3">
            <a:alphaModFix/>
          </a:blip>
          <a:srcRect b="0" l="0" r="3175" t="11574"/>
          <a:stretch/>
        </p:blipFill>
        <p:spPr>
          <a:xfrm>
            <a:off x="621711" y="1589758"/>
            <a:ext cx="3904570" cy="3553741"/>
          </a:xfrm>
          <a:prstGeom prst="rect">
            <a:avLst/>
          </a:prstGeom>
          <a:solidFill>
            <a:schemeClr val="lt1"/>
          </a:solidFill>
          <a:ln>
            <a:noFill/>
          </a:ln>
        </p:spPr>
      </p:pic>
      <p:sp>
        <p:nvSpPr>
          <p:cNvPr id="149" name="Google Shape;149;p23"/>
          <p:cNvSpPr txBox="1"/>
          <p:nvPr/>
        </p:nvSpPr>
        <p:spPr>
          <a:xfrm>
            <a:off x="988814" y="66675"/>
            <a:ext cx="4343400" cy="1505100"/>
          </a:xfrm>
          <a:prstGeom prst="rect">
            <a:avLst/>
          </a:prstGeom>
          <a:solidFill>
            <a:srgbClr val="FFFF99"/>
          </a:solidFill>
          <a:ln cap="flat" cmpd="sng" w="25400">
            <a:solidFill>
              <a:schemeClr val="lt1"/>
            </a:solidFill>
            <a:prstDash val="solid"/>
            <a:miter lim="800000"/>
            <a:headEnd len="sm" w="sm" type="none"/>
            <a:tailEnd len="sm" w="sm" type="none"/>
          </a:ln>
        </p:spPr>
        <p:txBody>
          <a:bodyPr anchorCtr="0" anchor="t" bIns="34275" lIns="68575" spcFirstLastPara="1" rIns="68575" wrap="square" tIns="34275">
            <a:noAutofit/>
          </a:bodyPr>
          <a:lstStyle/>
          <a:p>
            <a:pPr indent="-254000" lvl="0" marL="254000" marR="0" rtl="0" algn="l">
              <a:spcBef>
                <a:spcPts val="0"/>
              </a:spcBef>
              <a:spcAft>
                <a:spcPts val="0"/>
              </a:spcAft>
              <a:buNone/>
            </a:pPr>
            <a:r>
              <a:rPr lang="en" sz="1800">
                <a:solidFill>
                  <a:srgbClr val="000000"/>
                </a:solidFill>
                <a:latin typeface="Helvetica Neue"/>
                <a:ea typeface="Helvetica Neue"/>
                <a:cs typeface="Helvetica Neue"/>
                <a:sym typeface="Helvetica Neue"/>
              </a:rPr>
              <a:t>I felt depressed</a:t>
            </a:r>
            <a:endParaRPr sz="1100"/>
          </a:p>
          <a:p>
            <a:pPr indent="-247650" lvl="1" marL="596900" marR="0" rtl="0" algn="l">
              <a:spcBef>
                <a:spcPts val="0"/>
              </a:spcBef>
              <a:spcAft>
                <a:spcPts val="0"/>
              </a:spcAft>
              <a:buClr>
                <a:srgbClr val="000000"/>
              </a:buClr>
              <a:buSzPts val="1500"/>
              <a:buFont typeface="Helvetica Neue"/>
              <a:buAutoNum type="arabicPeriod"/>
            </a:pPr>
            <a:r>
              <a:rPr b="0" i="0" lang="en" sz="1500" u="none" cap="none" strike="noStrike">
                <a:solidFill>
                  <a:srgbClr val="000000"/>
                </a:solidFill>
                <a:latin typeface="Helvetica Neue"/>
                <a:ea typeface="Helvetica Neue"/>
                <a:cs typeface="Helvetica Neue"/>
                <a:sym typeface="Helvetica Neue"/>
              </a:rPr>
              <a:t>Never</a:t>
            </a:r>
            <a:endParaRPr sz="1100"/>
          </a:p>
          <a:p>
            <a:pPr indent="-247650" lvl="1" marL="596900" marR="0" rtl="0" algn="l">
              <a:spcBef>
                <a:spcPts val="0"/>
              </a:spcBef>
              <a:spcAft>
                <a:spcPts val="0"/>
              </a:spcAft>
              <a:buClr>
                <a:srgbClr val="000000"/>
              </a:buClr>
              <a:buSzPts val="1500"/>
              <a:buFont typeface="Helvetica Neue"/>
              <a:buAutoNum type="arabicPeriod"/>
            </a:pPr>
            <a:r>
              <a:rPr b="0" i="0" lang="en" sz="1500" u="none" cap="none" strike="noStrike">
                <a:solidFill>
                  <a:srgbClr val="000000"/>
                </a:solidFill>
                <a:latin typeface="Helvetica Neue"/>
                <a:ea typeface="Helvetica Neue"/>
                <a:cs typeface="Helvetica Neue"/>
                <a:sym typeface="Helvetica Neue"/>
              </a:rPr>
              <a:t>Rarely</a:t>
            </a:r>
            <a:endParaRPr sz="1100"/>
          </a:p>
          <a:p>
            <a:pPr indent="-247650" lvl="1" marL="596900" marR="0" rtl="0" algn="l">
              <a:spcBef>
                <a:spcPts val="0"/>
              </a:spcBef>
              <a:spcAft>
                <a:spcPts val="0"/>
              </a:spcAft>
              <a:buClr>
                <a:srgbClr val="000000"/>
              </a:buClr>
              <a:buSzPts val="1500"/>
              <a:buFont typeface="Helvetica Neue"/>
              <a:buAutoNum type="arabicPeriod"/>
            </a:pPr>
            <a:r>
              <a:rPr b="0" i="0" lang="en" sz="1500" u="none" cap="none" strike="noStrike">
                <a:solidFill>
                  <a:srgbClr val="000000"/>
                </a:solidFill>
                <a:latin typeface="Helvetica Neue"/>
                <a:ea typeface="Helvetica Neue"/>
                <a:cs typeface="Helvetica Neue"/>
                <a:sym typeface="Helvetica Neue"/>
              </a:rPr>
              <a:t>Sometimes</a:t>
            </a:r>
            <a:endParaRPr sz="1100"/>
          </a:p>
          <a:p>
            <a:pPr indent="-247650" lvl="1" marL="596900" marR="0" rtl="0" algn="l">
              <a:spcBef>
                <a:spcPts val="0"/>
              </a:spcBef>
              <a:spcAft>
                <a:spcPts val="0"/>
              </a:spcAft>
              <a:buClr>
                <a:srgbClr val="000000"/>
              </a:buClr>
              <a:buSzPts val="1500"/>
              <a:buFont typeface="Helvetica Neue"/>
              <a:buAutoNum type="arabicPeriod"/>
            </a:pPr>
            <a:r>
              <a:rPr b="0" i="0" lang="en" sz="1500" u="none" cap="none" strike="noStrike">
                <a:solidFill>
                  <a:srgbClr val="000000"/>
                </a:solidFill>
                <a:latin typeface="Helvetica Neue"/>
                <a:ea typeface="Helvetica Neue"/>
                <a:cs typeface="Helvetica Neue"/>
                <a:sym typeface="Helvetica Neue"/>
              </a:rPr>
              <a:t>Often</a:t>
            </a:r>
            <a:endParaRPr sz="1100"/>
          </a:p>
          <a:p>
            <a:pPr indent="-247650" lvl="1" marL="596900" marR="0" rtl="0" algn="l">
              <a:spcBef>
                <a:spcPts val="0"/>
              </a:spcBef>
              <a:spcAft>
                <a:spcPts val="0"/>
              </a:spcAft>
              <a:buClr>
                <a:srgbClr val="000000"/>
              </a:buClr>
              <a:buSzPts val="1500"/>
              <a:buFont typeface="Helvetica Neue"/>
              <a:buAutoNum type="arabicPeriod"/>
            </a:pPr>
            <a:r>
              <a:rPr b="0" i="0" lang="en" sz="1500" u="none" cap="none" strike="noStrike">
                <a:solidFill>
                  <a:srgbClr val="000000"/>
                </a:solidFill>
                <a:latin typeface="Helvetica Neue"/>
                <a:ea typeface="Helvetica Neue"/>
                <a:cs typeface="Helvetica Neue"/>
                <a:sym typeface="Helvetica Neue"/>
              </a:rPr>
              <a:t>Always</a:t>
            </a:r>
            <a:endParaRPr sz="1100"/>
          </a:p>
        </p:txBody>
      </p:sp>
      <p:pic>
        <p:nvPicPr>
          <p:cNvPr id="150" name="Google Shape;150;p23"/>
          <p:cNvPicPr preferRelativeResize="0"/>
          <p:nvPr/>
        </p:nvPicPr>
        <p:blipFill rotWithShape="1">
          <a:blip r:embed="rId4">
            <a:alphaModFix/>
          </a:blip>
          <a:srcRect b="0" l="0" r="4616" t="9156"/>
          <a:stretch/>
        </p:blipFill>
        <p:spPr>
          <a:xfrm>
            <a:off x="5230368" y="1589758"/>
            <a:ext cx="3689037" cy="3508177"/>
          </a:xfrm>
          <a:prstGeom prst="rect">
            <a:avLst/>
          </a:prstGeom>
          <a:solidFill>
            <a:schemeClr val="lt1"/>
          </a:solidFill>
          <a:ln>
            <a:noFill/>
          </a:ln>
        </p:spPr>
      </p:pic>
      <p:sp>
        <p:nvSpPr>
          <p:cNvPr id="151" name="Google Shape;151;p23"/>
          <p:cNvSpPr/>
          <p:nvPr/>
        </p:nvSpPr>
        <p:spPr>
          <a:xfrm>
            <a:off x="1289304" y="777240"/>
            <a:ext cx="1490400" cy="329100"/>
          </a:xfrm>
          <a:prstGeom prst="ellipse">
            <a:avLst/>
          </a:prstGeom>
          <a:noFill/>
          <a:ln cap="flat" cmpd="sng" w="25400">
            <a:solidFill>
              <a:srgbClr val="FF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800">
              <a:solidFill>
                <a:srgbClr val="000000"/>
              </a:solidFill>
              <a:latin typeface="Helvetica Neue"/>
              <a:ea typeface="Helvetica Neue"/>
              <a:cs typeface="Helvetica Neue"/>
              <a:sym typeface="Helvetica Neue"/>
            </a:endParaRPr>
          </a:p>
        </p:txBody>
      </p:sp>
      <p:sp>
        <p:nvSpPr>
          <p:cNvPr id="152" name="Google Shape;152;p23"/>
          <p:cNvSpPr txBox="1"/>
          <p:nvPr/>
        </p:nvSpPr>
        <p:spPr>
          <a:xfrm>
            <a:off x="5588793" y="414932"/>
            <a:ext cx="2679000" cy="807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2400">
                <a:solidFill>
                  <a:srgbClr val="002060"/>
                </a:solidFill>
                <a:latin typeface="Helvetica Neue"/>
                <a:ea typeface="Helvetica Neue"/>
                <a:cs typeface="Helvetica Neue"/>
                <a:sym typeface="Helvetica Neue"/>
              </a:rPr>
              <a:t>Next best item:</a:t>
            </a:r>
            <a:endParaRPr sz="1100"/>
          </a:p>
          <a:p>
            <a:pPr indent="0" lvl="0" marL="0" marR="0" rtl="0" algn="l">
              <a:spcBef>
                <a:spcPts val="0"/>
              </a:spcBef>
              <a:spcAft>
                <a:spcPts val="0"/>
              </a:spcAft>
              <a:buNone/>
            </a:pPr>
            <a:r>
              <a:rPr lang="en" sz="2400">
                <a:solidFill>
                  <a:srgbClr val="002060"/>
                </a:solidFill>
                <a:latin typeface="Helvetica Neue"/>
                <a:ea typeface="Helvetica Neue"/>
                <a:cs typeface="Helvetica Neue"/>
                <a:sym typeface="Helvetica Neue"/>
              </a:rPr>
              <a:t>“I felt like a failure”</a:t>
            </a:r>
            <a:endParaRPr sz="2400">
              <a:solidFill>
                <a:srgbClr val="002060"/>
              </a:solidFill>
              <a:latin typeface="Helvetica Neue"/>
              <a:ea typeface="Helvetica Neue"/>
              <a:cs typeface="Helvetica Neue"/>
              <a:sym typeface="Helvetica Neue"/>
            </a:endParaRPr>
          </a:p>
        </p:txBody>
      </p:sp>
      <p:sp>
        <p:nvSpPr>
          <p:cNvPr id="153" name="Google Shape;153;p23"/>
          <p:cNvSpPr txBox="1"/>
          <p:nvPr/>
        </p:nvSpPr>
        <p:spPr>
          <a:xfrm>
            <a:off x="2022873" y="3994547"/>
            <a:ext cx="2082300" cy="346500"/>
          </a:xfrm>
          <a:prstGeom prst="rect">
            <a:avLst/>
          </a:prstGeom>
          <a:solidFill>
            <a:schemeClr val="l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800">
                <a:solidFill>
                  <a:srgbClr val="000000"/>
                </a:solidFill>
                <a:latin typeface="Helvetica Neue"/>
                <a:ea typeface="Helvetica Neue"/>
                <a:cs typeface="Helvetica Neue"/>
                <a:sym typeface="Helvetica Neue"/>
              </a:rPr>
              <a:t>T-Score = </a:t>
            </a:r>
            <a:r>
              <a:rPr lang="en" sz="1800">
                <a:solidFill>
                  <a:srgbClr val="FF0000"/>
                </a:solidFill>
                <a:latin typeface="Helvetica Neue"/>
                <a:ea typeface="Helvetica Neue"/>
                <a:cs typeface="Helvetica Neue"/>
                <a:sym typeface="Helvetica Neue"/>
              </a:rPr>
              <a:t>52</a:t>
            </a:r>
            <a:endParaRPr sz="1100"/>
          </a:p>
        </p:txBody>
      </p:sp>
      <p:sp>
        <p:nvSpPr>
          <p:cNvPr id="154" name="Google Shape;154;p23"/>
          <p:cNvSpPr txBox="1"/>
          <p:nvPr/>
        </p:nvSpPr>
        <p:spPr>
          <a:xfrm>
            <a:off x="6328768" y="2950370"/>
            <a:ext cx="964500" cy="346500"/>
          </a:xfrm>
          <a:prstGeom prst="rect">
            <a:avLst/>
          </a:prstGeom>
          <a:solidFill>
            <a:schemeClr val="l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800">
                <a:solidFill>
                  <a:srgbClr val="000000"/>
                </a:solidFill>
                <a:latin typeface="Helvetica Neue"/>
                <a:ea typeface="Helvetica Neue"/>
                <a:cs typeface="Helvetica Neue"/>
                <a:sym typeface="Helvetica Neue"/>
              </a:rPr>
              <a:t>SE = </a:t>
            </a:r>
            <a:r>
              <a:rPr lang="en" sz="1800">
                <a:solidFill>
                  <a:srgbClr val="FF0000"/>
                </a:solidFill>
                <a:latin typeface="Helvetica Neue"/>
                <a:ea typeface="Helvetica Neue"/>
                <a:cs typeface="Helvetica Neue"/>
                <a:sym typeface="Helvetica Neue"/>
              </a:rPr>
              <a:t>4</a:t>
            </a:r>
            <a:endParaRPr sz="11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pic>
        <p:nvPicPr>
          <p:cNvPr id="160" name="Google Shape;160;p24"/>
          <p:cNvPicPr preferRelativeResize="0"/>
          <p:nvPr/>
        </p:nvPicPr>
        <p:blipFill rotWithShape="1">
          <a:blip r:embed="rId3">
            <a:alphaModFix/>
          </a:blip>
          <a:srcRect b="0" l="0" r="0" t="0"/>
          <a:stretch/>
        </p:blipFill>
        <p:spPr>
          <a:xfrm>
            <a:off x="4943665" y="1177818"/>
            <a:ext cx="3935160" cy="3970443"/>
          </a:xfrm>
          <a:prstGeom prst="rect">
            <a:avLst/>
          </a:prstGeom>
          <a:solidFill>
            <a:schemeClr val="lt1"/>
          </a:solidFill>
          <a:ln>
            <a:noFill/>
          </a:ln>
        </p:spPr>
      </p:pic>
      <p:pic>
        <p:nvPicPr>
          <p:cNvPr id="161" name="Google Shape;161;p24"/>
          <p:cNvPicPr preferRelativeResize="0"/>
          <p:nvPr/>
        </p:nvPicPr>
        <p:blipFill rotWithShape="1">
          <a:blip r:embed="rId4">
            <a:alphaModFix/>
          </a:blip>
          <a:srcRect b="0" l="0" r="0" t="0"/>
          <a:stretch/>
        </p:blipFill>
        <p:spPr>
          <a:xfrm>
            <a:off x="583435" y="1142240"/>
            <a:ext cx="4021903" cy="4006022"/>
          </a:xfrm>
          <a:prstGeom prst="rect">
            <a:avLst/>
          </a:prstGeom>
          <a:solidFill>
            <a:schemeClr val="lt1"/>
          </a:solidFill>
          <a:ln>
            <a:noFill/>
          </a:ln>
        </p:spPr>
      </p:pic>
      <p:sp>
        <p:nvSpPr>
          <p:cNvPr id="162" name="Google Shape;162;p24"/>
          <p:cNvSpPr txBox="1"/>
          <p:nvPr/>
        </p:nvSpPr>
        <p:spPr>
          <a:xfrm>
            <a:off x="1028701" y="67271"/>
            <a:ext cx="4343400" cy="1505100"/>
          </a:xfrm>
          <a:prstGeom prst="rect">
            <a:avLst/>
          </a:prstGeom>
          <a:solidFill>
            <a:srgbClr val="FFFF99"/>
          </a:solidFill>
          <a:ln cap="flat" cmpd="sng" w="25400">
            <a:solidFill>
              <a:schemeClr val="lt1"/>
            </a:solidFill>
            <a:prstDash val="solid"/>
            <a:miter lim="800000"/>
            <a:headEnd len="sm" w="sm" type="none"/>
            <a:tailEnd len="sm" w="sm" type="none"/>
          </a:ln>
        </p:spPr>
        <p:txBody>
          <a:bodyPr anchorCtr="0" anchor="t" bIns="34275" lIns="68575" spcFirstLastPara="1" rIns="68575" wrap="square" tIns="34275">
            <a:noAutofit/>
          </a:bodyPr>
          <a:lstStyle/>
          <a:p>
            <a:pPr indent="-254000" lvl="0" marL="254000" marR="0" rtl="0" algn="l">
              <a:spcBef>
                <a:spcPts val="0"/>
              </a:spcBef>
              <a:spcAft>
                <a:spcPts val="0"/>
              </a:spcAft>
              <a:buNone/>
            </a:pPr>
            <a:r>
              <a:rPr lang="en" sz="1800">
                <a:solidFill>
                  <a:srgbClr val="000000"/>
                </a:solidFill>
                <a:latin typeface="Helvetica Neue"/>
                <a:ea typeface="Helvetica Neue"/>
                <a:cs typeface="Helvetica Neue"/>
                <a:sym typeface="Helvetica Neue"/>
              </a:rPr>
              <a:t>I felt like a failure</a:t>
            </a:r>
            <a:endParaRPr sz="1100"/>
          </a:p>
          <a:p>
            <a:pPr indent="-247650" lvl="1" marL="596900" marR="0" rtl="0" algn="l">
              <a:spcBef>
                <a:spcPts val="0"/>
              </a:spcBef>
              <a:spcAft>
                <a:spcPts val="0"/>
              </a:spcAft>
              <a:buClr>
                <a:srgbClr val="000000"/>
              </a:buClr>
              <a:buSzPts val="1500"/>
              <a:buFont typeface="Helvetica Neue"/>
              <a:buAutoNum type="arabicPeriod"/>
            </a:pPr>
            <a:r>
              <a:rPr b="0" i="0" lang="en" sz="1500" u="none" cap="none" strike="noStrike">
                <a:solidFill>
                  <a:srgbClr val="000000"/>
                </a:solidFill>
                <a:latin typeface="Helvetica Neue"/>
                <a:ea typeface="Helvetica Neue"/>
                <a:cs typeface="Helvetica Neue"/>
                <a:sym typeface="Helvetica Neue"/>
              </a:rPr>
              <a:t>Never</a:t>
            </a:r>
            <a:endParaRPr sz="1100"/>
          </a:p>
          <a:p>
            <a:pPr indent="-247650" lvl="1" marL="596900" marR="0" rtl="0" algn="l">
              <a:spcBef>
                <a:spcPts val="0"/>
              </a:spcBef>
              <a:spcAft>
                <a:spcPts val="0"/>
              </a:spcAft>
              <a:buClr>
                <a:srgbClr val="000000"/>
              </a:buClr>
              <a:buSzPts val="1500"/>
              <a:buFont typeface="Helvetica Neue"/>
              <a:buAutoNum type="arabicPeriod"/>
            </a:pPr>
            <a:r>
              <a:rPr b="0" i="0" lang="en" sz="1500" u="none" cap="none" strike="noStrike">
                <a:solidFill>
                  <a:srgbClr val="000000"/>
                </a:solidFill>
                <a:latin typeface="Helvetica Neue"/>
                <a:ea typeface="Helvetica Neue"/>
                <a:cs typeface="Helvetica Neue"/>
                <a:sym typeface="Helvetica Neue"/>
              </a:rPr>
              <a:t>Rarely</a:t>
            </a:r>
            <a:endParaRPr sz="1100"/>
          </a:p>
          <a:p>
            <a:pPr indent="-247650" lvl="1" marL="596900" marR="0" rtl="0" algn="l">
              <a:spcBef>
                <a:spcPts val="0"/>
              </a:spcBef>
              <a:spcAft>
                <a:spcPts val="0"/>
              </a:spcAft>
              <a:buClr>
                <a:srgbClr val="000000"/>
              </a:buClr>
              <a:buSzPts val="1500"/>
              <a:buFont typeface="Helvetica Neue"/>
              <a:buAutoNum type="arabicPeriod"/>
            </a:pPr>
            <a:r>
              <a:rPr b="0" i="0" lang="en" sz="1500" u="none" cap="none" strike="noStrike">
                <a:solidFill>
                  <a:srgbClr val="000000"/>
                </a:solidFill>
                <a:latin typeface="Helvetica Neue"/>
                <a:ea typeface="Helvetica Neue"/>
                <a:cs typeface="Helvetica Neue"/>
                <a:sym typeface="Helvetica Neue"/>
              </a:rPr>
              <a:t>Sometimes</a:t>
            </a:r>
            <a:endParaRPr sz="1100"/>
          </a:p>
          <a:p>
            <a:pPr indent="-247650" lvl="1" marL="596900" marR="0" rtl="0" algn="l">
              <a:spcBef>
                <a:spcPts val="0"/>
              </a:spcBef>
              <a:spcAft>
                <a:spcPts val="0"/>
              </a:spcAft>
              <a:buClr>
                <a:srgbClr val="000000"/>
              </a:buClr>
              <a:buSzPts val="1500"/>
              <a:buFont typeface="Helvetica Neue"/>
              <a:buAutoNum type="arabicPeriod"/>
            </a:pPr>
            <a:r>
              <a:rPr b="0" i="0" lang="en" sz="1500" u="none" cap="none" strike="noStrike">
                <a:solidFill>
                  <a:srgbClr val="000000"/>
                </a:solidFill>
                <a:latin typeface="Helvetica Neue"/>
                <a:ea typeface="Helvetica Neue"/>
                <a:cs typeface="Helvetica Neue"/>
                <a:sym typeface="Helvetica Neue"/>
              </a:rPr>
              <a:t>Often</a:t>
            </a:r>
            <a:endParaRPr sz="1100"/>
          </a:p>
          <a:p>
            <a:pPr indent="-247650" lvl="1" marL="596900" marR="0" rtl="0" algn="l">
              <a:spcBef>
                <a:spcPts val="0"/>
              </a:spcBef>
              <a:spcAft>
                <a:spcPts val="0"/>
              </a:spcAft>
              <a:buClr>
                <a:srgbClr val="000000"/>
              </a:buClr>
              <a:buSzPts val="1500"/>
              <a:buFont typeface="Helvetica Neue"/>
              <a:buAutoNum type="arabicPeriod"/>
            </a:pPr>
            <a:r>
              <a:rPr b="0" i="0" lang="en" sz="1500" u="none" cap="none" strike="noStrike">
                <a:solidFill>
                  <a:srgbClr val="000000"/>
                </a:solidFill>
                <a:latin typeface="Helvetica Neue"/>
                <a:ea typeface="Helvetica Neue"/>
                <a:cs typeface="Helvetica Neue"/>
                <a:sym typeface="Helvetica Neue"/>
              </a:rPr>
              <a:t>Always</a:t>
            </a:r>
            <a:endParaRPr sz="1100"/>
          </a:p>
        </p:txBody>
      </p:sp>
      <p:sp>
        <p:nvSpPr>
          <p:cNvPr id="163" name="Google Shape;163;p24"/>
          <p:cNvSpPr txBox="1"/>
          <p:nvPr/>
        </p:nvSpPr>
        <p:spPr>
          <a:xfrm>
            <a:off x="2032540" y="3850768"/>
            <a:ext cx="2099100" cy="346500"/>
          </a:xfrm>
          <a:prstGeom prst="rect">
            <a:avLst/>
          </a:prstGeom>
          <a:solidFill>
            <a:schemeClr val="l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800">
                <a:solidFill>
                  <a:srgbClr val="000000"/>
                </a:solidFill>
                <a:latin typeface="Helvetica Neue"/>
                <a:ea typeface="Helvetica Neue"/>
                <a:cs typeface="Helvetica Neue"/>
                <a:sym typeface="Helvetica Neue"/>
              </a:rPr>
              <a:t>T-Score = </a:t>
            </a:r>
            <a:r>
              <a:rPr lang="en" sz="1800">
                <a:solidFill>
                  <a:srgbClr val="FF0000"/>
                </a:solidFill>
                <a:latin typeface="Helvetica Neue"/>
                <a:ea typeface="Helvetica Neue"/>
                <a:cs typeface="Helvetica Neue"/>
                <a:sym typeface="Helvetica Neue"/>
              </a:rPr>
              <a:t>53</a:t>
            </a:r>
            <a:endParaRPr sz="1100"/>
          </a:p>
        </p:txBody>
      </p:sp>
      <p:sp>
        <p:nvSpPr>
          <p:cNvPr id="164" name="Google Shape;164;p24"/>
          <p:cNvSpPr txBox="1"/>
          <p:nvPr/>
        </p:nvSpPr>
        <p:spPr>
          <a:xfrm>
            <a:off x="6459903" y="2781070"/>
            <a:ext cx="902700" cy="346500"/>
          </a:xfrm>
          <a:prstGeom prst="rect">
            <a:avLst/>
          </a:prstGeom>
          <a:solidFill>
            <a:schemeClr val="l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800">
                <a:solidFill>
                  <a:srgbClr val="000000"/>
                </a:solidFill>
                <a:latin typeface="Helvetica Neue"/>
                <a:ea typeface="Helvetica Neue"/>
                <a:cs typeface="Helvetica Neue"/>
                <a:sym typeface="Helvetica Neue"/>
              </a:rPr>
              <a:t>SE = </a:t>
            </a:r>
            <a:r>
              <a:rPr lang="en" sz="1800">
                <a:solidFill>
                  <a:srgbClr val="FF0000"/>
                </a:solidFill>
                <a:latin typeface="Helvetica Neue"/>
                <a:ea typeface="Helvetica Neue"/>
                <a:cs typeface="Helvetica Neue"/>
                <a:sym typeface="Helvetica Neue"/>
              </a:rPr>
              <a:t>3</a:t>
            </a:r>
            <a:endParaRPr sz="1100"/>
          </a:p>
        </p:txBody>
      </p:sp>
      <p:sp>
        <p:nvSpPr>
          <p:cNvPr id="165" name="Google Shape;165;p24"/>
          <p:cNvSpPr/>
          <p:nvPr/>
        </p:nvSpPr>
        <p:spPr>
          <a:xfrm>
            <a:off x="1225296" y="594360"/>
            <a:ext cx="1384500" cy="254100"/>
          </a:xfrm>
          <a:prstGeom prst="ellipse">
            <a:avLst/>
          </a:prstGeom>
          <a:noFill/>
          <a:ln cap="flat" cmpd="sng" w="25400">
            <a:solidFill>
              <a:srgbClr val="FF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800">
              <a:solidFill>
                <a:srgbClr val="000000"/>
              </a:solidFill>
              <a:latin typeface="Helvetica Neue"/>
              <a:ea typeface="Helvetica Neue"/>
              <a:cs typeface="Helvetica Neue"/>
              <a:sym typeface="Helvetica Neue"/>
            </a:endParaRPr>
          </a:p>
        </p:txBody>
      </p:sp>
      <p:sp>
        <p:nvSpPr>
          <p:cNvPr id="166" name="Google Shape;166;p24"/>
          <p:cNvSpPr txBox="1"/>
          <p:nvPr/>
        </p:nvSpPr>
        <p:spPr>
          <a:xfrm>
            <a:off x="5725931" y="444364"/>
            <a:ext cx="2370600" cy="807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2400">
                <a:solidFill>
                  <a:srgbClr val="002060"/>
                </a:solidFill>
                <a:latin typeface="Helvetica Neue"/>
                <a:ea typeface="Helvetica Neue"/>
                <a:cs typeface="Helvetica Neue"/>
                <a:sym typeface="Helvetica Neue"/>
              </a:rPr>
              <a:t>Next best item:</a:t>
            </a:r>
            <a:endParaRPr sz="1100"/>
          </a:p>
          <a:p>
            <a:pPr indent="0" lvl="0" marL="0" marR="0" rtl="0" algn="l">
              <a:spcBef>
                <a:spcPts val="0"/>
              </a:spcBef>
              <a:spcAft>
                <a:spcPts val="0"/>
              </a:spcAft>
              <a:buNone/>
            </a:pPr>
            <a:r>
              <a:rPr lang="en" sz="2400">
                <a:solidFill>
                  <a:srgbClr val="002060"/>
                </a:solidFill>
                <a:latin typeface="Helvetica Neue"/>
                <a:ea typeface="Helvetica Neue"/>
                <a:cs typeface="Helvetica Neue"/>
                <a:sym typeface="Helvetica Neue"/>
              </a:rPr>
              <a:t>“…”</a:t>
            </a:r>
            <a:endParaRPr sz="2400">
              <a:solidFill>
                <a:srgbClr val="002060"/>
              </a:solidFill>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