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8288" autoAdjust="0"/>
  </p:normalViewPr>
  <p:slideViewPr>
    <p:cSldViewPr>
      <p:cViewPr varScale="1">
        <p:scale>
          <a:sx n="101" d="100"/>
          <a:sy n="101" d="100"/>
        </p:scale>
        <p:origin x="1040" y="192"/>
      </p:cViewPr>
      <p:guideLst>
        <p:guide orient="horz" pos="2160"/>
        <p:guide pos="3840"/>
      </p:guideLst>
    </p:cSldViewPr>
  </p:slideViewPr>
  <p:notesTextViewPr>
    <p:cViewPr>
      <p:scale>
        <a:sx n="1" d="1"/>
        <a:sy n="1" d="1"/>
      </p:scale>
      <p:origin x="0" y="0"/>
    </p:cViewPr>
  </p:notesTextViewPr>
  <p:gridSpacing cx="114300" cy="1143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49D7F7-3E48-40DD-931C-B04804BB35D6}" type="datetimeFigureOut">
              <a:rPr lang="en-US" smtClean="0"/>
              <a:t>3/15/19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3DEAF2-40AC-4935-8FE0-FCB6B4EDCDF7}" type="slidenum">
              <a:rPr lang="en-US" smtClean="0"/>
              <a:t>‹#›</a:t>
            </a:fld>
            <a:endParaRPr lang="en-US"/>
          </a:p>
        </p:txBody>
      </p:sp>
    </p:spTree>
    <p:extLst>
      <p:ext uri="{BB962C8B-B14F-4D97-AF65-F5344CB8AC3E}">
        <p14:creationId xmlns:p14="http://schemas.microsoft.com/office/powerpoint/2010/main" val="51438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a:t>We’ve heard all day the care, training and attention to detail required at the beginning of the trial.  The 6 month outcome evaluation will show whether or not this new treatment is beneficial for severely injured patients.  Similarly, we need to base decisions on quality data at the 6 month outcome.</a:t>
            </a:r>
          </a:p>
          <a:p>
            <a:pPr eaLnBrk="1" hangingPunct="1"/>
            <a:r>
              <a:rPr lang="en-US" altLang="en-US"/>
              <a:t>Outcome evaluation will document your hard work.</a:t>
            </a:r>
          </a:p>
          <a:p>
            <a:endParaRPr lang="en-US"/>
          </a:p>
        </p:txBody>
      </p:sp>
      <p:sp>
        <p:nvSpPr>
          <p:cNvPr id="4" name="Slide Number Placeholder 3"/>
          <p:cNvSpPr>
            <a:spLocks noGrp="1"/>
          </p:cNvSpPr>
          <p:nvPr>
            <p:ph type="sldNum" sz="quarter" idx="10"/>
          </p:nvPr>
        </p:nvSpPr>
        <p:spPr/>
        <p:txBody>
          <a:bodyPr/>
          <a:lstStyle/>
          <a:p>
            <a:fld id="{8B3DEAF2-40AC-4935-8FE0-FCB6B4EDCDF7}" type="slidenum">
              <a:rPr lang="en-US" smtClean="0"/>
              <a:t>2</a:t>
            </a:fld>
            <a:endParaRPr lang="en-US"/>
          </a:p>
        </p:txBody>
      </p:sp>
    </p:spTree>
    <p:extLst>
      <p:ext uri="{BB962C8B-B14F-4D97-AF65-F5344CB8AC3E}">
        <p14:creationId xmlns:p14="http://schemas.microsoft.com/office/powerpoint/2010/main" val="2127840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The goal is to make the experience as easy and convenient for the participant and their family as possible.</a:t>
            </a:r>
          </a:p>
          <a:p>
            <a:pPr eaLnBrk="1" hangingPunct="1"/>
            <a:endParaRPr lang="en-US" altLang="en-US" dirty="0"/>
          </a:p>
          <a:p>
            <a:pPr eaLnBrk="1" hangingPunct="1"/>
            <a:r>
              <a:rPr lang="en-US" altLang="en-US" dirty="0"/>
              <a:t>Learn as we go along.</a:t>
            </a:r>
          </a:p>
          <a:p>
            <a:endParaRPr lang="en-US" dirty="0"/>
          </a:p>
        </p:txBody>
      </p:sp>
      <p:sp>
        <p:nvSpPr>
          <p:cNvPr id="4" name="Slide Number Placeholder 3"/>
          <p:cNvSpPr>
            <a:spLocks noGrp="1"/>
          </p:cNvSpPr>
          <p:nvPr>
            <p:ph type="sldNum" sz="quarter" idx="10"/>
          </p:nvPr>
        </p:nvSpPr>
        <p:spPr/>
        <p:txBody>
          <a:bodyPr/>
          <a:lstStyle/>
          <a:p>
            <a:fld id="{8B3DEAF2-40AC-4935-8FE0-FCB6B4EDCDF7}" type="slidenum">
              <a:rPr lang="en-US" smtClean="0"/>
              <a:t>13</a:t>
            </a:fld>
            <a:endParaRPr lang="en-US"/>
          </a:p>
        </p:txBody>
      </p:sp>
    </p:spTree>
    <p:extLst>
      <p:ext uri="{BB962C8B-B14F-4D97-AF65-F5344CB8AC3E}">
        <p14:creationId xmlns:p14="http://schemas.microsoft.com/office/powerpoint/2010/main" val="3997534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a:t>The Central examiner will be in touch with the local examiner.  All the GOSEs will be done over the phone so some basic information can be helpful for it’s administration.</a:t>
            </a:r>
          </a:p>
          <a:p>
            <a:endParaRPr lang="en-US"/>
          </a:p>
        </p:txBody>
      </p:sp>
      <p:sp>
        <p:nvSpPr>
          <p:cNvPr id="4" name="Slide Number Placeholder 3"/>
          <p:cNvSpPr>
            <a:spLocks noGrp="1"/>
          </p:cNvSpPr>
          <p:nvPr>
            <p:ph type="sldNum" sz="quarter" idx="10"/>
          </p:nvPr>
        </p:nvSpPr>
        <p:spPr/>
        <p:txBody>
          <a:bodyPr/>
          <a:lstStyle/>
          <a:p>
            <a:fld id="{8B3DEAF2-40AC-4935-8FE0-FCB6B4EDCDF7}" type="slidenum">
              <a:rPr lang="en-US" smtClean="0"/>
              <a:t>14</a:t>
            </a:fld>
            <a:endParaRPr lang="en-US"/>
          </a:p>
        </p:txBody>
      </p:sp>
    </p:spTree>
    <p:extLst>
      <p:ext uri="{BB962C8B-B14F-4D97-AF65-F5344CB8AC3E}">
        <p14:creationId xmlns:p14="http://schemas.microsoft.com/office/powerpoint/2010/main" val="2296823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a:t>An outcome examiner’s role requires them to develop a good rapport, elicit the best possible effort from the patient, get the patient through what can be a difficult battery of tasks.</a:t>
            </a:r>
          </a:p>
          <a:p>
            <a:pPr eaLnBrk="1" hangingPunct="1"/>
            <a:r>
              <a:rPr lang="en-US" altLang="en-US"/>
              <a:t>Time, resources and know it’s important</a:t>
            </a:r>
          </a:p>
          <a:p>
            <a:endParaRPr lang="en-US"/>
          </a:p>
        </p:txBody>
      </p:sp>
      <p:sp>
        <p:nvSpPr>
          <p:cNvPr id="4" name="Slide Number Placeholder 3"/>
          <p:cNvSpPr>
            <a:spLocks noGrp="1"/>
          </p:cNvSpPr>
          <p:nvPr>
            <p:ph type="sldNum" sz="quarter" idx="10"/>
          </p:nvPr>
        </p:nvSpPr>
        <p:spPr/>
        <p:txBody>
          <a:bodyPr/>
          <a:lstStyle/>
          <a:p>
            <a:fld id="{8B3DEAF2-40AC-4935-8FE0-FCB6B4EDCDF7}" type="slidenum">
              <a:rPr lang="en-US" smtClean="0"/>
              <a:t>15</a:t>
            </a:fld>
            <a:endParaRPr lang="en-US"/>
          </a:p>
        </p:txBody>
      </p:sp>
    </p:spTree>
    <p:extLst>
      <p:ext uri="{BB962C8B-B14F-4D97-AF65-F5344CB8AC3E}">
        <p14:creationId xmlns:p14="http://schemas.microsoft.com/office/powerpoint/2010/main" val="3248228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t>Payment for completing the 6 month outcome is being discussed.</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t>Suicide protocol will be discussed in the Outcomes MOP which is still </a:t>
            </a:r>
            <a:r>
              <a:rPr lang="en-US" altLang="en-US"/>
              <a:t>being worked on.</a:t>
            </a:r>
          </a:p>
          <a:p>
            <a:endParaRPr lang="en-US" dirty="0"/>
          </a:p>
        </p:txBody>
      </p:sp>
      <p:sp>
        <p:nvSpPr>
          <p:cNvPr id="4" name="Slide Number Placeholder 3"/>
          <p:cNvSpPr>
            <a:spLocks noGrp="1"/>
          </p:cNvSpPr>
          <p:nvPr>
            <p:ph type="sldNum" sz="quarter" idx="10"/>
          </p:nvPr>
        </p:nvSpPr>
        <p:spPr/>
        <p:txBody>
          <a:bodyPr/>
          <a:lstStyle/>
          <a:p>
            <a:fld id="{8B3DEAF2-40AC-4935-8FE0-FCB6B4EDCDF7}" type="slidenum">
              <a:rPr lang="en-US" smtClean="0"/>
              <a:t>16</a:t>
            </a:fld>
            <a:endParaRPr lang="en-US"/>
          </a:p>
        </p:txBody>
      </p:sp>
    </p:spTree>
    <p:extLst>
      <p:ext uri="{BB962C8B-B14F-4D97-AF65-F5344CB8AC3E}">
        <p14:creationId xmlns:p14="http://schemas.microsoft.com/office/powerpoint/2010/main" val="331701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want all sites to arrange task assignments in a way that works best for them.  The goal is to get the best Outcome data we can.</a:t>
            </a:r>
          </a:p>
        </p:txBody>
      </p:sp>
      <p:sp>
        <p:nvSpPr>
          <p:cNvPr id="4" name="Slide Number Placeholder 3"/>
          <p:cNvSpPr>
            <a:spLocks noGrp="1"/>
          </p:cNvSpPr>
          <p:nvPr>
            <p:ph type="sldNum" sz="quarter" idx="10"/>
          </p:nvPr>
        </p:nvSpPr>
        <p:spPr/>
        <p:txBody>
          <a:bodyPr/>
          <a:lstStyle/>
          <a:p>
            <a:fld id="{8B3DEAF2-40AC-4935-8FE0-FCB6B4EDCDF7}" type="slidenum">
              <a:rPr lang="en-US" smtClean="0"/>
              <a:t>17</a:t>
            </a:fld>
            <a:endParaRPr lang="en-US"/>
          </a:p>
        </p:txBody>
      </p:sp>
    </p:spTree>
    <p:extLst>
      <p:ext uri="{BB962C8B-B14F-4D97-AF65-F5344CB8AC3E}">
        <p14:creationId xmlns:p14="http://schemas.microsoft.com/office/powerpoint/2010/main" val="331701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There are many ways tasks could fall through the cracks in this trial.  Few patients.  Time span of final outcome.  Study coordinator is also part time</a:t>
            </a:r>
          </a:p>
          <a:p>
            <a:pPr eaLnBrk="1" hangingPunct="1"/>
            <a:endParaRPr lang="en-US" altLang="en-US" dirty="0"/>
          </a:p>
          <a:p>
            <a:pPr eaLnBrk="1" hangingPunct="1"/>
            <a:r>
              <a:rPr lang="en-US" altLang="en-US" dirty="0"/>
              <a:t>Ideally it would be good to have the outcome examiner handling many of the tasks listed here but in some cases it will fall to the study coordinator or other staff.</a:t>
            </a:r>
          </a:p>
          <a:p>
            <a:pPr eaLnBrk="1" hangingPunct="1"/>
            <a:endParaRPr lang="en-US" altLang="en-US" dirty="0"/>
          </a:p>
          <a:p>
            <a:pPr eaLnBrk="1" hangingPunct="1"/>
            <a:r>
              <a:rPr lang="en-US" altLang="en-US" dirty="0"/>
              <a:t>SAEs discovered by the local examiner need to get relayed to the study coordinator</a:t>
            </a:r>
          </a:p>
          <a:p>
            <a:endParaRPr lang="en-US" dirty="0"/>
          </a:p>
        </p:txBody>
      </p:sp>
      <p:sp>
        <p:nvSpPr>
          <p:cNvPr id="4" name="Slide Number Placeholder 3"/>
          <p:cNvSpPr>
            <a:spLocks noGrp="1"/>
          </p:cNvSpPr>
          <p:nvPr>
            <p:ph type="sldNum" sz="quarter" idx="10"/>
          </p:nvPr>
        </p:nvSpPr>
        <p:spPr/>
        <p:txBody>
          <a:bodyPr/>
          <a:lstStyle/>
          <a:p>
            <a:fld id="{8B3DEAF2-40AC-4935-8FE0-FCB6B4EDCDF7}" type="slidenum">
              <a:rPr lang="en-US" smtClean="0"/>
              <a:t>3</a:t>
            </a:fld>
            <a:endParaRPr lang="en-US"/>
          </a:p>
        </p:txBody>
      </p:sp>
    </p:spTree>
    <p:extLst>
      <p:ext uri="{BB962C8B-B14F-4D97-AF65-F5344CB8AC3E}">
        <p14:creationId xmlns:p14="http://schemas.microsoft.com/office/powerpoint/2010/main" val="2962113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a:t>Found on the demographics form</a:t>
            </a:r>
          </a:p>
          <a:p>
            <a:endParaRPr lang="en-US"/>
          </a:p>
        </p:txBody>
      </p:sp>
      <p:sp>
        <p:nvSpPr>
          <p:cNvPr id="4" name="Slide Number Placeholder 3"/>
          <p:cNvSpPr>
            <a:spLocks noGrp="1"/>
          </p:cNvSpPr>
          <p:nvPr>
            <p:ph type="sldNum" sz="quarter" idx="10"/>
          </p:nvPr>
        </p:nvSpPr>
        <p:spPr/>
        <p:txBody>
          <a:bodyPr/>
          <a:lstStyle/>
          <a:p>
            <a:fld id="{8B3DEAF2-40AC-4935-8FE0-FCB6B4EDCDF7}" type="slidenum">
              <a:rPr lang="en-US" smtClean="0"/>
              <a:t>6</a:t>
            </a:fld>
            <a:endParaRPr lang="en-US"/>
          </a:p>
        </p:txBody>
      </p:sp>
    </p:spTree>
    <p:extLst>
      <p:ext uri="{BB962C8B-B14F-4D97-AF65-F5344CB8AC3E}">
        <p14:creationId xmlns:p14="http://schemas.microsoft.com/office/powerpoint/2010/main" val="279554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a:t>Found on the demographics form</a:t>
            </a:r>
          </a:p>
          <a:p>
            <a:endParaRPr lang="en-US"/>
          </a:p>
        </p:txBody>
      </p:sp>
      <p:sp>
        <p:nvSpPr>
          <p:cNvPr id="4" name="Slide Number Placeholder 3"/>
          <p:cNvSpPr>
            <a:spLocks noGrp="1"/>
          </p:cNvSpPr>
          <p:nvPr>
            <p:ph type="sldNum" sz="quarter" idx="10"/>
          </p:nvPr>
        </p:nvSpPr>
        <p:spPr/>
        <p:txBody>
          <a:bodyPr/>
          <a:lstStyle/>
          <a:p>
            <a:fld id="{8B3DEAF2-40AC-4935-8FE0-FCB6B4EDCDF7}" type="slidenum">
              <a:rPr lang="en-US" smtClean="0"/>
              <a:t>7</a:t>
            </a:fld>
            <a:endParaRPr lang="en-US"/>
          </a:p>
        </p:txBody>
      </p:sp>
    </p:spTree>
    <p:extLst>
      <p:ext uri="{BB962C8B-B14F-4D97-AF65-F5344CB8AC3E}">
        <p14:creationId xmlns:p14="http://schemas.microsoft.com/office/powerpoint/2010/main" val="2429503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a:t>Found on the demographics form</a:t>
            </a:r>
          </a:p>
          <a:p>
            <a:endParaRPr lang="en-US"/>
          </a:p>
        </p:txBody>
      </p:sp>
      <p:sp>
        <p:nvSpPr>
          <p:cNvPr id="4" name="Slide Number Placeholder 3"/>
          <p:cNvSpPr>
            <a:spLocks noGrp="1"/>
          </p:cNvSpPr>
          <p:nvPr>
            <p:ph type="sldNum" sz="quarter" idx="10"/>
          </p:nvPr>
        </p:nvSpPr>
        <p:spPr/>
        <p:txBody>
          <a:bodyPr/>
          <a:lstStyle/>
          <a:p>
            <a:fld id="{8B3DEAF2-40AC-4935-8FE0-FCB6B4EDCDF7}" type="slidenum">
              <a:rPr lang="en-US" smtClean="0"/>
              <a:t>8</a:t>
            </a:fld>
            <a:endParaRPr lang="en-US"/>
          </a:p>
        </p:txBody>
      </p:sp>
    </p:spTree>
    <p:extLst>
      <p:ext uri="{BB962C8B-B14F-4D97-AF65-F5344CB8AC3E}">
        <p14:creationId xmlns:p14="http://schemas.microsoft.com/office/powerpoint/2010/main" val="1800025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a:t>Don’t get 3 of the same contact phone number</a:t>
            </a:r>
          </a:p>
          <a:p>
            <a:pPr eaLnBrk="1" hangingPunct="1"/>
            <a:r>
              <a:rPr lang="en-US" altLang="en-US"/>
              <a:t>This information will be entered into an alternate database – further instructions will be coming</a:t>
            </a:r>
          </a:p>
          <a:p>
            <a:pPr eaLnBrk="1" hangingPunct="1"/>
            <a:r>
              <a:rPr lang="en-US" altLang="en-US"/>
              <a:t>Know where abouts no matter what.</a:t>
            </a:r>
          </a:p>
          <a:p>
            <a:endParaRPr lang="en-US"/>
          </a:p>
        </p:txBody>
      </p:sp>
      <p:sp>
        <p:nvSpPr>
          <p:cNvPr id="4" name="Slide Number Placeholder 3"/>
          <p:cNvSpPr>
            <a:spLocks noGrp="1"/>
          </p:cNvSpPr>
          <p:nvPr>
            <p:ph type="sldNum" sz="quarter" idx="10"/>
          </p:nvPr>
        </p:nvSpPr>
        <p:spPr/>
        <p:txBody>
          <a:bodyPr/>
          <a:lstStyle/>
          <a:p>
            <a:fld id="{8B3DEAF2-40AC-4935-8FE0-FCB6B4EDCDF7}" type="slidenum">
              <a:rPr lang="en-US" smtClean="0"/>
              <a:t>9</a:t>
            </a:fld>
            <a:endParaRPr lang="en-US"/>
          </a:p>
        </p:txBody>
      </p:sp>
    </p:spTree>
    <p:extLst>
      <p:ext uri="{BB962C8B-B14F-4D97-AF65-F5344CB8AC3E}">
        <p14:creationId xmlns:p14="http://schemas.microsoft.com/office/powerpoint/2010/main" val="837799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If the examiner is completing the monthly calls any SAE will need to be reported to the study coordinator for additional follow-up.</a:t>
            </a:r>
          </a:p>
          <a:p>
            <a:pPr eaLnBrk="1" hangingPunct="1"/>
            <a:r>
              <a:rPr lang="en-US" altLang="en-US" dirty="0"/>
              <a:t>We want it monthly but doesn’t have to be + or – so many days</a:t>
            </a:r>
          </a:p>
          <a:p>
            <a:pPr eaLnBrk="1" hangingPunct="1"/>
            <a:r>
              <a:rPr lang="en-US" altLang="en-US" dirty="0"/>
              <a:t>Once the pre injury information is compete you don’t have to keep asking for it.</a:t>
            </a:r>
          </a:p>
          <a:p>
            <a:pPr eaLnBrk="1" hangingPunct="1"/>
            <a:endParaRPr lang="en-US" altLang="en-US" dirty="0"/>
          </a:p>
          <a:p>
            <a:pPr eaLnBrk="1" hangingPunct="1"/>
            <a:r>
              <a:rPr lang="en-US" altLang="en-US" dirty="0"/>
              <a:t>Make them conversational and relaxed/informal</a:t>
            </a:r>
          </a:p>
          <a:p>
            <a:pPr eaLnBrk="1" hangingPunct="1"/>
            <a:endParaRPr lang="en-US" altLang="en-US" dirty="0"/>
          </a:p>
        </p:txBody>
      </p:sp>
      <p:sp>
        <p:nvSpPr>
          <p:cNvPr id="4" name="Slide Number Placeholder 3"/>
          <p:cNvSpPr>
            <a:spLocks noGrp="1"/>
          </p:cNvSpPr>
          <p:nvPr>
            <p:ph type="sldNum" sz="quarter" idx="10"/>
          </p:nvPr>
        </p:nvSpPr>
        <p:spPr/>
        <p:txBody>
          <a:bodyPr/>
          <a:lstStyle/>
          <a:p>
            <a:fld id="{8B3DEAF2-40AC-4935-8FE0-FCB6B4EDCDF7}" type="slidenum">
              <a:rPr lang="en-US" smtClean="0"/>
              <a:t>10</a:t>
            </a:fld>
            <a:endParaRPr lang="en-US"/>
          </a:p>
        </p:txBody>
      </p:sp>
    </p:spTree>
    <p:extLst>
      <p:ext uri="{BB962C8B-B14F-4D97-AF65-F5344CB8AC3E}">
        <p14:creationId xmlns:p14="http://schemas.microsoft.com/office/powerpoint/2010/main" val="2184444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a:t>In the case the participant is lost to follow-up the information from the monthly calls could be used as a source of recovery indicators.</a:t>
            </a:r>
          </a:p>
          <a:p>
            <a:pPr eaLnBrk="1" hangingPunct="1"/>
            <a:r>
              <a:rPr lang="en-US" altLang="en-US"/>
              <a:t>Follow up notes:  any pertinent information that may be beneficial for the outcome evaluation.  </a:t>
            </a:r>
          </a:p>
          <a:p>
            <a:pPr eaLnBrk="1" hangingPunct="1"/>
            <a:endParaRPr lang="en-US" altLang="en-US"/>
          </a:p>
          <a:p>
            <a:pPr eaLnBrk="1" hangingPunct="1"/>
            <a:r>
              <a:rPr lang="en-US" altLang="en-US"/>
              <a:t>Found on the Monthly calls interview</a:t>
            </a:r>
          </a:p>
          <a:p>
            <a:pPr eaLnBrk="1" hangingPunct="1"/>
            <a:r>
              <a:rPr lang="en-US" altLang="en-US"/>
              <a:t>Assisted living, not SNF</a:t>
            </a:r>
          </a:p>
          <a:p>
            <a:pPr eaLnBrk="1" hangingPunct="1"/>
            <a:endParaRPr lang="en-US" altLang="en-US"/>
          </a:p>
        </p:txBody>
      </p:sp>
      <p:sp>
        <p:nvSpPr>
          <p:cNvPr id="4" name="Slide Number Placeholder 3"/>
          <p:cNvSpPr>
            <a:spLocks noGrp="1"/>
          </p:cNvSpPr>
          <p:nvPr>
            <p:ph type="sldNum" sz="quarter" idx="10"/>
          </p:nvPr>
        </p:nvSpPr>
        <p:spPr/>
        <p:txBody>
          <a:bodyPr/>
          <a:lstStyle/>
          <a:p>
            <a:fld id="{8B3DEAF2-40AC-4935-8FE0-FCB6B4EDCDF7}" type="slidenum">
              <a:rPr lang="en-US" smtClean="0"/>
              <a:t>11</a:t>
            </a:fld>
            <a:endParaRPr lang="en-US"/>
          </a:p>
        </p:txBody>
      </p:sp>
    </p:spTree>
    <p:extLst>
      <p:ext uri="{BB962C8B-B14F-4D97-AF65-F5344CB8AC3E}">
        <p14:creationId xmlns:p14="http://schemas.microsoft.com/office/powerpoint/2010/main" val="258593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The goal is to make the experience as easy and convenient for the participant and their family as possible.</a:t>
            </a:r>
          </a:p>
          <a:p>
            <a:pPr eaLnBrk="1" hangingPunct="1"/>
            <a:endParaRPr lang="en-US" altLang="en-US" dirty="0"/>
          </a:p>
          <a:p>
            <a:pPr eaLnBrk="1" hangingPunct="1"/>
            <a:r>
              <a:rPr lang="en-US" altLang="en-US" dirty="0"/>
              <a:t>Learn as we go along.</a:t>
            </a:r>
          </a:p>
          <a:p>
            <a:endParaRPr lang="en-US" dirty="0"/>
          </a:p>
        </p:txBody>
      </p:sp>
      <p:sp>
        <p:nvSpPr>
          <p:cNvPr id="4" name="Slide Number Placeholder 3"/>
          <p:cNvSpPr>
            <a:spLocks noGrp="1"/>
          </p:cNvSpPr>
          <p:nvPr>
            <p:ph type="sldNum" sz="quarter" idx="10"/>
          </p:nvPr>
        </p:nvSpPr>
        <p:spPr/>
        <p:txBody>
          <a:bodyPr/>
          <a:lstStyle/>
          <a:p>
            <a:fld id="{8B3DEAF2-40AC-4935-8FE0-FCB6B4EDCDF7}" type="slidenum">
              <a:rPr lang="en-US" smtClean="0"/>
              <a:t>12</a:t>
            </a:fld>
            <a:endParaRPr lang="en-US"/>
          </a:p>
        </p:txBody>
      </p:sp>
    </p:spTree>
    <p:extLst>
      <p:ext uri="{BB962C8B-B14F-4D97-AF65-F5344CB8AC3E}">
        <p14:creationId xmlns:p14="http://schemas.microsoft.com/office/powerpoint/2010/main" val="3859262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1A47A9-D18F-4CCC-ACEF-DE0AAA2EC94C}"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3665293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1A47A9-D18F-4CCC-ACEF-DE0AAA2EC94C}"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1754461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1A47A9-D18F-4CCC-ACEF-DE0AAA2EC94C}"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3865929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1A47A9-D18F-4CCC-ACEF-DE0AAA2EC94C}"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268622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1A47A9-D18F-4CCC-ACEF-DE0AAA2EC94C}" type="datetimeFigureOut">
              <a:rPr lang="en-US" smtClean="0"/>
              <a:t>3/15/19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134860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1A47A9-D18F-4CCC-ACEF-DE0AAA2EC94C}" type="datetimeFigureOut">
              <a:rPr lang="en-US" smtClean="0"/>
              <a:t>3/15/19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1400252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1A47A9-D18F-4CCC-ACEF-DE0AAA2EC94C}" type="datetimeFigureOut">
              <a:rPr lang="en-US" smtClean="0"/>
              <a:t>3/15/19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302423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1A47A9-D18F-4CCC-ACEF-DE0AAA2EC94C}" type="datetimeFigureOut">
              <a:rPr lang="en-US" smtClean="0"/>
              <a:t>3/15/19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340095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A47A9-D18F-4CCC-ACEF-DE0AAA2EC94C}" type="datetimeFigureOut">
              <a:rPr lang="en-US" smtClean="0"/>
              <a:t>3/15/19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430429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1A47A9-D18F-4CCC-ACEF-DE0AAA2EC94C}" type="datetimeFigureOut">
              <a:rPr lang="en-US" smtClean="0"/>
              <a:t>3/15/19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27345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1A47A9-D18F-4CCC-ACEF-DE0AAA2EC94C}" type="datetimeFigureOut">
              <a:rPr lang="en-US" smtClean="0"/>
              <a:t>3/15/19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AC3CE9-2990-42A4-8CFD-5B70CD065AA1}" type="slidenum">
              <a:rPr lang="en-US" smtClean="0"/>
              <a:t>‹#›</a:t>
            </a:fld>
            <a:endParaRPr lang="en-US"/>
          </a:p>
        </p:txBody>
      </p:sp>
    </p:spTree>
    <p:extLst>
      <p:ext uri="{BB962C8B-B14F-4D97-AF65-F5344CB8AC3E}">
        <p14:creationId xmlns:p14="http://schemas.microsoft.com/office/powerpoint/2010/main" val="159859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A47A9-D18F-4CCC-ACEF-DE0AAA2EC94C}" type="datetimeFigureOut">
              <a:rPr lang="en-US" smtClean="0"/>
              <a:t>3/15/19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C3CE9-2990-42A4-8CFD-5B70CD065AA1}" type="slidenum">
              <a:rPr lang="en-US" smtClean="0"/>
              <a:t>‹#›</a:t>
            </a:fld>
            <a:endParaRPr lang="en-US"/>
          </a:p>
        </p:txBody>
      </p:sp>
    </p:spTree>
    <p:extLst>
      <p:ext uri="{BB962C8B-B14F-4D97-AF65-F5344CB8AC3E}">
        <p14:creationId xmlns:p14="http://schemas.microsoft.com/office/powerpoint/2010/main" val="14924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457200"/>
            <a:ext cx="4894263"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8" name="Content Placeholder 2"/>
          <p:cNvSpPr>
            <a:spLocks noGrp="1"/>
          </p:cNvSpPr>
          <p:nvPr>
            <p:ph type="ctrTitle"/>
          </p:nvPr>
        </p:nvSpPr>
        <p:spPr>
          <a:xfrm>
            <a:off x="1066800" y="1714500"/>
            <a:ext cx="10058400" cy="3084452"/>
          </a:xfrm>
        </p:spPr>
        <p:txBody>
          <a:bodyPr>
            <a:normAutofit/>
          </a:bodyPr>
          <a:lstStyle/>
          <a:p>
            <a:pPr marL="282575" indent="-282575" algn="ctr" eaLnBrk="1" hangingPunct="1">
              <a:buFont typeface="Arial" charset="0"/>
              <a:buNone/>
            </a:pPr>
            <a:r>
              <a:rPr lang="en-US" altLang="en-US" sz="4200" b="1">
                <a:solidFill>
                  <a:srgbClr val="C00000"/>
                </a:solidFill>
                <a:latin typeface="Calibri" panose="020F0502020204030204" pitchFamily="34" charset="0"/>
              </a:rPr>
              <a:t>Brain Oxygen Optimization in Severe TBI Phase 3</a:t>
            </a:r>
          </a:p>
          <a:p>
            <a:pPr marL="282575" indent="-282575" algn="ctr" eaLnBrk="1" hangingPunct="1">
              <a:buFont typeface="Arial" charset="0"/>
              <a:buNone/>
            </a:pPr>
            <a:endParaRPr lang="en-US" altLang="en-US" sz="1800" i="1">
              <a:latin typeface="Calibri" panose="020F0502020204030204" pitchFamily="34" charset="0"/>
            </a:endParaRPr>
          </a:p>
          <a:p>
            <a:pPr marL="282575" indent="-282575" algn="ctr" eaLnBrk="1" hangingPunct="1">
              <a:buFont typeface="Arial" charset="0"/>
              <a:buNone/>
            </a:pPr>
            <a:r>
              <a:rPr lang="en-US" altLang="en-US" sz="2700" b="1">
                <a:latin typeface="Calibri" panose="020F0502020204030204" pitchFamily="34" charset="0"/>
              </a:rPr>
              <a:t>Outcomes Overview and Follow Up</a:t>
            </a:r>
          </a:p>
          <a:p>
            <a:pPr marL="282575" indent="-282575" algn="ctr" eaLnBrk="1" hangingPunct="1">
              <a:buFont typeface="Arial" charset="0"/>
              <a:buNone/>
            </a:pPr>
            <a:endParaRPr lang="en-US" altLang="en-US" sz="1800">
              <a:latin typeface="Calibri" panose="020F0502020204030204" pitchFamily="34" charset="0"/>
            </a:endParaRPr>
          </a:p>
          <a:p>
            <a:pPr marL="282575" indent="-282575" algn="ctr" eaLnBrk="1" hangingPunct="1">
              <a:buFontTx/>
              <a:buNone/>
            </a:pPr>
            <a:r>
              <a:rPr lang="en-US" altLang="en-US" sz="2300">
                <a:latin typeface="Calibri" panose="020F0502020204030204" pitchFamily="34" charset="0"/>
              </a:rPr>
              <a:t>Kim Boase</a:t>
            </a:r>
          </a:p>
          <a:p>
            <a:pPr marL="282575" indent="-282575" algn="ctr" eaLnBrk="1" hangingPunct="1">
              <a:buFontTx/>
              <a:buNone/>
            </a:pPr>
            <a:r>
              <a:rPr lang="en-US" altLang="en-US" sz="2300">
                <a:latin typeface="Calibri" panose="020F0502020204030204" pitchFamily="34" charset="0"/>
              </a:rPr>
              <a:t>University of Washington</a:t>
            </a:r>
          </a:p>
        </p:txBody>
      </p:sp>
    </p:spTree>
    <p:extLst>
      <p:ext uri="{BB962C8B-B14F-4D97-AF65-F5344CB8AC3E}">
        <p14:creationId xmlns:p14="http://schemas.microsoft.com/office/powerpoint/2010/main" val="2864157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Monthly Calls</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Content Placeholder 2">
            <a:extLst>
              <a:ext uri="{FF2B5EF4-FFF2-40B4-BE49-F238E27FC236}">
                <a16:creationId xmlns:a16="http://schemas.microsoft.com/office/drawing/2014/main" id="{27FCC417-80E9-6D4A-B803-42FCA8EA3586}"/>
              </a:ext>
            </a:extLst>
          </p:cNvPr>
          <p:cNvSpPr txBox="1">
            <a:spLocks/>
          </p:cNvSpPr>
          <p:nvPr/>
        </p:nvSpPr>
        <p:spPr>
          <a:xfrm>
            <a:off x="2400300" y="1371600"/>
            <a:ext cx="7239000" cy="3886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en-US" sz="1800"/>
              <a:t>Purpose</a:t>
            </a:r>
          </a:p>
          <a:p>
            <a:pPr lvl="1">
              <a:defRPr/>
            </a:pPr>
            <a:r>
              <a:rPr lang="en-US" sz="1800"/>
              <a:t>Maintain contact with the participant and family</a:t>
            </a:r>
          </a:p>
          <a:p>
            <a:pPr lvl="1">
              <a:defRPr/>
            </a:pPr>
            <a:r>
              <a:rPr lang="en-US" sz="1800"/>
              <a:t>Alert participant and family to 6 month follow-up</a:t>
            </a:r>
          </a:p>
          <a:p>
            <a:pPr lvl="1">
              <a:defRPr/>
            </a:pPr>
            <a:r>
              <a:rPr lang="en-US" sz="1800"/>
              <a:t>Update contact information and any missing pre-injury data</a:t>
            </a:r>
          </a:p>
          <a:p>
            <a:pPr lvl="1">
              <a:defRPr/>
            </a:pPr>
            <a:r>
              <a:rPr lang="en-US" sz="1800"/>
              <a:t>Get basic information about how the participant is recovering</a:t>
            </a:r>
          </a:p>
          <a:p>
            <a:pPr lvl="1">
              <a:defRPr/>
            </a:pPr>
            <a:r>
              <a:rPr lang="en-US" sz="1800"/>
              <a:t>SAE</a:t>
            </a:r>
          </a:p>
          <a:p>
            <a:pPr lvl="1">
              <a:defRPr/>
            </a:pPr>
            <a:endParaRPr lang="en-US" sz="1800"/>
          </a:p>
          <a:p>
            <a:pPr marL="342900" lvl="1" indent="0">
              <a:buFont typeface="Arial" panose="020B0604020202020204" pitchFamily="34" charset="0"/>
              <a:buNone/>
              <a:defRPr/>
            </a:pPr>
            <a:r>
              <a:rPr lang="en-US" sz="1800"/>
              <a:t>If possible, this is a good opportunity for the local outcome examiner to begin establishing a relationship with the family.</a:t>
            </a:r>
          </a:p>
          <a:p>
            <a:pPr marL="342900" lvl="1" indent="0">
              <a:buFont typeface="Arial" panose="020B0604020202020204" pitchFamily="34" charset="0"/>
              <a:buNone/>
              <a:defRPr/>
            </a:pPr>
            <a:endParaRPr lang="en-US" sz="1800"/>
          </a:p>
          <a:p>
            <a:pPr marL="342900" lvl="1" indent="0">
              <a:buFont typeface="Arial" panose="020B0604020202020204" pitchFamily="34" charset="0"/>
              <a:buNone/>
              <a:defRPr/>
            </a:pPr>
            <a:r>
              <a:rPr lang="en-US" sz="1800"/>
              <a:t>Establish a call log.  In the case of a participant being lost to follow-up, the call log will be reviewed by the SIREN Operations Committee.</a:t>
            </a:r>
            <a:endParaRPr lang="en-US" sz="1800" dirty="0"/>
          </a:p>
        </p:txBody>
      </p:sp>
    </p:spTree>
    <p:extLst>
      <p:ext uri="{BB962C8B-B14F-4D97-AF65-F5344CB8AC3E}">
        <p14:creationId xmlns:p14="http://schemas.microsoft.com/office/powerpoint/2010/main" val="572956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Monthly Calls</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l="14417"/>
          <a:stretch>
            <a:fillRect/>
          </a:stretch>
        </p:blipFill>
        <p:spPr bwMode="auto">
          <a:xfrm>
            <a:off x="3425825" y="1143000"/>
            <a:ext cx="5299075"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2956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Scheduling the Outcome Evaluation</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TextBox 1"/>
          <p:cNvSpPr txBox="1">
            <a:spLocks noChangeArrowheads="1"/>
          </p:cNvSpPr>
          <p:nvPr/>
        </p:nvSpPr>
        <p:spPr bwMode="auto">
          <a:xfrm>
            <a:off x="1066800" y="1309449"/>
            <a:ext cx="9601200"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600" dirty="0"/>
              <a:t>Coordinate between the local outcome examiner and the central examiner.</a:t>
            </a:r>
          </a:p>
          <a:p>
            <a:endParaRPr lang="en-US" altLang="en-US" sz="1600" dirty="0"/>
          </a:p>
          <a:p>
            <a:r>
              <a:rPr lang="en-US" altLang="en-US" sz="1600" dirty="0"/>
              <a:t>A Google calendar system will be established for scheduling the central examiners.  </a:t>
            </a:r>
          </a:p>
          <a:p>
            <a:endParaRPr lang="en-US" altLang="en-US" sz="1600" dirty="0"/>
          </a:p>
          <a:p>
            <a:r>
              <a:rPr lang="en-US" altLang="en-US" sz="1600" dirty="0"/>
              <a:t>Try to be flexible and accommodate the needs of the participants, their families and caregivers.</a:t>
            </a:r>
          </a:p>
          <a:p>
            <a:endParaRPr lang="en-US" altLang="en-US" sz="1600" dirty="0"/>
          </a:p>
          <a:p>
            <a:r>
              <a:rPr lang="en-US" altLang="en-US" sz="1600" dirty="0"/>
              <a:t>Send a confirmation letter with pertinent information.</a:t>
            </a:r>
          </a:p>
          <a:p>
            <a:endParaRPr lang="en-US" altLang="en-US" sz="1600" dirty="0"/>
          </a:p>
          <a:p>
            <a:r>
              <a:rPr lang="en-US" altLang="en-US" sz="1600" dirty="0"/>
              <a:t>Reminder calls, texts, emails one week before the appointment, as well as the day before.  Encourage a confirmation from the participant.</a:t>
            </a:r>
          </a:p>
          <a:p>
            <a:endParaRPr lang="en-US" altLang="en-US" sz="1600" dirty="0"/>
          </a:p>
          <a:p>
            <a:r>
              <a:rPr lang="en-US" altLang="en-US" sz="1600" dirty="0"/>
              <a:t>Arrange transportation if necessary.</a:t>
            </a:r>
          </a:p>
          <a:p>
            <a:endParaRPr lang="en-US" altLang="en-US" dirty="0"/>
          </a:p>
          <a:p>
            <a:r>
              <a:rPr lang="en-US" altLang="en-US" sz="1600" dirty="0"/>
              <a:t>Arrange for an interpreter if necessary.</a:t>
            </a:r>
          </a:p>
          <a:p>
            <a:endParaRPr lang="en-US" altLang="en-US" sz="1600" dirty="0"/>
          </a:p>
          <a:p>
            <a:r>
              <a:rPr lang="en-US" altLang="en-US" sz="1600" dirty="0"/>
              <a:t>Confirm that adequate space is available for the testing to take place.</a:t>
            </a:r>
          </a:p>
        </p:txBody>
      </p:sp>
    </p:spTree>
    <p:extLst>
      <p:ext uri="{BB962C8B-B14F-4D97-AF65-F5344CB8AC3E}">
        <p14:creationId xmlns:p14="http://schemas.microsoft.com/office/powerpoint/2010/main" val="572956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6 Month Outcome Evaluation</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TextBox 1"/>
          <p:cNvSpPr txBox="1">
            <a:spLocks noChangeArrowheads="1"/>
          </p:cNvSpPr>
          <p:nvPr/>
        </p:nvSpPr>
        <p:spPr bwMode="auto">
          <a:xfrm>
            <a:off x="1524000" y="1485900"/>
            <a:ext cx="93726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b="1" dirty="0"/>
              <a:t>The appointment will look similar to the following:</a:t>
            </a:r>
          </a:p>
          <a:p>
            <a:endParaRPr lang="en-US" altLang="en-US" dirty="0"/>
          </a:p>
          <a:p>
            <a:r>
              <a:rPr lang="en-US" altLang="en-US" dirty="0"/>
              <a:t>The local examiner will greet the participant and begin the assessment with a basic orientation task (GOAT)</a:t>
            </a:r>
          </a:p>
          <a:p>
            <a:endParaRPr lang="en-US" altLang="en-US" dirty="0"/>
          </a:p>
          <a:p>
            <a:r>
              <a:rPr lang="en-US" altLang="en-US" dirty="0"/>
              <a:t>The central examiner will then be introduced and brought into the exam via the phone.  </a:t>
            </a:r>
          </a:p>
          <a:p>
            <a:endParaRPr lang="en-US" altLang="en-US" dirty="0"/>
          </a:p>
          <a:p>
            <a:r>
              <a:rPr lang="en-US" altLang="en-US" dirty="0"/>
              <a:t>The GOSE-R will be completed by the central examiner.  </a:t>
            </a:r>
          </a:p>
          <a:p>
            <a:endParaRPr lang="en-US" altLang="en-US" dirty="0"/>
          </a:p>
          <a:p>
            <a:r>
              <a:rPr lang="en-US" altLang="en-US" dirty="0"/>
              <a:t>The local examiner will complete the remainder of the assessment.</a:t>
            </a:r>
          </a:p>
          <a:p>
            <a:endParaRPr lang="en-US" altLang="en-US" dirty="0"/>
          </a:p>
          <a:p>
            <a:r>
              <a:rPr lang="en-US" altLang="en-US" dirty="0"/>
              <a:t>The 2 examiners will touch base when the evaluation is complete.</a:t>
            </a:r>
          </a:p>
          <a:p>
            <a:endParaRPr lang="en-US" altLang="en-US" dirty="0"/>
          </a:p>
        </p:txBody>
      </p:sp>
    </p:spTree>
    <p:extLst>
      <p:ext uri="{BB962C8B-B14F-4D97-AF65-F5344CB8AC3E}">
        <p14:creationId xmlns:p14="http://schemas.microsoft.com/office/powerpoint/2010/main" val="572956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Helpful Information for Outcome Examiners</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Content Placeholder 2">
            <a:extLst>
              <a:ext uri="{FF2B5EF4-FFF2-40B4-BE49-F238E27FC236}">
                <a16:creationId xmlns:a16="http://schemas.microsoft.com/office/drawing/2014/main" id="{2AA80881-915A-7A42-84D8-F6912FAEDDEE}"/>
              </a:ext>
            </a:extLst>
          </p:cNvPr>
          <p:cNvSpPr txBox="1">
            <a:spLocks/>
          </p:cNvSpPr>
          <p:nvPr/>
        </p:nvSpPr>
        <p:spPr>
          <a:xfrm>
            <a:off x="1524000" y="1600200"/>
            <a:ext cx="8686800" cy="28575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sz="2000" dirty="0"/>
              <a:t>Language preference</a:t>
            </a:r>
          </a:p>
          <a:p>
            <a:pPr>
              <a:defRPr/>
            </a:pPr>
            <a:endParaRPr lang="en-US" sz="1200" dirty="0"/>
          </a:p>
          <a:p>
            <a:pPr>
              <a:defRPr/>
            </a:pPr>
            <a:r>
              <a:rPr lang="en-US" sz="2000" dirty="0"/>
              <a:t>Interpreter requirements</a:t>
            </a:r>
          </a:p>
          <a:p>
            <a:pPr>
              <a:defRPr/>
            </a:pPr>
            <a:endParaRPr lang="en-US" sz="1200" dirty="0"/>
          </a:p>
          <a:p>
            <a:pPr>
              <a:defRPr/>
            </a:pPr>
            <a:r>
              <a:rPr lang="en-US" sz="2000" dirty="0"/>
              <a:t>Basic information (if known) about how the participant is doing, such as: aphasias, motor limitations, mobility issues, significant peripheral injuries, vision or hearing impairments.</a:t>
            </a:r>
          </a:p>
          <a:p>
            <a:pPr>
              <a:defRPr/>
            </a:pPr>
            <a:endParaRPr lang="en-US" sz="1200" dirty="0"/>
          </a:p>
          <a:p>
            <a:pPr>
              <a:defRPr/>
            </a:pPr>
            <a:r>
              <a:rPr lang="en-US" sz="2000" dirty="0"/>
              <a:t>Will someone bring the participant to the appointment?</a:t>
            </a:r>
          </a:p>
          <a:p>
            <a:pPr>
              <a:defRPr/>
            </a:pPr>
            <a:endParaRPr lang="en-US" sz="1200" dirty="0"/>
          </a:p>
          <a:p>
            <a:pPr>
              <a:defRPr/>
            </a:pPr>
            <a:r>
              <a:rPr lang="en-US" sz="2000" dirty="0"/>
              <a:t>Current living situation</a:t>
            </a:r>
          </a:p>
        </p:txBody>
      </p:sp>
    </p:spTree>
    <p:extLst>
      <p:ext uri="{BB962C8B-B14F-4D97-AF65-F5344CB8AC3E}">
        <p14:creationId xmlns:p14="http://schemas.microsoft.com/office/powerpoint/2010/main" val="572956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Characteristics of a Good Outcome Examiner</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Content Placeholder 2">
            <a:extLst>
              <a:ext uri="{FF2B5EF4-FFF2-40B4-BE49-F238E27FC236}">
                <a16:creationId xmlns:a16="http://schemas.microsoft.com/office/drawing/2014/main" id="{08F49F87-757B-5947-8448-6BBFE6E085D5}"/>
              </a:ext>
            </a:extLst>
          </p:cNvPr>
          <p:cNvSpPr txBox="1">
            <a:spLocks/>
          </p:cNvSpPr>
          <p:nvPr/>
        </p:nvSpPr>
        <p:spPr>
          <a:xfrm>
            <a:off x="2095500" y="1458119"/>
            <a:ext cx="8648700" cy="39655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en-US" altLang="en-US" sz="1800" dirty="0"/>
              <a:t>Often someone with a psychology background (BA level is typical)</a:t>
            </a:r>
          </a:p>
          <a:p>
            <a:pPr marL="0" indent="0">
              <a:buFont typeface="Arial" panose="020B0604020202020204" pitchFamily="34" charset="0"/>
              <a:buNone/>
              <a:defRPr/>
            </a:pPr>
            <a:r>
              <a:rPr lang="en-US" altLang="en-US" sz="1800" dirty="0"/>
              <a:t>	</a:t>
            </a:r>
          </a:p>
          <a:p>
            <a:pPr marL="0" indent="0">
              <a:buFont typeface="Arial" panose="020B0604020202020204" pitchFamily="34" charset="0"/>
              <a:buNone/>
              <a:defRPr/>
            </a:pPr>
            <a:r>
              <a:rPr lang="en-US" altLang="en-US" sz="1800" dirty="0"/>
              <a:t>Excellent interpersonal skills</a:t>
            </a:r>
          </a:p>
          <a:p>
            <a:pPr marL="0" indent="0">
              <a:buFont typeface="Arial" panose="020B0604020202020204" pitchFamily="34" charset="0"/>
              <a:buNone/>
              <a:defRPr/>
            </a:pPr>
            <a:endParaRPr lang="en-US" altLang="en-US" sz="1200" dirty="0"/>
          </a:p>
          <a:p>
            <a:pPr marL="0" indent="0">
              <a:buFont typeface="Arial" panose="020B0604020202020204" pitchFamily="34" charset="0"/>
              <a:buNone/>
              <a:defRPr/>
            </a:pPr>
            <a:r>
              <a:rPr lang="en-US" altLang="en-US" sz="1800" dirty="0"/>
              <a:t>Someone who is able to work with varied populations.  Someone who is able to  </a:t>
            </a:r>
            <a:r>
              <a:rPr lang="en-US" altLang="en-US" sz="1800" dirty="0">
                <a:cs typeface="Arial" panose="020B0604020202020204" pitchFamily="34" charset="0"/>
              </a:rPr>
              <a:t>strike a balance between getting the testing completed while maintaining sensitivity and empathy.</a:t>
            </a:r>
          </a:p>
          <a:p>
            <a:pPr marL="0" indent="0">
              <a:buFont typeface="Arial" panose="020B0604020202020204" pitchFamily="34" charset="0"/>
              <a:buNone/>
              <a:defRPr/>
            </a:pPr>
            <a:endParaRPr lang="en-US" altLang="en-US" sz="1200" dirty="0"/>
          </a:p>
          <a:p>
            <a:pPr marL="0" indent="0">
              <a:buFont typeface="Arial" panose="020B0604020202020204" pitchFamily="34" charset="0"/>
              <a:buNone/>
              <a:defRPr/>
            </a:pPr>
            <a:r>
              <a:rPr lang="en-US" altLang="en-US" sz="1800" dirty="0"/>
              <a:t>Exhibits patience, can create a relaxed, friendly environment</a:t>
            </a:r>
          </a:p>
          <a:p>
            <a:pPr marL="0" indent="0">
              <a:buFont typeface="Arial" panose="020B0604020202020204" pitchFamily="34" charset="0"/>
              <a:buNone/>
              <a:defRPr/>
            </a:pPr>
            <a:endParaRPr lang="en-US" altLang="en-US" sz="1200" dirty="0"/>
          </a:p>
          <a:p>
            <a:pPr marL="0" indent="0">
              <a:buFont typeface="Arial" panose="020B0604020202020204" pitchFamily="34" charset="0"/>
              <a:buNone/>
              <a:defRPr/>
            </a:pPr>
            <a:r>
              <a:rPr lang="en-US" altLang="en-US" sz="1800" dirty="0"/>
              <a:t>Detail oriented</a:t>
            </a:r>
          </a:p>
          <a:p>
            <a:pPr marL="0" indent="0">
              <a:buFont typeface="Arial" panose="020B0604020202020204" pitchFamily="34" charset="0"/>
              <a:buNone/>
              <a:defRPr/>
            </a:pPr>
            <a:endParaRPr lang="en-US" altLang="en-US" sz="1200" dirty="0"/>
          </a:p>
          <a:p>
            <a:pPr marL="0" indent="0">
              <a:buFont typeface="Arial" panose="020B0604020202020204" pitchFamily="34" charset="0"/>
              <a:buNone/>
              <a:defRPr/>
            </a:pPr>
            <a:r>
              <a:rPr lang="en-US" altLang="en-US" sz="1800" dirty="0"/>
              <a:t>Good communication skills</a:t>
            </a:r>
          </a:p>
        </p:txBody>
      </p:sp>
    </p:spTree>
    <p:extLst>
      <p:ext uri="{BB962C8B-B14F-4D97-AF65-F5344CB8AC3E}">
        <p14:creationId xmlns:p14="http://schemas.microsoft.com/office/powerpoint/2010/main" val="572956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Odds and Ends</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Content Placeholder 2"/>
          <p:cNvSpPr txBox="1">
            <a:spLocks/>
          </p:cNvSpPr>
          <p:nvPr/>
        </p:nvSpPr>
        <p:spPr>
          <a:xfrm>
            <a:off x="1181100" y="1293019"/>
            <a:ext cx="9486900" cy="4270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2575" indent="-282575">
              <a:buFont typeface="Arial" charset="0"/>
              <a:buNone/>
            </a:pPr>
            <a:r>
              <a:rPr lang="en-US" altLang="en-US" sz="1800" b="1" dirty="0"/>
              <a:t>Space</a:t>
            </a:r>
            <a:r>
              <a:rPr lang="en-US" altLang="en-US" sz="1800" dirty="0"/>
              <a:t>:   Outcome testing should take place in a quiet room.  Should ensure privacy.  Have a table or comfortable working surface.  </a:t>
            </a:r>
          </a:p>
          <a:p>
            <a:pPr marL="282575" indent="-282575">
              <a:buFont typeface="Arial" charset="0"/>
              <a:buNone/>
            </a:pPr>
            <a:r>
              <a:rPr lang="en-US" altLang="en-US" sz="1800" dirty="0"/>
              <a:t>	Test materials need to be kept together and accessible.</a:t>
            </a:r>
          </a:p>
          <a:p>
            <a:pPr marL="282575" indent="-282575">
              <a:buFont typeface="Arial" charset="0"/>
              <a:buNone/>
            </a:pPr>
            <a:endParaRPr lang="en-US" altLang="en-US" sz="1800" dirty="0"/>
          </a:p>
          <a:p>
            <a:pPr marL="282575" indent="-282575">
              <a:buFont typeface="Arial" charset="0"/>
              <a:buNone/>
            </a:pPr>
            <a:r>
              <a:rPr lang="en-US" altLang="en-US" sz="1800" b="1" dirty="0"/>
              <a:t>Payment</a:t>
            </a:r>
            <a:r>
              <a:rPr lang="en-US" altLang="en-US" sz="1800" dirty="0"/>
              <a:t>:  Participants can be reimbursed for any incurred expenses including travel and parking.  The study can cover costs of app arranged transport such as Uber or Lyft;  taxis and bus fare.</a:t>
            </a:r>
          </a:p>
          <a:p>
            <a:pPr marL="282575" indent="-282575">
              <a:buFont typeface="Arial" charset="0"/>
              <a:buNone/>
            </a:pPr>
            <a:endParaRPr lang="en-US" altLang="en-US" sz="1800" dirty="0"/>
          </a:p>
          <a:p>
            <a:pPr marL="282575" indent="-282575">
              <a:buFont typeface="Arial" charset="0"/>
              <a:buNone/>
            </a:pPr>
            <a:r>
              <a:rPr lang="en-US" altLang="en-US" sz="1800" b="1" dirty="0"/>
              <a:t>Referral to MD for follow-up</a:t>
            </a:r>
            <a:r>
              <a:rPr lang="en-US" altLang="en-US" sz="1800" dirty="0"/>
              <a:t>:  Be prepared to assist participants who would like to be seen by a medical professional (eg: Physiatrist, Neurologist, Rehab Therapies)</a:t>
            </a:r>
          </a:p>
          <a:p>
            <a:pPr marL="282575" indent="-282575">
              <a:buFont typeface="Arial" charset="0"/>
              <a:buNone/>
            </a:pPr>
            <a:r>
              <a:rPr lang="en-US" altLang="en-US" sz="1600" dirty="0"/>
              <a:t>	</a:t>
            </a:r>
          </a:p>
          <a:p>
            <a:pPr marL="282575" indent="-282575">
              <a:buFont typeface="Arial" charset="0"/>
              <a:buNone/>
            </a:pPr>
            <a:r>
              <a:rPr lang="en-US" altLang="en-US" sz="1800" b="1" dirty="0"/>
              <a:t>Procedure for High Suicide Risk:  </a:t>
            </a:r>
            <a:r>
              <a:rPr lang="en-US" altLang="en-US" sz="1800" dirty="0"/>
              <a:t>A procedure has been put in place for the trial.  Each site will need to have a plan for participants needing intervention.</a:t>
            </a:r>
            <a:endParaRPr lang="en-US" altLang="en-US" sz="1800" b="1" dirty="0"/>
          </a:p>
        </p:txBody>
      </p:sp>
    </p:spTree>
    <p:extLst>
      <p:ext uri="{BB962C8B-B14F-4D97-AF65-F5344CB8AC3E}">
        <p14:creationId xmlns:p14="http://schemas.microsoft.com/office/powerpoint/2010/main" val="410458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PI and Study Coordinator Responsibilities</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TextBox 1"/>
          <p:cNvSpPr txBox="1">
            <a:spLocks noChangeArrowheads="1"/>
          </p:cNvSpPr>
          <p:nvPr/>
        </p:nvSpPr>
        <p:spPr bwMode="auto">
          <a:xfrm>
            <a:off x="1066800" y="1257300"/>
            <a:ext cx="44577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u="sng" dirty="0"/>
              <a:t>PI Responsibilities</a:t>
            </a:r>
          </a:p>
          <a:p>
            <a:endParaRPr lang="en-US" altLang="en-US" dirty="0"/>
          </a:p>
          <a:p>
            <a:r>
              <a:rPr lang="en-US" altLang="en-US" dirty="0"/>
              <a:t>General oversight including communication between all study team members.</a:t>
            </a:r>
          </a:p>
          <a:p>
            <a:endParaRPr lang="en-US" altLang="en-US" dirty="0"/>
          </a:p>
          <a:p>
            <a:r>
              <a:rPr lang="en-US" altLang="en-US" dirty="0"/>
              <a:t>Hiring an outcome examiner</a:t>
            </a:r>
          </a:p>
          <a:p>
            <a:endParaRPr lang="en-US" altLang="en-US" dirty="0"/>
          </a:p>
          <a:p>
            <a:r>
              <a:rPr lang="en-US" altLang="en-US" dirty="0"/>
              <a:t>Acquiring space for the assessments and test materials.</a:t>
            </a:r>
          </a:p>
          <a:p>
            <a:endParaRPr lang="en-US" altLang="en-US" dirty="0"/>
          </a:p>
          <a:p>
            <a:r>
              <a:rPr lang="en-US" altLang="en-US" dirty="0"/>
              <a:t>Plan for high suicide risk</a:t>
            </a:r>
          </a:p>
          <a:p>
            <a:endParaRPr lang="en-US" altLang="en-US" dirty="0"/>
          </a:p>
          <a:p>
            <a:r>
              <a:rPr lang="en-US" altLang="en-US" dirty="0"/>
              <a:t>Plan for medical follow up</a:t>
            </a:r>
          </a:p>
        </p:txBody>
      </p:sp>
      <p:sp>
        <p:nvSpPr>
          <p:cNvPr id="6" name="TextBox 2"/>
          <p:cNvSpPr txBox="1">
            <a:spLocks noChangeArrowheads="1"/>
          </p:cNvSpPr>
          <p:nvPr/>
        </p:nvSpPr>
        <p:spPr bwMode="auto">
          <a:xfrm>
            <a:off x="6667500" y="1257300"/>
            <a:ext cx="388620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u="sng" dirty="0"/>
              <a:t>Study Coordinator Responsibilities</a:t>
            </a:r>
            <a:r>
              <a:rPr lang="en-US" altLang="en-US" dirty="0"/>
              <a:t>.</a:t>
            </a:r>
          </a:p>
          <a:p>
            <a:endParaRPr lang="en-US" altLang="en-US" dirty="0"/>
          </a:p>
          <a:p>
            <a:r>
              <a:rPr lang="en-US" altLang="en-US" dirty="0"/>
              <a:t>Communication with outcome examiners</a:t>
            </a:r>
          </a:p>
          <a:p>
            <a:endParaRPr lang="en-US" altLang="en-US" dirty="0"/>
          </a:p>
          <a:p>
            <a:r>
              <a:rPr lang="en-US" altLang="en-US" dirty="0"/>
              <a:t>Obtaining pre-injury information and contact information</a:t>
            </a:r>
          </a:p>
          <a:p>
            <a:endParaRPr lang="en-US" altLang="en-US" dirty="0"/>
          </a:p>
          <a:p>
            <a:r>
              <a:rPr lang="en-US" altLang="en-US" dirty="0"/>
              <a:t>In some cases, conducting the monthly calls.</a:t>
            </a:r>
          </a:p>
          <a:p>
            <a:endParaRPr lang="en-US" altLang="en-US" dirty="0"/>
          </a:p>
          <a:p>
            <a:r>
              <a:rPr lang="en-US" altLang="en-US" dirty="0"/>
              <a:t>In some cases, scheduling the 6 month evaluation.</a:t>
            </a:r>
          </a:p>
          <a:p>
            <a:endParaRPr lang="en-US" altLang="en-US" dirty="0"/>
          </a:p>
        </p:txBody>
      </p:sp>
      <p:sp>
        <p:nvSpPr>
          <p:cNvPr id="7" name="TextBox 3"/>
          <p:cNvSpPr txBox="1">
            <a:spLocks noChangeArrowheads="1"/>
          </p:cNvSpPr>
          <p:nvPr/>
        </p:nvSpPr>
        <p:spPr bwMode="auto">
          <a:xfrm>
            <a:off x="8724900" y="5829300"/>
            <a:ext cx="2209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r>
              <a:rPr lang="en-US" altLang="en-US" dirty="0"/>
              <a:t>Questions?</a:t>
            </a:r>
          </a:p>
        </p:txBody>
      </p:sp>
    </p:spTree>
    <p:extLst>
      <p:ext uri="{BB962C8B-B14F-4D97-AF65-F5344CB8AC3E}">
        <p14:creationId xmlns:p14="http://schemas.microsoft.com/office/powerpoint/2010/main" val="1558740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lstStyle/>
          <a:p>
            <a:pPr algn="ctr"/>
            <a:r>
              <a:rPr lang="en-US">
                <a:latin typeface="+mn-lt"/>
              </a:rPr>
              <a:t>Successful Trial Requirements</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TextBox 1">
            <a:extLst>
              <a:ext uri="{FF2B5EF4-FFF2-40B4-BE49-F238E27FC236}">
                <a16:creationId xmlns:a16="http://schemas.microsoft.com/office/drawing/2014/main" id="{5AF00C7A-F9BF-FA41-9F28-7007FB09F5A4}"/>
              </a:ext>
            </a:extLst>
          </p:cNvPr>
          <p:cNvSpPr txBox="1">
            <a:spLocks noChangeArrowheads="1"/>
          </p:cNvSpPr>
          <p:nvPr/>
        </p:nvSpPr>
        <p:spPr bwMode="auto">
          <a:xfrm>
            <a:off x="838200" y="1371600"/>
            <a:ext cx="106299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dirty="0"/>
          </a:p>
          <a:p>
            <a:pPr algn="ctr">
              <a:defRPr/>
            </a:pPr>
            <a:endParaRPr lang="en-US" altLang="en-US" dirty="0"/>
          </a:p>
          <a:p>
            <a:pPr algn="ctr">
              <a:defRPr/>
            </a:pPr>
            <a:r>
              <a:rPr lang="en-US" altLang="en-US" i="1" dirty="0"/>
              <a:t>Purpose: To outline the role the study coordinator and PI play in the success of the 6 month follow-up.</a:t>
            </a:r>
          </a:p>
          <a:p>
            <a:pPr>
              <a:defRPr/>
            </a:pPr>
            <a:endParaRPr lang="en-US" altLang="en-US" dirty="0"/>
          </a:p>
          <a:p>
            <a:pPr>
              <a:defRPr/>
            </a:pPr>
            <a:endParaRPr lang="en-US" altLang="en-US" dirty="0"/>
          </a:p>
          <a:p>
            <a:pPr>
              <a:defRPr/>
            </a:pPr>
            <a:r>
              <a:rPr lang="en-US" altLang="en-US" dirty="0"/>
              <a:t>We have 2 goals:</a:t>
            </a:r>
          </a:p>
          <a:p>
            <a:pPr marL="285750" indent="-285750">
              <a:buFont typeface="Arial" panose="020B0604020202020204" pitchFamily="34" charset="0"/>
              <a:buChar char="•"/>
              <a:defRPr/>
            </a:pPr>
            <a:r>
              <a:rPr lang="en-US" altLang="en-US" dirty="0"/>
              <a:t>Obtain complete and valid data at the 6 month evaluation</a:t>
            </a:r>
          </a:p>
          <a:p>
            <a:pPr>
              <a:defRPr/>
            </a:pPr>
            <a:r>
              <a:rPr lang="en-US" altLang="en-US" dirty="0"/>
              <a:t>	Study coordinator documents pre-injury information</a:t>
            </a:r>
          </a:p>
          <a:p>
            <a:pPr>
              <a:defRPr/>
            </a:pPr>
            <a:r>
              <a:rPr lang="en-US" altLang="en-US" dirty="0"/>
              <a:t>	Well-trained outcome examiners</a:t>
            </a:r>
          </a:p>
          <a:p>
            <a:pPr>
              <a:defRPr/>
            </a:pPr>
            <a:r>
              <a:rPr lang="en-US" altLang="en-US" dirty="0"/>
              <a:t>	Data quality checks</a:t>
            </a:r>
          </a:p>
          <a:p>
            <a:pPr>
              <a:defRPr/>
            </a:pPr>
            <a:endParaRPr lang="en-US" altLang="en-US" dirty="0"/>
          </a:p>
          <a:p>
            <a:pPr marL="285750" indent="-285750">
              <a:buFont typeface="Arial" panose="020B0604020202020204" pitchFamily="34" charset="0"/>
              <a:buChar char="•"/>
              <a:defRPr/>
            </a:pPr>
            <a:r>
              <a:rPr lang="en-US" altLang="en-US" dirty="0"/>
              <a:t>Excellent follow-up rates</a:t>
            </a:r>
          </a:p>
          <a:p>
            <a:pPr>
              <a:defRPr/>
            </a:pPr>
            <a:r>
              <a:rPr lang="en-US" altLang="en-US" dirty="0"/>
              <a:t>	Study coordinators are among the first to establish relationships with families and patients</a:t>
            </a:r>
          </a:p>
          <a:p>
            <a:pPr>
              <a:defRPr/>
            </a:pPr>
            <a:endParaRPr lang="en-US" altLang="en-US" dirty="0"/>
          </a:p>
        </p:txBody>
      </p:sp>
    </p:spTree>
    <p:extLst>
      <p:ext uri="{BB962C8B-B14F-4D97-AF65-F5344CB8AC3E}">
        <p14:creationId xmlns:p14="http://schemas.microsoft.com/office/powerpoint/2010/main" val="2525353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2900"/>
            <a:ext cx="10515600" cy="914399"/>
          </a:xfrm>
        </p:spPr>
        <p:txBody>
          <a:bodyPr>
            <a:normAutofit/>
          </a:bodyPr>
          <a:lstStyle/>
          <a:p>
            <a:pPr algn="ctr"/>
            <a:r>
              <a:rPr lang="en-US" dirty="0">
                <a:latin typeface="+mn-lt"/>
              </a:rPr>
              <a:t>Communication is Key</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TextBox 1"/>
          <p:cNvSpPr txBox="1">
            <a:spLocks noChangeArrowheads="1"/>
          </p:cNvSpPr>
          <p:nvPr/>
        </p:nvSpPr>
        <p:spPr bwMode="auto">
          <a:xfrm>
            <a:off x="2438400" y="1677987"/>
            <a:ext cx="73152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a:p>
            <a:r>
              <a:rPr lang="en-US" altLang="en-US"/>
              <a:t>Communication between the study coordinator and the local blinded outcome examiner is essential.</a:t>
            </a:r>
          </a:p>
          <a:p>
            <a:endParaRPr lang="en-US" altLang="en-US"/>
          </a:p>
          <a:p>
            <a:r>
              <a:rPr lang="en-US" altLang="en-US"/>
              <a:t>Determine roles of each team member.  </a:t>
            </a:r>
          </a:p>
          <a:p>
            <a:r>
              <a:rPr lang="en-US" altLang="en-US"/>
              <a:t>	Obtain pre-injury information</a:t>
            </a:r>
          </a:p>
          <a:p>
            <a:r>
              <a:rPr lang="en-US" altLang="en-US"/>
              <a:t>	Monthly calls</a:t>
            </a:r>
          </a:p>
          <a:p>
            <a:r>
              <a:rPr lang="en-US" altLang="en-US"/>
              <a:t>	Scheduling the 6 month outcome evaluation</a:t>
            </a:r>
          </a:p>
          <a:p>
            <a:r>
              <a:rPr lang="en-US" altLang="en-US"/>
              <a:t>	Making reminder calls for the 6 month appointment</a:t>
            </a:r>
          </a:p>
          <a:p>
            <a:r>
              <a:rPr lang="en-US" altLang="en-US"/>
              <a:t>	Arranging transportation, reminder letters</a:t>
            </a:r>
          </a:p>
          <a:p>
            <a:r>
              <a:rPr lang="en-US" altLang="en-US"/>
              <a:t>	Who follows up with a no show</a:t>
            </a:r>
          </a:p>
          <a:p>
            <a:endParaRPr lang="en-US" altLang="en-US"/>
          </a:p>
        </p:txBody>
      </p:sp>
    </p:spTree>
    <p:extLst>
      <p:ext uri="{BB962C8B-B14F-4D97-AF65-F5344CB8AC3E}">
        <p14:creationId xmlns:p14="http://schemas.microsoft.com/office/powerpoint/2010/main" val="3304885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3550"/>
            <a:ext cx="10515600" cy="914399"/>
          </a:xfrm>
        </p:spPr>
        <p:txBody>
          <a:bodyPr/>
          <a:lstStyle/>
          <a:p>
            <a:pPr algn="ctr"/>
            <a:r>
              <a:rPr lang="en-US" dirty="0">
                <a:latin typeface="+mn-lt"/>
              </a:rPr>
              <a:t>Building Relationships</a:t>
            </a:r>
          </a:p>
        </p:txBody>
      </p:sp>
      <p:pic>
        <p:nvPicPr>
          <p:cNvPr id="3" name="Shape 86" descr="SIREN draft.png"/>
          <p:cNvPicPr preferRelativeResize="0">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TextBox 1"/>
          <p:cNvSpPr txBox="1">
            <a:spLocks noChangeArrowheads="1"/>
          </p:cNvSpPr>
          <p:nvPr/>
        </p:nvSpPr>
        <p:spPr bwMode="auto">
          <a:xfrm>
            <a:off x="2438400" y="1600200"/>
            <a:ext cx="7315200"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en-US" altLang="en-US" b="1"/>
          </a:p>
          <a:p>
            <a:r>
              <a:rPr lang="en-US" altLang="en-US"/>
              <a:t>The study coordinator will be one of the first team members to begin building a relationship with the patient and their family.</a:t>
            </a:r>
          </a:p>
          <a:p>
            <a:endParaRPr lang="en-US" altLang="en-US"/>
          </a:p>
          <a:p>
            <a:r>
              <a:rPr lang="en-US" altLang="en-US"/>
              <a:t>Once the treatment phase has ended, the local outcome examiner can begin to get involved.  </a:t>
            </a:r>
          </a:p>
          <a:p>
            <a:endParaRPr lang="en-US" altLang="en-US"/>
          </a:p>
          <a:p>
            <a:r>
              <a:rPr lang="en-US" altLang="en-US"/>
              <a:t>If possible, the study coordinator should introduce the outcome examiner to the patient and their family.</a:t>
            </a:r>
          </a:p>
          <a:p>
            <a:endParaRPr lang="en-US" altLang="en-US"/>
          </a:p>
          <a:p>
            <a:r>
              <a:rPr lang="en-US" altLang="en-US"/>
              <a:t>The study coordinator can explain to the patient and their family the role each will play in the following 6 months.</a:t>
            </a:r>
          </a:p>
          <a:p>
            <a:r>
              <a:rPr lang="en-US" altLang="en-US"/>
              <a:t>	</a:t>
            </a:r>
          </a:p>
        </p:txBody>
      </p:sp>
    </p:spTree>
    <p:extLst>
      <p:ext uri="{BB962C8B-B14F-4D97-AF65-F5344CB8AC3E}">
        <p14:creationId xmlns:p14="http://schemas.microsoft.com/office/powerpoint/2010/main" val="572956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Successful 6 Month Outcome Evaluations</a:t>
            </a:r>
          </a:p>
        </p:txBody>
      </p:sp>
      <p:pic>
        <p:nvPicPr>
          <p:cNvPr id="3" name="Shape 86" descr="SIREN draft.png"/>
          <p:cNvPicPr preferRelativeResize="0">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Content Placeholder 2">
            <a:extLst>
              <a:ext uri="{FF2B5EF4-FFF2-40B4-BE49-F238E27FC236}">
                <a16:creationId xmlns:a16="http://schemas.microsoft.com/office/drawing/2014/main" id="{8280B126-66F6-9544-B5A1-D2C83D3FE478}"/>
              </a:ext>
            </a:extLst>
          </p:cNvPr>
          <p:cNvSpPr txBox="1">
            <a:spLocks/>
          </p:cNvSpPr>
          <p:nvPr/>
        </p:nvSpPr>
        <p:spPr>
          <a:xfrm>
            <a:off x="2514600" y="1485900"/>
            <a:ext cx="7239000" cy="40005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en-US" sz="2200"/>
              <a:t>Complete pre-injury information</a:t>
            </a:r>
            <a:endParaRPr lang="en-US" sz="1800"/>
          </a:p>
          <a:p>
            <a:pPr lvl="1">
              <a:defRPr/>
            </a:pPr>
            <a:r>
              <a:rPr lang="en-US" sz="1800"/>
              <a:t>Educational level for Trail Making Test</a:t>
            </a:r>
          </a:p>
          <a:p>
            <a:pPr lvl="1">
              <a:defRPr/>
            </a:pPr>
            <a:r>
              <a:rPr lang="en-US" sz="1800"/>
              <a:t>Prior work and school status for the GOSE-R</a:t>
            </a:r>
          </a:p>
          <a:p>
            <a:pPr marL="0" indent="0">
              <a:buFont typeface="Arial" panose="020B0604020202020204" pitchFamily="34" charset="0"/>
              <a:buNone/>
              <a:defRPr/>
            </a:pPr>
            <a:endParaRPr lang="en-US" sz="2200"/>
          </a:p>
          <a:p>
            <a:pPr marL="0" indent="0">
              <a:buFont typeface="Arial" panose="020B0604020202020204" pitchFamily="34" charset="0"/>
              <a:buNone/>
              <a:defRPr/>
            </a:pPr>
            <a:r>
              <a:rPr lang="en-US" sz="2200"/>
              <a:t>Obtain good contact information</a:t>
            </a:r>
          </a:p>
          <a:p>
            <a:pPr marL="0" indent="0">
              <a:buFont typeface="Arial" panose="020B0604020202020204" pitchFamily="34" charset="0"/>
              <a:buNone/>
              <a:defRPr/>
            </a:pPr>
            <a:endParaRPr lang="en-US" sz="2200"/>
          </a:p>
          <a:p>
            <a:pPr marL="0" indent="0">
              <a:buFont typeface="Arial" panose="020B0604020202020204" pitchFamily="34" charset="0"/>
              <a:buNone/>
              <a:defRPr/>
            </a:pPr>
            <a:r>
              <a:rPr lang="en-US" sz="2200"/>
              <a:t>Identify any language barriers</a:t>
            </a:r>
          </a:p>
          <a:p>
            <a:pPr marL="0" indent="0">
              <a:buFont typeface="Arial" panose="020B0604020202020204" pitchFamily="34" charset="0"/>
              <a:buNone/>
              <a:defRPr/>
            </a:pPr>
            <a:endParaRPr lang="en-US" sz="2200"/>
          </a:p>
          <a:p>
            <a:pPr marL="0" indent="0">
              <a:buFont typeface="Arial" panose="020B0604020202020204" pitchFamily="34" charset="0"/>
              <a:buNone/>
              <a:defRPr/>
            </a:pPr>
            <a:r>
              <a:rPr lang="en-US" sz="2200"/>
              <a:t>Provide other information that can impact testing (aphasia, motor impairments etc.)</a:t>
            </a:r>
          </a:p>
        </p:txBody>
      </p:sp>
    </p:spTree>
    <p:extLst>
      <p:ext uri="{BB962C8B-B14F-4D97-AF65-F5344CB8AC3E}">
        <p14:creationId xmlns:p14="http://schemas.microsoft.com/office/powerpoint/2010/main" val="572956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Pre-Injury Information</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Content Placeholder 2">
            <a:extLst>
              <a:ext uri="{FF2B5EF4-FFF2-40B4-BE49-F238E27FC236}">
                <a16:creationId xmlns:a16="http://schemas.microsoft.com/office/drawing/2014/main" id="{9779E7FA-2367-FF4F-A5A8-023B359A431F}"/>
              </a:ext>
            </a:extLst>
          </p:cNvPr>
          <p:cNvSpPr txBox="1">
            <a:spLocks/>
          </p:cNvSpPr>
          <p:nvPr/>
        </p:nvSpPr>
        <p:spPr>
          <a:xfrm>
            <a:off x="1295400" y="1677987"/>
            <a:ext cx="7772400" cy="37226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2575" indent="-282575">
              <a:buFont typeface="Arial" panose="020B0604020202020204" pitchFamily="34" charset="0"/>
              <a:buNone/>
              <a:defRPr/>
            </a:pPr>
            <a:r>
              <a:rPr lang="en-US" altLang="en-US" sz="1600"/>
              <a:t>Years of Education</a:t>
            </a:r>
          </a:p>
          <a:p>
            <a:pPr marL="282575" indent="-282575">
              <a:buFont typeface="Arial" panose="020B0604020202020204" pitchFamily="34" charset="0"/>
              <a:buNone/>
              <a:defRPr/>
            </a:pPr>
            <a:endParaRPr lang="en-US" altLang="en-US" sz="1600"/>
          </a:p>
          <a:p>
            <a:pPr marL="282575" indent="-282575">
              <a:buFont typeface="Arial" panose="020B0604020202020204" pitchFamily="34" charset="0"/>
              <a:buNone/>
              <a:defRPr/>
            </a:pPr>
            <a:endParaRPr lang="en-US" altLang="en-US" sz="1600"/>
          </a:p>
          <a:p>
            <a:pPr marL="282575" indent="-282575">
              <a:buFont typeface="Arial" panose="020B0604020202020204" pitchFamily="34" charset="0"/>
              <a:buNone/>
              <a:defRPr/>
            </a:pPr>
            <a:endParaRPr lang="en-US" altLang="en-US" sz="1600"/>
          </a:p>
          <a:p>
            <a:pPr marL="282575" indent="-282575">
              <a:buFont typeface="Arial" panose="020B0604020202020204" pitchFamily="34" charset="0"/>
              <a:buNone/>
              <a:defRPr/>
            </a:pPr>
            <a:endParaRPr lang="en-US" altLang="en-US" sz="1600"/>
          </a:p>
          <a:p>
            <a:pPr marL="282575" indent="-282575">
              <a:buFont typeface="Arial" panose="020B0604020202020204" pitchFamily="34" charset="0"/>
              <a:buNone/>
              <a:defRPr/>
            </a:pPr>
            <a:r>
              <a:rPr lang="en-US" altLang="en-US" sz="1600"/>
              <a:t>Level of Education</a:t>
            </a:r>
            <a:endParaRPr lang="en-US" altLang="en-US" sz="1600" dirty="0"/>
          </a:p>
        </p:txBody>
      </p:sp>
      <p:graphicFrame>
        <p:nvGraphicFramePr>
          <p:cNvPr id="5" name="Table 4">
            <a:extLst>
              <a:ext uri="{FF2B5EF4-FFF2-40B4-BE49-F238E27FC236}">
                <a16:creationId xmlns:a16="http://schemas.microsoft.com/office/drawing/2014/main" id="{69706288-F440-DF4D-96FF-D4A6C2ADBE41}"/>
              </a:ext>
            </a:extLst>
          </p:cNvPr>
          <p:cNvGraphicFramePr>
            <a:graphicFrameLocks noGrp="1"/>
          </p:cNvGraphicFramePr>
          <p:nvPr>
            <p:extLst>
              <p:ext uri="{D42A27DB-BD31-4B8C-83A1-F6EECF244321}">
                <p14:modId xmlns:p14="http://schemas.microsoft.com/office/powerpoint/2010/main" val="35621174"/>
              </p:ext>
            </p:extLst>
          </p:nvPr>
        </p:nvGraphicFramePr>
        <p:xfrm>
          <a:off x="3268663" y="1371600"/>
          <a:ext cx="5822950" cy="835025"/>
        </p:xfrm>
        <a:graphic>
          <a:graphicData uri="http://schemas.openxmlformats.org/drawingml/2006/table">
            <a:tbl>
              <a:tblPr firstRow="1" firstCol="1" bandRow="1">
                <a:tableStyleId>{5C22544A-7EE6-4342-B048-85BDC9FD1C3A}</a:tableStyleId>
              </a:tblPr>
              <a:tblGrid>
                <a:gridCol w="5822950">
                  <a:extLst>
                    <a:ext uri="{9D8B030D-6E8A-4147-A177-3AD203B41FA5}">
                      <a16:colId xmlns:a16="http://schemas.microsoft.com/office/drawing/2014/main" val="20000"/>
                    </a:ext>
                  </a:extLst>
                </a:gridCol>
              </a:tblGrid>
              <a:tr h="835025">
                <a:tc>
                  <a:txBody>
                    <a:bodyPr/>
                    <a:lstStyle/>
                    <a:p>
                      <a:pPr marL="0" marR="0">
                        <a:spcBef>
                          <a:spcPts val="0"/>
                        </a:spcBef>
                        <a:spcAft>
                          <a:spcPts val="0"/>
                        </a:spcAft>
                      </a:pPr>
                      <a:r>
                        <a:rPr lang="en-US" sz="1400" dirty="0">
                          <a:effectLst/>
                        </a:rPr>
                        <a:t>How far did you go through school?  How many years of school have you completed?</a:t>
                      </a:r>
                    </a:p>
                    <a:p>
                      <a:pPr marL="0" marR="0">
                        <a:spcBef>
                          <a:spcPts val="0"/>
                        </a:spcBef>
                        <a:spcAft>
                          <a:spcPts val="0"/>
                        </a:spcAft>
                      </a:pPr>
                      <a:r>
                        <a:rPr lang="en-US" sz="1400" dirty="0">
                          <a:effectLst/>
                        </a:rPr>
                        <a:t> _____       (0 years – 20 years)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91" marR="68591" marT="0" marB="0"/>
                </a:tc>
                <a:extLst>
                  <a:ext uri="{0D108BD9-81ED-4DB2-BD59-A6C34878D82A}">
                    <a16:rowId xmlns:a16="http://schemas.microsoft.com/office/drawing/2014/main" val="10000"/>
                  </a:ext>
                </a:extLst>
              </a:tr>
            </a:tbl>
          </a:graphicData>
        </a:graphic>
      </p:graphicFrame>
      <p:graphicFrame>
        <p:nvGraphicFramePr>
          <p:cNvPr id="6" name="Table 5">
            <a:extLst>
              <a:ext uri="{FF2B5EF4-FFF2-40B4-BE49-F238E27FC236}">
                <a16:creationId xmlns:a16="http://schemas.microsoft.com/office/drawing/2014/main" id="{E5E3A83C-71C8-094B-9531-9DFBAA14D089}"/>
              </a:ext>
            </a:extLst>
          </p:cNvPr>
          <p:cNvGraphicFramePr>
            <a:graphicFrameLocks noGrp="1"/>
          </p:cNvGraphicFramePr>
          <p:nvPr>
            <p:extLst>
              <p:ext uri="{D42A27DB-BD31-4B8C-83A1-F6EECF244321}">
                <p14:modId xmlns:p14="http://schemas.microsoft.com/office/powerpoint/2010/main" val="140054698"/>
              </p:ext>
            </p:extLst>
          </p:nvPr>
        </p:nvGraphicFramePr>
        <p:xfrm>
          <a:off x="3246438" y="2587625"/>
          <a:ext cx="5821362" cy="2774950"/>
        </p:xfrm>
        <a:graphic>
          <a:graphicData uri="http://schemas.openxmlformats.org/drawingml/2006/table">
            <a:tbl>
              <a:tblPr firstRow="1" firstCol="1" bandRow="1">
                <a:tableStyleId>{5C22544A-7EE6-4342-B048-85BDC9FD1C3A}</a:tableStyleId>
              </a:tblPr>
              <a:tblGrid>
                <a:gridCol w="5821362">
                  <a:extLst>
                    <a:ext uri="{9D8B030D-6E8A-4147-A177-3AD203B41FA5}">
                      <a16:colId xmlns:a16="http://schemas.microsoft.com/office/drawing/2014/main" val="20000"/>
                    </a:ext>
                  </a:extLst>
                </a:gridCol>
              </a:tblGrid>
              <a:tr h="2774950">
                <a:tc>
                  <a:txBody>
                    <a:bodyPr/>
                    <a:lstStyle/>
                    <a:p>
                      <a:pPr marL="0" marR="0">
                        <a:spcBef>
                          <a:spcPts val="0"/>
                        </a:spcBef>
                        <a:spcAft>
                          <a:spcPts val="0"/>
                        </a:spcAft>
                      </a:pPr>
                      <a:r>
                        <a:rPr lang="en-US" sz="1400" dirty="0">
                          <a:effectLst/>
                        </a:rPr>
                        <a:t>What is the highest level achieved in school?  (years in (  ) should correspond to 1a above  )</a:t>
                      </a:r>
                    </a:p>
                    <a:p>
                      <a:pPr marL="0" marR="0">
                        <a:spcBef>
                          <a:spcPts val="0"/>
                        </a:spcBef>
                        <a:spcAft>
                          <a:spcPts val="0"/>
                        </a:spcAft>
                      </a:pPr>
                      <a:endParaRPr lang="en-US" sz="1400" dirty="0">
                        <a:effectLst/>
                      </a:endParaRPr>
                    </a:p>
                    <a:p>
                      <a:pPr marL="0" marR="0">
                        <a:spcBef>
                          <a:spcPts val="0"/>
                        </a:spcBef>
                        <a:spcAft>
                          <a:spcPts val="0"/>
                        </a:spcAft>
                      </a:pPr>
                      <a:r>
                        <a:rPr lang="en-US" sz="1400" dirty="0">
                          <a:effectLst/>
                        </a:rPr>
                        <a:t>____    0-8  (0-8 years)</a:t>
                      </a:r>
                    </a:p>
                    <a:p>
                      <a:pPr marL="0" marR="0">
                        <a:spcBef>
                          <a:spcPts val="0"/>
                        </a:spcBef>
                        <a:spcAft>
                          <a:spcPts val="0"/>
                        </a:spcAft>
                      </a:pPr>
                      <a:r>
                        <a:rPr lang="en-US" sz="1400" dirty="0">
                          <a:effectLst/>
                        </a:rPr>
                        <a:t>____    9-11  (9-11 years)</a:t>
                      </a:r>
                    </a:p>
                    <a:p>
                      <a:pPr marL="0" marR="0">
                        <a:spcBef>
                          <a:spcPts val="0"/>
                        </a:spcBef>
                        <a:spcAft>
                          <a:spcPts val="0"/>
                        </a:spcAft>
                      </a:pPr>
                      <a:r>
                        <a:rPr lang="en-US" sz="1400" dirty="0">
                          <a:effectLst/>
                        </a:rPr>
                        <a:t>____    GED  (0-11)</a:t>
                      </a:r>
                    </a:p>
                    <a:p>
                      <a:pPr marL="0" marR="0">
                        <a:spcBef>
                          <a:spcPts val="0"/>
                        </a:spcBef>
                        <a:spcAft>
                          <a:spcPts val="0"/>
                        </a:spcAft>
                      </a:pPr>
                      <a:r>
                        <a:rPr lang="en-US" sz="1400" dirty="0">
                          <a:effectLst/>
                        </a:rPr>
                        <a:t>____    High School Diploma  (12)</a:t>
                      </a:r>
                    </a:p>
                    <a:p>
                      <a:pPr marL="0" marR="0">
                        <a:spcBef>
                          <a:spcPts val="0"/>
                        </a:spcBef>
                        <a:spcAft>
                          <a:spcPts val="0"/>
                        </a:spcAft>
                      </a:pPr>
                      <a:r>
                        <a:rPr lang="en-US" sz="1400" dirty="0">
                          <a:effectLst/>
                        </a:rPr>
                        <a:t>____    Vocational/Technical Training  (12)</a:t>
                      </a:r>
                    </a:p>
                    <a:p>
                      <a:pPr marL="0" marR="0">
                        <a:spcBef>
                          <a:spcPts val="0"/>
                        </a:spcBef>
                        <a:spcAft>
                          <a:spcPts val="0"/>
                        </a:spcAft>
                      </a:pPr>
                      <a:r>
                        <a:rPr lang="en-US" sz="1400" dirty="0">
                          <a:effectLst/>
                        </a:rPr>
                        <a:t>____    1 to 3 years of College, AA degree, no degree  (13-15 years)</a:t>
                      </a:r>
                    </a:p>
                    <a:p>
                      <a:pPr marL="0" marR="0">
                        <a:spcBef>
                          <a:spcPts val="0"/>
                        </a:spcBef>
                        <a:spcAft>
                          <a:spcPts val="0"/>
                        </a:spcAft>
                      </a:pPr>
                      <a:r>
                        <a:rPr lang="en-US" sz="1400" dirty="0">
                          <a:effectLst/>
                        </a:rPr>
                        <a:t>____    BA, BS  (16 or 17 years) </a:t>
                      </a:r>
                    </a:p>
                    <a:p>
                      <a:pPr marL="0" marR="0">
                        <a:spcBef>
                          <a:spcPts val="0"/>
                        </a:spcBef>
                        <a:spcAft>
                          <a:spcPts val="0"/>
                        </a:spcAft>
                      </a:pPr>
                      <a:r>
                        <a:rPr lang="en-US" sz="1400" dirty="0">
                          <a:effectLst/>
                        </a:rPr>
                        <a:t>____    MA, MS  (18 or 19 years)</a:t>
                      </a:r>
                    </a:p>
                    <a:p>
                      <a:pPr marL="0" marR="0">
                        <a:spcBef>
                          <a:spcPts val="0"/>
                        </a:spcBef>
                        <a:spcAft>
                          <a:spcPts val="0"/>
                        </a:spcAft>
                      </a:pPr>
                      <a:r>
                        <a:rPr lang="en-US" sz="1400" dirty="0">
                          <a:effectLst/>
                        </a:rPr>
                        <a:t>____    JD  (19 years)</a:t>
                      </a:r>
                    </a:p>
                    <a:p>
                      <a:pPr marL="0" marR="0">
                        <a:spcBef>
                          <a:spcPts val="0"/>
                        </a:spcBef>
                        <a:spcAft>
                          <a:spcPts val="0"/>
                        </a:spcAft>
                      </a:pPr>
                      <a:r>
                        <a:rPr lang="en-US" sz="1400" dirty="0">
                          <a:effectLst/>
                        </a:rPr>
                        <a:t>____    MD, PhD, DDS  (20 years)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72956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Pre-Injury Information</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l="25833" t="2573" r="1666" b="2573"/>
          <a:stretch>
            <a:fillRect/>
          </a:stretch>
        </p:blipFill>
        <p:spPr bwMode="auto">
          <a:xfrm>
            <a:off x="2781300" y="1676400"/>
            <a:ext cx="6629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2956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Pre-Injury Information</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Content Placeholder 2">
            <a:extLst>
              <a:ext uri="{FF2B5EF4-FFF2-40B4-BE49-F238E27FC236}">
                <a16:creationId xmlns:a16="http://schemas.microsoft.com/office/drawing/2014/main" id="{20DF6DB3-862A-F841-B88D-D33390787A77}"/>
              </a:ext>
            </a:extLst>
          </p:cNvPr>
          <p:cNvSpPr txBox="1">
            <a:spLocks/>
          </p:cNvSpPr>
          <p:nvPr/>
        </p:nvSpPr>
        <p:spPr>
          <a:xfrm>
            <a:off x="2247900" y="1600199"/>
            <a:ext cx="8534400" cy="36576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t">
              <a:defRPr/>
            </a:pPr>
            <a:r>
              <a:rPr lang="en-US" sz="1800" b="1"/>
              <a:t>Is English the first language of the participant?</a:t>
            </a:r>
            <a:endParaRPr lang="en-US" sz="1800"/>
          </a:p>
          <a:p>
            <a:pPr marL="0" indent="0" fontAlgn="t">
              <a:buFont typeface="Arial" panose="020B0604020202020204" pitchFamily="34" charset="0"/>
              <a:buNone/>
              <a:defRPr/>
            </a:pPr>
            <a:r>
              <a:rPr lang="en-US" sz="1800" b="1"/>
              <a:t> 	____    Yes</a:t>
            </a:r>
            <a:endParaRPr lang="en-US" sz="1800"/>
          </a:p>
          <a:p>
            <a:pPr marL="0" indent="0" fontAlgn="t">
              <a:buFont typeface="Arial" panose="020B0604020202020204" pitchFamily="34" charset="0"/>
              <a:buNone/>
              <a:defRPr/>
            </a:pPr>
            <a:r>
              <a:rPr lang="en-US" sz="1800" b="1"/>
              <a:t>	____    No  Specify native language __________________________</a:t>
            </a:r>
            <a:endParaRPr lang="en-US" sz="1800"/>
          </a:p>
          <a:p>
            <a:pPr marL="0" indent="0" fontAlgn="t">
              <a:buFont typeface="Arial" panose="020B0604020202020204" pitchFamily="34" charset="0"/>
              <a:buNone/>
              <a:defRPr/>
            </a:pPr>
            <a:r>
              <a:rPr lang="en-US" sz="1800" b="1"/>
              <a:t>	____    Unknown</a:t>
            </a:r>
            <a:endParaRPr lang="en-US" sz="1800"/>
          </a:p>
          <a:p>
            <a:pPr marL="282575" indent="-282575" algn="ctr">
              <a:buFont typeface="Arial" panose="020B0604020202020204" pitchFamily="34" charset="0"/>
              <a:buNone/>
              <a:defRPr/>
            </a:pPr>
            <a:endParaRPr lang="en-US" altLang="en-US" sz="1600">
              <a:solidFill>
                <a:srgbClr val="C00000"/>
              </a:solidFill>
            </a:endParaRPr>
          </a:p>
          <a:p>
            <a:pPr fontAlgn="t">
              <a:defRPr/>
            </a:pPr>
            <a:r>
              <a:rPr lang="en-US" sz="1800" b="1"/>
              <a:t>Will an interpreter be required for the monthly calls or the 6 month follow-up?</a:t>
            </a:r>
            <a:endParaRPr lang="en-US" sz="1800"/>
          </a:p>
          <a:p>
            <a:pPr marL="0" indent="0" fontAlgn="t">
              <a:buFont typeface="Arial" panose="020B0604020202020204" pitchFamily="34" charset="0"/>
              <a:buNone/>
              <a:defRPr/>
            </a:pPr>
            <a:r>
              <a:rPr lang="en-US" sz="1800" b="1"/>
              <a:t>	____    No</a:t>
            </a:r>
            <a:endParaRPr lang="en-US" sz="1800"/>
          </a:p>
          <a:p>
            <a:pPr marL="0" indent="0" fontAlgn="t">
              <a:buFont typeface="Arial" panose="020B0604020202020204" pitchFamily="34" charset="0"/>
              <a:buNone/>
              <a:defRPr/>
            </a:pPr>
            <a:r>
              <a:rPr lang="en-US" sz="1800" b="1"/>
              <a:t>	____    Yes</a:t>
            </a:r>
            <a:endParaRPr lang="en-US" sz="1800"/>
          </a:p>
          <a:p>
            <a:pPr marL="0" indent="0" fontAlgn="t">
              <a:buFont typeface="Arial" panose="020B0604020202020204" pitchFamily="34" charset="0"/>
              <a:buNone/>
              <a:defRPr/>
            </a:pPr>
            <a:r>
              <a:rPr lang="en-US" sz="1800" b="1"/>
              <a:t>	____    Unknown</a:t>
            </a:r>
            <a:endParaRPr lang="en-US" sz="1800"/>
          </a:p>
          <a:p>
            <a:pPr marL="282575" indent="-282575">
              <a:buFont typeface="Arial" panose="020B0604020202020204" pitchFamily="34" charset="0"/>
              <a:buNone/>
              <a:defRPr/>
            </a:pPr>
            <a:endParaRPr lang="en-US" altLang="en-US" sz="1600" dirty="0"/>
          </a:p>
        </p:txBody>
      </p:sp>
    </p:spTree>
    <p:extLst>
      <p:ext uri="{BB962C8B-B14F-4D97-AF65-F5344CB8AC3E}">
        <p14:creationId xmlns:p14="http://schemas.microsoft.com/office/powerpoint/2010/main" val="57295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10515600" cy="914399"/>
          </a:xfrm>
        </p:spPr>
        <p:txBody>
          <a:bodyPr>
            <a:normAutofit/>
          </a:bodyPr>
          <a:lstStyle/>
          <a:p>
            <a:pPr algn="ctr"/>
            <a:r>
              <a:rPr lang="en-US">
                <a:latin typeface="+mn-lt"/>
              </a:rPr>
              <a:t>Contact Information</a:t>
            </a:r>
          </a:p>
        </p:txBody>
      </p:sp>
      <p:pic>
        <p:nvPicPr>
          <p:cNvPr id="3"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70513" y="5738813"/>
            <a:ext cx="1868487" cy="814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Content Placeholder 2">
            <a:extLst>
              <a:ext uri="{FF2B5EF4-FFF2-40B4-BE49-F238E27FC236}">
                <a16:creationId xmlns:a16="http://schemas.microsoft.com/office/drawing/2014/main" id="{DDA76CB5-C51A-A14A-86A0-ECB55B061A6B}"/>
              </a:ext>
            </a:extLst>
          </p:cNvPr>
          <p:cNvSpPr txBox="1">
            <a:spLocks/>
          </p:cNvSpPr>
          <p:nvPr/>
        </p:nvSpPr>
        <p:spPr>
          <a:xfrm>
            <a:off x="2400300" y="1341438"/>
            <a:ext cx="7239000" cy="414496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endParaRPr lang="en-US"/>
          </a:p>
          <a:p>
            <a:pPr marL="0" indent="0">
              <a:buFont typeface="Arial" panose="020B0604020202020204" pitchFamily="34" charset="0"/>
              <a:buNone/>
              <a:defRPr/>
            </a:pPr>
            <a:r>
              <a:rPr lang="en-US"/>
              <a:t>Try to obtain at least 3 different points of contact:</a:t>
            </a:r>
          </a:p>
          <a:p>
            <a:pPr lvl="1">
              <a:defRPr/>
            </a:pPr>
            <a:r>
              <a:rPr lang="en-US"/>
              <a:t>Names</a:t>
            </a:r>
          </a:p>
          <a:p>
            <a:pPr lvl="1">
              <a:defRPr/>
            </a:pPr>
            <a:r>
              <a:rPr lang="en-US"/>
              <a:t>Relationship to participant</a:t>
            </a:r>
          </a:p>
          <a:p>
            <a:pPr lvl="1">
              <a:defRPr/>
            </a:pPr>
            <a:r>
              <a:rPr lang="en-US"/>
              <a:t>Addresses</a:t>
            </a:r>
          </a:p>
          <a:p>
            <a:pPr lvl="1">
              <a:defRPr/>
            </a:pPr>
            <a:r>
              <a:rPr lang="en-US"/>
              <a:t>Email</a:t>
            </a:r>
          </a:p>
          <a:p>
            <a:pPr lvl="1">
              <a:defRPr/>
            </a:pPr>
            <a:r>
              <a:rPr lang="en-US"/>
              <a:t>Phone numbers</a:t>
            </a:r>
          </a:p>
          <a:p>
            <a:pPr lvl="1">
              <a:defRPr/>
            </a:pPr>
            <a:r>
              <a:rPr lang="en-US"/>
              <a:t>Social media such as Messenger</a:t>
            </a:r>
          </a:p>
          <a:p>
            <a:pPr lvl="1">
              <a:defRPr/>
            </a:pPr>
            <a:endParaRPr lang="en-US"/>
          </a:p>
          <a:p>
            <a:pPr marL="342900" lvl="1" indent="0">
              <a:buFont typeface="Arial" panose="020B0604020202020204" pitchFamily="34" charset="0"/>
              <a:buNone/>
              <a:defRPr/>
            </a:pPr>
            <a:r>
              <a:rPr lang="en-US"/>
              <a:t>Note discharge information</a:t>
            </a:r>
          </a:p>
          <a:p>
            <a:pPr marL="342900" lvl="1" indent="0">
              <a:buFont typeface="Arial" panose="020B0604020202020204" pitchFamily="34" charset="0"/>
              <a:buNone/>
              <a:defRPr/>
            </a:pPr>
            <a:r>
              <a:rPr lang="en-US"/>
              <a:t>	Name of the facility</a:t>
            </a:r>
          </a:p>
          <a:p>
            <a:pPr marL="342900" lvl="1" indent="0">
              <a:buFont typeface="Arial" panose="020B0604020202020204" pitchFamily="34" charset="0"/>
              <a:buNone/>
              <a:defRPr/>
            </a:pPr>
            <a:r>
              <a:rPr lang="en-US"/>
              <a:t>	Phone number </a:t>
            </a:r>
            <a:endParaRPr lang="en-US" dirty="0"/>
          </a:p>
        </p:txBody>
      </p:sp>
    </p:spTree>
    <p:extLst>
      <p:ext uri="{BB962C8B-B14F-4D97-AF65-F5344CB8AC3E}">
        <p14:creationId xmlns:p14="http://schemas.microsoft.com/office/powerpoint/2010/main" val="572956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1243</Words>
  <Application>Microsoft Macintosh PowerPoint</Application>
  <PresentationFormat>Widescreen</PresentationFormat>
  <Paragraphs>238</Paragraphs>
  <Slides>17</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Brain Oxygen Optimization in Severe TBI Phase 3  Outcomes Overview and Follow Up  Kim Boase University of Washington</vt:lpstr>
      <vt:lpstr>Successful Trial Requirements</vt:lpstr>
      <vt:lpstr>Communication is Key</vt:lpstr>
      <vt:lpstr>Building Relationships</vt:lpstr>
      <vt:lpstr>Successful 6 Month Outcome Evaluations</vt:lpstr>
      <vt:lpstr>Pre-Injury Information</vt:lpstr>
      <vt:lpstr>Pre-Injury Information</vt:lpstr>
      <vt:lpstr>Pre-Injury Information</vt:lpstr>
      <vt:lpstr>Contact Information</vt:lpstr>
      <vt:lpstr>Monthly Calls</vt:lpstr>
      <vt:lpstr>Monthly Calls</vt:lpstr>
      <vt:lpstr>Scheduling the Outcome Evaluation</vt:lpstr>
      <vt:lpstr>6 Month Outcome Evaluation</vt:lpstr>
      <vt:lpstr>Helpful Information for Outcome Examiners</vt:lpstr>
      <vt:lpstr>Characteristics of a Good Outcome Examiner</vt:lpstr>
      <vt:lpstr>Odds and Ends</vt:lpstr>
      <vt:lpstr>PI and Study Coordinator Responsibilities</vt:lpstr>
    </vt:vector>
  </TitlesOfParts>
  <Company>University of Michigan Health System</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Oxygen Optimization in Severe TBI Phase 3  &lt;&lt;Presenter(s) &amp; institution here&gt;&gt;</dc:title>
  <dc:creator>Black, Joy</dc:creator>
  <cp:lastModifiedBy>Microsoft Office User</cp:lastModifiedBy>
  <cp:revision>11</cp:revision>
  <dcterms:created xsi:type="dcterms:W3CDTF">2019-03-13T13:25:27Z</dcterms:created>
  <dcterms:modified xsi:type="dcterms:W3CDTF">2019-03-15T17:37:20Z</dcterms:modified>
</cp:coreProperties>
</file>