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34" r:id="rId2"/>
    <p:sldId id="339" r:id="rId3"/>
    <p:sldId id="360" r:id="rId4"/>
    <p:sldId id="340" r:id="rId5"/>
    <p:sldId id="367" r:id="rId6"/>
    <p:sldId id="342" r:id="rId7"/>
    <p:sldId id="343" r:id="rId8"/>
    <p:sldId id="362" r:id="rId9"/>
    <p:sldId id="345" r:id="rId10"/>
    <p:sldId id="346" r:id="rId11"/>
    <p:sldId id="363" r:id="rId12"/>
    <p:sldId id="265" r:id="rId13"/>
    <p:sldId id="348" r:id="rId14"/>
    <p:sldId id="349" r:id="rId15"/>
    <p:sldId id="359" r:id="rId16"/>
    <p:sldId id="350" r:id="rId17"/>
    <p:sldId id="355" r:id="rId18"/>
    <p:sldId id="366" r:id="rId1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-389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72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2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CB2C8C-008B-4E7B-AA89-89434AAA3E21}" type="datetimeFigureOut">
              <a:rPr lang="en-US" smtClean="0"/>
              <a:t>4/19/2018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7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7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8A4814-6B52-4AB9-B77B-584E55FA1E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713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02395AF-4A4E-40D2-9E89-ACA2D0EEEEE7}" type="datetimeFigureOut">
              <a:rPr lang="en-US" smtClean="0"/>
              <a:t>4/19/2018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9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9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7898E0F-2B68-4374-833F-0F87B0106D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586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3848" y="832700"/>
            <a:ext cx="8610600" cy="1293028"/>
          </a:xfrm>
        </p:spPr>
        <p:txBody>
          <a:bodyPr>
            <a:noAutofit/>
          </a:bodyPr>
          <a:lstStyle>
            <a:lvl1pPr algn="ctr">
              <a:defRPr sz="4800" cap="small" baseline="0">
                <a:latin typeface="Albertus Medium" panose="020E06020303040203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spcBef>
                <a:spcPts val="1000"/>
              </a:spcBef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spcBef>
                <a:spcPts val="1000"/>
              </a:spcBef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spcBef>
                <a:spcPts val="1000"/>
              </a:spcBef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spcBef>
                <a:spcPts val="1000"/>
              </a:spcBef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spcBef>
                <a:spcPts val="1000"/>
              </a:spcBef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70013" y="568170"/>
            <a:ext cx="10218198" cy="2325950"/>
          </a:xfrm>
        </p:spPr>
        <p:txBody>
          <a:bodyPr>
            <a:normAutofit/>
          </a:bodyPr>
          <a:lstStyle/>
          <a:p>
            <a:pPr algn="ctr"/>
            <a:r>
              <a:rPr lang="en-US" sz="5000" u="sng" cap="small" dirty="0" smtClean="0">
                <a:latin typeface="Albertus Medium" panose="020E0602030304020304" pitchFamily="34" charset="0"/>
                <a:cs typeface="Andalus" panose="02020603050405020304" pitchFamily="18" charset="-78"/>
              </a:rPr>
              <a:t>H</a:t>
            </a:r>
            <a:r>
              <a:rPr lang="en-US" sz="5000" cap="small" dirty="0" smtClean="0">
                <a:latin typeface="Albertus Medium" panose="020E0602030304020304" pitchFamily="34" charset="0"/>
                <a:cs typeface="Andalus" panose="02020603050405020304" pitchFamily="18" charset="-78"/>
              </a:rPr>
              <a:t>yperbaric </a:t>
            </a:r>
            <a:r>
              <a:rPr lang="en-US" sz="5000" u="sng" cap="small" dirty="0" smtClean="0">
                <a:latin typeface="Albertus Medium" panose="020E0602030304020304" pitchFamily="34" charset="0"/>
                <a:cs typeface="Andalus" panose="02020603050405020304" pitchFamily="18" charset="-78"/>
              </a:rPr>
              <a:t>O</a:t>
            </a:r>
            <a:r>
              <a:rPr lang="en-US" sz="5000" cap="small" dirty="0" smtClean="0">
                <a:latin typeface="Albertus Medium" panose="020E0602030304020304" pitchFamily="34" charset="0"/>
                <a:cs typeface="Andalus" panose="02020603050405020304" pitchFamily="18" charset="-78"/>
              </a:rPr>
              <a:t>xygen </a:t>
            </a:r>
            <a:r>
              <a:rPr lang="en-US" sz="5000" u="sng" cap="small" dirty="0" smtClean="0">
                <a:latin typeface="Albertus Medium" panose="020E0602030304020304" pitchFamily="34" charset="0"/>
                <a:cs typeface="Andalus" panose="02020603050405020304" pitchFamily="18" charset="-78"/>
              </a:rPr>
              <a:t>B</a:t>
            </a:r>
            <a:r>
              <a:rPr lang="en-US" sz="5000" cap="small" dirty="0" smtClean="0">
                <a:latin typeface="Albertus Medium" panose="020E0602030304020304" pitchFamily="34" charset="0"/>
                <a:cs typeface="Andalus" panose="02020603050405020304" pitchFamily="18" charset="-78"/>
              </a:rPr>
              <a:t>rain </a:t>
            </a:r>
            <a:r>
              <a:rPr lang="en-US" sz="5000" u="sng" cap="small" dirty="0" smtClean="0">
                <a:latin typeface="Albertus Medium" panose="020E0602030304020304" pitchFamily="34" charset="0"/>
                <a:cs typeface="Andalus" panose="02020603050405020304" pitchFamily="18" charset="-78"/>
              </a:rPr>
              <a:t>I</a:t>
            </a:r>
            <a:r>
              <a:rPr lang="en-US" sz="5000" cap="small" dirty="0" smtClean="0">
                <a:latin typeface="Albertus Medium" panose="020E0602030304020304" pitchFamily="34" charset="0"/>
                <a:cs typeface="Andalus" panose="02020603050405020304" pitchFamily="18" charset="-78"/>
              </a:rPr>
              <a:t>njury </a:t>
            </a:r>
            <a:r>
              <a:rPr lang="en-US" sz="5000" u="sng" cap="small" dirty="0" smtClean="0">
                <a:latin typeface="Albertus Medium" panose="020E0602030304020304" pitchFamily="34" charset="0"/>
                <a:cs typeface="Andalus" panose="02020603050405020304" pitchFamily="18" charset="-78"/>
              </a:rPr>
              <a:t>T</a:t>
            </a:r>
            <a:r>
              <a:rPr lang="en-US" sz="5000" cap="small" dirty="0" smtClean="0">
                <a:latin typeface="Albertus Medium" panose="020E0602030304020304" pitchFamily="34" charset="0"/>
                <a:cs typeface="Andalus" panose="02020603050405020304" pitchFamily="18" charset="-78"/>
              </a:rPr>
              <a:t>reatment </a:t>
            </a:r>
            <a:r>
              <a:rPr lang="en-US" sz="5000" u="sng" cap="small" dirty="0" smtClean="0">
                <a:latin typeface="Albertus Medium" panose="020E0602030304020304" pitchFamily="34" charset="0"/>
                <a:cs typeface="Andalus" panose="02020603050405020304" pitchFamily="18" charset="-78"/>
              </a:rPr>
              <a:t>T</a:t>
            </a:r>
            <a:r>
              <a:rPr lang="en-US" sz="5000" cap="small" dirty="0" smtClean="0">
                <a:latin typeface="Albertus Medium" panose="020E0602030304020304" pitchFamily="34" charset="0"/>
                <a:cs typeface="Andalus" panose="02020603050405020304" pitchFamily="18" charset="-78"/>
              </a:rPr>
              <a:t>rial:  A Multicenter Phase II Adaptive Clinical Trial</a:t>
            </a:r>
            <a:endParaRPr lang="en-US" sz="5000" cap="small" dirty="0">
              <a:latin typeface="Albertus Medium" panose="020E0602030304020304" pitchFamily="34" charset="0"/>
              <a:cs typeface="Andalus" panose="02020603050405020304" pitchFamily="18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997476" y="3376068"/>
            <a:ext cx="8211846" cy="2395740"/>
          </a:xfrm>
        </p:spPr>
        <p:txBody>
          <a:bodyPr>
            <a:noAutofit/>
          </a:bodyPr>
          <a:lstStyle/>
          <a:p>
            <a:pPr algn="ctr">
              <a:spcBef>
                <a:spcPts val="600"/>
              </a:spcBef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Nicholas Mohr, MD</a:t>
            </a:r>
          </a:p>
          <a:p>
            <a:pPr algn="ctr">
              <a:spcBef>
                <a:spcPts val="600"/>
              </a:spcBef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 Professor of Emergency Medicine and Anesthesia Critical Care</a:t>
            </a:r>
          </a:p>
          <a:p>
            <a:pPr algn="ctr">
              <a:spcBef>
                <a:spcPts val="60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Site Investigator, HOBIT</a:t>
            </a:r>
          </a:p>
          <a:p>
            <a:pPr algn="ctr">
              <a:spcBef>
                <a:spcPts val="600"/>
              </a:spcBef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Saul Wilson, MD</a:t>
            </a:r>
          </a:p>
          <a:p>
            <a:pPr algn="ctr">
              <a:spcBef>
                <a:spcPts val="600"/>
              </a:spcBef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 of Neurosurgery</a:t>
            </a:r>
          </a:p>
          <a:p>
            <a:pPr algn="ctr">
              <a:spcBef>
                <a:spcPts val="600"/>
              </a:spcBef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089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4971" y="584125"/>
            <a:ext cx="8610600" cy="1293028"/>
          </a:xfrm>
        </p:spPr>
        <p:txBody>
          <a:bodyPr/>
          <a:lstStyle/>
          <a:p>
            <a:r>
              <a:rPr lang="en-US" dirty="0" smtClean="0"/>
              <a:t>Inclusion </a:t>
            </a:r>
            <a:r>
              <a:rPr lang="en-US" dirty="0" smtClean="0"/>
              <a:t>Criteria – HOBIT Trial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0210" y="2044488"/>
            <a:ext cx="10162241" cy="439522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Age 16-65 years</a:t>
            </a:r>
          </a:p>
          <a:p>
            <a:r>
              <a:rPr lang="en-US" dirty="0" smtClean="0"/>
              <a:t>Severe TBI, defined as a iGCS of 3 to 8 in the absence of paralytic medication</a:t>
            </a:r>
          </a:p>
          <a:p>
            <a:r>
              <a:rPr lang="en-US" dirty="0" smtClean="0"/>
              <a:t>For patients with a GCS of 7 or 8 or motor score = 5, Marshall CT score &gt; 1</a:t>
            </a:r>
          </a:p>
          <a:p>
            <a:r>
              <a:rPr lang="en-US" dirty="0" smtClean="0"/>
              <a:t>For patients with an alcohol level &gt; 200 mg/dl, Marshall CT score &gt; 1</a:t>
            </a:r>
          </a:p>
          <a:p>
            <a:r>
              <a:rPr lang="en-US" dirty="0" smtClean="0"/>
              <a:t>For patients not requiring a craniotomy/craniectomy or any other major surgical procedure, the first HBO</a:t>
            </a:r>
            <a:r>
              <a:rPr lang="en-US" baseline="-25000" dirty="0" smtClean="0"/>
              <a:t>2</a:t>
            </a:r>
            <a:r>
              <a:rPr lang="en-US" dirty="0" smtClean="0"/>
              <a:t> treatment can be initiated within 8 hours of admission</a:t>
            </a:r>
          </a:p>
          <a:p>
            <a:r>
              <a:rPr lang="en-US" dirty="0" smtClean="0"/>
              <a:t>For patients requiring a craniotomy/craniectomy or major surgical procedure, the first HBO</a:t>
            </a:r>
            <a:r>
              <a:rPr lang="en-US" baseline="-25000" dirty="0" smtClean="0"/>
              <a:t>2</a:t>
            </a:r>
            <a:r>
              <a:rPr lang="en-US" dirty="0" smtClean="0"/>
              <a:t> treatment can be initiated within 14 hours of admission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34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6093" y="548615"/>
            <a:ext cx="8610600" cy="1293028"/>
          </a:xfrm>
        </p:spPr>
        <p:txBody>
          <a:bodyPr/>
          <a:lstStyle/>
          <a:p>
            <a:r>
              <a:rPr lang="en-US" dirty="0" smtClean="0"/>
              <a:t>Exclusion Criteria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1275071"/>
              </p:ext>
            </p:extLst>
          </p:nvPr>
        </p:nvGraphicFramePr>
        <p:xfrm>
          <a:off x="3301555" y="1740023"/>
          <a:ext cx="5642155" cy="4878974"/>
        </p:xfrm>
        <a:graphic>
          <a:graphicData uri="http://schemas.openxmlformats.org/drawingml/2006/table">
            <a:tbl>
              <a:tblPr>
                <a:tableStyleId>{0505E3EF-67EA-436B-97B2-0124C06EBD24}</a:tableStyleId>
              </a:tblPr>
              <a:tblGrid>
                <a:gridCol w="1862547"/>
                <a:gridCol w="1889804"/>
                <a:gridCol w="1889804"/>
              </a:tblGrid>
              <a:tr h="2404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Criteria</a:t>
                      </a: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71" marR="60571" marT="60571" marB="60571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Metric</a:t>
                      </a: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71" marR="60571" marT="60571" marB="60571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</a:rPr>
                        <a:t>Rationale</a:t>
                      </a:r>
                      <a:endParaRPr lang="en-US" sz="1000" b="1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71" marR="60571" marT="60571" marB="60571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226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First hyperbaric oxygen treatment cannot be initiated within 24 hours </a:t>
                      </a:r>
                      <a:r>
                        <a:rPr lang="en-US" sz="1000" u="sng">
                          <a:effectLst/>
                        </a:rPr>
                        <a:t>of injury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71" marR="60571" marT="60571" marB="6057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Time to first hyperbaric oxygen treatment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71" marR="60571" marT="60571" marB="6057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Subjects treated &gt;24 hours are unlikely to benefit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71" marR="60571" marT="60571" marB="60571"/>
                </a:tc>
              </a:tr>
              <a:tr h="7898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GCS of 3 with mid-position and non-reactive pupils bilaterally (4mm) in the absence of paralytic medication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71" marR="60571" marT="60571" marB="6057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GCS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71" marR="60571" marT="60571" marB="6057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Avoid enrolling futile cases.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71" marR="60571" marT="60571" marB="60571"/>
                </a:tc>
              </a:tr>
              <a:tr h="4554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Penetrating head injury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71" marR="60571" marT="60571" marB="6057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Clinician exam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71" marR="60571" marT="60571" marB="6057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Avoid enrolling subjects with very poor prognosis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71" marR="60571" marT="60571" marB="60571"/>
                </a:tc>
              </a:tr>
              <a:tr h="6226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Pregnant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71" marR="60571" marT="60571" marB="6057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For women of childbearing age, pregnancy will be assessed either by urine or serum pregnancy test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71" marR="60571" marT="60571" marB="6057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The effect of hyperbaric oxygen treatment on unborn fetus is unknown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71" marR="60571" marT="60571" marB="60571"/>
                </a:tc>
              </a:tr>
              <a:tr h="78984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Preexisting neurologic disease (e.g. TBI or stroke or neurodegenerative disorder) with confounding residual neurologic deficits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71" marR="60571" marT="60571" marB="6057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History obtained from family and review of electronic medical record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71" marR="60571" marT="60571" marB="6057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Minimize the influence of prior neurologic injury on ascertaining TBI outcome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71" marR="60571" marT="60571" marB="60571"/>
                </a:tc>
              </a:tr>
              <a:tr h="45549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Prisoner or ward of state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71" marR="60571" marT="60571" marB="6057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Look for prison guards</a:t>
                      </a:r>
                      <a:endParaRPr lang="en-US" sz="10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71" marR="60571" marT="60571" marB="60571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Challenges to conducting follow-up assessments</a:t>
                      </a:r>
                      <a:endParaRPr lang="en-US" sz="1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0571" marR="60571" marT="60571" marB="6057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6402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Arms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673049170"/>
                  </p:ext>
                </p:extLst>
              </p:nvPr>
            </p:nvGraphicFramePr>
            <p:xfrm>
              <a:off x="1643848" y="2198423"/>
              <a:ext cx="9081857" cy="3028850"/>
            </p:xfrm>
            <a:graphic>
              <a:graphicData uri="http://schemas.openxmlformats.org/drawingml/2006/table">
                <a:tbl>
                  <a:tblPr firstRow="1" firstCol="1" bandRow="1">
                    <a:tableStyleId>{C083E6E3-FA7D-4D7B-A595-EF9225AFEA82}</a:tableStyleId>
                  </a:tblPr>
                  <a:tblGrid>
                    <a:gridCol w="475388"/>
                    <a:gridCol w="4093036"/>
                    <a:gridCol w="4513433"/>
                  </a:tblGrid>
                  <a:tr h="447625">
                    <a:tc>
                      <a:txBody>
                        <a:bodyPr/>
                        <a:lstStyle/>
                        <a:p>
                          <a:endParaRPr lang="en-US" sz="1100" dirty="0"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Arm      </a:t>
                          </a:r>
                          <a:endParaRPr lang="en-US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Dose (Oxygen Toxicity Units,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2000" i="1">
                                      <a:effectLst/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𝜈</m:t>
                                  </m:r>
                                </m:e>
                                <m:sub>
                                  <m:r>
                                    <a:rPr lang="en-US" sz="2000">
                                      <a:effectLst/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sub>
                              </m:sSub>
                              <m:r>
                                <a:rPr lang="en-US" sz="2000">
                                  <a:effectLst/>
                                  <a:latin typeface="Cambria Math" panose="02040503050406030204" pitchFamily="18" charset="0"/>
                                </a:rPr>
                                <m:t>∗100</m:t>
                              </m:r>
                            </m:oMath>
                          </a14:m>
                          <a:r>
                            <a:rPr lang="en-US" sz="2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:endParaRPr lang="en-US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</a:tr>
                  <a:tr h="223813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1.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Control (1.0 ATA)</a:t>
                          </a:r>
                          <a:endParaRPr lang="en-US" sz="2000" b="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2000" b="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</a:tr>
                  <a:tr h="223813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2.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1.5 ATA</a:t>
                          </a:r>
                          <a:endParaRPr lang="en-US" sz="2000" b="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260</a:t>
                          </a:r>
                          <a:endParaRPr lang="en-US" sz="2000" b="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</a:tr>
                  <a:tr h="223813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3.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 ATA                </a:t>
                          </a:r>
                          <a:endParaRPr lang="en-US" sz="2000" b="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416</a:t>
                          </a:r>
                          <a:endParaRPr lang="en-US" sz="2000" b="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</a:tr>
                  <a:tr h="447625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4.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NBH (100% FiO2 at 1.0 ATA) </a:t>
                          </a:r>
                          <a:endParaRPr lang="en-US" sz="2000" b="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540</a:t>
                          </a:r>
                          <a:endParaRPr lang="en-US" sz="2000" b="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</a:tr>
                  <a:tr h="223813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5.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2.5 ATA                </a:t>
                          </a:r>
                          <a:endParaRPr lang="en-US" sz="2000" b="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592</a:t>
                          </a:r>
                          <a:endParaRPr lang="en-US" sz="2000" b="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</a:tr>
                  <a:tr h="223813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6.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1.5 ATA+NBH    </a:t>
                          </a:r>
                          <a:endParaRPr lang="en-US" sz="2000" b="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620</a:t>
                          </a:r>
                          <a:endParaRPr lang="en-US" sz="2000" b="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</a:tr>
                  <a:tr h="223813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7.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 ATA+NBH</a:t>
                          </a:r>
                          <a:endParaRPr lang="en-US" sz="2000" b="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776</a:t>
                          </a:r>
                          <a:endParaRPr lang="en-US" sz="2000" b="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</a:tr>
                  <a:tr h="223813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8.</a:t>
                          </a:r>
                          <a:endParaRPr lang="en-US" sz="11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2.5 ATA+NBH    </a:t>
                          </a:r>
                          <a:endParaRPr lang="en-US" sz="2000" b="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952</a:t>
                          </a:r>
                          <a:endParaRPr lang="en-US" sz="2000" b="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673049170"/>
                  </p:ext>
                </p:extLst>
              </p:nvPr>
            </p:nvGraphicFramePr>
            <p:xfrm>
              <a:off x="1643848" y="2198423"/>
              <a:ext cx="9081857" cy="3028850"/>
            </p:xfrm>
            <a:graphic>
              <a:graphicData uri="http://schemas.openxmlformats.org/drawingml/2006/table">
                <a:tbl>
                  <a:tblPr firstRow="1" firstCol="1" bandRow="1">
                    <a:tableStyleId>{C083E6E3-FA7D-4D7B-A595-EF9225AFEA82}</a:tableStyleId>
                  </a:tblPr>
                  <a:tblGrid>
                    <a:gridCol w="475388"/>
                    <a:gridCol w="4093036"/>
                    <a:gridCol w="4513433"/>
                  </a:tblGrid>
                  <a:tr h="447625">
                    <a:tc>
                      <a:txBody>
                        <a:bodyPr/>
                        <a:lstStyle/>
                        <a:p>
                          <a:endParaRPr lang="en-US" sz="1100" dirty="0"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Arm      </a:t>
                          </a:r>
                          <a:endParaRPr lang="en-US" sz="200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32046" marR="132046" marT="0" marB="0" anchor="b">
                        <a:blipFill rotWithShape="0">
                          <a:blip r:embed="rId2"/>
                          <a:stretch>
                            <a:fillRect l="-101215" t="-1351" r="-135" b="-606757"/>
                          </a:stretch>
                        </a:blipFill>
                      </a:tcPr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1.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Control (1.0 ATA)</a:t>
                          </a:r>
                          <a:endParaRPr lang="en-US" sz="2000" b="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0</a:t>
                          </a:r>
                          <a:endParaRPr lang="en-US" sz="2000" b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2.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1.5 ATA</a:t>
                          </a:r>
                          <a:endParaRPr lang="en-US" sz="2000" b="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260</a:t>
                          </a:r>
                          <a:endParaRPr lang="en-US" sz="2000" b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3.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 ATA                </a:t>
                          </a:r>
                          <a:endParaRPr lang="en-US" sz="2000" b="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416</a:t>
                          </a:r>
                          <a:endParaRPr lang="en-US" sz="2000" b="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</a:tr>
                  <a:tr h="447625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4.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NBH (100% FiO2 at 1.0 ATA) </a:t>
                          </a:r>
                          <a:endParaRPr lang="en-US" sz="2000" b="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540</a:t>
                          </a:r>
                          <a:endParaRPr lang="en-US" sz="2000" b="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5.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2.5 ATA                </a:t>
                          </a:r>
                          <a:endParaRPr lang="en-US" sz="2000" b="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592</a:t>
                          </a:r>
                          <a:endParaRPr lang="en-US" sz="2000" b="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6.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1.5 ATA+NBH    </a:t>
                          </a:r>
                          <a:endParaRPr lang="en-US" sz="2000" b="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620</a:t>
                          </a:r>
                          <a:endParaRPr lang="en-US" sz="2000" b="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7.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 ATA+NBH</a:t>
                          </a:r>
                          <a:endParaRPr lang="en-US" sz="2000" b="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776</a:t>
                          </a:r>
                          <a:endParaRPr lang="en-US" sz="2000" b="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</a:tr>
                  <a:tr h="30480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8.</a:t>
                          </a:r>
                          <a:endParaRPr lang="en-US" sz="11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2.5 ATA+NBH    </a:t>
                          </a:r>
                          <a:endParaRPr lang="en-US" sz="2000" b="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000" b="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952</a:t>
                          </a:r>
                          <a:endParaRPr lang="en-US" sz="2000" b="0" dirty="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132046" marR="132046" marT="0" marB="0" anchor="b"/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43848" y="5328513"/>
            <a:ext cx="362061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Microsoft YaHei UI" panose="020B0503020204020204" pitchFamily="34" charset="-122"/>
                <a:cs typeface="Times New Roman" panose="02020603050405020304" pitchFamily="18" charset="0"/>
              </a:rPr>
              <a:t>Treatments given BID x 5 days</a:t>
            </a:r>
          </a:p>
        </p:txBody>
      </p:sp>
    </p:spTree>
    <p:extLst>
      <p:ext uri="{BB962C8B-B14F-4D97-AF65-F5344CB8AC3E}">
        <p14:creationId xmlns:p14="http://schemas.microsoft.com/office/powerpoint/2010/main" val="2951604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8750" y="297678"/>
            <a:ext cx="8610600" cy="1293028"/>
          </a:xfrm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4166" y="1906621"/>
            <a:ext cx="10820400" cy="468873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Objective </a:t>
            </a:r>
            <a:r>
              <a:rPr lang="en-US" dirty="0" smtClean="0"/>
              <a:t>1</a:t>
            </a:r>
          </a:p>
          <a:p>
            <a:pPr lvl="1">
              <a:buFont typeface="Times New Roman" panose="02020603050405020304" pitchFamily="18" charset="0"/>
              <a:buChar char="-"/>
            </a:pPr>
            <a:r>
              <a:rPr lang="en-US" dirty="0" smtClean="0"/>
              <a:t>Signal </a:t>
            </a:r>
            <a:r>
              <a:rPr lang="en-US" dirty="0"/>
              <a:t>of </a:t>
            </a:r>
            <a:r>
              <a:rPr lang="en-US" dirty="0" smtClean="0"/>
              <a:t>efficacy:  To </a:t>
            </a:r>
            <a:r>
              <a:rPr lang="en-US" dirty="0"/>
              <a:t>determine, in subjects with severe TBI, whether there is a </a:t>
            </a:r>
            <a:r>
              <a:rPr lang="en-US" dirty="0" smtClean="0"/>
              <a:t>&gt; 50</a:t>
            </a:r>
            <a:r>
              <a:rPr lang="en-US" dirty="0"/>
              <a:t>% probability of hyperoxia treatment demonstrating improvement in the rate of good neurological outcome versus control in a subsequent confirmatory </a:t>
            </a:r>
            <a:r>
              <a:rPr lang="en-US" dirty="0" smtClean="0"/>
              <a:t>trial</a:t>
            </a:r>
          </a:p>
          <a:p>
            <a:endParaRPr lang="en-US" dirty="0"/>
          </a:p>
          <a:p>
            <a:r>
              <a:rPr lang="en-US" dirty="0" smtClean="0"/>
              <a:t>Objective 2</a:t>
            </a:r>
          </a:p>
          <a:p>
            <a:pPr lvl="1">
              <a:buFont typeface="Times New Roman" panose="02020603050405020304" pitchFamily="18" charset="0"/>
              <a:buChar char="-"/>
            </a:pPr>
            <a:r>
              <a:rPr lang="en-US" dirty="0" smtClean="0"/>
              <a:t>Dose selection:  To </a:t>
            </a:r>
            <a:r>
              <a:rPr lang="en-US" dirty="0"/>
              <a:t>select, in subjects with severe TBI, the combination of treatment parameters (pressure +/- intervening normobaric </a:t>
            </a:r>
            <a:r>
              <a:rPr lang="en-US" dirty="0" smtClean="0"/>
              <a:t>hyperoxia) that </a:t>
            </a:r>
            <a:r>
              <a:rPr lang="en-US" dirty="0"/>
              <a:t>is most likely to demonstrate improvement in the rate of good neurological outcome versus control in a subsequent confirmatory </a:t>
            </a:r>
            <a:r>
              <a:rPr lang="en-US" dirty="0" smtClean="0"/>
              <a:t>trial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3208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6571" y="900793"/>
            <a:ext cx="8610600" cy="1293028"/>
          </a:xfrm>
        </p:spPr>
        <p:txBody>
          <a:bodyPr/>
          <a:lstStyle/>
          <a:p>
            <a:r>
              <a:rPr lang="en-US" dirty="0" smtClean="0"/>
              <a:t>Primary Endpoint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5255" y="2622578"/>
            <a:ext cx="10820400" cy="2085610"/>
          </a:xfrm>
        </p:spPr>
        <p:txBody>
          <a:bodyPr/>
          <a:lstStyle/>
          <a:p>
            <a:r>
              <a:rPr lang="en-US" dirty="0" smtClean="0"/>
              <a:t>The treatment groups will be compared with respect to the proportion of subjects with favorable outcome at 6 months post randomization utilizing the injury severity adjusted GOS-E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9790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Endpoints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36603"/>
            <a:ext cx="10820400" cy="431277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To analyze the level and duration of intracranial hypertension (&gt; 22 mmHg) in </a:t>
            </a:r>
            <a:r>
              <a:rPr lang="en-US" dirty="0" smtClean="0"/>
              <a:t>HBO</a:t>
            </a:r>
            <a:r>
              <a:rPr lang="en-US" baseline="-25000" dirty="0" smtClean="0"/>
              <a:t>2</a:t>
            </a:r>
            <a:r>
              <a:rPr lang="en-US" dirty="0" smtClean="0"/>
              <a:t>-treated </a:t>
            </a:r>
            <a:r>
              <a:rPr lang="en-US" dirty="0"/>
              <a:t>versus control </a:t>
            </a:r>
            <a:r>
              <a:rPr lang="en-US" dirty="0" smtClean="0"/>
              <a:t>groups</a:t>
            </a:r>
            <a:endParaRPr lang="en-US" dirty="0"/>
          </a:p>
          <a:p>
            <a:pPr lvl="0"/>
            <a:r>
              <a:rPr lang="en-US" dirty="0"/>
              <a:t>To analyze the therapeutic intensity level </a:t>
            </a:r>
            <a:r>
              <a:rPr lang="en-US" dirty="0" smtClean="0"/>
              <a:t>scores </a:t>
            </a:r>
            <a:r>
              <a:rPr lang="en-US" dirty="0"/>
              <a:t>for controlling intracranial pressure in </a:t>
            </a:r>
            <a:r>
              <a:rPr lang="en-US" dirty="0" smtClean="0"/>
              <a:t>HBO</a:t>
            </a:r>
            <a:r>
              <a:rPr lang="en-US" baseline="-25000" dirty="0" smtClean="0"/>
              <a:t>2</a:t>
            </a:r>
            <a:r>
              <a:rPr lang="en-US" dirty="0" smtClean="0"/>
              <a:t>-treated </a:t>
            </a:r>
            <a:r>
              <a:rPr lang="en-US" dirty="0"/>
              <a:t>subjects compared to </a:t>
            </a:r>
            <a:r>
              <a:rPr lang="en-US" dirty="0" smtClean="0"/>
              <a:t>controls</a:t>
            </a:r>
            <a:endParaRPr lang="en-US" dirty="0"/>
          </a:p>
          <a:p>
            <a:pPr lvl="0"/>
            <a:r>
              <a:rPr lang="en-US" dirty="0"/>
              <a:t>At sites utilizing Licox brain tissue partial pressure of oxygen (PO</a:t>
            </a:r>
            <a:r>
              <a:rPr lang="en-US" baseline="-25000" dirty="0"/>
              <a:t>2</a:t>
            </a:r>
            <a:r>
              <a:rPr lang="en-US" dirty="0"/>
              <a:t>) monitoring, analyze the level and duration of brain tissue hypoxia (brain tissue PO</a:t>
            </a:r>
            <a:r>
              <a:rPr lang="en-US" baseline="-25000" dirty="0"/>
              <a:t>2</a:t>
            </a:r>
            <a:r>
              <a:rPr lang="en-US" dirty="0"/>
              <a:t> &lt; 20 mmHg) in HBO</a:t>
            </a:r>
            <a:r>
              <a:rPr lang="en-US" baseline="-25000" dirty="0"/>
              <a:t>2</a:t>
            </a:r>
            <a:r>
              <a:rPr lang="en-US" dirty="0"/>
              <a:t>-treated groups versus control </a:t>
            </a:r>
          </a:p>
          <a:p>
            <a:r>
              <a:rPr lang="en-US" dirty="0"/>
              <a:t>To compare the type and rate of serious adverse events (SAEs) between hyperoxia treatment arms and </a:t>
            </a:r>
            <a:r>
              <a:rPr lang="en-US" dirty="0" smtClean="0"/>
              <a:t>control</a:t>
            </a:r>
          </a:p>
          <a:p>
            <a:r>
              <a:rPr lang="en-US" dirty="0" smtClean="0"/>
              <a:t>Peak PbtO</a:t>
            </a:r>
            <a:r>
              <a:rPr lang="en-US" baseline="-25000" dirty="0" smtClean="0"/>
              <a:t>2</a:t>
            </a:r>
            <a:r>
              <a:rPr lang="en-US" dirty="0" smtClean="0"/>
              <a:t> levels during HBO</a:t>
            </a:r>
            <a:r>
              <a:rPr lang="en-US" baseline="-25000" dirty="0" smtClean="0"/>
              <a:t>2</a:t>
            </a:r>
            <a:r>
              <a:rPr lang="en-US" dirty="0" smtClean="0"/>
              <a:t> treatments will be correlated with outcome at 6 months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2873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879" y="497149"/>
            <a:ext cx="8610600" cy="1486536"/>
          </a:xfrm>
        </p:spPr>
        <p:txBody>
          <a:bodyPr/>
          <a:lstStyle/>
          <a:p>
            <a:r>
              <a:rPr lang="en-US" dirty="0" smtClean="0"/>
              <a:t>Enrolling 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9507" y="2125729"/>
            <a:ext cx="9383696" cy="4230684"/>
          </a:xfrm>
        </p:spPr>
        <p:txBody>
          <a:bodyPr numCol="2">
            <a:noAutofit/>
          </a:bodyPr>
          <a:lstStyle/>
          <a:p>
            <a:pPr lvl="0"/>
            <a:r>
              <a:rPr lang="en-US" sz="1800" dirty="0"/>
              <a:t>Hennepin County Medical </a:t>
            </a:r>
            <a:r>
              <a:rPr lang="en-US" sz="1800" dirty="0" smtClean="0"/>
              <a:t>Center / University of Minnesota</a:t>
            </a:r>
            <a:endParaRPr lang="en-US" sz="1800" dirty="0"/>
          </a:p>
          <a:p>
            <a:r>
              <a:rPr lang="en-US" sz="1800" dirty="0" smtClean="0"/>
              <a:t>University </a:t>
            </a:r>
            <a:r>
              <a:rPr lang="en-US" sz="1800" dirty="0"/>
              <a:t>of Maryland </a:t>
            </a:r>
          </a:p>
          <a:p>
            <a:r>
              <a:rPr lang="en-US" sz="1800" dirty="0"/>
              <a:t>University of Nebraska </a:t>
            </a:r>
          </a:p>
          <a:p>
            <a:r>
              <a:rPr lang="en-US" sz="1800" dirty="0"/>
              <a:t>Duke University Medical Center</a:t>
            </a:r>
          </a:p>
          <a:p>
            <a:r>
              <a:rPr lang="en-US" sz="1800" dirty="0"/>
              <a:t>University of Iowa </a:t>
            </a:r>
          </a:p>
          <a:p>
            <a:r>
              <a:rPr lang="en-US" sz="1800" dirty="0"/>
              <a:t>Ohio State University </a:t>
            </a:r>
            <a:endParaRPr lang="en-US" sz="1800" dirty="0" smtClean="0"/>
          </a:p>
          <a:p>
            <a:r>
              <a:rPr lang="en-US" sz="1800" dirty="0" smtClean="0"/>
              <a:t>University of California  - San Diego</a:t>
            </a:r>
            <a:endParaRPr lang="en-US" sz="1800" dirty="0"/>
          </a:p>
          <a:p>
            <a:r>
              <a:rPr lang="en-US" sz="1800" dirty="0"/>
              <a:t>University of </a:t>
            </a:r>
            <a:r>
              <a:rPr lang="en-US" sz="1800" dirty="0" smtClean="0"/>
              <a:t>Alabama - Birmingham</a:t>
            </a:r>
            <a:endParaRPr lang="en-US" sz="1800" dirty="0"/>
          </a:p>
          <a:p>
            <a:r>
              <a:rPr lang="en-US" sz="1800" dirty="0"/>
              <a:t>Detroit Receiving</a:t>
            </a:r>
          </a:p>
          <a:p>
            <a:endParaRPr lang="en-US" sz="1800" dirty="0" smtClean="0"/>
          </a:p>
          <a:p>
            <a:r>
              <a:rPr lang="en-US" sz="1800" dirty="0" smtClean="0"/>
              <a:t>Hamilton </a:t>
            </a:r>
            <a:r>
              <a:rPr lang="en-US" sz="1800" dirty="0"/>
              <a:t>General </a:t>
            </a:r>
            <a:r>
              <a:rPr lang="en-US" sz="1800" dirty="0" smtClean="0"/>
              <a:t>Hospital - Canada</a:t>
            </a:r>
            <a:endParaRPr lang="en-US" sz="1800" dirty="0"/>
          </a:p>
          <a:p>
            <a:pPr lvl="0"/>
            <a:r>
              <a:rPr lang="en-US" sz="1800" dirty="0" smtClean="0"/>
              <a:t>Honor Health / Osborn Medical Center - Scottsdale</a:t>
            </a:r>
          </a:p>
          <a:p>
            <a:pPr lvl="0"/>
            <a:r>
              <a:rPr lang="en-US" sz="1800" dirty="0" smtClean="0"/>
              <a:t>Advocate Lutheran General Hospital / University of Illinois</a:t>
            </a:r>
          </a:p>
          <a:p>
            <a:pPr lvl="0"/>
            <a:r>
              <a:rPr lang="en-US" sz="1800" dirty="0" smtClean="0"/>
              <a:t>Baylor University Medical Center</a:t>
            </a:r>
          </a:p>
          <a:p>
            <a:pPr lvl="0"/>
            <a:r>
              <a:rPr lang="en-US" sz="1800" dirty="0" smtClean="0"/>
              <a:t>Spectrum Health / Michigan State University</a:t>
            </a:r>
          </a:p>
          <a:p>
            <a:pPr lvl="0"/>
            <a:r>
              <a:rPr lang="en-US" sz="1800" dirty="0" smtClean="0"/>
              <a:t>Medical College of Wisconsin</a:t>
            </a:r>
          </a:p>
          <a:p>
            <a:pPr lvl="0"/>
            <a:r>
              <a:rPr lang="en-US" sz="1800" dirty="0" smtClean="0"/>
              <a:t>University </a:t>
            </a:r>
            <a:r>
              <a:rPr lang="en-US" sz="1800" dirty="0"/>
              <a:t>of </a:t>
            </a:r>
            <a:r>
              <a:rPr lang="en-US" sz="1800" dirty="0" smtClean="0"/>
              <a:t>Kentucky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4616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8560" y="1007799"/>
            <a:ext cx="9718058" cy="1293028"/>
          </a:xfrm>
        </p:spPr>
        <p:txBody>
          <a:bodyPr/>
          <a:lstStyle/>
          <a:p>
            <a:r>
              <a:rPr lang="en-US" dirty="0" smtClean="0"/>
              <a:t>Oxygen Toxicity Monitoring in HOBIT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8915" y="2642033"/>
            <a:ext cx="9917349" cy="324386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No patient will undergo HBO</a:t>
            </a:r>
            <a:r>
              <a:rPr lang="en-US" baseline="-25000" dirty="0" smtClean="0"/>
              <a:t>2</a:t>
            </a:r>
            <a:r>
              <a:rPr lang="en-US" dirty="0" smtClean="0"/>
              <a:t> treatment with a P/F ratio &lt; 200 or if a PEEP &gt; 10 cm of H</a:t>
            </a:r>
            <a:r>
              <a:rPr lang="en-US" baseline="-25000" dirty="0" smtClean="0"/>
              <a:t>2</a:t>
            </a:r>
            <a:r>
              <a:rPr lang="en-US" dirty="0" smtClean="0"/>
              <a:t>O is required to achieve a P/T ratio </a:t>
            </a:r>
            <a:r>
              <a:rPr lang="en-US" u="sng" dirty="0" smtClean="0"/>
              <a:t>&gt;</a:t>
            </a:r>
            <a:r>
              <a:rPr lang="en-US" dirty="0" smtClean="0"/>
              <a:t> 200</a:t>
            </a:r>
          </a:p>
          <a:p>
            <a:r>
              <a:rPr lang="en-US" dirty="0" smtClean="0"/>
              <a:t>Specific attention to adverse events related to HBO</a:t>
            </a:r>
            <a:r>
              <a:rPr lang="en-US" baseline="-25000" dirty="0" smtClean="0"/>
              <a:t>2</a:t>
            </a:r>
            <a:r>
              <a:rPr lang="en-US" dirty="0" smtClean="0"/>
              <a:t> treatment, e.g.,  pulmonary  dysfunction</a:t>
            </a:r>
          </a:p>
          <a:p>
            <a:r>
              <a:rPr lang="en-US" dirty="0" smtClean="0"/>
              <a:t>The incidence of pulmonary dysfunction will be compared across treatment groups </a:t>
            </a:r>
            <a:r>
              <a:rPr lang="en-US" i="1" dirty="0" smtClean="0"/>
              <a:t>vs</a:t>
            </a:r>
            <a:r>
              <a:rPr lang="en-US" dirty="0" smtClean="0"/>
              <a:t> controls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1158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2647" y="2309970"/>
            <a:ext cx="9479132" cy="2546115"/>
          </a:xfrm>
        </p:spPr>
        <p:txBody>
          <a:bodyPr/>
          <a:lstStyle/>
          <a:p>
            <a:r>
              <a:rPr lang="en-US" dirty="0" smtClean="0"/>
              <a:t>This is a challenging trial involving critically injured patients and a complex </a:t>
            </a:r>
            <a:r>
              <a:rPr lang="en-US" dirty="0" smtClean="0"/>
              <a:t>intervention</a:t>
            </a:r>
          </a:p>
          <a:p>
            <a:r>
              <a:rPr lang="en-US" dirty="0" smtClean="0"/>
              <a:t>Enrollment is time-sensitive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79381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for a Trial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3848" y="2125728"/>
            <a:ext cx="9460149" cy="4024125"/>
          </a:xfrm>
        </p:spPr>
        <p:txBody>
          <a:bodyPr/>
          <a:lstStyle/>
          <a:p>
            <a:r>
              <a:rPr lang="en-US" dirty="0" smtClean="0"/>
              <a:t>Outcome from severe TBI has been flat lined for several decades</a:t>
            </a:r>
          </a:p>
          <a:p>
            <a:r>
              <a:rPr lang="en-US" dirty="0" smtClean="0"/>
              <a:t>No specific treatment despite multiple randomized clinical trials</a:t>
            </a:r>
          </a:p>
          <a:p>
            <a:r>
              <a:rPr lang="en-US" dirty="0" smtClean="0"/>
              <a:t>Medical and economic costs of severe TBI are large</a:t>
            </a:r>
          </a:p>
          <a:p>
            <a:r>
              <a:rPr lang="en-US" dirty="0" smtClean="0"/>
              <a:t>HBO</a:t>
            </a:r>
            <a:r>
              <a:rPr lang="en-US" baseline="-25000" dirty="0" smtClean="0"/>
              <a:t>2</a:t>
            </a:r>
            <a:r>
              <a:rPr lang="en-US" dirty="0" smtClean="0"/>
              <a:t> has significant potential as a treatment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65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901" y="981431"/>
            <a:ext cx="10946907" cy="1293028"/>
          </a:xfrm>
        </p:spPr>
        <p:txBody>
          <a:bodyPr/>
          <a:lstStyle/>
          <a:p>
            <a:r>
              <a:rPr lang="en-US" dirty="0" smtClean="0"/>
              <a:t>Potential Mechanisms for HBO2 Efficacy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6631" y="2354358"/>
            <a:ext cx="8955350" cy="40241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Pre-clinical findings</a:t>
            </a:r>
          </a:p>
          <a:p>
            <a:pPr lvl="1">
              <a:buFont typeface="Times New Roman" panose="02020603050405020304" pitchFamily="18" charset="0"/>
              <a:buChar char="-"/>
            </a:pPr>
            <a:r>
              <a:rPr lang="en-US" dirty="0" smtClean="0"/>
              <a:t>Depressed mitochondrial function following injury is restored</a:t>
            </a:r>
          </a:p>
          <a:p>
            <a:pPr lvl="1">
              <a:buFont typeface="Times New Roman" panose="02020603050405020304" pitchFamily="18" charset="0"/>
              <a:buChar char="-"/>
            </a:pPr>
            <a:r>
              <a:rPr lang="en-US" dirty="0" smtClean="0"/>
              <a:t>ATP production is improved</a:t>
            </a:r>
          </a:p>
          <a:p>
            <a:pPr lvl="1">
              <a:buFont typeface="Times New Roman" panose="02020603050405020304" pitchFamily="18" charset="0"/>
              <a:buChar char="-"/>
            </a:pPr>
            <a:r>
              <a:rPr lang="en-US" dirty="0" smtClean="0"/>
              <a:t>Ischemia induced brain cell loss is attenuated</a:t>
            </a:r>
          </a:p>
          <a:p>
            <a:pPr lvl="1">
              <a:buFont typeface="Times New Roman" panose="02020603050405020304" pitchFamily="18" charset="0"/>
              <a:buChar char="-"/>
            </a:pPr>
            <a:r>
              <a:rPr lang="en-US" dirty="0" smtClean="0"/>
              <a:t>Neuronal </a:t>
            </a:r>
            <a:r>
              <a:rPr lang="en-US" dirty="0" smtClean="0"/>
              <a:t>apoptosis is reduced</a:t>
            </a:r>
          </a:p>
          <a:p>
            <a:pPr lvl="1">
              <a:buFont typeface="Times New Roman" panose="02020603050405020304" pitchFamily="18" charset="0"/>
              <a:buChar char="-"/>
            </a:pPr>
            <a:r>
              <a:rPr lang="en-US" dirty="0" smtClean="0"/>
              <a:t>Cognitive deficits are markedly attenuated</a:t>
            </a:r>
          </a:p>
          <a:p>
            <a:pPr lvl="1">
              <a:buFont typeface="Times New Roman" panose="02020603050405020304" pitchFamily="18" charset="0"/>
              <a:buChar char="-"/>
            </a:pPr>
            <a:r>
              <a:rPr lang="en-US" dirty="0" smtClean="0"/>
              <a:t>Intracranial hypertension is reduced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9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490" y="1028464"/>
            <a:ext cx="10758790" cy="1293028"/>
          </a:xfrm>
        </p:spPr>
        <p:txBody>
          <a:bodyPr/>
          <a:lstStyle/>
          <a:p>
            <a:r>
              <a:rPr lang="en-US" dirty="0" smtClean="0"/>
              <a:t>Potential Mechanisms for HBO</a:t>
            </a:r>
            <a:r>
              <a:rPr lang="en-US" baseline="-25000" dirty="0" smtClean="0"/>
              <a:t>2</a:t>
            </a:r>
            <a:r>
              <a:rPr lang="en-US" dirty="0" smtClean="0"/>
              <a:t> Efficacy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69551" y="2392513"/>
            <a:ext cx="8564057" cy="415032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186 CMRO</a:t>
            </a:r>
            <a:r>
              <a:rPr lang="en-US" baseline="-25000" dirty="0" smtClean="0"/>
              <a:t>2</a:t>
            </a:r>
            <a:r>
              <a:rPr lang="en-US" dirty="0" smtClean="0"/>
              <a:t> studies in 65 patients, Obrist found patients with GCS scores </a:t>
            </a:r>
            <a:r>
              <a:rPr lang="en-US" u="sng" dirty="0" smtClean="0"/>
              <a:t>&lt;</a:t>
            </a:r>
            <a:r>
              <a:rPr lang="en-US" dirty="0" smtClean="0"/>
              <a:t> 8 had CMRO</a:t>
            </a:r>
            <a:r>
              <a:rPr lang="en-US" baseline="-25000" dirty="0" smtClean="0"/>
              <a:t>2 </a:t>
            </a:r>
            <a:r>
              <a:rPr lang="en-US" dirty="0" smtClean="0"/>
              <a:t>levels below 1.6 which is less than half of normal (3.3 ml/100 gm/min)</a:t>
            </a:r>
          </a:p>
          <a:p>
            <a:r>
              <a:rPr lang="en-US" dirty="0" smtClean="0"/>
              <a:t>The lower the GCS, the lower the CMRO</a:t>
            </a:r>
            <a:r>
              <a:rPr lang="en-US" baseline="-25000" dirty="0" smtClean="0"/>
              <a:t>2</a:t>
            </a:r>
          </a:p>
          <a:p>
            <a:r>
              <a:rPr lang="en-US" dirty="0" smtClean="0"/>
              <a:t>Reduced CMRO</a:t>
            </a:r>
            <a:r>
              <a:rPr lang="en-US" baseline="-25000" dirty="0" smtClean="0"/>
              <a:t>2</a:t>
            </a:r>
            <a:r>
              <a:rPr lang="en-US" dirty="0" smtClean="0"/>
              <a:t> independent of anatomic pathology</a:t>
            </a:r>
          </a:p>
          <a:p>
            <a:endParaRPr lang="en-US" baseline="-25000" dirty="0" smtClean="0"/>
          </a:p>
          <a:p>
            <a:pPr marL="0" indent="0" algn="r">
              <a:buNone/>
            </a:pPr>
            <a:r>
              <a:rPr lang="en-US" sz="2000" i="1" dirty="0" smtClean="0"/>
              <a:t>Obrist, J Neurosurg 61:241, 1984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191034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954" y="837694"/>
            <a:ext cx="10515600" cy="1325563"/>
          </a:xfrm>
        </p:spPr>
        <p:txBody>
          <a:bodyPr/>
          <a:lstStyle/>
          <a:p>
            <a:r>
              <a:rPr lang="en-US" dirty="0" smtClean="0"/>
              <a:t>Low </a:t>
            </a:r>
            <a:r>
              <a:rPr lang="en-US" dirty="0" smtClean="0"/>
              <a:t>Cerebral Metabolic Rate is </a:t>
            </a:r>
            <a:r>
              <a:rPr lang="en-US" dirty="0" smtClean="0"/>
              <a:t>Associated with Poor 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5995" y="6242970"/>
            <a:ext cx="3819429" cy="465569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en-US" sz="1400" i="1" dirty="0" err="1" smtClean="0"/>
              <a:t>Jaggi</a:t>
            </a:r>
            <a:r>
              <a:rPr lang="en-US" sz="1400" i="1" dirty="0" smtClean="0"/>
              <a:t> </a:t>
            </a:r>
            <a:r>
              <a:rPr lang="en-US" sz="1400" i="1" dirty="0"/>
              <a:t>and </a:t>
            </a:r>
            <a:r>
              <a:rPr lang="en-US" sz="1400" i="1" dirty="0" err="1"/>
              <a:t>Obrist</a:t>
            </a:r>
            <a:r>
              <a:rPr lang="en-US" sz="1400" i="1" dirty="0"/>
              <a:t>, </a:t>
            </a:r>
            <a:r>
              <a:rPr lang="en-US" sz="1400" i="1" dirty="0" smtClean="0"/>
              <a:t>J </a:t>
            </a:r>
            <a:r>
              <a:rPr lang="en-US" sz="1400" i="1" dirty="0" err="1"/>
              <a:t>Neurosurg</a:t>
            </a:r>
            <a:r>
              <a:rPr lang="en-US" sz="1400" i="1" dirty="0"/>
              <a:t> 72:176-182, 1990</a:t>
            </a:r>
          </a:p>
          <a:p>
            <a:pPr marL="0" indent="0" algn="r">
              <a:buNone/>
            </a:pPr>
            <a:endParaRPr lang="en-US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2559" y="2452284"/>
            <a:ext cx="5672865" cy="3734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3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7316" y="726168"/>
            <a:ext cx="9373340" cy="1293028"/>
          </a:xfrm>
        </p:spPr>
        <p:txBody>
          <a:bodyPr/>
          <a:lstStyle/>
          <a:p>
            <a:r>
              <a:rPr lang="en-US" dirty="0" smtClean="0"/>
              <a:t>Cerebral Metabolic Rate of Oxygen</a:t>
            </a:r>
            <a:endParaRPr lang="en-US" dirty="0"/>
          </a:p>
        </p:txBody>
      </p:sp>
      <p:pic>
        <p:nvPicPr>
          <p:cNvPr id="4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4754" y="1956020"/>
            <a:ext cx="5229953" cy="4278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7759084" y="5877017"/>
            <a:ext cx="825623" cy="2476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*p = 0.01</a:t>
            </a:r>
            <a:endParaRPr lang="en-US" sz="1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56571" y="6234199"/>
            <a:ext cx="35226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Rockswold, J </a:t>
            </a:r>
            <a:r>
              <a:rPr lang="en-US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Neurosurg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112:1080-1094, 2010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06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0537" y="526609"/>
            <a:ext cx="8610600" cy="1293028"/>
          </a:xfrm>
        </p:spPr>
        <p:txBody>
          <a:bodyPr/>
          <a:lstStyle/>
          <a:p>
            <a:r>
              <a:rPr lang="en-US" dirty="0" smtClean="0"/>
              <a:t>Lactate/Pyruvate Ratio</a:t>
            </a:r>
            <a:endParaRPr lang="en-US" dirty="0"/>
          </a:p>
        </p:txBody>
      </p:sp>
      <p:pic>
        <p:nvPicPr>
          <p:cNvPr id="4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9186" y="1722269"/>
            <a:ext cx="5929749" cy="4238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5316537" y="6022931"/>
            <a:ext cx="36124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Rockswold, J </a:t>
            </a:r>
            <a:r>
              <a:rPr lang="en-US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Neurosurg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112:1080-1094, 2010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545545" y="5542629"/>
            <a:ext cx="149912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*p &lt; 0.05    **p &lt; 0.0001</a:t>
            </a:r>
          </a:p>
        </p:txBody>
      </p:sp>
    </p:spTree>
    <p:extLst>
      <p:ext uri="{BB962C8B-B14F-4D97-AF65-F5344CB8AC3E}">
        <p14:creationId xmlns:p14="http://schemas.microsoft.com/office/powerpoint/2010/main" val="273585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1641" y="1705093"/>
            <a:ext cx="5513032" cy="4331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919220" y="758586"/>
            <a:ext cx="717215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cap="small" dirty="0" smtClean="0">
                <a:latin typeface="Albertus Medium"/>
              </a:rPr>
              <a:t>Mean Difference of ICP</a:t>
            </a:r>
            <a:endParaRPr lang="en-US" sz="4800" cap="small" dirty="0">
              <a:latin typeface="Albertus Medium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16537" y="6152271"/>
            <a:ext cx="36124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Rockswold, J </a:t>
            </a:r>
            <a:r>
              <a:rPr lang="en-US" sz="1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Neurosurg</a:t>
            </a:r>
            <a:r>
              <a:rPr lang="en-US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112:1080-1094, 2010</a:t>
            </a:r>
            <a:endParaRPr lang="en-US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963656" y="5646198"/>
            <a:ext cx="94952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*p = 0.0010</a:t>
            </a:r>
            <a:endParaRPr lang="en-US" sz="1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17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044" y="637391"/>
            <a:ext cx="8610600" cy="1293028"/>
          </a:xfrm>
        </p:spPr>
        <p:txBody>
          <a:bodyPr/>
          <a:lstStyle/>
          <a:p>
            <a:r>
              <a:rPr lang="en-US" dirty="0" smtClean="0"/>
              <a:t>Critical PbtO</a:t>
            </a:r>
            <a:r>
              <a:rPr lang="en-US" baseline="-25000" dirty="0" smtClean="0"/>
              <a:t>2</a:t>
            </a:r>
            <a:r>
              <a:rPr lang="en-US" dirty="0" smtClean="0"/>
              <a:t>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9698" y="2143483"/>
            <a:ext cx="9304224" cy="432457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There was significant improvement in CMRO</a:t>
            </a:r>
            <a:r>
              <a:rPr lang="en-US" baseline="-25000" dirty="0" smtClean="0"/>
              <a:t>2</a:t>
            </a:r>
            <a:r>
              <a:rPr lang="en-US" dirty="0" smtClean="0"/>
              <a:t> and L/P ratio when PbtO</a:t>
            </a:r>
            <a:r>
              <a:rPr lang="en-US" baseline="-25000" dirty="0" smtClean="0"/>
              <a:t>2</a:t>
            </a:r>
            <a:r>
              <a:rPr lang="en-US" dirty="0" smtClean="0"/>
              <a:t> levels were </a:t>
            </a:r>
            <a:r>
              <a:rPr lang="en-US" u="sng" dirty="0" smtClean="0"/>
              <a:t>&gt;</a:t>
            </a:r>
            <a:r>
              <a:rPr lang="en-US" dirty="0" smtClean="0"/>
              <a:t> 200 mmHg as compared to &lt; 200 mmHg</a:t>
            </a:r>
          </a:p>
          <a:p>
            <a:r>
              <a:rPr lang="en-US" dirty="0" smtClean="0"/>
              <a:t>This level was reached in only 51% of HBO</a:t>
            </a:r>
            <a:r>
              <a:rPr lang="en-US" baseline="-25000" dirty="0" smtClean="0"/>
              <a:t>2</a:t>
            </a:r>
            <a:r>
              <a:rPr lang="en-US" dirty="0" smtClean="0"/>
              <a:t> treatments at 1.5 ATA</a:t>
            </a:r>
          </a:p>
          <a:p>
            <a:r>
              <a:rPr lang="en-US" dirty="0" smtClean="0"/>
              <a:t>Lung function (P/F ratio) significantly effects PbtO</a:t>
            </a:r>
            <a:r>
              <a:rPr lang="en-US" baseline="-25000" dirty="0" smtClean="0"/>
              <a:t>2</a:t>
            </a:r>
            <a:r>
              <a:rPr lang="en-US" dirty="0" smtClean="0"/>
              <a:t> levels achieved</a:t>
            </a:r>
          </a:p>
          <a:p>
            <a:r>
              <a:rPr lang="en-US" dirty="0" smtClean="0"/>
              <a:t>The PbtO</a:t>
            </a:r>
            <a:r>
              <a:rPr lang="en-US" baseline="-25000" dirty="0" smtClean="0"/>
              <a:t>2</a:t>
            </a:r>
            <a:r>
              <a:rPr lang="en-US" dirty="0" smtClean="0"/>
              <a:t> achieved may be the critical factor in 6-month outcome, not the ATA utilized</a:t>
            </a:r>
          </a:p>
          <a:p>
            <a:endParaRPr lang="en-US" dirty="0"/>
          </a:p>
          <a:p>
            <a:pPr marL="0" indent="0" algn="r">
              <a:buNone/>
            </a:pPr>
            <a:r>
              <a:rPr lang="en-US" sz="2200" i="1" dirty="0"/>
              <a:t>Rockswold, J Neurotrauma 112:1080-1094, 2010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61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764</TotalTime>
  <Words>1027</Words>
  <Application>Microsoft Office PowerPoint</Application>
  <PresentationFormat>Custom</PresentationFormat>
  <Paragraphs>140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Vapor Trail</vt:lpstr>
      <vt:lpstr>Hyperbaric Oxygen Brain Injury Treatment Trial:  A Multicenter Phase II Adaptive Clinical Trial</vt:lpstr>
      <vt:lpstr>Need for a Trial</vt:lpstr>
      <vt:lpstr>Potential Mechanisms for HBO2 Efficacy</vt:lpstr>
      <vt:lpstr>Potential Mechanisms for HBO2 Efficacy</vt:lpstr>
      <vt:lpstr>Low Cerebral Metabolic Rate is Associated with Poor Outcome</vt:lpstr>
      <vt:lpstr>Cerebral Metabolic Rate of Oxygen</vt:lpstr>
      <vt:lpstr>Lactate/Pyruvate Ratio</vt:lpstr>
      <vt:lpstr>PowerPoint Presentation</vt:lpstr>
      <vt:lpstr>Critical PbtO2 Level</vt:lpstr>
      <vt:lpstr>Inclusion Criteria – HOBIT Trial</vt:lpstr>
      <vt:lpstr>Exclusion Criteria</vt:lpstr>
      <vt:lpstr>Treatment Arms</vt:lpstr>
      <vt:lpstr>Objectives</vt:lpstr>
      <vt:lpstr>Primary Endpoint  </vt:lpstr>
      <vt:lpstr>Secondary Endpoints</vt:lpstr>
      <vt:lpstr>Enrolling Sites</vt:lpstr>
      <vt:lpstr>Oxygen Toxicity Monitoring in HOBIT</vt:lpstr>
      <vt:lpstr>Conclusions</vt:lpstr>
    </vt:vector>
  </TitlesOfParts>
  <Company>Hennepin County Medical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Traumatic Brain Injury Trials:  Lessons learned</dc:title>
  <dc:creator>Hauff, Tami L</dc:creator>
  <cp:lastModifiedBy>Mohr, Nicholas M</cp:lastModifiedBy>
  <cp:revision>147</cp:revision>
  <cp:lastPrinted>2018-02-08T17:23:25Z</cp:lastPrinted>
  <dcterms:created xsi:type="dcterms:W3CDTF">2017-04-11T14:02:51Z</dcterms:created>
  <dcterms:modified xsi:type="dcterms:W3CDTF">2018-04-19T13:28:16Z</dcterms:modified>
</cp:coreProperties>
</file>