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5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56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61.xml"/>
  <Override ContentType="application/vnd.openxmlformats-officedocument.presentationml.notesSlide+xml" PartName="/ppt/notesSlides/notesSlide57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58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60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5.xml"/>
  <Override ContentType="application/vnd.openxmlformats-officedocument.presentationml.slide+xml" PartName="/ppt/slides/slide60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6.xml"/>
  <Override ContentType="application/vnd.openxmlformats-officedocument.presentationml.slide+xml" PartName="/ppt/slides/slide53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6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8.xml"/>
  <Override ContentType="application/vnd.openxmlformats-officedocument.presentationml.slide+xml" PartName="/ppt/slides/slide55.xml"/>
  <Override ContentType="application/vnd.openxmlformats-officedocument.presentationml.slide+xml" PartName="/ppt/slides/slide29.xml"/>
  <Override ContentType="application/vnd.openxmlformats-officedocument.presentationml.slide+xml" PartName="/ppt/slides/slide59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58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61.xml"/>
  <Override ContentType="application/vnd.openxmlformats-officedocument.presentationml.slide+xml" PartName="/ppt/slides/slide31.xml"/>
  <Override ContentType="application/vnd.openxmlformats-officedocument.presentationml.slide+xml" PartName="/ppt/slides/slide27.xml"/>
  <Override ContentType="application/vnd.openxmlformats-officedocument.presentationml.slide+xml" PartName="/ppt/slides/slide5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strictFirstAndLastChars="0" saveSubsetFonts="1">
  <p:sldMasterIdLst>
    <p:sldMasterId id="2147483661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289" r:id="rId40"/>
    <p:sldId id="290" r:id="rId41"/>
    <p:sldId id="291" r:id="rId42"/>
    <p:sldId id="292" r:id="rId43"/>
    <p:sldId id="293" r:id="rId44"/>
    <p:sldId id="294" r:id="rId45"/>
    <p:sldId id="295" r:id="rId46"/>
    <p:sldId id="296" r:id="rId47"/>
    <p:sldId id="297" r:id="rId48"/>
    <p:sldId id="298" r:id="rId49"/>
    <p:sldId id="299" r:id="rId50"/>
    <p:sldId id="300" r:id="rId51"/>
    <p:sldId id="301" r:id="rId52"/>
    <p:sldId id="302" r:id="rId53"/>
    <p:sldId id="303" r:id="rId54"/>
    <p:sldId id="304" r:id="rId55"/>
    <p:sldId id="305" r:id="rId56"/>
    <p:sldId id="306" r:id="rId57"/>
    <p:sldId id="307" r:id="rId58"/>
    <p:sldId id="308" r:id="rId59"/>
    <p:sldId id="309" r:id="rId60"/>
    <p:sldId id="310" r:id="rId61"/>
    <p:sldId id="311" r:id="rId62"/>
    <p:sldId id="312" r:id="rId63"/>
    <p:sldId id="313" r:id="rId64"/>
    <p:sldId id="314" r:id="rId65"/>
    <p:sldId id="315" r:id="rId66"/>
    <p:sldId id="316" r:id="rId67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tableStyles.xml><?xml version="1.0" encoding="utf-8"?>
<a:tblStyleLst xmlns:a="http://schemas.openxmlformats.org/drawingml/2006/main" xmlns:r="http://schemas.openxmlformats.org/officeDocument/2006/relationships" def="{8CC0615A-E629-46C4-A62C-BDD7F788E64B}">
  <a:tblStyle styleId="{8CC0615A-E629-46C4-A62C-BDD7F788E64B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insideV>
        </a:tcBdr>
        <a:fill>
          <a:solidFill>
            <a:srgbClr val="E8ECF4"/>
          </a:solidFill>
        </a:fill>
      </a:tcStyle>
    </a:wholeTbl>
    <a:band1H>
      <a:tcTxStyle/>
      <a:tcStyle>
        <a:fill>
          <a:solidFill>
            <a:srgbClr val="CFD7E7"/>
          </a:solidFill>
        </a:fill>
      </a:tcStyle>
    </a:band1H>
    <a:band2H>
      <a:tcTxStyle/>
    </a:band2H>
    <a:band1V>
      <a:tcTxStyle/>
      <a:tcStyle>
        <a:fill>
          <a:solidFill>
            <a:srgbClr val="CFD7E7"/>
          </a:solidFill>
        </a:fill>
      </a:tcStyle>
    </a:band1V>
    <a:band2V>
      <a:tcTxStyle/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cap="flat" cmpd="sng" w="381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top>
        </a:tcBdr>
        <a:fill>
          <a:solidFill>
            <a:schemeClr val="accent1"/>
          </a:solidFill>
        </a:fill>
      </a:tcStyle>
    </a:lastRow>
    <a:seCell>
      <a:tcTxStyle/>
    </a:seCell>
    <a:swCell>
      <a:tcTxStyle/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cap="flat" cmpd="sng" w="381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bottom>
        </a:tcBdr>
        <a:fill>
          <a:solidFill>
            <a:schemeClr val="accent1"/>
          </a:solidFill>
        </a:fill>
      </a:tcStyle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4.xml"/><Relationship Id="rId42" Type="http://schemas.openxmlformats.org/officeDocument/2006/relationships/slide" Target="slides/slide36.xml"/><Relationship Id="rId41" Type="http://schemas.openxmlformats.org/officeDocument/2006/relationships/slide" Target="slides/slide35.xml"/><Relationship Id="rId44" Type="http://schemas.openxmlformats.org/officeDocument/2006/relationships/slide" Target="slides/slide38.xml"/><Relationship Id="rId43" Type="http://schemas.openxmlformats.org/officeDocument/2006/relationships/slide" Target="slides/slide37.xml"/><Relationship Id="rId46" Type="http://schemas.openxmlformats.org/officeDocument/2006/relationships/slide" Target="slides/slide40.xml"/><Relationship Id="rId45" Type="http://schemas.openxmlformats.org/officeDocument/2006/relationships/slide" Target="slides/slide39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48" Type="http://schemas.openxmlformats.org/officeDocument/2006/relationships/slide" Target="slides/slide42.xml"/><Relationship Id="rId47" Type="http://schemas.openxmlformats.org/officeDocument/2006/relationships/slide" Target="slides/slide41.xml"/><Relationship Id="rId49" Type="http://schemas.openxmlformats.org/officeDocument/2006/relationships/slide" Target="slides/slide43.xml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33" Type="http://schemas.openxmlformats.org/officeDocument/2006/relationships/slide" Target="slides/slide27.xml"/><Relationship Id="rId32" Type="http://schemas.openxmlformats.org/officeDocument/2006/relationships/slide" Target="slides/slide26.xml"/><Relationship Id="rId35" Type="http://schemas.openxmlformats.org/officeDocument/2006/relationships/slide" Target="slides/slide29.xml"/><Relationship Id="rId34" Type="http://schemas.openxmlformats.org/officeDocument/2006/relationships/slide" Target="slides/slide28.xml"/><Relationship Id="rId37" Type="http://schemas.openxmlformats.org/officeDocument/2006/relationships/slide" Target="slides/slide31.xml"/><Relationship Id="rId36" Type="http://schemas.openxmlformats.org/officeDocument/2006/relationships/slide" Target="slides/slide30.xml"/><Relationship Id="rId39" Type="http://schemas.openxmlformats.org/officeDocument/2006/relationships/slide" Target="slides/slide33.xml"/><Relationship Id="rId38" Type="http://schemas.openxmlformats.org/officeDocument/2006/relationships/slide" Target="slides/slide32.xml"/><Relationship Id="rId62" Type="http://schemas.openxmlformats.org/officeDocument/2006/relationships/slide" Target="slides/slide56.xml"/><Relationship Id="rId61" Type="http://schemas.openxmlformats.org/officeDocument/2006/relationships/slide" Target="slides/slide55.xml"/><Relationship Id="rId20" Type="http://schemas.openxmlformats.org/officeDocument/2006/relationships/slide" Target="slides/slide14.xml"/><Relationship Id="rId64" Type="http://schemas.openxmlformats.org/officeDocument/2006/relationships/slide" Target="slides/slide58.xml"/><Relationship Id="rId63" Type="http://schemas.openxmlformats.org/officeDocument/2006/relationships/slide" Target="slides/slide57.xml"/><Relationship Id="rId22" Type="http://schemas.openxmlformats.org/officeDocument/2006/relationships/slide" Target="slides/slide16.xml"/><Relationship Id="rId66" Type="http://schemas.openxmlformats.org/officeDocument/2006/relationships/slide" Target="slides/slide60.xml"/><Relationship Id="rId21" Type="http://schemas.openxmlformats.org/officeDocument/2006/relationships/slide" Target="slides/slide15.xml"/><Relationship Id="rId65" Type="http://schemas.openxmlformats.org/officeDocument/2006/relationships/slide" Target="slides/slide59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67" Type="http://schemas.openxmlformats.org/officeDocument/2006/relationships/slide" Target="slides/slide61.xml"/><Relationship Id="rId60" Type="http://schemas.openxmlformats.org/officeDocument/2006/relationships/slide" Target="slides/slide54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29" Type="http://schemas.openxmlformats.org/officeDocument/2006/relationships/slide" Target="slides/slide23.xml"/><Relationship Id="rId51" Type="http://schemas.openxmlformats.org/officeDocument/2006/relationships/slide" Target="slides/slide45.xml"/><Relationship Id="rId50" Type="http://schemas.openxmlformats.org/officeDocument/2006/relationships/slide" Target="slides/slide44.xml"/><Relationship Id="rId53" Type="http://schemas.openxmlformats.org/officeDocument/2006/relationships/slide" Target="slides/slide47.xml"/><Relationship Id="rId52" Type="http://schemas.openxmlformats.org/officeDocument/2006/relationships/slide" Target="slides/slide46.xml"/><Relationship Id="rId11" Type="http://schemas.openxmlformats.org/officeDocument/2006/relationships/slide" Target="slides/slide5.xml"/><Relationship Id="rId55" Type="http://schemas.openxmlformats.org/officeDocument/2006/relationships/slide" Target="slides/slide49.xml"/><Relationship Id="rId10" Type="http://schemas.openxmlformats.org/officeDocument/2006/relationships/slide" Target="slides/slide4.xml"/><Relationship Id="rId54" Type="http://schemas.openxmlformats.org/officeDocument/2006/relationships/slide" Target="slides/slide48.xml"/><Relationship Id="rId13" Type="http://schemas.openxmlformats.org/officeDocument/2006/relationships/slide" Target="slides/slide7.xml"/><Relationship Id="rId57" Type="http://schemas.openxmlformats.org/officeDocument/2006/relationships/slide" Target="slides/slide51.xml"/><Relationship Id="rId12" Type="http://schemas.openxmlformats.org/officeDocument/2006/relationships/slide" Target="slides/slide6.xml"/><Relationship Id="rId56" Type="http://schemas.openxmlformats.org/officeDocument/2006/relationships/slide" Target="slides/slide50.xml"/><Relationship Id="rId15" Type="http://schemas.openxmlformats.org/officeDocument/2006/relationships/slide" Target="slides/slide9.xml"/><Relationship Id="rId59" Type="http://schemas.openxmlformats.org/officeDocument/2006/relationships/slide" Target="slides/slide53.xml"/><Relationship Id="rId14" Type="http://schemas.openxmlformats.org/officeDocument/2006/relationships/slide" Target="slides/slide8.xml"/><Relationship Id="rId58" Type="http://schemas.openxmlformats.org/officeDocument/2006/relationships/slide" Target="slides/slide52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7d5a7c48cb_0_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g7d5a7c48cb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" name="Google Shape;63;g7d5a7c48cb_0_0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7d5a7c48cb_0_9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2" name="Google Shape;162;g7d5a7c48cb_0_9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7d5a7c48cb_0_1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2" name="Google Shape;182;g7d5a7c48cb_0_11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7d5a7c48cb_0_1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4" name="Google Shape;204;g7d5a7c48cb_0_13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7d5a7c48cb_0_1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4" name="Google Shape;214;g7d5a7c48cb_0_14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g7d5a7c48cb_0_1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1" name="Google Shape;221;g7d5a7c48cb_0_14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g7d5a7c48cb_0_1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9" name="Google Shape;229;g7d5a7c48cb_0_15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g7d5a7c48cb_0_1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8" name="Google Shape;238;g7d5a7c48cb_0_16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7d5a7c48cb_0_1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6" name="Google Shape;256;g7d5a7c48cb_0_17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g7d5a7c48cb_0_1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2" name="Google Shape;262;g7d5a7c48cb_0_18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g7d5a7c48cb_0_1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0" name="Google Shape;270;g7d5a7c48cb_0_19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7d5a7c48cb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" name="Google Shape;70;g7d5a7c48cb_0_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g7d5a7c48cb_0_20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84" name="Google Shape;284;g7d5a7c48cb_0_20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5" name="Google Shape;285;g7d5a7c48cb_0_203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g7d5a7c48cb_0_2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4" name="Google Shape;294;g7d5a7c48cb_0_21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g7d5a7c48cb_0_2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0" name="Google Shape;300;g7d5a7c48cb_0_21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g7d5a7c48cb_0_2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3" name="Google Shape;313;g7d5a7c48cb_0_22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g7d5a7c48cb_0_2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0" name="Google Shape;320;g7d5a7c48cb_0_23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26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g7d5a7c48cb_0_2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8" name="Google Shape;328;g7d5a7c48cb_0_24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34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g7d5a7c48cb_0_2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6" name="Google Shape;336;g7d5a7c48cb_0_24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g7d5a7c48cb_0_2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2" name="Google Shape;342;g7d5a7c48cb_0_25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46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g7d5a7c48cb_0_2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8" name="Google Shape;348;g7d5a7c48cb_0_25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52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g7d5a7c48cb_0_2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4" name="Google Shape;354;g7d5a7c48cb_0_26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7d5a7c48cb_0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7" name="Google Shape;77;g7d5a7c48cb_0_1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58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g7d5a7c48cb_0_2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0" name="Google Shape;360;g7d5a7c48cb_0_26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78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g7d5a7c48cb_0_2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0" name="Google Shape;380;g7d5a7c48cb_0_28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88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g7d5a7c48cb_0_2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0" name="Google Shape;390;g7d5a7c48cb_0_29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97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g7d5a7c48cb_0_30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9" name="Google Shape;399;g7d5a7c48cb_0_30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08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g7d5a7c48cb_0_3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0" name="Google Shape;410;g7d5a7c48cb_0_31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18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g7d5a7c48cb_0_3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0" name="Google Shape;420;g7d5a7c48cb_0_32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34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g7d5a7c48cb_0_3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6" name="Google Shape;436;g7d5a7c48cb_0_33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44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g7d5a7c48cb_0_3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6" name="Google Shape;446;g7d5a7c48cb_0_34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50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g7d5a7c48cb_0_3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2" name="Google Shape;452;g7d5a7c48cb_0_35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57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g7d5a7c48cb_0_3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9" name="Google Shape;459;g7d5a7c48cb_0_35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7d5a7c48cb_0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3" name="Google Shape;83;g7d5a7c48cb_0_1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63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g7d5a7c48cb_0_3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5" name="Google Shape;465;g7d5a7c48cb_0_36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70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g7d5a7c48cb_0_3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2" name="Google Shape;472;g7d5a7c48cb_0_37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78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g7d5a7c48cb_0_3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0" name="Google Shape;480;g7d5a7c48cb_0_37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86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g7d5a7c48cb_0_3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8" name="Google Shape;488;g7d5a7c48cb_0_38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93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g7d5a7c48cb_0_3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5" name="Google Shape;495;g7d5a7c48cb_0_39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00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g7d5a7c48cb_0_39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2" name="Google Shape;502;g7d5a7c48cb_0_39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08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g7d5a7c48cb_0_40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0" name="Google Shape;510;g7d5a7c48cb_0_40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17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518;g7d5a7c48cb_0_4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9" name="Google Shape;519;g7d5a7c48cb_0_41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26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Google Shape;527;g7d5a7c48cb_0_4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8" name="Google Shape;528;g7d5a7c48cb_0_41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32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Google Shape;533;g7d5a7c48cb_0_4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4" name="Google Shape;534;g7d5a7c48cb_0_42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7d5a7c48cb_0_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9" name="Google Shape;89;g7d5a7c48cb_0_2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40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Google Shape;541;g7d5a7c48cb_0_4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2" name="Google Shape;542;g7d5a7c48cb_0_43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46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Google Shape;547;g7d5a7c48cb_0_4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8" name="Google Shape;548;g7d5a7c48cb_0_43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53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Google Shape;554;g7d5a7c48cb_0_4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5" name="Google Shape;555;g7d5a7c48cb_0_44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60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Google Shape;561;g7d5a7c48cb_0_4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2" name="Google Shape;562;g7d5a7c48cb_0_44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66" name="Shape 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" name="Google Shape;567;g7d5a7c48cb_0_4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8" name="Google Shape;568;g7d5a7c48cb_0_45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73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Google Shape;574;g7d5a7c48cb_0_4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5" name="Google Shape;575;g7d5a7c48cb_0_45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80" name="Shape 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" name="Google Shape;581;g7d5a7c48cb_0_4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2" name="Google Shape;582;g7d5a7c48cb_0_46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87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Google Shape;588;g7d5a7c48cb_0_4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9" name="Google Shape;589;g7d5a7c48cb_0_47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94" name="Shape 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Google Shape;595;g7d5a7c48cb_0_4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6" name="Google Shape;596;g7d5a7c48cb_0_47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02" name="Shape 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3" name="Google Shape;603;g7d5a7c48cb_0_4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4" name="Google Shape;604;g7d5a7c48cb_0_48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7d5a7c48cb_0_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3" name="Google Shape;113;g7d5a7c48cb_0_4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07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Google Shape;608;g7d5a7c48cb_0_4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9" name="Google Shape;609;g7d5a7c48cb_0_48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13" name="Shape 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" name="Google Shape;614;g7d5a7c48cb_0_4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5" name="Google Shape;615;g7d5a7c48cb_0_49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7d5a7c48cb_0_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9" name="Google Shape;119;g7d5a7c48cb_0_5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7d5a7c48cb_0_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1" name="Google Shape;131;g7d5a7c48cb_0_6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7d5a7c48cb_0_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5" name="Google Shape;145;g7d5a7c48cb_0_7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>
  <p:cSld name="SECTION_HEADER_1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type="title"/>
          </p:nvPr>
        </p:nvSpPr>
        <p:spPr>
          <a:xfrm>
            <a:off x="722313" y="3305176"/>
            <a:ext cx="7772400" cy="1021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libri"/>
              <a:buNone/>
              <a:defRPr b="1" sz="3000" cap="none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52" name="Google Shape;52;p13"/>
          <p:cNvSpPr txBox="1"/>
          <p:nvPr>
            <p:ph idx="1" type="body"/>
          </p:nvPr>
        </p:nvSpPr>
        <p:spPr>
          <a:xfrm>
            <a:off x="722313" y="2180035"/>
            <a:ext cx="7772400" cy="11253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indent="-228600" lvl="0" marL="457200" rtl="0" algn="l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1pPr>
            <a:lvl2pPr indent="-228600" lvl="1" marL="914400" rtl="0" algn="l">
              <a:spcBef>
                <a:spcPts val="16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2pPr>
            <a:lvl3pPr indent="-228600" lvl="2" marL="1371600" rtl="0" algn="l">
              <a:spcBef>
                <a:spcPts val="16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3pPr>
            <a:lvl4pPr indent="-228600" lvl="3" marL="1828800" rtl="0" algn="l">
              <a:spcBef>
                <a:spcPts val="1600"/>
              </a:spcBef>
              <a:spcAft>
                <a:spcPts val="0"/>
              </a:spcAft>
              <a:buClr>
                <a:srgbClr val="888888"/>
              </a:buClr>
              <a:buSzPts val="1100"/>
              <a:buNone/>
              <a:defRPr sz="1100">
                <a:solidFill>
                  <a:srgbClr val="888888"/>
                </a:solidFill>
              </a:defRPr>
            </a:lvl4pPr>
            <a:lvl5pPr indent="-228600" lvl="4" marL="2286000" rtl="0" algn="l">
              <a:spcBef>
                <a:spcPts val="1600"/>
              </a:spcBef>
              <a:spcAft>
                <a:spcPts val="0"/>
              </a:spcAft>
              <a:buClr>
                <a:srgbClr val="888888"/>
              </a:buClr>
              <a:buSzPts val="1100"/>
              <a:buNone/>
              <a:defRPr sz="1100">
                <a:solidFill>
                  <a:srgbClr val="888888"/>
                </a:solidFill>
              </a:defRPr>
            </a:lvl5pPr>
            <a:lvl6pPr indent="-228600" lvl="5" marL="2743200" rtl="0" algn="l">
              <a:spcBef>
                <a:spcPts val="1600"/>
              </a:spcBef>
              <a:spcAft>
                <a:spcPts val="0"/>
              </a:spcAft>
              <a:buClr>
                <a:srgbClr val="888888"/>
              </a:buClr>
              <a:buSzPts val="1100"/>
              <a:buNone/>
              <a:defRPr sz="1100">
                <a:solidFill>
                  <a:srgbClr val="888888"/>
                </a:solidFill>
              </a:defRPr>
            </a:lvl6pPr>
            <a:lvl7pPr indent="-228600" lvl="6" marL="3200400" rtl="0" algn="l">
              <a:spcBef>
                <a:spcPts val="1600"/>
              </a:spcBef>
              <a:spcAft>
                <a:spcPts val="0"/>
              </a:spcAft>
              <a:buClr>
                <a:srgbClr val="888888"/>
              </a:buClr>
              <a:buSzPts val="1100"/>
              <a:buNone/>
              <a:defRPr sz="1100">
                <a:solidFill>
                  <a:srgbClr val="888888"/>
                </a:solidFill>
              </a:defRPr>
            </a:lvl7pPr>
            <a:lvl8pPr indent="-228600" lvl="7" marL="3657600" rtl="0" algn="l">
              <a:spcBef>
                <a:spcPts val="1600"/>
              </a:spcBef>
              <a:spcAft>
                <a:spcPts val="0"/>
              </a:spcAft>
              <a:buClr>
                <a:srgbClr val="888888"/>
              </a:buClr>
              <a:buSzPts val="1100"/>
              <a:buNone/>
              <a:defRPr sz="1100">
                <a:solidFill>
                  <a:srgbClr val="888888"/>
                </a:solidFill>
              </a:defRPr>
            </a:lvl8pPr>
            <a:lvl9pPr indent="-228600" lvl="8" marL="4114800" rtl="0" algn="l">
              <a:spcBef>
                <a:spcPts val="1600"/>
              </a:spcBef>
              <a:spcAft>
                <a:spcPts val="1600"/>
              </a:spcAft>
              <a:buClr>
                <a:srgbClr val="888888"/>
              </a:buClr>
              <a:buSzPts val="1100"/>
              <a:buNone/>
              <a:defRPr sz="11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53" name="Google Shape;53;p13"/>
          <p:cNvSpPr txBox="1"/>
          <p:nvPr>
            <p:ph idx="12" type="sldNum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Content" type="obj">
  <p:cSld name="OBJECT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4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56" name="Google Shape;56;p14"/>
          <p:cNvSpPr txBox="1"/>
          <p:nvPr>
            <p:ph idx="1" type="body"/>
          </p:nvPr>
        </p:nvSpPr>
        <p:spPr>
          <a:xfrm>
            <a:off x="457200" y="1200150"/>
            <a:ext cx="8229600" cy="339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1pPr>
            <a:lvl2pPr indent="-342900" lvl="1" marL="91440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2pPr>
            <a:lvl3pPr indent="-342900" lvl="2" marL="137160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3pPr>
            <a:lvl4pPr indent="-342900" lvl="3" marL="182880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4pPr>
            <a:lvl5pPr indent="-342900" lvl="4" marL="228600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5pPr>
            <a:lvl6pPr indent="-342900" lvl="5" marL="274320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6pPr>
            <a:lvl7pPr indent="-342900" lvl="6" marL="320040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indent="-342900" lvl="7" marL="365760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8pPr>
            <a:lvl9pPr indent="-342900" lvl="8" marL="4114800" rtl="0" algn="l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800"/>
              <a:buChar char="■"/>
              <a:defRPr/>
            </a:lvl9pPr>
          </a:lstStyle>
          <a:p/>
        </p:txBody>
      </p:sp>
      <p:sp>
        <p:nvSpPr>
          <p:cNvPr id="57" name="Google Shape;57;p14"/>
          <p:cNvSpPr txBox="1"/>
          <p:nvPr>
            <p:ph idx="10" type="dt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/>
        </p:txBody>
      </p:sp>
      <p:sp>
        <p:nvSpPr>
          <p:cNvPr id="58" name="Google Shape;58;p14"/>
          <p:cNvSpPr txBox="1"/>
          <p:nvPr>
            <p:ph idx="11" type="ftr"/>
          </p:nvPr>
        </p:nvSpPr>
        <p:spPr>
          <a:xfrm>
            <a:off x="3108123" y="4800600"/>
            <a:ext cx="2895600" cy="24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/>
        </p:txBody>
      </p:sp>
      <p:sp>
        <p:nvSpPr>
          <p:cNvPr id="59" name="Google Shape;59;p14"/>
          <p:cNvSpPr txBox="1"/>
          <p:nvPr>
            <p:ph idx="12" type="sldNum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2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0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7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7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2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8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6.png"/><Relationship Id="rId4" Type="http://schemas.openxmlformats.org/officeDocument/2006/relationships/image" Target="../media/image39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7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5.png"/><Relationship Id="rId4" Type="http://schemas.openxmlformats.org/officeDocument/2006/relationships/image" Target="../media/image14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4.png"/><Relationship Id="rId4" Type="http://schemas.openxmlformats.org/officeDocument/2006/relationships/image" Target="../media/image13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2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9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8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15.png"/><Relationship Id="rId4" Type="http://schemas.openxmlformats.org/officeDocument/2006/relationships/image" Target="../media/image33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32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18.png"/><Relationship Id="rId4" Type="http://schemas.openxmlformats.org/officeDocument/2006/relationships/image" Target="../media/image26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16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19.png"/><Relationship Id="rId4" Type="http://schemas.openxmlformats.org/officeDocument/2006/relationships/image" Target="../media/image29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7.xml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25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16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34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42.jpg"/><Relationship Id="rId4" Type="http://schemas.openxmlformats.org/officeDocument/2006/relationships/image" Target="../media/image30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41.pn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45.pn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35.pn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44.pn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36.pn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2.pn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31.pn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43.png"/><Relationship Id="rId4" Type="http://schemas.openxmlformats.org/officeDocument/2006/relationships/image" Target="../media/image40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1.png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37.png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38.png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47.png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3.xml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4.xml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46.png"/><Relationship Id="rId4" Type="http://schemas.openxmlformats.org/officeDocument/2006/relationships/image" Target="../media/image50.png"/></Relationships>
</file>

<file path=ppt/slides/_rels/slide5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51.png"/></Relationships>
</file>

<file path=ppt/slides/_rels/slide5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48.png"/></Relationships>
</file>

<file path=ppt/slides/_rels/slide5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8.xml"/><Relationship Id="rId3" Type="http://schemas.openxmlformats.org/officeDocument/2006/relationships/image" Target="../media/image52.png"/></Relationships>
</file>

<file path=ppt/slides/_rels/slide5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9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6.xml"/></Relationships>
</file>

<file path=ppt/slides/_rels/slide6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60.xml"/></Relationships>
</file>

<file path=ppt/slides/_rels/slide6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61.xml"/><Relationship Id="rId3" Type="http://schemas.openxmlformats.org/officeDocument/2006/relationships/image" Target="../media/image49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5"/>
          <p:cNvSpPr txBox="1"/>
          <p:nvPr>
            <p:ph type="title"/>
          </p:nvPr>
        </p:nvSpPr>
        <p:spPr>
          <a:xfrm>
            <a:off x="722313" y="3305176"/>
            <a:ext cx="7772400" cy="10215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Background and Context</a:t>
            </a:r>
            <a:endParaRPr/>
          </a:p>
        </p:txBody>
      </p:sp>
      <p:sp>
        <p:nvSpPr>
          <p:cNvPr id="66" name="Google Shape;66;p15"/>
          <p:cNvSpPr txBox="1"/>
          <p:nvPr>
            <p:ph idx="1" type="body"/>
          </p:nvPr>
        </p:nvSpPr>
        <p:spPr>
          <a:xfrm>
            <a:off x="722313" y="2180035"/>
            <a:ext cx="7772400" cy="1125300"/>
          </a:xfrm>
          <a:prstGeom prst="rect">
            <a:avLst/>
          </a:prstGeom>
        </p:spPr>
        <p:txBody>
          <a:bodyPr anchorCtr="0" anchor="b" bIns="34275" lIns="68575" spcFirstLastPara="1" rIns="68575" wrap="square" tIns="34275">
            <a:noAutofit/>
          </a:bodyPr>
          <a:lstStyle/>
          <a:p>
            <a:pPr indent="0" lvl="0" marL="0" rtl="0" algn="l">
              <a:spcBef>
                <a:spcPts val="300"/>
              </a:spcBef>
              <a:spcAft>
                <a:spcPts val="1600"/>
              </a:spcAft>
              <a:buNone/>
            </a:pPr>
            <a:r>
              <a:rPr lang="en"/>
              <a:t>Clif Callaway</a:t>
            </a:r>
            <a:endParaRPr/>
          </a:p>
        </p:txBody>
      </p:sp>
      <p:sp>
        <p:nvSpPr>
          <p:cNvPr id="67" name="Google Shape;67;p15"/>
          <p:cNvSpPr txBox="1"/>
          <p:nvPr>
            <p:ph idx="12" type="sldNum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24"/>
          <p:cNvSpPr/>
          <p:nvPr/>
        </p:nvSpPr>
        <p:spPr>
          <a:xfrm>
            <a:off x="1281708" y="2731714"/>
            <a:ext cx="1278337" cy="1349588"/>
          </a:xfrm>
          <a:custGeom>
            <a:rect b="b" l="l" r="r" t="t"/>
            <a:pathLst>
              <a:path extrusionOk="0" h="1799451" w="2292981">
                <a:moveTo>
                  <a:pt x="0" y="1775762"/>
                </a:moveTo>
                <a:cubicBezTo>
                  <a:pt x="169524" y="1358344"/>
                  <a:pt x="339048" y="940926"/>
                  <a:pt x="470355" y="670486"/>
                </a:cubicBezTo>
                <a:cubicBezTo>
                  <a:pt x="601663" y="400046"/>
                  <a:pt x="683975" y="264826"/>
                  <a:pt x="787845" y="153123"/>
                </a:cubicBezTo>
                <a:cubicBezTo>
                  <a:pt x="891715" y="41420"/>
                  <a:pt x="983826" y="4185"/>
                  <a:pt x="1093575" y="266"/>
                </a:cubicBezTo>
                <a:cubicBezTo>
                  <a:pt x="1203324" y="-3653"/>
                  <a:pt x="1346391" y="35541"/>
                  <a:pt x="1446342" y="129607"/>
                </a:cubicBezTo>
                <a:cubicBezTo>
                  <a:pt x="1546293" y="223673"/>
                  <a:pt x="1593327" y="376530"/>
                  <a:pt x="1693278" y="564662"/>
                </a:cubicBezTo>
                <a:cubicBezTo>
                  <a:pt x="1793229" y="752794"/>
                  <a:pt x="1955894" y="1066347"/>
                  <a:pt x="2046045" y="1258399"/>
                </a:cubicBezTo>
                <a:cubicBezTo>
                  <a:pt x="2136197" y="1450450"/>
                  <a:pt x="2193031" y="1626824"/>
                  <a:pt x="2234187" y="1716971"/>
                </a:cubicBezTo>
                <a:cubicBezTo>
                  <a:pt x="2275343" y="1807118"/>
                  <a:pt x="2292981" y="1799279"/>
                  <a:pt x="2292981" y="1799279"/>
                </a:cubicBezTo>
              </a:path>
            </a:pathLst>
          </a:custGeom>
          <a:solidFill>
            <a:srgbClr val="FF6600"/>
          </a:solidFill>
          <a:ln cap="flat" cmpd="sng" w="25400">
            <a:solidFill>
              <a:srgbClr val="FF6600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0000">
              <a:srgbClr val="000000">
                <a:alpha val="3765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5" name="Google Shape;165;p24"/>
          <p:cNvSpPr/>
          <p:nvPr/>
        </p:nvSpPr>
        <p:spPr>
          <a:xfrm>
            <a:off x="964219" y="811323"/>
            <a:ext cx="447131" cy="3279499"/>
          </a:xfrm>
          <a:custGeom>
            <a:rect b="b" l="l" r="r" t="t"/>
            <a:pathLst>
              <a:path extrusionOk="0" h="1799451" w="2292981">
                <a:moveTo>
                  <a:pt x="0" y="1775762"/>
                </a:moveTo>
                <a:cubicBezTo>
                  <a:pt x="169524" y="1358344"/>
                  <a:pt x="339048" y="940926"/>
                  <a:pt x="470355" y="670486"/>
                </a:cubicBezTo>
                <a:cubicBezTo>
                  <a:pt x="601663" y="400046"/>
                  <a:pt x="683975" y="264826"/>
                  <a:pt x="787845" y="153123"/>
                </a:cubicBezTo>
                <a:cubicBezTo>
                  <a:pt x="891715" y="41420"/>
                  <a:pt x="983826" y="4185"/>
                  <a:pt x="1093575" y="266"/>
                </a:cubicBezTo>
                <a:cubicBezTo>
                  <a:pt x="1203324" y="-3653"/>
                  <a:pt x="1346391" y="35541"/>
                  <a:pt x="1446342" y="129607"/>
                </a:cubicBezTo>
                <a:cubicBezTo>
                  <a:pt x="1546293" y="223673"/>
                  <a:pt x="1593327" y="376530"/>
                  <a:pt x="1693278" y="564662"/>
                </a:cubicBezTo>
                <a:cubicBezTo>
                  <a:pt x="1793229" y="752794"/>
                  <a:pt x="1955894" y="1066347"/>
                  <a:pt x="2046045" y="1258399"/>
                </a:cubicBezTo>
                <a:cubicBezTo>
                  <a:pt x="2136197" y="1450450"/>
                  <a:pt x="2193031" y="1626824"/>
                  <a:pt x="2234187" y="1716971"/>
                </a:cubicBezTo>
                <a:cubicBezTo>
                  <a:pt x="2275343" y="1807118"/>
                  <a:pt x="2292981" y="1799279"/>
                  <a:pt x="2292981" y="1799279"/>
                </a:cubicBezTo>
              </a:path>
            </a:pathLst>
          </a:custGeom>
          <a:solidFill>
            <a:srgbClr val="FF0000"/>
          </a:solidFill>
          <a:ln cap="flat" cmpd="sng" w="254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0000">
              <a:srgbClr val="000000">
                <a:alpha val="3765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66" name="Google Shape;166;p24"/>
          <p:cNvCxnSpPr/>
          <p:nvPr/>
        </p:nvCxnSpPr>
        <p:spPr>
          <a:xfrm>
            <a:off x="752565" y="414481"/>
            <a:ext cx="0" cy="3659700"/>
          </a:xfrm>
          <a:prstGeom prst="straightConnector1">
            <a:avLst/>
          </a:prstGeom>
          <a:noFill/>
          <a:ln cap="flat" cmpd="sng" w="762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0000">
              <a:srgbClr val="000000">
                <a:alpha val="37650"/>
              </a:srgbClr>
            </a:outerShdw>
          </a:effectLst>
        </p:spPr>
      </p:cxnSp>
      <p:cxnSp>
        <p:nvCxnSpPr>
          <p:cNvPr id="167" name="Google Shape;167;p24"/>
          <p:cNvCxnSpPr/>
          <p:nvPr/>
        </p:nvCxnSpPr>
        <p:spPr>
          <a:xfrm rot="10800000">
            <a:off x="740852" y="4067333"/>
            <a:ext cx="7498500" cy="0"/>
          </a:xfrm>
          <a:prstGeom prst="straightConnector1">
            <a:avLst/>
          </a:prstGeom>
          <a:noFill/>
          <a:ln cap="flat" cmpd="sng" w="762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0000">
              <a:srgbClr val="000000">
                <a:alpha val="37650"/>
              </a:srgbClr>
            </a:outerShdw>
          </a:effectLst>
        </p:spPr>
      </p:cxnSp>
      <p:sp>
        <p:nvSpPr>
          <p:cNvPr id="168" name="Google Shape;168;p24"/>
          <p:cNvSpPr/>
          <p:nvPr/>
        </p:nvSpPr>
        <p:spPr>
          <a:xfrm>
            <a:off x="2622221" y="3524916"/>
            <a:ext cx="5656022" cy="556387"/>
          </a:xfrm>
          <a:custGeom>
            <a:rect b="b" l="l" r="r" t="t"/>
            <a:pathLst>
              <a:path extrusionOk="0" h="741849" w="5656022">
                <a:moveTo>
                  <a:pt x="0" y="694816"/>
                </a:moveTo>
                <a:cubicBezTo>
                  <a:pt x="21558" y="522361"/>
                  <a:pt x="43116" y="349907"/>
                  <a:pt x="105830" y="248002"/>
                </a:cubicBezTo>
                <a:cubicBezTo>
                  <a:pt x="168544" y="146097"/>
                  <a:pt x="252817" y="124540"/>
                  <a:pt x="376285" y="83386"/>
                </a:cubicBezTo>
                <a:cubicBezTo>
                  <a:pt x="499753" y="42232"/>
                  <a:pt x="652619" y="8918"/>
                  <a:pt x="846640" y="1079"/>
                </a:cubicBezTo>
                <a:cubicBezTo>
                  <a:pt x="1040661" y="-6760"/>
                  <a:pt x="1291518" y="30474"/>
                  <a:pt x="1540414" y="36353"/>
                </a:cubicBezTo>
                <a:cubicBezTo>
                  <a:pt x="1789310" y="42232"/>
                  <a:pt x="2110720" y="10877"/>
                  <a:pt x="2340018" y="36353"/>
                </a:cubicBezTo>
                <a:cubicBezTo>
                  <a:pt x="2569316" y="61829"/>
                  <a:pt x="2916203" y="189211"/>
                  <a:pt x="2916203" y="189211"/>
                </a:cubicBezTo>
                <a:cubicBezTo>
                  <a:pt x="3110224" y="242123"/>
                  <a:pt x="3312085" y="330309"/>
                  <a:pt x="3504147" y="353826"/>
                </a:cubicBezTo>
                <a:cubicBezTo>
                  <a:pt x="3696209" y="377342"/>
                  <a:pt x="3917667" y="312672"/>
                  <a:pt x="4068573" y="330310"/>
                </a:cubicBezTo>
                <a:cubicBezTo>
                  <a:pt x="4219479" y="347947"/>
                  <a:pt x="4299831" y="430255"/>
                  <a:pt x="4409581" y="459651"/>
                </a:cubicBezTo>
                <a:cubicBezTo>
                  <a:pt x="4519331" y="489047"/>
                  <a:pt x="4621241" y="485127"/>
                  <a:pt x="4727071" y="506684"/>
                </a:cubicBezTo>
                <a:cubicBezTo>
                  <a:pt x="4832901" y="528241"/>
                  <a:pt x="4970087" y="565474"/>
                  <a:pt x="5044560" y="588991"/>
                </a:cubicBezTo>
                <a:cubicBezTo>
                  <a:pt x="5119033" y="612507"/>
                  <a:pt x="5091596" y="628186"/>
                  <a:pt x="5173908" y="647783"/>
                </a:cubicBezTo>
                <a:cubicBezTo>
                  <a:pt x="5256220" y="667380"/>
                  <a:pt x="5458081" y="690896"/>
                  <a:pt x="5538433" y="706574"/>
                </a:cubicBezTo>
                <a:cubicBezTo>
                  <a:pt x="5618785" y="722252"/>
                  <a:pt x="5656022" y="741849"/>
                  <a:pt x="5656022" y="741849"/>
                </a:cubicBezTo>
              </a:path>
            </a:pathLst>
          </a:custGeom>
          <a:solidFill>
            <a:srgbClr val="3366FF"/>
          </a:solidFill>
          <a:ln cap="flat" cmpd="sng" w="25400">
            <a:solidFill>
              <a:srgbClr val="3366FF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0000">
              <a:srgbClr val="000000">
                <a:alpha val="3765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9" name="Google Shape;169;p24"/>
          <p:cNvSpPr txBox="1"/>
          <p:nvPr/>
        </p:nvSpPr>
        <p:spPr>
          <a:xfrm rot="-5400000">
            <a:off x="-82847" y="1892301"/>
            <a:ext cx="7734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Injury</a:t>
            </a:r>
            <a:endParaRPr sz="1400"/>
          </a:p>
        </p:txBody>
      </p:sp>
      <p:sp>
        <p:nvSpPr>
          <p:cNvPr id="170" name="Google Shape;170;p24"/>
          <p:cNvSpPr txBox="1"/>
          <p:nvPr/>
        </p:nvSpPr>
        <p:spPr>
          <a:xfrm>
            <a:off x="752565" y="4239979"/>
            <a:ext cx="1046100" cy="3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Minutes</a:t>
            </a:r>
            <a:endParaRPr sz="1400"/>
          </a:p>
        </p:txBody>
      </p:sp>
      <p:sp>
        <p:nvSpPr>
          <p:cNvPr id="171" name="Google Shape;171;p24"/>
          <p:cNvSpPr txBox="1"/>
          <p:nvPr/>
        </p:nvSpPr>
        <p:spPr>
          <a:xfrm>
            <a:off x="1712571" y="4239979"/>
            <a:ext cx="710400" cy="3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Hour</a:t>
            </a:r>
            <a:endParaRPr sz="1400"/>
          </a:p>
        </p:txBody>
      </p:sp>
      <p:sp>
        <p:nvSpPr>
          <p:cNvPr id="172" name="Google Shape;172;p24"/>
          <p:cNvSpPr txBox="1"/>
          <p:nvPr/>
        </p:nvSpPr>
        <p:spPr>
          <a:xfrm>
            <a:off x="2810373" y="4239979"/>
            <a:ext cx="804300" cy="3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Hours</a:t>
            </a:r>
            <a:endParaRPr sz="1400"/>
          </a:p>
        </p:txBody>
      </p:sp>
      <p:sp>
        <p:nvSpPr>
          <p:cNvPr id="173" name="Google Shape;173;p24"/>
          <p:cNvSpPr txBox="1"/>
          <p:nvPr/>
        </p:nvSpPr>
        <p:spPr>
          <a:xfrm>
            <a:off x="4821142" y="4239979"/>
            <a:ext cx="681600" cy="3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Days</a:t>
            </a:r>
            <a:endParaRPr sz="1400"/>
          </a:p>
        </p:txBody>
      </p:sp>
      <p:sp>
        <p:nvSpPr>
          <p:cNvPr id="174" name="Google Shape;174;p24"/>
          <p:cNvSpPr txBox="1"/>
          <p:nvPr/>
        </p:nvSpPr>
        <p:spPr>
          <a:xfrm>
            <a:off x="1419831" y="985094"/>
            <a:ext cx="10683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Ischemia</a:t>
            </a:r>
            <a:endParaRPr sz="1400"/>
          </a:p>
        </p:txBody>
      </p:sp>
      <p:sp>
        <p:nvSpPr>
          <p:cNvPr id="175" name="Google Shape;175;p24"/>
          <p:cNvSpPr txBox="1"/>
          <p:nvPr/>
        </p:nvSpPr>
        <p:spPr>
          <a:xfrm>
            <a:off x="1997777" y="2195854"/>
            <a:ext cx="13539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Reperfusion</a:t>
            </a:r>
            <a:endParaRPr sz="1400"/>
          </a:p>
        </p:txBody>
      </p:sp>
      <p:sp>
        <p:nvSpPr>
          <p:cNvPr id="176" name="Google Shape;176;p24"/>
          <p:cNvSpPr txBox="1"/>
          <p:nvPr/>
        </p:nvSpPr>
        <p:spPr>
          <a:xfrm>
            <a:off x="2322139" y="525509"/>
            <a:ext cx="55350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Cold during CPR or within minutes of ROSC</a:t>
            </a:r>
            <a:endParaRPr sz="1400"/>
          </a:p>
        </p:txBody>
      </p:sp>
      <p:sp>
        <p:nvSpPr>
          <p:cNvPr id="177" name="Google Shape;177;p24"/>
          <p:cNvSpPr/>
          <p:nvPr/>
        </p:nvSpPr>
        <p:spPr>
          <a:xfrm>
            <a:off x="1775591" y="961237"/>
            <a:ext cx="1740314" cy="687858"/>
          </a:xfrm>
          <a:custGeom>
            <a:rect b="b" l="l" r="r" t="t"/>
            <a:pathLst>
              <a:path extrusionOk="0" h="917144" w="1740314">
                <a:moveTo>
                  <a:pt x="1740314" y="0"/>
                </a:moveTo>
                <a:cubicBezTo>
                  <a:pt x="1673680" y="241044"/>
                  <a:pt x="1607047" y="482089"/>
                  <a:pt x="1316995" y="634946"/>
                </a:cubicBezTo>
                <a:cubicBezTo>
                  <a:pt x="1026943" y="787803"/>
                  <a:pt x="0" y="917144"/>
                  <a:pt x="0" y="917144"/>
                </a:cubicBezTo>
              </a:path>
            </a:pathLst>
          </a:custGeom>
          <a:noFill/>
          <a:ln cap="flat" cmpd="sng" w="25400">
            <a:solidFill>
              <a:srgbClr val="3366FF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0000">
              <a:srgbClr val="000000">
                <a:alpha val="3765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78" name="Google Shape;178;p24"/>
          <p:cNvCxnSpPr/>
          <p:nvPr/>
        </p:nvCxnSpPr>
        <p:spPr>
          <a:xfrm flipH="1">
            <a:off x="3127911" y="871758"/>
            <a:ext cx="2645700" cy="1324200"/>
          </a:xfrm>
          <a:prstGeom prst="straightConnector1">
            <a:avLst/>
          </a:prstGeom>
          <a:noFill/>
          <a:ln cap="flat" cmpd="sng" w="25400">
            <a:solidFill>
              <a:srgbClr val="3366FF"/>
            </a:solidFill>
            <a:prstDash val="solid"/>
            <a:round/>
            <a:headEnd len="sm" w="sm" type="none"/>
            <a:tailEnd len="med" w="med" type="stealth"/>
          </a:ln>
          <a:effectLst>
            <a:outerShdw blurRad="40000" rotWithShape="0" dir="5400000" dist="20000">
              <a:srgbClr val="000000">
                <a:alpha val="37650"/>
              </a:srgbClr>
            </a:outerShdw>
          </a:effectLst>
        </p:spPr>
      </p:cxnSp>
      <p:sp>
        <p:nvSpPr>
          <p:cNvPr id="179" name="Google Shape;179;p24"/>
          <p:cNvSpPr txBox="1"/>
          <p:nvPr/>
        </p:nvSpPr>
        <p:spPr>
          <a:xfrm>
            <a:off x="4503651" y="2986935"/>
            <a:ext cx="27438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Secondary / Delayed Injury</a:t>
            </a:r>
            <a:endParaRPr sz="140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5"/>
          <p:cNvSpPr/>
          <p:nvPr/>
        </p:nvSpPr>
        <p:spPr>
          <a:xfrm>
            <a:off x="1281708" y="2731714"/>
            <a:ext cx="1278337" cy="1349588"/>
          </a:xfrm>
          <a:custGeom>
            <a:rect b="b" l="l" r="r" t="t"/>
            <a:pathLst>
              <a:path extrusionOk="0" h="1799451" w="2292981">
                <a:moveTo>
                  <a:pt x="0" y="1775762"/>
                </a:moveTo>
                <a:cubicBezTo>
                  <a:pt x="169524" y="1358344"/>
                  <a:pt x="339048" y="940926"/>
                  <a:pt x="470355" y="670486"/>
                </a:cubicBezTo>
                <a:cubicBezTo>
                  <a:pt x="601663" y="400046"/>
                  <a:pt x="683975" y="264826"/>
                  <a:pt x="787845" y="153123"/>
                </a:cubicBezTo>
                <a:cubicBezTo>
                  <a:pt x="891715" y="41420"/>
                  <a:pt x="983826" y="4185"/>
                  <a:pt x="1093575" y="266"/>
                </a:cubicBezTo>
                <a:cubicBezTo>
                  <a:pt x="1203324" y="-3653"/>
                  <a:pt x="1346391" y="35541"/>
                  <a:pt x="1446342" y="129607"/>
                </a:cubicBezTo>
                <a:cubicBezTo>
                  <a:pt x="1546293" y="223673"/>
                  <a:pt x="1593327" y="376530"/>
                  <a:pt x="1693278" y="564662"/>
                </a:cubicBezTo>
                <a:cubicBezTo>
                  <a:pt x="1793229" y="752794"/>
                  <a:pt x="1955894" y="1066347"/>
                  <a:pt x="2046045" y="1258399"/>
                </a:cubicBezTo>
                <a:cubicBezTo>
                  <a:pt x="2136197" y="1450450"/>
                  <a:pt x="2193031" y="1626824"/>
                  <a:pt x="2234187" y="1716971"/>
                </a:cubicBezTo>
                <a:cubicBezTo>
                  <a:pt x="2275343" y="1807118"/>
                  <a:pt x="2292981" y="1799279"/>
                  <a:pt x="2292981" y="1799279"/>
                </a:cubicBezTo>
              </a:path>
            </a:pathLst>
          </a:custGeom>
          <a:solidFill>
            <a:srgbClr val="FF6600"/>
          </a:solidFill>
          <a:ln cap="flat" cmpd="sng" w="25400">
            <a:solidFill>
              <a:srgbClr val="FF6600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0000">
              <a:srgbClr val="000000">
                <a:alpha val="3765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5" name="Google Shape;185;p25"/>
          <p:cNvSpPr/>
          <p:nvPr/>
        </p:nvSpPr>
        <p:spPr>
          <a:xfrm>
            <a:off x="964219" y="811323"/>
            <a:ext cx="447131" cy="3279499"/>
          </a:xfrm>
          <a:custGeom>
            <a:rect b="b" l="l" r="r" t="t"/>
            <a:pathLst>
              <a:path extrusionOk="0" h="1799451" w="2292981">
                <a:moveTo>
                  <a:pt x="0" y="1775762"/>
                </a:moveTo>
                <a:cubicBezTo>
                  <a:pt x="169524" y="1358344"/>
                  <a:pt x="339048" y="940926"/>
                  <a:pt x="470355" y="670486"/>
                </a:cubicBezTo>
                <a:cubicBezTo>
                  <a:pt x="601663" y="400046"/>
                  <a:pt x="683975" y="264826"/>
                  <a:pt x="787845" y="153123"/>
                </a:cubicBezTo>
                <a:cubicBezTo>
                  <a:pt x="891715" y="41420"/>
                  <a:pt x="983826" y="4185"/>
                  <a:pt x="1093575" y="266"/>
                </a:cubicBezTo>
                <a:cubicBezTo>
                  <a:pt x="1203324" y="-3653"/>
                  <a:pt x="1346391" y="35541"/>
                  <a:pt x="1446342" y="129607"/>
                </a:cubicBezTo>
                <a:cubicBezTo>
                  <a:pt x="1546293" y="223673"/>
                  <a:pt x="1593327" y="376530"/>
                  <a:pt x="1693278" y="564662"/>
                </a:cubicBezTo>
                <a:cubicBezTo>
                  <a:pt x="1793229" y="752794"/>
                  <a:pt x="1955894" y="1066347"/>
                  <a:pt x="2046045" y="1258399"/>
                </a:cubicBezTo>
                <a:cubicBezTo>
                  <a:pt x="2136197" y="1450450"/>
                  <a:pt x="2193031" y="1626824"/>
                  <a:pt x="2234187" y="1716971"/>
                </a:cubicBezTo>
                <a:cubicBezTo>
                  <a:pt x="2275343" y="1807118"/>
                  <a:pt x="2292981" y="1799279"/>
                  <a:pt x="2292981" y="1799279"/>
                </a:cubicBezTo>
              </a:path>
            </a:pathLst>
          </a:custGeom>
          <a:solidFill>
            <a:srgbClr val="FF0000"/>
          </a:solidFill>
          <a:ln cap="flat" cmpd="sng" w="254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0000">
              <a:srgbClr val="000000">
                <a:alpha val="3765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86" name="Google Shape;186;p25"/>
          <p:cNvCxnSpPr/>
          <p:nvPr/>
        </p:nvCxnSpPr>
        <p:spPr>
          <a:xfrm>
            <a:off x="752565" y="414481"/>
            <a:ext cx="0" cy="3659700"/>
          </a:xfrm>
          <a:prstGeom prst="straightConnector1">
            <a:avLst/>
          </a:prstGeom>
          <a:noFill/>
          <a:ln cap="flat" cmpd="sng" w="762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0000">
              <a:srgbClr val="000000">
                <a:alpha val="37650"/>
              </a:srgbClr>
            </a:outerShdw>
          </a:effectLst>
        </p:spPr>
      </p:cxnSp>
      <p:cxnSp>
        <p:nvCxnSpPr>
          <p:cNvPr id="187" name="Google Shape;187;p25"/>
          <p:cNvCxnSpPr/>
          <p:nvPr/>
        </p:nvCxnSpPr>
        <p:spPr>
          <a:xfrm rot="10800000">
            <a:off x="740852" y="4067333"/>
            <a:ext cx="7498500" cy="0"/>
          </a:xfrm>
          <a:prstGeom prst="straightConnector1">
            <a:avLst/>
          </a:prstGeom>
          <a:noFill/>
          <a:ln cap="flat" cmpd="sng" w="762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0000">
              <a:srgbClr val="000000">
                <a:alpha val="37650"/>
              </a:srgbClr>
            </a:outerShdw>
          </a:effectLst>
        </p:spPr>
      </p:cxnSp>
      <p:sp>
        <p:nvSpPr>
          <p:cNvPr id="188" name="Google Shape;188;p25"/>
          <p:cNvSpPr/>
          <p:nvPr/>
        </p:nvSpPr>
        <p:spPr>
          <a:xfrm>
            <a:off x="2622221" y="3524916"/>
            <a:ext cx="5656022" cy="556387"/>
          </a:xfrm>
          <a:custGeom>
            <a:rect b="b" l="l" r="r" t="t"/>
            <a:pathLst>
              <a:path extrusionOk="0" h="741849" w="5656022">
                <a:moveTo>
                  <a:pt x="0" y="694816"/>
                </a:moveTo>
                <a:cubicBezTo>
                  <a:pt x="21558" y="522361"/>
                  <a:pt x="43116" y="349907"/>
                  <a:pt x="105830" y="248002"/>
                </a:cubicBezTo>
                <a:cubicBezTo>
                  <a:pt x="168544" y="146097"/>
                  <a:pt x="252817" y="124540"/>
                  <a:pt x="376285" y="83386"/>
                </a:cubicBezTo>
                <a:cubicBezTo>
                  <a:pt x="499753" y="42232"/>
                  <a:pt x="652619" y="8918"/>
                  <a:pt x="846640" y="1079"/>
                </a:cubicBezTo>
                <a:cubicBezTo>
                  <a:pt x="1040661" y="-6760"/>
                  <a:pt x="1291518" y="30474"/>
                  <a:pt x="1540414" y="36353"/>
                </a:cubicBezTo>
                <a:cubicBezTo>
                  <a:pt x="1789310" y="42232"/>
                  <a:pt x="2110720" y="10877"/>
                  <a:pt x="2340018" y="36353"/>
                </a:cubicBezTo>
                <a:cubicBezTo>
                  <a:pt x="2569316" y="61829"/>
                  <a:pt x="2916203" y="189211"/>
                  <a:pt x="2916203" y="189211"/>
                </a:cubicBezTo>
                <a:cubicBezTo>
                  <a:pt x="3110224" y="242123"/>
                  <a:pt x="3312085" y="330309"/>
                  <a:pt x="3504147" y="353826"/>
                </a:cubicBezTo>
                <a:cubicBezTo>
                  <a:pt x="3696209" y="377342"/>
                  <a:pt x="3917667" y="312672"/>
                  <a:pt x="4068573" y="330310"/>
                </a:cubicBezTo>
                <a:cubicBezTo>
                  <a:pt x="4219479" y="347947"/>
                  <a:pt x="4299831" y="430255"/>
                  <a:pt x="4409581" y="459651"/>
                </a:cubicBezTo>
                <a:cubicBezTo>
                  <a:pt x="4519331" y="489047"/>
                  <a:pt x="4621241" y="485127"/>
                  <a:pt x="4727071" y="506684"/>
                </a:cubicBezTo>
                <a:cubicBezTo>
                  <a:pt x="4832901" y="528241"/>
                  <a:pt x="4970087" y="565474"/>
                  <a:pt x="5044560" y="588991"/>
                </a:cubicBezTo>
                <a:cubicBezTo>
                  <a:pt x="5119033" y="612507"/>
                  <a:pt x="5091596" y="628186"/>
                  <a:pt x="5173908" y="647783"/>
                </a:cubicBezTo>
                <a:cubicBezTo>
                  <a:pt x="5256220" y="667380"/>
                  <a:pt x="5458081" y="690896"/>
                  <a:pt x="5538433" y="706574"/>
                </a:cubicBezTo>
                <a:cubicBezTo>
                  <a:pt x="5618785" y="722252"/>
                  <a:pt x="5656022" y="741849"/>
                  <a:pt x="5656022" y="741849"/>
                </a:cubicBezTo>
              </a:path>
            </a:pathLst>
          </a:custGeom>
          <a:solidFill>
            <a:srgbClr val="3366FF"/>
          </a:solidFill>
          <a:ln cap="flat" cmpd="sng" w="25400">
            <a:solidFill>
              <a:srgbClr val="3366FF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0000">
              <a:srgbClr val="000000">
                <a:alpha val="3765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9" name="Google Shape;189;p25"/>
          <p:cNvSpPr txBox="1"/>
          <p:nvPr/>
        </p:nvSpPr>
        <p:spPr>
          <a:xfrm rot="-5400000">
            <a:off x="-82847" y="1892301"/>
            <a:ext cx="7734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Injury</a:t>
            </a:r>
            <a:endParaRPr sz="1400"/>
          </a:p>
        </p:txBody>
      </p:sp>
      <p:sp>
        <p:nvSpPr>
          <p:cNvPr id="190" name="Google Shape;190;p25"/>
          <p:cNvSpPr txBox="1"/>
          <p:nvPr/>
        </p:nvSpPr>
        <p:spPr>
          <a:xfrm>
            <a:off x="752565" y="4239979"/>
            <a:ext cx="1046100" cy="3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Minutes</a:t>
            </a:r>
            <a:endParaRPr sz="1400"/>
          </a:p>
        </p:txBody>
      </p:sp>
      <p:sp>
        <p:nvSpPr>
          <p:cNvPr id="191" name="Google Shape;191;p25"/>
          <p:cNvSpPr txBox="1"/>
          <p:nvPr/>
        </p:nvSpPr>
        <p:spPr>
          <a:xfrm>
            <a:off x="1712571" y="4239979"/>
            <a:ext cx="710400" cy="3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Hour</a:t>
            </a:r>
            <a:endParaRPr sz="1400"/>
          </a:p>
        </p:txBody>
      </p:sp>
      <p:sp>
        <p:nvSpPr>
          <p:cNvPr id="192" name="Google Shape;192;p25"/>
          <p:cNvSpPr txBox="1"/>
          <p:nvPr/>
        </p:nvSpPr>
        <p:spPr>
          <a:xfrm>
            <a:off x="2810373" y="4239979"/>
            <a:ext cx="804300" cy="3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Hours</a:t>
            </a:r>
            <a:endParaRPr sz="1400"/>
          </a:p>
        </p:txBody>
      </p:sp>
      <p:sp>
        <p:nvSpPr>
          <p:cNvPr id="193" name="Google Shape;193;p25"/>
          <p:cNvSpPr txBox="1"/>
          <p:nvPr/>
        </p:nvSpPr>
        <p:spPr>
          <a:xfrm>
            <a:off x="4821142" y="4239979"/>
            <a:ext cx="681600" cy="3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Days</a:t>
            </a:r>
            <a:endParaRPr sz="1400"/>
          </a:p>
        </p:txBody>
      </p:sp>
      <p:sp>
        <p:nvSpPr>
          <p:cNvPr id="194" name="Google Shape;194;p25"/>
          <p:cNvSpPr txBox="1"/>
          <p:nvPr/>
        </p:nvSpPr>
        <p:spPr>
          <a:xfrm>
            <a:off x="1419831" y="985094"/>
            <a:ext cx="10683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Ischemia</a:t>
            </a:r>
            <a:endParaRPr sz="1400"/>
          </a:p>
        </p:txBody>
      </p:sp>
      <p:sp>
        <p:nvSpPr>
          <p:cNvPr id="195" name="Google Shape;195;p25"/>
          <p:cNvSpPr txBox="1"/>
          <p:nvPr/>
        </p:nvSpPr>
        <p:spPr>
          <a:xfrm>
            <a:off x="1997777" y="2195854"/>
            <a:ext cx="13539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Reperfusion</a:t>
            </a:r>
            <a:endParaRPr sz="1400"/>
          </a:p>
        </p:txBody>
      </p:sp>
      <p:sp>
        <p:nvSpPr>
          <p:cNvPr id="196" name="Google Shape;196;p25"/>
          <p:cNvSpPr txBox="1"/>
          <p:nvPr/>
        </p:nvSpPr>
        <p:spPr>
          <a:xfrm>
            <a:off x="4503651" y="2986935"/>
            <a:ext cx="27438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Secondary / Delayed Injury</a:t>
            </a:r>
            <a:endParaRPr sz="1400"/>
          </a:p>
        </p:txBody>
      </p:sp>
      <p:sp>
        <p:nvSpPr>
          <p:cNvPr id="197" name="Google Shape;197;p25"/>
          <p:cNvSpPr txBox="1"/>
          <p:nvPr/>
        </p:nvSpPr>
        <p:spPr>
          <a:xfrm>
            <a:off x="2322139" y="525509"/>
            <a:ext cx="55350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Cold during CPR or within minutes of ROSC</a:t>
            </a:r>
            <a:endParaRPr sz="1400"/>
          </a:p>
        </p:txBody>
      </p:sp>
      <p:sp>
        <p:nvSpPr>
          <p:cNvPr id="198" name="Google Shape;198;p25"/>
          <p:cNvSpPr txBox="1"/>
          <p:nvPr/>
        </p:nvSpPr>
        <p:spPr>
          <a:xfrm>
            <a:off x="4245951" y="1945311"/>
            <a:ext cx="45819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Cold started &gt; 30 min after ROSC </a:t>
            </a:r>
            <a:endParaRPr sz="1400"/>
          </a:p>
        </p:txBody>
      </p:sp>
      <p:sp>
        <p:nvSpPr>
          <p:cNvPr id="199" name="Google Shape;199;p25"/>
          <p:cNvSpPr/>
          <p:nvPr/>
        </p:nvSpPr>
        <p:spPr>
          <a:xfrm>
            <a:off x="1775591" y="961237"/>
            <a:ext cx="1740314" cy="687858"/>
          </a:xfrm>
          <a:custGeom>
            <a:rect b="b" l="l" r="r" t="t"/>
            <a:pathLst>
              <a:path extrusionOk="0" h="917144" w="1740314">
                <a:moveTo>
                  <a:pt x="1740314" y="0"/>
                </a:moveTo>
                <a:cubicBezTo>
                  <a:pt x="1673680" y="241044"/>
                  <a:pt x="1607047" y="482089"/>
                  <a:pt x="1316995" y="634946"/>
                </a:cubicBezTo>
                <a:cubicBezTo>
                  <a:pt x="1026943" y="787803"/>
                  <a:pt x="0" y="917144"/>
                  <a:pt x="0" y="917144"/>
                </a:cubicBezTo>
              </a:path>
            </a:pathLst>
          </a:custGeom>
          <a:noFill/>
          <a:ln cap="flat" cmpd="sng" w="25400">
            <a:solidFill>
              <a:srgbClr val="3366FF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0000">
              <a:srgbClr val="000000">
                <a:alpha val="3765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00" name="Google Shape;200;p25"/>
          <p:cNvCxnSpPr/>
          <p:nvPr/>
        </p:nvCxnSpPr>
        <p:spPr>
          <a:xfrm flipH="1">
            <a:off x="3127911" y="871758"/>
            <a:ext cx="2645700" cy="1324200"/>
          </a:xfrm>
          <a:prstGeom prst="straightConnector1">
            <a:avLst/>
          </a:prstGeom>
          <a:noFill/>
          <a:ln cap="flat" cmpd="sng" w="25400">
            <a:solidFill>
              <a:srgbClr val="3366FF"/>
            </a:solidFill>
            <a:prstDash val="solid"/>
            <a:round/>
            <a:headEnd len="sm" w="sm" type="none"/>
            <a:tailEnd len="med" w="med" type="stealth"/>
          </a:ln>
          <a:effectLst>
            <a:outerShdw blurRad="40000" rotWithShape="0" dir="5400000" dist="20000">
              <a:srgbClr val="000000">
                <a:alpha val="37650"/>
              </a:srgbClr>
            </a:outerShdw>
          </a:effectLst>
        </p:spPr>
      </p:cxnSp>
      <p:cxnSp>
        <p:nvCxnSpPr>
          <p:cNvPr id="201" name="Google Shape;201;p25"/>
          <p:cNvCxnSpPr/>
          <p:nvPr/>
        </p:nvCxnSpPr>
        <p:spPr>
          <a:xfrm flipH="1">
            <a:off x="5691447" y="2291560"/>
            <a:ext cx="329100" cy="695400"/>
          </a:xfrm>
          <a:prstGeom prst="straightConnector1">
            <a:avLst/>
          </a:prstGeom>
          <a:noFill/>
          <a:ln cap="flat" cmpd="sng" w="25400">
            <a:solidFill>
              <a:srgbClr val="3366FF"/>
            </a:solidFill>
            <a:prstDash val="solid"/>
            <a:round/>
            <a:headEnd len="sm" w="sm" type="none"/>
            <a:tailEnd len="med" w="med" type="stealth"/>
          </a:ln>
          <a:effectLst>
            <a:outerShdw blurRad="40000" rotWithShape="0" dir="5400000" dist="20000">
              <a:srgbClr val="000000">
                <a:alpha val="37650"/>
              </a:srgbClr>
            </a:outerShdw>
          </a:effectLst>
        </p:spPr>
      </p:cxn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Google Shape;206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15900" y="1144029"/>
            <a:ext cx="6524625" cy="3543300"/>
          </a:xfrm>
          <a:prstGeom prst="rect">
            <a:avLst/>
          </a:prstGeom>
          <a:noFill/>
          <a:ln>
            <a:noFill/>
          </a:ln>
        </p:spPr>
      </p:pic>
      <p:sp>
        <p:nvSpPr>
          <p:cNvPr id="207" name="Google Shape;207;p26"/>
          <p:cNvSpPr/>
          <p:nvPr/>
        </p:nvSpPr>
        <p:spPr>
          <a:xfrm>
            <a:off x="215900" y="4130842"/>
            <a:ext cx="3807900" cy="556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8" name="Google Shape;208;p26"/>
          <p:cNvSpPr txBox="1"/>
          <p:nvPr>
            <p:ph type="title"/>
          </p:nvPr>
        </p:nvSpPr>
        <p:spPr>
          <a:xfrm>
            <a:off x="457200" y="205978"/>
            <a:ext cx="8229600" cy="63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2800"/>
              <a:buFont typeface="Calibri"/>
              <a:buNone/>
            </a:pPr>
            <a:r>
              <a:rPr lang="en" sz="2800">
                <a:solidFill>
                  <a:srgbClr val="0000FF"/>
                </a:solidFill>
              </a:rPr>
              <a:t>Sheep Brain Ischemia </a:t>
            </a:r>
            <a:br>
              <a:rPr lang="en" sz="2800">
                <a:solidFill>
                  <a:srgbClr val="0000FF"/>
                </a:solidFill>
              </a:rPr>
            </a:br>
            <a:r>
              <a:rPr lang="en" sz="2400"/>
              <a:t>Gunn (2017) Pediatric Research 81: 202–209</a:t>
            </a:r>
            <a:endParaRPr/>
          </a:p>
        </p:txBody>
      </p:sp>
      <p:sp>
        <p:nvSpPr>
          <p:cNvPr id="209" name="Google Shape;209;p26"/>
          <p:cNvSpPr txBox="1"/>
          <p:nvPr/>
        </p:nvSpPr>
        <p:spPr>
          <a:xfrm>
            <a:off x="1229895" y="2055394"/>
            <a:ext cx="6717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ATP</a:t>
            </a:r>
            <a:endParaRPr sz="1400"/>
          </a:p>
        </p:txBody>
      </p:sp>
      <p:sp>
        <p:nvSpPr>
          <p:cNvPr id="210" name="Google Shape;210;p26"/>
          <p:cNvSpPr txBox="1"/>
          <p:nvPr/>
        </p:nvSpPr>
        <p:spPr>
          <a:xfrm>
            <a:off x="1005940" y="3307361"/>
            <a:ext cx="10983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Lactate</a:t>
            </a:r>
            <a:endParaRPr sz="1400"/>
          </a:p>
        </p:txBody>
      </p:sp>
      <p:sp>
        <p:nvSpPr>
          <p:cNvPr id="211" name="Google Shape;211;p26"/>
          <p:cNvSpPr txBox="1"/>
          <p:nvPr/>
        </p:nvSpPr>
        <p:spPr>
          <a:xfrm>
            <a:off x="802103" y="4147159"/>
            <a:ext cx="3275400" cy="484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0	12		24			48</a:t>
            </a:r>
            <a:endParaRPr sz="14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		Hours</a:t>
            </a:r>
            <a:endParaRPr sz="140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27"/>
          <p:cNvSpPr txBox="1"/>
          <p:nvPr>
            <p:ph type="title"/>
          </p:nvPr>
        </p:nvSpPr>
        <p:spPr>
          <a:xfrm>
            <a:off x="233775" y="333769"/>
            <a:ext cx="6390300" cy="429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"/>
              <a:t>What Can Hypothermia Do?</a:t>
            </a:r>
            <a:endParaRPr/>
          </a:p>
        </p:txBody>
      </p:sp>
      <p:sp>
        <p:nvSpPr>
          <p:cNvPr id="217" name="Google Shape;217;p27"/>
          <p:cNvSpPr txBox="1"/>
          <p:nvPr/>
        </p:nvSpPr>
        <p:spPr>
          <a:xfrm>
            <a:off x="0" y="1546224"/>
            <a:ext cx="3954900" cy="12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571500" lvl="0" marL="5715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</a:pPr>
            <a:r>
              <a:rPr lang="en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Reduces Seizures </a:t>
            </a:r>
            <a:endParaRPr sz="1400"/>
          </a:p>
          <a:p>
            <a:pPr indent="-342900" lvl="0" marL="5715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t/>
            </a:r>
            <a:endParaRPr sz="3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8" name="Google Shape;218;p27"/>
          <p:cNvSpPr txBox="1"/>
          <p:nvPr/>
        </p:nvSpPr>
        <p:spPr>
          <a:xfrm>
            <a:off x="4910986" y="1681296"/>
            <a:ext cx="3305700" cy="6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24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Think – Opposite of Febrile Seizures</a:t>
            </a:r>
            <a:endParaRPr sz="140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28"/>
          <p:cNvSpPr txBox="1"/>
          <p:nvPr>
            <p:ph type="title"/>
          </p:nvPr>
        </p:nvSpPr>
        <p:spPr>
          <a:xfrm>
            <a:off x="233775" y="333769"/>
            <a:ext cx="6390300" cy="429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"/>
              <a:t>What Can Hypothermia Do?</a:t>
            </a:r>
            <a:endParaRPr/>
          </a:p>
        </p:txBody>
      </p:sp>
      <p:sp>
        <p:nvSpPr>
          <p:cNvPr id="224" name="Google Shape;224;p28"/>
          <p:cNvSpPr txBox="1"/>
          <p:nvPr/>
        </p:nvSpPr>
        <p:spPr>
          <a:xfrm>
            <a:off x="0" y="1546224"/>
            <a:ext cx="3980700" cy="12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571500" lvl="0" marL="5715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</a:pPr>
            <a:r>
              <a:rPr lang="en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Reduces Seizures </a:t>
            </a:r>
            <a:endParaRPr sz="1400"/>
          </a:p>
          <a:p>
            <a:pPr indent="-571500" lvl="0" marL="5715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</a:pPr>
            <a:r>
              <a:rPr lang="en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Reduces Swelling</a:t>
            </a:r>
            <a:endParaRPr sz="1400"/>
          </a:p>
        </p:txBody>
      </p:sp>
      <p:sp>
        <p:nvSpPr>
          <p:cNvPr id="225" name="Google Shape;225;p28"/>
          <p:cNvSpPr txBox="1"/>
          <p:nvPr/>
        </p:nvSpPr>
        <p:spPr>
          <a:xfrm>
            <a:off x="4910986" y="2450431"/>
            <a:ext cx="32865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24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Think Ice Sprained Ankle</a:t>
            </a:r>
            <a:endParaRPr sz="1400"/>
          </a:p>
        </p:txBody>
      </p:sp>
      <p:sp>
        <p:nvSpPr>
          <p:cNvPr id="226" name="Google Shape;226;p28"/>
          <p:cNvSpPr txBox="1"/>
          <p:nvPr/>
        </p:nvSpPr>
        <p:spPr>
          <a:xfrm>
            <a:off x="4910986" y="1681296"/>
            <a:ext cx="3305700" cy="6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24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Think – Opposite of Febrile Seizures</a:t>
            </a:r>
            <a:endParaRPr sz="140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29"/>
          <p:cNvSpPr txBox="1"/>
          <p:nvPr>
            <p:ph type="title"/>
          </p:nvPr>
        </p:nvSpPr>
        <p:spPr>
          <a:xfrm>
            <a:off x="233775" y="333769"/>
            <a:ext cx="6390300" cy="429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"/>
              <a:t>What Can Hypothermia Do?</a:t>
            </a:r>
            <a:endParaRPr/>
          </a:p>
        </p:txBody>
      </p:sp>
      <p:sp>
        <p:nvSpPr>
          <p:cNvPr id="232" name="Google Shape;232;p29"/>
          <p:cNvSpPr txBox="1"/>
          <p:nvPr/>
        </p:nvSpPr>
        <p:spPr>
          <a:xfrm>
            <a:off x="0" y="1546224"/>
            <a:ext cx="4647300" cy="190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571500" lvl="0" marL="5715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</a:pPr>
            <a:r>
              <a:rPr lang="en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Reduces Seizures </a:t>
            </a:r>
            <a:endParaRPr sz="1400"/>
          </a:p>
          <a:p>
            <a:pPr indent="-571500" lvl="0" marL="5715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</a:pPr>
            <a:r>
              <a:rPr lang="en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Reduces Swelling</a:t>
            </a:r>
            <a:endParaRPr sz="1400"/>
          </a:p>
          <a:p>
            <a:pPr indent="-571500" lvl="0" marL="5715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</a:pPr>
            <a:r>
              <a:rPr lang="en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Reduces Metabolism</a:t>
            </a:r>
            <a:endParaRPr sz="1400"/>
          </a:p>
        </p:txBody>
      </p:sp>
      <p:sp>
        <p:nvSpPr>
          <p:cNvPr id="233" name="Google Shape;233;p29"/>
          <p:cNvSpPr txBox="1"/>
          <p:nvPr/>
        </p:nvSpPr>
        <p:spPr>
          <a:xfrm>
            <a:off x="4910986" y="2450431"/>
            <a:ext cx="32865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24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Think Ice Sprained Ankle</a:t>
            </a:r>
            <a:endParaRPr sz="1400"/>
          </a:p>
        </p:txBody>
      </p:sp>
      <p:sp>
        <p:nvSpPr>
          <p:cNvPr id="234" name="Google Shape;234;p29"/>
          <p:cNvSpPr txBox="1"/>
          <p:nvPr/>
        </p:nvSpPr>
        <p:spPr>
          <a:xfrm>
            <a:off x="4910986" y="1681296"/>
            <a:ext cx="3305700" cy="6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24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Think – Opposite of Febrile Seizures</a:t>
            </a:r>
            <a:endParaRPr sz="1400"/>
          </a:p>
        </p:txBody>
      </p:sp>
      <p:sp>
        <p:nvSpPr>
          <p:cNvPr id="235" name="Google Shape;235;p29"/>
          <p:cNvSpPr txBox="1"/>
          <p:nvPr/>
        </p:nvSpPr>
        <p:spPr>
          <a:xfrm>
            <a:off x="4910986" y="3018950"/>
            <a:ext cx="31152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24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Tolerate Low Perfusion</a:t>
            </a:r>
            <a:endParaRPr sz="140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0" name="Google Shape;240;p30"/>
          <p:cNvPicPr preferRelativeResize="0"/>
          <p:nvPr/>
        </p:nvPicPr>
        <p:blipFill rotWithShape="1">
          <a:blip r:embed="rId3">
            <a:alphaModFix/>
          </a:blip>
          <a:srcRect b="-802" l="0" r="0" t="93443"/>
          <a:stretch/>
        </p:blipFill>
        <p:spPr>
          <a:xfrm>
            <a:off x="281747" y="3734715"/>
            <a:ext cx="3893586" cy="38361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" name="Google Shape;241;p30"/>
          <p:cNvPicPr preferRelativeResize="0"/>
          <p:nvPr/>
        </p:nvPicPr>
        <p:blipFill rotWithShape="1">
          <a:blip r:embed="rId3">
            <a:alphaModFix/>
          </a:blip>
          <a:srcRect b="0" l="0" r="0" t="47492"/>
          <a:stretch/>
        </p:blipFill>
        <p:spPr>
          <a:xfrm>
            <a:off x="4315509" y="1668040"/>
            <a:ext cx="3830381" cy="2990431"/>
          </a:xfrm>
          <a:prstGeom prst="rect">
            <a:avLst/>
          </a:prstGeom>
          <a:noFill/>
          <a:ln>
            <a:noFill/>
          </a:ln>
        </p:spPr>
      </p:pic>
      <p:sp>
        <p:nvSpPr>
          <p:cNvPr id="242" name="Google Shape;242;p30"/>
          <p:cNvSpPr txBox="1"/>
          <p:nvPr>
            <p:ph type="title"/>
          </p:nvPr>
        </p:nvSpPr>
        <p:spPr>
          <a:xfrm>
            <a:off x="457200" y="205978"/>
            <a:ext cx="8229600" cy="54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3200"/>
              <a:buFont typeface="Calibri"/>
              <a:buNone/>
            </a:pPr>
            <a:r>
              <a:rPr lang="en" sz="3200">
                <a:solidFill>
                  <a:srgbClr val="0000FF"/>
                </a:solidFill>
              </a:rPr>
              <a:t>Sheep Brain Ischemia </a:t>
            </a:r>
            <a:br>
              <a:rPr lang="en" sz="2800"/>
            </a:br>
            <a:r>
              <a:rPr lang="en" sz="2800"/>
              <a:t>Gunn (2017) Pediatric Research 81: 202–209</a:t>
            </a:r>
            <a:endParaRPr/>
          </a:p>
        </p:txBody>
      </p:sp>
      <p:pic>
        <p:nvPicPr>
          <p:cNvPr id="243" name="Google Shape;243;p30"/>
          <p:cNvPicPr preferRelativeResize="0"/>
          <p:nvPr/>
        </p:nvPicPr>
        <p:blipFill rotWithShape="1">
          <a:blip r:embed="rId3">
            <a:alphaModFix/>
          </a:blip>
          <a:srcRect b="52843" l="0" r="0" t="0"/>
          <a:stretch/>
        </p:blipFill>
        <p:spPr>
          <a:xfrm>
            <a:off x="293506" y="1089684"/>
            <a:ext cx="3830381" cy="2685666"/>
          </a:xfrm>
          <a:prstGeom prst="rect">
            <a:avLst/>
          </a:prstGeom>
          <a:noFill/>
          <a:ln>
            <a:noFill/>
          </a:ln>
        </p:spPr>
      </p:pic>
      <p:sp>
        <p:nvSpPr>
          <p:cNvPr id="244" name="Google Shape;244;p30"/>
          <p:cNvSpPr txBox="1"/>
          <p:nvPr/>
        </p:nvSpPr>
        <p:spPr>
          <a:xfrm>
            <a:off x="1997103" y="2292859"/>
            <a:ext cx="1684800" cy="346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Brain Swells</a:t>
            </a:r>
            <a:endParaRPr sz="1400"/>
          </a:p>
        </p:txBody>
      </p:sp>
      <p:sp>
        <p:nvSpPr>
          <p:cNvPr id="245" name="Google Shape;245;p30"/>
          <p:cNvSpPr txBox="1"/>
          <p:nvPr/>
        </p:nvSpPr>
        <p:spPr>
          <a:xfrm>
            <a:off x="5477266" y="1449332"/>
            <a:ext cx="1213800" cy="346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Seizures</a:t>
            </a:r>
            <a:endParaRPr sz="1400"/>
          </a:p>
        </p:txBody>
      </p:sp>
      <p:sp>
        <p:nvSpPr>
          <p:cNvPr id="246" name="Google Shape;246;p30"/>
          <p:cNvSpPr/>
          <p:nvPr/>
        </p:nvSpPr>
        <p:spPr>
          <a:xfrm>
            <a:off x="1469860" y="3672984"/>
            <a:ext cx="1611000" cy="471900"/>
          </a:xfrm>
          <a:prstGeom prst="ellipse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3000">
              <a:srgbClr val="000000">
                <a:alpha val="349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7" name="Google Shape;247;p30"/>
          <p:cNvSpPr/>
          <p:nvPr/>
        </p:nvSpPr>
        <p:spPr>
          <a:xfrm>
            <a:off x="5208719" y="4186671"/>
            <a:ext cx="1611000" cy="471900"/>
          </a:xfrm>
          <a:prstGeom prst="ellipse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3000">
              <a:srgbClr val="000000">
                <a:alpha val="349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8" name="Google Shape;248;p30"/>
          <p:cNvSpPr txBox="1"/>
          <p:nvPr/>
        </p:nvSpPr>
        <p:spPr>
          <a:xfrm>
            <a:off x="2300370" y="4242320"/>
            <a:ext cx="9792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7 days</a:t>
            </a:r>
            <a:endParaRPr sz="1400"/>
          </a:p>
        </p:txBody>
      </p:sp>
      <p:cxnSp>
        <p:nvCxnSpPr>
          <p:cNvPr id="249" name="Google Shape;249;p30"/>
          <p:cNvCxnSpPr/>
          <p:nvPr/>
        </p:nvCxnSpPr>
        <p:spPr>
          <a:xfrm>
            <a:off x="1350211" y="4248608"/>
            <a:ext cx="2773800" cy="0"/>
          </a:xfrm>
          <a:prstGeom prst="straightConnector1">
            <a:avLst/>
          </a:prstGeom>
          <a:noFill/>
          <a:ln cap="flat" cmpd="sng" w="25400">
            <a:solidFill>
              <a:srgbClr val="0000FF"/>
            </a:solidFill>
            <a:prstDash val="solid"/>
            <a:round/>
            <a:headEnd len="med" w="med" type="stealth"/>
            <a:tailEnd len="med" w="med" type="stealth"/>
          </a:ln>
          <a:effectLst>
            <a:outerShdw blurRad="40000" rotWithShape="0" dir="5400000" dist="20000">
              <a:srgbClr val="000000">
                <a:alpha val="37650"/>
              </a:srgbClr>
            </a:outerShdw>
          </a:effectLst>
        </p:spPr>
      </p:cxnSp>
      <p:sp>
        <p:nvSpPr>
          <p:cNvPr id="250" name="Google Shape;250;p30"/>
          <p:cNvSpPr txBox="1"/>
          <p:nvPr/>
        </p:nvSpPr>
        <p:spPr>
          <a:xfrm rot="-5400000">
            <a:off x="-431372" y="3015655"/>
            <a:ext cx="1498500" cy="3693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Cortical Impedance</a:t>
            </a:r>
            <a:endParaRPr sz="1400"/>
          </a:p>
        </p:txBody>
      </p:sp>
      <p:sp>
        <p:nvSpPr>
          <p:cNvPr id="251" name="Google Shape;251;p30"/>
          <p:cNvSpPr txBox="1"/>
          <p:nvPr/>
        </p:nvSpPr>
        <p:spPr>
          <a:xfrm rot="-5400000">
            <a:off x="-199923" y="1688866"/>
            <a:ext cx="1063200" cy="3693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Temperature</a:t>
            </a:r>
            <a:endParaRPr sz="1400"/>
          </a:p>
        </p:txBody>
      </p:sp>
      <p:sp>
        <p:nvSpPr>
          <p:cNvPr id="252" name="Google Shape;252;p30"/>
          <p:cNvSpPr txBox="1"/>
          <p:nvPr/>
        </p:nvSpPr>
        <p:spPr>
          <a:xfrm rot="-5400000">
            <a:off x="3918484" y="2266588"/>
            <a:ext cx="907800" cy="3693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EEG Power</a:t>
            </a:r>
            <a:endParaRPr sz="1400"/>
          </a:p>
        </p:txBody>
      </p:sp>
      <p:sp>
        <p:nvSpPr>
          <p:cNvPr id="253" name="Google Shape;253;p30"/>
          <p:cNvSpPr txBox="1"/>
          <p:nvPr/>
        </p:nvSpPr>
        <p:spPr>
          <a:xfrm rot="-5400000">
            <a:off x="3820804" y="3686359"/>
            <a:ext cx="1155300" cy="3693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EEG Edge Freq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31"/>
          <p:cNvSpPr txBox="1"/>
          <p:nvPr>
            <p:ph type="title"/>
          </p:nvPr>
        </p:nvSpPr>
        <p:spPr>
          <a:xfrm>
            <a:off x="233775" y="333769"/>
            <a:ext cx="6390300" cy="429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4000"/>
              <a:buFont typeface="Calibri"/>
              <a:buNone/>
            </a:pPr>
            <a:r>
              <a:rPr lang="en" sz="4000">
                <a:solidFill>
                  <a:srgbClr val="0000FF"/>
                </a:solidFill>
              </a:rPr>
              <a:t>Does Hypothermia Work in Humans</a:t>
            </a:r>
            <a:endParaRPr/>
          </a:p>
        </p:txBody>
      </p:sp>
      <p:sp>
        <p:nvSpPr>
          <p:cNvPr id="259" name="Google Shape;259;p31"/>
          <p:cNvSpPr txBox="1"/>
          <p:nvPr/>
        </p:nvSpPr>
        <p:spPr>
          <a:xfrm>
            <a:off x="1516896" y="1843106"/>
            <a:ext cx="6126300" cy="7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RCTs</a:t>
            </a:r>
            <a:endParaRPr sz="1400"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Many Observational Studies</a:t>
            </a:r>
            <a:endParaRPr sz="140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creen Shot 2020-01-30 at 3.57.43 AM.png" id="264" name="Google Shape;264;p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14301"/>
            <a:ext cx="4922920" cy="2159295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descr="Screen Shot 2020-01-30 at 3.58.12 AM.png" id="265" name="Google Shape;265;p3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789505" y="2813846"/>
            <a:ext cx="5374105" cy="1362449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266" name="Google Shape;266;p32"/>
          <p:cNvSpPr txBox="1"/>
          <p:nvPr/>
        </p:nvSpPr>
        <p:spPr>
          <a:xfrm>
            <a:off x="2322785" y="2135096"/>
            <a:ext cx="6632100" cy="392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24 hrs x 32-34ºC </a:t>
            </a:r>
            <a:r>
              <a:rPr lang="en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vs</a:t>
            </a:r>
            <a:r>
              <a:rPr lang="en" sz="2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. </a:t>
            </a:r>
            <a:r>
              <a:rPr lang="en" sz="280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No temperature control</a:t>
            </a:r>
            <a:endParaRPr sz="1400"/>
          </a:p>
        </p:txBody>
      </p:sp>
      <p:sp>
        <p:nvSpPr>
          <p:cNvPr id="267" name="Google Shape;267;p32"/>
          <p:cNvSpPr txBox="1"/>
          <p:nvPr/>
        </p:nvSpPr>
        <p:spPr>
          <a:xfrm>
            <a:off x="178619" y="4037796"/>
            <a:ext cx="6048000" cy="392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12 hrs x 33º  </a:t>
            </a:r>
            <a:r>
              <a:rPr lang="en" sz="2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vs</a:t>
            </a:r>
            <a:r>
              <a:rPr lang="en" sz="2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. </a:t>
            </a:r>
            <a:r>
              <a:rPr lang="en" sz="280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No temperature control</a:t>
            </a:r>
            <a:endParaRPr sz="140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2" name="Google Shape;272;p33"/>
          <p:cNvPicPr preferRelativeResize="0"/>
          <p:nvPr/>
        </p:nvPicPr>
        <p:blipFill rotWithShape="1">
          <a:blip r:embed="rId3">
            <a:alphaModFix/>
          </a:blip>
          <a:srcRect b="2625" l="2197" r="27833" t="2578"/>
          <a:stretch/>
        </p:blipFill>
        <p:spPr>
          <a:xfrm>
            <a:off x="3351281" y="1181709"/>
            <a:ext cx="3927466" cy="2645608"/>
          </a:xfrm>
          <a:prstGeom prst="rect">
            <a:avLst/>
          </a:prstGeom>
          <a:noFill/>
          <a:ln>
            <a:noFill/>
          </a:ln>
        </p:spPr>
      </p:pic>
      <p:sp>
        <p:nvSpPr>
          <p:cNvPr id="273" name="Google Shape;273;p33"/>
          <p:cNvSpPr txBox="1"/>
          <p:nvPr/>
        </p:nvSpPr>
        <p:spPr>
          <a:xfrm>
            <a:off x="4857244" y="2198362"/>
            <a:ext cx="539400" cy="253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49%</a:t>
            </a:r>
            <a:endParaRPr sz="1400"/>
          </a:p>
        </p:txBody>
      </p:sp>
      <p:sp>
        <p:nvSpPr>
          <p:cNvPr id="274" name="Google Shape;274;p33"/>
          <p:cNvSpPr txBox="1"/>
          <p:nvPr/>
        </p:nvSpPr>
        <p:spPr>
          <a:xfrm>
            <a:off x="4389062" y="2573570"/>
            <a:ext cx="539400" cy="253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32%</a:t>
            </a:r>
            <a:endParaRPr sz="1400"/>
          </a:p>
        </p:txBody>
      </p:sp>
      <p:sp>
        <p:nvSpPr>
          <p:cNvPr id="275" name="Google Shape;275;p33"/>
          <p:cNvSpPr txBox="1"/>
          <p:nvPr/>
        </p:nvSpPr>
        <p:spPr>
          <a:xfrm>
            <a:off x="6322543" y="2047901"/>
            <a:ext cx="654300" cy="253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59%</a:t>
            </a:r>
            <a:endParaRPr sz="1400"/>
          </a:p>
        </p:txBody>
      </p:sp>
      <p:sp>
        <p:nvSpPr>
          <p:cNvPr id="276" name="Google Shape;276;p33"/>
          <p:cNvSpPr txBox="1"/>
          <p:nvPr/>
        </p:nvSpPr>
        <p:spPr>
          <a:xfrm>
            <a:off x="5906803" y="2307899"/>
            <a:ext cx="539400" cy="253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45%</a:t>
            </a:r>
            <a:endParaRPr sz="1400"/>
          </a:p>
        </p:txBody>
      </p:sp>
      <p:sp>
        <p:nvSpPr>
          <p:cNvPr id="277" name="Google Shape;277;p33"/>
          <p:cNvSpPr txBox="1"/>
          <p:nvPr>
            <p:ph type="title"/>
          </p:nvPr>
        </p:nvSpPr>
        <p:spPr>
          <a:xfrm>
            <a:off x="233775" y="333769"/>
            <a:ext cx="6390300" cy="429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4000"/>
              <a:buFont typeface="Calibri"/>
              <a:buNone/>
            </a:pPr>
            <a:r>
              <a:rPr lang="en" sz="4000">
                <a:solidFill>
                  <a:srgbClr val="0000FF"/>
                </a:solidFill>
              </a:rPr>
              <a:t>Targeted Temperature Management</a:t>
            </a:r>
            <a:endParaRPr/>
          </a:p>
        </p:txBody>
      </p:sp>
      <p:sp>
        <p:nvSpPr>
          <p:cNvPr id="278" name="Google Shape;278;p33"/>
          <p:cNvSpPr txBox="1"/>
          <p:nvPr/>
        </p:nvSpPr>
        <p:spPr>
          <a:xfrm>
            <a:off x="269413" y="1268250"/>
            <a:ext cx="2732700" cy="228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Control of temperature at 33ºC or 32-34ºC results in more survival (</a:t>
            </a:r>
            <a:r>
              <a:rPr lang="en" sz="240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49-59%</a:t>
            </a:r>
            <a:r>
              <a:rPr lang="en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 than no temperature control (</a:t>
            </a:r>
            <a:r>
              <a:rPr lang="en" sz="240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32-45%</a:t>
            </a:r>
            <a:r>
              <a:rPr lang="en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).</a:t>
            </a:r>
            <a:endParaRPr sz="1400"/>
          </a:p>
        </p:txBody>
      </p:sp>
      <p:sp>
        <p:nvSpPr>
          <p:cNvPr id="279" name="Google Shape;279;p33"/>
          <p:cNvSpPr txBox="1"/>
          <p:nvPr/>
        </p:nvSpPr>
        <p:spPr>
          <a:xfrm>
            <a:off x="875342" y="4095440"/>
            <a:ext cx="7393200" cy="5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200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Hypothermia after Cardiac Arrest Study Group 2002; NEJM 346: 549; </a:t>
            </a:r>
            <a:endParaRPr sz="1400"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200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Bernard 2002; NEJM 346: 557</a:t>
            </a:r>
            <a:endParaRPr sz="1400"/>
          </a:p>
        </p:txBody>
      </p:sp>
      <p:sp>
        <p:nvSpPr>
          <p:cNvPr id="280" name="Google Shape;280;p33"/>
          <p:cNvSpPr txBox="1"/>
          <p:nvPr/>
        </p:nvSpPr>
        <p:spPr>
          <a:xfrm>
            <a:off x="6045329" y="3876308"/>
            <a:ext cx="7995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N=275</a:t>
            </a:r>
            <a:endParaRPr sz="1400"/>
          </a:p>
        </p:txBody>
      </p:sp>
      <p:sp>
        <p:nvSpPr>
          <p:cNvPr id="281" name="Google Shape;281;p33"/>
          <p:cNvSpPr txBox="1"/>
          <p:nvPr/>
        </p:nvSpPr>
        <p:spPr>
          <a:xfrm>
            <a:off x="4654125" y="3876308"/>
            <a:ext cx="6825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N=77</a:t>
            </a:r>
            <a:endParaRPr sz="14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itt_Schenley_photo.JPG" id="72" name="Google Shape;72;p16"/>
          <p:cNvPicPr preferRelativeResize="0"/>
          <p:nvPr/>
        </p:nvPicPr>
        <p:blipFill rotWithShape="1">
          <a:blip r:embed="rId3">
            <a:alphaModFix/>
          </a:blip>
          <a:srcRect b="20778" l="0" r="0" t="-913"/>
          <a:stretch/>
        </p:blipFill>
        <p:spPr>
          <a:xfrm>
            <a:off x="297250" y="0"/>
            <a:ext cx="8695224" cy="4740299"/>
          </a:xfrm>
          <a:prstGeom prst="rect">
            <a:avLst/>
          </a:prstGeom>
          <a:noFill/>
          <a:ln>
            <a:noFill/>
          </a:ln>
        </p:spPr>
      </p:pic>
      <p:sp>
        <p:nvSpPr>
          <p:cNvPr id="73" name="Google Shape;73;p16"/>
          <p:cNvSpPr txBox="1"/>
          <p:nvPr>
            <p:ph type="ctrTitle"/>
          </p:nvPr>
        </p:nvSpPr>
        <p:spPr>
          <a:xfrm>
            <a:off x="249809" y="6432"/>
            <a:ext cx="8790000" cy="1102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"/>
              <a:t>Hypothermia Trials in Cardiac Arrest</a:t>
            </a:r>
            <a:endParaRPr/>
          </a:p>
        </p:txBody>
      </p:sp>
      <p:sp>
        <p:nvSpPr>
          <p:cNvPr id="74" name="Google Shape;74;p16"/>
          <p:cNvSpPr txBox="1"/>
          <p:nvPr>
            <p:ph idx="1" type="subTitle"/>
          </p:nvPr>
        </p:nvSpPr>
        <p:spPr>
          <a:xfrm>
            <a:off x="1371600" y="3174857"/>
            <a:ext cx="6400800" cy="1314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</a:pPr>
            <a:r>
              <a:rPr lang="en">
                <a:solidFill>
                  <a:schemeClr val="lt1"/>
                </a:solidFill>
              </a:rPr>
              <a:t>Clifton W. Callaway, MD, PhD</a:t>
            </a:r>
            <a:endParaRPr/>
          </a:p>
          <a:p>
            <a:pPr indent="0" lvl="0" marL="0" rtl="0" algn="ctr">
              <a:spcBef>
                <a:spcPts val="70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</a:pPr>
            <a:r>
              <a:rPr lang="en">
                <a:solidFill>
                  <a:schemeClr val="lt1"/>
                </a:solidFill>
              </a:rPr>
              <a:t>University of Pittsburgh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HACA_TimeCourse.tiff" id="287" name="Google Shape;287;p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7800" y="312964"/>
            <a:ext cx="6581775" cy="4191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88" name="Google Shape;288;p34"/>
          <p:cNvCxnSpPr/>
          <p:nvPr/>
        </p:nvCxnSpPr>
        <p:spPr>
          <a:xfrm>
            <a:off x="3008765" y="2354036"/>
            <a:ext cx="0" cy="1578300"/>
          </a:xfrm>
          <a:prstGeom prst="straightConnector1">
            <a:avLst/>
          </a:prstGeom>
          <a:noFill/>
          <a:ln cap="flat" cmpd="sng" w="57150">
            <a:solidFill>
              <a:srgbClr val="0000FF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0000">
              <a:srgbClr val="000000">
                <a:alpha val="37650"/>
              </a:srgbClr>
            </a:outerShdw>
          </a:effectLst>
        </p:spPr>
      </p:cxnSp>
      <p:sp>
        <p:nvSpPr>
          <p:cNvPr id="289" name="Google Shape;289;p34"/>
          <p:cNvSpPr txBox="1"/>
          <p:nvPr/>
        </p:nvSpPr>
        <p:spPr>
          <a:xfrm>
            <a:off x="3265715" y="2408464"/>
            <a:ext cx="1572000" cy="392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4-8 hours</a:t>
            </a:r>
            <a:endParaRPr sz="1400"/>
          </a:p>
        </p:txBody>
      </p:sp>
      <p:cxnSp>
        <p:nvCxnSpPr>
          <p:cNvPr id="290" name="Google Shape;290;p34"/>
          <p:cNvCxnSpPr/>
          <p:nvPr/>
        </p:nvCxnSpPr>
        <p:spPr>
          <a:xfrm>
            <a:off x="3070450" y="2373085"/>
            <a:ext cx="3990600" cy="0"/>
          </a:xfrm>
          <a:prstGeom prst="straightConnector1">
            <a:avLst/>
          </a:prstGeom>
          <a:noFill/>
          <a:ln cap="flat" cmpd="sng" w="57150">
            <a:solidFill>
              <a:srgbClr val="0000FF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0000">
              <a:srgbClr val="000000">
                <a:alpha val="37650"/>
              </a:srgbClr>
            </a:outerShdw>
          </a:effectLst>
        </p:spPr>
      </p:cxnSp>
      <p:sp>
        <p:nvSpPr>
          <p:cNvPr id="291" name="Google Shape;291;p34"/>
          <p:cNvSpPr txBox="1"/>
          <p:nvPr/>
        </p:nvSpPr>
        <p:spPr>
          <a:xfrm>
            <a:off x="3070450" y="93673"/>
            <a:ext cx="2925600" cy="43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24 hrs x 32-34ºC</a:t>
            </a:r>
            <a:endParaRPr sz="140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NielsenTTMbanner.tiff" id="296" name="Google Shape;296;p35"/>
          <p:cNvPicPr preferRelativeResize="0"/>
          <p:nvPr/>
        </p:nvPicPr>
        <p:blipFill rotWithShape="1">
          <a:blip r:embed="rId3">
            <a:alphaModFix/>
          </a:blip>
          <a:srcRect b="53686" l="0" r="27494" t="0"/>
          <a:stretch/>
        </p:blipFill>
        <p:spPr>
          <a:xfrm>
            <a:off x="761731" y="30723"/>
            <a:ext cx="7669274" cy="2911705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297" name="Google Shape;297;p35"/>
          <p:cNvSpPr txBox="1"/>
          <p:nvPr/>
        </p:nvSpPr>
        <p:spPr>
          <a:xfrm>
            <a:off x="177155" y="2942428"/>
            <a:ext cx="8698800" cy="1177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92100" lvl="0" marL="292100" marR="0" rtl="0" algn="l"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3200"/>
              <a:buFont typeface="Arial"/>
              <a:buChar char="•"/>
            </a:pPr>
            <a:r>
              <a:rPr lang="en" sz="320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939 subjects</a:t>
            </a:r>
            <a:endParaRPr sz="1400"/>
          </a:p>
          <a:p>
            <a:pPr indent="-292100" lvl="0" marL="292100" marR="0" rtl="0" algn="l"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3200"/>
              <a:buFont typeface="Arial"/>
              <a:buChar char="•"/>
            </a:pPr>
            <a:r>
              <a:rPr lang="en" sz="320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All rhythms</a:t>
            </a:r>
            <a:endParaRPr sz="1400"/>
          </a:p>
          <a:p>
            <a:pPr indent="-292100" lvl="0" marL="292100" marR="0" rtl="0" algn="l"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3200"/>
              <a:buFont typeface="Arial"/>
              <a:buChar char="•"/>
            </a:pPr>
            <a:r>
              <a:rPr lang="en" sz="320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Regimented post-arrest care and prognostication</a:t>
            </a:r>
            <a:endParaRPr sz="140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36"/>
          <p:cNvSpPr txBox="1"/>
          <p:nvPr>
            <p:ph type="title"/>
          </p:nvPr>
        </p:nvSpPr>
        <p:spPr>
          <a:xfrm>
            <a:off x="457200" y="205978"/>
            <a:ext cx="8229600" cy="630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4400"/>
              <a:buFont typeface="Calibri"/>
              <a:buNone/>
            </a:pPr>
            <a:r>
              <a:rPr lang="en">
                <a:solidFill>
                  <a:srgbClr val="0000FF"/>
                </a:solidFill>
              </a:rPr>
              <a:t>Nielsen 2013 - TTM Trial</a:t>
            </a:r>
            <a:endParaRPr/>
          </a:p>
        </p:txBody>
      </p:sp>
      <p:sp>
        <p:nvSpPr>
          <p:cNvPr id="303" name="Google Shape;303;p36"/>
          <p:cNvSpPr txBox="1"/>
          <p:nvPr>
            <p:ph idx="1" type="body"/>
          </p:nvPr>
        </p:nvSpPr>
        <p:spPr>
          <a:xfrm>
            <a:off x="457200" y="841951"/>
            <a:ext cx="8229600" cy="1226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36550" lvl="0" marL="3429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Char char="●"/>
            </a:pPr>
            <a:r>
              <a:rPr lang="en" sz="2700"/>
              <a:t>This trial enrolled more patients than all prior trials combined (</a:t>
            </a:r>
            <a:r>
              <a:rPr lang="en" sz="2700">
                <a:solidFill>
                  <a:srgbClr val="0000FF"/>
                </a:solidFill>
              </a:rPr>
              <a:t>N=939</a:t>
            </a:r>
            <a:r>
              <a:rPr lang="en" sz="2700"/>
              <a:t>)</a:t>
            </a:r>
            <a:endParaRPr/>
          </a:p>
          <a:p>
            <a:pPr indent="-336550" lvl="0" marL="342900" rtl="0" algn="l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700"/>
              <a:buChar char="●"/>
            </a:pPr>
            <a:r>
              <a:rPr lang="en" sz="2700"/>
              <a:t>Treatment was successfully delivered</a:t>
            </a:r>
            <a:endParaRPr/>
          </a:p>
          <a:p>
            <a:pPr indent="-336550" lvl="0" marL="342900" rtl="0" algn="l">
              <a:lnSpc>
                <a:spcPct val="80000"/>
              </a:lnSpc>
              <a:spcBef>
                <a:spcPts val="500"/>
              </a:spcBef>
              <a:spcAft>
                <a:spcPts val="1600"/>
              </a:spcAft>
              <a:buClr>
                <a:schemeClr val="dk1"/>
              </a:buClr>
              <a:buSzPts val="2700"/>
              <a:buChar char="●"/>
            </a:pPr>
            <a:r>
              <a:rPr lang="en" sz="2700"/>
              <a:t>No difference in primary or secondary outcomes</a:t>
            </a:r>
            <a:endParaRPr/>
          </a:p>
        </p:txBody>
      </p:sp>
      <p:pic>
        <p:nvPicPr>
          <p:cNvPr descr="Nielsen2013_FigureTempCurves.tiff" id="304" name="Google Shape;304;p36"/>
          <p:cNvPicPr preferRelativeResize="0"/>
          <p:nvPr/>
        </p:nvPicPr>
        <p:blipFill rotWithShape="1">
          <a:blip r:embed="rId3">
            <a:alphaModFix/>
          </a:blip>
          <a:srcRect b="26129" l="3722" r="3219" t="2477"/>
          <a:stretch/>
        </p:blipFill>
        <p:spPr>
          <a:xfrm>
            <a:off x="89700" y="2589375"/>
            <a:ext cx="4286025" cy="1860836"/>
          </a:xfrm>
          <a:prstGeom prst="rect">
            <a:avLst/>
          </a:prstGeom>
          <a:noFill/>
          <a:ln>
            <a:noFill/>
          </a:ln>
        </p:spPr>
      </p:pic>
      <p:pic>
        <p:nvPicPr>
          <p:cNvPr id="305" name="Google Shape;305;p3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137375" y="2450876"/>
            <a:ext cx="3909600" cy="2303100"/>
          </a:xfrm>
          <a:prstGeom prst="rect">
            <a:avLst/>
          </a:prstGeom>
          <a:noFill/>
          <a:ln>
            <a:noFill/>
          </a:ln>
        </p:spPr>
      </p:pic>
      <p:sp>
        <p:nvSpPr>
          <p:cNvPr id="306" name="Google Shape;306;p36"/>
          <p:cNvSpPr txBox="1"/>
          <p:nvPr/>
        </p:nvSpPr>
        <p:spPr>
          <a:xfrm rot="-5400000">
            <a:off x="3841577" y="3105922"/>
            <a:ext cx="15915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% of Subjects</a:t>
            </a:r>
            <a:endParaRPr sz="1400"/>
          </a:p>
        </p:txBody>
      </p:sp>
      <p:sp>
        <p:nvSpPr>
          <p:cNvPr id="307" name="Google Shape;307;p36"/>
          <p:cNvSpPr txBox="1"/>
          <p:nvPr/>
        </p:nvSpPr>
        <p:spPr>
          <a:xfrm>
            <a:off x="5815032" y="2685361"/>
            <a:ext cx="5838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50%</a:t>
            </a:r>
            <a:endParaRPr sz="1400"/>
          </a:p>
        </p:txBody>
      </p:sp>
      <p:sp>
        <p:nvSpPr>
          <p:cNvPr id="308" name="Google Shape;308;p36"/>
          <p:cNvSpPr txBox="1"/>
          <p:nvPr/>
        </p:nvSpPr>
        <p:spPr>
          <a:xfrm>
            <a:off x="6398835" y="2685311"/>
            <a:ext cx="5838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52%</a:t>
            </a:r>
            <a:endParaRPr sz="1400"/>
          </a:p>
        </p:txBody>
      </p:sp>
      <p:sp>
        <p:nvSpPr>
          <p:cNvPr id="309" name="Google Shape;309;p36"/>
          <p:cNvSpPr txBox="1"/>
          <p:nvPr/>
        </p:nvSpPr>
        <p:spPr>
          <a:xfrm>
            <a:off x="7509137" y="2799736"/>
            <a:ext cx="583800" cy="2769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48%</a:t>
            </a:r>
            <a:endParaRPr sz="1400"/>
          </a:p>
        </p:txBody>
      </p:sp>
      <p:sp>
        <p:nvSpPr>
          <p:cNvPr id="310" name="Google Shape;310;p36"/>
          <p:cNvSpPr txBox="1"/>
          <p:nvPr/>
        </p:nvSpPr>
        <p:spPr>
          <a:xfrm>
            <a:off x="8092925" y="2799686"/>
            <a:ext cx="583800" cy="2769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48%</a:t>
            </a:r>
            <a:endParaRPr sz="140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37"/>
          <p:cNvSpPr txBox="1"/>
          <p:nvPr>
            <p:ph type="title"/>
          </p:nvPr>
        </p:nvSpPr>
        <p:spPr>
          <a:xfrm>
            <a:off x="233775" y="333769"/>
            <a:ext cx="6390300" cy="429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4400"/>
              <a:buFont typeface="Calibri"/>
              <a:buNone/>
            </a:pPr>
            <a:r>
              <a:rPr lang="en">
                <a:solidFill>
                  <a:srgbClr val="0000FF"/>
                </a:solidFill>
              </a:rPr>
              <a:t>TTM Trial</a:t>
            </a:r>
            <a:endParaRPr/>
          </a:p>
        </p:txBody>
      </p:sp>
      <p:sp>
        <p:nvSpPr>
          <p:cNvPr id="316" name="Google Shape;316;p37"/>
          <p:cNvSpPr txBox="1"/>
          <p:nvPr/>
        </p:nvSpPr>
        <p:spPr>
          <a:xfrm>
            <a:off x="269413" y="1268250"/>
            <a:ext cx="2732700" cy="228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Control of temperature at 33º or 36ºC results in good outcomes (</a:t>
            </a:r>
            <a:r>
              <a:rPr lang="en" sz="240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50-60% survival</a:t>
            </a:r>
            <a:r>
              <a:rPr lang="en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 that look like the hypothermia arms of the older trials</a:t>
            </a:r>
            <a:endParaRPr sz="1400"/>
          </a:p>
        </p:txBody>
      </p:sp>
      <p:pic>
        <p:nvPicPr>
          <p:cNvPr id="317" name="Google Shape;317;p37"/>
          <p:cNvPicPr preferRelativeResize="0"/>
          <p:nvPr/>
        </p:nvPicPr>
        <p:blipFill rotWithShape="1">
          <a:blip r:embed="rId3">
            <a:alphaModFix/>
          </a:blip>
          <a:srcRect b="16993" l="33262" r="0" t="23673"/>
          <a:stretch/>
        </p:blipFill>
        <p:spPr>
          <a:xfrm>
            <a:off x="3285394" y="1063463"/>
            <a:ext cx="5339700" cy="3560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38"/>
          <p:cNvSpPr txBox="1"/>
          <p:nvPr>
            <p:ph type="title"/>
          </p:nvPr>
        </p:nvSpPr>
        <p:spPr>
          <a:xfrm>
            <a:off x="233775" y="333769"/>
            <a:ext cx="6390300" cy="429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4400"/>
              <a:buFont typeface="Calibri"/>
              <a:buNone/>
            </a:pPr>
            <a:r>
              <a:rPr lang="en">
                <a:solidFill>
                  <a:srgbClr val="0000FF"/>
                </a:solidFill>
              </a:rPr>
              <a:t>TTM Trial </a:t>
            </a:r>
            <a:endParaRPr/>
          </a:p>
        </p:txBody>
      </p:sp>
      <p:pic>
        <p:nvPicPr>
          <p:cNvPr descr="Screen Shot 2020-01-29 at 9.13.47 PM.png" id="323" name="Google Shape;323;p3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180098"/>
            <a:ext cx="6772275" cy="23622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creen Shot 2020-01-29 at 9.13.32 PM.png" id="324" name="Google Shape;324;p3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1891966"/>
            <a:ext cx="6772275" cy="2362200"/>
          </a:xfrm>
          <a:prstGeom prst="rect">
            <a:avLst/>
          </a:prstGeom>
          <a:noFill/>
          <a:ln>
            <a:noFill/>
          </a:ln>
        </p:spPr>
      </p:pic>
      <p:sp>
        <p:nvSpPr>
          <p:cNvPr id="325" name="Google Shape;325;p38"/>
          <p:cNvSpPr/>
          <p:nvPr/>
        </p:nvSpPr>
        <p:spPr>
          <a:xfrm>
            <a:off x="3790649" y="2245951"/>
            <a:ext cx="3516000" cy="651600"/>
          </a:xfrm>
          <a:prstGeom prst="ellipse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3000">
              <a:srgbClr val="000000">
                <a:alpha val="349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29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creen Shot 2020-01-29 at 9.16.05 PM.png" id="330" name="Google Shape;330;p39"/>
          <p:cNvPicPr preferRelativeResize="0"/>
          <p:nvPr/>
        </p:nvPicPr>
        <p:blipFill rotWithShape="1">
          <a:blip r:embed="rId3">
            <a:alphaModFix/>
          </a:blip>
          <a:srcRect b="0" l="0" r="0" t="18738"/>
          <a:stretch/>
        </p:blipFill>
        <p:spPr>
          <a:xfrm>
            <a:off x="0" y="524856"/>
            <a:ext cx="7234990" cy="227603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creen Shot 2020-01-29 at 9.16.31 PM.png" id="331" name="Google Shape;331;p3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580105" y="1896536"/>
            <a:ext cx="4922923" cy="2885034"/>
          </a:xfrm>
          <a:prstGeom prst="rect">
            <a:avLst/>
          </a:prstGeom>
          <a:noFill/>
          <a:ln>
            <a:noFill/>
          </a:ln>
        </p:spPr>
      </p:pic>
      <p:sp>
        <p:nvSpPr>
          <p:cNvPr id="332" name="Google Shape;332;p39"/>
          <p:cNvSpPr txBox="1"/>
          <p:nvPr/>
        </p:nvSpPr>
        <p:spPr>
          <a:xfrm>
            <a:off x="2438561" y="40108"/>
            <a:ext cx="3055200" cy="484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HYPERION Trial</a:t>
            </a:r>
            <a:endParaRPr sz="1400"/>
          </a:p>
        </p:txBody>
      </p:sp>
      <p:sp>
        <p:nvSpPr>
          <p:cNvPr id="333" name="Google Shape;333;p39"/>
          <p:cNvSpPr txBox="1"/>
          <p:nvPr/>
        </p:nvSpPr>
        <p:spPr>
          <a:xfrm>
            <a:off x="471034" y="3128211"/>
            <a:ext cx="2109000" cy="10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33ºC x 24 hrs</a:t>
            </a:r>
            <a:endParaRPr sz="28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vs</a:t>
            </a:r>
            <a:r>
              <a:rPr lang="en" sz="280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sz="1400"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36.5-37.5ºC </a:t>
            </a:r>
            <a:endParaRPr sz="140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37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40"/>
          <p:cNvSpPr txBox="1"/>
          <p:nvPr>
            <p:ph type="title"/>
          </p:nvPr>
        </p:nvSpPr>
        <p:spPr>
          <a:xfrm>
            <a:off x="233775" y="333769"/>
            <a:ext cx="6390300" cy="429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4400"/>
              <a:buFont typeface="Calibri"/>
              <a:buNone/>
            </a:pPr>
            <a:r>
              <a:rPr lang="en">
                <a:solidFill>
                  <a:srgbClr val="0000FF"/>
                </a:solidFill>
              </a:rPr>
              <a:t>HYPERION (2019)</a:t>
            </a:r>
            <a:endParaRPr/>
          </a:p>
        </p:txBody>
      </p:sp>
      <p:pic>
        <p:nvPicPr>
          <p:cNvPr descr="Screen Shot 2020-01-30 at 4.07.56 AM.png" id="339" name="Google Shape;339;p4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24689" y="952938"/>
            <a:ext cx="5116931" cy="348340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43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41"/>
          <p:cNvSpPr txBox="1"/>
          <p:nvPr>
            <p:ph type="title"/>
          </p:nvPr>
        </p:nvSpPr>
        <p:spPr>
          <a:xfrm>
            <a:off x="233775" y="333769"/>
            <a:ext cx="6390300" cy="429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4400"/>
              <a:buFont typeface="Calibri"/>
              <a:buNone/>
            </a:pPr>
            <a:r>
              <a:rPr lang="en">
                <a:solidFill>
                  <a:srgbClr val="0000FF"/>
                </a:solidFill>
              </a:rPr>
              <a:t>HYPERION (2019)</a:t>
            </a:r>
            <a:endParaRPr/>
          </a:p>
        </p:txBody>
      </p:sp>
      <p:pic>
        <p:nvPicPr>
          <p:cNvPr descr="Screen Shot 2020-01-27 at 5.45.33 PM.png" id="345" name="Google Shape;345;p41"/>
          <p:cNvPicPr preferRelativeResize="0"/>
          <p:nvPr/>
        </p:nvPicPr>
        <p:blipFill rotWithShape="1">
          <a:blip r:embed="rId3">
            <a:alphaModFix/>
          </a:blip>
          <a:srcRect b="15755" l="2413" r="2194" t="4670"/>
          <a:stretch/>
        </p:blipFill>
        <p:spPr>
          <a:xfrm>
            <a:off x="0" y="1063228"/>
            <a:ext cx="8734793" cy="33583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49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creen Shot 2020-01-30 at 5.41.18 AM.png" id="350" name="Google Shape;350;p4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438598"/>
            <a:ext cx="6857998" cy="3714498"/>
          </a:xfrm>
          <a:prstGeom prst="rect">
            <a:avLst/>
          </a:prstGeom>
          <a:noFill/>
          <a:ln>
            <a:noFill/>
          </a:ln>
        </p:spPr>
      </p:pic>
      <p:sp>
        <p:nvSpPr>
          <p:cNvPr id="351" name="Google Shape;351;p42"/>
          <p:cNvSpPr txBox="1"/>
          <p:nvPr/>
        </p:nvSpPr>
        <p:spPr>
          <a:xfrm>
            <a:off x="6837801" y="161599"/>
            <a:ext cx="21951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https://TTM2trial.org</a:t>
            </a:r>
            <a:endParaRPr sz="140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55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43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4400"/>
              <a:buFont typeface="Calibri"/>
              <a:buNone/>
            </a:pPr>
            <a:r>
              <a:rPr lang="en">
                <a:solidFill>
                  <a:srgbClr val="0000FF"/>
                </a:solidFill>
              </a:rPr>
              <a:t>TTM2</a:t>
            </a:r>
            <a:endParaRPr/>
          </a:p>
        </p:txBody>
      </p:sp>
      <p:sp>
        <p:nvSpPr>
          <p:cNvPr id="357" name="Google Shape;357;p43"/>
          <p:cNvSpPr txBox="1"/>
          <p:nvPr>
            <p:ph idx="1" type="body"/>
          </p:nvPr>
        </p:nvSpPr>
        <p:spPr>
          <a:xfrm>
            <a:off x="457200" y="1200150"/>
            <a:ext cx="8229600" cy="339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200"/>
              <a:buChar char="●"/>
            </a:pPr>
            <a:r>
              <a:rPr lang="en">
                <a:solidFill>
                  <a:srgbClr val="FF0000"/>
                </a:solidFill>
              </a:rPr>
              <a:t>33ºC x 28 hours  </a:t>
            </a:r>
            <a:r>
              <a:rPr lang="en"/>
              <a:t>vs. </a:t>
            </a:r>
            <a:r>
              <a:rPr lang="en">
                <a:solidFill>
                  <a:srgbClr val="0000FF"/>
                </a:solidFill>
              </a:rPr>
              <a:t>Fever Prevention</a:t>
            </a:r>
            <a:endParaRPr/>
          </a:p>
          <a:p>
            <a:pPr indent="-342900" lvl="0" marL="342900" rtl="0" algn="l"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3200"/>
              <a:buChar char="●"/>
            </a:pPr>
            <a:r>
              <a:rPr lang="en"/>
              <a:t>Fever prevention</a:t>
            </a:r>
            <a:endParaRPr/>
          </a:p>
          <a:p>
            <a:pPr indent="-292100" lvl="1" marL="74930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○"/>
            </a:pPr>
            <a:r>
              <a:rPr lang="en"/>
              <a:t>No device unless temperature &gt;=37.8ºC</a:t>
            </a:r>
            <a:endParaRPr/>
          </a:p>
          <a:p>
            <a:pPr indent="-292100" lvl="1" marL="74930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○"/>
            </a:pPr>
            <a:r>
              <a:rPr lang="en"/>
              <a:t>Then turn on device to control temp at 37.5ºC</a:t>
            </a:r>
            <a:endParaRPr/>
          </a:p>
          <a:p>
            <a:pPr indent="-342900" lvl="0" marL="342900" rtl="0" algn="l">
              <a:spcBef>
                <a:spcPts val="700"/>
              </a:spcBef>
              <a:spcAft>
                <a:spcPts val="0"/>
              </a:spcAft>
              <a:buClr>
                <a:srgbClr val="0000FF"/>
              </a:buClr>
              <a:buSzPts val="3200"/>
              <a:buChar char="●"/>
            </a:pPr>
            <a:r>
              <a:rPr lang="en">
                <a:solidFill>
                  <a:srgbClr val="0000FF"/>
                </a:solidFill>
              </a:rPr>
              <a:t>1900</a:t>
            </a:r>
            <a:r>
              <a:rPr lang="en"/>
              <a:t> subjects</a:t>
            </a:r>
            <a:endParaRPr/>
          </a:p>
          <a:p>
            <a:pPr indent="-292100" lvl="1" marL="749300" rtl="0" algn="l">
              <a:spcBef>
                <a:spcPts val="500"/>
              </a:spcBef>
              <a:spcAft>
                <a:spcPts val="1600"/>
              </a:spcAft>
              <a:buClr>
                <a:schemeClr val="dk1"/>
              </a:buClr>
              <a:buSzPts val="2800"/>
              <a:buChar char="○"/>
            </a:pPr>
            <a:r>
              <a:rPr lang="en"/>
              <a:t>Completed enrollment 20 January 2020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7"/>
          <p:cNvSpPr txBox="1"/>
          <p:nvPr>
            <p:ph type="title"/>
          </p:nvPr>
        </p:nvSpPr>
        <p:spPr>
          <a:xfrm>
            <a:off x="457200" y="627793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4400"/>
              <a:buFont typeface="Calibri"/>
              <a:buNone/>
            </a:pPr>
            <a:r>
              <a:rPr lang="en">
                <a:solidFill>
                  <a:srgbClr val="0000FF"/>
                </a:solidFill>
              </a:rPr>
              <a:t>Disclosures</a:t>
            </a:r>
            <a:endParaRPr/>
          </a:p>
        </p:txBody>
      </p:sp>
      <p:sp>
        <p:nvSpPr>
          <p:cNvPr id="80" name="Google Shape;80;p17"/>
          <p:cNvSpPr txBox="1"/>
          <p:nvPr>
            <p:ph idx="1" type="body"/>
          </p:nvPr>
        </p:nvSpPr>
        <p:spPr>
          <a:xfrm>
            <a:off x="457200" y="1392514"/>
            <a:ext cx="8229600" cy="2199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●"/>
            </a:pPr>
            <a:r>
              <a:rPr lang="en" sz="2800"/>
              <a:t>NINDS - studies of hypothermia mechanisms</a:t>
            </a:r>
            <a:endParaRPr/>
          </a:p>
          <a:p>
            <a:pPr indent="-342900" lvl="0" marL="34290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●"/>
            </a:pPr>
            <a:r>
              <a:rPr lang="en" sz="2800"/>
              <a:t>NHLBI - EMS interventions in resuscitation</a:t>
            </a:r>
            <a:endParaRPr/>
          </a:p>
          <a:p>
            <a:pPr indent="-342900" lvl="0" marL="34290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●"/>
            </a:pPr>
            <a:r>
              <a:rPr lang="en" sz="2800"/>
              <a:t>ILCOR Task Force on ALS, CoSTR</a:t>
            </a:r>
            <a:endParaRPr sz="2800"/>
          </a:p>
          <a:p>
            <a:pPr indent="-342900" lvl="0" marL="342900" rtl="0" algn="l">
              <a:spcBef>
                <a:spcPts val="500"/>
              </a:spcBef>
              <a:spcAft>
                <a:spcPts val="1600"/>
              </a:spcAft>
              <a:buClr>
                <a:schemeClr val="dk1"/>
              </a:buClr>
              <a:buSzPts val="2800"/>
              <a:buChar char="●"/>
            </a:pPr>
            <a:r>
              <a:rPr lang="en" sz="2800"/>
              <a:t>AHA ECC Committee –Guidelines, etc.</a:t>
            </a:r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6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44"/>
          <p:cNvSpPr txBox="1"/>
          <p:nvPr>
            <p:ph type="title"/>
          </p:nvPr>
        </p:nvSpPr>
        <p:spPr>
          <a:xfrm>
            <a:off x="457200" y="70184"/>
            <a:ext cx="8229600" cy="741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4400"/>
              <a:buFont typeface="Calibri"/>
              <a:buNone/>
            </a:pPr>
            <a:r>
              <a:rPr lang="en">
                <a:solidFill>
                  <a:srgbClr val="0000FF"/>
                </a:solidFill>
              </a:rPr>
              <a:t>Starting Hypothermia Sooner</a:t>
            </a:r>
            <a:endParaRPr/>
          </a:p>
        </p:txBody>
      </p:sp>
      <p:sp>
        <p:nvSpPr>
          <p:cNvPr id="363" name="Google Shape;363;p44"/>
          <p:cNvSpPr/>
          <p:nvPr/>
        </p:nvSpPr>
        <p:spPr>
          <a:xfrm>
            <a:off x="1281708" y="2731714"/>
            <a:ext cx="1278337" cy="1349588"/>
          </a:xfrm>
          <a:custGeom>
            <a:rect b="b" l="l" r="r" t="t"/>
            <a:pathLst>
              <a:path extrusionOk="0" h="1799451" w="2292981">
                <a:moveTo>
                  <a:pt x="0" y="1775762"/>
                </a:moveTo>
                <a:cubicBezTo>
                  <a:pt x="169524" y="1358344"/>
                  <a:pt x="339048" y="940926"/>
                  <a:pt x="470355" y="670486"/>
                </a:cubicBezTo>
                <a:cubicBezTo>
                  <a:pt x="601663" y="400046"/>
                  <a:pt x="683975" y="264826"/>
                  <a:pt x="787845" y="153123"/>
                </a:cubicBezTo>
                <a:cubicBezTo>
                  <a:pt x="891715" y="41420"/>
                  <a:pt x="983826" y="4185"/>
                  <a:pt x="1093575" y="266"/>
                </a:cubicBezTo>
                <a:cubicBezTo>
                  <a:pt x="1203324" y="-3653"/>
                  <a:pt x="1346391" y="35541"/>
                  <a:pt x="1446342" y="129607"/>
                </a:cubicBezTo>
                <a:cubicBezTo>
                  <a:pt x="1546293" y="223673"/>
                  <a:pt x="1593327" y="376530"/>
                  <a:pt x="1693278" y="564662"/>
                </a:cubicBezTo>
                <a:cubicBezTo>
                  <a:pt x="1793229" y="752794"/>
                  <a:pt x="1955894" y="1066347"/>
                  <a:pt x="2046045" y="1258399"/>
                </a:cubicBezTo>
                <a:cubicBezTo>
                  <a:pt x="2136197" y="1450450"/>
                  <a:pt x="2193031" y="1626824"/>
                  <a:pt x="2234187" y="1716971"/>
                </a:cubicBezTo>
                <a:cubicBezTo>
                  <a:pt x="2275343" y="1807118"/>
                  <a:pt x="2292981" y="1799279"/>
                  <a:pt x="2292981" y="1799279"/>
                </a:cubicBezTo>
              </a:path>
            </a:pathLst>
          </a:custGeom>
          <a:solidFill>
            <a:srgbClr val="FF6600"/>
          </a:solidFill>
          <a:ln cap="flat" cmpd="sng" w="25400">
            <a:solidFill>
              <a:srgbClr val="FF6600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0000">
              <a:srgbClr val="000000">
                <a:alpha val="3765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4" name="Google Shape;364;p44"/>
          <p:cNvSpPr/>
          <p:nvPr/>
        </p:nvSpPr>
        <p:spPr>
          <a:xfrm>
            <a:off x="964219" y="811323"/>
            <a:ext cx="447131" cy="3279499"/>
          </a:xfrm>
          <a:custGeom>
            <a:rect b="b" l="l" r="r" t="t"/>
            <a:pathLst>
              <a:path extrusionOk="0" h="1799451" w="2292981">
                <a:moveTo>
                  <a:pt x="0" y="1775762"/>
                </a:moveTo>
                <a:cubicBezTo>
                  <a:pt x="169524" y="1358344"/>
                  <a:pt x="339048" y="940926"/>
                  <a:pt x="470355" y="670486"/>
                </a:cubicBezTo>
                <a:cubicBezTo>
                  <a:pt x="601663" y="400046"/>
                  <a:pt x="683975" y="264826"/>
                  <a:pt x="787845" y="153123"/>
                </a:cubicBezTo>
                <a:cubicBezTo>
                  <a:pt x="891715" y="41420"/>
                  <a:pt x="983826" y="4185"/>
                  <a:pt x="1093575" y="266"/>
                </a:cubicBezTo>
                <a:cubicBezTo>
                  <a:pt x="1203324" y="-3653"/>
                  <a:pt x="1346391" y="35541"/>
                  <a:pt x="1446342" y="129607"/>
                </a:cubicBezTo>
                <a:cubicBezTo>
                  <a:pt x="1546293" y="223673"/>
                  <a:pt x="1593327" y="376530"/>
                  <a:pt x="1693278" y="564662"/>
                </a:cubicBezTo>
                <a:cubicBezTo>
                  <a:pt x="1793229" y="752794"/>
                  <a:pt x="1955894" y="1066347"/>
                  <a:pt x="2046045" y="1258399"/>
                </a:cubicBezTo>
                <a:cubicBezTo>
                  <a:pt x="2136197" y="1450450"/>
                  <a:pt x="2193031" y="1626824"/>
                  <a:pt x="2234187" y="1716971"/>
                </a:cubicBezTo>
                <a:cubicBezTo>
                  <a:pt x="2275343" y="1807118"/>
                  <a:pt x="2292981" y="1799279"/>
                  <a:pt x="2292981" y="1799279"/>
                </a:cubicBezTo>
              </a:path>
            </a:pathLst>
          </a:custGeom>
          <a:solidFill>
            <a:srgbClr val="FF0000"/>
          </a:solidFill>
          <a:ln cap="flat" cmpd="sng" w="254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0000">
              <a:srgbClr val="000000">
                <a:alpha val="3765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65" name="Google Shape;365;p44"/>
          <p:cNvCxnSpPr/>
          <p:nvPr/>
        </p:nvCxnSpPr>
        <p:spPr>
          <a:xfrm>
            <a:off x="752565" y="414481"/>
            <a:ext cx="0" cy="3659700"/>
          </a:xfrm>
          <a:prstGeom prst="straightConnector1">
            <a:avLst/>
          </a:prstGeom>
          <a:noFill/>
          <a:ln cap="flat" cmpd="sng" w="762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0000">
              <a:srgbClr val="000000">
                <a:alpha val="37650"/>
              </a:srgbClr>
            </a:outerShdw>
          </a:effectLst>
        </p:spPr>
      </p:cxnSp>
      <p:cxnSp>
        <p:nvCxnSpPr>
          <p:cNvPr id="366" name="Google Shape;366;p44"/>
          <p:cNvCxnSpPr/>
          <p:nvPr/>
        </p:nvCxnSpPr>
        <p:spPr>
          <a:xfrm rot="10800000">
            <a:off x="740852" y="4067333"/>
            <a:ext cx="7498500" cy="0"/>
          </a:xfrm>
          <a:prstGeom prst="straightConnector1">
            <a:avLst/>
          </a:prstGeom>
          <a:noFill/>
          <a:ln cap="flat" cmpd="sng" w="762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0000">
              <a:srgbClr val="000000">
                <a:alpha val="37650"/>
              </a:srgbClr>
            </a:outerShdw>
          </a:effectLst>
        </p:spPr>
      </p:cxnSp>
      <p:sp>
        <p:nvSpPr>
          <p:cNvPr id="367" name="Google Shape;367;p44"/>
          <p:cNvSpPr/>
          <p:nvPr/>
        </p:nvSpPr>
        <p:spPr>
          <a:xfrm>
            <a:off x="2622221" y="3524916"/>
            <a:ext cx="5656022" cy="556387"/>
          </a:xfrm>
          <a:custGeom>
            <a:rect b="b" l="l" r="r" t="t"/>
            <a:pathLst>
              <a:path extrusionOk="0" h="741849" w="5656022">
                <a:moveTo>
                  <a:pt x="0" y="694816"/>
                </a:moveTo>
                <a:cubicBezTo>
                  <a:pt x="21558" y="522361"/>
                  <a:pt x="43116" y="349907"/>
                  <a:pt x="105830" y="248002"/>
                </a:cubicBezTo>
                <a:cubicBezTo>
                  <a:pt x="168544" y="146097"/>
                  <a:pt x="252817" y="124540"/>
                  <a:pt x="376285" y="83386"/>
                </a:cubicBezTo>
                <a:cubicBezTo>
                  <a:pt x="499753" y="42232"/>
                  <a:pt x="652619" y="8918"/>
                  <a:pt x="846640" y="1079"/>
                </a:cubicBezTo>
                <a:cubicBezTo>
                  <a:pt x="1040661" y="-6760"/>
                  <a:pt x="1291518" y="30474"/>
                  <a:pt x="1540414" y="36353"/>
                </a:cubicBezTo>
                <a:cubicBezTo>
                  <a:pt x="1789310" y="42232"/>
                  <a:pt x="2110720" y="10877"/>
                  <a:pt x="2340018" y="36353"/>
                </a:cubicBezTo>
                <a:cubicBezTo>
                  <a:pt x="2569316" y="61829"/>
                  <a:pt x="2916203" y="189211"/>
                  <a:pt x="2916203" y="189211"/>
                </a:cubicBezTo>
                <a:cubicBezTo>
                  <a:pt x="3110224" y="242123"/>
                  <a:pt x="3312085" y="330309"/>
                  <a:pt x="3504147" y="353826"/>
                </a:cubicBezTo>
                <a:cubicBezTo>
                  <a:pt x="3696209" y="377342"/>
                  <a:pt x="3917667" y="312672"/>
                  <a:pt x="4068573" y="330310"/>
                </a:cubicBezTo>
                <a:cubicBezTo>
                  <a:pt x="4219479" y="347947"/>
                  <a:pt x="4299831" y="430255"/>
                  <a:pt x="4409581" y="459651"/>
                </a:cubicBezTo>
                <a:cubicBezTo>
                  <a:pt x="4519331" y="489047"/>
                  <a:pt x="4621241" y="485127"/>
                  <a:pt x="4727071" y="506684"/>
                </a:cubicBezTo>
                <a:cubicBezTo>
                  <a:pt x="4832901" y="528241"/>
                  <a:pt x="4970087" y="565474"/>
                  <a:pt x="5044560" y="588991"/>
                </a:cubicBezTo>
                <a:cubicBezTo>
                  <a:pt x="5119033" y="612507"/>
                  <a:pt x="5091596" y="628186"/>
                  <a:pt x="5173908" y="647783"/>
                </a:cubicBezTo>
                <a:cubicBezTo>
                  <a:pt x="5256220" y="667380"/>
                  <a:pt x="5458081" y="690896"/>
                  <a:pt x="5538433" y="706574"/>
                </a:cubicBezTo>
                <a:cubicBezTo>
                  <a:pt x="5618785" y="722252"/>
                  <a:pt x="5656022" y="741849"/>
                  <a:pt x="5656022" y="741849"/>
                </a:cubicBezTo>
              </a:path>
            </a:pathLst>
          </a:custGeom>
          <a:solidFill>
            <a:srgbClr val="3366FF"/>
          </a:solidFill>
          <a:ln cap="flat" cmpd="sng" w="25400">
            <a:solidFill>
              <a:srgbClr val="3366FF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0000">
              <a:srgbClr val="000000">
                <a:alpha val="3765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8" name="Google Shape;368;p44"/>
          <p:cNvSpPr txBox="1"/>
          <p:nvPr/>
        </p:nvSpPr>
        <p:spPr>
          <a:xfrm rot="-5400000">
            <a:off x="-82847" y="1892301"/>
            <a:ext cx="7734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Injury</a:t>
            </a:r>
            <a:endParaRPr sz="1400"/>
          </a:p>
        </p:txBody>
      </p:sp>
      <p:sp>
        <p:nvSpPr>
          <p:cNvPr id="369" name="Google Shape;369;p44"/>
          <p:cNvSpPr txBox="1"/>
          <p:nvPr/>
        </p:nvSpPr>
        <p:spPr>
          <a:xfrm>
            <a:off x="752565" y="4239979"/>
            <a:ext cx="1046100" cy="3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Minutes</a:t>
            </a:r>
            <a:endParaRPr sz="1400"/>
          </a:p>
        </p:txBody>
      </p:sp>
      <p:sp>
        <p:nvSpPr>
          <p:cNvPr id="370" name="Google Shape;370;p44"/>
          <p:cNvSpPr txBox="1"/>
          <p:nvPr/>
        </p:nvSpPr>
        <p:spPr>
          <a:xfrm>
            <a:off x="1712571" y="4239979"/>
            <a:ext cx="710400" cy="3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Hour</a:t>
            </a:r>
            <a:endParaRPr sz="1400"/>
          </a:p>
        </p:txBody>
      </p:sp>
      <p:sp>
        <p:nvSpPr>
          <p:cNvPr id="371" name="Google Shape;371;p44"/>
          <p:cNvSpPr txBox="1"/>
          <p:nvPr/>
        </p:nvSpPr>
        <p:spPr>
          <a:xfrm>
            <a:off x="2810373" y="4239979"/>
            <a:ext cx="804300" cy="3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Hours</a:t>
            </a:r>
            <a:endParaRPr sz="1400"/>
          </a:p>
        </p:txBody>
      </p:sp>
      <p:sp>
        <p:nvSpPr>
          <p:cNvPr id="372" name="Google Shape;372;p44"/>
          <p:cNvSpPr txBox="1"/>
          <p:nvPr/>
        </p:nvSpPr>
        <p:spPr>
          <a:xfrm>
            <a:off x="4821142" y="4239979"/>
            <a:ext cx="681600" cy="3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Days</a:t>
            </a:r>
            <a:endParaRPr sz="1400"/>
          </a:p>
        </p:txBody>
      </p:sp>
      <p:sp>
        <p:nvSpPr>
          <p:cNvPr id="373" name="Google Shape;373;p44"/>
          <p:cNvSpPr txBox="1"/>
          <p:nvPr/>
        </p:nvSpPr>
        <p:spPr>
          <a:xfrm>
            <a:off x="1419831" y="985094"/>
            <a:ext cx="10683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Ischemia</a:t>
            </a:r>
            <a:endParaRPr sz="1400"/>
          </a:p>
        </p:txBody>
      </p:sp>
      <p:sp>
        <p:nvSpPr>
          <p:cNvPr id="374" name="Google Shape;374;p44"/>
          <p:cNvSpPr txBox="1"/>
          <p:nvPr/>
        </p:nvSpPr>
        <p:spPr>
          <a:xfrm>
            <a:off x="1997777" y="2195854"/>
            <a:ext cx="13539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Reperfusion</a:t>
            </a:r>
            <a:endParaRPr sz="1400"/>
          </a:p>
        </p:txBody>
      </p:sp>
      <p:sp>
        <p:nvSpPr>
          <p:cNvPr id="375" name="Google Shape;375;p44"/>
          <p:cNvSpPr/>
          <p:nvPr/>
        </p:nvSpPr>
        <p:spPr>
          <a:xfrm>
            <a:off x="1775591" y="961237"/>
            <a:ext cx="1740314" cy="687858"/>
          </a:xfrm>
          <a:custGeom>
            <a:rect b="b" l="l" r="r" t="t"/>
            <a:pathLst>
              <a:path extrusionOk="0" h="917144" w="1740314">
                <a:moveTo>
                  <a:pt x="1740314" y="0"/>
                </a:moveTo>
                <a:cubicBezTo>
                  <a:pt x="1673680" y="241044"/>
                  <a:pt x="1607047" y="482089"/>
                  <a:pt x="1316995" y="634946"/>
                </a:cubicBezTo>
                <a:cubicBezTo>
                  <a:pt x="1026943" y="787803"/>
                  <a:pt x="0" y="917144"/>
                  <a:pt x="0" y="917144"/>
                </a:cubicBezTo>
              </a:path>
            </a:pathLst>
          </a:custGeom>
          <a:noFill/>
          <a:ln cap="flat" cmpd="sng" w="25400">
            <a:solidFill>
              <a:srgbClr val="3366FF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0000">
              <a:srgbClr val="000000">
                <a:alpha val="3765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76" name="Google Shape;376;p44"/>
          <p:cNvCxnSpPr/>
          <p:nvPr/>
        </p:nvCxnSpPr>
        <p:spPr>
          <a:xfrm flipH="1">
            <a:off x="3127911" y="871758"/>
            <a:ext cx="2645700" cy="1324200"/>
          </a:xfrm>
          <a:prstGeom prst="straightConnector1">
            <a:avLst/>
          </a:prstGeom>
          <a:noFill/>
          <a:ln cap="flat" cmpd="sng" w="25400">
            <a:solidFill>
              <a:srgbClr val="3366FF"/>
            </a:solidFill>
            <a:prstDash val="solid"/>
            <a:round/>
            <a:headEnd len="sm" w="sm" type="none"/>
            <a:tailEnd len="med" w="med" type="stealth"/>
          </a:ln>
          <a:effectLst>
            <a:outerShdw blurRad="40000" rotWithShape="0" dir="5400000" dist="20000">
              <a:srgbClr val="000000">
                <a:alpha val="37650"/>
              </a:srgbClr>
            </a:outerShdw>
          </a:effectLst>
        </p:spPr>
      </p:cxnSp>
      <p:sp>
        <p:nvSpPr>
          <p:cNvPr id="377" name="Google Shape;377;p44"/>
          <p:cNvSpPr txBox="1"/>
          <p:nvPr/>
        </p:nvSpPr>
        <p:spPr>
          <a:xfrm>
            <a:off x="4503651" y="2986935"/>
            <a:ext cx="27438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Secondary / Delayed Injury</a:t>
            </a:r>
            <a:endParaRPr sz="140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8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creen Shot 2020-01-30 at 4.24.01 AM.png" id="382" name="Google Shape;382;p4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78206"/>
            <a:ext cx="5644818" cy="165273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creen Shot 2020-01-30 at 4.24.59 AM.png" id="383" name="Google Shape;383;p4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716420" y="1730939"/>
            <a:ext cx="3887202" cy="2783820"/>
          </a:xfrm>
          <a:prstGeom prst="rect">
            <a:avLst/>
          </a:prstGeom>
          <a:noFill/>
          <a:ln>
            <a:noFill/>
          </a:ln>
        </p:spPr>
      </p:pic>
      <p:sp>
        <p:nvSpPr>
          <p:cNvPr id="384" name="Google Shape;384;p45"/>
          <p:cNvSpPr/>
          <p:nvPr/>
        </p:nvSpPr>
        <p:spPr>
          <a:xfrm>
            <a:off x="-8614" y="2294751"/>
            <a:ext cx="3613200" cy="7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Cold (4ºC) IVF </a:t>
            </a:r>
            <a:r>
              <a:rPr lang="en" sz="20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started after ROSC</a:t>
            </a:r>
            <a:endParaRPr sz="1400"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vs.  </a:t>
            </a:r>
            <a:endParaRPr sz="1400"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Similar ED Protocol</a:t>
            </a:r>
            <a:endParaRPr sz="1400"/>
          </a:p>
        </p:txBody>
      </p:sp>
      <p:sp>
        <p:nvSpPr>
          <p:cNvPr id="385" name="Google Shape;385;p45"/>
          <p:cNvSpPr txBox="1"/>
          <p:nvPr/>
        </p:nvSpPr>
        <p:spPr>
          <a:xfrm>
            <a:off x="708526" y="3479132"/>
            <a:ext cx="2109000" cy="392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33ºC x 24 hrs</a:t>
            </a:r>
            <a:endParaRPr sz="2800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6" name="Google Shape;386;p45"/>
          <p:cNvSpPr/>
          <p:nvPr/>
        </p:nvSpPr>
        <p:spPr>
          <a:xfrm>
            <a:off x="5893667" y="889198"/>
            <a:ext cx="26433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80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Circulation; 122(7):737-42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7" name="Google Shape;387;p45"/>
          <p:cNvSpPr/>
          <p:nvPr/>
        </p:nvSpPr>
        <p:spPr>
          <a:xfrm>
            <a:off x="4170947" y="2571751"/>
            <a:ext cx="534900" cy="777000"/>
          </a:xfrm>
          <a:prstGeom prst="ellipse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3000">
              <a:srgbClr val="000000">
                <a:alpha val="349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9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p46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4000"/>
              <a:buFont typeface="Calibri"/>
              <a:buNone/>
            </a:pPr>
            <a:r>
              <a:rPr lang="en" sz="4000">
                <a:solidFill>
                  <a:srgbClr val="0000FF"/>
                </a:solidFill>
              </a:rPr>
              <a:t>VF – Cooling (N=234)</a:t>
            </a:r>
            <a:br>
              <a:rPr lang="en" sz="4000">
                <a:solidFill>
                  <a:srgbClr val="0000FF"/>
                </a:solidFill>
              </a:rPr>
            </a:br>
            <a:r>
              <a:rPr lang="en" sz="3200">
                <a:solidFill>
                  <a:srgbClr val="000000"/>
                </a:solidFill>
              </a:rPr>
              <a:t>Bernard 2010 </a:t>
            </a:r>
            <a:r>
              <a:rPr i="1" lang="en" sz="2000">
                <a:solidFill>
                  <a:srgbClr val="000000"/>
                </a:solidFill>
              </a:rPr>
              <a:t>Circulation; 122(7):737-42</a:t>
            </a:r>
            <a:endParaRPr i="1" sz="2800">
              <a:solidFill>
                <a:srgbClr val="000000"/>
              </a:solidFill>
            </a:endParaRPr>
          </a:p>
        </p:txBody>
      </p:sp>
      <p:pic>
        <p:nvPicPr>
          <p:cNvPr id="393" name="Google Shape;393;p4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57200" y="1200150"/>
            <a:ext cx="8229600" cy="3394500"/>
          </a:xfrm>
          <a:prstGeom prst="rect">
            <a:avLst/>
          </a:prstGeom>
          <a:noFill/>
          <a:ln>
            <a:noFill/>
          </a:ln>
        </p:spPr>
      </p:pic>
      <p:sp>
        <p:nvSpPr>
          <p:cNvPr id="394" name="Google Shape;394;p46"/>
          <p:cNvSpPr/>
          <p:nvPr/>
        </p:nvSpPr>
        <p:spPr>
          <a:xfrm>
            <a:off x="1632857" y="2000250"/>
            <a:ext cx="5914572" cy="774881"/>
          </a:xfrm>
          <a:custGeom>
            <a:rect b="b" l="l" r="r" t="t"/>
            <a:pathLst>
              <a:path extrusionOk="0" h="1033175" w="5914572">
                <a:moveTo>
                  <a:pt x="0" y="0"/>
                </a:moveTo>
                <a:cubicBezTo>
                  <a:pt x="511024" y="368905"/>
                  <a:pt x="1022048" y="737810"/>
                  <a:pt x="1524000" y="907143"/>
                </a:cubicBezTo>
                <a:cubicBezTo>
                  <a:pt x="2025952" y="1076476"/>
                  <a:pt x="2524881" y="997857"/>
                  <a:pt x="3011714" y="1016000"/>
                </a:cubicBezTo>
                <a:cubicBezTo>
                  <a:pt x="3498547" y="1034143"/>
                  <a:pt x="3961190" y="1043214"/>
                  <a:pt x="4445000" y="1016000"/>
                </a:cubicBezTo>
                <a:cubicBezTo>
                  <a:pt x="4928810" y="988786"/>
                  <a:pt x="5914572" y="852714"/>
                  <a:pt x="5914572" y="852714"/>
                </a:cubicBezTo>
              </a:path>
            </a:pathLst>
          </a:custGeom>
          <a:noFill/>
          <a:ln cap="flat" cmpd="sng" w="25400">
            <a:solidFill>
              <a:srgbClr val="0000FF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0000">
              <a:srgbClr val="000000">
                <a:alpha val="3765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5" name="Google Shape;395;p46"/>
          <p:cNvSpPr/>
          <p:nvPr/>
        </p:nvSpPr>
        <p:spPr>
          <a:xfrm>
            <a:off x="2086429" y="2054678"/>
            <a:ext cx="5914571" cy="585107"/>
          </a:xfrm>
          <a:custGeom>
            <a:rect b="b" l="l" r="r" t="t"/>
            <a:pathLst>
              <a:path extrusionOk="0" h="780143" w="5914571">
                <a:moveTo>
                  <a:pt x="0" y="0"/>
                </a:moveTo>
                <a:cubicBezTo>
                  <a:pt x="492881" y="130024"/>
                  <a:pt x="985762" y="260048"/>
                  <a:pt x="1487714" y="326572"/>
                </a:cubicBezTo>
                <a:cubicBezTo>
                  <a:pt x="1989666" y="393096"/>
                  <a:pt x="2524881" y="341691"/>
                  <a:pt x="3011714" y="399143"/>
                </a:cubicBezTo>
                <a:cubicBezTo>
                  <a:pt x="3498547" y="456595"/>
                  <a:pt x="3924905" y="607786"/>
                  <a:pt x="4408714" y="671286"/>
                </a:cubicBezTo>
                <a:cubicBezTo>
                  <a:pt x="4892523" y="734786"/>
                  <a:pt x="5914571" y="780143"/>
                  <a:pt x="5914571" y="780143"/>
                </a:cubicBezTo>
              </a:path>
            </a:pathLst>
          </a:custGeom>
          <a:noFill/>
          <a:ln cap="flat" cmpd="sng" w="254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0000">
              <a:srgbClr val="000000">
                <a:alpha val="3765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6" name="Google Shape;396;p46"/>
          <p:cNvSpPr txBox="1"/>
          <p:nvPr/>
        </p:nvSpPr>
        <p:spPr>
          <a:xfrm rot="-5400000">
            <a:off x="-241350" y="2704316"/>
            <a:ext cx="9444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Temp ºC</a:t>
            </a:r>
            <a:endParaRPr sz="140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00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p47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4000"/>
              <a:buFont typeface="Calibri"/>
              <a:buNone/>
            </a:pPr>
            <a:r>
              <a:rPr lang="en" sz="4000">
                <a:solidFill>
                  <a:srgbClr val="0000FF"/>
                </a:solidFill>
              </a:rPr>
              <a:t>Non VF – Cooling (N=163)</a:t>
            </a:r>
            <a:br>
              <a:rPr lang="en" sz="4000">
                <a:solidFill>
                  <a:srgbClr val="0000FF"/>
                </a:solidFill>
              </a:rPr>
            </a:br>
            <a:r>
              <a:rPr lang="en" sz="3200">
                <a:solidFill>
                  <a:srgbClr val="000000"/>
                </a:solidFill>
              </a:rPr>
              <a:t>Bernard 2010 </a:t>
            </a:r>
            <a:r>
              <a:rPr i="1" lang="en" sz="2000">
                <a:solidFill>
                  <a:srgbClr val="000000"/>
                </a:solidFill>
              </a:rPr>
              <a:t>CCM; 40(3):747-753</a:t>
            </a:r>
            <a:endParaRPr i="1" sz="2400">
              <a:solidFill>
                <a:srgbClr val="000000"/>
              </a:solidFill>
            </a:endParaRPr>
          </a:p>
        </p:txBody>
      </p:sp>
      <p:pic>
        <p:nvPicPr>
          <p:cNvPr descr="Bernard2012_TempCurves.tiff" id="402" name="Google Shape;402;p47"/>
          <p:cNvPicPr preferRelativeResize="0"/>
          <p:nvPr/>
        </p:nvPicPr>
        <p:blipFill rotWithShape="1">
          <a:blip r:embed="rId3">
            <a:alphaModFix/>
          </a:blip>
          <a:srcRect b="2714" l="0" r="8012" t="0"/>
          <a:stretch/>
        </p:blipFill>
        <p:spPr>
          <a:xfrm>
            <a:off x="4203750" y="1493925"/>
            <a:ext cx="4893225" cy="272747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3" name="Google Shape;403;p4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0012" y="1063228"/>
            <a:ext cx="3563100" cy="3658500"/>
          </a:xfrm>
          <a:prstGeom prst="rect">
            <a:avLst/>
          </a:prstGeom>
          <a:noFill/>
          <a:ln>
            <a:noFill/>
          </a:ln>
        </p:spPr>
      </p:pic>
      <p:sp>
        <p:nvSpPr>
          <p:cNvPr id="404" name="Google Shape;404;p47"/>
          <p:cNvSpPr/>
          <p:nvPr/>
        </p:nvSpPr>
        <p:spPr>
          <a:xfrm>
            <a:off x="1545472" y="2236840"/>
            <a:ext cx="1397000" cy="703806"/>
          </a:xfrm>
          <a:custGeom>
            <a:rect b="b" l="l" r="r" t="t"/>
            <a:pathLst>
              <a:path extrusionOk="0" h="1070428" w="1397000">
                <a:moveTo>
                  <a:pt x="0" y="0"/>
                </a:moveTo>
                <a:lnTo>
                  <a:pt x="1397000" y="1070428"/>
                </a:lnTo>
              </a:path>
            </a:pathLst>
          </a:custGeom>
          <a:noFill/>
          <a:ln cap="flat" cmpd="sng" w="25400">
            <a:solidFill>
              <a:srgbClr val="3366FF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0000">
              <a:srgbClr val="000000">
                <a:alpha val="3765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5" name="Google Shape;405;p47"/>
          <p:cNvSpPr/>
          <p:nvPr/>
        </p:nvSpPr>
        <p:spPr>
          <a:xfrm>
            <a:off x="2024355" y="2178377"/>
            <a:ext cx="1288143" cy="122465"/>
          </a:xfrm>
          <a:custGeom>
            <a:rect b="b" l="l" r="r" t="t"/>
            <a:pathLst>
              <a:path extrusionOk="0" h="163286" w="1288143">
                <a:moveTo>
                  <a:pt x="0" y="0"/>
                </a:moveTo>
                <a:lnTo>
                  <a:pt x="1288143" y="163286"/>
                </a:lnTo>
              </a:path>
            </a:pathLst>
          </a:custGeom>
          <a:noFill/>
          <a:ln cap="flat" cmpd="sng" w="254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0000">
              <a:srgbClr val="000000">
                <a:alpha val="3765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6" name="Google Shape;406;p47"/>
          <p:cNvSpPr txBox="1"/>
          <p:nvPr/>
        </p:nvSpPr>
        <p:spPr>
          <a:xfrm rot="-5400000">
            <a:off x="-205955" y="2659738"/>
            <a:ext cx="9444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Temp ºC</a:t>
            </a:r>
            <a:endParaRPr sz="1400"/>
          </a:p>
        </p:txBody>
      </p:sp>
      <p:sp>
        <p:nvSpPr>
          <p:cNvPr id="407" name="Google Shape;407;p47"/>
          <p:cNvSpPr/>
          <p:nvPr/>
        </p:nvSpPr>
        <p:spPr>
          <a:xfrm>
            <a:off x="4665578" y="2581780"/>
            <a:ext cx="347700" cy="777000"/>
          </a:xfrm>
          <a:prstGeom prst="ellipse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3000">
              <a:srgbClr val="000000">
                <a:alpha val="349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1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p48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4000"/>
              <a:buFont typeface="Calibri"/>
              <a:buNone/>
            </a:pPr>
            <a:r>
              <a:rPr lang="en" sz="4000">
                <a:solidFill>
                  <a:srgbClr val="0000FF"/>
                </a:solidFill>
              </a:rPr>
              <a:t>Prehospital Cooling Outcomes</a:t>
            </a:r>
            <a:br>
              <a:rPr lang="en" sz="4000">
                <a:solidFill>
                  <a:srgbClr val="0000FF"/>
                </a:solidFill>
              </a:rPr>
            </a:br>
            <a:r>
              <a:rPr lang="en" sz="2000">
                <a:solidFill>
                  <a:srgbClr val="000000"/>
                </a:solidFill>
              </a:rPr>
              <a:t>Bernard 2010  </a:t>
            </a:r>
            <a:r>
              <a:rPr i="1" lang="en" sz="2000">
                <a:solidFill>
                  <a:srgbClr val="000000"/>
                </a:solidFill>
              </a:rPr>
              <a:t>Circulation; 122(7):737-42; </a:t>
            </a:r>
            <a:r>
              <a:rPr lang="en" sz="2000">
                <a:solidFill>
                  <a:srgbClr val="000000"/>
                </a:solidFill>
              </a:rPr>
              <a:t>Bernard 2012  </a:t>
            </a:r>
            <a:r>
              <a:rPr i="1" lang="en" sz="2000">
                <a:solidFill>
                  <a:srgbClr val="000000"/>
                </a:solidFill>
              </a:rPr>
              <a:t>CCM; 40(3):747-753</a:t>
            </a:r>
            <a:endParaRPr i="1" sz="2000">
              <a:solidFill>
                <a:srgbClr val="000000"/>
              </a:solidFill>
            </a:endParaRPr>
          </a:p>
        </p:txBody>
      </p:sp>
      <p:pic>
        <p:nvPicPr>
          <p:cNvPr id="413" name="Google Shape;413;p4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99384" y="1200150"/>
            <a:ext cx="3909600" cy="3394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4" name="Google Shape;414;p4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009042" y="1200150"/>
            <a:ext cx="3449400" cy="3394500"/>
          </a:xfrm>
          <a:prstGeom prst="rect">
            <a:avLst/>
          </a:prstGeom>
          <a:noFill/>
          <a:ln>
            <a:noFill/>
          </a:ln>
        </p:spPr>
      </p:pic>
      <p:sp>
        <p:nvSpPr>
          <p:cNvPr id="415" name="Google Shape;415;p48"/>
          <p:cNvSpPr txBox="1"/>
          <p:nvPr/>
        </p:nvSpPr>
        <p:spPr>
          <a:xfrm rot="-5400000">
            <a:off x="-440046" y="2605087"/>
            <a:ext cx="1799100" cy="5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% of Subjects</a:t>
            </a:r>
            <a:endParaRPr sz="1400"/>
          </a:p>
        </p:txBody>
      </p:sp>
      <p:sp>
        <p:nvSpPr>
          <p:cNvPr id="416" name="Google Shape;416;p48"/>
          <p:cNvSpPr txBox="1"/>
          <p:nvPr/>
        </p:nvSpPr>
        <p:spPr>
          <a:xfrm>
            <a:off x="6379037" y="1637368"/>
            <a:ext cx="1428600" cy="4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Non-VF</a:t>
            </a:r>
            <a:endParaRPr sz="1400"/>
          </a:p>
        </p:txBody>
      </p:sp>
      <p:sp>
        <p:nvSpPr>
          <p:cNvPr id="417" name="Google Shape;417;p48"/>
          <p:cNvSpPr txBox="1"/>
          <p:nvPr/>
        </p:nvSpPr>
        <p:spPr>
          <a:xfrm>
            <a:off x="3006556" y="1644038"/>
            <a:ext cx="606000" cy="4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VF</a:t>
            </a:r>
            <a:endParaRPr sz="140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2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2" name="Google Shape;422;p49"/>
          <p:cNvPicPr preferRelativeResize="0"/>
          <p:nvPr/>
        </p:nvPicPr>
        <p:blipFill rotWithShape="1">
          <a:blip r:embed="rId3">
            <a:alphaModFix/>
          </a:blip>
          <a:srcRect b="33590" l="0" r="0" t="0"/>
          <a:stretch/>
        </p:blipFill>
        <p:spPr>
          <a:xfrm>
            <a:off x="260351" y="80682"/>
            <a:ext cx="6865018" cy="991015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423" name="Google Shape;423;p4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019204" y="1072003"/>
            <a:ext cx="3564000" cy="3658800"/>
          </a:xfrm>
          <a:prstGeom prst="rect">
            <a:avLst/>
          </a:prstGeom>
          <a:noFill/>
          <a:ln>
            <a:noFill/>
          </a:ln>
        </p:spPr>
      </p:pic>
      <p:sp>
        <p:nvSpPr>
          <p:cNvPr id="424" name="Google Shape;424;p49"/>
          <p:cNvSpPr/>
          <p:nvPr/>
        </p:nvSpPr>
        <p:spPr>
          <a:xfrm>
            <a:off x="3159085" y="2125305"/>
            <a:ext cx="1397000" cy="567327"/>
          </a:xfrm>
          <a:custGeom>
            <a:rect b="b" l="l" r="r" t="t"/>
            <a:pathLst>
              <a:path extrusionOk="0" h="1070428" w="1397000">
                <a:moveTo>
                  <a:pt x="0" y="0"/>
                </a:moveTo>
                <a:lnTo>
                  <a:pt x="1397000" y="1070428"/>
                </a:lnTo>
              </a:path>
            </a:pathLst>
          </a:custGeom>
          <a:noFill/>
          <a:ln cap="flat" cmpd="sng" w="25400">
            <a:solidFill>
              <a:srgbClr val="3366FF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0000">
              <a:srgbClr val="000000">
                <a:alpha val="3765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5" name="Google Shape;425;p49"/>
          <p:cNvSpPr/>
          <p:nvPr/>
        </p:nvSpPr>
        <p:spPr>
          <a:xfrm>
            <a:off x="3625633" y="2125305"/>
            <a:ext cx="1288143" cy="56334"/>
          </a:xfrm>
          <a:custGeom>
            <a:rect b="b" l="l" r="r" t="t"/>
            <a:pathLst>
              <a:path extrusionOk="0" h="163286" w="1288143">
                <a:moveTo>
                  <a:pt x="0" y="0"/>
                </a:moveTo>
                <a:lnTo>
                  <a:pt x="1288143" y="163286"/>
                </a:lnTo>
              </a:path>
            </a:pathLst>
          </a:custGeom>
          <a:noFill/>
          <a:ln cap="flat" cmpd="sng" w="254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0000">
              <a:srgbClr val="000000">
                <a:alpha val="3765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26" name="Google Shape;426;p4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460323" y="1080472"/>
            <a:ext cx="3563100" cy="3658500"/>
          </a:xfrm>
          <a:prstGeom prst="rect">
            <a:avLst/>
          </a:prstGeom>
          <a:noFill/>
          <a:ln>
            <a:noFill/>
          </a:ln>
        </p:spPr>
      </p:pic>
      <p:sp>
        <p:nvSpPr>
          <p:cNvPr id="427" name="Google Shape;427;p49"/>
          <p:cNvSpPr/>
          <p:nvPr/>
        </p:nvSpPr>
        <p:spPr>
          <a:xfrm>
            <a:off x="6978117" y="2181729"/>
            <a:ext cx="1397635" cy="136344"/>
          </a:xfrm>
          <a:custGeom>
            <a:rect b="b" l="l" r="r" t="t"/>
            <a:pathLst>
              <a:path extrusionOk="0" h="163286" w="1288143">
                <a:moveTo>
                  <a:pt x="0" y="0"/>
                </a:moveTo>
                <a:lnTo>
                  <a:pt x="1288143" y="163286"/>
                </a:lnTo>
              </a:path>
            </a:pathLst>
          </a:custGeom>
          <a:noFill/>
          <a:ln cap="flat" cmpd="sng" w="254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0000">
              <a:srgbClr val="000000">
                <a:alpha val="3765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8" name="Google Shape;428;p49"/>
          <p:cNvSpPr/>
          <p:nvPr/>
        </p:nvSpPr>
        <p:spPr>
          <a:xfrm>
            <a:off x="6598067" y="2153517"/>
            <a:ext cx="1397000" cy="559299"/>
          </a:xfrm>
          <a:custGeom>
            <a:rect b="b" l="l" r="r" t="t"/>
            <a:pathLst>
              <a:path extrusionOk="0" h="1070428" w="1397000">
                <a:moveTo>
                  <a:pt x="0" y="0"/>
                </a:moveTo>
                <a:lnTo>
                  <a:pt x="1397000" y="1070428"/>
                </a:lnTo>
              </a:path>
            </a:pathLst>
          </a:custGeom>
          <a:noFill/>
          <a:ln cap="flat" cmpd="sng" w="25400">
            <a:solidFill>
              <a:srgbClr val="3366FF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0000">
              <a:srgbClr val="000000">
                <a:alpha val="3765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9" name="Google Shape;429;p49"/>
          <p:cNvSpPr txBox="1"/>
          <p:nvPr/>
        </p:nvSpPr>
        <p:spPr>
          <a:xfrm>
            <a:off x="6267609" y="1601456"/>
            <a:ext cx="2528700" cy="392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Non-VF (N=776)</a:t>
            </a:r>
            <a:endParaRPr sz="1400"/>
          </a:p>
        </p:txBody>
      </p:sp>
      <p:sp>
        <p:nvSpPr>
          <p:cNvPr id="430" name="Google Shape;430;p49"/>
          <p:cNvSpPr txBox="1"/>
          <p:nvPr/>
        </p:nvSpPr>
        <p:spPr>
          <a:xfrm>
            <a:off x="3159085" y="1601456"/>
            <a:ext cx="1809000" cy="392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VF (N=583)</a:t>
            </a:r>
            <a:endParaRPr sz="1400"/>
          </a:p>
        </p:txBody>
      </p:sp>
      <p:sp>
        <p:nvSpPr>
          <p:cNvPr id="431" name="Google Shape;431;p49"/>
          <p:cNvSpPr txBox="1"/>
          <p:nvPr/>
        </p:nvSpPr>
        <p:spPr>
          <a:xfrm>
            <a:off x="3523032" y="715303"/>
            <a:ext cx="3286500" cy="392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Kim 2014 </a:t>
            </a:r>
            <a:r>
              <a:rPr i="1" lang="en" sz="180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JAMA; 311: 45-52</a:t>
            </a:r>
            <a:endParaRPr sz="1800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2" name="Google Shape;432;p49"/>
          <p:cNvSpPr txBox="1"/>
          <p:nvPr/>
        </p:nvSpPr>
        <p:spPr>
          <a:xfrm rot="-5400000">
            <a:off x="1409765" y="2794552"/>
            <a:ext cx="9444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Temp ºC</a:t>
            </a:r>
            <a:endParaRPr sz="1400"/>
          </a:p>
        </p:txBody>
      </p:sp>
      <p:sp>
        <p:nvSpPr>
          <p:cNvPr id="433" name="Google Shape;433;p49"/>
          <p:cNvSpPr txBox="1"/>
          <p:nvPr/>
        </p:nvSpPr>
        <p:spPr>
          <a:xfrm>
            <a:off x="147052" y="1410710"/>
            <a:ext cx="1644300" cy="2839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Cold IVF in ambulance </a:t>
            </a:r>
            <a:r>
              <a:rPr lang="en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vs</a:t>
            </a:r>
            <a:r>
              <a:rPr lang="en" sz="24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. </a:t>
            </a:r>
            <a:endParaRPr sz="1400"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ED</a:t>
            </a:r>
            <a:endParaRPr sz="1400"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No standard treatment in ICU</a:t>
            </a:r>
            <a:endParaRPr sz="140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37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p50"/>
          <p:cNvSpPr txBox="1"/>
          <p:nvPr>
            <p:ph type="title"/>
          </p:nvPr>
        </p:nvSpPr>
        <p:spPr>
          <a:xfrm>
            <a:off x="457200" y="20491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4400"/>
              <a:buFont typeface="Calibri"/>
              <a:buNone/>
            </a:pPr>
            <a:r>
              <a:rPr lang="en">
                <a:solidFill>
                  <a:srgbClr val="0000FF"/>
                </a:solidFill>
              </a:rPr>
              <a:t>Prehospital Cooling Outcomes</a:t>
            </a:r>
            <a:br>
              <a:rPr lang="en">
                <a:solidFill>
                  <a:srgbClr val="0000FF"/>
                </a:solidFill>
              </a:rPr>
            </a:br>
            <a:r>
              <a:rPr lang="en" sz="2200">
                <a:solidFill>
                  <a:srgbClr val="000000"/>
                </a:solidFill>
              </a:rPr>
              <a:t>Kim 2014; JAMA 311: 45-52</a:t>
            </a:r>
            <a:endParaRPr i="1" sz="2200">
              <a:solidFill>
                <a:srgbClr val="000000"/>
              </a:solidFill>
            </a:endParaRPr>
          </a:p>
        </p:txBody>
      </p:sp>
      <p:pic>
        <p:nvPicPr>
          <p:cNvPr id="439" name="Google Shape;439;p5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99384" y="1290384"/>
            <a:ext cx="3909600" cy="3394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0" name="Google Shape;440;p5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009042" y="1290384"/>
            <a:ext cx="3449400" cy="3394500"/>
          </a:xfrm>
          <a:prstGeom prst="rect">
            <a:avLst/>
          </a:prstGeom>
          <a:noFill/>
          <a:ln>
            <a:noFill/>
          </a:ln>
        </p:spPr>
      </p:pic>
      <p:sp>
        <p:nvSpPr>
          <p:cNvPr id="441" name="Google Shape;441;p50"/>
          <p:cNvSpPr txBox="1"/>
          <p:nvPr/>
        </p:nvSpPr>
        <p:spPr>
          <a:xfrm rot="-5400000">
            <a:off x="-257721" y="2708127"/>
            <a:ext cx="1799100" cy="5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% of Subjects</a:t>
            </a:r>
            <a:endParaRPr sz="1400"/>
          </a:p>
        </p:txBody>
      </p:sp>
      <p:sp>
        <p:nvSpPr>
          <p:cNvPr id="442" name="Google Shape;442;p50"/>
          <p:cNvSpPr txBox="1"/>
          <p:nvPr/>
        </p:nvSpPr>
        <p:spPr>
          <a:xfrm>
            <a:off x="5661574" y="989921"/>
            <a:ext cx="2528700" cy="392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Non-VF (N=776)</a:t>
            </a:r>
            <a:endParaRPr sz="1400"/>
          </a:p>
        </p:txBody>
      </p:sp>
      <p:sp>
        <p:nvSpPr>
          <p:cNvPr id="443" name="Google Shape;443;p50"/>
          <p:cNvSpPr txBox="1"/>
          <p:nvPr/>
        </p:nvSpPr>
        <p:spPr>
          <a:xfrm>
            <a:off x="2275293" y="1003943"/>
            <a:ext cx="1809000" cy="392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VF (N=583)</a:t>
            </a:r>
            <a:endParaRPr sz="140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47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p51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4400"/>
              <a:buFont typeface="Calibri"/>
              <a:buNone/>
            </a:pPr>
            <a:r>
              <a:rPr lang="en">
                <a:solidFill>
                  <a:srgbClr val="0000FF"/>
                </a:solidFill>
              </a:rPr>
              <a:t>Garrett 2011 </a:t>
            </a:r>
            <a:r>
              <a:rPr i="1" lang="en" sz="3600">
                <a:solidFill>
                  <a:srgbClr val="000000"/>
                </a:solidFill>
              </a:rPr>
              <a:t>Resuscitation. 82:21-25</a:t>
            </a:r>
            <a:endParaRPr/>
          </a:p>
        </p:txBody>
      </p:sp>
      <p:sp>
        <p:nvSpPr>
          <p:cNvPr id="449" name="Google Shape;449;p51"/>
          <p:cNvSpPr txBox="1"/>
          <p:nvPr>
            <p:ph idx="1" type="body"/>
          </p:nvPr>
        </p:nvSpPr>
        <p:spPr>
          <a:xfrm>
            <a:off x="457200" y="1200150"/>
            <a:ext cx="8229600" cy="339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Char char="●"/>
            </a:pPr>
            <a:r>
              <a:rPr lang="en"/>
              <a:t>Carolinas Medical Center</a:t>
            </a:r>
            <a:endParaRPr/>
          </a:p>
          <a:p>
            <a:pPr indent="-292100" lvl="1" marL="74930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○"/>
            </a:pPr>
            <a:r>
              <a:rPr lang="en"/>
              <a:t>In 2009, paramedics adopted cold IVF infusion protocol (up to 2000 ml) to effect “</a:t>
            </a:r>
            <a:r>
              <a:rPr lang="en">
                <a:solidFill>
                  <a:srgbClr val="0000FF"/>
                </a:solidFill>
              </a:rPr>
              <a:t>intra-arrest therapeutic hypothermia (IATH)</a:t>
            </a:r>
            <a:r>
              <a:rPr lang="en"/>
              <a:t>”</a:t>
            </a:r>
            <a:endParaRPr/>
          </a:p>
          <a:p>
            <a:pPr indent="-342900" lvl="0" marL="342900" rtl="0" algn="l"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3200"/>
              <a:buChar char="●"/>
            </a:pPr>
            <a:r>
              <a:rPr lang="en"/>
              <a:t>Compare outcomes before and after</a:t>
            </a:r>
            <a:endParaRPr/>
          </a:p>
          <a:p>
            <a:pPr indent="-292100" lvl="1" marL="74930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○"/>
            </a:pPr>
            <a:r>
              <a:rPr lang="en"/>
              <a:t>343 did not receive IATH</a:t>
            </a:r>
            <a:endParaRPr/>
          </a:p>
          <a:p>
            <a:pPr indent="-292100" lvl="1" marL="749300" rtl="0" algn="l">
              <a:spcBef>
                <a:spcPts val="500"/>
              </a:spcBef>
              <a:spcAft>
                <a:spcPts val="1600"/>
              </a:spcAft>
              <a:buClr>
                <a:schemeClr val="dk1"/>
              </a:buClr>
              <a:buSzPts val="2800"/>
              <a:buChar char="○"/>
            </a:pPr>
            <a:r>
              <a:rPr lang="en"/>
              <a:t>208 did receive IATH</a:t>
            </a:r>
            <a:endParaRPr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53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p52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4400"/>
              <a:buFont typeface="Calibri"/>
              <a:buNone/>
            </a:pPr>
            <a:r>
              <a:rPr lang="en">
                <a:solidFill>
                  <a:srgbClr val="0000FF"/>
                </a:solidFill>
              </a:rPr>
              <a:t>Garrett 2011 </a:t>
            </a:r>
            <a:r>
              <a:rPr i="1" lang="en" sz="3200">
                <a:solidFill>
                  <a:srgbClr val="000000"/>
                </a:solidFill>
              </a:rPr>
              <a:t>Resuscitation. 82:21-25.</a:t>
            </a:r>
            <a:endParaRPr i="1">
              <a:solidFill>
                <a:srgbClr val="000000"/>
              </a:solidFill>
            </a:endParaRPr>
          </a:p>
        </p:txBody>
      </p:sp>
      <p:pic>
        <p:nvPicPr>
          <p:cNvPr id="455" name="Google Shape;455;p5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57200" y="1200150"/>
            <a:ext cx="8229600" cy="3394500"/>
          </a:xfrm>
          <a:prstGeom prst="rect">
            <a:avLst/>
          </a:prstGeom>
          <a:noFill/>
          <a:ln>
            <a:noFill/>
          </a:ln>
        </p:spPr>
      </p:pic>
      <p:sp>
        <p:nvSpPr>
          <p:cNvPr id="456" name="Google Shape;456;p52"/>
          <p:cNvSpPr txBox="1"/>
          <p:nvPr/>
        </p:nvSpPr>
        <p:spPr>
          <a:xfrm>
            <a:off x="6563895" y="2045368"/>
            <a:ext cx="1278000" cy="43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N=551</a:t>
            </a:r>
            <a:endParaRPr sz="140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60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p53"/>
          <p:cNvSpPr txBox="1"/>
          <p:nvPr>
            <p:ph idx="1" type="body"/>
          </p:nvPr>
        </p:nvSpPr>
        <p:spPr>
          <a:xfrm>
            <a:off x="549275" y="2463203"/>
            <a:ext cx="8042400" cy="1241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3200"/>
              <a:buChar char="●"/>
            </a:pPr>
            <a:r>
              <a:rPr lang="en">
                <a:solidFill>
                  <a:srgbClr val="0000FF"/>
                </a:solidFill>
              </a:rPr>
              <a:t>More re-arrest in TH group (26% vs 21%)</a:t>
            </a:r>
            <a:endParaRPr/>
          </a:p>
          <a:p>
            <a:pPr indent="-342900" lvl="0" marL="342900" rtl="0" algn="l">
              <a:spcBef>
                <a:spcPts val="700"/>
              </a:spcBef>
              <a:spcAft>
                <a:spcPts val="1600"/>
              </a:spcAft>
              <a:buClr>
                <a:srgbClr val="0000FF"/>
              </a:buClr>
              <a:buSzPts val="3200"/>
              <a:buChar char="●"/>
            </a:pPr>
            <a:r>
              <a:rPr lang="en">
                <a:solidFill>
                  <a:srgbClr val="0000FF"/>
                </a:solidFill>
              </a:rPr>
              <a:t>More diuresis in TH group (23% vs 17%)</a:t>
            </a:r>
            <a:endParaRPr/>
          </a:p>
        </p:txBody>
      </p:sp>
      <p:pic>
        <p:nvPicPr>
          <p:cNvPr id="462" name="Google Shape;462;p5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60350" y="80682"/>
            <a:ext cx="8623300" cy="18745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8"/>
          <p:cNvSpPr txBox="1"/>
          <p:nvPr>
            <p:ph type="title"/>
          </p:nvPr>
        </p:nvSpPr>
        <p:spPr>
          <a:xfrm>
            <a:off x="233775" y="333769"/>
            <a:ext cx="6390300" cy="429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4400"/>
              <a:buFont typeface="Calibri"/>
              <a:buNone/>
            </a:pPr>
            <a:r>
              <a:rPr lang="en">
                <a:solidFill>
                  <a:srgbClr val="0000FF"/>
                </a:solidFill>
              </a:rPr>
              <a:t>Hypothermia Works</a:t>
            </a:r>
            <a:endParaRPr/>
          </a:p>
        </p:txBody>
      </p:sp>
      <p:sp>
        <p:nvSpPr>
          <p:cNvPr id="86" name="Google Shape;86;p18"/>
          <p:cNvSpPr txBox="1"/>
          <p:nvPr/>
        </p:nvSpPr>
        <p:spPr>
          <a:xfrm>
            <a:off x="1516896" y="1843106"/>
            <a:ext cx="6126300" cy="7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Many</a:t>
            </a:r>
            <a:r>
              <a:rPr lang="en" sz="2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laboratory studies in </a:t>
            </a:r>
            <a:endParaRPr sz="1400"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rats, mice, gerbils, pigs, dogs, sheep</a:t>
            </a:r>
            <a:endParaRPr sz="140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66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EMnewsSnapshot.tiff" id="467" name="Google Shape;467;p54"/>
          <p:cNvPicPr preferRelativeResize="0"/>
          <p:nvPr>
            <p:ph idx="4294967295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37701" y="79569"/>
            <a:ext cx="7692900" cy="4553700"/>
          </a:xfrm>
          <a:prstGeom prst="rect">
            <a:avLst/>
          </a:prstGeom>
          <a:noFill/>
          <a:ln>
            <a:noFill/>
          </a:ln>
        </p:spPr>
      </p:pic>
      <p:sp>
        <p:nvSpPr>
          <p:cNvPr id="468" name="Google Shape;468;p54"/>
          <p:cNvSpPr/>
          <p:nvPr/>
        </p:nvSpPr>
        <p:spPr>
          <a:xfrm>
            <a:off x="0" y="1292786"/>
            <a:ext cx="7847100" cy="4380300"/>
          </a:xfrm>
          <a:prstGeom prst="mathMultiply">
            <a:avLst>
              <a:gd fmla="val 7057" name="adj1"/>
            </a:avLst>
          </a:prstGeom>
          <a:solidFill>
            <a:srgbClr val="FF0000">
              <a:alpha val="60780"/>
            </a:srgbClr>
          </a:solidFill>
          <a:ln cap="flat" cmpd="sng" w="9525">
            <a:solidFill>
              <a:srgbClr val="4A7DBA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3000">
              <a:srgbClr val="000000">
                <a:alpha val="349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9" name="Google Shape;469;p54"/>
          <p:cNvSpPr/>
          <p:nvPr/>
        </p:nvSpPr>
        <p:spPr>
          <a:xfrm>
            <a:off x="6048279" y="1888147"/>
            <a:ext cx="2449500" cy="27450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73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p55"/>
          <p:cNvSpPr txBox="1"/>
          <p:nvPr>
            <p:ph type="title"/>
          </p:nvPr>
        </p:nvSpPr>
        <p:spPr>
          <a:xfrm>
            <a:off x="457200" y="95414"/>
            <a:ext cx="82296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4400"/>
              <a:buFont typeface="Calibri"/>
              <a:buNone/>
            </a:pPr>
            <a:r>
              <a:rPr lang="en">
                <a:solidFill>
                  <a:srgbClr val="0000FF"/>
                </a:solidFill>
              </a:rPr>
              <a:t>PRINCE Trial</a:t>
            </a:r>
            <a:endParaRPr i="1" sz="3200">
              <a:solidFill>
                <a:srgbClr val="0000FF"/>
              </a:solidFill>
            </a:endParaRPr>
          </a:p>
        </p:txBody>
      </p:sp>
      <p:sp>
        <p:nvSpPr>
          <p:cNvPr id="475" name="Google Shape;475;p55"/>
          <p:cNvSpPr txBox="1"/>
          <p:nvPr>
            <p:ph idx="1" type="body"/>
          </p:nvPr>
        </p:nvSpPr>
        <p:spPr>
          <a:xfrm>
            <a:off x="185049" y="2308940"/>
            <a:ext cx="5871000" cy="2026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</a:pPr>
            <a:r>
              <a:rPr lang="en" sz="2400"/>
              <a:t>Out-of-Hospital Cardiac Arrest</a:t>
            </a:r>
            <a:endParaRPr/>
          </a:p>
          <a:p>
            <a:pPr indent="-342900" lvl="0" marL="34290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</a:pPr>
            <a:r>
              <a:rPr lang="en" sz="2400"/>
              <a:t>Immediate application of device delivering </a:t>
            </a:r>
            <a:r>
              <a:rPr lang="en" sz="2400">
                <a:solidFill>
                  <a:srgbClr val="FF0000"/>
                </a:solidFill>
              </a:rPr>
              <a:t>intranasal perflurocarbons </a:t>
            </a:r>
            <a:r>
              <a:rPr lang="en" sz="2400"/>
              <a:t>(Rhino-Chill)</a:t>
            </a:r>
            <a:endParaRPr/>
          </a:p>
          <a:p>
            <a:pPr indent="-342900" lvl="0" marL="342900" rtl="0" algn="l">
              <a:spcBef>
                <a:spcPts val="500"/>
              </a:spcBef>
              <a:spcAft>
                <a:spcPts val="0"/>
              </a:spcAft>
              <a:buClr>
                <a:srgbClr val="0000FF"/>
              </a:buClr>
              <a:buSzPts val="2400"/>
              <a:buChar char="●"/>
            </a:pPr>
            <a:r>
              <a:rPr lang="en" sz="2400">
                <a:solidFill>
                  <a:srgbClr val="0000FF"/>
                </a:solidFill>
              </a:rPr>
              <a:t>N=200 </a:t>
            </a:r>
            <a:endParaRPr/>
          </a:p>
          <a:p>
            <a:pPr indent="-292100" lvl="1" marL="7493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○"/>
            </a:pPr>
            <a:r>
              <a:rPr lang="en" sz="2000"/>
              <a:t>96 to cooling</a:t>
            </a:r>
            <a:endParaRPr/>
          </a:p>
          <a:p>
            <a:pPr indent="-292100" lvl="1" marL="749300" rtl="0" algn="l">
              <a:spcBef>
                <a:spcPts val="400"/>
              </a:spcBef>
              <a:spcAft>
                <a:spcPts val="1600"/>
              </a:spcAft>
              <a:buClr>
                <a:schemeClr val="dk1"/>
              </a:buClr>
              <a:buSzPts val="2000"/>
              <a:buChar char="○"/>
            </a:pPr>
            <a:r>
              <a:rPr lang="en" sz="2000"/>
              <a:t>104 to standard treatment</a:t>
            </a:r>
            <a:endParaRPr/>
          </a:p>
        </p:txBody>
      </p:sp>
      <p:pic>
        <p:nvPicPr>
          <p:cNvPr id="476" name="Google Shape;476;p5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328230" y="1217160"/>
            <a:ext cx="1986643" cy="311790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creen Shot 2020-01-30 at 5.59.40 AM.png" id="477" name="Google Shape;477;p5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680418"/>
            <a:ext cx="4165294" cy="17823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8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p56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4000"/>
              <a:buFont typeface="Calibri"/>
              <a:buNone/>
            </a:pPr>
            <a:r>
              <a:rPr lang="en" sz="4000">
                <a:solidFill>
                  <a:srgbClr val="0000FF"/>
                </a:solidFill>
              </a:rPr>
              <a:t>PRINCE – Temperature Curves</a:t>
            </a:r>
            <a:br>
              <a:rPr lang="en" sz="4000">
                <a:solidFill>
                  <a:srgbClr val="0000FF"/>
                </a:solidFill>
              </a:rPr>
            </a:br>
            <a:r>
              <a:rPr lang="en" sz="3200"/>
              <a:t>Castren 2010 </a:t>
            </a:r>
            <a:r>
              <a:rPr i="1" lang="en" sz="2000"/>
              <a:t>Circulation. 122(7):729-36.</a:t>
            </a:r>
            <a:endParaRPr i="1" sz="2800"/>
          </a:p>
        </p:txBody>
      </p:sp>
      <p:pic>
        <p:nvPicPr>
          <p:cNvPr id="483" name="Google Shape;483;p5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57200" y="1200150"/>
            <a:ext cx="8229600" cy="3394500"/>
          </a:xfrm>
          <a:prstGeom prst="rect">
            <a:avLst/>
          </a:prstGeom>
          <a:noFill/>
          <a:ln>
            <a:noFill/>
          </a:ln>
        </p:spPr>
      </p:pic>
      <p:sp>
        <p:nvSpPr>
          <p:cNvPr id="484" name="Google Shape;484;p56"/>
          <p:cNvSpPr/>
          <p:nvPr/>
        </p:nvSpPr>
        <p:spPr>
          <a:xfrm>
            <a:off x="1997102" y="1981405"/>
            <a:ext cx="4878690" cy="801148"/>
          </a:xfrm>
          <a:custGeom>
            <a:rect b="b" l="l" r="r" t="t"/>
            <a:pathLst>
              <a:path extrusionOk="0" h="1068197" w="4878690">
                <a:moveTo>
                  <a:pt x="75854" y="73588"/>
                </a:moveTo>
                <a:cubicBezTo>
                  <a:pt x="-11736" y="5458"/>
                  <a:pt x="-99325" y="-62671"/>
                  <a:pt x="280230" y="102787"/>
                </a:cubicBezTo>
                <a:cubicBezTo>
                  <a:pt x="659785" y="268245"/>
                  <a:pt x="1586777" y="1022540"/>
                  <a:pt x="2353187" y="1066338"/>
                </a:cubicBezTo>
                <a:cubicBezTo>
                  <a:pt x="3119597" y="1110136"/>
                  <a:pt x="4878690" y="365574"/>
                  <a:pt x="4878690" y="365574"/>
                </a:cubicBezTo>
              </a:path>
            </a:pathLst>
          </a:custGeom>
          <a:noFill/>
          <a:ln cap="flat" cmpd="sng" w="25400">
            <a:solidFill>
              <a:srgbClr val="0000FF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0000">
              <a:srgbClr val="000000">
                <a:alpha val="3765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5" name="Google Shape;485;p56"/>
          <p:cNvSpPr/>
          <p:nvPr/>
        </p:nvSpPr>
        <p:spPr>
          <a:xfrm>
            <a:off x="2773674" y="1817607"/>
            <a:ext cx="4919622" cy="197103"/>
          </a:xfrm>
          <a:custGeom>
            <a:rect b="b" l="l" r="r" t="t"/>
            <a:pathLst>
              <a:path extrusionOk="0" h="262804" w="4919622">
                <a:moveTo>
                  <a:pt x="0" y="0"/>
                </a:moveTo>
                <a:cubicBezTo>
                  <a:pt x="801689" y="130177"/>
                  <a:pt x="1603378" y="260354"/>
                  <a:pt x="2423315" y="262787"/>
                </a:cubicBezTo>
                <a:cubicBezTo>
                  <a:pt x="3243252" y="265220"/>
                  <a:pt x="4919622" y="14600"/>
                  <a:pt x="4919622" y="14600"/>
                </a:cubicBezTo>
              </a:path>
            </a:pathLst>
          </a:custGeom>
          <a:noFill/>
          <a:ln cap="flat" cmpd="sng" w="254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0000">
              <a:srgbClr val="000000">
                <a:alpha val="3765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89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p57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4000"/>
              <a:buFont typeface="Calibri"/>
              <a:buNone/>
            </a:pPr>
            <a:r>
              <a:rPr lang="en" sz="4000">
                <a:solidFill>
                  <a:srgbClr val="0000FF"/>
                </a:solidFill>
              </a:rPr>
              <a:t>PRINCE – Outcomes</a:t>
            </a:r>
            <a:br>
              <a:rPr lang="en" sz="4000">
                <a:solidFill>
                  <a:srgbClr val="0000FF"/>
                </a:solidFill>
              </a:rPr>
            </a:br>
            <a:r>
              <a:rPr lang="en" sz="3200">
                <a:solidFill>
                  <a:srgbClr val="000000"/>
                </a:solidFill>
              </a:rPr>
              <a:t>Castren 2010 </a:t>
            </a:r>
            <a:r>
              <a:rPr i="1" lang="en" sz="2400">
                <a:solidFill>
                  <a:srgbClr val="000000"/>
                </a:solidFill>
              </a:rPr>
              <a:t>Circulation. 122(7):729-36.</a:t>
            </a:r>
            <a:endParaRPr i="1" sz="4000">
              <a:solidFill>
                <a:srgbClr val="000000"/>
              </a:solidFill>
            </a:endParaRPr>
          </a:p>
        </p:txBody>
      </p:sp>
      <p:pic>
        <p:nvPicPr>
          <p:cNvPr id="491" name="Google Shape;491;p5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57200" y="1200150"/>
            <a:ext cx="8229600" cy="3394500"/>
          </a:xfrm>
          <a:prstGeom prst="rect">
            <a:avLst/>
          </a:prstGeom>
          <a:noFill/>
          <a:ln>
            <a:noFill/>
          </a:ln>
        </p:spPr>
      </p:pic>
      <p:sp>
        <p:nvSpPr>
          <p:cNvPr id="492" name="Google Shape;492;p57"/>
          <p:cNvSpPr txBox="1"/>
          <p:nvPr/>
        </p:nvSpPr>
        <p:spPr>
          <a:xfrm>
            <a:off x="6563895" y="2045368"/>
            <a:ext cx="1278000" cy="43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N=200</a:t>
            </a:r>
            <a:endParaRPr sz="1400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96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creen Shot 2020-01-30 at 5.44.44 AM.png" id="497" name="Google Shape;497;p5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0717" y="477100"/>
            <a:ext cx="4816478" cy="3742640"/>
          </a:xfrm>
          <a:prstGeom prst="rect">
            <a:avLst/>
          </a:prstGeom>
          <a:noFill/>
          <a:ln>
            <a:noFill/>
          </a:ln>
        </p:spPr>
      </p:pic>
      <p:sp>
        <p:nvSpPr>
          <p:cNvPr id="498" name="Google Shape;498;p58"/>
          <p:cNvSpPr txBox="1"/>
          <p:nvPr/>
        </p:nvSpPr>
        <p:spPr>
          <a:xfrm>
            <a:off x="6874742" y="1267270"/>
            <a:ext cx="1278000" cy="4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N=671</a:t>
            </a:r>
            <a:endParaRPr sz="1400"/>
          </a:p>
        </p:txBody>
      </p:sp>
      <p:sp>
        <p:nvSpPr>
          <p:cNvPr id="499" name="Google Shape;499;p58"/>
          <p:cNvSpPr txBox="1"/>
          <p:nvPr/>
        </p:nvSpPr>
        <p:spPr>
          <a:xfrm>
            <a:off x="6327517" y="1641496"/>
            <a:ext cx="2651700" cy="392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Start During CPR</a:t>
            </a:r>
            <a:endParaRPr sz="1400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03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Google Shape;504;p59"/>
          <p:cNvSpPr txBox="1"/>
          <p:nvPr>
            <p:ph type="title"/>
          </p:nvPr>
        </p:nvSpPr>
        <p:spPr>
          <a:xfrm>
            <a:off x="233775" y="333769"/>
            <a:ext cx="6390300" cy="429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4000"/>
              <a:buFont typeface="Calibri"/>
              <a:buNone/>
            </a:pPr>
            <a:r>
              <a:rPr lang="en" sz="4000">
                <a:solidFill>
                  <a:srgbClr val="0000FF"/>
                </a:solidFill>
              </a:rPr>
              <a:t>PRINCESS – Outcomes</a:t>
            </a:r>
            <a:br>
              <a:rPr lang="en" sz="4000">
                <a:solidFill>
                  <a:srgbClr val="0000FF"/>
                </a:solidFill>
              </a:rPr>
            </a:br>
            <a:r>
              <a:rPr lang="en" sz="3200">
                <a:solidFill>
                  <a:srgbClr val="000000"/>
                </a:solidFill>
              </a:rPr>
              <a:t>Nordberg 2019 </a:t>
            </a:r>
            <a:r>
              <a:rPr i="1" lang="en" sz="2400">
                <a:solidFill>
                  <a:srgbClr val="000000"/>
                </a:solidFill>
              </a:rPr>
              <a:t>JAMA 321: 1677–1685  </a:t>
            </a:r>
            <a:r>
              <a:rPr i="1" lang="en" sz="1800">
                <a:solidFill>
                  <a:srgbClr val="000000"/>
                </a:solidFill>
              </a:rPr>
              <a:t> </a:t>
            </a:r>
            <a:endParaRPr i="1" sz="4000">
              <a:solidFill>
                <a:srgbClr val="000000"/>
              </a:solidFill>
            </a:endParaRPr>
          </a:p>
        </p:txBody>
      </p:sp>
      <p:sp>
        <p:nvSpPr>
          <p:cNvPr id="505" name="Google Shape;505;p59"/>
          <p:cNvSpPr txBox="1"/>
          <p:nvPr/>
        </p:nvSpPr>
        <p:spPr>
          <a:xfrm>
            <a:off x="4090718" y="4296574"/>
            <a:ext cx="20472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All Patients (N=671)</a:t>
            </a:r>
            <a:endParaRPr sz="1400"/>
          </a:p>
        </p:txBody>
      </p:sp>
      <p:sp>
        <p:nvSpPr>
          <p:cNvPr id="506" name="Google Shape;506;p59"/>
          <p:cNvSpPr txBox="1"/>
          <p:nvPr/>
        </p:nvSpPr>
        <p:spPr>
          <a:xfrm>
            <a:off x="4090718" y="2697079"/>
            <a:ext cx="19221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Shockable Rhythm</a:t>
            </a:r>
            <a:endParaRPr sz="1400"/>
          </a:p>
        </p:txBody>
      </p:sp>
      <p:pic>
        <p:nvPicPr>
          <p:cNvPr descr="Screen Shot 2020-01-30 at 4.09.51 AM.png" id="507" name="Google Shape;507;p59"/>
          <p:cNvPicPr preferRelativeResize="0"/>
          <p:nvPr/>
        </p:nvPicPr>
        <p:blipFill rotWithShape="1">
          <a:blip r:embed="rId3">
            <a:alphaModFix/>
          </a:blip>
          <a:srcRect b="0" l="2066" r="0" t="3586"/>
          <a:stretch/>
        </p:blipFill>
        <p:spPr>
          <a:xfrm>
            <a:off x="1131622" y="1419998"/>
            <a:ext cx="4738890" cy="28765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1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creen Shot 2020-01-27 at 8.50.10 PM.png" id="512" name="Google Shape;512;p60"/>
          <p:cNvPicPr preferRelativeResize="0"/>
          <p:nvPr/>
        </p:nvPicPr>
        <p:blipFill rotWithShape="1">
          <a:blip r:embed="rId3">
            <a:alphaModFix/>
          </a:blip>
          <a:srcRect b="48354" l="50147" r="0" t="2388"/>
          <a:stretch/>
        </p:blipFill>
        <p:spPr>
          <a:xfrm>
            <a:off x="3307931" y="1515656"/>
            <a:ext cx="4206783" cy="277098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creen Shot 2020-01-27 at 8.50.10 PM.png" id="513" name="Google Shape;513;p60"/>
          <p:cNvPicPr preferRelativeResize="0"/>
          <p:nvPr/>
        </p:nvPicPr>
        <p:blipFill rotWithShape="1">
          <a:blip r:embed="rId3">
            <a:alphaModFix/>
          </a:blip>
          <a:srcRect b="0" l="50146" r="24435" t="51644"/>
          <a:stretch/>
        </p:blipFill>
        <p:spPr>
          <a:xfrm>
            <a:off x="355040" y="1406517"/>
            <a:ext cx="2859832" cy="2720223"/>
          </a:xfrm>
          <a:prstGeom prst="rect">
            <a:avLst/>
          </a:prstGeom>
          <a:noFill/>
          <a:ln>
            <a:noFill/>
          </a:ln>
        </p:spPr>
      </p:pic>
      <p:sp>
        <p:nvSpPr>
          <p:cNvPr id="514" name="Google Shape;514;p60"/>
          <p:cNvSpPr txBox="1"/>
          <p:nvPr/>
        </p:nvSpPr>
        <p:spPr>
          <a:xfrm>
            <a:off x="1297264" y="1162677"/>
            <a:ext cx="14529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Shockable</a:t>
            </a:r>
            <a:endParaRPr sz="2400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5" name="Google Shape;515;p60"/>
          <p:cNvSpPr txBox="1"/>
          <p:nvPr/>
        </p:nvSpPr>
        <p:spPr>
          <a:xfrm>
            <a:off x="3864480" y="1162677"/>
            <a:ext cx="20700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Non-Shockable</a:t>
            </a:r>
            <a:endParaRPr sz="2400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6" name="Google Shape;516;p60"/>
          <p:cNvSpPr txBox="1"/>
          <p:nvPr/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4000"/>
              <a:buFont typeface="Calibri"/>
              <a:buNone/>
            </a:pPr>
            <a:r>
              <a:rPr lang="en" sz="400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PRINCESS – Outcomes</a:t>
            </a:r>
            <a:br>
              <a:rPr lang="en" sz="400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" sz="3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Nordberg 2019 </a:t>
            </a:r>
            <a:r>
              <a:rPr i="1" lang="en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JAMA 321: 1677–1685  </a:t>
            </a:r>
            <a:r>
              <a:rPr i="1" lang="en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i="1" sz="40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20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p61"/>
          <p:cNvSpPr txBox="1"/>
          <p:nvPr/>
        </p:nvSpPr>
        <p:spPr>
          <a:xfrm>
            <a:off x="810386" y="584285"/>
            <a:ext cx="7149900" cy="5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What about longer exposure?</a:t>
            </a:r>
            <a:endParaRPr sz="1400"/>
          </a:p>
        </p:txBody>
      </p:sp>
      <p:pic>
        <p:nvPicPr>
          <p:cNvPr id="522" name="Google Shape;522;p61"/>
          <p:cNvPicPr preferRelativeResize="0"/>
          <p:nvPr/>
        </p:nvPicPr>
        <p:blipFill rotWithShape="1">
          <a:blip r:embed="rId3">
            <a:alphaModFix/>
          </a:blip>
          <a:srcRect b="52843" l="0" r="0" t="0"/>
          <a:stretch/>
        </p:blipFill>
        <p:spPr>
          <a:xfrm>
            <a:off x="3978068" y="1234272"/>
            <a:ext cx="3830381" cy="2685666"/>
          </a:xfrm>
          <a:prstGeom prst="rect">
            <a:avLst/>
          </a:prstGeom>
          <a:noFill/>
          <a:ln>
            <a:noFill/>
          </a:ln>
        </p:spPr>
      </p:pic>
      <p:sp>
        <p:nvSpPr>
          <p:cNvPr id="523" name="Google Shape;523;p61"/>
          <p:cNvSpPr txBox="1"/>
          <p:nvPr/>
        </p:nvSpPr>
        <p:spPr>
          <a:xfrm>
            <a:off x="5681665" y="2437447"/>
            <a:ext cx="1684800" cy="346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Brain Swells</a:t>
            </a:r>
            <a:endParaRPr sz="1400"/>
          </a:p>
        </p:txBody>
      </p:sp>
      <p:sp>
        <p:nvSpPr>
          <p:cNvPr id="524" name="Google Shape;524;p61"/>
          <p:cNvSpPr txBox="1"/>
          <p:nvPr/>
        </p:nvSpPr>
        <p:spPr>
          <a:xfrm>
            <a:off x="5924061" y="3995670"/>
            <a:ext cx="9792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7 days</a:t>
            </a:r>
            <a:endParaRPr sz="1400"/>
          </a:p>
        </p:txBody>
      </p:sp>
      <p:cxnSp>
        <p:nvCxnSpPr>
          <p:cNvPr id="525" name="Google Shape;525;p61"/>
          <p:cNvCxnSpPr/>
          <p:nvPr/>
        </p:nvCxnSpPr>
        <p:spPr>
          <a:xfrm>
            <a:off x="4973902" y="4001958"/>
            <a:ext cx="2773800" cy="0"/>
          </a:xfrm>
          <a:prstGeom prst="straightConnector1">
            <a:avLst/>
          </a:prstGeom>
          <a:noFill/>
          <a:ln cap="flat" cmpd="sng" w="25400">
            <a:solidFill>
              <a:srgbClr val="0000FF"/>
            </a:solidFill>
            <a:prstDash val="solid"/>
            <a:round/>
            <a:headEnd len="med" w="med" type="stealth"/>
            <a:tailEnd len="med" w="med" type="stealth"/>
          </a:ln>
          <a:effectLst>
            <a:outerShdw blurRad="40000" rotWithShape="0" dir="5400000" dist="20000">
              <a:srgbClr val="000000">
                <a:alpha val="37650"/>
              </a:srgbClr>
            </a:outerShdw>
          </a:effectLst>
        </p:spPr>
      </p:cxn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29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Google Shape;530;p62"/>
          <p:cNvSpPr txBox="1"/>
          <p:nvPr>
            <p:ph type="title"/>
          </p:nvPr>
        </p:nvSpPr>
        <p:spPr>
          <a:xfrm>
            <a:off x="233775" y="333769"/>
            <a:ext cx="6390300" cy="429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4400"/>
              <a:buFont typeface="Calibri"/>
              <a:buNone/>
            </a:pPr>
            <a:r>
              <a:rPr lang="en">
                <a:solidFill>
                  <a:srgbClr val="0000FF"/>
                </a:solidFill>
              </a:rPr>
              <a:t>Ask the Children</a:t>
            </a:r>
            <a:endParaRPr/>
          </a:p>
        </p:txBody>
      </p:sp>
      <p:pic>
        <p:nvPicPr>
          <p:cNvPr id="531" name="Google Shape;531;p6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57200" y="1063228"/>
            <a:ext cx="6245660" cy="35194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35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THAPCA_OHCA_banner.tiff" id="536" name="Google Shape;536;p63"/>
          <p:cNvPicPr preferRelativeResize="0"/>
          <p:nvPr/>
        </p:nvPicPr>
        <p:blipFill rotWithShape="1">
          <a:blip r:embed="rId3">
            <a:alphaModFix/>
          </a:blip>
          <a:srcRect b="46924" l="0" r="0" t="0"/>
          <a:stretch/>
        </p:blipFill>
        <p:spPr>
          <a:xfrm>
            <a:off x="0" y="-10027"/>
            <a:ext cx="8015721" cy="259432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THAPCA_IHCA_banner.png" id="537" name="Google Shape;537;p63"/>
          <p:cNvPicPr preferRelativeResize="0"/>
          <p:nvPr/>
        </p:nvPicPr>
        <p:blipFill rotWithShape="1">
          <a:blip r:embed="rId4">
            <a:alphaModFix/>
          </a:blip>
          <a:srcRect b="33906" l="4534" r="0" t="12732"/>
          <a:stretch/>
        </p:blipFill>
        <p:spPr>
          <a:xfrm>
            <a:off x="133684" y="2667000"/>
            <a:ext cx="8729587" cy="2238613"/>
          </a:xfrm>
          <a:prstGeom prst="rect">
            <a:avLst/>
          </a:prstGeom>
          <a:noFill/>
          <a:ln>
            <a:noFill/>
          </a:ln>
        </p:spPr>
      </p:pic>
      <p:sp>
        <p:nvSpPr>
          <p:cNvPr id="538" name="Google Shape;538;p63"/>
          <p:cNvSpPr txBox="1"/>
          <p:nvPr/>
        </p:nvSpPr>
        <p:spPr>
          <a:xfrm>
            <a:off x="7216104" y="1644316"/>
            <a:ext cx="1414500" cy="484800"/>
          </a:xfrm>
          <a:prstGeom prst="rect">
            <a:avLst/>
          </a:prstGeom>
          <a:noFill/>
          <a:ln cap="flat" cmpd="sng" w="9525">
            <a:solidFill>
              <a:srgbClr val="00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N=295</a:t>
            </a:r>
            <a:endParaRPr sz="1400"/>
          </a:p>
        </p:txBody>
      </p:sp>
      <p:sp>
        <p:nvSpPr>
          <p:cNvPr id="539" name="Google Shape;539;p63"/>
          <p:cNvSpPr txBox="1"/>
          <p:nvPr/>
        </p:nvSpPr>
        <p:spPr>
          <a:xfrm>
            <a:off x="7234828" y="3884195"/>
            <a:ext cx="1414500" cy="484800"/>
          </a:xfrm>
          <a:prstGeom prst="rect">
            <a:avLst/>
          </a:prstGeom>
          <a:noFill/>
          <a:ln cap="flat" cmpd="sng" w="9525">
            <a:solidFill>
              <a:srgbClr val="00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N=329</a:t>
            </a:r>
            <a:endParaRPr sz="140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Sp="0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hartStudiesHypo.png" id="91" name="Google Shape;91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5400000">
            <a:off x="721095" y="1199283"/>
            <a:ext cx="4519524" cy="3028388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19"/>
          <p:cNvSpPr/>
          <p:nvPr/>
        </p:nvSpPr>
        <p:spPr>
          <a:xfrm>
            <a:off x="1354162" y="3681187"/>
            <a:ext cx="2876700" cy="664200"/>
          </a:xfrm>
          <a:prstGeom prst="roundRect">
            <a:avLst>
              <a:gd fmla="val 10973" name="adj"/>
            </a:avLst>
          </a:prstGeom>
          <a:gradFill>
            <a:gsLst>
              <a:gs pos="0">
                <a:srgbClr val="3E7FCD">
                  <a:alpha val="51764"/>
                </a:srgbClr>
              </a:gs>
              <a:gs pos="100000">
                <a:srgbClr val="96C0FF">
                  <a:alpha val="51764"/>
                </a:srgbClr>
              </a:gs>
            </a:gsLst>
            <a:lin ang="16200038" scaled="0"/>
          </a:gradFill>
          <a:ln cap="flat" cmpd="sng" w="9525">
            <a:solidFill>
              <a:srgbClr val="4A7DBA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3000">
              <a:srgbClr val="000000">
                <a:alpha val="349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600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" name="Google Shape;93;p19"/>
          <p:cNvSpPr/>
          <p:nvPr/>
        </p:nvSpPr>
        <p:spPr>
          <a:xfrm>
            <a:off x="1337228" y="2512788"/>
            <a:ext cx="2641500" cy="990600"/>
          </a:xfrm>
          <a:prstGeom prst="roundRect">
            <a:avLst>
              <a:gd fmla="val 5330" name="adj"/>
            </a:avLst>
          </a:prstGeom>
          <a:gradFill>
            <a:gsLst>
              <a:gs pos="0">
                <a:srgbClr val="3E7FCD">
                  <a:alpha val="51764"/>
                </a:srgbClr>
              </a:gs>
              <a:gs pos="100000">
                <a:srgbClr val="96C0FF">
                  <a:alpha val="51764"/>
                </a:srgbClr>
              </a:gs>
            </a:gsLst>
            <a:lin ang="16200038" scaled="0"/>
          </a:gradFill>
          <a:ln cap="flat" cmpd="sng" w="9525">
            <a:solidFill>
              <a:srgbClr val="4A7DBA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3000">
              <a:srgbClr val="000000">
                <a:alpha val="349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600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" name="Google Shape;94;p19"/>
          <p:cNvSpPr/>
          <p:nvPr/>
        </p:nvSpPr>
        <p:spPr>
          <a:xfrm>
            <a:off x="1294895" y="1655537"/>
            <a:ext cx="2523000" cy="768300"/>
          </a:xfrm>
          <a:prstGeom prst="roundRect">
            <a:avLst>
              <a:gd fmla="val 7078" name="adj"/>
            </a:avLst>
          </a:prstGeom>
          <a:gradFill>
            <a:gsLst>
              <a:gs pos="0">
                <a:srgbClr val="3E7FCD">
                  <a:alpha val="51764"/>
                </a:srgbClr>
              </a:gs>
              <a:gs pos="100000">
                <a:srgbClr val="96C0FF">
                  <a:alpha val="51764"/>
                </a:srgbClr>
              </a:gs>
            </a:gsLst>
            <a:lin ang="16200038" scaled="0"/>
          </a:gradFill>
          <a:ln cap="flat" cmpd="sng" w="9525">
            <a:solidFill>
              <a:srgbClr val="4A7DBA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3000">
              <a:srgbClr val="000000">
                <a:alpha val="349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600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" name="Google Shape;95;p19"/>
          <p:cNvSpPr/>
          <p:nvPr/>
        </p:nvSpPr>
        <p:spPr>
          <a:xfrm>
            <a:off x="1294895" y="1363437"/>
            <a:ext cx="245400" cy="292200"/>
          </a:xfrm>
          <a:prstGeom prst="roundRect">
            <a:avLst>
              <a:gd fmla="val 7078" name="adj"/>
            </a:avLst>
          </a:prstGeom>
          <a:gradFill>
            <a:gsLst>
              <a:gs pos="0">
                <a:srgbClr val="D13F3B">
                  <a:alpha val="23921"/>
                </a:srgbClr>
              </a:gs>
              <a:gs pos="100000">
                <a:srgbClr val="FF9995">
                  <a:alpha val="23921"/>
                </a:srgbClr>
              </a:gs>
            </a:gsLst>
            <a:lin ang="16200038" scaled="0"/>
          </a:gradFill>
          <a:ln cap="flat" cmpd="sng" w="9525">
            <a:solidFill>
              <a:srgbClr val="BD4B48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3000">
              <a:srgbClr val="000000">
                <a:alpha val="349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600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6" name="Google Shape;96;p19"/>
          <p:cNvSpPr/>
          <p:nvPr/>
        </p:nvSpPr>
        <p:spPr>
          <a:xfrm>
            <a:off x="1294895" y="1160236"/>
            <a:ext cx="245400" cy="82500"/>
          </a:xfrm>
          <a:prstGeom prst="roundRect">
            <a:avLst>
              <a:gd fmla="val 7078" name="adj"/>
            </a:avLst>
          </a:prstGeom>
          <a:gradFill>
            <a:gsLst>
              <a:gs pos="0">
                <a:srgbClr val="D13F3B">
                  <a:alpha val="23921"/>
                </a:srgbClr>
              </a:gs>
              <a:gs pos="100000">
                <a:srgbClr val="FF9995">
                  <a:alpha val="23921"/>
                </a:srgbClr>
              </a:gs>
            </a:gsLst>
            <a:lin ang="16200038" scaled="0"/>
          </a:gradFill>
          <a:ln cap="flat" cmpd="sng" w="9525">
            <a:solidFill>
              <a:srgbClr val="BD4B48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3000">
              <a:srgbClr val="000000">
                <a:alpha val="349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600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7" name="Google Shape;97;p19"/>
          <p:cNvSpPr/>
          <p:nvPr/>
        </p:nvSpPr>
        <p:spPr>
          <a:xfrm>
            <a:off x="1354162" y="3503386"/>
            <a:ext cx="355500" cy="177900"/>
          </a:xfrm>
          <a:prstGeom prst="roundRect">
            <a:avLst>
              <a:gd fmla="val 7078" name="adj"/>
            </a:avLst>
          </a:prstGeom>
          <a:gradFill>
            <a:gsLst>
              <a:gs pos="0">
                <a:srgbClr val="D13F3B">
                  <a:alpha val="23921"/>
                </a:srgbClr>
              </a:gs>
              <a:gs pos="100000">
                <a:srgbClr val="FF9995">
                  <a:alpha val="23921"/>
                </a:srgbClr>
              </a:gs>
            </a:gsLst>
            <a:lin ang="16200038" scaled="0"/>
          </a:gradFill>
          <a:ln cap="flat" cmpd="sng" w="9525">
            <a:solidFill>
              <a:srgbClr val="BD4B48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3000">
              <a:srgbClr val="000000">
                <a:alpha val="349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600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" name="Google Shape;98;p19"/>
          <p:cNvSpPr/>
          <p:nvPr/>
        </p:nvSpPr>
        <p:spPr>
          <a:xfrm>
            <a:off x="1642029" y="4373339"/>
            <a:ext cx="2588700" cy="520800"/>
          </a:xfrm>
          <a:prstGeom prst="roundRect">
            <a:avLst>
              <a:gd fmla="val 7078" name="adj"/>
            </a:avLst>
          </a:prstGeom>
          <a:gradFill>
            <a:gsLst>
              <a:gs pos="0">
                <a:srgbClr val="D13F3B">
                  <a:alpha val="23921"/>
                </a:srgbClr>
              </a:gs>
              <a:gs pos="100000">
                <a:srgbClr val="FF9995">
                  <a:alpha val="23921"/>
                </a:srgbClr>
              </a:gs>
            </a:gsLst>
            <a:lin ang="16200038" scaled="0"/>
          </a:gradFill>
          <a:ln cap="flat" cmpd="sng" w="9525">
            <a:solidFill>
              <a:srgbClr val="BD4B48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3000">
              <a:srgbClr val="000000">
                <a:alpha val="349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600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9" name="Google Shape;99;p19"/>
          <p:cNvSpPr/>
          <p:nvPr/>
        </p:nvSpPr>
        <p:spPr>
          <a:xfrm>
            <a:off x="1294896" y="982436"/>
            <a:ext cx="245400" cy="165000"/>
          </a:xfrm>
          <a:prstGeom prst="roundRect">
            <a:avLst>
              <a:gd fmla="val 7078" name="adj"/>
            </a:avLst>
          </a:prstGeom>
          <a:gradFill>
            <a:gsLst>
              <a:gs pos="0">
                <a:srgbClr val="3E7FCD">
                  <a:alpha val="51764"/>
                </a:srgbClr>
              </a:gs>
              <a:gs pos="100000">
                <a:srgbClr val="96C0FF">
                  <a:alpha val="51764"/>
                </a:srgbClr>
              </a:gs>
            </a:gsLst>
            <a:lin ang="16200038" scaled="0"/>
          </a:gradFill>
          <a:ln cap="flat" cmpd="sng" w="9525">
            <a:solidFill>
              <a:srgbClr val="4A7DBA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3000">
              <a:srgbClr val="000000">
                <a:alpha val="349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600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0" name="Google Shape;100;p19"/>
          <p:cNvSpPr/>
          <p:nvPr/>
        </p:nvSpPr>
        <p:spPr>
          <a:xfrm>
            <a:off x="1303357" y="1259296"/>
            <a:ext cx="245400" cy="78600"/>
          </a:xfrm>
          <a:prstGeom prst="roundRect">
            <a:avLst>
              <a:gd fmla="val 7078" name="adj"/>
            </a:avLst>
          </a:prstGeom>
          <a:gradFill>
            <a:gsLst>
              <a:gs pos="0">
                <a:srgbClr val="3E7FCD">
                  <a:alpha val="51764"/>
                </a:srgbClr>
              </a:gs>
              <a:gs pos="100000">
                <a:srgbClr val="96C0FF">
                  <a:alpha val="51764"/>
                </a:srgbClr>
              </a:gs>
            </a:gsLst>
            <a:lin ang="16200038" scaled="0"/>
          </a:gradFill>
          <a:ln cap="flat" cmpd="sng" w="9525">
            <a:solidFill>
              <a:srgbClr val="4A7DBA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3000">
              <a:srgbClr val="000000">
                <a:alpha val="349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600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" name="Google Shape;101;p19"/>
          <p:cNvSpPr/>
          <p:nvPr/>
        </p:nvSpPr>
        <p:spPr>
          <a:xfrm>
            <a:off x="1294895" y="2423888"/>
            <a:ext cx="254100" cy="88800"/>
          </a:xfrm>
          <a:prstGeom prst="roundRect">
            <a:avLst>
              <a:gd fmla="val 7078" name="adj"/>
            </a:avLst>
          </a:prstGeom>
          <a:gradFill>
            <a:gsLst>
              <a:gs pos="0">
                <a:srgbClr val="D13F3B">
                  <a:alpha val="23921"/>
                </a:srgbClr>
              </a:gs>
              <a:gs pos="100000">
                <a:srgbClr val="FF9995">
                  <a:alpha val="23921"/>
                </a:srgbClr>
              </a:gs>
            </a:gsLst>
            <a:lin ang="16200038" scaled="0"/>
          </a:gradFill>
          <a:ln cap="flat" cmpd="sng" w="9525">
            <a:solidFill>
              <a:srgbClr val="BD4B48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3000">
              <a:srgbClr val="000000">
                <a:alpha val="349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600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2" name="Google Shape;102;p19"/>
          <p:cNvSpPr txBox="1"/>
          <p:nvPr/>
        </p:nvSpPr>
        <p:spPr>
          <a:xfrm>
            <a:off x="1709762" y="1388840"/>
            <a:ext cx="4372500" cy="276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Benefit of brief hypothermia not long-lasting</a:t>
            </a:r>
            <a:endParaRPr sz="1400"/>
          </a:p>
        </p:txBody>
      </p:sp>
      <p:sp>
        <p:nvSpPr>
          <p:cNvPr id="103" name="Google Shape;103;p19"/>
          <p:cNvSpPr txBox="1"/>
          <p:nvPr/>
        </p:nvSpPr>
        <p:spPr>
          <a:xfrm>
            <a:off x="1709762" y="951328"/>
            <a:ext cx="4660200" cy="30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Immediate, brief hypothermia has benefit</a:t>
            </a:r>
            <a:endParaRPr sz="1400"/>
          </a:p>
        </p:txBody>
      </p:sp>
      <p:sp>
        <p:nvSpPr>
          <p:cNvPr id="104" name="Google Shape;104;p19"/>
          <p:cNvSpPr txBox="1"/>
          <p:nvPr/>
        </p:nvSpPr>
        <p:spPr>
          <a:xfrm>
            <a:off x="3157529" y="1846040"/>
            <a:ext cx="3527700" cy="276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Longer duration has lasting benefit</a:t>
            </a:r>
            <a:endParaRPr sz="1400"/>
          </a:p>
        </p:txBody>
      </p:sp>
      <p:sp>
        <p:nvSpPr>
          <p:cNvPr id="105" name="Google Shape;105;p19"/>
          <p:cNvSpPr txBox="1"/>
          <p:nvPr/>
        </p:nvSpPr>
        <p:spPr>
          <a:xfrm>
            <a:off x="3146924" y="2358179"/>
            <a:ext cx="4613700" cy="276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Any delay negates benefit of brief hypothermia</a:t>
            </a:r>
            <a:endParaRPr sz="1400"/>
          </a:p>
        </p:txBody>
      </p:sp>
      <p:sp>
        <p:nvSpPr>
          <p:cNvPr id="106" name="Google Shape;106;p19"/>
          <p:cNvSpPr txBox="1"/>
          <p:nvPr/>
        </p:nvSpPr>
        <p:spPr>
          <a:xfrm>
            <a:off x="3155385" y="2872529"/>
            <a:ext cx="3942000" cy="276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Longer duration has benefit after delay</a:t>
            </a:r>
            <a:endParaRPr sz="1400"/>
          </a:p>
        </p:txBody>
      </p:sp>
      <p:sp>
        <p:nvSpPr>
          <p:cNvPr id="107" name="Google Shape;107;p19"/>
          <p:cNvSpPr txBox="1"/>
          <p:nvPr/>
        </p:nvSpPr>
        <p:spPr>
          <a:xfrm>
            <a:off x="2784064" y="3489122"/>
            <a:ext cx="6377100" cy="30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Brief delay negates benefit of brief or 3-hour hypothermia</a:t>
            </a:r>
            <a:endParaRPr sz="1400"/>
          </a:p>
        </p:txBody>
      </p:sp>
      <p:sp>
        <p:nvSpPr>
          <p:cNvPr id="108" name="Google Shape;108;p19"/>
          <p:cNvSpPr txBox="1"/>
          <p:nvPr/>
        </p:nvSpPr>
        <p:spPr>
          <a:xfrm>
            <a:off x="3110638" y="4072679"/>
            <a:ext cx="6069900" cy="30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Longer (&gt;5 hr) duration has benefit after 6-8 hour delay</a:t>
            </a:r>
            <a:endParaRPr sz="1400"/>
          </a:p>
        </p:txBody>
      </p:sp>
      <p:sp>
        <p:nvSpPr>
          <p:cNvPr id="109" name="Google Shape;109;p19"/>
          <p:cNvSpPr txBox="1"/>
          <p:nvPr/>
        </p:nvSpPr>
        <p:spPr>
          <a:xfrm>
            <a:off x="3109823" y="4542579"/>
            <a:ext cx="4442100" cy="276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No duration has benefit after 8-12 hour delay</a:t>
            </a:r>
            <a:endParaRPr sz="1400"/>
          </a:p>
        </p:txBody>
      </p:sp>
      <p:sp>
        <p:nvSpPr>
          <p:cNvPr id="110" name="Google Shape;110;p19"/>
          <p:cNvSpPr txBox="1"/>
          <p:nvPr/>
        </p:nvSpPr>
        <p:spPr>
          <a:xfrm>
            <a:off x="326572" y="0"/>
            <a:ext cx="8645100" cy="392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Animal studies of mild-moderate hypothermia (32-34ºC).  </a:t>
            </a:r>
            <a:endParaRPr sz="1400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43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creen Shot 2020-01-29 at 6.33.49 AM.png" id="544" name="Google Shape;544;p6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89000" y="341396"/>
            <a:ext cx="5188618" cy="4297530"/>
          </a:xfrm>
          <a:prstGeom prst="rect">
            <a:avLst/>
          </a:prstGeom>
          <a:noFill/>
          <a:ln>
            <a:noFill/>
          </a:ln>
        </p:spPr>
      </p:pic>
      <p:sp>
        <p:nvSpPr>
          <p:cNvPr id="545" name="Google Shape;545;p64"/>
          <p:cNvSpPr txBox="1"/>
          <p:nvPr/>
        </p:nvSpPr>
        <p:spPr>
          <a:xfrm>
            <a:off x="6162557" y="2287288"/>
            <a:ext cx="1644600" cy="4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48 hours</a:t>
            </a:r>
            <a:endParaRPr sz="1400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49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THAPCA_OHCA_SurvivalCurve.tiff" id="550" name="Google Shape;550;p6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7800" y="293295"/>
            <a:ext cx="6333623" cy="4198494"/>
          </a:xfrm>
          <a:prstGeom prst="rect">
            <a:avLst/>
          </a:prstGeom>
          <a:noFill/>
          <a:ln>
            <a:noFill/>
          </a:ln>
        </p:spPr>
      </p:pic>
      <p:sp>
        <p:nvSpPr>
          <p:cNvPr id="551" name="Google Shape;551;p65"/>
          <p:cNvSpPr txBox="1"/>
          <p:nvPr/>
        </p:nvSpPr>
        <p:spPr>
          <a:xfrm>
            <a:off x="2900947" y="50920"/>
            <a:ext cx="3070200" cy="4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THAPCA- OHCA</a:t>
            </a:r>
            <a:endParaRPr sz="1400"/>
          </a:p>
        </p:txBody>
      </p:sp>
      <p:sp>
        <p:nvSpPr>
          <p:cNvPr id="552" name="Google Shape;552;p65"/>
          <p:cNvSpPr txBox="1"/>
          <p:nvPr/>
        </p:nvSpPr>
        <p:spPr>
          <a:xfrm>
            <a:off x="5775159" y="1894973"/>
            <a:ext cx="2238300" cy="4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38% </a:t>
            </a:r>
            <a:r>
              <a:rPr lang="en" sz="32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vs. 29%</a:t>
            </a:r>
            <a:endParaRPr sz="1400"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56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THAPCA_IHCA_survival.png" id="557" name="Google Shape;557;p66"/>
          <p:cNvPicPr preferRelativeResize="0"/>
          <p:nvPr/>
        </p:nvPicPr>
        <p:blipFill rotWithShape="1">
          <a:blip r:embed="rId3">
            <a:alphaModFix/>
          </a:blip>
          <a:srcRect b="13524" l="0" r="0" t="0"/>
          <a:stretch/>
        </p:blipFill>
        <p:spPr>
          <a:xfrm>
            <a:off x="240632" y="160420"/>
            <a:ext cx="8515683" cy="4574501"/>
          </a:xfrm>
          <a:prstGeom prst="rect">
            <a:avLst/>
          </a:prstGeom>
          <a:noFill/>
          <a:ln>
            <a:noFill/>
          </a:ln>
        </p:spPr>
      </p:pic>
      <p:sp>
        <p:nvSpPr>
          <p:cNvPr id="558" name="Google Shape;558;p66"/>
          <p:cNvSpPr txBox="1"/>
          <p:nvPr/>
        </p:nvSpPr>
        <p:spPr>
          <a:xfrm>
            <a:off x="2900947" y="50920"/>
            <a:ext cx="2879100" cy="4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THAPCA- IHCA</a:t>
            </a:r>
            <a:endParaRPr sz="1400"/>
          </a:p>
        </p:txBody>
      </p:sp>
      <p:sp>
        <p:nvSpPr>
          <p:cNvPr id="559" name="Google Shape;559;p66"/>
          <p:cNvSpPr txBox="1"/>
          <p:nvPr/>
        </p:nvSpPr>
        <p:spPr>
          <a:xfrm>
            <a:off x="5775159" y="2333555"/>
            <a:ext cx="2238300" cy="4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49%</a:t>
            </a:r>
            <a:r>
              <a:rPr lang="en" sz="32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vs. 46%</a:t>
            </a:r>
            <a:endParaRPr sz="1400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63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" name="Google Shape;564;p67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4400"/>
              <a:buFont typeface="Calibri"/>
              <a:buNone/>
            </a:pPr>
            <a:r>
              <a:rPr lang="en">
                <a:solidFill>
                  <a:srgbClr val="0000FF"/>
                </a:solidFill>
              </a:rPr>
              <a:t>THAPCA</a:t>
            </a:r>
            <a:endParaRPr/>
          </a:p>
        </p:txBody>
      </p:sp>
      <p:sp>
        <p:nvSpPr>
          <p:cNvPr id="565" name="Google Shape;565;p67"/>
          <p:cNvSpPr txBox="1"/>
          <p:nvPr>
            <p:ph idx="1" type="body"/>
          </p:nvPr>
        </p:nvSpPr>
        <p:spPr>
          <a:xfrm>
            <a:off x="457200" y="1200150"/>
            <a:ext cx="8229600" cy="339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Char char="●"/>
            </a:pPr>
            <a:r>
              <a:rPr lang="en"/>
              <a:t>Median (IQR) minutes from Arrest to CPR</a:t>
            </a:r>
            <a:endParaRPr/>
          </a:p>
          <a:p>
            <a:pPr indent="-292100" lvl="1" marL="74930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○"/>
            </a:pPr>
            <a:r>
              <a:rPr lang="en"/>
              <a:t>OHCA: </a:t>
            </a:r>
            <a:r>
              <a:rPr lang="en">
                <a:solidFill>
                  <a:srgbClr val="0000FF"/>
                </a:solidFill>
              </a:rPr>
              <a:t>3 (0-7)  vs. 2 (0-8)  </a:t>
            </a:r>
            <a:endParaRPr/>
          </a:p>
          <a:p>
            <a:pPr indent="-292100" lvl="1" marL="74930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○"/>
            </a:pPr>
            <a:r>
              <a:rPr lang="en"/>
              <a:t>IHCA:  </a:t>
            </a:r>
            <a:r>
              <a:rPr lang="en">
                <a:solidFill>
                  <a:srgbClr val="0000FF"/>
                </a:solidFill>
              </a:rPr>
              <a:t>0</a:t>
            </a:r>
            <a:r>
              <a:rPr lang="en"/>
              <a:t> </a:t>
            </a:r>
            <a:r>
              <a:rPr lang="en">
                <a:solidFill>
                  <a:srgbClr val="0000FF"/>
                </a:solidFill>
              </a:rPr>
              <a:t>(0-0)  vs. 0 (0-0)</a:t>
            </a:r>
            <a:endParaRPr/>
          </a:p>
          <a:p>
            <a:pPr indent="-114300" lvl="1" marL="74930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>
              <a:solidFill>
                <a:srgbClr val="0000FF"/>
              </a:solidFill>
            </a:endParaRPr>
          </a:p>
          <a:p>
            <a:pPr indent="-114300" lvl="1" marL="74930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>
              <a:solidFill>
                <a:srgbClr val="0000FF"/>
              </a:solidFill>
            </a:endParaRPr>
          </a:p>
          <a:p>
            <a:pPr indent="-342900" lvl="0" marL="342900" rtl="0" algn="l">
              <a:spcBef>
                <a:spcPts val="700"/>
              </a:spcBef>
              <a:spcAft>
                <a:spcPts val="1600"/>
              </a:spcAft>
              <a:buClr>
                <a:schemeClr val="dk1"/>
              </a:buClr>
              <a:buSzPts val="3200"/>
              <a:buChar char="●"/>
            </a:pPr>
            <a:r>
              <a:rPr lang="en"/>
              <a:t>No Difference between 33ºC and 37ºC when no-flow time is near zero</a:t>
            </a:r>
            <a:endParaRPr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69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Google Shape;570;p68"/>
          <p:cNvSpPr txBox="1"/>
          <p:nvPr>
            <p:ph type="title"/>
          </p:nvPr>
        </p:nvSpPr>
        <p:spPr>
          <a:xfrm>
            <a:off x="233775" y="333769"/>
            <a:ext cx="6390300" cy="429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4400"/>
              <a:buFont typeface="Calibri"/>
              <a:buNone/>
            </a:pPr>
            <a:r>
              <a:rPr lang="en">
                <a:solidFill>
                  <a:srgbClr val="0000FF"/>
                </a:solidFill>
              </a:rPr>
              <a:t>Neonates:  &gt;8 RCTs</a:t>
            </a:r>
            <a:endParaRPr/>
          </a:p>
        </p:txBody>
      </p:sp>
      <p:graphicFrame>
        <p:nvGraphicFramePr>
          <p:cNvPr id="571" name="Google Shape;571;p68"/>
          <p:cNvGraphicFramePr/>
          <p:nvPr/>
        </p:nvGraphicFramePr>
        <p:xfrm>
          <a:off x="457200" y="1063228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{8CC0615A-E629-46C4-A62C-BDD7F788E64B}</a:tableStyleId>
              </a:tblPr>
              <a:tblGrid>
                <a:gridCol w="2669725"/>
                <a:gridCol w="3498125"/>
                <a:gridCol w="1841350"/>
              </a:tblGrid>
              <a:tr h="27812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400"/>
                    </a:p>
                  </a:txBody>
                  <a:tcPr marT="34300" marB="34300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/>
                        <a:t>Intervention</a:t>
                      </a:r>
                      <a:endParaRPr sz="1100"/>
                    </a:p>
                  </a:txBody>
                  <a:tcPr marT="34300" marB="34300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/>
                        <a:t>Number</a:t>
                      </a:r>
                      <a:endParaRPr sz="1100"/>
                    </a:p>
                  </a:txBody>
                  <a:tcPr marT="34300" marB="34300" marR="91450" marL="91450"/>
                </a:tc>
              </a:tr>
              <a:tr h="27812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/>
                        <a:t>Azzopardi (2009)</a:t>
                      </a:r>
                      <a:endParaRPr sz="1100"/>
                    </a:p>
                  </a:txBody>
                  <a:tcPr marT="34300" marB="34300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/>
                        <a:t>33-34ºC vs. 36.8-37.2 </a:t>
                      </a:r>
                      <a:r>
                        <a:rPr lang="en" sz="1400">
                          <a:solidFill>
                            <a:srgbClr val="FF0000"/>
                          </a:solidFill>
                        </a:rPr>
                        <a:t>x 72 hrs</a:t>
                      </a:r>
                      <a:endParaRPr sz="1400">
                        <a:solidFill>
                          <a:srgbClr val="FF0000"/>
                        </a:solidFill>
                      </a:endParaRPr>
                    </a:p>
                  </a:txBody>
                  <a:tcPr marT="34300" marB="34300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/>
                        <a:t>325</a:t>
                      </a:r>
                      <a:endParaRPr sz="1100"/>
                    </a:p>
                  </a:txBody>
                  <a:tcPr marT="34300" marB="34300" marR="91450" marL="91450"/>
                </a:tc>
              </a:tr>
              <a:tr h="27812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/>
                        <a:t>Bharadwaj (2012)</a:t>
                      </a:r>
                      <a:endParaRPr sz="1100"/>
                    </a:p>
                  </a:txBody>
                  <a:tcPr marT="34300" marB="34300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/>
                        <a:t>33-34ºC vs. 36.5ºC </a:t>
                      </a:r>
                      <a:r>
                        <a:rPr lang="en" sz="1400">
                          <a:solidFill>
                            <a:srgbClr val="FF0000"/>
                          </a:solidFill>
                        </a:rPr>
                        <a:t>x 72 hrs</a:t>
                      </a:r>
                      <a:endParaRPr sz="1400">
                        <a:solidFill>
                          <a:srgbClr val="FF0000"/>
                        </a:solidFill>
                      </a:endParaRPr>
                    </a:p>
                  </a:txBody>
                  <a:tcPr marT="34300" marB="34300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/>
                        <a:t>130</a:t>
                      </a:r>
                      <a:endParaRPr sz="1100"/>
                    </a:p>
                  </a:txBody>
                  <a:tcPr marT="34300" marB="34300" marR="91450" marL="91450"/>
                </a:tc>
              </a:tr>
              <a:tr h="27812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/>
                        <a:t>Gane (2013)</a:t>
                      </a:r>
                      <a:endParaRPr sz="1100"/>
                    </a:p>
                  </a:txBody>
                  <a:tcPr marT="34300" marB="34300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/>
                        <a:t>33-34ºC vs. 36.5</a:t>
                      </a:r>
                      <a:r>
                        <a:rPr lang="en" sz="1400"/>
                        <a:t>ºC </a:t>
                      </a:r>
                      <a:r>
                        <a:rPr lang="en" sz="1400">
                          <a:solidFill>
                            <a:srgbClr val="FF0000"/>
                          </a:solidFill>
                        </a:rPr>
                        <a:t>x 72 hrs</a:t>
                      </a:r>
                      <a:endParaRPr sz="1400">
                        <a:solidFill>
                          <a:srgbClr val="FF0000"/>
                        </a:solidFill>
                      </a:endParaRPr>
                    </a:p>
                  </a:txBody>
                  <a:tcPr marT="34300" marB="34300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/>
                        <a:t>122</a:t>
                      </a:r>
                      <a:endParaRPr sz="1100"/>
                    </a:p>
                  </a:txBody>
                  <a:tcPr marT="34300" marB="34300" marR="91450" marL="91450"/>
                </a:tc>
              </a:tr>
              <a:tr h="27812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/>
                        <a:t>Jacobs (2011)</a:t>
                      </a:r>
                      <a:endParaRPr sz="1100"/>
                    </a:p>
                  </a:txBody>
                  <a:tcPr marT="34300" marB="34300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/>
                        <a:t>33-34ºC vs. 36.8ºC</a:t>
                      </a:r>
                      <a:r>
                        <a:rPr lang="en" sz="1400"/>
                        <a:t> </a:t>
                      </a:r>
                      <a:r>
                        <a:rPr lang="en" sz="1400">
                          <a:solidFill>
                            <a:srgbClr val="FF0000"/>
                          </a:solidFill>
                        </a:rPr>
                        <a:t>x 72 hrs</a:t>
                      </a:r>
                      <a:endParaRPr sz="1400">
                        <a:solidFill>
                          <a:srgbClr val="FF0000"/>
                        </a:solidFill>
                      </a:endParaRPr>
                    </a:p>
                  </a:txBody>
                  <a:tcPr marT="34300" marB="34300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/>
                        <a:t>221</a:t>
                      </a:r>
                      <a:endParaRPr sz="1100"/>
                    </a:p>
                  </a:txBody>
                  <a:tcPr marT="34300" marB="34300" marR="91450" marL="91450"/>
                </a:tc>
              </a:tr>
              <a:tr h="27812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/>
                        <a:t>Joy (2013)</a:t>
                      </a:r>
                      <a:endParaRPr sz="1100"/>
                    </a:p>
                  </a:txBody>
                  <a:tcPr marT="34300" marB="34300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/>
                        <a:t>33-34ºC vs. 36.5ºC </a:t>
                      </a:r>
                      <a:r>
                        <a:rPr lang="en" sz="1400">
                          <a:solidFill>
                            <a:srgbClr val="FF0000"/>
                          </a:solidFill>
                        </a:rPr>
                        <a:t>x 72 hrs</a:t>
                      </a:r>
                      <a:endParaRPr sz="1400">
                        <a:solidFill>
                          <a:srgbClr val="FF0000"/>
                        </a:solidFill>
                      </a:endParaRPr>
                    </a:p>
                  </a:txBody>
                  <a:tcPr marT="34300" marB="34300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/>
                        <a:t>160</a:t>
                      </a:r>
                      <a:endParaRPr sz="1100"/>
                    </a:p>
                  </a:txBody>
                  <a:tcPr marT="34300" marB="34300" marR="91450" marL="91450"/>
                </a:tc>
              </a:tr>
              <a:tr h="27812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/>
                        <a:t>Li (2009)</a:t>
                      </a:r>
                      <a:endParaRPr sz="1100"/>
                    </a:p>
                  </a:txBody>
                  <a:tcPr marT="34300" marB="34300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/>
                        <a:t>33-34ºC vs.</a:t>
                      </a:r>
                      <a:r>
                        <a:rPr lang="en" sz="1400"/>
                        <a:t> 36.5-37ºC </a:t>
                      </a:r>
                      <a:r>
                        <a:rPr lang="en" sz="1400">
                          <a:solidFill>
                            <a:srgbClr val="FF0000"/>
                          </a:solidFill>
                        </a:rPr>
                        <a:t>x 72 hrs</a:t>
                      </a:r>
                      <a:endParaRPr sz="1400">
                        <a:solidFill>
                          <a:srgbClr val="FF0000"/>
                        </a:solidFill>
                      </a:endParaRPr>
                    </a:p>
                  </a:txBody>
                  <a:tcPr marT="34300" marB="34300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/>
                        <a:t>93</a:t>
                      </a:r>
                      <a:endParaRPr sz="1100"/>
                    </a:p>
                  </a:txBody>
                  <a:tcPr marT="34300" marB="34300" marR="91450" marL="91450"/>
                </a:tc>
              </a:tr>
              <a:tr h="27812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/>
                        <a:t>Shankaran (2005)</a:t>
                      </a:r>
                      <a:endParaRPr sz="1100"/>
                    </a:p>
                  </a:txBody>
                  <a:tcPr marT="34300" marB="34300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/>
                        <a:t>34.5ºC</a:t>
                      </a:r>
                      <a:r>
                        <a:rPr lang="en" sz="1400"/>
                        <a:t> vs. 36.5-37ºC </a:t>
                      </a:r>
                      <a:r>
                        <a:rPr lang="en" sz="1400">
                          <a:solidFill>
                            <a:srgbClr val="FF0000"/>
                          </a:solidFill>
                        </a:rPr>
                        <a:t>x 72 hrs</a:t>
                      </a:r>
                      <a:endParaRPr sz="1400">
                        <a:solidFill>
                          <a:srgbClr val="FF0000"/>
                        </a:solidFill>
                      </a:endParaRPr>
                    </a:p>
                  </a:txBody>
                  <a:tcPr marT="34300" marB="34300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/>
                        <a:t>208</a:t>
                      </a:r>
                      <a:endParaRPr sz="1100"/>
                    </a:p>
                  </a:txBody>
                  <a:tcPr marT="34300" marB="34300" marR="91450" marL="91450"/>
                </a:tc>
              </a:tr>
              <a:tr h="27812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/>
                        <a:t>Simbruner</a:t>
                      </a:r>
                      <a:r>
                        <a:rPr lang="en" sz="1400"/>
                        <a:t> (2010)</a:t>
                      </a:r>
                      <a:endParaRPr sz="1400"/>
                    </a:p>
                  </a:txBody>
                  <a:tcPr marT="34300" marB="34300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/>
                        <a:t>33-34ºC vs. 36.5-37.5ºC </a:t>
                      </a:r>
                      <a:r>
                        <a:rPr lang="en" sz="1400">
                          <a:solidFill>
                            <a:srgbClr val="FF0000"/>
                          </a:solidFill>
                        </a:rPr>
                        <a:t>x 72 hrs</a:t>
                      </a:r>
                      <a:endParaRPr sz="1400">
                        <a:solidFill>
                          <a:srgbClr val="FF0000"/>
                        </a:solidFill>
                      </a:endParaRPr>
                    </a:p>
                  </a:txBody>
                  <a:tcPr marT="34300" marB="34300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/>
                        <a:t>129</a:t>
                      </a:r>
                      <a:endParaRPr sz="1100"/>
                    </a:p>
                  </a:txBody>
                  <a:tcPr marT="34300" marB="34300" marR="91450" marL="91450"/>
                </a:tc>
              </a:tr>
            </a:tbl>
          </a:graphicData>
        </a:graphic>
      </p:graphicFrame>
      <p:sp>
        <p:nvSpPr>
          <p:cNvPr id="572" name="Google Shape;572;p68"/>
          <p:cNvSpPr txBox="1"/>
          <p:nvPr/>
        </p:nvSpPr>
        <p:spPr>
          <a:xfrm>
            <a:off x="764327" y="3844949"/>
            <a:ext cx="6120600" cy="692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Quality of Evidence: </a:t>
            </a:r>
            <a:r>
              <a:rPr lang="en" sz="180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High</a:t>
            </a:r>
            <a:endParaRPr sz="14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Total number of term neonates in trials: </a:t>
            </a:r>
            <a:r>
              <a:rPr lang="en" sz="180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1388</a:t>
            </a:r>
            <a:endParaRPr sz="14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Ongoing studies:  combining treatments, selective head cooling  </a:t>
            </a:r>
            <a:endParaRPr sz="1400"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76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Kirkegaard2017Banner.tiff" id="577" name="Google Shape;577;p6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26739" y="0"/>
            <a:ext cx="6858000" cy="288247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creen Shot 2020-01-27 at 5.23.42 PM.png" id="578" name="Google Shape;578;p6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26980" y="1884947"/>
            <a:ext cx="5467317" cy="2804817"/>
          </a:xfrm>
          <a:prstGeom prst="rect">
            <a:avLst/>
          </a:prstGeom>
          <a:noFill/>
          <a:ln>
            <a:noFill/>
          </a:ln>
        </p:spPr>
      </p:pic>
      <p:sp>
        <p:nvSpPr>
          <p:cNvPr id="579" name="Google Shape;579;p69"/>
          <p:cNvSpPr txBox="1"/>
          <p:nvPr/>
        </p:nvSpPr>
        <p:spPr>
          <a:xfrm>
            <a:off x="349066" y="3560630"/>
            <a:ext cx="1278000" cy="4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N=354</a:t>
            </a:r>
            <a:endParaRPr sz="1400"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83" name="Shape 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Google Shape;584;p70"/>
          <p:cNvSpPr txBox="1"/>
          <p:nvPr>
            <p:ph type="title"/>
          </p:nvPr>
        </p:nvSpPr>
        <p:spPr>
          <a:xfrm>
            <a:off x="233775" y="333769"/>
            <a:ext cx="6390300" cy="429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4000"/>
              <a:buFont typeface="Calibri"/>
              <a:buNone/>
            </a:pPr>
            <a:r>
              <a:rPr lang="en" sz="4000">
                <a:solidFill>
                  <a:srgbClr val="0000FF"/>
                </a:solidFill>
              </a:rPr>
              <a:t>TTM for 48 vs. 24 Hours </a:t>
            </a:r>
            <a:br>
              <a:rPr lang="en" sz="4000">
                <a:solidFill>
                  <a:srgbClr val="0000FF"/>
                </a:solidFill>
              </a:rPr>
            </a:br>
            <a:r>
              <a:rPr lang="en" sz="3200">
                <a:solidFill>
                  <a:srgbClr val="000000"/>
                </a:solidFill>
              </a:rPr>
              <a:t>Kirkegaard 2017 JAMA 318: 341–350</a:t>
            </a:r>
            <a:endParaRPr i="1" sz="4000">
              <a:solidFill>
                <a:srgbClr val="000000"/>
              </a:solidFill>
            </a:endParaRPr>
          </a:p>
        </p:txBody>
      </p:sp>
      <p:pic>
        <p:nvPicPr>
          <p:cNvPr descr="Screen Shot 2020-01-30 at 4.08.14 AM.png" id="585" name="Google Shape;585;p7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12943" y="1233675"/>
            <a:ext cx="4771260" cy="3248088"/>
          </a:xfrm>
          <a:prstGeom prst="rect">
            <a:avLst/>
          </a:prstGeom>
          <a:noFill/>
          <a:ln>
            <a:noFill/>
          </a:ln>
        </p:spPr>
      </p:pic>
      <p:sp>
        <p:nvSpPr>
          <p:cNvPr id="586" name="Google Shape;586;p70"/>
          <p:cNvSpPr txBox="1"/>
          <p:nvPr/>
        </p:nvSpPr>
        <p:spPr>
          <a:xfrm>
            <a:off x="7166961" y="2748499"/>
            <a:ext cx="1278000" cy="4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N=354</a:t>
            </a:r>
            <a:endParaRPr sz="1400"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90" name="Shape 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" name="Google Shape;591;p71"/>
          <p:cNvSpPr txBox="1"/>
          <p:nvPr>
            <p:ph type="title"/>
          </p:nvPr>
        </p:nvSpPr>
        <p:spPr>
          <a:xfrm>
            <a:off x="233775" y="333769"/>
            <a:ext cx="6390300" cy="429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4000"/>
              <a:buFont typeface="Calibri"/>
              <a:buNone/>
            </a:pPr>
            <a:r>
              <a:rPr lang="en" sz="4000">
                <a:solidFill>
                  <a:srgbClr val="0000FF"/>
                </a:solidFill>
              </a:rPr>
              <a:t>TTM for 48 vs. 24 Hours </a:t>
            </a:r>
            <a:br>
              <a:rPr lang="en" sz="4000">
                <a:solidFill>
                  <a:srgbClr val="0000FF"/>
                </a:solidFill>
              </a:rPr>
            </a:br>
            <a:r>
              <a:rPr lang="en" sz="3200">
                <a:solidFill>
                  <a:srgbClr val="000000"/>
                </a:solidFill>
              </a:rPr>
              <a:t>Kirkegaard 2017 JAMA 318: 341–350</a:t>
            </a:r>
            <a:endParaRPr i="1" sz="4000">
              <a:solidFill>
                <a:srgbClr val="000000"/>
              </a:solidFill>
            </a:endParaRPr>
          </a:p>
        </p:txBody>
      </p:sp>
      <p:pic>
        <p:nvPicPr>
          <p:cNvPr descr="Screen Shot 2020-01-27 at 5.24.24 PM.png" id="592" name="Google Shape;592;p7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67846" y="1137610"/>
            <a:ext cx="5730953" cy="3556710"/>
          </a:xfrm>
          <a:prstGeom prst="rect">
            <a:avLst/>
          </a:prstGeom>
          <a:noFill/>
          <a:ln>
            <a:noFill/>
          </a:ln>
        </p:spPr>
      </p:pic>
      <p:sp>
        <p:nvSpPr>
          <p:cNvPr id="593" name="Google Shape;593;p71"/>
          <p:cNvSpPr txBox="1"/>
          <p:nvPr/>
        </p:nvSpPr>
        <p:spPr>
          <a:xfrm rot="-5400000">
            <a:off x="-350606" y="2220712"/>
            <a:ext cx="2356200" cy="523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Mortality, %</a:t>
            </a:r>
            <a:endParaRPr sz="1400"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97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Google Shape;598;p72"/>
          <p:cNvSpPr txBox="1"/>
          <p:nvPr>
            <p:ph type="title"/>
          </p:nvPr>
        </p:nvSpPr>
        <p:spPr>
          <a:xfrm>
            <a:off x="233775" y="333769"/>
            <a:ext cx="6390300" cy="429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4400"/>
              <a:buFont typeface="Calibri"/>
              <a:buNone/>
            </a:pPr>
            <a:r>
              <a:rPr lang="en">
                <a:solidFill>
                  <a:srgbClr val="0000FF"/>
                </a:solidFill>
              </a:rPr>
              <a:t>Bayes x Kirkegaard</a:t>
            </a:r>
            <a:endParaRPr>
              <a:solidFill>
                <a:srgbClr val="0000FF"/>
              </a:solidFill>
            </a:endParaRPr>
          </a:p>
        </p:txBody>
      </p:sp>
      <p:pic>
        <p:nvPicPr>
          <p:cNvPr descr="Screen Shot 2020-01-27 at 5.40.10 PM.png" id="599" name="Google Shape;599;p7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133475"/>
            <a:ext cx="6857998" cy="2866687"/>
          </a:xfrm>
          <a:prstGeom prst="rect">
            <a:avLst/>
          </a:prstGeom>
          <a:noFill/>
          <a:ln>
            <a:noFill/>
          </a:ln>
        </p:spPr>
      </p:pic>
      <p:sp>
        <p:nvSpPr>
          <p:cNvPr id="600" name="Google Shape;600;p72"/>
          <p:cNvSpPr txBox="1"/>
          <p:nvPr/>
        </p:nvSpPr>
        <p:spPr>
          <a:xfrm>
            <a:off x="3278233" y="4179277"/>
            <a:ext cx="1899300" cy="392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Prior RR 1.0</a:t>
            </a:r>
            <a:endParaRPr sz="1400"/>
          </a:p>
        </p:txBody>
      </p:sp>
      <p:sp>
        <p:nvSpPr>
          <p:cNvPr id="601" name="Google Shape;601;p72"/>
          <p:cNvSpPr txBox="1"/>
          <p:nvPr/>
        </p:nvSpPr>
        <p:spPr>
          <a:xfrm>
            <a:off x="5976878" y="4172816"/>
            <a:ext cx="2709900" cy="392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Posterior RR 1.18</a:t>
            </a:r>
            <a:endParaRPr sz="1400"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05" name="Shape 6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06" name="Google Shape;606;p73"/>
          <p:cNvGraphicFramePr/>
          <p:nvPr/>
        </p:nvGraphicFramePr>
        <p:xfrm>
          <a:off x="689119" y="271706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{8CC0615A-E629-46C4-A62C-BDD7F788E64B}</a:tableStyleId>
              </a:tblPr>
              <a:tblGrid>
                <a:gridCol w="2521875"/>
                <a:gridCol w="1210350"/>
                <a:gridCol w="3833400"/>
              </a:tblGrid>
              <a:tr h="50877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/>
                        <a:t>Comparison</a:t>
                      </a:r>
                      <a:endParaRPr sz="1100"/>
                    </a:p>
                  </a:txBody>
                  <a:tcPr marT="34300" marB="34300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/>
                        <a:t>Number of</a:t>
                      </a:r>
                      <a:r>
                        <a:rPr lang="en" sz="1400"/>
                        <a:t> Subjects</a:t>
                      </a:r>
                      <a:endParaRPr sz="1400"/>
                    </a:p>
                  </a:txBody>
                  <a:tcPr marT="34300" marB="34300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/>
                        <a:t> Results</a:t>
                      </a:r>
                      <a:r>
                        <a:rPr lang="en" sz="1400"/>
                        <a:t> and Limitations</a:t>
                      </a:r>
                      <a:endParaRPr sz="1400"/>
                    </a:p>
                  </a:txBody>
                  <a:tcPr marT="34300" marB="34300" marR="91450" marL="91450"/>
                </a:tc>
              </a:tr>
              <a:tr h="57757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>
                          <a:solidFill>
                            <a:srgbClr val="0000FF"/>
                          </a:solidFill>
                        </a:rPr>
                        <a:t>32-34ºC &gt; No TTM</a:t>
                      </a:r>
                      <a:endParaRPr sz="1100"/>
                    </a:p>
                  </a:txBody>
                  <a:tcPr marT="34300" marB="34300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i="0" lang="en" sz="1400"/>
                        <a:t>275</a:t>
                      </a:r>
                      <a:endParaRPr sz="1100"/>
                    </a:p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i="0" lang="en" sz="1400"/>
                        <a:t>77</a:t>
                      </a:r>
                      <a:endParaRPr sz="1100"/>
                    </a:p>
                  </a:txBody>
                  <a:tcPr marT="34300" marB="34300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/>
                        <a:t>Pseudo-randomized,</a:t>
                      </a:r>
                      <a:r>
                        <a:rPr lang="en" sz="1400"/>
                        <a:t> wild-type c</a:t>
                      </a:r>
                      <a:r>
                        <a:rPr lang="en" sz="1400"/>
                        <a:t>ontrol</a:t>
                      </a:r>
                      <a:r>
                        <a:rPr lang="en" sz="1400"/>
                        <a:t> group, VF only</a:t>
                      </a:r>
                      <a:endParaRPr sz="1400"/>
                    </a:p>
                  </a:txBody>
                  <a:tcPr marT="34300" marB="34300" marR="91450" marL="91450"/>
                </a:tc>
              </a:tr>
              <a:tr h="50877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>
                          <a:solidFill>
                            <a:srgbClr val="0000FF"/>
                          </a:solidFill>
                        </a:rPr>
                        <a:t>36ºC = 33ºC</a:t>
                      </a:r>
                      <a:endParaRPr sz="1100"/>
                    </a:p>
                  </a:txBody>
                  <a:tcPr marT="34300" marB="34300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i="0" lang="en" sz="1400"/>
                        <a:t>939 </a:t>
                      </a:r>
                      <a:endParaRPr sz="1100"/>
                    </a:p>
                  </a:txBody>
                  <a:tcPr marT="34300" marB="34300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/>
                        <a:t>Excluded sicker patients,</a:t>
                      </a:r>
                      <a:r>
                        <a:rPr lang="en" sz="1400"/>
                        <a:t> median 1 min to CPR </a:t>
                      </a:r>
                      <a:endParaRPr sz="1400"/>
                    </a:p>
                  </a:txBody>
                  <a:tcPr marT="34300" marB="34300" marR="91450" marL="91450"/>
                </a:tc>
              </a:tr>
              <a:tr h="40837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>
                          <a:solidFill>
                            <a:srgbClr val="0000FF"/>
                          </a:solidFill>
                        </a:rPr>
                        <a:t>33ºC &gt; Normothermia</a:t>
                      </a:r>
                      <a:endParaRPr sz="1400">
                        <a:solidFill>
                          <a:srgbClr val="0000FF"/>
                        </a:solidFill>
                      </a:endParaRPr>
                    </a:p>
                  </a:txBody>
                  <a:tcPr marT="34300" marB="34300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/>
                        <a:t>584</a:t>
                      </a:r>
                      <a:endParaRPr sz="1100"/>
                    </a:p>
                  </a:txBody>
                  <a:tcPr marT="34300" marB="34300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/>
                        <a:t>Non-VF only</a:t>
                      </a:r>
                      <a:endParaRPr sz="1100"/>
                    </a:p>
                  </a:txBody>
                  <a:tcPr marT="34300" marB="34300" marR="91450" marL="91450"/>
                </a:tc>
              </a:tr>
              <a:tr h="40837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>
                          <a:solidFill>
                            <a:srgbClr val="0000FF"/>
                          </a:solidFill>
                        </a:rPr>
                        <a:t>33ºC vs. Fever Control</a:t>
                      </a:r>
                      <a:endParaRPr sz="1100"/>
                    </a:p>
                  </a:txBody>
                  <a:tcPr marT="34300" marB="34300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i="1" lang="en" sz="1400"/>
                        <a:t>1900</a:t>
                      </a:r>
                      <a:endParaRPr sz="1100"/>
                    </a:p>
                  </a:txBody>
                  <a:tcPr marT="34300" marB="34300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i="1" lang="en" sz="1400"/>
                        <a:t>Results</a:t>
                      </a:r>
                      <a:r>
                        <a:rPr i="1" lang="en" sz="1400"/>
                        <a:t> Pending, finished Jan 2020</a:t>
                      </a:r>
                      <a:endParaRPr i="1" sz="1400"/>
                    </a:p>
                  </a:txBody>
                  <a:tcPr marT="34300" marB="34300" marR="91450" marL="91450"/>
                </a:tc>
              </a:tr>
              <a:tr h="50877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>
                          <a:solidFill>
                            <a:srgbClr val="974806"/>
                          </a:solidFill>
                        </a:rPr>
                        <a:t>Prehospital</a:t>
                      </a:r>
                      <a:r>
                        <a:rPr lang="en" sz="1400">
                          <a:solidFill>
                            <a:srgbClr val="974806"/>
                          </a:solidFill>
                        </a:rPr>
                        <a:t> IVF Cooling = Hospital Cooling</a:t>
                      </a:r>
                      <a:endParaRPr sz="1400">
                        <a:solidFill>
                          <a:srgbClr val="974806"/>
                        </a:solidFill>
                      </a:endParaRPr>
                    </a:p>
                  </a:txBody>
                  <a:tcPr marT="34300" marB="34300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/>
                        <a:t>1364</a:t>
                      </a:r>
                      <a:endParaRPr sz="1100"/>
                    </a:p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/>
                        <a:t>397</a:t>
                      </a:r>
                      <a:endParaRPr sz="1100"/>
                    </a:p>
                  </a:txBody>
                  <a:tcPr marT="34300" marB="34300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/>
                        <a:t>No superiority; More rearrest; largest trials without ICU</a:t>
                      </a:r>
                      <a:r>
                        <a:rPr lang="en" sz="1400"/>
                        <a:t> protocols</a:t>
                      </a:r>
                      <a:endParaRPr sz="1400"/>
                    </a:p>
                  </a:txBody>
                  <a:tcPr marT="34300" marB="34300" marR="91450" marL="91450"/>
                </a:tc>
              </a:tr>
              <a:tr h="50877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>
                          <a:solidFill>
                            <a:srgbClr val="974806"/>
                          </a:solidFill>
                        </a:rPr>
                        <a:t>Intra-arrest</a:t>
                      </a:r>
                      <a:r>
                        <a:rPr lang="en" sz="1400">
                          <a:solidFill>
                            <a:srgbClr val="974806"/>
                          </a:solidFill>
                        </a:rPr>
                        <a:t> nasal cooling = Hospital Cooling</a:t>
                      </a:r>
                      <a:endParaRPr sz="1400">
                        <a:solidFill>
                          <a:srgbClr val="974806"/>
                        </a:solidFill>
                      </a:endParaRPr>
                    </a:p>
                  </a:txBody>
                  <a:tcPr marT="34300" marB="34300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/>
                        <a:t>677</a:t>
                      </a:r>
                      <a:endParaRPr sz="1100"/>
                    </a:p>
                  </a:txBody>
                  <a:tcPr marT="34300" marB="34300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/>
                        <a:t>No superiority</a:t>
                      </a:r>
                      <a:r>
                        <a:rPr lang="en" sz="1400"/>
                        <a:t> in primary or secondary outcomes</a:t>
                      </a:r>
                      <a:endParaRPr sz="1400"/>
                    </a:p>
                  </a:txBody>
                  <a:tcPr marT="34300" marB="34300" marR="91450" marL="91450"/>
                </a:tc>
              </a:tr>
              <a:tr h="50877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/>
                        <a:t>48 hrs &gt;= 24 hrs</a:t>
                      </a:r>
                      <a:endParaRPr sz="1400"/>
                    </a:p>
                  </a:txBody>
                  <a:tcPr marT="34300" marB="34300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/>
                        <a:t>352</a:t>
                      </a:r>
                      <a:endParaRPr sz="1100"/>
                    </a:p>
                  </a:txBody>
                  <a:tcPr marT="34300" marB="34300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/>
                        <a:t>Did not show superiority (87% chance RR for survival &gt; 1.0)</a:t>
                      </a:r>
                      <a:endParaRPr sz="1100"/>
                    </a:p>
                  </a:txBody>
                  <a:tcPr marT="34300" marB="34300" marR="91450" marL="91450"/>
                </a:tc>
              </a:tr>
            </a:tbl>
          </a:graphicData>
        </a:graphic>
      </p:graphicFrame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20"/>
          <p:cNvSpPr txBox="1"/>
          <p:nvPr>
            <p:ph type="title"/>
          </p:nvPr>
        </p:nvSpPr>
        <p:spPr>
          <a:xfrm>
            <a:off x="233775" y="333769"/>
            <a:ext cx="6390300" cy="429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4400"/>
              <a:buFont typeface="Calibri"/>
              <a:buNone/>
            </a:pPr>
            <a:r>
              <a:rPr lang="en">
                <a:solidFill>
                  <a:srgbClr val="0000FF"/>
                </a:solidFill>
              </a:rPr>
              <a:t>How Does Hypothermia Work?</a:t>
            </a:r>
            <a:endParaRPr/>
          </a:p>
        </p:txBody>
      </p:sp>
      <p:sp>
        <p:nvSpPr>
          <p:cNvPr id="116" name="Google Shape;116;p20"/>
          <p:cNvSpPr txBox="1"/>
          <p:nvPr/>
        </p:nvSpPr>
        <p:spPr>
          <a:xfrm>
            <a:off x="2622232" y="1860743"/>
            <a:ext cx="3631200" cy="5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Nobody Knows</a:t>
            </a:r>
            <a:endParaRPr sz="1400"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10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" name="Google Shape;611;p74"/>
          <p:cNvSpPr txBox="1"/>
          <p:nvPr>
            <p:ph type="title"/>
          </p:nvPr>
        </p:nvSpPr>
        <p:spPr>
          <a:xfrm>
            <a:off x="288900" y="-235453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4400"/>
              <a:buFont typeface="Calibri"/>
              <a:buNone/>
            </a:pPr>
            <a:r>
              <a:rPr lang="en">
                <a:solidFill>
                  <a:srgbClr val="0000FF"/>
                </a:solidFill>
              </a:rPr>
              <a:t>Summary</a:t>
            </a:r>
            <a:endParaRPr/>
          </a:p>
        </p:txBody>
      </p:sp>
      <p:sp>
        <p:nvSpPr>
          <p:cNvPr id="612" name="Google Shape;612;p74"/>
          <p:cNvSpPr txBox="1"/>
          <p:nvPr>
            <p:ph idx="1" type="body"/>
          </p:nvPr>
        </p:nvSpPr>
        <p:spPr>
          <a:xfrm>
            <a:off x="457200" y="523865"/>
            <a:ext cx="8229600" cy="339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36550" lvl="0" marL="3429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Char char="●"/>
            </a:pPr>
            <a:r>
              <a:rPr lang="en" sz="2900"/>
              <a:t>TTM </a:t>
            </a:r>
            <a:r>
              <a:rPr lang="en" sz="2900" u="sng"/>
              <a:t>(32-36ºC) x 24 hrs </a:t>
            </a:r>
            <a:r>
              <a:rPr lang="en" sz="2900"/>
              <a:t>in adults (</a:t>
            </a:r>
            <a:r>
              <a:rPr lang="en" sz="2900">
                <a:solidFill>
                  <a:srgbClr val="FF0000"/>
                </a:solidFill>
              </a:rPr>
              <a:t>2 RCT</a:t>
            </a:r>
            <a:r>
              <a:rPr lang="en" sz="2900"/>
              <a:t>)</a:t>
            </a:r>
            <a:endParaRPr/>
          </a:p>
          <a:p>
            <a:pPr indent="-292100" lvl="1" marL="749300" rtl="0" algn="l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>
                <a:srgbClr val="0000FF"/>
              </a:buClr>
              <a:buSzPts val="2600"/>
              <a:buChar char="○"/>
            </a:pPr>
            <a:r>
              <a:rPr lang="en" sz="2600">
                <a:solidFill>
                  <a:srgbClr val="0000FF"/>
                </a:solidFill>
              </a:rPr>
              <a:t>33ºC not superior to 36ºC for lightly injured (</a:t>
            </a:r>
            <a:r>
              <a:rPr lang="en" sz="2600">
                <a:solidFill>
                  <a:srgbClr val="FF0000"/>
                </a:solidFill>
              </a:rPr>
              <a:t>1 RCT</a:t>
            </a:r>
            <a:r>
              <a:rPr lang="en" sz="2600">
                <a:solidFill>
                  <a:srgbClr val="0000FF"/>
                </a:solidFill>
              </a:rPr>
              <a:t>)</a:t>
            </a:r>
            <a:endParaRPr/>
          </a:p>
          <a:p>
            <a:pPr indent="-292100" lvl="1" marL="7493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2600"/>
              <a:buChar char="○"/>
            </a:pPr>
            <a:r>
              <a:rPr lang="en" sz="2600">
                <a:solidFill>
                  <a:srgbClr val="0000FF"/>
                </a:solidFill>
              </a:rPr>
              <a:t>33ºC is superior to 37ºC for more severe (</a:t>
            </a:r>
            <a:r>
              <a:rPr lang="en" sz="2600">
                <a:solidFill>
                  <a:srgbClr val="FF0000"/>
                </a:solidFill>
              </a:rPr>
              <a:t>1 RCT</a:t>
            </a:r>
            <a:r>
              <a:rPr lang="en" sz="2600">
                <a:solidFill>
                  <a:srgbClr val="0000FF"/>
                </a:solidFill>
              </a:rPr>
              <a:t>)</a:t>
            </a:r>
            <a:endParaRPr/>
          </a:p>
          <a:p>
            <a:pPr indent="-292100" lvl="1" marL="7493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2600"/>
              <a:buChar char="○"/>
            </a:pPr>
            <a:r>
              <a:rPr lang="en" sz="2600">
                <a:solidFill>
                  <a:srgbClr val="0000FF"/>
                </a:solidFill>
              </a:rPr>
              <a:t>Very early hypothermia – mostly neutral (</a:t>
            </a:r>
            <a:r>
              <a:rPr lang="en" sz="2600">
                <a:solidFill>
                  <a:srgbClr val="FF0000"/>
                </a:solidFill>
              </a:rPr>
              <a:t>5 RCT</a:t>
            </a:r>
            <a:r>
              <a:rPr lang="en" sz="2600">
                <a:solidFill>
                  <a:srgbClr val="0000FF"/>
                </a:solidFill>
              </a:rPr>
              <a:t>)</a:t>
            </a:r>
            <a:endParaRPr/>
          </a:p>
          <a:p>
            <a:pPr indent="-292100" lvl="1" marL="7493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2600"/>
              <a:buChar char="○"/>
            </a:pPr>
            <a:r>
              <a:rPr i="1" lang="en" sz="2600">
                <a:solidFill>
                  <a:srgbClr val="0000FF"/>
                </a:solidFill>
              </a:rPr>
              <a:t>TTM2 – results later this year (</a:t>
            </a:r>
            <a:r>
              <a:rPr i="1" lang="en" sz="2600">
                <a:solidFill>
                  <a:srgbClr val="FF0000"/>
                </a:solidFill>
              </a:rPr>
              <a:t>1 RCT</a:t>
            </a:r>
            <a:r>
              <a:rPr i="1" lang="en" sz="2600">
                <a:solidFill>
                  <a:srgbClr val="0000FF"/>
                </a:solidFill>
              </a:rPr>
              <a:t>)</a:t>
            </a:r>
            <a:endParaRPr/>
          </a:p>
          <a:p>
            <a:pPr indent="-292100" lvl="1" marL="7493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2600"/>
              <a:buChar char="○"/>
            </a:pPr>
            <a:r>
              <a:rPr lang="en" sz="2600">
                <a:solidFill>
                  <a:srgbClr val="0000FF"/>
                </a:solidFill>
              </a:rPr>
              <a:t>Signal for </a:t>
            </a:r>
            <a:r>
              <a:rPr lang="en" sz="2600" u="sng">
                <a:solidFill>
                  <a:srgbClr val="0000FF"/>
                </a:solidFill>
              </a:rPr>
              <a:t>48 hrs </a:t>
            </a:r>
            <a:r>
              <a:rPr lang="en" sz="2600">
                <a:solidFill>
                  <a:srgbClr val="0000FF"/>
                </a:solidFill>
              </a:rPr>
              <a:t>better than 24 hrs (</a:t>
            </a:r>
            <a:r>
              <a:rPr lang="en" sz="2600">
                <a:solidFill>
                  <a:srgbClr val="FF0000"/>
                </a:solidFill>
              </a:rPr>
              <a:t>1 RCT</a:t>
            </a:r>
            <a:r>
              <a:rPr lang="en" sz="2600">
                <a:solidFill>
                  <a:srgbClr val="0000FF"/>
                </a:solidFill>
              </a:rPr>
              <a:t>)</a:t>
            </a:r>
            <a:endParaRPr/>
          </a:p>
          <a:p>
            <a:pPr indent="-336550" lvl="0" marL="342900" rtl="0" algn="l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900"/>
              <a:buChar char="●"/>
            </a:pPr>
            <a:r>
              <a:rPr lang="en" sz="2900"/>
              <a:t>Usual durations are </a:t>
            </a:r>
            <a:r>
              <a:rPr lang="en" sz="2900" u="sng"/>
              <a:t>33ºC x 48 hrs </a:t>
            </a:r>
            <a:r>
              <a:rPr lang="en" sz="2900"/>
              <a:t>in pediatrics</a:t>
            </a:r>
            <a:endParaRPr/>
          </a:p>
          <a:p>
            <a:pPr indent="-292100" lvl="1" marL="749300" rtl="0" algn="l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>
                <a:srgbClr val="0000FF"/>
              </a:buClr>
              <a:buSzPts val="2600"/>
              <a:buChar char="○"/>
            </a:pPr>
            <a:r>
              <a:rPr lang="en" sz="2600">
                <a:solidFill>
                  <a:srgbClr val="0000FF"/>
                </a:solidFill>
              </a:rPr>
              <a:t>For pediatric OHCA favors 33ºC x 48 hrs (</a:t>
            </a:r>
            <a:r>
              <a:rPr lang="en" sz="2600">
                <a:solidFill>
                  <a:srgbClr val="FF0000"/>
                </a:solidFill>
              </a:rPr>
              <a:t>1 RCT</a:t>
            </a:r>
            <a:r>
              <a:rPr lang="en" sz="2600">
                <a:solidFill>
                  <a:srgbClr val="0000FF"/>
                </a:solidFill>
              </a:rPr>
              <a:t>)</a:t>
            </a:r>
            <a:endParaRPr/>
          </a:p>
          <a:p>
            <a:pPr indent="-292100" lvl="1" marL="7493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2600"/>
              <a:buChar char="○"/>
            </a:pPr>
            <a:r>
              <a:rPr lang="en" sz="2600">
                <a:solidFill>
                  <a:srgbClr val="0000FF"/>
                </a:solidFill>
              </a:rPr>
              <a:t>For pediatric IHCA neutral for 33ºC x 48 hrs (</a:t>
            </a:r>
            <a:r>
              <a:rPr lang="en" sz="2600">
                <a:solidFill>
                  <a:srgbClr val="FF0000"/>
                </a:solidFill>
              </a:rPr>
              <a:t>1 RCT</a:t>
            </a:r>
            <a:r>
              <a:rPr lang="en" sz="2600">
                <a:solidFill>
                  <a:srgbClr val="0000FF"/>
                </a:solidFill>
              </a:rPr>
              <a:t>)</a:t>
            </a:r>
            <a:endParaRPr/>
          </a:p>
          <a:p>
            <a:pPr indent="-336550" lvl="0" marL="342900" rtl="0" algn="l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900"/>
              <a:buChar char="●"/>
            </a:pPr>
            <a:r>
              <a:rPr lang="en" sz="2900">
                <a:solidFill>
                  <a:srgbClr val="000000"/>
                </a:solidFill>
              </a:rPr>
              <a:t>Usual durations are </a:t>
            </a:r>
            <a:r>
              <a:rPr lang="en" sz="2900" u="sng">
                <a:solidFill>
                  <a:srgbClr val="000000"/>
                </a:solidFill>
              </a:rPr>
              <a:t>33ºC x 72 hrs</a:t>
            </a:r>
            <a:r>
              <a:rPr lang="en" sz="2900">
                <a:solidFill>
                  <a:srgbClr val="000000"/>
                </a:solidFill>
              </a:rPr>
              <a:t> in neonates</a:t>
            </a:r>
            <a:endParaRPr/>
          </a:p>
          <a:p>
            <a:pPr indent="-292100" lvl="1" marL="749300" rtl="0" algn="l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>
                <a:srgbClr val="0000FF"/>
              </a:buClr>
              <a:buSzPts val="2600"/>
              <a:buChar char="○"/>
            </a:pPr>
            <a:r>
              <a:rPr lang="en" sz="2600">
                <a:solidFill>
                  <a:srgbClr val="0000FF"/>
                </a:solidFill>
              </a:rPr>
              <a:t>For HIE in neonates, favors 33ºC x 72 hrs (</a:t>
            </a:r>
            <a:r>
              <a:rPr lang="en" sz="2600">
                <a:solidFill>
                  <a:srgbClr val="FF0000"/>
                </a:solidFill>
              </a:rPr>
              <a:t>8-10 RCT</a:t>
            </a:r>
            <a:r>
              <a:rPr lang="en" sz="2600">
                <a:solidFill>
                  <a:srgbClr val="0000FF"/>
                </a:solidFill>
              </a:rPr>
              <a:t>)</a:t>
            </a:r>
            <a:endParaRPr/>
          </a:p>
          <a:p>
            <a:pPr indent="-152400" lvl="0" marL="342900" rtl="0" algn="l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900"/>
              <a:buNone/>
            </a:pPr>
            <a:r>
              <a:t/>
            </a:r>
            <a:endParaRPr sz="2900"/>
          </a:p>
          <a:p>
            <a:pPr indent="-152400" lvl="0" marL="342900" rtl="0" algn="l">
              <a:lnSpc>
                <a:spcPct val="80000"/>
              </a:lnSpc>
              <a:spcBef>
                <a:spcPts val="600"/>
              </a:spcBef>
              <a:spcAft>
                <a:spcPts val="1600"/>
              </a:spcAft>
              <a:buClr>
                <a:schemeClr val="dk1"/>
              </a:buClr>
              <a:buSzPts val="2900"/>
              <a:buNone/>
            </a:pPr>
            <a:r>
              <a:t/>
            </a:r>
            <a:endParaRPr sz="2900"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16" name="Shape 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DSC05810.JPG" id="617" name="Google Shape;617;p75"/>
          <p:cNvPicPr preferRelativeResize="0"/>
          <p:nvPr/>
        </p:nvPicPr>
        <p:blipFill rotWithShape="1">
          <a:blip r:embed="rId3">
            <a:alphaModFix/>
          </a:blip>
          <a:srcRect b="7570" l="0" r="0" t="0"/>
          <a:stretch/>
        </p:blipFill>
        <p:spPr>
          <a:xfrm>
            <a:off x="1290250" y="0"/>
            <a:ext cx="6858001" cy="47543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1"/>
          <p:cNvSpPr/>
          <p:nvPr/>
        </p:nvSpPr>
        <p:spPr>
          <a:xfrm>
            <a:off x="964219" y="811323"/>
            <a:ext cx="447131" cy="3279499"/>
          </a:xfrm>
          <a:custGeom>
            <a:rect b="b" l="l" r="r" t="t"/>
            <a:pathLst>
              <a:path extrusionOk="0" h="1799451" w="2292981">
                <a:moveTo>
                  <a:pt x="0" y="1775762"/>
                </a:moveTo>
                <a:cubicBezTo>
                  <a:pt x="169524" y="1358344"/>
                  <a:pt x="339048" y="940926"/>
                  <a:pt x="470355" y="670486"/>
                </a:cubicBezTo>
                <a:cubicBezTo>
                  <a:pt x="601663" y="400046"/>
                  <a:pt x="683975" y="264826"/>
                  <a:pt x="787845" y="153123"/>
                </a:cubicBezTo>
                <a:cubicBezTo>
                  <a:pt x="891715" y="41420"/>
                  <a:pt x="983826" y="4185"/>
                  <a:pt x="1093575" y="266"/>
                </a:cubicBezTo>
                <a:cubicBezTo>
                  <a:pt x="1203324" y="-3653"/>
                  <a:pt x="1346391" y="35541"/>
                  <a:pt x="1446342" y="129607"/>
                </a:cubicBezTo>
                <a:cubicBezTo>
                  <a:pt x="1546293" y="223673"/>
                  <a:pt x="1593327" y="376530"/>
                  <a:pt x="1693278" y="564662"/>
                </a:cubicBezTo>
                <a:cubicBezTo>
                  <a:pt x="1793229" y="752794"/>
                  <a:pt x="1955894" y="1066347"/>
                  <a:pt x="2046045" y="1258399"/>
                </a:cubicBezTo>
                <a:cubicBezTo>
                  <a:pt x="2136197" y="1450450"/>
                  <a:pt x="2193031" y="1626824"/>
                  <a:pt x="2234187" y="1716971"/>
                </a:cubicBezTo>
                <a:cubicBezTo>
                  <a:pt x="2275343" y="1807118"/>
                  <a:pt x="2292981" y="1799279"/>
                  <a:pt x="2292981" y="1799279"/>
                </a:cubicBezTo>
              </a:path>
            </a:pathLst>
          </a:custGeom>
          <a:solidFill>
            <a:srgbClr val="FF0000"/>
          </a:solidFill>
          <a:ln cap="flat" cmpd="sng" w="254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0000">
              <a:srgbClr val="000000">
                <a:alpha val="3765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22" name="Google Shape;122;p21"/>
          <p:cNvCxnSpPr/>
          <p:nvPr/>
        </p:nvCxnSpPr>
        <p:spPr>
          <a:xfrm>
            <a:off x="752565" y="414481"/>
            <a:ext cx="0" cy="3659700"/>
          </a:xfrm>
          <a:prstGeom prst="straightConnector1">
            <a:avLst/>
          </a:prstGeom>
          <a:noFill/>
          <a:ln cap="flat" cmpd="sng" w="762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0000">
              <a:srgbClr val="000000">
                <a:alpha val="37650"/>
              </a:srgbClr>
            </a:outerShdw>
          </a:effectLst>
        </p:spPr>
      </p:cxnSp>
      <p:cxnSp>
        <p:nvCxnSpPr>
          <p:cNvPr id="123" name="Google Shape;123;p21"/>
          <p:cNvCxnSpPr/>
          <p:nvPr/>
        </p:nvCxnSpPr>
        <p:spPr>
          <a:xfrm rot="10800000">
            <a:off x="740852" y="4067333"/>
            <a:ext cx="7498500" cy="0"/>
          </a:xfrm>
          <a:prstGeom prst="straightConnector1">
            <a:avLst/>
          </a:prstGeom>
          <a:noFill/>
          <a:ln cap="flat" cmpd="sng" w="762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0000">
              <a:srgbClr val="000000">
                <a:alpha val="37650"/>
              </a:srgbClr>
            </a:outerShdw>
          </a:effectLst>
        </p:spPr>
      </p:cxnSp>
      <p:sp>
        <p:nvSpPr>
          <p:cNvPr id="124" name="Google Shape;124;p21"/>
          <p:cNvSpPr txBox="1"/>
          <p:nvPr/>
        </p:nvSpPr>
        <p:spPr>
          <a:xfrm rot="-5400000">
            <a:off x="-82847" y="1892301"/>
            <a:ext cx="7734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Injury</a:t>
            </a:r>
            <a:endParaRPr sz="1400"/>
          </a:p>
        </p:txBody>
      </p:sp>
      <p:sp>
        <p:nvSpPr>
          <p:cNvPr id="125" name="Google Shape;125;p21"/>
          <p:cNvSpPr txBox="1"/>
          <p:nvPr/>
        </p:nvSpPr>
        <p:spPr>
          <a:xfrm>
            <a:off x="752565" y="4239979"/>
            <a:ext cx="1046100" cy="3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Minutes</a:t>
            </a:r>
            <a:endParaRPr sz="1400"/>
          </a:p>
        </p:txBody>
      </p:sp>
      <p:sp>
        <p:nvSpPr>
          <p:cNvPr id="126" name="Google Shape;126;p21"/>
          <p:cNvSpPr txBox="1"/>
          <p:nvPr/>
        </p:nvSpPr>
        <p:spPr>
          <a:xfrm>
            <a:off x="1712571" y="4239979"/>
            <a:ext cx="710400" cy="3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Hour</a:t>
            </a:r>
            <a:endParaRPr sz="1400"/>
          </a:p>
        </p:txBody>
      </p:sp>
      <p:sp>
        <p:nvSpPr>
          <p:cNvPr id="127" name="Google Shape;127;p21"/>
          <p:cNvSpPr txBox="1"/>
          <p:nvPr/>
        </p:nvSpPr>
        <p:spPr>
          <a:xfrm>
            <a:off x="2810373" y="4239979"/>
            <a:ext cx="804300" cy="3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Hours</a:t>
            </a:r>
            <a:endParaRPr sz="1400"/>
          </a:p>
        </p:txBody>
      </p:sp>
      <p:sp>
        <p:nvSpPr>
          <p:cNvPr id="128" name="Google Shape;128;p21"/>
          <p:cNvSpPr txBox="1"/>
          <p:nvPr/>
        </p:nvSpPr>
        <p:spPr>
          <a:xfrm>
            <a:off x="1419831" y="985094"/>
            <a:ext cx="10683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Ischemia</a:t>
            </a:r>
            <a:endParaRPr sz="140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22"/>
          <p:cNvSpPr/>
          <p:nvPr/>
        </p:nvSpPr>
        <p:spPr>
          <a:xfrm>
            <a:off x="1281708" y="2731714"/>
            <a:ext cx="1278337" cy="1349588"/>
          </a:xfrm>
          <a:custGeom>
            <a:rect b="b" l="l" r="r" t="t"/>
            <a:pathLst>
              <a:path extrusionOk="0" h="1799451" w="2292981">
                <a:moveTo>
                  <a:pt x="0" y="1775762"/>
                </a:moveTo>
                <a:cubicBezTo>
                  <a:pt x="169524" y="1358344"/>
                  <a:pt x="339048" y="940926"/>
                  <a:pt x="470355" y="670486"/>
                </a:cubicBezTo>
                <a:cubicBezTo>
                  <a:pt x="601663" y="400046"/>
                  <a:pt x="683975" y="264826"/>
                  <a:pt x="787845" y="153123"/>
                </a:cubicBezTo>
                <a:cubicBezTo>
                  <a:pt x="891715" y="41420"/>
                  <a:pt x="983826" y="4185"/>
                  <a:pt x="1093575" y="266"/>
                </a:cubicBezTo>
                <a:cubicBezTo>
                  <a:pt x="1203324" y="-3653"/>
                  <a:pt x="1346391" y="35541"/>
                  <a:pt x="1446342" y="129607"/>
                </a:cubicBezTo>
                <a:cubicBezTo>
                  <a:pt x="1546293" y="223673"/>
                  <a:pt x="1593327" y="376530"/>
                  <a:pt x="1693278" y="564662"/>
                </a:cubicBezTo>
                <a:cubicBezTo>
                  <a:pt x="1793229" y="752794"/>
                  <a:pt x="1955894" y="1066347"/>
                  <a:pt x="2046045" y="1258399"/>
                </a:cubicBezTo>
                <a:cubicBezTo>
                  <a:pt x="2136197" y="1450450"/>
                  <a:pt x="2193031" y="1626824"/>
                  <a:pt x="2234187" y="1716971"/>
                </a:cubicBezTo>
                <a:cubicBezTo>
                  <a:pt x="2275343" y="1807118"/>
                  <a:pt x="2292981" y="1799279"/>
                  <a:pt x="2292981" y="1799279"/>
                </a:cubicBezTo>
              </a:path>
            </a:pathLst>
          </a:custGeom>
          <a:solidFill>
            <a:srgbClr val="FF6600"/>
          </a:solidFill>
          <a:ln cap="flat" cmpd="sng" w="25400">
            <a:solidFill>
              <a:srgbClr val="FF6600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0000">
              <a:srgbClr val="000000">
                <a:alpha val="3765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4" name="Google Shape;134;p22"/>
          <p:cNvSpPr/>
          <p:nvPr/>
        </p:nvSpPr>
        <p:spPr>
          <a:xfrm>
            <a:off x="964219" y="811323"/>
            <a:ext cx="447131" cy="3279499"/>
          </a:xfrm>
          <a:custGeom>
            <a:rect b="b" l="l" r="r" t="t"/>
            <a:pathLst>
              <a:path extrusionOk="0" h="1799451" w="2292981">
                <a:moveTo>
                  <a:pt x="0" y="1775762"/>
                </a:moveTo>
                <a:cubicBezTo>
                  <a:pt x="169524" y="1358344"/>
                  <a:pt x="339048" y="940926"/>
                  <a:pt x="470355" y="670486"/>
                </a:cubicBezTo>
                <a:cubicBezTo>
                  <a:pt x="601663" y="400046"/>
                  <a:pt x="683975" y="264826"/>
                  <a:pt x="787845" y="153123"/>
                </a:cubicBezTo>
                <a:cubicBezTo>
                  <a:pt x="891715" y="41420"/>
                  <a:pt x="983826" y="4185"/>
                  <a:pt x="1093575" y="266"/>
                </a:cubicBezTo>
                <a:cubicBezTo>
                  <a:pt x="1203324" y="-3653"/>
                  <a:pt x="1346391" y="35541"/>
                  <a:pt x="1446342" y="129607"/>
                </a:cubicBezTo>
                <a:cubicBezTo>
                  <a:pt x="1546293" y="223673"/>
                  <a:pt x="1593327" y="376530"/>
                  <a:pt x="1693278" y="564662"/>
                </a:cubicBezTo>
                <a:cubicBezTo>
                  <a:pt x="1793229" y="752794"/>
                  <a:pt x="1955894" y="1066347"/>
                  <a:pt x="2046045" y="1258399"/>
                </a:cubicBezTo>
                <a:cubicBezTo>
                  <a:pt x="2136197" y="1450450"/>
                  <a:pt x="2193031" y="1626824"/>
                  <a:pt x="2234187" y="1716971"/>
                </a:cubicBezTo>
                <a:cubicBezTo>
                  <a:pt x="2275343" y="1807118"/>
                  <a:pt x="2292981" y="1799279"/>
                  <a:pt x="2292981" y="1799279"/>
                </a:cubicBezTo>
              </a:path>
            </a:pathLst>
          </a:custGeom>
          <a:solidFill>
            <a:srgbClr val="FF0000"/>
          </a:solidFill>
          <a:ln cap="flat" cmpd="sng" w="254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0000">
              <a:srgbClr val="000000">
                <a:alpha val="3765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35" name="Google Shape;135;p22"/>
          <p:cNvCxnSpPr/>
          <p:nvPr/>
        </p:nvCxnSpPr>
        <p:spPr>
          <a:xfrm>
            <a:off x="752565" y="414481"/>
            <a:ext cx="0" cy="3659700"/>
          </a:xfrm>
          <a:prstGeom prst="straightConnector1">
            <a:avLst/>
          </a:prstGeom>
          <a:noFill/>
          <a:ln cap="flat" cmpd="sng" w="762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0000">
              <a:srgbClr val="000000">
                <a:alpha val="37650"/>
              </a:srgbClr>
            </a:outerShdw>
          </a:effectLst>
        </p:spPr>
      </p:cxnSp>
      <p:cxnSp>
        <p:nvCxnSpPr>
          <p:cNvPr id="136" name="Google Shape;136;p22"/>
          <p:cNvCxnSpPr/>
          <p:nvPr/>
        </p:nvCxnSpPr>
        <p:spPr>
          <a:xfrm rot="10800000">
            <a:off x="740852" y="4067333"/>
            <a:ext cx="7498500" cy="0"/>
          </a:xfrm>
          <a:prstGeom prst="straightConnector1">
            <a:avLst/>
          </a:prstGeom>
          <a:noFill/>
          <a:ln cap="flat" cmpd="sng" w="762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0000">
              <a:srgbClr val="000000">
                <a:alpha val="37650"/>
              </a:srgbClr>
            </a:outerShdw>
          </a:effectLst>
        </p:spPr>
      </p:cxnSp>
      <p:sp>
        <p:nvSpPr>
          <p:cNvPr id="137" name="Google Shape;137;p22"/>
          <p:cNvSpPr txBox="1"/>
          <p:nvPr/>
        </p:nvSpPr>
        <p:spPr>
          <a:xfrm rot="-5400000">
            <a:off x="-82847" y="1892301"/>
            <a:ext cx="7734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Injury</a:t>
            </a:r>
            <a:endParaRPr sz="1400"/>
          </a:p>
        </p:txBody>
      </p:sp>
      <p:sp>
        <p:nvSpPr>
          <p:cNvPr id="138" name="Google Shape;138;p22"/>
          <p:cNvSpPr txBox="1"/>
          <p:nvPr/>
        </p:nvSpPr>
        <p:spPr>
          <a:xfrm>
            <a:off x="752565" y="4239979"/>
            <a:ext cx="1046100" cy="3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Minutes</a:t>
            </a:r>
            <a:endParaRPr sz="1400"/>
          </a:p>
        </p:txBody>
      </p:sp>
      <p:sp>
        <p:nvSpPr>
          <p:cNvPr id="139" name="Google Shape;139;p22"/>
          <p:cNvSpPr txBox="1"/>
          <p:nvPr/>
        </p:nvSpPr>
        <p:spPr>
          <a:xfrm>
            <a:off x="1712571" y="4239979"/>
            <a:ext cx="710400" cy="3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Hour</a:t>
            </a:r>
            <a:endParaRPr sz="1400"/>
          </a:p>
        </p:txBody>
      </p:sp>
      <p:sp>
        <p:nvSpPr>
          <p:cNvPr id="140" name="Google Shape;140;p22"/>
          <p:cNvSpPr txBox="1"/>
          <p:nvPr/>
        </p:nvSpPr>
        <p:spPr>
          <a:xfrm>
            <a:off x="2810373" y="4239979"/>
            <a:ext cx="804300" cy="3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Hours</a:t>
            </a:r>
            <a:endParaRPr sz="1400"/>
          </a:p>
        </p:txBody>
      </p:sp>
      <p:sp>
        <p:nvSpPr>
          <p:cNvPr id="141" name="Google Shape;141;p22"/>
          <p:cNvSpPr txBox="1"/>
          <p:nvPr/>
        </p:nvSpPr>
        <p:spPr>
          <a:xfrm>
            <a:off x="1419831" y="985094"/>
            <a:ext cx="10683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Ischemia</a:t>
            </a:r>
            <a:endParaRPr sz="1400"/>
          </a:p>
        </p:txBody>
      </p:sp>
      <p:sp>
        <p:nvSpPr>
          <p:cNvPr id="142" name="Google Shape;142;p22"/>
          <p:cNvSpPr txBox="1"/>
          <p:nvPr/>
        </p:nvSpPr>
        <p:spPr>
          <a:xfrm>
            <a:off x="1997777" y="2195854"/>
            <a:ext cx="13539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Reperfusion</a:t>
            </a:r>
            <a:endParaRPr sz="140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3"/>
          <p:cNvSpPr/>
          <p:nvPr/>
        </p:nvSpPr>
        <p:spPr>
          <a:xfrm>
            <a:off x="1281708" y="2731714"/>
            <a:ext cx="1278337" cy="1349588"/>
          </a:xfrm>
          <a:custGeom>
            <a:rect b="b" l="l" r="r" t="t"/>
            <a:pathLst>
              <a:path extrusionOk="0" h="1799451" w="2292981">
                <a:moveTo>
                  <a:pt x="0" y="1775762"/>
                </a:moveTo>
                <a:cubicBezTo>
                  <a:pt x="169524" y="1358344"/>
                  <a:pt x="339048" y="940926"/>
                  <a:pt x="470355" y="670486"/>
                </a:cubicBezTo>
                <a:cubicBezTo>
                  <a:pt x="601663" y="400046"/>
                  <a:pt x="683975" y="264826"/>
                  <a:pt x="787845" y="153123"/>
                </a:cubicBezTo>
                <a:cubicBezTo>
                  <a:pt x="891715" y="41420"/>
                  <a:pt x="983826" y="4185"/>
                  <a:pt x="1093575" y="266"/>
                </a:cubicBezTo>
                <a:cubicBezTo>
                  <a:pt x="1203324" y="-3653"/>
                  <a:pt x="1346391" y="35541"/>
                  <a:pt x="1446342" y="129607"/>
                </a:cubicBezTo>
                <a:cubicBezTo>
                  <a:pt x="1546293" y="223673"/>
                  <a:pt x="1593327" y="376530"/>
                  <a:pt x="1693278" y="564662"/>
                </a:cubicBezTo>
                <a:cubicBezTo>
                  <a:pt x="1793229" y="752794"/>
                  <a:pt x="1955894" y="1066347"/>
                  <a:pt x="2046045" y="1258399"/>
                </a:cubicBezTo>
                <a:cubicBezTo>
                  <a:pt x="2136197" y="1450450"/>
                  <a:pt x="2193031" y="1626824"/>
                  <a:pt x="2234187" y="1716971"/>
                </a:cubicBezTo>
                <a:cubicBezTo>
                  <a:pt x="2275343" y="1807118"/>
                  <a:pt x="2292981" y="1799279"/>
                  <a:pt x="2292981" y="1799279"/>
                </a:cubicBezTo>
              </a:path>
            </a:pathLst>
          </a:custGeom>
          <a:solidFill>
            <a:srgbClr val="FF6600"/>
          </a:solidFill>
          <a:ln cap="flat" cmpd="sng" w="25400">
            <a:solidFill>
              <a:srgbClr val="FF6600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0000">
              <a:srgbClr val="000000">
                <a:alpha val="3765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8" name="Google Shape;148;p23"/>
          <p:cNvSpPr/>
          <p:nvPr/>
        </p:nvSpPr>
        <p:spPr>
          <a:xfrm>
            <a:off x="964219" y="811323"/>
            <a:ext cx="447131" cy="3279499"/>
          </a:xfrm>
          <a:custGeom>
            <a:rect b="b" l="l" r="r" t="t"/>
            <a:pathLst>
              <a:path extrusionOk="0" h="1799451" w="2292981">
                <a:moveTo>
                  <a:pt x="0" y="1775762"/>
                </a:moveTo>
                <a:cubicBezTo>
                  <a:pt x="169524" y="1358344"/>
                  <a:pt x="339048" y="940926"/>
                  <a:pt x="470355" y="670486"/>
                </a:cubicBezTo>
                <a:cubicBezTo>
                  <a:pt x="601663" y="400046"/>
                  <a:pt x="683975" y="264826"/>
                  <a:pt x="787845" y="153123"/>
                </a:cubicBezTo>
                <a:cubicBezTo>
                  <a:pt x="891715" y="41420"/>
                  <a:pt x="983826" y="4185"/>
                  <a:pt x="1093575" y="266"/>
                </a:cubicBezTo>
                <a:cubicBezTo>
                  <a:pt x="1203324" y="-3653"/>
                  <a:pt x="1346391" y="35541"/>
                  <a:pt x="1446342" y="129607"/>
                </a:cubicBezTo>
                <a:cubicBezTo>
                  <a:pt x="1546293" y="223673"/>
                  <a:pt x="1593327" y="376530"/>
                  <a:pt x="1693278" y="564662"/>
                </a:cubicBezTo>
                <a:cubicBezTo>
                  <a:pt x="1793229" y="752794"/>
                  <a:pt x="1955894" y="1066347"/>
                  <a:pt x="2046045" y="1258399"/>
                </a:cubicBezTo>
                <a:cubicBezTo>
                  <a:pt x="2136197" y="1450450"/>
                  <a:pt x="2193031" y="1626824"/>
                  <a:pt x="2234187" y="1716971"/>
                </a:cubicBezTo>
                <a:cubicBezTo>
                  <a:pt x="2275343" y="1807118"/>
                  <a:pt x="2292981" y="1799279"/>
                  <a:pt x="2292981" y="1799279"/>
                </a:cubicBezTo>
              </a:path>
            </a:pathLst>
          </a:custGeom>
          <a:solidFill>
            <a:srgbClr val="FF0000"/>
          </a:solidFill>
          <a:ln cap="flat" cmpd="sng" w="254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0000">
              <a:srgbClr val="000000">
                <a:alpha val="3765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49" name="Google Shape;149;p23"/>
          <p:cNvCxnSpPr/>
          <p:nvPr/>
        </p:nvCxnSpPr>
        <p:spPr>
          <a:xfrm>
            <a:off x="752565" y="414481"/>
            <a:ext cx="0" cy="3659700"/>
          </a:xfrm>
          <a:prstGeom prst="straightConnector1">
            <a:avLst/>
          </a:prstGeom>
          <a:noFill/>
          <a:ln cap="flat" cmpd="sng" w="762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0000">
              <a:srgbClr val="000000">
                <a:alpha val="37650"/>
              </a:srgbClr>
            </a:outerShdw>
          </a:effectLst>
        </p:spPr>
      </p:cxnSp>
      <p:cxnSp>
        <p:nvCxnSpPr>
          <p:cNvPr id="150" name="Google Shape;150;p23"/>
          <p:cNvCxnSpPr/>
          <p:nvPr/>
        </p:nvCxnSpPr>
        <p:spPr>
          <a:xfrm rot="10800000">
            <a:off x="740852" y="4067333"/>
            <a:ext cx="7498500" cy="0"/>
          </a:xfrm>
          <a:prstGeom prst="straightConnector1">
            <a:avLst/>
          </a:prstGeom>
          <a:noFill/>
          <a:ln cap="flat" cmpd="sng" w="762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0000">
              <a:srgbClr val="000000">
                <a:alpha val="37650"/>
              </a:srgbClr>
            </a:outerShdw>
          </a:effectLst>
        </p:spPr>
      </p:cxnSp>
      <p:sp>
        <p:nvSpPr>
          <p:cNvPr id="151" name="Google Shape;151;p23"/>
          <p:cNvSpPr/>
          <p:nvPr/>
        </p:nvSpPr>
        <p:spPr>
          <a:xfrm>
            <a:off x="2622221" y="3524916"/>
            <a:ext cx="5656022" cy="556387"/>
          </a:xfrm>
          <a:custGeom>
            <a:rect b="b" l="l" r="r" t="t"/>
            <a:pathLst>
              <a:path extrusionOk="0" h="741849" w="5656022">
                <a:moveTo>
                  <a:pt x="0" y="694816"/>
                </a:moveTo>
                <a:cubicBezTo>
                  <a:pt x="21558" y="522361"/>
                  <a:pt x="43116" y="349907"/>
                  <a:pt x="105830" y="248002"/>
                </a:cubicBezTo>
                <a:cubicBezTo>
                  <a:pt x="168544" y="146097"/>
                  <a:pt x="252817" y="124540"/>
                  <a:pt x="376285" y="83386"/>
                </a:cubicBezTo>
                <a:cubicBezTo>
                  <a:pt x="499753" y="42232"/>
                  <a:pt x="652619" y="8918"/>
                  <a:pt x="846640" y="1079"/>
                </a:cubicBezTo>
                <a:cubicBezTo>
                  <a:pt x="1040661" y="-6760"/>
                  <a:pt x="1291518" y="30474"/>
                  <a:pt x="1540414" y="36353"/>
                </a:cubicBezTo>
                <a:cubicBezTo>
                  <a:pt x="1789310" y="42232"/>
                  <a:pt x="2110720" y="10877"/>
                  <a:pt x="2340018" y="36353"/>
                </a:cubicBezTo>
                <a:cubicBezTo>
                  <a:pt x="2569316" y="61829"/>
                  <a:pt x="2916203" y="189211"/>
                  <a:pt x="2916203" y="189211"/>
                </a:cubicBezTo>
                <a:cubicBezTo>
                  <a:pt x="3110224" y="242123"/>
                  <a:pt x="3312085" y="330309"/>
                  <a:pt x="3504147" y="353826"/>
                </a:cubicBezTo>
                <a:cubicBezTo>
                  <a:pt x="3696209" y="377342"/>
                  <a:pt x="3917667" y="312672"/>
                  <a:pt x="4068573" y="330310"/>
                </a:cubicBezTo>
                <a:cubicBezTo>
                  <a:pt x="4219479" y="347947"/>
                  <a:pt x="4299831" y="430255"/>
                  <a:pt x="4409581" y="459651"/>
                </a:cubicBezTo>
                <a:cubicBezTo>
                  <a:pt x="4519331" y="489047"/>
                  <a:pt x="4621241" y="485127"/>
                  <a:pt x="4727071" y="506684"/>
                </a:cubicBezTo>
                <a:cubicBezTo>
                  <a:pt x="4832901" y="528241"/>
                  <a:pt x="4970087" y="565474"/>
                  <a:pt x="5044560" y="588991"/>
                </a:cubicBezTo>
                <a:cubicBezTo>
                  <a:pt x="5119033" y="612507"/>
                  <a:pt x="5091596" y="628186"/>
                  <a:pt x="5173908" y="647783"/>
                </a:cubicBezTo>
                <a:cubicBezTo>
                  <a:pt x="5256220" y="667380"/>
                  <a:pt x="5458081" y="690896"/>
                  <a:pt x="5538433" y="706574"/>
                </a:cubicBezTo>
                <a:cubicBezTo>
                  <a:pt x="5618785" y="722252"/>
                  <a:pt x="5656022" y="741849"/>
                  <a:pt x="5656022" y="741849"/>
                </a:cubicBezTo>
              </a:path>
            </a:pathLst>
          </a:custGeom>
          <a:solidFill>
            <a:srgbClr val="3366FF"/>
          </a:solidFill>
          <a:ln cap="flat" cmpd="sng" w="25400">
            <a:solidFill>
              <a:srgbClr val="3366FF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0000">
              <a:srgbClr val="000000">
                <a:alpha val="3765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2" name="Google Shape;152;p23"/>
          <p:cNvSpPr txBox="1"/>
          <p:nvPr/>
        </p:nvSpPr>
        <p:spPr>
          <a:xfrm rot="-5400000">
            <a:off x="-82847" y="1892301"/>
            <a:ext cx="7734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Injury</a:t>
            </a:r>
            <a:endParaRPr sz="1400"/>
          </a:p>
        </p:txBody>
      </p:sp>
      <p:sp>
        <p:nvSpPr>
          <p:cNvPr id="153" name="Google Shape;153;p23"/>
          <p:cNvSpPr txBox="1"/>
          <p:nvPr/>
        </p:nvSpPr>
        <p:spPr>
          <a:xfrm>
            <a:off x="752565" y="4239979"/>
            <a:ext cx="1046100" cy="3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Minutes</a:t>
            </a:r>
            <a:endParaRPr sz="1400"/>
          </a:p>
        </p:txBody>
      </p:sp>
      <p:sp>
        <p:nvSpPr>
          <p:cNvPr id="154" name="Google Shape;154;p23"/>
          <p:cNvSpPr txBox="1"/>
          <p:nvPr/>
        </p:nvSpPr>
        <p:spPr>
          <a:xfrm>
            <a:off x="1712571" y="4239979"/>
            <a:ext cx="710400" cy="3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Hour</a:t>
            </a:r>
            <a:endParaRPr sz="1400"/>
          </a:p>
        </p:txBody>
      </p:sp>
      <p:sp>
        <p:nvSpPr>
          <p:cNvPr id="155" name="Google Shape;155;p23"/>
          <p:cNvSpPr txBox="1"/>
          <p:nvPr/>
        </p:nvSpPr>
        <p:spPr>
          <a:xfrm>
            <a:off x="2810373" y="4239979"/>
            <a:ext cx="804300" cy="3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Hours</a:t>
            </a:r>
            <a:endParaRPr sz="1400"/>
          </a:p>
        </p:txBody>
      </p:sp>
      <p:sp>
        <p:nvSpPr>
          <p:cNvPr id="156" name="Google Shape;156;p23"/>
          <p:cNvSpPr txBox="1"/>
          <p:nvPr/>
        </p:nvSpPr>
        <p:spPr>
          <a:xfrm>
            <a:off x="4821142" y="4239979"/>
            <a:ext cx="681600" cy="3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Days</a:t>
            </a:r>
            <a:endParaRPr sz="1400"/>
          </a:p>
        </p:txBody>
      </p:sp>
      <p:sp>
        <p:nvSpPr>
          <p:cNvPr id="157" name="Google Shape;157;p23"/>
          <p:cNvSpPr txBox="1"/>
          <p:nvPr/>
        </p:nvSpPr>
        <p:spPr>
          <a:xfrm>
            <a:off x="1419831" y="985094"/>
            <a:ext cx="10683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Ischemia</a:t>
            </a:r>
            <a:endParaRPr sz="1400"/>
          </a:p>
        </p:txBody>
      </p:sp>
      <p:sp>
        <p:nvSpPr>
          <p:cNvPr id="158" name="Google Shape;158;p23"/>
          <p:cNvSpPr txBox="1"/>
          <p:nvPr/>
        </p:nvSpPr>
        <p:spPr>
          <a:xfrm>
            <a:off x="1997777" y="2195854"/>
            <a:ext cx="13539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Reperfusion</a:t>
            </a:r>
            <a:endParaRPr sz="1400"/>
          </a:p>
        </p:txBody>
      </p:sp>
      <p:sp>
        <p:nvSpPr>
          <p:cNvPr id="159" name="Google Shape;159;p23"/>
          <p:cNvSpPr txBox="1"/>
          <p:nvPr/>
        </p:nvSpPr>
        <p:spPr>
          <a:xfrm>
            <a:off x="4503651" y="2986935"/>
            <a:ext cx="27438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Secondary / Delayed Injury</a:t>
            </a:r>
            <a:endParaRPr sz="140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