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4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>
        <p:scale>
          <a:sx n="90" d="100"/>
          <a:sy n="90" d="100"/>
        </p:scale>
        <p:origin x="54" y="5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33A3E-D631-4D55-AD17-832819615159}" type="datetimeFigureOut">
              <a:rPr lang="en-US" smtClean="0"/>
              <a:t>12/18/2019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D9669-A6C1-46F1-A210-6FD880E380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1661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33A3E-D631-4D55-AD17-832819615159}" type="datetimeFigureOut">
              <a:rPr lang="en-US" smtClean="0"/>
              <a:t>12/18/2019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D9669-A6C1-46F1-A210-6FD880E380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5796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33A3E-D631-4D55-AD17-832819615159}" type="datetimeFigureOut">
              <a:rPr lang="en-US" smtClean="0"/>
              <a:t>12/18/2019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D9669-A6C1-46F1-A210-6FD880E380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6014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33A3E-D631-4D55-AD17-832819615159}" type="datetimeFigureOut">
              <a:rPr lang="en-US" smtClean="0"/>
              <a:t>12/18/2019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D9669-A6C1-46F1-A210-6FD880E380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5258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33A3E-D631-4D55-AD17-832819615159}" type="datetimeFigureOut">
              <a:rPr lang="en-US" smtClean="0"/>
              <a:t>12/18/2019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D9669-A6C1-46F1-A210-6FD880E380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8619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33A3E-D631-4D55-AD17-832819615159}" type="datetimeFigureOut">
              <a:rPr lang="en-US" smtClean="0"/>
              <a:t>12/18/2019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D9669-A6C1-46F1-A210-6FD880E380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0075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33A3E-D631-4D55-AD17-832819615159}" type="datetimeFigureOut">
              <a:rPr lang="en-US" smtClean="0"/>
              <a:t>12/18/2019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D9669-A6C1-46F1-A210-6FD880E380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9741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33A3E-D631-4D55-AD17-832819615159}" type="datetimeFigureOut">
              <a:rPr lang="en-US" smtClean="0"/>
              <a:t>12/18/2019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D9669-A6C1-46F1-A210-6FD880E380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29788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33A3E-D631-4D55-AD17-832819615159}" type="datetimeFigureOut">
              <a:rPr lang="en-US" smtClean="0"/>
              <a:t>12/18/2019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D9669-A6C1-46F1-A210-6FD880E380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8082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33A3E-D631-4D55-AD17-832819615159}" type="datetimeFigureOut">
              <a:rPr lang="en-US" smtClean="0"/>
              <a:t>12/18/2019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D9669-A6C1-46F1-A210-6FD880E380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64141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33A3E-D631-4D55-AD17-832819615159}" type="datetimeFigureOut">
              <a:rPr lang="en-US" smtClean="0"/>
              <a:t>12/18/2019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D9669-A6C1-46F1-A210-6FD880E380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502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133A3E-D631-4D55-AD17-832819615159}" type="datetimeFigureOut">
              <a:rPr lang="en-US" smtClean="0"/>
              <a:t>12/18/2019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ED9669-A6C1-46F1-A210-6FD880E380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424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5" r:id="rId1"/>
    <p:sldLayoutId id="2147483786" r:id="rId2"/>
    <p:sldLayoutId id="2147483787" r:id="rId3"/>
    <p:sldLayoutId id="2147483788" r:id="rId4"/>
    <p:sldLayoutId id="2147483789" r:id="rId5"/>
    <p:sldLayoutId id="2147483790" r:id="rId6"/>
    <p:sldLayoutId id="2147483791" r:id="rId7"/>
    <p:sldLayoutId id="2147483792" r:id="rId8"/>
    <p:sldLayoutId id="2147483793" r:id="rId9"/>
    <p:sldLayoutId id="2147483794" r:id="rId10"/>
    <p:sldLayoutId id="21474837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" name="Picture 85" descr="File:Solid white borderedS.svg - Wikimedia Common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912" y="109022"/>
            <a:ext cx="11957168" cy="6668968"/>
          </a:xfrm>
          <a:prstGeom prst="rect">
            <a:avLst/>
          </a:prstGeom>
        </p:spPr>
      </p:pic>
      <p:pic>
        <p:nvPicPr>
          <p:cNvPr id="4" name="Google Shape;349;p38"/>
          <p:cNvPicPr preferRelativeResize="0"/>
          <p:nvPr/>
        </p:nvPicPr>
        <p:blipFill rotWithShape="1">
          <a:blip r:embed="rId3">
            <a:alphaModFix/>
          </a:blip>
          <a:srcRect t="23201" b="24019"/>
          <a:stretch/>
        </p:blipFill>
        <p:spPr>
          <a:xfrm>
            <a:off x="0" y="5609262"/>
            <a:ext cx="2385848" cy="1259248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Google Shape;349;p38"/>
          <p:cNvPicPr preferRelativeResize="0"/>
          <p:nvPr/>
        </p:nvPicPr>
        <p:blipFill rotWithShape="1">
          <a:blip r:embed="rId3">
            <a:alphaModFix/>
          </a:blip>
          <a:srcRect t="23201" b="24019"/>
          <a:stretch/>
        </p:blipFill>
        <p:spPr>
          <a:xfrm>
            <a:off x="9806152" y="5609262"/>
            <a:ext cx="2385848" cy="1259248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TextBox 7"/>
          <p:cNvSpPr txBox="1"/>
          <p:nvPr/>
        </p:nvSpPr>
        <p:spPr>
          <a:xfrm>
            <a:off x="2422635" y="399652"/>
            <a:ext cx="734673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latin typeface="Lato Black" panose="020F0A02020204030203" pitchFamily="34" charset="0"/>
              </a:rPr>
              <a:t>HOBIT Study </a:t>
            </a:r>
          </a:p>
          <a:p>
            <a:pPr algn="ctr"/>
            <a:r>
              <a:rPr lang="en-US" sz="3600" dirty="0" smtClean="0">
                <a:latin typeface="Lato Black" panose="020F0A02020204030203" pitchFamily="34" charset="0"/>
              </a:rPr>
              <a:t>Follow-up Interview Schedule</a:t>
            </a:r>
            <a:endParaRPr lang="en-US" sz="3600" dirty="0">
              <a:latin typeface="Lato Black" panose="020F0A02020204030203" pitchFamily="34" charset="0"/>
            </a:endParaRPr>
          </a:p>
        </p:txBody>
      </p:sp>
      <p:sp>
        <p:nvSpPr>
          <p:cNvPr id="16" name="AutoShape 2" descr="Image result for calendar ic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56" name="Group 55"/>
          <p:cNvGrpSpPr/>
          <p:nvPr/>
        </p:nvGrpSpPr>
        <p:grpSpPr>
          <a:xfrm>
            <a:off x="1532529" y="2196276"/>
            <a:ext cx="2181970" cy="1375789"/>
            <a:chOff x="285342" y="1565902"/>
            <a:chExt cx="2181970" cy="1375789"/>
          </a:xfrm>
        </p:grpSpPr>
        <p:sp>
          <p:nvSpPr>
            <p:cNvPr id="9" name="TextBox 8"/>
            <p:cNvSpPr txBox="1"/>
            <p:nvPr/>
          </p:nvSpPr>
          <p:spPr>
            <a:xfrm>
              <a:off x="285342" y="1565902"/>
              <a:ext cx="210050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 smtClean="0">
                  <a:latin typeface="Lato Black" panose="020F0A02020204030203" pitchFamily="34" charset="0"/>
                </a:rPr>
                <a:t>At 1 month </a:t>
              </a:r>
              <a:endParaRPr lang="en-US" sz="2800" dirty="0">
                <a:latin typeface="Lato Black" panose="020F0A02020204030203" pitchFamily="34" charset="0"/>
              </a:endParaRPr>
            </a:p>
          </p:txBody>
        </p:sp>
        <p:pic>
          <p:nvPicPr>
            <p:cNvPr id="19" name="Picture 18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7975" y="1996829"/>
              <a:ext cx="944862" cy="944862"/>
            </a:xfrm>
            <a:prstGeom prst="rect">
              <a:avLst/>
            </a:prstGeom>
          </p:spPr>
        </p:pic>
        <p:sp>
          <p:nvSpPr>
            <p:cNvPr id="20" name="TextBox 19"/>
            <p:cNvSpPr txBox="1"/>
            <p:nvPr/>
          </p:nvSpPr>
          <p:spPr>
            <a:xfrm>
              <a:off x="1153519" y="2507190"/>
              <a:ext cx="131379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_________</a:t>
              </a:r>
              <a:endParaRPr lang="en-US" b="1" dirty="0"/>
            </a:p>
          </p:txBody>
        </p:sp>
      </p:grpSp>
      <p:sp>
        <p:nvSpPr>
          <p:cNvPr id="48" name="TextBox 47"/>
          <p:cNvSpPr txBox="1"/>
          <p:nvPr/>
        </p:nvSpPr>
        <p:spPr>
          <a:xfrm>
            <a:off x="1567786" y="3709011"/>
            <a:ext cx="219499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Answer questions by telephone </a:t>
            </a:r>
          </a:p>
          <a:p>
            <a:r>
              <a:rPr lang="en-US" sz="2000" dirty="0" smtClean="0"/>
              <a:t>(20 </a:t>
            </a:r>
            <a:r>
              <a:rPr lang="en-US" sz="2000" dirty="0" err="1" smtClean="0"/>
              <a:t>mins</a:t>
            </a:r>
            <a:r>
              <a:rPr lang="en-US" sz="2000" dirty="0" smtClean="0"/>
              <a:t>) </a:t>
            </a:r>
            <a:endParaRPr lang="en-US" sz="2000" dirty="0"/>
          </a:p>
        </p:txBody>
      </p:sp>
      <p:grpSp>
        <p:nvGrpSpPr>
          <p:cNvPr id="55" name="Group 54"/>
          <p:cNvGrpSpPr/>
          <p:nvPr/>
        </p:nvGrpSpPr>
        <p:grpSpPr>
          <a:xfrm>
            <a:off x="4902145" y="2196276"/>
            <a:ext cx="2181970" cy="1375789"/>
            <a:chOff x="4317549" y="1718302"/>
            <a:chExt cx="2181970" cy="1375789"/>
          </a:xfrm>
        </p:grpSpPr>
        <p:sp>
          <p:nvSpPr>
            <p:cNvPr id="49" name="TextBox 48"/>
            <p:cNvSpPr txBox="1"/>
            <p:nvPr/>
          </p:nvSpPr>
          <p:spPr>
            <a:xfrm>
              <a:off x="4317549" y="1718302"/>
              <a:ext cx="218197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 smtClean="0">
                  <a:latin typeface="Lato Black" panose="020F0A02020204030203" pitchFamily="34" charset="0"/>
                </a:rPr>
                <a:t>At 3 months </a:t>
              </a:r>
              <a:endParaRPr lang="en-US" sz="2800" dirty="0">
                <a:latin typeface="Lato Black" panose="020F0A02020204030203" pitchFamily="34" charset="0"/>
              </a:endParaRPr>
            </a:p>
          </p:txBody>
        </p:sp>
        <p:pic>
          <p:nvPicPr>
            <p:cNvPr id="50" name="Picture 49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40182" y="2149229"/>
              <a:ext cx="944862" cy="944862"/>
            </a:xfrm>
            <a:prstGeom prst="rect">
              <a:avLst/>
            </a:prstGeom>
          </p:spPr>
        </p:pic>
        <p:sp>
          <p:nvSpPr>
            <p:cNvPr id="51" name="TextBox 50"/>
            <p:cNvSpPr txBox="1"/>
            <p:nvPr/>
          </p:nvSpPr>
          <p:spPr>
            <a:xfrm>
              <a:off x="5185726" y="2659590"/>
              <a:ext cx="131379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_________</a:t>
              </a:r>
              <a:endParaRPr lang="en-US" b="1" dirty="0"/>
            </a:p>
          </p:txBody>
        </p:sp>
      </p:grpSp>
      <p:grpSp>
        <p:nvGrpSpPr>
          <p:cNvPr id="57" name="Group 56"/>
          <p:cNvGrpSpPr/>
          <p:nvPr/>
        </p:nvGrpSpPr>
        <p:grpSpPr>
          <a:xfrm>
            <a:off x="8359848" y="2196276"/>
            <a:ext cx="2181970" cy="1375789"/>
            <a:chOff x="8515272" y="1718302"/>
            <a:chExt cx="2181970" cy="1375789"/>
          </a:xfrm>
        </p:grpSpPr>
        <p:sp>
          <p:nvSpPr>
            <p:cNvPr id="52" name="TextBox 51"/>
            <p:cNvSpPr txBox="1"/>
            <p:nvPr/>
          </p:nvSpPr>
          <p:spPr>
            <a:xfrm>
              <a:off x="8515272" y="1718302"/>
              <a:ext cx="218197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 smtClean="0">
                  <a:latin typeface="Lato Black" panose="020F0A02020204030203" pitchFamily="34" charset="0"/>
                </a:rPr>
                <a:t>At 6 months </a:t>
              </a:r>
              <a:endParaRPr lang="en-US" sz="2800" dirty="0">
                <a:latin typeface="Lato Black" panose="020F0A02020204030203" pitchFamily="34" charset="0"/>
              </a:endParaRPr>
            </a:p>
          </p:txBody>
        </p:sp>
        <p:pic>
          <p:nvPicPr>
            <p:cNvPr id="53" name="Picture 52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537905" y="2149229"/>
              <a:ext cx="944862" cy="944862"/>
            </a:xfrm>
            <a:prstGeom prst="rect">
              <a:avLst/>
            </a:prstGeom>
          </p:spPr>
        </p:pic>
        <p:sp>
          <p:nvSpPr>
            <p:cNvPr id="54" name="TextBox 53"/>
            <p:cNvSpPr txBox="1"/>
            <p:nvPr/>
          </p:nvSpPr>
          <p:spPr>
            <a:xfrm>
              <a:off x="9383449" y="2659590"/>
              <a:ext cx="131379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_________</a:t>
              </a:r>
              <a:endParaRPr lang="en-US" b="1" dirty="0"/>
            </a:p>
          </p:txBody>
        </p:sp>
      </p:grpSp>
      <p:sp>
        <p:nvSpPr>
          <p:cNvPr id="79" name="TextBox 78"/>
          <p:cNvSpPr txBox="1"/>
          <p:nvPr/>
        </p:nvSpPr>
        <p:spPr>
          <a:xfrm>
            <a:off x="4889120" y="3735584"/>
            <a:ext cx="219499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Answer questions by telephone </a:t>
            </a:r>
          </a:p>
          <a:p>
            <a:r>
              <a:rPr lang="en-US" sz="2000" dirty="0" smtClean="0"/>
              <a:t>(20 </a:t>
            </a:r>
            <a:r>
              <a:rPr lang="en-US" sz="2000" dirty="0" err="1" smtClean="0"/>
              <a:t>mins</a:t>
            </a:r>
            <a:r>
              <a:rPr lang="en-US" sz="2000" dirty="0" smtClean="0"/>
              <a:t>) </a:t>
            </a:r>
            <a:endParaRPr lang="en-US" sz="2000" dirty="0"/>
          </a:p>
        </p:txBody>
      </p:sp>
      <p:sp>
        <p:nvSpPr>
          <p:cNvPr id="80" name="TextBox 79"/>
          <p:cNvSpPr txBox="1"/>
          <p:nvPr/>
        </p:nvSpPr>
        <p:spPr>
          <a:xfrm>
            <a:off x="8359848" y="3709011"/>
            <a:ext cx="258365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Answer questions in person (preferred) or telephone (20 </a:t>
            </a:r>
            <a:r>
              <a:rPr lang="en-US" sz="2000" dirty="0" err="1" smtClean="0"/>
              <a:t>mins</a:t>
            </a:r>
            <a:r>
              <a:rPr lang="en-US" sz="2000" dirty="0" smtClean="0"/>
              <a:t>) </a:t>
            </a:r>
            <a:endParaRPr lang="en-US" sz="2000" dirty="0"/>
          </a:p>
        </p:txBody>
      </p:sp>
      <p:sp>
        <p:nvSpPr>
          <p:cNvPr id="87" name="TextBox 86"/>
          <p:cNvSpPr txBox="1"/>
          <p:nvPr/>
        </p:nvSpPr>
        <p:spPr>
          <a:xfrm>
            <a:off x="2472310" y="5416882"/>
            <a:ext cx="72473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Lato" panose="020F0502020204030203" pitchFamily="34" charset="0"/>
              </a:rPr>
              <a:t>You will receive a call from the HOBIT study </a:t>
            </a:r>
            <a:r>
              <a:rPr lang="en-US" dirty="0" smtClean="0">
                <a:latin typeface="Lato" panose="020F0502020204030203" pitchFamily="34" charset="0"/>
              </a:rPr>
              <a:t>team once a month for </a:t>
            </a:r>
          </a:p>
          <a:p>
            <a:pPr algn="ctr"/>
            <a:r>
              <a:rPr lang="en-US" dirty="0" smtClean="0">
                <a:latin typeface="Lato" panose="020F0502020204030203" pitchFamily="34" charset="0"/>
              </a:rPr>
              <a:t>6 months to check on how you are doing. I</a:t>
            </a:r>
            <a:r>
              <a:rPr lang="en-US" dirty="0" smtClean="0">
                <a:latin typeface="Lato" panose="020F0502020204030203" pitchFamily="34" charset="0"/>
              </a:rPr>
              <a:t>nterviews</a:t>
            </a:r>
            <a:r>
              <a:rPr lang="en-US" dirty="0" smtClean="0">
                <a:latin typeface="Lato" panose="020F0502020204030203" pitchFamily="34" charset="0"/>
              </a:rPr>
              <a:t> will be done at 1, 3, &amp; 6 months. We may call you from: (xxx) xxx-</a:t>
            </a:r>
            <a:r>
              <a:rPr lang="en-US" dirty="0" err="1" smtClean="0">
                <a:latin typeface="Lato" panose="020F0502020204030203" pitchFamily="34" charset="0"/>
              </a:rPr>
              <a:t>xxxx</a:t>
            </a:r>
            <a:r>
              <a:rPr lang="en-US" dirty="0" smtClean="0">
                <a:latin typeface="Lato" panose="020F0502020204030203" pitchFamily="34" charset="0"/>
              </a:rPr>
              <a:t> or (xxx) xxx-</a:t>
            </a:r>
            <a:r>
              <a:rPr lang="en-US" dirty="0" err="1" smtClean="0">
                <a:latin typeface="Lato" panose="020F0502020204030203" pitchFamily="34" charset="0"/>
              </a:rPr>
              <a:t>xxxx</a:t>
            </a:r>
            <a:endParaRPr lang="en-US" dirty="0">
              <a:latin typeface="Lato" panose="020F0502020204030203" pitchFamily="34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>
            <a:off x="692709" y="5207431"/>
            <a:ext cx="1060084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38031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5648</TotalTime>
  <Words>98</Words>
  <Application>Microsoft Office PowerPoint</Application>
  <PresentationFormat>Widescreen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Lato</vt:lpstr>
      <vt:lpstr>Lato Black</vt:lpstr>
      <vt:lpstr>Office Theme</vt:lpstr>
      <vt:lpstr>PowerPoint Presentation</vt:lpstr>
    </vt:vector>
  </TitlesOfParts>
  <Company>University of Michigan Health System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Fisher, Natalie</dc:creator>
  <cp:lastModifiedBy>Fisher, Natalie</cp:lastModifiedBy>
  <cp:revision>19</cp:revision>
  <dcterms:created xsi:type="dcterms:W3CDTF">2019-12-16T19:49:45Z</dcterms:created>
  <dcterms:modified xsi:type="dcterms:W3CDTF">2019-12-20T20:47:31Z</dcterms:modified>
</cp:coreProperties>
</file>