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slide" Target="slides/slide5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dda56d1a8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g7dda56d1a8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9" name="Google Shape;59;g7dda56d1a8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7dda56d1a8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g7dda56d1a8_0_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7dda56d1a8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g7dda56d1a8_0_1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7dda56d1a8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g7dda56d1a8_0_1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dda56d1a8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g7dda56d1a8_0_2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idx="4294967295" type="ctrTitle"/>
          </p:nvPr>
        </p:nvSpPr>
        <p:spPr>
          <a:xfrm>
            <a:off x="685800" y="2382131"/>
            <a:ext cx="7772400" cy="13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br>
              <a:rPr b="0" i="0" lang="en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3000"/>
              <a:t>Finance</a:t>
            </a:r>
            <a:endParaRPr b="0" i="0" sz="3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4"/>
          <p:cNvSpPr txBox="1"/>
          <p:nvPr>
            <p:ph idx="4294967295" type="subTitle"/>
          </p:nvPr>
        </p:nvSpPr>
        <p:spPr>
          <a:xfrm>
            <a:off x="685800" y="4130100"/>
            <a:ext cx="6400800" cy="7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Investigator Kick-off Meeting</a:t>
            </a:r>
            <a:endParaRPr b="0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</a:pP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January 30-31, Clearwater, Florida</a:t>
            </a:r>
            <a:endParaRPr b="0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72250" y="347691"/>
            <a:ext cx="2130468" cy="89859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lh5.googleusercontent.com/hTPVpD4xyDEyVzVuVRbhyWxmzRBpp9D3vlKIVGffGaJacYIYVH_9T47j7B9VhLgcK7BbyrS1FvMV0e2flny8UHc1K6f_JadEhWQb6AgXvfMh0nVJ7MUgFyr0N_FaGYKfb_YC3KXo" id="64" name="Google Shape;64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04850" y="361297"/>
            <a:ext cx="1981199" cy="2020827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>
            <p:ph idx="4294967295" type="subTitle"/>
          </p:nvPr>
        </p:nvSpPr>
        <p:spPr>
          <a:xfrm>
            <a:off x="685800" y="3571218"/>
            <a:ext cx="6858000" cy="5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lang="en" sz="1800"/>
              <a:t>Valerie Stevenson</a:t>
            </a:r>
            <a:endParaRPr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628650" y="554910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Calibri"/>
              <a:buNone/>
            </a:pPr>
            <a:r>
              <a:rPr b="1" lang="en" sz="4100"/>
              <a:t>Start-up Payment</a:t>
            </a:r>
            <a:endParaRPr b="1" sz="4100"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628650" y="2034914"/>
            <a:ext cx="7886700" cy="2597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171450" lvl="0" marL="177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/>
              <a:t>A one-time payment of </a:t>
            </a:r>
            <a:r>
              <a:rPr b="1" lang="en"/>
              <a:t>$5,000 (inclusive of F&amp;A costs)</a:t>
            </a:r>
            <a:r>
              <a:rPr lang="en"/>
              <a:t>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-17145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/>
              <a:t>Released to enroll subjects </a:t>
            </a:r>
            <a:endParaRPr/>
          </a:p>
          <a:p>
            <a:pPr indent="0" lvl="1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  <a:p>
            <a:pPr indent="-17145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/>
              <a:t>ADD ON sites, are not eligible for this start up payment </a:t>
            </a:r>
            <a:endParaRPr/>
          </a:p>
          <a:p>
            <a:pPr indent="-38100" lvl="0" marL="177800" rtl="0" algn="l">
              <a:lnSpc>
                <a:spcPct val="90000"/>
              </a:lnSpc>
              <a:spcBef>
                <a:spcPts val="800"/>
              </a:spcBef>
              <a:spcAft>
                <a:spcPts val="160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628650" y="464969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Calibri"/>
              <a:buNone/>
            </a:pPr>
            <a:r>
              <a:rPr b="1" lang="en" sz="4100"/>
              <a:t>Per-subject Payments</a:t>
            </a:r>
            <a:endParaRPr sz="4100"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628650" y="1459141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171450" lvl="0" marL="177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/>
              <a:t>Enrollment </a:t>
            </a:r>
            <a:r>
              <a:rPr b="1" lang="en"/>
              <a:t>$6,000 (inclusive of F&amp;A costs</a:t>
            </a:r>
            <a:endParaRPr/>
          </a:p>
          <a:p>
            <a:pPr indent="-177800" lvl="1" marL="5207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/>
              <a:t>All study CRFs required from baseline through hospital discharge are </a:t>
            </a:r>
            <a:r>
              <a:rPr lang="en" u="sng"/>
              <a:t>submitted </a:t>
            </a:r>
            <a:r>
              <a:rPr lang="en"/>
              <a:t>and </a:t>
            </a:r>
            <a:r>
              <a:rPr lang="en" u="sng"/>
              <a:t>free of queries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"/>
              <a:t> </a:t>
            </a:r>
            <a:endParaRPr/>
          </a:p>
          <a:p>
            <a:pPr indent="-17145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/>
              <a:t>End of Study (EOS) visit </a:t>
            </a:r>
            <a:r>
              <a:rPr b="1" lang="en"/>
              <a:t>$4,500 (inclusive of F&amp;A costs)</a:t>
            </a:r>
            <a:r>
              <a:rPr lang="en"/>
              <a:t> </a:t>
            </a:r>
            <a:endParaRPr/>
          </a:p>
          <a:p>
            <a:pPr indent="-177800" lvl="1" marL="5207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/>
              <a:t>Visit occurs within the timeline </a:t>
            </a:r>
            <a:endParaRPr/>
          </a:p>
          <a:p>
            <a:pPr indent="-177800" lvl="1" marL="5207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/>
              <a:t>All study CRFs required for the EOS visit are </a:t>
            </a:r>
            <a:r>
              <a:rPr lang="en" u="sng"/>
              <a:t>submitted</a:t>
            </a:r>
            <a:r>
              <a:rPr lang="en"/>
              <a:t> and </a:t>
            </a:r>
            <a:r>
              <a:rPr lang="en" u="sng"/>
              <a:t>free of queries</a:t>
            </a:r>
            <a:endParaRPr/>
          </a:p>
          <a:p>
            <a:pPr indent="-177800" lvl="1" marL="5207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/>
              <a:t>90 day mRS is collected or EOS=death  </a:t>
            </a:r>
            <a:endParaRPr/>
          </a:p>
          <a:p>
            <a:pPr indent="0" lvl="1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  <a:p>
            <a:pPr indent="0" lvl="1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i="1" lang="en" sz="1400"/>
              <a:t>Total amount of reimbursements for a single subject shall not exceed </a:t>
            </a:r>
            <a:r>
              <a:rPr b="1" i="1" lang="en" sz="1400"/>
              <a:t>$10,500 (inclusive of F&amp;A costs)</a:t>
            </a:r>
            <a:endParaRPr i="1" sz="1400"/>
          </a:p>
          <a:p>
            <a:pPr indent="-38100" lvl="0" marL="177800" rtl="0" algn="l">
              <a:lnSpc>
                <a:spcPct val="90000"/>
              </a:lnSpc>
              <a:spcBef>
                <a:spcPts val="800"/>
              </a:spcBef>
              <a:spcAft>
                <a:spcPts val="160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628650" y="386270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Calibri"/>
              <a:buNone/>
            </a:pPr>
            <a:r>
              <a:rPr b="1" lang="en" sz="4100"/>
              <a:t>Invoicing</a:t>
            </a:r>
            <a:endParaRPr b="1" sz="4100"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628650" y="1560343"/>
            <a:ext cx="7886700" cy="27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171450" lvl="0" marL="177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/>
              <a:t>Subject visit reads READY in WebDCU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-17145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/>
              <a:t>You see what we see</a:t>
            </a:r>
            <a:endParaRPr/>
          </a:p>
          <a:p>
            <a:pPr indent="-3810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-17145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/>
              <a:t>We generate the invoice for you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160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628650" y="2302357"/>
            <a:ext cx="7886700" cy="1002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5400"/>
              <a:buNone/>
            </a:pPr>
            <a:r>
              <a:rPr lang="en" sz="5400"/>
              <a:t>Where’s My Agreement? </a:t>
            </a:r>
            <a:endParaRPr sz="5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