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0" r:id="rId3"/>
    <p:sldId id="279" r:id="rId4"/>
    <p:sldId id="265" r:id="rId5"/>
    <p:sldId id="277" r:id="rId6"/>
    <p:sldId id="276" r:id="rId7"/>
    <p:sldId id="275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6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7DA39-A16C-489B-B505-3757BD9AE426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701B5-C5CF-433E-82B9-2F7FD7BFF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0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9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4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8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4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1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8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0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0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5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7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650BF-F0C1-4C76-B7BF-794ED68E83C5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4B453-5C94-4238-957C-E282EDE82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HOBIT Case 2 Stimuli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94766"/>
            <a:ext cx="6172200" cy="6172200"/>
          </a:xfrm>
        </p:spPr>
      </p:pic>
    </p:spTree>
    <p:extLst>
      <p:ext uri="{BB962C8B-B14F-4D97-AF65-F5344CB8AC3E}">
        <p14:creationId xmlns:p14="http://schemas.microsoft.com/office/powerpoint/2010/main" val="319690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BMP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numCol="1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+	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145 </a:t>
            </a:r>
            <a:r>
              <a:rPr lang="en-US" dirty="0" err="1" smtClean="0">
                <a:solidFill>
                  <a:schemeClr val="bg1"/>
                </a:solidFill>
              </a:rPr>
              <a:t>mmol</a:t>
            </a:r>
            <a:r>
              <a:rPr lang="en-US" dirty="0" smtClean="0">
                <a:solidFill>
                  <a:schemeClr val="bg1"/>
                </a:solidFill>
              </a:rPr>
              <a:t>/L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K+	</a:t>
            </a: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3.4 </a:t>
            </a:r>
            <a:r>
              <a:rPr lang="en-US" dirty="0" err="1" smtClean="0">
                <a:solidFill>
                  <a:schemeClr val="bg1"/>
                </a:solidFill>
              </a:rPr>
              <a:t>mmol</a:t>
            </a:r>
            <a:r>
              <a:rPr lang="en-US" dirty="0" smtClean="0">
                <a:solidFill>
                  <a:schemeClr val="bg1"/>
                </a:solidFill>
              </a:rPr>
              <a:t>/L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Cl-</a:t>
            </a:r>
            <a:r>
              <a:rPr lang="en-US" dirty="0">
                <a:solidFill>
                  <a:schemeClr val="bg1"/>
                </a:solidFill>
              </a:rPr>
              <a:t>		</a:t>
            </a:r>
            <a:r>
              <a:rPr lang="en-US" dirty="0" smtClean="0">
                <a:solidFill>
                  <a:schemeClr val="bg1"/>
                </a:solidFill>
              </a:rPr>
              <a:t>	108 </a:t>
            </a:r>
            <a:r>
              <a:rPr lang="en-US" dirty="0" err="1" smtClean="0">
                <a:solidFill>
                  <a:schemeClr val="bg1"/>
                </a:solidFill>
              </a:rPr>
              <a:t>mmol</a:t>
            </a:r>
            <a:r>
              <a:rPr lang="en-US" dirty="0" smtClean="0">
                <a:solidFill>
                  <a:schemeClr val="bg1"/>
                </a:solidFill>
              </a:rPr>
              <a:t>/L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Bicarbonate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21 </a:t>
            </a:r>
            <a:r>
              <a:rPr lang="en-US" dirty="0" err="1" smtClean="0">
                <a:solidFill>
                  <a:schemeClr val="bg1"/>
                </a:solidFill>
              </a:rPr>
              <a:t>mmol</a:t>
            </a:r>
            <a:r>
              <a:rPr lang="en-US" dirty="0" smtClean="0">
                <a:solidFill>
                  <a:schemeClr val="bg1"/>
                </a:solidFill>
              </a:rPr>
              <a:t>/L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Creatinine	1.2 mg/</a:t>
            </a:r>
            <a:r>
              <a:rPr lang="en-US" dirty="0" err="1" smtClean="0">
                <a:solidFill>
                  <a:schemeClr val="bg1"/>
                </a:solidFill>
              </a:rPr>
              <a:t>dL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BUN		18 mg/</a:t>
            </a:r>
            <a:r>
              <a:rPr lang="en-US" dirty="0" err="1" smtClean="0">
                <a:solidFill>
                  <a:schemeClr val="bg1"/>
                </a:solidFill>
              </a:rPr>
              <a:t>dL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Glucose 	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155 mg/</a:t>
            </a:r>
            <a:r>
              <a:rPr lang="en-US" dirty="0" err="1" smtClean="0">
                <a:solidFill>
                  <a:schemeClr val="bg1"/>
                </a:solidFill>
              </a:rPr>
              <a:t>dL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Calcium		6.4 mg/</a:t>
            </a:r>
            <a:r>
              <a:rPr lang="en-US" dirty="0" err="1" smtClean="0">
                <a:solidFill>
                  <a:schemeClr val="bg1"/>
                </a:solidFill>
              </a:rPr>
              <a:t>dL</a:t>
            </a:r>
            <a:r>
              <a:rPr lang="en-US" dirty="0" smtClean="0">
                <a:solidFill>
                  <a:schemeClr val="bg1"/>
                </a:solidFill>
              </a:rPr>
              <a:t> (low)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0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CBC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88570" y="1676400"/>
            <a:ext cx="6531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WBC 13.8 K/</a:t>
            </a:r>
            <a:r>
              <a:rPr lang="en-US" dirty="0" err="1" smtClean="0">
                <a:solidFill>
                  <a:schemeClr val="bg1"/>
                </a:solidFill>
              </a:rPr>
              <a:t>uL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Hemoglobin 11.2 g/</a:t>
            </a:r>
            <a:r>
              <a:rPr lang="en-US" dirty="0" err="1" smtClean="0">
                <a:solidFill>
                  <a:schemeClr val="bg1"/>
                </a:solidFill>
              </a:rPr>
              <a:t>dL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Platelets 297 K/</a:t>
            </a:r>
            <a:r>
              <a:rPr lang="en-US" dirty="0" err="1" smtClean="0">
                <a:solidFill>
                  <a:schemeClr val="bg1"/>
                </a:solidFill>
              </a:rPr>
              <a:t>uL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7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OR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417638"/>
            <a:ext cx="1034129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smtClean="0">
                <a:solidFill>
                  <a:schemeClr val="bg1"/>
                </a:solidFill>
              </a:rPr>
              <a:t>Procedure(s</a:t>
            </a:r>
            <a:r>
              <a:rPr lang="en-US" dirty="0">
                <a:solidFill>
                  <a:schemeClr val="bg1"/>
                </a:solidFill>
              </a:rPr>
              <a:t>) and Anesthesia Type:</a:t>
            </a:r>
          </a:p>
          <a:p>
            <a:r>
              <a:rPr lang="en-US" dirty="0">
                <a:solidFill>
                  <a:schemeClr val="bg1"/>
                </a:solidFill>
              </a:rPr>
              <a:t>   * EXPLORATORY LAPAROTOMY - General</a:t>
            </a:r>
          </a:p>
          <a:p>
            <a:r>
              <a:rPr lang="en-US" dirty="0">
                <a:solidFill>
                  <a:schemeClr val="bg1"/>
                </a:solidFill>
              </a:rPr>
              <a:t> </a:t>
            </a:r>
          </a:p>
          <a:p>
            <a:r>
              <a:rPr lang="en-US" dirty="0">
                <a:solidFill>
                  <a:schemeClr val="bg1"/>
                </a:solidFill>
              </a:rPr>
              <a:t>Pre-Op Diagnosis Codes:</a:t>
            </a:r>
          </a:p>
          <a:p>
            <a:r>
              <a:rPr lang="en-US" dirty="0">
                <a:solidFill>
                  <a:schemeClr val="bg1"/>
                </a:solidFill>
              </a:rPr>
              <a:t>   * </a:t>
            </a:r>
            <a:r>
              <a:rPr lang="en-US" dirty="0" smtClean="0">
                <a:solidFill>
                  <a:schemeClr val="bg1"/>
                </a:solidFill>
              </a:rPr>
              <a:t>Splenic Laceration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Post-Op Diagnosis Codes:</a:t>
            </a:r>
          </a:p>
          <a:p>
            <a:r>
              <a:rPr lang="en-US" dirty="0">
                <a:solidFill>
                  <a:schemeClr val="bg1"/>
                </a:solidFill>
              </a:rPr>
              <a:t>   * </a:t>
            </a:r>
            <a:r>
              <a:rPr lang="en-US" dirty="0" smtClean="0">
                <a:solidFill>
                  <a:schemeClr val="bg1"/>
                </a:solidFill>
              </a:rPr>
              <a:t>Splenic Laceration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 </a:t>
            </a:r>
          </a:p>
          <a:p>
            <a:r>
              <a:rPr lang="en-US" dirty="0">
                <a:solidFill>
                  <a:schemeClr val="bg1"/>
                </a:solidFill>
              </a:rPr>
              <a:t>Surgeon(s) and Role:</a:t>
            </a:r>
          </a:p>
          <a:p>
            <a:r>
              <a:rPr lang="pt-BR" dirty="0">
                <a:solidFill>
                  <a:schemeClr val="bg1"/>
                </a:solidFill>
              </a:rPr>
              <a:t>   * Schmitz, Kyle R, MD </a:t>
            </a:r>
            <a:r>
              <a:rPr lang="pt-BR" dirty="0" smtClean="0">
                <a:solidFill>
                  <a:schemeClr val="bg1"/>
                </a:solidFill>
              </a:rPr>
              <a:t>– Primary</a:t>
            </a:r>
          </a:p>
          <a:p>
            <a:r>
              <a:rPr lang="en-US" dirty="0">
                <a:solidFill>
                  <a:schemeClr val="bg1"/>
                </a:solidFill>
              </a:rPr>
              <a:t> </a:t>
            </a:r>
          </a:p>
          <a:p>
            <a:r>
              <a:rPr lang="en-US" dirty="0">
                <a:solidFill>
                  <a:schemeClr val="bg1"/>
                </a:solidFill>
              </a:rPr>
              <a:t>Antibiotics </a:t>
            </a:r>
            <a:r>
              <a:rPr lang="en-US" dirty="0" smtClean="0">
                <a:solidFill>
                  <a:schemeClr val="bg1"/>
                </a:solidFill>
              </a:rPr>
              <a:t>Administered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 piperacillin-</a:t>
            </a:r>
            <a:r>
              <a:rPr lang="en-US" dirty="0" err="1" smtClean="0">
                <a:solidFill>
                  <a:schemeClr val="bg1"/>
                </a:solidFill>
              </a:rPr>
              <a:t>tazobactam</a:t>
            </a:r>
            <a:r>
              <a:rPr lang="en-US" dirty="0" smtClean="0">
                <a:solidFill>
                  <a:schemeClr val="bg1"/>
                </a:solidFill>
              </a:rPr>
              <a:t> (ZOSYN)  3.375 mg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 	</a:t>
            </a:r>
          </a:p>
          <a:p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smtClean="0">
                <a:solidFill>
                  <a:schemeClr val="bg1"/>
                </a:solidFill>
              </a:rPr>
              <a:t>Intraoperative </a:t>
            </a:r>
            <a:r>
              <a:rPr lang="en-US" dirty="0">
                <a:solidFill>
                  <a:schemeClr val="bg1"/>
                </a:solidFill>
              </a:rPr>
              <a:t>Findings: </a:t>
            </a:r>
            <a:r>
              <a:rPr lang="en-US" dirty="0" smtClean="0">
                <a:solidFill>
                  <a:schemeClr val="bg1"/>
                </a:solidFill>
              </a:rPr>
              <a:t> splenic laceration s/p </a:t>
            </a:r>
            <a:r>
              <a:rPr lang="en-US" dirty="0" err="1" smtClean="0">
                <a:solidFill>
                  <a:schemeClr val="bg1"/>
                </a:solidFill>
              </a:rPr>
              <a:t>splenetcomy</a:t>
            </a:r>
            <a:r>
              <a:rPr lang="en-US" b="1" dirty="0" err="1" smtClean="0">
                <a:solidFill>
                  <a:schemeClr val="bg1"/>
                </a:solidFill>
              </a:rPr>
              <a:t>Intraprocedure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I/O Totals</a:t>
            </a:r>
            <a:r>
              <a:rPr lang="en-US" dirty="0">
                <a:solidFill>
                  <a:schemeClr val="bg1"/>
                </a:solidFill>
              </a:rPr>
              <a:t> 			</a:t>
            </a:r>
          </a:p>
          <a:p>
            <a:r>
              <a:rPr lang="en-US" dirty="0">
                <a:solidFill>
                  <a:schemeClr val="bg1"/>
                </a:solidFill>
              </a:rPr>
              <a:t> 	Output	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n-US" dirty="0" err="1" smtClean="0">
                <a:solidFill>
                  <a:schemeClr val="bg1"/>
                </a:solidFill>
              </a:rPr>
              <a:t>Intraop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EBL (mL)	</a:t>
            </a:r>
            <a:r>
              <a:rPr lang="en-US" dirty="0" smtClean="0">
                <a:solidFill>
                  <a:schemeClr val="bg1"/>
                </a:solidFill>
              </a:rPr>
              <a:t>500 </a:t>
            </a:r>
            <a:r>
              <a:rPr lang="en-US" dirty="0">
                <a:solidFill>
                  <a:schemeClr val="bg1"/>
                </a:solidFill>
              </a:rPr>
              <a:t>mL	</a:t>
            </a:r>
          </a:p>
          <a:p>
            <a:r>
              <a:rPr lang="en-US" dirty="0">
                <a:solidFill>
                  <a:schemeClr val="bg1"/>
                </a:solidFill>
              </a:rPr>
              <a:t> 	</a:t>
            </a:r>
            <a:r>
              <a:rPr lang="en-US" dirty="0" smtClean="0">
                <a:solidFill>
                  <a:schemeClr val="bg1"/>
                </a:solidFill>
              </a:rPr>
              <a:t>Input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- 500ml </a:t>
            </a:r>
            <a:r>
              <a:rPr lang="en-US" dirty="0" err="1" smtClean="0">
                <a:solidFill>
                  <a:schemeClr val="bg1"/>
                </a:solidFill>
              </a:rPr>
              <a:t>NaCl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0.9% 	</a:t>
            </a:r>
            <a:r>
              <a:rPr lang="en-US" dirty="0" smtClean="0">
                <a:solidFill>
                  <a:schemeClr val="bg1"/>
                </a:solidFill>
              </a:rPr>
              <a:t>, 500ml Lactated Ringers Solution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 			</a:t>
            </a:r>
          </a:p>
        </p:txBody>
      </p:sp>
    </p:spTree>
    <p:extLst>
      <p:ext uri="{BB962C8B-B14F-4D97-AF65-F5344CB8AC3E}">
        <p14:creationId xmlns:p14="http://schemas.microsoft.com/office/powerpoint/2010/main" val="115077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33528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CXR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-283029"/>
            <a:ext cx="9011950" cy="7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Lactate &amp; VBG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Lactate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2.8 </a:t>
            </a:r>
            <a:r>
              <a:rPr lang="en-US" dirty="0" err="1" smtClean="0">
                <a:solidFill>
                  <a:schemeClr val="bg1"/>
                </a:solidFill>
              </a:rPr>
              <a:t>mmol</a:t>
            </a:r>
            <a:r>
              <a:rPr lang="en-US" dirty="0" smtClean="0">
                <a:solidFill>
                  <a:schemeClr val="bg1"/>
                </a:solidFill>
              </a:rPr>
              <a:t>/L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Urine </a:t>
            </a:r>
            <a:r>
              <a:rPr lang="en-US" dirty="0" err="1" smtClean="0">
                <a:solidFill>
                  <a:schemeClr val="bg1"/>
                </a:solidFill>
              </a:rPr>
              <a:t>Tox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Negative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VBG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pH = 7.31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pCO2 = 45 mmHg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pO2 = 20 mmHg</a:t>
            </a: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BMP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+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145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K+		2.9 (low)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Cl-</a:t>
            </a:r>
            <a:r>
              <a:rPr lang="en-US" dirty="0">
                <a:solidFill>
                  <a:schemeClr val="bg1"/>
                </a:solidFill>
              </a:rPr>
              <a:t>		</a:t>
            </a:r>
            <a:r>
              <a:rPr lang="en-US" dirty="0" smtClean="0">
                <a:solidFill>
                  <a:schemeClr val="bg1"/>
                </a:solidFill>
              </a:rPr>
              <a:t>108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Bicarb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21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Creat</a:t>
            </a:r>
            <a:r>
              <a:rPr lang="en-US" dirty="0" smtClean="0">
                <a:solidFill>
                  <a:schemeClr val="bg1"/>
                </a:solidFill>
              </a:rPr>
              <a:t>	1.2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BUN	18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Glucose 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105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Calcium	6.4 (low)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Mag 	3.1 (low)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29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HOBIT Case 2 Stimuli</vt:lpstr>
      <vt:lpstr>PowerPoint Presentation</vt:lpstr>
      <vt:lpstr>BMP</vt:lpstr>
      <vt:lpstr>CBC</vt:lpstr>
      <vt:lpstr>OR Report</vt:lpstr>
      <vt:lpstr>CXR</vt:lpstr>
      <vt:lpstr>Lactate &amp; VBG</vt:lpstr>
      <vt:lpstr>BMP</vt:lpstr>
    </vt:vector>
  </TitlesOfParts>
  <Company>HFA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TCA OD case</dc:title>
  <dc:creator>Hart, Danielle E MD</dc:creator>
  <cp:lastModifiedBy>Fisher, Natalie</cp:lastModifiedBy>
  <cp:revision>26</cp:revision>
  <dcterms:created xsi:type="dcterms:W3CDTF">2013-03-19T03:03:23Z</dcterms:created>
  <dcterms:modified xsi:type="dcterms:W3CDTF">2018-04-10T16:14:05Z</dcterms:modified>
</cp:coreProperties>
</file>