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9" r:id="rId3"/>
    <p:sldId id="345" r:id="rId4"/>
    <p:sldId id="357" r:id="rId5"/>
    <p:sldId id="343" r:id="rId6"/>
    <p:sldId id="336" r:id="rId7"/>
    <p:sldId id="352" r:id="rId8"/>
    <p:sldId id="365" r:id="rId9"/>
    <p:sldId id="366" r:id="rId10"/>
    <p:sldId id="356" r:id="rId11"/>
    <p:sldId id="358" r:id="rId12"/>
    <p:sldId id="359" r:id="rId13"/>
    <p:sldId id="355" r:id="rId14"/>
    <p:sldId id="367" r:id="rId15"/>
    <p:sldId id="360" r:id="rId16"/>
    <p:sldId id="361" r:id="rId17"/>
    <p:sldId id="3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ee L. Martin" initials="RLM" lastIdx="1" clrIdx="0">
    <p:extLst>
      <p:ext uri="{19B8F6BF-5375-455C-9EA6-DF929625EA0E}">
        <p15:presenceInfo xmlns:p15="http://schemas.microsoft.com/office/powerpoint/2012/main" userId="S-1-5-21-1828411792-3969674943-3904035976-1142" providerId="AD"/>
      </p:ext>
    </p:extLst>
  </p:cmAuthor>
  <p:cmAuthor id="2" name="Microsoft Office User" initials="MOU" lastIdx="15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A2C"/>
    <a:srgbClr val="C4D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9" autoAdjust="0"/>
    <p:restoredTop sz="87005" autoAdjust="0"/>
  </p:normalViewPr>
  <p:slideViewPr>
    <p:cSldViewPr snapToGrid="0">
      <p:cViewPr varScale="1">
        <p:scale>
          <a:sx n="60" d="100"/>
          <a:sy n="60" d="100"/>
        </p:scale>
        <p:origin x="6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D76B2-06A4-421C-9949-E011458063D9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77FA0-5882-4251-AEF5-6F1CD439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2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77FA0-5882-4251-AEF5-6F1CD43946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89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Probability of success of the trial</a:t>
            </a:r>
          </a:p>
          <a:p>
            <a:r>
              <a:rPr lang="en-US" dirty="0" smtClean="0"/>
              <a:t>Find the most</a:t>
            </a:r>
            <a:r>
              <a:rPr lang="en-US" baseline="0" dirty="0" smtClean="0"/>
              <a:t> effective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77FA0-5882-4251-AEF5-6F1CD43946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18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Requires abnormal CT scan in patients with GCS of 7 or 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77FA0-5882-4251-AEF5-6F1CD43946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92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1.5, 2,</a:t>
            </a:r>
            <a:r>
              <a:rPr lang="en-US" baseline="0" dirty="0" smtClean="0"/>
              <a:t> 2.5 for 60 </a:t>
            </a:r>
            <a:r>
              <a:rPr lang="en-US" baseline="0" dirty="0" err="1" smtClean="0"/>
              <a:t>mins</a:t>
            </a:r>
            <a:endParaRPr lang="en-US" baseline="0" dirty="0" smtClean="0"/>
          </a:p>
          <a:p>
            <a:r>
              <a:rPr lang="en-US" baseline="0" dirty="0" smtClean="0"/>
              <a:t>3 arms followed by 3 hours NBH</a:t>
            </a:r>
          </a:p>
          <a:p>
            <a:r>
              <a:rPr lang="en-US" baseline="0" dirty="0" smtClean="0"/>
              <a:t>NBH group= control for pressure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77FA0-5882-4251-AEF5-6F1CD43946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98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HBO treatment reduce intracranial </a:t>
            </a:r>
            <a:r>
              <a:rPr lang="en-US" dirty="0" err="1" smtClean="0"/>
              <a:t>hypertention</a:t>
            </a:r>
            <a:endParaRPr lang="en-US" dirty="0" smtClean="0"/>
          </a:p>
          <a:p>
            <a:r>
              <a:rPr lang="en-US" dirty="0" smtClean="0"/>
              <a:t>Look at TILS to see how much</a:t>
            </a:r>
            <a:r>
              <a:rPr lang="en-US" baseline="0" dirty="0" smtClean="0"/>
              <a:t> treatment keeps ICP under control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77FA0-5882-4251-AEF5-6F1CD43946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7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59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8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46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95959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145"/>
              </a:lnSpc>
            </a:pPr>
            <a:r>
              <a:rPr spc="-5" dirty="0"/>
              <a:t>Investigator</a:t>
            </a:r>
            <a:r>
              <a:rPr spc="-70" dirty="0"/>
              <a:t> </a:t>
            </a:r>
            <a:r>
              <a:rPr spc="-5" dirty="0"/>
              <a:t>Meeting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February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990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3F4A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5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67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0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88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7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1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February 2018</a:t>
            </a:r>
          </a:p>
          <a:p>
            <a:r>
              <a:rPr lang="en-US" dirty="0"/>
              <a:t>DSMB Meeting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7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C45E8-6B11-4AB6-B0E7-61FEEB77168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CFAC-EF5B-4DA0-B66C-E67B3FF3C9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196263"/>
            <a:ext cx="12192000" cy="6617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0" y="6300470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February 2017</a:t>
            </a:r>
          </a:p>
          <a:p>
            <a:pPr algn="ctr"/>
            <a:r>
              <a:rPr lang="en-US" sz="1400" dirty="0"/>
              <a:t>DSMB Meeting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484" y="6128460"/>
            <a:ext cx="1683669" cy="8132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2" b="24019"/>
          <a:stretch/>
        </p:blipFill>
        <p:spPr>
          <a:xfrm>
            <a:off x="-1" y="6195255"/>
            <a:ext cx="1255395" cy="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71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HOBIT</a:t>
            </a:r>
            <a: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3600" cap="small" dirty="0"/>
              <a:t>yperbaric </a:t>
            </a:r>
            <a: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cap="small" dirty="0"/>
              <a:t>xygen </a:t>
            </a:r>
            <a: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600" cap="small" dirty="0"/>
              <a:t>rain </a:t>
            </a:r>
            <a: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cap="small" dirty="0"/>
              <a:t>njury </a:t>
            </a:r>
            <a:r>
              <a:rPr lang="en-US" sz="4000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cap="small" dirty="0"/>
              <a:t>reatment Trial: A Multicenter Phase II Adaptive Clinical Trial</a:t>
            </a:r>
            <a:br>
              <a:rPr lang="en-US" sz="3600" cap="small" dirty="0"/>
            </a:br>
            <a:r>
              <a:rPr lang="en-US" sz="3600" cap="small" dirty="0"/>
              <a:t>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5116"/>
            <a:ext cx="9144000" cy="1647523"/>
          </a:xfrm>
        </p:spPr>
        <p:txBody>
          <a:bodyPr>
            <a:normAutofit/>
          </a:bodyPr>
          <a:lstStyle/>
          <a:p>
            <a:r>
              <a:rPr lang="en-US" dirty="0" err="1"/>
              <a:t>Gaylan</a:t>
            </a:r>
            <a:r>
              <a:rPr lang="en-US" dirty="0"/>
              <a:t> </a:t>
            </a:r>
            <a:r>
              <a:rPr lang="en-US" dirty="0" err="1"/>
              <a:t>Rockswold</a:t>
            </a:r>
            <a:r>
              <a:rPr lang="en-US" dirty="0"/>
              <a:t>, MD, PhD, Principal Investigator</a:t>
            </a:r>
          </a:p>
          <a:p>
            <a:r>
              <a:rPr lang="en-US" dirty="0" smtClean="0"/>
              <a:t>Thomas Bergman, MD, Site Principal Investigator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87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0474" y="1113517"/>
            <a:ext cx="39776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94940" algn="l"/>
              </a:tabLst>
            </a:pPr>
            <a:r>
              <a:rPr sz="4800" spc="310" dirty="0">
                <a:solidFill>
                  <a:schemeClr val="tx1"/>
                </a:solidFill>
              </a:rPr>
              <a:t>T</a:t>
            </a:r>
            <a:r>
              <a:rPr sz="3350" spc="229" dirty="0">
                <a:solidFill>
                  <a:schemeClr val="tx1"/>
                </a:solidFill>
              </a:rPr>
              <a:t>REATMEN</a:t>
            </a:r>
            <a:r>
              <a:rPr sz="3350" spc="200" dirty="0">
                <a:solidFill>
                  <a:schemeClr val="tx1"/>
                </a:solidFill>
              </a:rPr>
              <a:t>T</a:t>
            </a:r>
            <a:r>
              <a:rPr sz="3350" dirty="0">
                <a:solidFill>
                  <a:schemeClr val="tx1"/>
                </a:solidFill>
              </a:rPr>
              <a:t>	</a:t>
            </a:r>
            <a:r>
              <a:rPr sz="4800" spc="254" dirty="0">
                <a:solidFill>
                  <a:schemeClr val="tx1"/>
                </a:solidFill>
              </a:rPr>
              <a:t>A</a:t>
            </a:r>
            <a:r>
              <a:rPr sz="3350" spc="229" dirty="0">
                <a:solidFill>
                  <a:schemeClr val="tx1"/>
                </a:solidFill>
              </a:rPr>
              <a:t>RMS</a:t>
            </a:r>
            <a:endParaRPr sz="3350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43847" y="2646047"/>
            <a:ext cx="475615" cy="304800"/>
          </a:xfrm>
          <a:custGeom>
            <a:avLst/>
            <a:gdLst/>
            <a:ahLst/>
            <a:cxnLst/>
            <a:rect l="l" t="t" r="r" b="b"/>
            <a:pathLst>
              <a:path w="475614" h="304800">
                <a:moveTo>
                  <a:pt x="0" y="0"/>
                </a:moveTo>
                <a:lnTo>
                  <a:pt x="475399" y="0"/>
                </a:lnTo>
                <a:lnTo>
                  <a:pt x="475399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19247" y="2646047"/>
            <a:ext cx="4093210" cy="304800"/>
          </a:xfrm>
          <a:custGeom>
            <a:avLst/>
            <a:gdLst/>
            <a:ahLst/>
            <a:cxnLst/>
            <a:rect l="l" t="t" r="r" b="b"/>
            <a:pathLst>
              <a:path w="4093210" h="304800">
                <a:moveTo>
                  <a:pt x="0" y="0"/>
                </a:moveTo>
                <a:lnTo>
                  <a:pt x="4093024" y="0"/>
                </a:lnTo>
                <a:lnTo>
                  <a:pt x="4093024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12273" y="2646047"/>
            <a:ext cx="4513580" cy="304800"/>
          </a:xfrm>
          <a:custGeom>
            <a:avLst/>
            <a:gdLst/>
            <a:ahLst/>
            <a:cxnLst/>
            <a:rect l="l" t="t" r="r" b="b"/>
            <a:pathLst>
              <a:path w="4513580" h="304800">
                <a:moveTo>
                  <a:pt x="0" y="0"/>
                </a:moveTo>
                <a:lnTo>
                  <a:pt x="4513425" y="0"/>
                </a:lnTo>
                <a:lnTo>
                  <a:pt x="4513425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43847" y="3255647"/>
            <a:ext cx="475615" cy="304800"/>
          </a:xfrm>
          <a:custGeom>
            <a:avLst/>
            <a:gdLst/>
            <a:ahLst/>
            <a:cxnLst/>
            <a:rect l="l" t="t" r="r" b="b"/>
            <a:pathLst>
              <a:path w="475614" h="304800">
                <a:moveTo>
                  <a:pt x="0" y="0"/>
                </a:moveTo>
                <a:lnTo>
                  <a:pt x="475399" y="0"/>
                </a:lnTo>
                <a:lnTo>
                  <a:pt x="475399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19247" y="3255647"/>
            <a:ext cx="4093210" cy="304800"/>
          </a:xfrm>
          <a:custGeom>
            <a:avLst/>
            <a:gdLst/>
            <a:ahLst/>
            <a:cxnLst/>
            <a:rect l="l" t="t" r="r" b="b"/>
            <a:pathLst>
              <a:path w="4093210" h="304800">
                <a:moveTo>
                  <a:pt x="0" y="0"/>
                </a:moveTo>
                <a:lnTo>
                  <a:pt x="4093024" y="0"/>
                </a:lnTo>
                <a:lnTo>
                  <a:pt x="4093024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12273" y="3255647"/>
            <a:ext cx="4513580" cy="304800"/>
          </a:xfrm>
          <a:custGeom>
            <a:avLst/>
            <a:gdLst/>
            <a:ahLst/>
            <a:cxnLst/>
            <a:rect l="l" t="t" r="r" b="b"/>
            <a:pathLst>
              <a:path w="4513580" h="304800">
                <a:moveTo>
                  <a:pt x="0" y="0"/>
                </a:moveTo>
                <a:lnTo>
                  <a:pt x="4513425" y="0"/>
                </a:lnTo>
                <a:lnTo>
                  <a:pt x="4513425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43847" y="4008072"/>
            <a:ext cx="475615" cy="304800"/>
          </a:xfrm>
          <a:custGeom>
            <a:avLst/>
            <a:gdLst/>
            <a:ahLst/>
            <a:cxnLst/>
            <a:rect l="l" t="t" r="r" b="b"/>
            <a:pathLst>
              <a:path w="475614" h="304800">
                <a:moveTo>
                  <a:pt x="0" y="0"/>
                </a:moveTo>
                <a:lnTo>
                  <a:pt x="475399" y="0"/>
                </a:lnTo>
                <a:lnTo>
                  <a:pt x="475399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19247" y="4008072"/>
            <a:ext cx="4093210" cy="304800"/>
          </a:xfrm>
          <a:custGeom>
            <a:avLst/>
            <a:gdLst/>
            <a:ahLst/>
            <a:cxnLst/>
            <a:rect l="l" t="t" r="r" b="b"/>
            <a:pathLst>
              <a:path w="4093210" h="304800">
                <a:moveTo>
                  <a:pt x="0" y="0"/>
                </a:moveTo>
                <a:lnTo>
                  <a:pt x="4093024" y="0"/>
                </a:lnTo>
                <a:lnTo>
                  <a:pt x="4093024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12273" y="4008072"/>
            <a:ext cx="4513580" cy="304800"/>
          </a:xfrm>
          <a:custGeom>
            <a:avLst/>
            <a:gdLst/>
            <a:ahLst/>
            <a:cxnLst/>
            <a:rect l="l" t="t" r="r" b="b"/>
            <a:pathLst>
              <a:path w="4513580" h="304800">
                <a:moveTo>
                  <a:pt x="0" y="0"/>
                </a:moveTo>
                <a:lnTo>
                  <a:pt x="4513425" y="0"/>
                </a:lnTo>
                <a:lnTo>
                  <a:pt x="4513425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43847" y="4617672"/>
            <a:ext cx="475615" cy="304800"/>
          </a:xfrm>
          <a:custGeom>
            <a:avLst/>
            <a:gdLst/>
            <a:ahLst/>
            <a:cxnLst/>
            <a:rect l="l" t="t" r="r" b="b"/>
            <a:pathLst>
              <a:path w="475614" h="304800">
                <a:moveTo>
                  <a:pt x="0" y="0"/>
                </a:moveTo>
                <a:lnTo>
                  <a:pt x="475399" y="0"/>
                </a:lnTo>
                <a:lnTo>
                  <a:pt x="475399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19247" y="4617672"/>
            <a:ext cx="4093210" cy="304800"/>
          </a:xfrm>
          <a:custGeom>
            <a:avLst/>
            <a:gdLst/>
            <a:ahLst/>
            <a:cxnLst/>
            <a:rect l="l" t="t" r="r" b="b"/>
            <a:pathLst>
              <a:path w="4093210" h="304800">
                <a:moveTo>
                  <a:pt x="0" y="0"/>
                </a:moveTo>
                <a:lnTo>
                  <a:pt x="4093024" y="0"/>
                </a:lnTo>
                <a:lnTo>
                  <a:pt x="4093024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12273" y="4617672"/>
            <a:ext cx="4513580" cy="304800"/>
          </a:xfrm>
          <a:custGeom>
            <a:avLst/>
            <a:gdLst/>
            <a:ahLst/>
            <a:cxnLst/>
            <a:rect l="l" t="t" r="r" b="b"/>
            <a:pathLst>
              <a:path w="4513580" h="304800">
                <a:moveTo>
                  <a:pt x="0" y="0"/>
                </a:moveTo>
                <a:lnTo>
                  <a:pt x="4513425" y="0"/>
                </a:lnTo>
                <a:lnTo>
                  <a:pt x="4513425" y="304799"/>
                </a:lnTo>
                <a:lnTo>
                  <a:pt x="0" y="304799"/>
                </a:lnTo>
                <a:lnTo>
                  <a:pt x="0" y="0"/>
                </a:lnTo>
                <a:close/>
              </a:path>
            </a:pathLst>
          </a:custGeom>
          <a:solidFill>
            <a:srgbClr val="E9BE3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39098" y="2198422"/>
            <a:ext cx="9091930" cy="0"/>
          </a:xfrm>
          <a:custGeom>
            <a:avLst/>
            <a:gdLst/>
            <a:ahLst/>
            <a:cxnLst/>
            <a:rect l="l" t="t" r="r" b="b"/>
            <a:pathLst>
              <a:path w="9091930">
                <a:moveTo>
                  <a:pt x="0" y="0"/>
                </a:moveTo>
                <a:lnTo>
                  <a:pt x="9091350" y="0"/>
                </a:lnTo>
              </a:path>
            </a:pathLst>
          </a:custGeom>
          <a:ln w="12699">
            <a:solidFill>
              <a:srgbClr val="E9BE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39098" y="2646047"/>
            <a:ext cx="9091930" cy="0"/>
          </a:xfrm>
          <a:custGeom>
            <a:avLst/>
            <a:gdLst/>
            <a:ahLst/>
            <a:cxnLst/>
            <a:rect l="l" t="t" r="r" b="b"/>
            <a:pathLst>
              <a:path w="9091930">
                <a:moveTo>
                  <a:pt x="0" y="0"/>
                </a:moveTo>
                <a:lnTo>
                  <a:pt x="9091350" y="0"/>
                </a:lnTo>
              </a:path>
            </a:pathLst>
          </a:custGeom>
          <a:ln w="12699">
            <a:solidFill>
              <a:srgbClr val="E9BE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39098" y="5227272"/>
            <a:ext cx="9091930" cy="0"/>
          </a:xfrm>
          <a:custGeom>
            <a:avLst/>
            <a:gdLst/>
            <a:ahLst/>
            <a:cxnLst/>
            <a:rect l="l" t="t" r="r" b="b"/>
            <a:pathLst>
              <a:path w="9091930">
                <a:moveTo>
                  <a:pt x="0" y="0"/>
                </a:moveTo>
                <a:lnTo>
                  <a:pt x="9091350" y="0"/>
                </a:lnTo>
              </a:path>
            </a:pathLst>
          </a:custGeom>
          <a:ln w="12699">
            <a:solidFill>
              <a:srgbClr val="E9BE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30373" y="2318387"/>
            <a:ext cx="533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Arm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54973" y="2751077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1.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0373" y="2623187"/>
            <a:ext cx="19335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Control (1.0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ATA)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54973" y="3055877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2.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30373" y="2927987"/>
            <a:ext cx="92836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1.5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54973" y="3360677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3.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30373" y="3232788"/>
            <a:ext cx="7378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54973" y="3808302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4.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30373" y="3680412"/>
            <a:ext cx="31845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/>
                <a:cs typeface="Times New Roman"/>
              </a:rPr>
              <a:t>NBH (100% FiO2 at </a:t>
            </a:r>
            <a:r>
              <a:rPr sz="2000" dirty="0">
                <a:latin typeface="Times New Roman"/>
                <a:cs typeface="Times New Roman"/>
              </a:rPr>
              <a:t>1.0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54973" y="4113102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5.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30373" y="3985212"/>
            <a:ext cx="92836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2.5</a:t>
            </a:r>
            <a:r>
              <a:rPr sz="2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54973" y="4417902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6.</a:t>
            </a:r>
            <a:endParaRPr sz="1200" dirty="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30373" y="4290012"/>
            <a:ext cx="16078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1.5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ATA+NBH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54973" y="4722702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7.</a:t>
            </a:r>
            <a:endParaRPr sz="1200" dirty="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26684" y="4577678"/>
            <a:ext cx="14173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ATA+NBH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4973" y="5027501"/>
            <a:ext cx="1536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entury Gothic"/>
                <a:cs typeface="Century Gothic"/>
              </a:rPr>
              <a:t>8.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30373" y="4899612"/>
            <a:ext cx="16078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2.5</a:t>
            </a:r>
            <a:r>
              <a:rPr sz="2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ATA+NBH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65860" y="2623187"/>
            <a:ext cx="406400" cy="2606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0</a:t>
            </a: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260</a:t>
            </a: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416</a:t>
            </a:r>
          </a:p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2000" dirty="0">
                <a:latin typeface="Times New Roman"/>
                <a:cs typeface="Times New Roman"/>
              </a:rPr>
              <a:t>540</a:t>
            </a: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592</a:t>
            </a: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620</a:t>
            </a: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776</a:t>
            </a:r>
          </a:p>
          <a:p>
            <a:pPr algn="ctr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952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716873" y="5353308"/>
            <a:ext cx="8717763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spc="-5" dirty="0" smtClean="0">
                <a:latin typeface="Times New Roman"/>
                <a:cs typeface="Times New Roman"/>
              </a:rPr>
              <a:t>Treatments will occur twice a day for 5 </a:t>
            </a:r>
            <a:r>
              <a:rPr lang="en-US" sz="3000" spc="-5" dirty="0" err="1" smtClean="0">
                <a:latin typeface="Times New Roman"/>
                <a:cs typeface="Times New Roman"/>
              </a:rPr>
              <a:t>days</a:t>
            </a:r>
            <a:r>
              <a:rPr sz="3000" spc="-5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ts</a:t>
            </a:r>
            <a:r>
              <a:rPr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given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BID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x 5</a:t>
            </a:r>
            <a:r>
              <a:rPr sz="2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days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0" y="6196262"/>
            <a:ext cx="12192000" cy="662305"/>
          </a:xfrm>
          <a:custGeom>
            <a:avLst/>
            <a:gdLst/>
            <a:ahLst/>
            <a:cxnLst/>
            <a:rect l="l" t="t" r="r" b="b"/>
            <a:pathLst>
              <a:path w="12192000" h="662304">
                <a:moveTo>
                  <a:pt x="0" y="0"/>
                </a:moveTo>
                <a:lnTo>
                  <a:pt x="12191999" y="0"/>
                </a:lnTo>
                <a:lnTo>
                  <a:pt x="12191999" y="661799"/>
                </a:lnTo>
                <a:lnTo>
                  <a:pt x="0" y="661799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471484" y="6128460"/>
            <a:ext cx="1683668" cy="729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6195254"/>
            <a:ext cx="1255393" cy="6625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45"/>
              </a:lnSpc>
            </a:pPr>
            <a:r>
              <a:rPr spc="-5" dirty="0"/>
              <a:t>Investigator</a:t>
            </a:r>
            <a:r>
              <a:rPr spc="-70" dirty="0"/>
              <a:t> </a:t>
            </a:r>
            <a:r>
              <a:rPr spc="-5" dirty="0"/>
              <a:t>Meeting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pc="-5" dirty="0"/>
              <a:t>February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527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7295" y="1181610"/>
            <a:ext cx="43268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77720" algn="l"/>
              </a:tabLst>
            </a:pPr>
            <a:r>
              <a:rPr sz="4800" spc="225" dirty="0"/>
              <a:t>P</a:t>
            </a:r>
            <a:r>
              <a:rPr sz="3350" spc="225" dirty="0"/>
              <a:t>RIMARY	</a:t>
            </a:r>
            <a:r>
              <a:rPr sz="4800" spc="300" dirty="0"/>
              <a:t>E</a:t>
            </a:r>
            <a:r>
              <a:rPr sz="3350" spc="300" dirty="0"/>
              <a:t>NDPOINT</a:t>
            </a:r>
            <a:endParaRPr sz="3350" dirty="0"/>
          </a:p>
        </p:txBody>
      </p:sp>
      <p:sp>
        <p:nvSpPr>
          <p:cNvPr id="3" name="object 3"/>
          <p:cNvSpPr txBox="1"/>
          <p:nvPr/>
        </p:nvSpPr>
        <p:spPr>
          <a:xfrm>
            <a:off x="839235" y="2631721"/>
            <a:ext cx="10490835" cy="1415772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80340" marR="5080" indent="-167640">
              <a:lnSpc>
                <a:spcPts val="3450"/>
              </a:lnSpc>
              <a:spcBef>
                <a:spcPts val="540"/>
              </a:spcBef>
              <a:buFont typeface="Arial"/>
              <a:buChar char="•"/>
              <a:tabLst>
                <a:tab pos="180975" algn="l"/>
              </a:tabLst>
            </a:pPr>
            <a:r>
              <a:rPr sz="3200" spc="-10" dirty="0">
                <a:latin typeface="Times New Roman"/>
                <a:cs typeface="Times New Roman"/>
              </a:rPr>
              <a:t>The treatment </a:t>
            </a:r>
            <a:r>
              <a:rPr sz="3200" dirty="0">
                <a:latin typeface="Times New Roman"/>
                <a:cs typeface="Times New Roman"/>
              </a:rPr>
              <a:t>groups </a:t>
            </a:r>
            <a:r>
              <a:rPr sz="3200" spc="-5" dirty="0">
                <a:latin typeface="Times New Roman"/>
                <a:cs typeface="Times New Roman"/>
              </a:rPr>
              <a:t>will </a:t>
            </a:r>
            <a:r>
              <a:rPr sz="3200" dirty="0">
                <a:latin typeface="Times New Roman"/>
                <a:cs typeface="Times New Roman"/>
              </a:rPr>
              <a:t>be </a:t>
            </a:r>
            <a:r>
              <a:rPr sz="3200" spc="-10" dirty="0">
                <a:latin typeface="Times New Roman"/>
                <a:cs typeface="Times New Roman"/>
              </a:rPr>
              <a:t>compared </a:t>
            </a:r>
            <a:r>
              <a:rPr sz="3200" spc="-5" dirty="0">
                <a:latin typeface="Times New Roman"/>
                <a:cs typeface="Times New Roman"/>
              </a:rPr>
              <a:t>with respect to </a:t>
            </a:r>
            <a:r>
              <a:rPr sz="3200" spc="-10" dirty="0">
                <a:latin typeface="Times New Roman"/>
                <a:cs typeface="Times New Roman"/>
              </a:rPr>
              <a:t>the  </a:t>
            </a:r>
            <a:r>
              <a:rPr sz="3200" dirty="0">
                <a:latin typeface="Times New Roman"/>
                <a:cs typeface="Times New Roman"/>
              </a:rPr>
              <a:t>proportion of </a:t>
            </a:r>
            <a:r>
              <a:rPr sz="3200" spc="-5" dirty="0">
                <a:latin typeface="Times New Roman"/>
                <a:cs typeface="Times New Roman"/>
              </a:rPr>
              <a:t>subjects with favorable </a:t>
            </a:r>
            <a:r>
              <a:rPr sz="3200" dirty="0">
                <a:latin typeface="Times New Roman"/>
                <a:cs typeface="Times New Roman"/>
              </a:rPr>
              <a:t>outcome </a:t>
            </a:r>
            <a:r>
              <a:rPr sz="3200" spc="-5" dirty="0">
                <a:latin typeface="Times New Roman"/>
                <a:cs typeface="Times New Roman"/>
              </a:rPr>
              <a:t>at </a:t>
            </a:r>
            <a:r>
              <a:rPr sz="3200" dirty="0">
                <a:latin typeface="Times New Roman"/>
                <a:cs typeface="Times New Roman"/>
              </a:rPr>
              <a:t>6 </a:t>
            </a:r>
            <a:r>
              <a:rPr sz="3200" spc="-10" dirty="0">
                <a:latin typeface="Times New Roman"/>
                <a:cs typeface="Times New Roman"/>
              </a:rPr>
              <a:t>months </a:t>
            </a:r>
            <a:r>
              <a:rPr sz="3200" dirty="0">
                <a:latin typeface="Times New Roman"/>
                <a:cs typeface="Times New Roman"/>
              </a:rPr>
              <a:t>post  </a:t>
            </a:r>
            <a:r>
              <a:rPr sz="3200" spc="-5" dirty="0">
                <a:latin typeface="Times New Roman"/>
                <a:cs typeface="Times New Roman"/>
              </a:rPr>
              <a:t>randomization </a:t>
            </a:r>
            <a:r>
              <a:rPr sz="3200" dirty="0">
                <a:latin typeface="Times New Roman"/>
                <a:cs typeface="Times New Roman"/>
              </a:rPr>
              <a:t>utilizing </a:t>
            </a:r>
            <a:r>
              <a:rPr sz="3200" spc="-10" dirty="0">
                <a:latin typeface="Times New Roman"/>
                <a:cs typeface="Times New Roman"/>
              </a:rPr>
              <a:t>the injury </a:t>
            </a:r>
            <a:r>
              <a:rPr sz="3200" spc="-5" dirty="0">
                <a:latin typeface="Times New Roman"/>
                <a:cs typeface="Times New Roman"/>
              </a:rPr>
              <a:t>severity </a:t>
            </a:r>
            <a:r>
              <a:rPr sz="3200" spc="-10" dirty="0">
                <a:latin typeface="Times New Roman"/>
                <a:cs typeface="Times New Roman"/>
              </a:rPr>
              <a:t>adjusted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GOS-E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196262"/>
            <a:ext cx="12192000" cy="662305"/>
          </a:xfrm>
          <a:custGeom>
            <a:avLst/>
            <a:gdLst/>
            <a:ahLst/>
            <a:cxnLst/>
            <a:rect l="l" t="t" r="r" b="b"/>
            <a:pathLst>
              <a:path w="12192000" h="662304">
                <a:moveTo>
                  <a:pt x="0" y="0"/>
                </a:moveTo>
                <a:lnTo>
                  <a:pt x="12191999" y="0"/>
                </a:lnTo>
                <a:lnTo>
                  <a:pt x="12191999" y="661799"/>
                </a:lnTo>
                <a:lnTo>
                  <a:pt x="0" y="661799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71484" y="6128460"/>
            <a:ext cx="1683668" cy="729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195254"/>
            <a:ext cx="1255393" cy="6625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2143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1914" y="503903"/>
            <a:ext cx="52317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48915" algn="l"/>
              </a:tabLst>
            </a:pPr>
            <a:r>
              <a:rPr sz="4800" spc="305" dirty="0"/>
              <a:t>S</a:t>
            </a:r>
            <a:r>
              <a:rPr sz="3350" spc="305" dirty="0"/>
              <a:t>ECONDARY	</a:t>
            </a:r>
            <a:r>
              <a:rPr sz="4800" spc="300" dirty="0"/>
              <a:t>E</a:t>
            </a:r>
            <a:r>
              <a:rPr sz="3350" spc="300" dirty="0"/>
              <a:t>NDPOINTS</a:t>
            </a:r>
            <a:endParaRPr sz="3350"/>
          </a:p>
        </p:txBody>
      </p:sp>
      <p:sp>
        <p:nvSpPr>
          <p:cNvPr id="3" name="object 3"/>
          <p:cNvSpPr txBox="1"/>
          <p:nvPr/>
        </p:nvSpPr>
        <p:spPr>
          <a:xfrm>
            <a:off x="820406" y="1358703"/>
            <a:ext cx="10154920" cy="1283172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79705" marR="5080" indent="-167005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180340" algn="l"/>
              </a:tabLst>
            </a:pPr>
            <a:r>
              <a:rPr sz="2400" spc="-5" dirty="0">
                <a:latin typeface="Times New Roman"/>
                <a:cs typeface="Times New Roman"/>
              </a:rPr>
              <a:t>To analyze the level and </a:t>
            </a:r>
            <a:r>
              <a:rPr sz="2400" dirty="0">
                <a:latin typeface="Times New Roman"/>
                <a:cs typeface="Times New Roman"/>
              </a:rPr>
              <a:t>duration of </a:t>
            </a:r>
            <a:r>
              <a:rPr sz="2400" spc="-5" dirty="0">
                <a:latin typeface="Times New Roman"/>
                <a:cs typeface="Times New Roman"/>
              </a:rPr>
              <a:t>intracranial </a:t>
            </a:r>
            <a:r>
              <a:rPr sz="2400" dirty="0">
                <a:latin typeface="Times New Roman"/>
                <a:cs typeface="Times New Roman"/>
              </a:rPr>
              <a:t>hypertension </a:t>
            </a:r>
            <a:r>
              <a:rPr sz="2400" spc="-5" dirty="0">
                <a:latin typeface="Times New Roman"/>
                <a:cs typeface="Times New Roman"/>
              </a:rPr>
              <a:t>(&gt; </a:t>
            </a:r>
            <a:r>
              <a:rPr sz="2400" dirty="0">
                <a:latin typeface="Times New Roman"/>
                <a:cs typeface="Times New Roman"/>
              </a:rPr>
              <a:t>22 </a:t>
            </a:r>
            <a:r>
              <a:rPr sz="2400" spc="-5" dirty="0">
                <a:latin typeface="Times New Roman"/>
                <a:cs typeface="Times New Roman"/>
              </a:rPr>
              <a:t>mmHg)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  HBO</a:t>
            </a:r>
            <a:r>
              <a:rPr sz="2400" spc="-7" baseline="-31986" dirty="0">
                <a:latin typeface="Times New Roman"/>
                <a:cs typeface="Times New Roman"/>
              </a:rPr>
              <a:t>2</a:t>
            </a:r>
            <a:r>
              <a:rPr sz="2400" spc="-5" dirty="0">
                <a:latin typeface="Times New Roman"/>
                <a:cs typeface="Times New Roman"/>
              </a:rPr>
              <a:t>-treated </a:t>
            </a:r>
            <a:r>
              <a:rPr sz="2400" dirty="0">
                <a:latin typeface="Times New Roman"/>
                <a:cs typeface="Times New Roman"/>
              </a:rPr>
              <a:t>versus </a:t>
            </a:r>
            <a:r>
              <a:rPr sz="2400" spc="-5" dirty="0">
                <a:latin typeface="Times New Roman"/>
                <a:cs typeface="Times New Roman"/>
              </a:rPr>
              <a:t>control </a:t>
            </a:r>
            <a:r>
              <a:rPr sz="2400" dirty="0">
                <a:latin typeface="Times New Roman"/>
                <a:cs typeface="Times New Roman"/>
              </a:rPr>
              <a:t>groups</a:t>
            </a:r>
          </a:p>
          <a:p>
            <a:pPr marL="179705" marR="452120" indent="-167005">
              <a:lnSpc>
                <a:spcPct val="69200"/>
              </a:lnSpc>
              <a:spcBef>
                <a:spcPts val="1019"/>
              </a:spcBef>
              <a:buFont typeface="Arial"/>
              <a:buChar char="•"/>
              <a:tabLst>
                <a:tab pos="180340" algn="l"/>
              </a:tabLst>
            </a:pPr>
            <a:r>
              <a:rPr sz="2400" spc="-5" dirty="0">
                <a:latin typeface="Times New Roman"/>
                <a:cs typeface="Times New Roman"/>
              </a:rPr>
              <a:t>To analyze the therapeutic intensity level scores for controlling intracranial  </a:t>
            </a:r>
            <a:r>
              <a:rPr sz="2400" dirty="0">
                <a:latin typeface="Times New Roman"/>
                <a:cs typeface="Times New Roman"/>
              </a:rPr>
              <a:t>pressure </a:t>
            </a:r>
            <a:r>
              <a:rPr sz="2400" spc="-5" dirty="0">
                <a:latin typeface="Times New Roman"/>
                <a:cs typeface="Times New Roman"/>
              </a:rPr>
              <a:t>in HBO</a:t>
            </a:r>
            <a:r>
              <a:rPr sz="2400" spc="-7" baseline="-31986" dirty="0">
                <a:latin typeface="Times New Roman"/>
                <a:cs typeface="Times New Roman"/>
              </a:rPr>
              <a:t>2</a:t>
            </a:r>
            <a:r>
              <a:rPr sz="2400" spc="-5" dirty="0">
                <a:latin typeface="Times New Roman"/>
                <a:cs typeface="Times New Roman"/>
              </a:rPr>
              <a:t>-treated subjects compared 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controls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0406" y="2820706"/>
            <a:ext cx="103968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0340" algn="l"/>
              </a:tabLst>
            </a:pPr>
            <a:r>
              <a:rPr sz="2400" spc="-5" dirty="0">
                <a:latin typeface="Times New Roman"/>
                <a:cs typeface="Times New Roman"/>
              </a:rPr>
              <a:t>At sites </a:t>
            </a:r>
            <a:r>
              <a:rPr sz="2400" dirty="0">
                <a:latin typeface="Times New Roman"/>
                <a:cs typeface="Times New Roman"/>
              </a:rPr>
              <a:t>utilizing </a:t>
            </a:r>
            <a:r>
              <a:rPr sz="2400" spc="-5" dirty="0">
                <a:latin typeface="Times New Roman"/>
                <a:cs typeface="Times New Roman"/>
              </a:rPr>
              <a:t>Licox </a:t>
            </a:r>
            <a:r>
              <a:rPr sz="2400" dirty="0">
                <a:latin typeface="Times New Roman"/>
                <a:cs typeface="Times New Roman"/>
              </a:rPr>
              <a:t>brain </a:t>
            </a:r>
            <a:r>
              <a:rPr sz="2400" spc="-5" dirty="0">
                <a:latin typeface="Times New Roman"/>
                <a:cs typeface="Times New Roman"/>
              </a:rPr>
              <a:t>tissue </a:t>
            </a:r>
            <a:r>
              <a:rPr sz="2400" dirty="0">
                <a:latin typeface="Times New Roman"/>
                <a:cs typeface="Times New Roman"/>
              </a:rPr>
              <a:t>partial pressure of oxygen </a:t>
            </a:r>
            <a:r>
              <a:rPr sz="2400" spc="0" dirty="0">
                <a:latin typeface="Times New Roman"/>
                <a:cs typeface="Times New Roman"/>
              </a:rPr>
              <a:t>(PO</a:t>
            </a:r>
            <a:r>
              <a:rPr sz="2400" spc="0" baseline="-31986" dirty="0">
                <a:latin typeface="Times New Roman"/>
                <a:cs typeface="Times New Roman"/>
              </a:rPr>
              <a:t>2</a:t>
            </a:r>
            <a:r>
              <a:rPr sz="2400" spc="0" dirty="0">
                <a:latin typeface="Times New Roman"/>
                <a:cs typeface="Times New Roman"/>
              </a:rPr>
              <a:t>)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monitoring,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7425" y="3204546"/>
            <a:ext cx="969899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analyze the level and </a:t>
            </a:r>
            <a:r>
              <a:rPr sz="2400" dirty="0">
                <a:latin typeface="Times New Roman"/>
                <a:cs typeface="Times New Roman"/>
              </a:rPr>
              <a:t>duration of brain </a:t>
            </a:r>
            <a:r>
              <a:rPr sz="2400" spc="-5" dirty="0">
                <a:latin typeface="Times New Roman"/>
                <a:cs typeface="Times New Roman"/>
              </a:rPr>
              <a:t>tissue </a:t>
            </a:r>
            <a:r>
              <a:rPr sz="2400" dirty="0">
                <a:latin typeface="Times New Roman"/>
                <a:cs typeface="Times New Roman"/>
              </a:rPr>
              <a:t>hypoxia </a:t>
            </a:r>
            <a:r>
              <a:rPr sz="2400" spc="-5" dirty="0">
                <a:latin typeface="Times New Roman"/>
                <a:cs typeface="Times New Roman"/>
              </a:rPr>
              <a:t>(brain tissue </a:t>
            </a:r>
            <a:r>
              <a:rPr sz="2400" spc="30" dirty="0">
                <a:latin typeface="Times New Roman"/>
                <a:cs typeface="Times New Roman"/>
              </a:rPr>
              <a:t>PO</a:t>
            </a:r>
            <a:r>
              <a:rPr sz="2400" spc="44" baseline="-31986" dirty="0">
                <a:latin typeface="Times New Roman"/>
                <a:cs typeface="Times New Roman"/>
              </a:rPr>
              <a:t>2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0406" y="3591561"/>
            <a:ext cx="9299575" cy="1402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mmHg) in HBO</a:t>
            </a:r>
            <a:r>
              <a:rPr sz="2400" spc="-7" baseline="-31986" dirty="0">
                <a:latin typeface="Times New Roman"/>
                <a:cs typeface="Times New Roman"/>
              </a:rPr>
              <a:t>2</a:t>
            </a:r>
            <a:r>
              <a:rPr sz="2400" spc="-5" dirty="0">
                <a:latin typeface="Times New Roman"/>
                <a:cs typeface="Times New Roman"/>
              </a:rPr>
              <a:t>-treated </a:t>
            </a:r>
            <a:r>
              <a:rPr sz="2400" dirty="0">
                <a:latin typeface="Times New Roman"/>
                <a:cs typeface="Times New Roman"/>
              </a:rPr>
              <a:t>groups versus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control</a:t>
            </a:r>
            <a:endParaRPr lang="en-US" sz="2400" spc="-5" dirty="0" smtClean="0">
              <a:latin typeface="Times New Roman"/>
              <a:cs typeface="Times New Roman"/>
            </a:endParaRPr>
          </a:p>
          <a:p>
            <a:pPr marL="179705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79705" marR="5080" indent="-167005">
              <a:lnSpc>
                <a:spcPct val="69200"/>
              </a:lnSpc>
              <a:spcBef>
                <a:spcPts val="1019"/>
              </a:spcBef>
              <a:buFont typeface="Arial"/>
              <a:buChar char="•"/>
              <a:tabLst>
                <a:tab pos="180340" algn="l"/>
              </a:tabLst>
            </a:pPr>
            <a:r>
              <a:rPr sz="2400" spc="-5" dirty="0">
                <a:latin typeface="Times New Roman"/>
                <a:cs typeface="Times New Roman"/>
              </a:rPr>
              <a:t>To compare the type and rate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serious adverse events (SAEs) </a:t>
            </a:r>
            <a:r>
              <a:rPr sz="2400" dirty="0">
                <a:latin typeface="Times New Roman"/>
                <a:cs typeface="Times New Roman"/>
              </a:rPr>
              <a:t>between  hyperoxia </a:t>
            </a:r>
            <a:r>
              <a:rPr sz="2400" spc="-5" dirty="0">
                <a:latin typeface="Times New Roman"/>
                <a:cs typeface="Times New Roman"/>
              </a:rPr>
              <a:t>treatment arms 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control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0406" y="5123748"/>
            <a:ext cx="102844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0340" algn="l"/>
              </a:tabLst>
            </a:pPr>
            <a:r>
              <a:rPr sz="2400" spc="-5" dirty="0">
                <a:latin typeface="Times New Roman"/>
                <a:cs typeface="Times New Roman"/>
              </a:rPr>
              <a:t>Peak PbtO</a:t>
            </a:r>
            <a:r>
              <a:rPr sz="2400" spc="-7" baseline="-31986" dirty="0">
                <a:latin typeface="Times New Roman"/>
                <a:cs typeface="Times New Roman"/>
              </a:rPr>
              <a:t>2 </a:t>
            </a:r>
            <a:r>
              <a:rPr sz="2400" spc="-5" dirty="0">
                <a:latin typeface="Times New Roman"/>
                <a:cs typeface="Times New Roman"/>
              </a:rPr>
              <a:t>levels </a:t>
            </a:r>
            <a:r>
              <a:rPr sz="2400" dirty="0">
                <a:latin typeface="Times New Roman"/>
                <a:cs typeface="Times New Roman"/>
              </a:rPr>
              <a:t>during HBO</a:t>
            </a:r>
            <a:r>
              <a:rPr sz="2400" baseline="-31986" dirty="0">
                <a:latin typeface="Times New Roman"/>
                <a:cs typeface="Times New Roman"/>
              </a:rPr>
              <a:t>2 </a:t>
            </a:r>
            <a:r>
              <a:rPr sz="2400" spc="-5" dirty="0">
                <a:latin typeface="Times New Roman"/>
                <a:cs typeface="Times New Roman"/>
              </a:rPr>
              <a:t>treatments will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correlated with </a:t>
            </a:r>
            <a:r>
              <a:rPr sz="2400" dirty="0">
                <a:latin typeface="Times New Roman"/>
                <a:cs typeface="Times New Roman"/>
              </a:rPr>
              <a:t>outcome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87425" y="5624757"/>
            <a:ext cx="9588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months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6196262"/>
            <a:ext cx="12192000" cy="662305"/>
          </a:xfrm>
          <a:custGeom>
            <a:avLst/>
            <a:gdLst/>
            <a:ahLst/>
            <a:cxnLst/>
            <a:rect l="l" t="t" r="r" b="b"/>
            <a:pathLst>
              <a:path w="12192000" h="662304">
                <a:moveTo>
                  <a:pt x="0" y="0"/>
                </a:moveTo>
                <a:lnTo>
                  <a:pt x="12191999" y="0"/>
                </a:lnTo>
                <a:lnTo>
                  <a:pt x="12191999" y="661799"/>
                </a:lnTo>
                <a:lnTo>
                  <a:pt x="0" y="661799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471484" y="6128460"/>
            <a:ext cx="1683668" cy="729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195254"/>
            <a:ext cx="1255393" cy="6625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9348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Happen in the 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568" y="1427408"/>
            <a:ext cx="10515600" cy="492526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Screen Patient for Eligibility using inclusion/exclusion criteria</a:t>
            </a:r>
          </a:p>
          <a:p>
            <a:pPr marL="0" indent="0">
              <a:buNone/>
            </a:pPr>
            <a:r>
              <a:rPr lang="en-US" sz="3200" dirty="0" smtClean="0"/>
              <a:t>	*CT, blood alcohol level, pregnancy test</a:t>
            </a:r>
          </a:p>
          <a:p>
            <a:r>
              <a:rPr lang="en-US" sz="3200" b="1" dirty="0" smtClean="0"/>
              <a:t>Call Study Coordinator at 612-347-5710</a:t>
            </a:r>
          </a:p>
          <a:p>
            <a:r>
              <a:rPr lang="en-US" sz="3200" dirty="0" smtClean="0"/>
              <a:t>Indicate if patient has an implantable device, study team will verify compatibility with HBO treatment at 2.5 ATA prior to enrollment. </a:t>
            </a:r>
          </a:p>
          <a:p>
            <a:r>
              <a:rPr lang="en-US" sz="3200" dirty="0" smtClean="0"/>
              <a:t>Help coordinator identify/locate LAR  for informed consent Patient will be randomized</a:t>
            </a:r>
          </a:p>
        </p:txBody>
      </p:sp>
    </p:spTree>
    <p:extLst>
      <p:ext uri="{BB962C8B-B14F-4D97-AF65-F5344CB8AC3E}">
        <p14:creationId xmlns:p14="http://schemas.microsoft.com/office/powerpoint/2010/main" val="377219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Happen in the ICU?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568" y="1427408"/>
            <a:ext cx="10515600" cy="492526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Continue to Screen Patient for Eligibility using inclusion/exclusion criteria, if applicable</a:t>
            </a:r>
          </a:p>
          <a:p>
            <a:r>
              <a:rPr lang="en-US" sz="3200" b="1" dirty="0" smtClean="0"/>
              <a:t>Call Study Coordinator at 612-347-5710, if not already done</a:t>
            </a:r>
          </a:p>
          <a:p>
            <a:r>
              <a:rPr lang="en-US" sz="3200" dirty="0" smtClean="0"/>
              <a:t>Order HBO treatments (per randomization performed by the study team)</a:t>
            </a:r>
          </a:p>
          <a:p>
            <a:r>
              <a:rPr lang="en-US" sz="3200" dirty="0" smtClean="0"/>
              <a:t>Prepare for initial transport to the HBO chamber (1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dive will occur w/in 8 OR 14 hours from ED arrival)</a:t>
            </a:r>
          </a:p>
          <a:p>
            <a:pPr marL="0" indent="0">
              <a:buNone/>
            </a:pPr>
            <a:r>
              <a:rPr lang="en-US" sz="3200" dirty="0" smtClean="0"/>
              <a:t>*Study coordinator help establish the schedule for the remaining dives and be on site for each dive</a:t>
            </a:r>
          </a:p>
        </p:txBody>
      </p:sp>
    </p:spTree>
    <p:extLst>
      <p:ext uri="{BB962C8B-B14F-4D97-AF65-F5344CB8AC3E}">
        <p14:creationId xmlns:p14="http://schemas.microsoft.com/office/powerpoint/2010/main" val="410291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ICU Initial Prep for HBO: The Checklist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Remove all clothing. Jewelry, medication/patches</a:t>
            </a:r>
          </a:p>
          <a:p>
            <a:r>
              <a:rPr lang="en-US" dirty="0" smtClean="0"/>
              <a:t>Perform bilateral myringotomies</a:t>
            </a:r>
          </a:p>
          <a:p>
            <a:r>
              <a:rPr lang="en-US" dirty="0" smtClean="0"/>
              <a:t>Change IV tubing to HBO compatible tubing</a:t>
            </a:r>
          </a:p>
          <a:p>
            <a:r>
              <a:rPr lang="en-US" dirty="0" smtClean="0"/>
              <a:t>Obtain CXR if significant </a:t>
            </a:r>
            <a:r>
              <a:rPr lang="en-US" dirty="0"/>
              <a:t>changes occur in </a:t>
            </a:r>
            <a:r>
              <a:rPr lang="en-US" dirty="0" err="1"/>
              <a:t>ventilatory</a:t>
            </a:r>
            <a:r>
              <a:rPr lang="en-US" dirty="0"/>
              <a:t>/oxygenation status or invasive procedure performed </a:t>
            </a:r>
            <a:endParaRPr lang="en-US" dirty="0" smtClean="0"/>
          </a:p>
          <a:p>
            <a:r>
              <a:rPr lang="en-US" dirty="0" smtClean="0"/>
              <a:t>Make sure ETT tube is secure and note marking at lips</a:t>
            </a:r>
          </a:p>
          <a:p>
            <a:r>
              <a:rPr lang="en-US" dirty="0" smtClean="0"/>
              <a:t>Correct any abnormalities in VS and ICP</a:t>
            </a:r>
          </a:p>
          <a:p>
            <a:r>
              <a:rPr lang="en-US" dirty="0" smtClean="0"/>
              <a:t>Check blood glucose within 1 hour of transport to chamber (&gt;100)</a:t>
            </a:r>
          </a:p>
        </p:txBody>
      </p:sp>
    </p:spTree>
    <p:extLst>
      <p:ext uri="{BB962C8B-B14F-4D97-AF65-F5344CB8AC3E}">
        <p14:creationId xmlns:p14="http://schemas.microsoft.com/office/powerpoint/2010/main" val="2563314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ICU Initial Prep for HBO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 / protect any sharp objects that cannot be removed, such as </a:t>
            </a:r>
            <a:r>
              <a:rPr lang="en-US" dirty="0" smtClean="0"/>
              <a:t>fixators</a:t>
            </a:r>
          </a:p>
          <a:p>
            <a:r>
              <a:rPr lang="en-US" dirty="0"/>
              <a:t>Cover open wound with dry dressings. Make sure wound/chest tube dressings are not saturated with petroleum/glycerin. Remove dressings containing alcohol</a:t>
            </a:r>
            <a:r>
              <a:rPr lang="en-US" dirty="0" smtClean="0"/>
              <a:t>.</a:t>
            </a:r>
          </a:p>
          <a:p>
            <a:r>
              <a:rPr lang="en-US" dirty="0"/>
              <a:t>Bring all IV medications and solutions (scheduled and PRN) for next 4-6 hours. </a:t>
            </a:r>
            <a:endParaRPr lang="en-US" dirty="0" smtClean="0"/>
          </a:p>
          <a:p>
            <a:r>
              <a:rPr lang="en-US" dirty="0" err="1"/>
              <a:t>Hep</a:t>
            </a:r>
            <a:r>
              <a:rPr lang="en-US" dirty="0"/>
              <a:t>-lock non-essential IV ports. Note: </a:t>
            </a:r>
            <a:r>
              <a:rPr lang="en-US" dirty="0" err="1"/>
              <a:t>monoplace</a:t>
            </a:r>
            <a:r>
              <a:rPr lang="en-US" dirty="0"/>
              <a:t> chamber only has 6 ports and cannot piggyback. </a:t>
            </a:r>
          </a:p>
        </p:txBody>
      </p:sp>
    </p:spTree>
    <p:extLst>
      <p:ext uri="{BB962C8B-B14F-4D97-AF65-F5344CB8AC3E}">
        <p14:creationId xmlns:p14="http://schemas.microsoft.com/office/powerpoint/2010/main" val="1465635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Minutes Prior to Transport to HBO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that Lung Sounds with </a:t>
            </a:r>
            <a:r>
              <a:rPr lang="en-US" dirty="0" err="1" smtClean="0"/>
              <a:t>ventiliation</a:t>
            </a:r>
            <a:r>
              <a:rPr lang="en-US" dirty="0" smtClean="0"/>
              <a:t> equal and bilateral. Suction as needed.</a:t>
            </a:r>
          </a:p>
          <a:p>
            <a:r>
              <a:rPr lang="en-US" dirty="0" smtClean="0"/>
              <a:t>Notify HBO team of estimated time of transport to chamber</a:t>
            </a:r>
          </a:p>
          <a:p>
            <a:r>
              <a:rPr lang="en-US" dirty="0" smtClean="0"/>
              <a:t>Sedate and paralyze patient for transport to HBO department (Bring extra meds)</a:t>
            </a:r>
          </a:p>
          <a:p>
            <a:r>
              <a:rPr lang="en-US" dirty="0"/>
              <a:t>Confirm that Monitors, IV pumps, pressure lines, Resuscitation bag, and transport ventilator are all ready for transport</a:t>
            </a:r>
            <a:r>
              <a:rPr lang="en-US" dirty="0" smtClean="0"/>
              <a:t>.</a:t>
            </a:r>
          </a:p>
          <a:p>
            <a:r>
              <a:rPr lang="en-US" dirty="0"/>
              <a:t> Move patient onto HBO2 gurney when transport team </a:t>
            </a:r>
            <a:r>
              <a:rPr lang="en-US" dirty="0" smtClean="0"/>
              <a:t>arrives</a:t>
            </a:r>
          </a:p>
          <a:p>
            <a:r>
              <a:rPr lang="en-US" dirty="0"/>
              <a:t>Elevate head of the bed to 30 degrees for HBO2 treatment. </a:t>
            </a:r>
          </a:p>
        </p:txBody>
      </p:sp>
    </p:spTree>
    <p:extLst>
      <p:ext uri="{BB962C8B-B14F-4D97-AF65-F5344CB8AC3E}">
        <p14:creationId xmlns:p14="http://schemas.microsoft.com/office/powerpoint/2010/main" val="99342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" y="1155032"/>
            <a:ext cx="10515600" cy="5235291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sz="3200" dirty="0" smtClean="0"/>
              <a:t>HOBIT Trial: A </a:t>
            </a:r>
            <a:r>
              <a:rPr lang="en-US" sz="3200" dirty="0"/>
              <a:t>Multicenter, Randomized, Prospective Phase </a:t>
            </a:r>
            <a:r>
              <a:rPr lang="en-US" sz="3200" dirty="0" smtClean="0"/>
              <a:t>II Adaptive </a:t>
            </a:r>
            <a:r>
              <a:rPr lang="en-US" sz="3200" dirty="0"/>
              <a:t>Clinical Trial Evaluating the Most </a:t>
            </a:r>
            <a:r>
              <a:rPr lang="en-US" sz="3200" dirty="0" smtClean="0"/>
              <a:t>Effective Hyperbaric </a:t>
            </a:r>
            <a:r>
              <a:rPr lang="en-US" sz="3200" dirty="0"/>
              <a:t>Oxygen Treatment Paradigm for </a:t>
            </a:r>
            <a:r>
              <a:rPr lang="en-US" sz="3200" dirty="0" smtClean="0"/>
              <a:t>Severe Traumatic </a:t>
            </a:r>
            <a:r>
              <a:rPr lang="en-US" sz="3200" dirty="0"/>
              <a:t>Brain Injury</a:t>
            </a:r>
          </a:p>
          <a:p>
            <a:pPr lvl="1"/>
            <a:r>
              <a:rPr lang="en-US" sz="3200" dirty="0" smtClean="0"/>
              <a:t>This </a:t>
            </a:r>
            <a:r>
              <a:rPr lang="en-US" sz="3200" dirty="0"/>
              <a:t>trial will enroll 200 subjects over 3 1/2 years. </a:t>
            </a:r>
            <a:endParaRPr lang="en-US" sz="3200" dirty="0" smtClean="0"/>
          </a:p>
          <a:p>
            <a:pPr lvl="1"/>
            <a:r>
              <a:rPr lang="en-US" sz="3200" dirty="0" smtClean="0"/>
              <a:t>This </a:t>
            </a:r>
            <a:r>
              <a:rPr lang="en-US" sz="3200" dirty="0"/>
              <a:t>trial is supported and sponsored by the </a:t>
            </a:r>
            <a:r>
              <a:rPr lang="en-US" sz="3200" dirty="0" smtClean="0"/>
              <a:t>SIREN </a:t>
            </a:r>
            <a:r>
              <a:rPr lang="en-US" sz="3200" dirty="0"/>
              <a:t>Network which is funded by the National Institutes of Neurologic Disease and </a:t>
            </a:r>
            <a:r>
              <a:rPr lang="en-US" sz="3200" dirty="0" smtClean="0"/>
              <a:t>Stroke (NINDS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1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r>
              <a:rPr lang="en-US" sz="3500" dirty="0" smtClean="0"/>
              <a:t>Preclinical </a:t>
            </a:r>
            <a:r>
              <a:rPr lang="en-US" sz="3500" dirty="0"/>
              <a:t>and clinical investigations indicate that hyperbaric oxygen (</a:t>
            </a:r>
            <a:r>
              <a:rPr lang="en-US" sz="3500" dirty="0" smtClean="0"/>
              <a:t>HBO₂) </a:t>
            </a:r>
            <a:r>
              <a:rPr lang="en-US" sz="3500" dirty="0"/>
              <a:t>has a positive impact on reducing brain injury and improving outcomes in severe TBI. </a:t>
            </a:r>
            <a:endParaRPr lang="en-US" sz="3500" dirty="0" smtClean="0"/>
          </a:p>
          <a:p>
            <a:r>
              <a:rPr lang="en-US" sz="3500" dirty="0" smtClean="0"/>
              <a:t>By </a:t>
            </a:r>
            <a:r>
              <a:rPr lang="en-US" sz="3500" dirty="0"/>
              <a:t>markedly increasing oxygen (</a:t>
            </a:r>
            <a:r>
              <a:rPr lang="en-US" sz="3500" dirty="0" smtClean="0"/>
              <a:t>O₂) </a:t>
            </a:r>
            <a:r>
              <a:rPr lang="en-US" sz="3500" dirty="0"/>
              <a:t>delivery to the traumatized brain, </a:t>
            </a:r>
            <a:r>
              <a:rPr lang="en-US" sz="3500" dirty="0" smtClean="0"/>
              <a:t>HBO₂ can </a:t>
            </a:r>
            <a:r>
              <a:rPr lang="en-US" sz="3500" dirty="0"/>
              <a:t>reverse the lack of </a:t>
            </a:r>
            <a:r>
              <a:rPr lang="en-US" sz="3500" dirty="0" smtClean="0"/>
              <a:t>O₂ </a:t>
            </a:r>
            <a:r>
              <a:rPr lang="en-US" sz="3500" dirty="0"/>
              <a:t>that precipitates cellular energy failure and subsequent brain cell death. </a:t>
            </a:r>
            <a:endParaRPr lang="en-US" sz="3500" dirty="0" smtClean="0"/>
          </a:p>
          <a:p>
            <a:r>
              <a:rPr lang="en-US" sz="3500" dirty="0" smtClean="0"/>
              <a:t>Outcome </a:t>
            </a:r>
            <a:r>
              <a:rPr lang="en-US" sz="3500" dirty="0"/>
              <a:t>from severe TBI has been flat lined for several </a:t>
            </a:r>
            <a:r>
              <a:rPr lang="en-US" sz="3500" dirty="0" smtClean="0"/>
              <a:t>decades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this Trial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13002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528" y="805034"/>
            <a:ext cx="103657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10790" algn="l"/>
                <a:tab pos="5605780" algn="l"/>
                <a:tab pos="6579870" algn="l"/>
              </a:tabLst>
            </a:pPr>
            <a:r>
              <a:rPr sz="4800" spc="265" dirty="0"/>
              <a:t>P</a:t>
            </a:r>
            <a:r>
              <a:rPr sz="3350" spc="265" dirty="0"/>
              <a:t>OTENTIAL	</a:t>
            </a:r>
            <a:r>
              <a:rPr sz="4800" spc="250" dirty="0"/>
              <a:t>M</a:t>
            </a:r>
            <a:r>
              <a:rPr sz="3350" spc="250" dirty="0"/>
              <a:t>ECHANISMS	</a:t>
            </a:r>
            <a:r>
              <a:rPr sz="3350" spc="275" dirty="0"/>
              <a:t>FOR	</a:t>
            </a:r>
            <a:r>
              <a:rPr sz="4800" spc="465" dirty="0"/>
              <a:t>HBO2</a:t>
            </a:r>
            <a:r>
              <a:rPr sz="4800" spc="100" dirty="0"/>
              <a:t> </a:t>
            </a:r>
            <a:r>
              <a:rPr sz="4800" spc="229" dirty="0"/>
              <a:t>E</a:t>
            </a:r>
            <a:r>
              <a:rPr sz="3350" spc="229" dirty="0"/>
              <a:t>FFICACY</a:t>
            </a:r>
            <a:endParaRPr sz="3350"/>
          </a:p>
        </p:txBody>
      </p:sp>
      <p:sp>
        <p:nvSpPr>
          <p:cNvPr id="3" name="object 3"/>
          <p:cNvSpPr txBox="1"/>
          <p:nvPr/>
        </p:nvSpPr>
        <p:spPr>
          <a:xfrm>
            <a:off x="896528" y="1876457"/>
            <a:ext cx="10365740" cy="4022725"/>
          </a:xfrm>
          <a:prstGeom prst="rect">
            <a:avLst/>
          </a:prstGeom>
        </p:spPr>
        <p:txBody>
          <a:bodyPr vert="horz" wrap="square" lIns="0" tIns="425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4"/>
              </a:spcBef>
              <a:tabLst>
                <a:tab pos="180975" algn="l"/>
              </a:tabLst>
            </a:pPr>
            <a:r>
              <a:rPr sz="3200" spc="-5" dirty="0">
                <a:latin typeface="Times New Roman"/>
                <a:cs typeface="Times New Roman"/>
              </a:rPr>
              <a:t>Pre-clinical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findings</a:t>
            </a:r>
            <a:endParaRPr sz="3200" dirty="0">
              <a:latin typeface="Times New Roman"/>
              <a:cs typeface="Times New Roman"/>
            </a:endParaRPr>
          </a:p>
          <a:p>
            <a:pPr marL="637540" marR="145415" indent="-161290">
              <a:lnSpc>
                <a:spcPct val="79400"/>
              </a:lnSpc>
              <a:spcBef>
                <a:spcPts val="1025"/>
              </a:spcBef>
            </a:pPr>
            <a:r>
              <a:rPr sz="3200" spc="10" dirty="0">
                <a:latin typeface="Times New Roman"/>
                <a:cs typeface="Times New Roman"/>
              </a:rPr>
              <a:t>-Depressed </a:t>
            </a:r>
            <a:r>
              <a:rPr sz="3200" spc="-10" dirty="0">
                <a:latin typeface="Times New Roman"/>
                <a:cs typeface="Times New Roman"/>
              </a:rPr>
              <a:t>mitochondrial </a:t>
            </a:r>
            <a:r>
              <a:rPr sz="3200" spc="-5" dirty="0">
                <a:latin typeface="Times New Roman"/>
                <a:cs typeface="Times New Roman"/>
              </a:rPr>
              <a:t>function following  </a:t>
            </a:r>
            <a:r>
              <a:rPr sz="3200" spc="-10" dirty="0">
                <a:latin typeface="Times New Roman"/>
                <a:cs typeface="Times New Roman"/>
              </a:rPr>
              <a:t>injury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restored</a:t>
            </a:r>
            <a:endParaRPr sz="3200" dirty="0">
              <a:latin typeface="Times New Roman"/>
              <a:cs typeface="Times New Roman"/>
            </a:endParaRPr>
          </a:p>
          <a:p>
            <a:pPr marL="476250">
              <a:lnSpc>
                <a:spcPct val="100000"/>
              </a:lnSpc>
              <a:spcBef>
                <a:spcPts val="235"/>
              </a:spcBef>
            </a:pPr>
            <a:r>
              <a:rPr sz="3200" spc="40" dirty="0">
                <a:latin typeface="Times New Roman"/>
                <a:cs typeface="Times New Roman"/>
              </a:rPr>
              <a:t>-ATP </a:t>
            </a:r>
            <a:r>
              <a:rPr sz="3200" dirty="0">
                <a:latin typeface="Times New Roman"/>
                <a:cs typeface="Times New Roman"/>
              </a:rPr>
              <a:t>production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improved</a:t>
            </a:r>
            <a:endParaRPr sz="3200" dirty="0">
              <a:latin typeface="Times New Roman"/>
              <a:cs typeface="Times New Roman"/>
            </a:endParaRPr>
          </a:p>
          <a:p>
            <a:pPr marL="476250">
              <a:lnSpc>
                <a:spcPct val="100000"/>
              </a:lnSpc>
              <a:spcBef>
                <a:spcPts val="210"/>
              </a:spcBef>
            </a:pPr>
            <a:r>
              <a:rPr sz="3200" spc="10" dirty="0">
                <a:latin typeface="Times New Roman"/>
                <a:cs typeface="Times New Roman"/>
              </a:rPr>
              <a:t>-Ischemia </a:t>
            </a:r>
            <a:r>
              <a:rPr sz="3200" spc="-10" dirty="0">
                <a:latin typeface="Times New Roman"/>
                <a:cs typeface="Times New Roman"/>
              </a:rPr>
              <a:t>induced </a:t>
            </a:r>
            <a:r>
              <a:rPr sz="3200" dirty="0">
                <a:latin typeface="Times New Roman"/>
                <a:cs typeface="Times New Roman"/>
              </a:rPr>
              <a:t>brain </a:t>
            </a:r>
            <a:r>
              <a:rPr sz="3200" spc="-10" dirty="0">
                <a:latin typeface="Times New Roman"/>
                <a:cs typeface="Times New Roman"/>
              </a:rPr>
              <a:t>cell loss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attenuated</a:t>
            </a:r>
            <a:endParaRPr sz="3200" dirty="0">
              <a:latin typeface="Times New Roman"/>
              <a:cs typeface="Times New Roman"/>
            </a:endParaRPr>
          </a:p>
          <a:p>
            <a:pPr marL="476250">
              <a:lnSpc>
                <a:spcPct val="100000"/>
              </a:lnSpc>
              <a:spcBef>
                <a:spcPts val="210"/>
              </a:spcBef>
            </a:pPr>
            <a:r>
              <a:rPr sz="3200" spc="15" dirty="0">
                <a:latin typeface="Times New Roman"/>
                <a:cs typeface="Times New Roman"/>
              </a:rPr>
              <a:t>-Neural </a:t>
            </a:r>
            <a:r>
              <a:rPr sz="3200" spc="-10" dirty="0">
                <a:latin typeface="Times New Roman"/>
                <a:cs typeface="Times New Roman"/>
              </a:rPr>
              <a:t>apoptosis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reduced</a:t>
            </a:r>
            <a:endParaRPr sz="3200" dirty="0">
              <a:latin typeface="Times New Roman"/>
              <a:cs typeface="Times New Roman"/>
            </a:endParaRPr>
          </a:p>
          <a:p>
            <a:pPr marL="476250">
              <a:lnSpc>
                <a:spcPct val="100000"/>
              </a:lnSpc>
              <a:spcBef>
                <a:spcPts val="210"/>
              </a:spcBef>
            </a:pPr>
            <a:r>
              <a:rPr sz="3200" spc="5" dirty="0">
                <a:latin typeface="Times New Roman"/>
                <a:cs typeface="Times New Roman"/>
              </a:rPr>
              <a:t>-Cognitive </a:t>
            </a:r>
            <a:r>
              <a:rPr sz="3200" dirty="0">
                <a:latin typeface="Times New Roman"/>
                <a:cs typeface="Times New Roman"/>
              </a:rPr>
              <a:t>deficits </a:t>
            </a:r>
            <a:r>
              <a:rPr sz="3200" spc="-10" dirty="0">
                <a:latin typeface="Times New Roman"/>
                <a:cs typeface="Times New Roman"/>
              </a:rPr>
              <a:t>are markedly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attenuated</a:t>
            </a:r>
            <a:endParaRPr sz="3200" dirty="0">
              <a:latin typeface="Times New Roman"/>
              <a:cs typeface="Times New Roman"/>
            </a:endParaRPr>
          </a:p>
          <a:p>
            <a:pPr marL="476250">
              <a:lnSpc>
                <a:spcPct val="100000"/>
              </a:lnSpc>
              <a:spcBef>
                <a:spcPts val="210"/>
              </a:spcBef>
            </a:pPr>
            <a:r>
              <a:rPr sz="3200" spc="5" dirty="0">
                <a:latin typeface="Times New Roman"/>
                <a:cs typeface="Times New Roman"/>
              </a:rPr>
              <a:t>-Intracranial </a:t>
            </a:r>
            <a:r>
              <a:rPr sz="3200" dirty="0">
                <a:latin typeface="Times New Roman"/>
                <a:cs typeface="Times New Roman"/>
              </a:rPr>
              <a:t>hypertension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reduced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196262"/>
            <a:ext cx="12192000" cy="662305"/>
          </a:xfrm>
          <a:custGeom>
            <a:avLst/>
            <a:gdLst/>
            <a:ahLst/>
            <a:cxnLst/>
            <a:rect l="l" t="t" r="r" b="b"/>
            <a:pathLst>
              <a:path w="12192000" h="662304">
                <a:moveTo>
                  <a:pt x="0" y="0"/>
                </a:moveTo>
                <a:lnTo>
                  <a:pt x="12191999" y="0"/>
                </a:lnTo>
                <a:lnTo>
                  <a:pt x="12191999" y="661799"/>
                </a:lnTo>
                <a:lnTo>
                  <a:pt x="0" y="661799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71484" y="6128460"/>
            <a:ext cx="1683668" cy="729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195254"/>
            <a:ext cx="1255393" cy="6625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483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Autofit/>
          </a:bodyPr>
          <a:lstStyle/>
          <a:p>
            <a:r>
              <a:rPr lang="en-US" sz="3200" dirty="0"/>
              <a:t>Objective 1​: (</a:t>
            </a:r>
            <a:r>
              <a:rPr lang="en-US" sz="3200" u="sng" dirty="0"/>
              <a:t>Signal of efficacy</a:t>
            </a:r>
            <a:r>
              <a:rPr lang="en-US" sz="3200" dirty="0"/>
              <a:t>) </a:t>
            </a:r>
            <a:r>
              <a:rPr lang="en-US" sz="3200" dirty="0" smtClean="0"/>
              <a:t>whether </a:t>
            </a:r>
            <a:r>
              <a:rPr lang="en-US" sz="3200" dirty="0"/>
              <a:t>there is a &gt;50% probability of </a:t>
            </a:r>
            <a:r>
              <a:rPr lang="en-US" sz="3200" dirty="0" err="1"/>
              <a:t>hyperoxia</a:t>
            </a:r>
            <a:r>
              <a:rPr lang="en-US" sz="3200" dirty="0"/>
              <a:t> treatment demonstrating improvement in the rate of good neurological outcome versus control in a subsequent confirmatory trial. </a:t>
            </a:r>
            <a:endParaRPr lang="en-US" sz="3200" dirty="0" smtClean="0"/>
          </a:p>
          <a:p>
            <a:r>
              <a:rPr lang="en-US" sz="3200" dirty="0"/>
              <a:t>Objective 2​: (</a:t>
            </a:r>
            <a:r>
              <a:rPr lang="en-US" sz="3200" u="sng" dirty="0"/>
              <a:t>Dose selection</a:t>
            </a:r>
            <a:r>
              <a:rPr lang="en-US" sz="3200" dirty="0"/>
              <a:t>) To select, </a:t>
            </a:r>
            <a:r>
              <a:rPr lang="en-US" sz="3200" dirty="0" smtClean="0"/>
              <a:t>the combination </a:t>
            </a:r>
            <a:r>
              <a:rPr lang="en-US" sz="3200" dirty="0"/>
              <a:t>of treatment parameters (pressure +/- </a:t>
            </a:r>
            <a:r>
              <a:rPr lang="en-US" sz="3200" dirty="0" smtClean="0"/>
              <a:t>intervening </a:t>
            </a:r>
            <a:r>
              <a:rPr lang="en-US" sz="3200" dirty="0" err="1" smtClean="0"/>
              <a:t>normobaric</a:t>
            </a:r>
            <a:r>
              <a:rPr lang="en-US" sz="3200" dirty="0" smtClean="0"/>
              <a:t> </a:t>
            </a:r>
            <a:r>
              <a:rPr lang="en-US" sz="3200" dirty="0" err="1"/>
              <a:t>hyperoxia</a:t>
            </a:r>
            <a:r>
              <a:rPr lang="en-US" sz="3200" dirty="0"/>
              <a:t> [NBH]) that is most likely to </a:t>
            </a:r>
            <a:r>
              <a:rPr lang="en-US" sz="3200" dirty="0" smtClean="0"/>
              <a:t>demonstrate improvement </a:t>
            </a:r>
            <a:r>
              <a:rPr lang="en-US" sz="3200" dirty="0"/>
              <a:t>in the rate of good neurological outcome versus control in </a:t>
            </a:r>
            <a:r>
              <a:rPr lang="en-US" sz="3200" dirty="0" smtClean="0"/>
              <a:t>a subsequent </a:t>
            </a:r>
            <a:r>
              <a:rPr lang="en-US" sz="3200" dirty="0"/>
              <a:t>confirmatory trial.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HOBIT Objectives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83007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25563"/>
            <a:ext cx="10688054" cy="4851400"/>
          </a:xfrm>
        </p:spPr>
        <p:txBody>
          <a:bodyPr>
            <a:normAutofit/>
          </a:bodyPr>
          <a:lstStyle/>
          <a:p>
            <a:r>
              <a:rPr lang="en-US" sz="3600" dirty="0"/>
              <a:t>Age 16-65 years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Severe TBI, defined as an index GCS (</a:t>
            </a:r>
            <a:r>
              <a:rPr lang="en-US" sz="3600" dirty="0" err="1"/>
              <a:t>iGCS</a:t>
            </a:r>
            <a:r>
              <a:rPr lang="en-US" sz="3600" dirty="0"/>
              <a:t>) of 3 to 8 (if intubated, motor score&lt;6) in the </a:t>
            </a:r>
            <a:r>
              <a:rPr lang="en-US" sz="3600" dirty="0" smtClean="0"/>
              <a:t>absence of </a:t>
            </a:r>
            <a:r>
              <a:rPr lang="en-US" sz="3600" dirty="0"/>
              <a:t>paralytic medication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For patients with a GCS of 7 or 8 or motor score = 5, Marshall computerized tomography (</a:t>
            </a:r>
            <a:r>
              <a:rPr lang="en-US" sz="3600" dirty="0" smtClean="0"/>
              <a:t>CT) score </a:t>
            </a:r>
            <a:r>
              <a:rPr lang="en-US" sz="3600" dirty="0"/>
              <a:t>&gt;1</a:t>
            </a:r>
          </a:p>
          <a:p>
            <a:r>
              <a:rPr lang="en-US" sz="3600" dirty="0" smtClean="0"/>
              <a:t>For </a:t>
            </a:r>
            <a:r>
              <a:rPr lang="en-US" sz="3600" dirty="0"/>
              <a:t>patients with an alcohol level &gt;200 mg/dl, Marshall computerized tomography (CT) score &gt;</a:t>
            </a:r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Inclusion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42032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634"/>
            <a:ext cx="10515600" cy="1325563"/>
          </a:xfrm>
        </p:spPr>
        <p:txBody>
          <a:bodyPr/>
          <a:lstStyle/>
          <a:p>
            <a:r>
              <a:rPr lang="en-US" dirty="0" smtClean="0"/>
              <a:t>Inclusion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838200" y="1143502"/>
            <a:ext cx="10515600" cy="4337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Written, informed consent from LAR</a:t>
            </a:r>
          </a:p>
          <a:p>
            <a:r>
              <a:rPr lang="en-US" sz="3600" dirty="0" smtClean="0"/>
              <a:t>For </a:t>
            </a:r>
            <a:r>
              <a:rPr lang="en-US" sz="3600" dirty="0"/>
              <a:t>patients </a:t>
            </a:r>
            <a:r>
              <a:rPr lang="en-US" sz="3200" u="sng" dirty="0"/>
              <a:t>not requiring a craniotomy/</a:t>
            </a:r>
            <a:r>
              <a:rPr lang="en-US" sz="3200" u="sng" dirty="0" err="1"/>
              <a:t>craniectomy</a:t>
            </a:r>
            <a:r>
              <a:rPr lang="en-US" sz="3200" u="sng" dirty="0"/>
              <a:t> </a:t>
            </a:r>
            <a:r>
              <a:rPr lang="en-US" sz="3600" dirty="0"/>
              <a:t>or any other major surgical procedure, </a:t>
            </a:r>
            <a:r>
              <a:rPr lang="en-US" sz="3600" dirty="0" smtClean="0"/>
              <a:t>the first HBO treatment can </a:t>
            </a:r>
            <a:r>
              <a:rPr lang="en-US" sz="3600" dirty="0"/>
              <a:t>be initiated </a:t>
            </a:r>
            <a:r>
              <a:rPr lang="en-US" sz="3600" u="sng" dirty="0"/>
              <a:t>within 8 hours of arrival at​ enrolling hospital</a:t>
            </a:r>
          </a:p>
          <a:p>
            <a:r>
              <a:rPr lang="en-US" sz="3600" dirty="0" smtClean="0"/>
              <a:t>For </a:t>
            </a:r>
            <a:r>
              <a:rPr lang="en-US" sz="3600" dirty="0"/>
              <a:t>patients </a:t>
            </a:r>
            <a:r>
              <a:rPr lang="en-US" sz="3600" u="sng" dirty="0"/>
              <a:t>requiring a craniotomy/</a:t>
            </a:r>
            <a:r>
              <a:rPr lang="en-US" sz="3600" u="sng" dirty="0" err="1"/>
              <a:t>craniectomy</a:t>
            </a:r>
            <a:r>
              <a:rPr lang="en-US" sz="3600" u="sng" dirty="0"/>
              <a:t> </a:t>
            </a:r>
            <a:r>
              <a:rPr lang="en-US" sz="3600" dirty="0"/>
              <a:t>or major surgical procedure, the </a:t>
            </a:r>
            <a:r>
              <a:rPr lang="en-US" sz="3600" dirty="0" smtClean="0"/>
              <a:t>first HBO can </a:t>
            </a:r>
            <a:r>
              <a:rPr lang="en-US" sz="3600" dirty="0"/>
              <a:t>be initiated </a:t>
            </a:r>
            <a:r>
              <a:rPr lang="en-US" sz="3600" u="sng" dirty="0"/>
              <a:t>within 14 hours of arrival at​ enrolling </a:t>
            </a:r>
            <a:r>
              <a:rPr lang="en-US" sz="3600" u="sng" dirty="0" smtClean="0"/>
              <a:t>hospital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582633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55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First hyperbaric oxygen treatment cannot be initiated within 24 hours </a:t>
            </a:r>
            <a:r>
              <a:rPr lang="en-US" b="1" dirty="0" smtClean="0"/>
              <a:t>of injury</a:t>
            </a:r>
            <a:endParaRPr lang="en-US" dirty="0" smtClean="0"/>
          </a:p>
          <a:p>
            <a:r>
              <a:rPr lang="en-US" dirty="0" smtClean="0"/>
              <a:t>GCS of 3 with mid-position and non-reactive pupils bilaterally (4 mm) in the absence of paralytic medication</a:t>
            </a:r>
          </a:p>
          <a:p>
            <a:r>
              <a:rPr lang="en-US" dirty="0" smtClean="0"/>
              <a:t>Penetrating head injury</a:t>
            </a:r>
          </a:p>
          <a:p>
            <a:r>
              <a:rPr lang="en-US" dirty="0" smtClean="0"/>
              <a:t>Pregnant</a:t>
            </a:r>
          </a:p>
          <a:p>
            <a:r>
              <a:rPr lang="en-US" dirty="0" smtClean="0"/>
              <a:t>Prisoner or ward of state</a:t>
            </a:r>
          </a:p>
          <a:p>
            <a:r>
              <a:rPr lang="en-US" dirty="0" smtClean="0"/>
              <a:t>Acute spinal cord injury with neurologic deficits</a:t>
            </a:r>
          </a:p>
          <a:p>
            <a:r>
              <a:rPr lang="en-US" dirty="0" smtClean="0"/>
              <a:t>Contraindication to ICP monitor placement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3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5511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Pulmonary dysfunction</a:t>
            </a:r>
          </a:p>
          <a:p>
            <a:r>
              <a:rPr lang="en-US" sz="3600" dirty="0" smtClean="0"/>
              <a:t>Coma suspected to be due to primarily non-TBI causes</a:t>
            </a:r>
          </a:p>
          <a:p>
            <a:r>
              <a:rPr lang="en-US" sz="3600" dirty="0" smtClean="0"/>
              <a:t>Non-survivable injury </a:t>
            </a:r>
          </a:p>
          <a:p>
            <a:r>
              <a:rPr lang="en-US" sz="3600" dirty="0" smtClean="0"/>
              <a:t>Concern for inability to follow-up at 6 months</a:t>
            </a:r>
          </a:p>
          <a:p>
            <a:r>
              <a:rPr lang="en-US" sz="3600" dirty="0" smtClean="0"/>
              <a:t>Inability to perform activities of daily living (ADL) </a:t>
            </a:r>
          </a:p>
          <a:p>
            <a:r>
              <a:rPr lang="en-US" sz="3600" dirty="0" smtClean="0"/>
              <a:t>Implantable device/drug that is incompatible with HBO treatment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10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34223</TotalTime>
  <Words>1116</Words>
  <Application>Microsoft Office PowerPoint</Application>
  <PresentationFormat>Widescreen</PresentationFormat>
  <Paragraphs>135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Times New Roman</vt:lpstr>
      <vt:lpstr>Office Theme</vt:lpstr>
      <vt:lpstr>HOBIT Hyperbaric Oxygen Brain Injury Treatment Trial: A Multicenter Phase II Adaptive Clinical Trial  </vt:lpstr>
      <vt:lpstr>Overview</vt:lpstr>
      <vt:lpstr>Need for this Trial</vt:lpstr>
      <vt:lpstr>POTENTIAL MECHANISMS FOR HBO2 EFFICACY</vt:lpstr>
      <vt:lpstr>HOBIT Objectives</vt:lpstr>
      <vt:lpstr>Inclusion</vt:lpstr>
      <vt:lpstr>Inclusion</vt:lpstr>
      <vt:lpstr>Exclusion</vt:lpstr>
      <vt:lpstr>Exclusion</vt:lpstr>
      <vt:lpstr>TREATMENT ARMS</vt:lpstr>
      <vt:lpstr>PRIMARY ENDPOINT</vt:lpstr>
      <vt:lpstr>SECONDARY ENDPOINTS</vt:lpstr>
      <vt:lpstr>What Will Happen in the ED?</vt:lpstr>
      <vt:lpstr>What Will Happen in the ICU?</vt:lpstr>
      <vt:lpstr>ICU Initial Prep for HBO: The Checklist </vt:lpstr>
      <vt:lpstr>ICU Initial Prep for HBO </vt:lpstr>
      <vt:lpstr>30 Minutes Prior to Transport to HBO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L. Martin</dc:creator>
  <cp:lastModifiedBy>Chloe Lawyer</cp:lastModifiedBy>
  <cp:revision>167</cp:revision>
  <dcterms:created xsi:type="dcterms:W3CDTF">2018-01-17T18:18:18Z</dcterms:created>
  <dcterms:modified xsi:type="dcterms:W3CDTF">2018-04-30T16:05:36Z</dcterms:modified>
</cp:coreProperties>
</file>