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5aedc8b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5aedc8b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7d5aedc8b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d5aedc8be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7d5aedc8be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d5aedc8be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7d5aedc8be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d5aedc8be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7d5aedc8be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g7d5aedc8be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d5aedc8be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7d5aedc8be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4" name="Google Shape;184;g7d5aedc8be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d5aedc8be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7d5aedc8be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3" name="Google Shape;193;g7d5aedc8be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d5aedc8be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7d5aedc8be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2" name="Google Shape;202;g7d5aedc8be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d5aedc8be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7d5aedc8be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g7d5aedc8be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d5aedc8be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7d5aedc8be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g7d5aedc8be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d5aedc8be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g7d5aedc8b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g7d5aedc8b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Adverse events – seriousness is all relative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5aedc8be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g7d5aedc8be_0_13:notes"/>
          <p:cNvSpPr txBox="1"/>
          <p:nvPr/>
        </p:nvSpPr>
        <p:spPr>
          <a:xfrm>
            <a:off x="3884852" y="8685862"/>
            <a:ext cx="29715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7d5aedc8be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g7d5aedc8be_0_13:notes"/>
          <p:cNvSpPr txBox="1"/>
          <p:nvPr>
            <p:ph idx="1" type="body"/>
          </p:nvPr>
        </p:nvSpPr>
        <p:spPr>
          <a:xfrm>
            <a:off x="686112" y="434371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d5aedc8b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" name="Google Shape;88;g7d5aedc8b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5aedc8be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7d5aedc8be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d5aedc8be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7d5aedc8be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d5aedc8be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g7d5aedc8be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d5aedc8be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7d5aedc8be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d5aedc8be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7d5aedc8be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6195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/>
            </a:lvl2pPr>
            <a:lvl3pPr indent="-3429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2385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4pPr>
            <a:lvl5pPr indent="-32385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indent="-32385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indent="-32385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responsimulator.com/?url=/redcaptraining.umms.med.umich.edu/surveys/?s%3DAPTMCJK7NJ#820" TargetMode="External"/><Relationship Id="rId4" Type="http://schemas.openxmlformats.org/officeDocument/2006/relationships/hyperlink" Target="http://www.responsimulator.com/?url=redcaptraining.umms.med.umich.edu/surveys/index.php?s%3DPCRDJDRJT9%26__prevpage%3D1#590" TargetMode="External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hyperlink" Target="http://www.responsimulator.com/?url=/redcaptraining.umms.med.umich.edu/surveys/?s%3DAPTMCJK7NJ#820" TargetMode="External"/><Relationship Id="rId8" Type="http://schemas.openxmlformats.org/officeDocument/2006/relationships/hyperlink" Target="https://redcaptraining.umms.med.umich.edu/surveys/index.php?s=PCRDJDRJT9&amp;__prevpage=1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4294967295" type="ctrTitle"/>
          </p:nvPr>
        </p:nvSpPr>
        <p:spPr>
          <a:xfrm>
            <a:off x="685800" y="2382131"/>
            <a:ext cx="77724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en" sz="3000"/>
            </a:br>
            <a:r>
              <a:rPr lang="en" sz="3000"/>
              <a:t>Central IRB and e-Consent</a:t>
            </a:r>
            <a:endParaRPr sz="3000"/>
          </a:p>
        </p:txBody>
      </p:sp>
      <p:sp>
        <p:nvSpPr>
          <p:cNvPr id="68" name="Google Shape;68;p16"/>
          <p:cNvSpPr txBox="1"/>
          <p:nvPr>
            <p:ph idx="4294967295" type="subTitle"/>
          </p:nvPr>
        </p:nvSpPr>
        <p:spPr>
          <a:xfrm>
            <a:off x="685800" y="4130100"/>
            <a:ext cx="6400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"/>
              <a:t>Investigator Kick-off Meeting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2400"/>
              <a:buNone/>
            </a:pPr>
            <a:r>
              <a:rPr lang="en"/>
              <a:t>January 30-31, Clearwater, Florida</a:t>
            </a:r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0" y="347691"/>
            <a:ext cx="2130468" cy="898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hTPVpD4xyDEyVzVuVRbhyWxmzRBpp9D3vlKIVGffGaJacYIYVH_9T47j7B9VhLgcK7BbyrS1FvMV0e2flny8UHc1K6f_JadEhWQb6AgXvfMh0nVJ7MUgFyr0N_FaGYKfb_YC3KXo" id="70" name="Google Shape;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850" y="361297"/>
            <a:ext cx="1981199" cy="202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>
            <a:hlinkClick r:id="rId3"/>
          </p:cNvPr>
          <p:cNvSpPr/>
          <p:nvPr/>
        </p:nvSpPr>
        <p:spPr>
          <a:xfrm>
            <a:off x="400050" y="665559"/>
            <a:ext cx="201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 to simulator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628650" y="1369219"/>
            <a:ext cx="1788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RedCap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Compliant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Web based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6246" y="266115"/>
            <a:ext cx="2943600" cy="4211700"/>
          </a:xfrm>
          <a:prstGeom prst="roundRect">
            <a:avLst>
              <a:gd fmla="val 4266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66600" y="1149440"/>
            <a:ext cx="1248900" cy="25347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59" name="Google Shape;159;p25">
            <a:hlinkClick r:id="rId7"/>
          </p:cNvPr>
          <p:cNvSpPr/>
          <p:nvPr/>
        </p:nvSpPr>
        <p:spPr>
          <a:xfrm>
            <a:off x="400050" y="313730"/>
            <a:ext cx="201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Link to test form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3658219" y="1436850"/>
            <a:ext cx="1811700" cy="54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lh5.googleusercontent.com/hTPVpD4xyDEyVzVuVRbhyWxmzRBpp9D3vlKIVGffGaJacYIYVH_9T47j7B9VhLgcK7BbyrS1FvMV0e2flny8UHc1K6f_JadEhWQb6AgXvfMh0nVJ7MUgFyr0N_FaGYKfb_YC3KXo" id="161" name="Google Shape;161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09163" y="1340512"/>
            <a:ext cx="605348" cy="6174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>
            <a:off x="7345800" y="1556569"/>
            <a:ext cx="1090200" cy="40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lh5.googleusercontent.com/hTPVpD4xyDEyVzVuVRbhyWxmzRBpp9D3vlKIVGffGaJacYIYVH_9T47j7B9VhLgcK7BbyrS1FvMV0e2flny8UHc1K6f_JadEhWQb6AgXvfMh0nVJ7MUgFyr0N_FaGYKfb_YC3KXo" id="163" name="Google Shape;16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83244" y="1511963"/>
            <a:ext cx="456544" cy="46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114300"/>
            <a:ext cx="3772322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256" y="1636950"/>
            <a:ext cx="2569875" cy="186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9431" y="114300"/>
            <a:ext cx="3753853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 b="0" l="18668" r="25902" t="0"/>
          <a:stretch/>
        </p:blipFill>
        <p:spPr>
          <a:xfrm>
            <a:off x="7719563" y="2658750"/>
            <a:ext cx="1424435" cy="1869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7"/>
          <p:cNvGrpSpPr/>
          <p:nvPr/>
        </p:nvGrpSpPr>
        <p:grpSpPr>
          <a:xfrm>
            <a:off x="866231" y="1223063"/>
            <a:ext cx="1811700" cy="465674"/>
            <a:chOff x="4877625" y="1787351"/>
            <a:chExt cx="2415600" cy="620899"/>
          </a:xfrm>
        </p:grpSpPr>
        <p:sp>
          <p:nvSpPr>
            <p:cNvPr id="179" name="Google Shape;179;p27"/>
            <p:cNvSpPr/>
            <p:nvPr/>
          </p:nvSpPr>
          <p:spPr>
            <a:xfrm>
              <a:off x="4877625" y="1915800"/>
              <a:ext cx="2415600" cy="47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lh5.googleusercontent.com/hTPVpD4xyDEyVzVuVRbhyWxmzRBpp9D3vlKIVGffGaJacYIYVH_9T47j7B9VhLgcK7BbyrS1FvMV0e2flny8UHc1K6f_JadEhWQb6AgXvfMh0nVJ7MUgFyr0N_FaGYKfb_YC3KXo" id="180" name="Google Shape;180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45550" y="1787351"/>
              <a:ext cx="608725" cy="620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114300"/>
            <a:ext cx="3703983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 b="0" l="18668" r="25902" t="0"/>
          <a:stretch/>
        </p:blipFill>
        <p:spPr>
          <a:xfrm>
            <a:off x="2527238" y="1142419"/>
            <a:ext cx="1424435" cy="186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7950" y="114300"/>
            <a:ext cx="3717452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 rotWithShape="1">
          <a:blip r:embed="rId4">
            <a:alphaModFix/>
          </a:blip>
          <a:srcRect b="0" l="18668" r="25902" t="0"/>
          <a:stretch/>
        </p:blipFill>
        <p:spPr>
          <a:xfrm>
            <a:off x="7743094" y="2543325"/>
            <a:ext cx="1424435" cy="186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114300"/>
            <a:ext cx="3681748" cy="491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787" y="114300"/>
            <a:ext cx="3681748" cy="491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4">
            <a:alphaModFix/>
          </a:blip>
          <a:srcRect b="0" l="0" r="0" t="23301"/>
          <a:stretch/>
        </p:blipFill>
        <p:spPr>
          <a:xfrm>
            <a:off x="6662700" y="2228569"/>
            <a:ext cx="613200" cy="26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5">
            <a:alphaModFix/>
          </a:blip>
          <a:srcRect b="0" l="18668" r="25902" t="0"/>
          <a:stretch/>
        </p:blipFill>
        <p:spPr>
          <a:xfrm>
            <a:off x="6801413" y="2171419"/>
            <a:ext cx="1424435" cy="186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114300"/>
            <a:ext cx="3664155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1504" y="114300"/>
            <a:ext cx="3686175" cy="49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519" y="482203"/>
            <a:ext cx="2143125" cy="417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631" y="475060"/>
            <a:ext cx="2200275" cy="419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3713" y="1369340"/>
            <a:ext cx="4274493" cy="240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/>
          <p:nvPr/>
        </p:nvSpPr>
        <p:spPr>
          <a:xfrm>
            <a:off x="793950" y="1185713"/>
            <a:ext cx="1049700" cy="4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lh5.googleusercontent.com/hTPVpD4xyDEyVzVuVRbhyWxmzRBpp9D3vlKIVGffGaJacYIYVH_9T47j7B9VhLgcK7BbyrS1FvMV0e2flny8UHc1K6f_JadEhWQb6AgXvfMh0nVJ7MUgFyr0N_FaGYKfb_YC3KXo" id="215" name="Google Shape;21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894" y="1195951"/>
            <a:ext cx="456544" cy="46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628650" y="2033269"/>
            <a:ext cx="7886700" cy="25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" sz="3600"/>
              <a:t>Questions?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safamilymedicine.files.wordpress.com/2013/10/competition-cartoon1.jpg" id="76" name="Google Shape;76;p17"/>
          <p:cNvPicPr preferRelativeResize="0"/>
          <p:nvPr/>
        </p:nvPicPr>
        <p:blipFill rotWithShape="1">
          <a:blip r:embed="rId3">
            <a:alphaModFix/>
          </a:blip>
          <a:srcRect b="5743" l="0" r="0" t="15683"/>
          <a:stretch/>
        </p:blipFill>
        <p:spPr>
          <a:xfrm>
            <a:off x="1622738" y="19318"/>
            <a:ext cx="5867707" cy="451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Objectives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Why a central IRB?</a:t>
            </a:r>
            <a:endParaRPr sz="1500"/>
          </a:p>
          <a:p>
            <a:pPr indent="-762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What a CIRB is and is not.</a:t>
            </a:r>
            <a:endParaRPr sz="1500"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sz="1500"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How it works.</a:t>
            </a:r>
            <a:endParaRPr sz="1800"/>
          </a:p>
          <a:p>
            <a:pPr indent="-635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The e-consent platform</a:t>
            </a:r>
            <a:endParaRPr sz="1500"/>
          </a:p>
        </p:txBody>
      </p:sp>
      <p:sp>
        <p:nvSpPr>
          <p:cNvPr id="85" name="Google Shape;85;p18"/>
          <p:cNvSpPr txBox="1"/>
          <p:nvPr/>
        </p:nvSpPr>
        <p:spPr>
          <a:xfrm>
            <a:off x="7543800" y="4743450"/>
            <a:ext cx="4572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CD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 central IRB?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OT-OD-16-094: Final NIH Policy on the Use of a Single Institutional Review Board for Multi-Site Research - Google Chrome" id="91" name="Google Shape;9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647" l="0" r="0" t="0"/>
          <a:stretch/>
        </p:blipFill>
        <p:spPr>
          <a:xfrm>
            <a:off x="4286250" y="0"/>
            <a:ext cx="4857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 rotWithShape="1">
          <a:blip r:embed="rId4">
            <a:alphaModFix/>
          </a:blip>
          <a:srcRect b="45271" l="0" r="0" t="0"/>
          <a:stretch/>
        </p:blipFill>
        <p:spPr>
          <a:xfrm>
            <a:off x="2561119" y="1749919"/>
            <a:ext cx="5089518" cy="33935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Why a central IRB?</a:t>
            </a:r>
            <a:endParaRPr b="1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Empowerment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Equity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Efficiency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Expertise</a:t>
            </a:r>
            <a:endParaRPr/>
          </a:p>
        </p:txBody>
      </p:sp>
      <p:pic>
        <p:nvPicPr>
          <p:cNvPr descr="https://www.spok.com/application/files/9914/7671/7364/B082614-1.jpg" id="99" name="Google Shape;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8336" y="1524452"/>
            <a:ext cx="5939895" cy="195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What a CIRB is and is not</a:t>
            </a:r>
            <a:endParaRPr b="1"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It IS a replacement for your local IRB panel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Protocol review, consent review, site applications, AE’s, ORIO’s, SCR’s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It IS NOT a replacement for everything your local IRB office does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Contracts, staff training, certification, billing, COI, radiation comm, etc.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Reliance agreements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processes</a:t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Ceding documents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2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Site applications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Approvals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AE and ORIO reporting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SCR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Communication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Data flow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Avoid triplicative data entry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Avoid download/upload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/>
          <p:nvPr/>
        </p:nvSpPr>
        <p:spPr>
          <a:xfrm>
            <a:off x="5156047" y="3560831"/>
            <a:ext cx="504900" cy="5112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5819404" y="3560831"/>
            <a:ext cx="504900" cy="5112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6482760" y="3560831"/>
            <a:ext cx="504900" cy="5112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7146116" y="3560831"/>
            <a:ext cx="504900" cy="5112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6005535" y="1050338"/>
            <a:ext cx="877200" cy="1489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6141210" y="1898925"/>
            <a:ext cx="606000" cy="51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6141210" y="1180163"/>
            <a:ext cx="606000" cy="51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CIRB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23"/>
          <p:cNvCxnSpPr>
            <a:stCxn id="125" idx="2"/>
            <a:endCxn id="124" idx="0"/>
          </p:cNvCxnSpPr>
          <p:nvPr/>
        </p:nvCxnSpPr>
        <p:spPr>
          <a:xfrm flipH="1" rot="-5400000">
            <a:off x="6340710" y="1794863"/>
            <a:ext cx="207600" cy="6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127" name="Google Shape;127;p23"/>
          <p:cNvSpPr txBox="1"/>
          <p:nvPr/>
        </p:nvSpPr>
        <p:spPr>
          <a:xfrm>
            <a:off x="6005535" y="826875"/>
            <a:ext cx="877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ER-CIRB</a:t>
            </a:r>
            <a:endParaRPr b="0" i="0" sz="14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7256497" y="1554244"/>
            <a:ext cx="504900" cy="504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CTMS </a:t>
            </a:r>
            <a:r>
              <a:rPr b="0" i="0" lang="en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WebDCU</a:t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5126947" y="1554244"/>
            <a:ext cx="504900" cy="504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IRB-IT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23"/>
          <p:cNvCxnSpPr>
            <a:stCxn id="119" idx="0"/>
            <a:endCxn id="128" idx="2"/>
          </p:cNvCxnSpPr>
          <p:nvPr/>
        </p:nvCxnSpPr>
        <p:spPr>
          <a:xfrm rot="-5400000">
            <a:off x="5707747" y="1759781"/>
            <a:ext cx="1501800" cy="2100300"/>
          </a:xfrm>
          <a:prstGeom prst="curvedConnector3">
            <a:avLst>
              <a:gd fmla="val 50001" name="adj1"/>
            </a:avLst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lg" w="lg" type="stealth"/>
          </a:ln>
        </p:spPr>
      </p:cxnSp>
      <p:cxnSp>
        <p:nvCxnSpPr>
          <p:cNvPr id="131" name="Google Shape;131;p23"/>
          <p:cNvCxnSpPr>
            <a:stCxn id="120" idx="0"/>
            <a:endCxn id="128" idx="2"/>
          </p:cNvCxnSpPr>
          <p:nvPr/>
        </p:nvCxnSpPr>
        <p:spPr>
          <a:xfrm rot="-5400000">
            <a:off x="6039454" y="2091431"/>
            <a:ext cx="1501800" cy="1437000"/>
          </a:xfrm>
          <a:prstGeom prst="curvedConnector3">
            <a:avLst>
              <a:gd fmla="val 50001" name="adj1"/>
            </a:avLst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lg" w="lg" type="stealth"/>
          </a:ln>
        </p:spPr>
      </p:cxnSp>
      <p:cxnSp>
        <p:nvCxnSpPr>
          <p:cNvPr id="132" name="Google Shape;132;p23"/>
          <p:cNvCxnSpPr>
            <a:stCxn id="121" idx="0"/>
            <a:endCxn id="128" idx="2"/>
          </p:cNvCxnSpPr>
          <p:nvPr/>
        </p:nvCxnSpPr>
        <p:spPr>
          <a:xfrm rot="-5400000">
            <a:off x="6371160" y="2423081"/>
            <a:ext cx="1501800" cy="773700"/>
          </a:xfrm>
          <a:prstGeom prst="curvedConnector3">
            <a:avLst>
              <a:gd fmla="val 50001" name="adj1"/>
            </a:avLst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lg" w="lg" type="stealth"/>
          </a:ln>
        </p:spPr>
      </p:cxnSp>
      <p:cxnSp>
        <p:nvCxnSpPr>
          <p:cNvPr id="133" name="Google Shape;133;p23"/>
          <p:cNvCxnSpPr>
            <a:stCxn id="122" idx="0"/>
            <a:endCxn id="128" idx="2"/>
          </p:cNvCxnSpPr>
          <p:nvPr/>
        </p:nvCxnSpPr>
        <p:spPr>
          <a:xfrm rot="-5400000">
            <a:off x="6702866" y="2754731"/>
            <a:ext cx="1501800" cy="110400"/>
          </a:xfrm>
          <a:prstGeom prst="curvedConnector3">
            <a:avLst>
              <a:gd fmla="val 50001" name="adj1"/>
            </a:avLst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lg" w="lg" type="stealth"/>
          </a:ln>
        </p:spPr>
      </p:cxnSp>
      <p:cxnSp>
        <p:nvCxnSpPr>
          <p:cNvPr id="134" name="Google Shape;134;p23"/>
          <p:cNvCxnSpPr>
            <a:stCxn id="119" idx="0"/>
            <a:endCxn id="124" idx="2"/>
          </p:cNvCxnSpPr>
          <p:nvPr/>
        </p:nvCxnSpPr>
        <p:spPr>
          <a:xfrm flipH="1" rot="10800000">
            <a:off x="5408497" y="2410031"/>
            <a:ext cx="1035600" cy="11508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35" name="Google Shape;135;p23"/>
          <p:cNvCxnSpPr>
            <a:stCxn id="120" idx="0"/>
            <a:endCxn id="124" idx="2"/>
          </p:cNvCxnSpPr>
          <p:nvPr/>
        </p:nvCxnSpPr>
        <p:spPr>
          <a:xfrm flipH="1" rot="10800000">
            <a:off x="6071854" y="2410031"/>
            <a:ext cx="372300" cy="11508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36" name="Google Shape;136;p23"/>
          <p:cNvCxnSpPr>
            <a:stCxn id="121" idx="0"/>
            <a:endCxn id="124" idx="2"/>
          </p:cNvCxnSpPr>
          <p:nvPr/>
        </p:nvCxnSpPr>
        <p:spPr>
          <a:xfrm rot="10800000">
            <a:off x="6444210" y="2410031"/>
            <a:ext cx="291000" cy="11508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37" name="Google Shape;137;p23"/>
          <p:cNvCxnSpPr>
            <a:stCxn id="122" idx="0"/>
            <a:endCxn id="124" idx="2"/>
          </p:cNvCxnSpPr>
          <p:nvPr/>
        </p:nvCxnSpPr>
        <p:spPr>
          <a:xfrm rot="10800000">
            <a:off x="6444266" y="2410031"/>
            <a:ext cx="954300" cy="11508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38" name="Google Shape;138;p23"/>
          <p:cNvCxnSpPr>
            <a:stCxn id="128" idx="0"/>
            <a:endCxn id="129" idx="0"/>
          </p:cNvCxnSpPr>
          <p:nvPr/>
        </p:nvCxnSpPr>
        <p:spPr>
          <a:xfrm rot="5400000">
            <a:off x="6443947" y="489844"/>
            <a:ext cx="600" cy="2129400"/>
          </a:xfrm>
          <a:prstGeom prst="curvedConnector3">
            <a:avLst>
              <a:gd fmla="val -203895833" name="adj1"/>
            </a:avLst>
          </a:prstGeom>
          <a:noFill/>
          <a:ln cap="flat" cmpd="sng" w="19050">
            <a:solidFill>
              <a:srgbClr val="999999"/>
            </a:solidFill>
            <a:prstDash val="dash"/>
            <a:round/>
            <a:headEnd len="lg" w="lg" type="stealth"/>
            <a:tailEnd len="lg" w="lg" type="stealth"/>
          </a:ln>
        </p:spPr>
      </p:cxnSp>
      <p:cxnSp>
        <p:nvCxnSpPr>
          <p:cNvPr id="139" name="Google Shape;139;p23"/>
          <p:cNvCxnSpPr>
            <a:stCxn id="129" idx="3"/>
            <a:endCxn id="125" idx="1"/>
          </p:cNvCxnSpPr>
          <p:nvPr/>
        </p:nvCxnSpPr>
        <p:spPr>
          <a:xfrm flipH="1" rot="10800000">
            <a:off x="5631847" y="1435894"/>
            <a:ext cx="509400" cy="37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40" name="Google Shape;140;p23"/>
          <p:cNvCxnSpPr>
            <a:stCxn id="129" idx="3"/>
            <a:endCxn id="124" idx="1"/>
          </p:cNvCxnSpPr>
          <p:nvPr/>
        </p:nvCxnSpPr>
        <p:spPr>
          <a:xfrm>
            <a:off x="5631847" y="1806694"/>
            <a:ext cx="509400" cy="34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41" name="Google Shape;141;p23"/>
          <p:cNvCxnSpPr>
            <a:stCxn id="124" idx="3"/>
            <a:endCxn id="128" idx="1"/>
          </p:cNvCxnSpPr>
          <p:nvPr/>
        </p:nvCxnSpPr>
        <p:spPr>
          <a:xfrm flipH="1" rot="10800000">
            <a:off x="6747210" y="1806825"/>
            <a:ext cx="509400" cy="347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42" name="Google Shape;142;p23"/>
          <p:cNvCxnSpPr>
            <a:stCxn id="125" idx="3"/>
            <a:endCxn id="128" idx="1"/>
          </p:cNvCxnSpPr>
          <p:nvPr/>
        </p:nvCxnSpPr>
        <p:spPr>
          <a:xfrm>
            <a:off x="6747210" y="1435763"/>
            <a:ext cx="509400" cy="37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stealth"/>
            <a:tailEnd len="lg" w="lg" type="stealth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dn.prod-carehubs.net/n1/748e8fe697af5de8/uploads/2018/09/shutterstock_503922823.jpg" id="147" name="Google Shape;147;p24"/>
          <p:cNvPicPr preferRelativeResize="0"/>
          <p:nvPr/>
        </p:nvPicPr>
        <p:blipFill rotWithShape="1">
          <a:blip r:embed="rId3">
            <a:alphaModFix/>
          </a:blip>
          <a:srcRect b="14244" l="0" r="0" t="0"/>
          <a:stretch/>
        </p:blipFill>
        <p:spPr>
          <a:xfrm>
            <a:off x="1323305" y="0"/>
            <a:ext cx="7820698" cy="51575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1294327" y="0"/>
            <a:ext cx="7849500" cy="5143500"/>
          </a:xfrm>
          <a:prstGeom prst="rect">
            <a:avLst/>
          </a:prstGeom>
          <a:solidFill>
            <a:schemeClr val="lt1">
              <a:alpha val="64709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1674935" y="273844"/>
            <a:ext cx="6840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E-consent document</a:t>
            </a:r>
            <a:endParaRPr b="1"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758711" y="1369219"/>
            <a:ext cx="524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Consent remains a human process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Adjustable text size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Error reduction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Compliant remote consent documentation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Completes the web based study binder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Facilitate remote monitoring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