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579" r:id="rId3"/>
    <p:sldId id="594" r:id="rId4"/>
    <p:sldId id="596" r:id="rId5"/>
    <p:sldId id="592" r:id="rId6"/>
    <p:sldId id="589" r:id="rId7"/>
    <p:sldId id="587" r:id="rId8"/>
    <p:sldId id="597" r:id="rId9"/>
    <p:sldId id="593" r:id="rId10"/>
    <p:sldId id="580" r:id="rId11"/>
    <p:sldId id="581" r:id="rId12"/>
    <p:sldId id="582" r:id="rId13"/>
    <p:sldId id="583" r:id="rId14"/>
    <p:sldId id="584" r:id="rId15"/>
    <p:sldId id="585" r:id="rId16"/>
    <p:sldId id="542" r:id="rId17"/>
    <p:sldId id="5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ta Fetzic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088" autoAdjust="0"/>
  </p:normalViewPr>
  <p:slideViewPr>
    <p:cSldViewPr snapToGrid="0">
      <p:cViewPr varScale="1">
        <p:scale>
          <a:sx n="58" d="100"/>
          <a:sy n="58" d="100"/>
        </p:scale>
        <p:origin x="-72" y="-184"/>
      </p:cViewPr>
      <p:guideLst>
        <p:guide orient="horz" pos="2160"/>
        <p:guide pos="3840"/>
      </p:guideLst>
    </p:cSldViewPr>
  </p:slideViewPr>
  <p:notesTextViewPr>
    <p:cViewPr>
      <p:scale>
        <a:sx n="1" d="1"/>
        <a:sy n="1" d="1"/>
      </p:scale>
      <p:origin x="0" y="0"/>
    </p:cViewPr>
  </p:notesTextViewPr>
  <p:sorterViewPr>
    <p:cViewPr>
      <p:scale>
        <a:sx n="100" d="100"/>
        <a:sy n="100" d="100"/>
      </p:scale>
      <p:origin x="0" y="-961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7748F-943D-4E36-BE75-E40C3C167A72}" type="datetimeFigureOut">
              <a:rPr lang="en-US" smtClean="0"/>
              <a:pPr/>
              <a:t>3/19/19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E7B6E-6B7A-4199-A8DE-B8505E770DB1}" type="slidenum">
              <a:rPr lang="en-US" smtClean="0"/>
              <a:pPr/>
              <a:t>‹#›</a:t>
            </a:fld>
            <a:endParaRPr lang="en-US"/>
          </a:p>
        </p:txBody>
      </p:sp>
    </p:spTree>
    <p:extLst>
      <p:ext uri="{BB962C8B-B14F-4D97-AF65-F5344CB8AC3E}">
        <p14:creationId xmlns:p14="http://schemas.microsoft.com/office/powerpoint/2010/main" val="1547979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1A47A9-D18F-4CCC-ACEF-DE0AAA2EC94C}" type="datetimeFigureOut">
              <a:rPr lang="en-US" smtClean="0"/>
              <a:pPr/>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C3CE9-2990-42A4-8CFD-5B70CD065AA1}" type="slidenum">
              <a:rPr lang="en-US" smtClean="0"/>
              <a:pPr/>
              <a:t>‹#›</a:t>
            </a:fld>
            <a:endParaRPr lang="en-US"/>
          </a:p>
        </p:txBody>
      </p:sp>
    </p:spTree>
    <p:extLst>
      <p:ext uri="{BB962C8B-B14F-4D97-AF65-F5344CB8AC3E}">
        <p14:creationId xmlns:p14="http://schemas.microsoft.com/office/powerpoint/2010/main" val="366529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A47A9-D18F-4CCC-ACEF-DE0AAA2EC94C}" type="datetimeFigureOut">
              <a:rPr lang="en-US" smtClean="0"/>
              <a:pPr/>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C3CE9-2990-42A4-8CFD-5B70CD065AA1}" type="slidenum">
              <a:rPr lang="en-US" smtClean="0"/>
              <a:pPr/>
              <a:t>‹#›</a:t>
            </a:fld>
            <a:endParaRPr lang="en-US"/>
          </a:p>
        </p:txBody>
      </p:sp>
    </p:spTree>
    <p:extLst>
      <p:ext uri="{BB962C8B-B14F-4D97-AF65-F5344CB8AC3E}">
        <p14:creationId xmlns:p14="http://schemas.microsoft.com/office/powerpoint/2010/main" val="1754461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A47A9-D18F-4CCC-ACEF-DE0AAA2EC94C}" type="datetimeFigureOut">
              <a:rPr lang="en-US" smtClean="0"/>
              <a:pPr/>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C3CE9-2990-42A4-8CFD-5B70CD065AA1}" type="slidenum">
              <a:rPr lang="en-US" smtClean="0"/>
              <a:pPr/>
              <a:t>‹#›</a:t>
            </a:fld>
            <a:endParaRPr lang="en-US"/>
          </a:p>
        </p:txBody>
      </p:sp>
    </p:spTree>
    <p:extLst>
      <p:ext uri="{BB962C8B-B14F-4D97-AF65-F5344CB8AC3E}">
        <p14:creationId xmlns:p14="http://schemas.microsoft.com/office/powerpoint/2010/main" val="386592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6658" y="304799"/>
            <a:ext cx="10515600" cy="752475"/>
          </a:xfrm>
        </p:spPr>
        <p:txBody>
          <a:bodyPr>
            <a:normAutofit/>
          </a:bodyPr>
          <a:lstStyle>
            <a:lvl1pPr>
              <a:defRPr sz="3600">
                <a:latin typeface="+mn-lt"/>
              </a:defRPr>
            </a:lvl1pPr>
          </a:lstStyle>
          <a:p>
            <a:r>
              <a:rPr lang="en-US" dirty="0"/>
              <a:t>Click to edit Master title style</a:t>
            </a:r>
          </a:p>
        </p:txBody>
      </p:sp>
      <p:sp>
        <p:nvSpPr>
          <p:cNvPr id="3" name="Content Placeholder 2"/>
          <p:cNvSpPr>
            <a:spLocks noGrp="1"/>
          </p:cNvSpPr>
          <p:nvPr>
            <p:ph idx="1"/>
          </p:nvPr>
        </p:nvSpPr>
        <p:spPr>
          <a:xfrm>
            <a:off x="464457" y="1407886"/>
            <a:ext cx="10889343" cy="47690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xmlns="" id="{CBCE46C3-2820-4F2C-B432-DD158C4D6580}"/>
              </a:ext>
            </a:extLst>
          </p:cNvPr>
          <p:cNvPicPr>
            <a:picLocks noChangeAspect="1"/>
          </p:cNvPicPr>
          <p:nvPr userDrawn="1"/>
        </p:nvPicPr>
        <p:blipFill>
          <a:blip r:embed="rId2" cstate="print"/>
          <a:stretch>
            <a:fillRect/>
          </a:stretch>
        </p:blipFill>
        <p:spPr>
          <a:xfrm>
            <a:off x="9945462" y="5910637"/>
            <a:ext cx="1865538" cy="810838"/>
          </a:xfrm>
          <a:prstGeom prst="rect">
            <a:avLst/>
          </a:prstGeom>
        </p:spPr>
      </p:pic>
      <p:pic>
        <p:nvPicPr>
          <p:cNvPr id="8" name="Picture 7">
            <a:extLst>
              <a:ext uri="{FF2B5EF4-FFF2-40B4-BE49-F238E27FC236}">
                <a16:creationId xmlns:a16="http://schemas.microsoft.com/office/drawing/2014/main" xmlns="" id="{DA94697D-615B-4FE1-A97D-E966B9956060}"/>
              </a:ext>
            </a:extLst>
          </p:cNvPr>
          <p:cNvPicPr>
            <a:picLocks noChangeAspect="1"/>
          </p:cNvPicPr>
          <p:nvPr userDrawn="1"/>
        </p:nvPicPr>
        <p:blipFill>
          <a:blip r:embed="rId3" cstate="print"/>
          <a:stretch>
            <a:fillRect/>
          </a:stretch>
        </p:blipFill>
        <p:spPr>
          <a:xfrm>
            <a:off x="184218" y="6282525"/>
            <a:ext cx="2621507" cy="438950"/>
          </a:xfrm>
          <a:prstGeom prst="rect">
            <a:avLst/>
          </a:prstGeom>
        </p:spPr>
      </p:pic>
    </p:spTree>
    <p:extLst>
      <p:ext uri="{BB962C8B-B14F-4D97-AF65-F5344CB8AC3E}">
        <p14:creationId xmlns:p14="http://schemas.microsoft.com/office/powerpoint/2010/main" val="268622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1A47A9-D18F-4CCC-ACEF-DE0AAA2EC94C}" type="datetimeFigureOut">
              <a:rPr lang="en-US" smtClean="0"/>
              <a:pPr/>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C3CE9-2990-42A4-8CFD-5B70CD065AA1}" type="slidenum">
              <a:rPr lang="en-US" smtClean="0"/>
              <a:pPr/>
              <a:t>‹#›</a:t>
            </a:fld>
            <a:endParaRPr lang="en-US"/>
          </a:p>
        </p:txBody>
      </p:sp>
    </p:spTree>
    <p:extLst>
      <p:ext uri="{BB962C8B-B14F-4D97-AF65-F5344CB8AC3E}">
        <p14:creationId xmlns:p14="http://schemas.microsoft.com/office/powerpoint/2010/main" val="134860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9229" y="354012"/>
            <a:ext cx="10515600" cy="752475"/>
          </a:xfrm>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537029" y="1436914"/>
            <a:ext cx="5482771" cy="474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436914"/>
            <a:ext cx="5279571" cy="474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xmlns="" id="{42644CB1-647E-47F5-9F0C-01347A20ECDC}"/>
              </a:ext>
            </a:extLst>
          </p:cNvPr>
          <p:cNvPicPr>
            <a:picLocks noChangeAspect="1"/>
          </p:cNvPicPr>
          <p:nvPr userDrawn="1"/>
        </p:nvPicPr>
        <p:blipFill>
          <a:blip r:embed="rId2" cstate="print"/>
          <a:stretch>
            <a:fillRect/>
          </a:stretch>
        </p:blipFill>
        <p:spPr>
          <a:xfrm>
            <a:off x="227761" y="6273400"/>
            <a:ext cx="2621507" cy="438950"/>
          </a:xfrm>
          <a:prstGeom prst="rect">
            <a:avLst/>
          </a:prstGeom>
        </p:spPr>
      </p:pic>
      <p:pic>
        <p:nvPicPr>
          <p:cNvPr id="9" name="Picture 8">
            <a:extLst>
              <a:ext uri="{FF2B5EF4-FFF2-40B4-BE49-F238E27FC236}">
                <a16:creationId xmlns:a16="http://schemas.microsoft.com/office/drawing/2014/main" xmlns="" id="{5BE53445-7580-40AF-A9C7-6840E1518515}"/>
              </a:ext>
            </a:extLst>
          </p:cNvPr>
          <p:cNvPicPr>
            <a:picLocks noChangeAspect="1"/>
          </p:cNvPicPr>
          <p:nvPr userDrawn="1"/>
        </p:nvPicPr>
        <p:blipFill>
          <a:blip r:embed="rId3" cstate="print"/>
          <a:stretch>
            <a:fillRect/>
          </a:stretch>
        </p:blipFill>
        <p:spPr>
          <a:xfrm>
            <a:off x="10092605" y="5950931"/>
            <a:ext cx="1871634" cy="810838"/>
          </a:xfrm>
          <a:prstGeom prst="rect">
            <a:avLst/>
          </a:prstGeom>
        </p:spPr>
      </p:pic>
    </p:spTree>
    <p:extLst>
      <p:ext uri="{BB962C8B-B14F-4D97-AF65-F5344CB8AC3E}">
        <p14:creationId xmlns:p14="http://schemas.microsoft.com/office/powerpoint/2010/main" val="140025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1A47A9-D18F-4CCC-ACEF-DE0AAA2EC94C}" type="datetimeFigureOut">
              <a:rPr lang="en-US" smtClean="0"/>
              <a:pPr/>
              <a:t>3/19/19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AC3CE9-2990-42A4-8CFD-5B70CD065AA1}" type="slidenum">
              <a:rPr lang="en-US" smtClean="0"/>
              <a:pPr/>
              <a:t>‹#›</a:t>
            </a:fld>
            <a:endParaRPr lang="en-US"/>
          </a:p>
        </p:txBody>
      </p:sp>
    </p:spTree>
    <p:extLst>
      <p:ext uri="{BB962C8B-B14F-4D97-AF65-F5344CB8AC3E}">
        <p14:creationId xmlns:p14="http://schemas.microsoft.com/office/powerpoint/2010/main" val="302423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1A47A9-D18F-4CCC-ACEF-DE0AAA2EC94C}" type="datetimeFigureOut">
              <a:rPr lang="en-US" smtClean="0"/>
              <a:pPr/>
              <a:t>3/19/19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AC3CE9-2990-42A4-8CFD-5B70CD065AA1}" type="slidenum">
              <a:rPr lang="en-US" smtClean="0"/>
              <a:pPr/>
              <a:t>‹#›</a:t>
            </a:fld>
            <a:endParaRPr lang="en-US"/>
          </a:p>
        </p:txBody>
      </p:sp>
    </p:spTree>
    <p:extLst>
      <p:ext uri="{BB962C8B-B14F-4D97-AF65-F5344CB8AC3E}">
        <p14:creationId xmlns:p14="http://schemas.microsoft.com/office/powerpoint/2010/main" val="340095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A47A9-D18F-4CCC-ACEF-DE0AAA2EC94C}" type="datetimeFigureOut">
              <a:rPr lang="en-US" smtClean="0"/>
              <a:pPr/>
              <a:t>3/19/19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AC3CE9-2990-42A4-8CFD-5B70CD065AA1}" type="slidenum">
              <a:rPr lang="en-US" smtClean="0"/>
              <a:pPr/>
              <a:t>‹#›</a:t>
            </a:fld>
            <a:endParaRPr lang="en-US"/>
          </a:p>
        </p:txBody>
      </p:sp>
    </p:spTree>
    <p:extLst>
      <p:ext uri="{BB962C8B-B14F-4D97-AF65-F5344CB8AC3E}">
        <p14:creationId xmlns:p14="http://schemas.microsoft.com/office/powerpoint/2010/main" val="43042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1A47A9-D18F-4CCC-ACEF-DE0AAA2EC94C}" type="datetimeFigureOut">
              <a:rPr lang="en-US" smtClean="0"/>
              <a:pPr/>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C3CE9-2990-42A4-8CFD-5B70CD065AA1}" type="slidenum">
              <a:rPr lang="en-US" smtClean="0"/>
              <a:pPr/>
              <a:t>‹#›</a:t>
            </a:fld>
            <a:endParaRPr lang="en-US"/>
          </a:p>
        </p:txBody>
      </p:sp>
    </p:spTree>
    <p:extLst>
      <p:ext uri="{BB962C8B-B14F-4D97-AF65-F5344CB8AC3E}">
        <p14:creationId xmlns:p14="http://schemas.microsoft.com/office/powerpoint/2010/main" val="27345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1A47A9-D18F-4CCC-ACEF-DE0AAA2EC94C}" type="datetimeFigureOut">
              <a:rPr lang="en-US" smtClean="0"/>
              <a:pPr/>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C3CE9-2990-42A4-8CFD-5B70CD065AA1}" type="slidenum">
              <a:rPr lang="en-US" smtClean="0"/>
              <a:pPr/>
              <a:t>‹#›</a:t>
            </a:fld>
            <a:endParaRPr lang="en-US"/>
          </a:p>
        </p:txBody>
      </p:sp>
    </p:spTree>
    <p:extLst>
      <p:ext uri="{BB962C8B-B14F-4D97-AF65-F5344CB8AC3E}">
        <p14:creationId xmlns:p14="http://schemas.microsoft.com/office/powerpoint/2010/main" val="1598593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A47A9-D18F-4CCC-ACEF-DE0AAA2EC94C}" type="datetimeFigureOut">
              <a:rPr lang="en-US" smtClean="0"/>
              <a:pPr/>
              <a:t>3/19/19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C3CE9-2990-42A4-8CFD-5B70CD065AA1}" type="slidenum">
              <a:rPr lang="en-US" smtClean="0"/>
              <a:pPr/>
              <a:t>‹#›</a:t>
            </a:fld>
            <a:endParaRPr lang="en-US"/>
          </a:p>
        </p:txBody>
      </p:sp>
    </p:spTree>
    <p:extLst>
      <p:ext uri="{BB962C8B-B14F-4D97-AF65-F5344CB8AC3E}">
        <p14:creationId xmlns:p14="http://schemas.microsoft.com/office/powerpoint/2010/main" val="149249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57200"/>
            <a:ext cx="48942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type="ctrTitle"/>
          </p:nvPr>
        </p:nvSpPr>
        <p:spPr>
          <a:xfrm>
            <a:off x="1" y="2380798"/>
            <a:ext cx="12192000" cy="3117410"/>
          </a:xfrm>
        </p:spPr>
        <p:txBody>
          <a:bodyPr>
            <a:normAutofit fontScale="90000"/>
          </a:bodyPr>
          <a:lstStyle/>
          <a:p>
            <a:pPr marL="282575" indent="-282575" algn="ctr">
              <a:buFont typeface="Arial" panose="020B0604020202020204" pitchFamily="34" charset="0"/>
              <a:buNone/>
            </a:pPr>
            <a:r>
              <a:rPr lang="en-US" altLang="en-US" sz="4000" dirty="0" smtClean="0">
                <a:solidFill>
                  <a:srgbClr val="C00000"/>
                </a:solidFill>
                <a:latin typeface="Times New Roman"/>
                <a:cs typeface="Times New Roman"/>
              </a:rPr>
              <a:t>Brain </a:t>
            </a:r>
            <a:r>
              <a:rPr lang="en-US" altLang="en-US" sz="4000" dirty="0">
                <a:solidFill>
                  <a:srgbClr val="C00000"/>
                </a:solidFill>
                <a:latin typeface="Times New Roman"/>
                <a:cs typeface="Times New Roman"/>
              </a:rPr>
              <a:t>Oxygen Optimization in Severe TBI Phase 3</a:t>
            </a:r>
            <a:br>
              <a:rPr lang="en-US" altLang="en-US" sz="4000" dirty="0">
                <a:solidFill>
                  <a:srgbClr val="C00000"/>
                </a:solidFill>
                <a:latin typeface="Times New Roman"/>
                <a:cs typeface="Times New Roman"/>
              </a:rPr>
            </a:br>
            <a:r>
              <a:rPr lang="en-US" altLang="en-US" sz="4000" dirty="0" smtClean="0">
                <a:solidFill>
                  <a:srgbClr val="C00000"/>
                </a:solidFill>
                <a:latin typeface="Times New Roman"/>
                <a:cs typeface="Times New Roman"/>
              </a:rPr>
              <a:t>Clinical Standardization Team Training</a:t>
            </a:r>
            <a:endParaRPr lang="en-US" altLang="en-US" sz="4000" dirty="0">
              <a:solidFill>
                <a:srgbClr val="C00000"/>
              </a:solidFill>
              <a:latin typeface="Times New Roman"/>
              <a:cs typeface="Times New Roman"/>
            </a:endParaRPr>
          </a:p>
          <a:p>
            <a:pPr marL="282575" indent="-282575" algn="ctr">
              <a:buFont typeface="Arial" panose="020B0604020202020204" pitchFamily="34" charset="0"/>
              <a:buNone/>
            </a:pPr>
            <a:endParaRPr lang="en-US" altLang="en-US" sz="1800" i="1" dirty="0">
              <a:latin typeface="Times New Roman"/>
              <a:cs typeface="Times New Roman"/>
            </a:endParaRPr>
          </a:p>
          <a:p>
            <a:pPr marL="282575" indent="-282575"/>
            <a:r>
              <a:rPr lang="en-US" altLang="en-US" sz="2400" dirty="0" smtClean="0">
                <a:latin typeface="Times New Roman"/>
                <a:cs typeface="Times New Roman"/>
              </a:rPr>
              <a:t>Lisa H. Merck MD </a:t>
            </a:r>
            <a:r>
              <a:rPr lang="en-US" altLang="en-US" sz="2400" dirty="0" smtClean="0">
                <a:latin typeface="Times New Roman"/>
                <a:cs typeface="Times New Roman"/>
              </a:rPr>
              <a:t>MPH </a:t>
            </a:r>
            <a:br>
              <a:rPr lang="en-US" altLang="en-US" sz="2400" dirty="0" smtClean="0">
                <a:latin typeface="Times New Roman"/>
                <a:cs typeface="Times New Roman"/>
              </a:rPr>
            </a:br>
            <a:r>
              <a:rPr lang="en-US" altLang="en-US" sz="2400" dirty="0" smtClean="0">
                <a:latin typeface="Times New Roman"/>
                <a:cs typeface="Times New Roman"/>
              </a:rPr>
              <a:t>Associate Professor of Emergency Medicine, Neurosurgery, and Diagnostic Imaging, </a:t>
            </a:r>
            <a:br>
              <a:rPr lang="en-US" altLang="en-US" sz="2400" dirty="0" smtClean="0">
                <a:latin typeface="Times New Roman"/>
                <a:cs typeface="Times New Roman"/>
              </a:rPr>
            </a:br>
            <a:r>
              <a:rPr lang="en-US" altLang="en-US" sz="2400" dirty="0" smtClean="0">
                <a:latin typeface="Times New Roman"/>
                <a:cs typeface="Times New Roman"/>
              </a:rPr>
              <a:t>Brown University</a:t>
            </a:r>
            <a:r>
              <a:rPr lang="en-US" altLang="en-US" sz="2400" dirty="0" smtClean="0">
                <a:latin typeface="Times New Roman"/>
                <a:cs typeface="Times New Roman"/>
              </a:rPr>
              <a:t> </a:t>
            </a:r>
            <a:r>
              <a:rPr lang="en-US" altLang="en-US" sz="2400" dirty="0" smtClean="0">
                <a:latin typeface="Times New Roman"/>
                <a:cs typeface="Times New Roman"/>
              </a:rPr>
              <a:t/>
            </a:r>
            <a:br>
              <a:rPr lang="en-US" altLang="en-US" sz="2400" dirty="0" smtClean="0">
                <a:latin typeface="Times New Roman"/>
                <a:cs typeface="Times New Roman"/>
              </a:rPr>
            </a:br>
            <a:r>
              <a:rPr lang="en-US" altLang="en-US" sz="2400" dirty="0" smtClean="0">
                <a:latin typeface="Times New Roman"/>
                <a:cs typeface="Times New Roman"/>
              </a:rPr>
              <a:t/>
            </a:r>
            <a:br>
              <a:rPr lang="en-US" altLang="en-US" sz="2400" dirty="0" smtClean="0">
                <a:latin typeface="Times New Roman"/>
                <a:cs typeface="Times New Roman"/>
              </a:rPr>
            </a:br>
            <a:r>
              <a:rPr lang="en-US" altLang="en-US" sz="2400" dirty="0" smtClean="0">
                <a:latin typeface="Times New Roman"/>
                <a:cs typeface="Times New Roman"/>
              </a:rPr>
              <a:t> Lori </a:t>
            </a:r>
            <a:r>
              <a:rPr lang="en-US" altLang="en-US" sz="2400" dirty="0" smtClean="0">
                <a:latin typeface="Times New Roman"/>
                <a:cs typeface="Times New Roman"/>
              </a:rPr>
              <a:t>Shutter </a:t>
            </a:r>
            <a:r>
              <a:rPr lang="en-US" altLang="en-US" sz="2400" dirty="0" smtClean="0">
                <a:latin typeface="Times New Roman"/>
                <a:cs typeface="Times New Roman"/>
              </a:rPr>
              <a:t>MD, FNCS, FCCM</a:t>
            </a:r>
            <a:r>
              <a:rPr lang="en-US" altLang="en-US" sz="2400" dirty="0" smtClean="0">
                <a:latin typeface="Times New Roman"/>
                <a:cs typeface="Times New Roman"/>
              </a:rPr>
              <a:t> </a:t>
            </a:r>
            <a:br>
              <a:rPr lang="en-US" altLang="en-US" sz="2400" dirty="0" smtClean="0">
                <a:latin typeface="Times New Roman"/>
                <a:cs typeface="Times New Roman"/>
              </a:rPr>
            </a:br>
            <a:r>
              <a:rPr lang="en-US" altLang="en-US" sz="2400" dirty="0" smtClean="0">
                <a:latin typeface="Times New Roman"/>
                <a:cs typeface="Times New Roman"/>
              </a:rPr>
              <a:t>Professor of Critical Care Medicine, Neurology, and Neurosurgery, </a:t>
            </a:r>
            <a:br>
              <a:rPr lang="en-US" altLang="en-US" sz="2400" dirty="0" smtClean="0">
                <a:latin typeface="Times New Roman"/>
                <a:cs typeface="Times New Roman"/>
              </a:rPr>
            </a:br>
            <a:r>
              <a:rPr lang="en-US" altLang="en-US" sz="2400" dirty="0" smtClean="0">
                <a:latin typeface="Times New Roman"/>
                <a:cs typeface="Times New Roman"/>
              </a:rPr>
              <a:t>University of Pittsburgh</a:t>
            </a:r>
            <a:r>
              <a:rPr lang="en-US" sz="2400" i="1" dirty="0"/>
              <a:t/>
            </a:r>
            <a:br>
              <a:rPr lang="en-US" sz="2400" i="1" dirty="0"/>
            </a:br>
            <a:r>
              <a:rPr lang="en-US" altLang="en-US" sz="2400" dirty="0" smtClean="0">
                <a:latin typeface="Times New Roman"/>
                <a:cs typeface="Times New Roman"/>
              </a:rPr>
              <a:t/>
            </a:r>
            <a:br>
              <a:rPr lang="en-US" altLang="en-US" sz="2400" dirty="0" smtClean="0">
                <a:latin typeface="Times New Roman"/>
                <a:cs typeface="Times New Roman"/>
              </a:rPr>
            </a:br>
            <a:r>
              <a:rPr lang="en-US" altLang="en-US" sz="2400" dirty="0" smtClean="0">
                <a:latin typeface="Times New Roman"/>
                <a:cs typeface="Times New Roman"/>
              </a:rPr>
              <a:t>for </a:t>
            </a:r>
            <a:r>
              <a:rPr lang="en-US" altLang="en-US" sz="2400" dirty="0" smtClean="0">
                <a:latin typeface="Times New Roman"/>
                <a:cs typeface="Times New Roman"/>
              </a:rPr>
              <a:t>the BOOST3 CST</a:t>
            </a:r>
            <a:endParaRPr lang="en-US" altLang="en-US" sz="2400" dirty="0">
              <a:latin typeface="Times New Roman"/>
              <a:cs typeface="Times New Roman"/>
            </a:endParaRPr>
          </a:p>
        </p:txBody>
      </p:sp>
      <p:pic>
        <p:nvPicPr>
          <p:cNvPr id="6" name="Shape 86" descr="SIREN draft.png"/>
          <p:cNvPicPr preferRelativeResize="0">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0513" y="5738813"/>
            <a:ext cx="1868487" cy="814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157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Standardization Guidelines</a:t>
            </a:r>
            <a:endParaRPr lang="en-US" dirty="0"/>
          </a:p>
        </p:txBody>
      </p:sp>
      <p:sp>
        <p:nvSpPr>
          <p:cNvPr id="3" name="Content Placeholder 2"/>
          <p:cNvSpPr>
            <a:spLocks noGrp="1"/>
          </p:cNvSpPr>
          <p:nvPr>
            <p:ph idx="1"/>
          </p:nvPr>
        </p:nvSpPr>
        <p:spPr>
          <a:xfrm>
            <a:off x="464457" y="1233714"/>
            <a:ext cx="10889343" cy="4943249"/>
          </a:xfrm>
        </p:spPr>
        <p:txBody>
          <a:bodyPr/>
          <a:lstStyle/>
          <a:p>
            <a:r>
              <a:rPr lang="en-US" dirty="0" smtClean="0"/>
              <a:t>Topics for which we provide guidance are:</a:t>
            </a:r>
          </a:p>
          <a:p>
            <a:pPr marL="0" indent="0">
              <a:buNone/>
            </a:pPr>
            <a:endParaRPr lang="en-US" dirty="0" smtClean="0"/>
          </a:p>
          <a:p>
            <a:pPr lvl="1"/>
            <a:r>
              <a:rPr lang="en-US" dirty="0" smtClean="0"/>
              <a:t>Hemodynamic Issues</a:t>
            </a:r>
          </a:p>
          <a:p>
            <a:pPr lvl="1"/>
            <a:r>
              <a:rPr lang="en-US" dirty="0" smtClean="0"/>
              <a:t>Temperature management</a:t>
            </a:r>
          </a:p>
          <a:p>
            <a:pPr lvl="1"/>
            <a:r>
              <a:rPr lang="en-US" dirty="0" smtClean="0"/>
              <a:t>Respiratory issues</a:t>
            </a:r>
          </a:p>
          <a:p>
            <a:pPr lvl="1"/>
            <a:r>
              <a:rPr lang="en-US" dirty="0" smtClean="0"/>
              <a:t>Hematologic issues</a:t>
            </a:r>
          </a:p>
          <a:p>
            <a:pPr lvl="1"/>
            <a:r>
              <a:rPr lang="en-US" dirty="0" smtClean="0"/>
              <a:t>Seizure prevention / Management</a:t>
            </a:r>
          </a:p>
          <a:p>
            <a:pPr lvl="1"/>
            <a:r>
              <a:rPr lang="en-US" dirty="0" smtClean="0"/>
              <a:t>Withdrawal of care / Brain Death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77C0AE-01A3-4DE6-AC57-68F5C5B8370C}"/>
              </a:ext>
            </a:extLst>
          </p:cNvPr>
          <p:cNvSpPr>
            <a:spLocks noGrp="1"/>
          </p:cNvSpPr>
          <p:nvPr>
            <p:ph type="title"/>
          </p:nvPr>
        </p:nvSpPr>
        <p:spPr/>
        <p:txBody>
          <a:bodyPr>
            <a:normAutofit/>
          </a:bodyPr>
          <a:lstStyle/>
          <a:p>
            <a:r>
              <a:rPr lang="en-US" b="1" dirty="0"/>
              <a:t>Clinical Standardization Guidelines</a:t>
            </a:r>
          </a:p>
        </p:txBody>
      </p:sp>
      <p:sp>
        <p:nvSpPr>
          <p:cNvPr id="3" name="Content Placeholder 2">
            <a:extLst>
              <a:ext uri="{FF2B5EF4-FFF2-40B4-BE49-F238E27FC236}">
                <a16:creationId xmlns:a16="http://schemas.microsoft.com/office/drawing/2014/main" xmlns="" id="{5299B0A1-62F7-4BCF-909A-0D4D8254C3C9}"/>
              </a:ext>
            </a:extLst>
          </p:cNvPr>
          <p:cNvSpPr>
            <a:spLocks noGrp="1"/>
          </p:cNvSpPr>
          <p:nvPr>
            <p:ph idx="1"/>
          </p:nvPr>
        </p:nvSpPr>
        <p:spPr>
          <a:xfrm>
            <a:off x="286659" y="1233714"/>
            <a:ext cx="11556998" cy="4325257"/>
          </a:xfrm>
        </p:spPr>
        <p:txBody>
          <a:bodyPr>
            <a:normAutofit/>
          </a:bodyPr>
          <a:lstStyle/>
          <a:p>
            <a:r>
              <a:rPr lang="en-US" dirty="0" smtClean="0"/>
              <a:t>Hemodynamic Issues</a:t>
            </a:r>
          </a:p>
          <a:p>
            <a:pPr lvl="1"/>
            <a:r>
              <a:rPr lang="en-US" dirty="0" smtClean="0"/>
              <a:t>Arterial Blood Pressure monitoring for CPP purposes</a:t>
            </a:r>
            <a:r>
              <a:rPr lang="en-US" b="1" dirty="0" smtClean="0"/>
              <a:t> </a:t>
            </a:r>
            <a:endParaRPr lang="en-US" b="1" u="sng" dirty="0" smtClean="0"/>
          </a:p>
          <a:p>
            <a:pPr lvl="1"/>
            <a:r>
              <a:rPr lang="en-US" b="1" u="sng" dirty="0"/>
              <a:t>S</a:t>
            </a:r>
            <a:r>
              <a:rPr lang="en-US" b="1" u="sng" dirty="0" smtClean="0"/>
              <a:t>tandardized to the level of the heart</a:t>
            </a:r>
          </a:p>
          <a:p>
            <a:pPr lvl="1">
              <a:buNone/>
            </a:pPr>
            <a:endParaRPr lang="en-US" dirty="0" smtClean="0"/>
          </a:p>
          <a:p>
            <a:r>
              <a:rPr lang="en-US" dirty="0" smtClean="0"/>
              <a:t>Temperature Management</a:t>
            </a:r>
          </a:p>
          <a:p>
            <a:pPr lvl="1"/>
            <a:r>
              <a:rPr lang="en-US" dirty="0" smtClean="0"/>
              <a:t>Initial goal </a:t>
            </a:r>
            <a:r>
              <a:rPr lang="en-US" dirty="0" err="1" smtClean="0"/>
              <a:t>normothermia</a:t>
            </a:r>
            <a:r>
              <a:rPr lang="en-US" dirty="0" smtClean="0"/>
              <a:t> (36.5 – 37.5°C). </a:t>
            </a:r>
          </a:p>
          <a:p>
            <a:pPr lvl="1"/>
            <a:r>
              <a:rPr lang="en-US" dirty="0" smtClean="0"/>
              <a:t>Hyperthermia (temperature &gt; 38.3° C) managed aggressively per local protocol.</a:t>
            </a:r>
          </a:p>
          <a:p>
            <a:pPr lvl="1"/>
            <a:r>
              <a:rPr lang="en-US" dirty="0" smtClean="0"/>
              <a:t>Prophylactic hypothermia is not allowed. It is a Tier 3 treatment option.</a:t>
            </a:r>
          </a:p>
          <a:p>
            <a:endParaRPr lang="en-US" dirty="0" smtClean="0"/>
          </a:p>
        </p:txBody>
      </p:sp>
    </p:spTree>
    <p:extLst>
      <p:ext uri="{BB962C8B-B14F-4D97-AF65-F5344CB8AC3E}">
        <p14:creationId xmlns:p14="http://schemas.microsoft.com/office/powerpoint/2010/main" val="395946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77C0AE-01A3-4DE6-AC57-68F5C5B8370C}"/>
              </a:ext>
            </a:extLst>
          </p:cNvPr>
          <p:cNvSpPr>
            <a:spLocks noGrp="1"/>
          </p:cNvSpPr>
          <p:nvPr>
            <p:ph type="title"/>
          </p:nvPr>
        </p:nvSpPr>
        <p:spPr/>
        <p:txBody>
          <a:bodyPr>
            <a:normAutofit/>
          </a:bodyPr>
          <a:lstStyle/>
          <a:p>
            <a:r>
              <a:rPr lang="en-US" b="1" dirty="0"/>
              <a:t>Clinical Standardization </a:t>
            </a:r>
            <a:r>
              <a:rPr lang="en-US" b="1" dirty="0" smtClean="0"/>
              <a:t>Guidelines: Respiratory Issues</a:t>
            </a:r>
            <a:endParaRPr lang="en-US" b="1" dirty="0"/>
          </a:p>
        </p:txBody>
      </p:sp>
      <p:sp>
        <p:nvSpPr>
          <p:cNvPr id="3" name="Content Placeholder 2">
            <a:extLst>
              <a:ext uri="{FF2B5EF4-FFF2-40B4-BE49-F238E27FC236}">
                <a16:creationId xmlns:a16="http://schemas.microsoft.com/office/drawing/2014/main" xmlns="" id="{5299B0A1-62F7-4BCF-909A-0D4D8254C3C9}"/>
              </a:ext>
            </a:extLst>
          </p:cNvPr>
          <p:cNvSpPr>
            <a:spLocks noGrp="1"/>
          </p:cNvSpPr>
          <p:nvPr>
            <p:ph idx="1"/>
          </p:nvPr>
        </p:nvSpPr>
        <p:spPr>
          <a:xfrm>
            <a:off x="286659" y="1088572"/>
            <a:ext cx="11556998" cy="4963886"/>
          </a:xfrm>
        </p:spPr>
        <p:txBody>
          <a:bodyPr>
            <a:normAutofit lnSpcReduction="10000"/>
          </a:bodyPr>
          <a:lstStyle/>
          <a:p>
            <a:r>
              <a:rPr lang="en-US" dirty="0" smtClean="0"/>
              <a:t>PaO2, PaCO2, and pH levels will be monitored at least daily</a:t>
            </a:r>
          </a:p>
          <a:p>
            <a:pPr lvl="1"/>
            <a:r>
              <a:rPr lang="en-US" dirty="0" smtClean="0"/>
              <a:t>This information will be collected immediately after any FiO2 challenge and whenever an ABG is drawn for clinical management</a:t>
            </a:r>
          </a:p>
          <a:p>
            <a:pPr marL="457200" lvl="1" indent="0">
              <a:buNone/>
            </a:pPr>
            <a:endParaRPr lang="en-US" dirty="0" smtClean="0"/>
          </a:p>
          <a:p>
            <a:r>
              <a:rPr lang="en-US" dirty="0" smtClean="0"/>
              <a:t>Target PaO2 is 80-200 mm Hg</a:t>
            </a:r>
          </a:p>
          <a:p>
            <a:pPr lvl="1"/>
            <a:r>
              <a:rPr lang="en-US" dirty="0" smtClean="0"/>
              <a:t>In some clinical settings a lower PaO2 is needed. In that situation, PaO2 &lt; 80 mm Hg will be acceptable, </a:t>
            </a:r>
            <a:r>
              <a:rPr lang="en-US" i="1" dirty="0" smtClean="0"/>
              <a:t>if PbtO2 is at target (20 mm Hg)</a:t>
            </a:r>
            <a:r>
              <a:rPr lang="en-US" dirty="0" smtClean="0"/>
              <a:t> - remember to document.</a:t>
            </a:r>
          </a:p>
          <a:p>
            <a:pPr marL="457200" lvl="1" indent="0">
              <a:buNone/>
            </a:pPr>
            <a:endParaRPr lang="en-US" dirty="0" smtClean="0"/>
          </a:p>
          <a:p>
            <a:pPr lvl="1"/>
            <a:r>
              <a:rPr lang="en-US" dirty="0" smtClean="0"/>
              <a:t>Elevated PaO2 may be harmful, and further FiO2 increases are not allowed if PaO2 </a:t>
            </a:r>
            <a:r>
              <a:rPr lang="en-US" dirty="0" smtClean="0"/>
              <a:t>is  &gt; 200 </a:t>
            </a:r>
            <a:r>
              <a:rPr lang="en-US" dirty="0" smtClean="0"/>
              <a:t>mm Hg, </a:t>
            </a:r>
            <a:r>
              <a:rPr lang="en-US" i="1" dirty="0" smtClean="0"/>
              <a:t>unless PbtO2 is persistently &lt; 20 mm Hg when all other variables contributing have been addressed and controlled</a:t>
            </a:r>
          </a:p>
          <a:p>
            <a:pPr marL="457200" lvl="1" indent="0">
              <a:buNone/>
            </a:pPr>
            <a:endParaRPr lang="en-US" i="1" dirty="0" smtClean="0"/>
          </a:p>
          <a:p>
            <a:pPr lvl="1"/>
            <a:r>
              <a:rPr lang="en-US" dirty="0" smtClean="0"/>
              <a:t>A PaO2 &lt;60 mm Hg without documented intervention is a protocol violation</a:t>
            </a:r>
          </a:p>
        </p:txBody>
      </p:sp>
    </p:spTree>
    <p:extLst>
      <p:ext uri="{BB962C8B-B14F-4D97-AF65-F5344CB8AC3E}">
        <p14:creationId xmlns:p14="http://schemas.microsoft.com/office/powerpoint/2010/main" val="3959460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77C0AE-01A3-4DE6-AC57-68F5C5B8370C}"/>
              </a:ext>
            </a:extLst>
          </p:cNvPr>
          <p:cNvSpPr>
            <a:spLocks noGrp="1"/>
          </p:cNvSpPr>
          <p:nvPr>
            <p:ph type="title"/>
          </p:nvPr>
        </p:nvSpPr>
        <p:spPr/>
        <p:txBody>
          <a:bodyPr>
            <a:normAutofit/>
          </a:bodyPr>
          <a:lstStyle/>
          <a:p>
            <a:r>
              <a:rPr lang="en-US" b="1" dirty="0"/>
              <a:t>Clinical Standardization </a:t>
            </a:r>
            <a:r>
              <a:rPr lang="en-US" b="1" dirty="0" smtClean="0"/>
              <a:t>Guidelines: Respiratory Issues</a:t>
            </a:r>
            <a:endParaRPr lang="en-US" b="1" dirty="0"/>
          </a:p>
        </p:txBody>
      </p:sp>
      <p:sp>
        <p:nvSpPr>
          <p:cNvPr id="3" name="Content Placeholder 2">
            <a:extLst>
              <a:ext uri="{FF2B5EF4-FFF2-40B4-BE49-F238E27FC236}">
                <a16:creationId xmlns:a16="http://schemas.microsoft.com/office/drawing/2014/main" xmlns="" id="{5299B0A1-62F7-4BCF-909A-0D4D8254C3C9}"/>
              </a:ext>
            </a:extLst>
          </p:cNvPr>
          <p:cNvSpPr>
            <a:spLocks noGrp="1"/>
          </p:cNvSpPr>
          <p:nvPr>
            <p:ph idx="1"/>
          </p:nvPr>
        </p:nvSpPr>
        <p:spPr>
          <a:xfrm>
            <a:off x="286659" y="1349828"/>
            <a:ext cx="11556998" cy="4702629"/>
          </a:xfrm>
        </p:spPr>
        <p:txBody>
          <a:bodyPr>
            <a:normAutofit/>
          </a:bodyPr>
          <a:lstStyle/>
          <a:p>
            <a:r>
              <a:rPr lang="en-US" dirty="0" smtClean="0"/>
              <a:t>Initial PaCO2 should target </a:t>
            </a:r>
            <a:r>
              <a:rPr lang="en-US" dirty="0" err="1" smtClean="0"/>
              <a:t>normocapnia</a:t>
            </a:r>
            <a:r>
              <a:rPr lang="en-US" dirty="0" smtClean="0"/>
              <a:t> (i.e., 35 - 45 mm Hg)</a:t>
            </a:r>
          </a:p>
          <a:p>
            <a:pPr lvl="1"/>
            <a:r>
              <a:rPr lang="en-US" dirty="0" smtClean="0"/>
              <a:t>PaCO2 adjustments should be in small increments (maximum of 5). </a:t>
            </a:r>
          </a:p>
          <a:p>
            <a:pPr lvl="1"/>
            <a:r>
              <a:rPr lang="en-US" dirty="0" smtClean="0"/>
              <a:t>Further adjustments should be guided by clinical status (</a:t>
            </a:r>
            <a:r>
              <a:rPr lang="en-US" dirty="0" err="1" smtClean="0"/>
              <a:t>ie</a:t>
            </a:r>
            <a:r>
              <a:rPr lang="en-US" dirty="0" smtClean="0"/>
              <a:t>, history of CO2 retention, acute uncompensated </a:t>
            </a:r>
            <a:r>
              <a:rPr lang="en-US" dirty="0" err="1" smtClean="0"/>
              <a:t>hypercarbic</a:t>
            </a:r>
            <a:r>
              <a:rPr lang="en-US" dirty="0" smtClean="0"/>
              <a:t> respiratory failure, pulmonary contusions, etc).</a:t>
            </a:r>
          </a:p>
          <a:p>
            <a:pPr marL="457200" lvl="1" indent="0">
              <a:buNone/>
            </a:pPr>
            <a:endParaRPr lang="en-US" dirty="0" smtClean="0"/>
          </a:p>
          <a:p>
            <a:r>
              <a:rPr lang="en-US" dirty="0" smtClean="0"/>
              <a:t>Target pH is 7.35 – 7.45. </a:t>
            </a:r>
          </a:p>
          <a:p>
            <a:pPr lvl="1"/>
            <a:r>
              <a:rPr lang="en-US" dirty="0" smtClean="0"/>
              <a:t>When adjusting PaCO2, the pH must also be considered. Further lowering of PaCO2 should not be done if pH &gt; 7.45, and PaCO2 should not be increased if pH is &lt; 7.35.</a:t>
            </a:r>
          </a:p>
        </p:txBody>
      </p:sp>
    </p:spTree>
    <p:extLst>
      <p:ext uri="{BB962C8B-B14F-4D97-AF65-F5344CB8AC3E}">
        <p14:creationId xmlns:p14="http://schemas.microsoft.com/office/powerpoint/2010/main" val="3959460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77C0AE-01A3-4DE6-AC57-68F5C5B8370C}"/>
              </a:ext>
            </a:extLst>
          </p:cNvPr>
          <p:cNvSpPr>
            <a:spLocks noGrp="1"/>
          </p:cNvSpPr>
          <p:nvPr>
            <p:ph type="title"/>
          </p:nvPr>
        </p:nvSpPr>
        <p:spPr>
          <a:xfrm>
            <a:off x="286657" y="232228"/>
            <a:ext cx="11165113" cy="752475"/>
          </a:xfrm>
        </p:spPr>
        <p:txBody>
          <a:bodyPr>
            <a:normAutofit/>
          </a:bodyPr>
          <a:lstStyle/>
          <a:p>
            <a:r>
              <a:rPr lang="en-US" b="1" dirty="0"/>
              <a:t>Clinical Standardization </a:t>
            </a:r>
            <a:r>
              <a:rPr lang="en-US" b="1" dirty="0" smtClean="0"/>
              <a:t>Guidelines: Hematologic Issues</a:t>
            </a:r>
            <a:endParaRPr lang="en-US" b="1" dirty="0"/>
          </a:p>
        </p:txBody>
      </p:sp>
      <p:sp>
        <p:nvSpPr>
          <p:cNvPr id="3" name="Content Placeholder 2">
            <a:extLst>
              <a:ext uri="{FF2B5EF4-FFF2-40B4-BE49-F238E27FC236}">
                <a16:creationId xmlns:a16="http://schemas.microsoft.com/office/drawing/2014/main" xmlns="" id="{5299B0A1-62F7-4BCF-909A-0D4D8254C3C9}"/>
              </a:ext>
            </a:extLst>
          </p:cNvPr>
          <p:cNvSpPr>
            <a:spLocks noGrp="1"/>
          </p:cNvSpPr>
          <p:nvPr>
            <p:ph idx="1"/>
          </p:nvPr>
        </p:nvSpPr>
        <p:spPr>
          <a:xfrm>
            <a:off x="286659" y="1233714"/>
            <a:ext cx="11556998" cy="4615543"/>
          </a:xfrm>
        </p:spPr>
        <p:txBody>
          <a:bodyPr>
            <a:normAutofit lnSpcReduction="10000"/>
          </a:bodyPr>
          <a:lstStyle/>
          <a:p>
            <a:r>
              <a:rPr lang="en-US" dirty="0" smtClean="0"/>
              <a:t>Hemoglobin levels should be maintained &gt; 7.0 g/</a:t>
            </a:r>
            <a:r>
              <a:rPr lang="en-US" dirty="0" err="1" smtClean="0"/>
              <a:t>dL</a:t>
            </a:r>
            <a:r>
              <a:rPr lang="en-US" dirty="0" smtClean="0"/>
              <a:t>. </a:t>
            </a:r>
          </a:p>
          <a:p>
            <a:pPr marL="0" indent="0">
              <a:buNone/>
            </a:pPr>
            <a:endParaRPr lang="en-US" dirty="0" smtClean="0"/>
          </a:p>
          <a:p>
            <a:r>
              <a:rPr lang="en-US" dirty="0" smtClean="0"/>
              <a:t>Goal INR at time of insertion/removal of intracranial probes is </a:t>
            </a:r>
            <a:r>
              <a:rPr lang="en-US" dirty="0" smtClean="0"/>
              <a:t>≤</a:t>
            </a:r>
            <a:r>
              <a:rPr lang="en-US" dirty="0" smtClean="0"/>
              <a:t> </a:t>
            </a:r>
            <a:r>
              <a:rPr lang="en-US" dirty="0" smtClean="0"/>
              <a:t>1.6. </a:t>
            </a:r>
          </a:p>
          <a:p>
            <a:pPr lvl="1"/>
            <a:r>
              <a:rPr lang="en-US" dirty="0" smtClean="0"/>
              <a:t>Correction should be initiated rapidly and will be done per local protocol. </a:t>
            </a:r>
          </a:p>
          <a:p>
            <a:pPr lvl="1"/>
            <a:r>
              <a:rPr lang="en-US" dirty="0" smtClean="0"/>
              <a:t>The measures used for correction and resolution of the coagulopathy will be documented on the AE report form and daily CRF.</a:t>
            </a:r>
          </a:p>
          <a:p>
            <a:pPr marL="457200" lvl="1" indent="0">
              <a:buNone/>
            </a:pPr>
            <a:endParaRPr lang="en-US" dirty="0" smtClean="0"/>
          </a:p>
          <a:p>
            <a:r>
              <a:rPr lang="en-US" dirty="0" smtClean="0"/>
              <a:t>Goal platelets for insertion/removal of intracranial probes is </a:t>
            </a:r>
            <a:r>
              <a:rPr lang="en-US" dirty="0" smtClean="0"/>
              <a:t>≥</a:t>
            </a:r>
            <a:r>
              <a:rPr lang="en-US" dirty="0" smtClean="0"/>
              <a:t> </a:t>
            </a:r>
            <a:r>
              <a:rPr lang="en-US" dirty="0" smtClean="0"/>
              <a:t>80,000 /ml. </a:t>
            </a:r>
          </a:p>
          <a:p>
            <a:pPr lvl="1"/>
            <a:r>
              <a:rPr lang="en-US" dirty="0" smtClean="0"/>
              <a:t>Correction should be initiated rapidly and will be done per local protocol. </a:t>
            </a:r>
          </a:p>
          <a:p>
            <a:pPr lvl="1"/>
            <a:r>
              <a:rPr lang="en-US" dirty="0" smtClean="0"/>
              <a:t>The measures used for correction and resolution will be documented on the AE report form and daily CRF.</a:t>
            </a:r>
          </a:p>
        </p:txBody>
      </p:sp>
    </p:spTree>
    <p:extLst>
      <p:ext uri="{BB962C8B-B14F-4D97-AF65-F5344CB8AC3E}">
        <p14:creationId xmlns:p14="http://schemas.microsoft.com/office/powerpoint/2010/main" val="3959460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77C0AE-01A3-4DE6-AC57-68F5C5B8370C}"/>
              </a:ext>
            </a:extLst>
          </p:cNvPr>
          <p:cNvSpPr>
            <a:spLocks noGrp="1"/>
          </p:cNvSpPr>
          <p:nvPr>
            <p:ph type="title"/>
          </p:nvPr>
        </p:nvSpPr>
        <p:spPr>
          <a:xfrm>
            <a:off x="199572" y="215899"/>
            <a:ext cx="11992428" cy="812802"/>
          </a:xfrm>
        </p:spPr>
        <p:txBody>
          <a:bodyPr>
            <a:normAutofit/>
          </a:bodyPr>
          <a:lstStyle/>
          <a:p>
            <a:r>
              <a:rPr lang="en-US" b="1" dirty="0"/>
              <a:t>Clinical </a:t>
            </a:r>
            <a:r>
              <a:rPr lang="en-US" b="1" dirty="0" smtClean="0"/>
              <a:t>Standardization: Seizure Prevention / Management</a:t>
            </a:r>
            <a:endParaRPr lang="en-US" b="1" dirty="0"/>
          </a:p>
        </p:txBody>
      </p:sp>
      <p:sp>
        <p:nvSpPr>
          <p:cNvPr id="3" name="Content Placeholder 2">
            <a:extLst>
              <a:ext uri="{FF2B5EF4-FFF2-40B4-BE49-F238E27FC236}">
                <a16:creationId xmlns:a16="http://schemas.microsoft.com/office/drawing/2014/main" xmlns="" id="{5299B0A1-62F7-4BCF-909A-0D4D8254C3C9}"/>
              </a:ext>
            </a:extLst>
          </p:cNvPr>
          <p:cNvSpPr>
            <a:spLocks noGrp="1"/>
          </p:cNvSpPr>
          <p:nvPr>
            <p:ph idx="1"/>
          </p:nvPr>
        </p:nvSpPr>
        <p:spPr>
          <a:xfrm>
            <a:off x="319313" y="1322614"/>
            <a:ext cx="11524343" cy="4642757"/>
          </a:xfrm>
        </p:spPr>
        <p:txBody>
          <a:bodyPr>
            <a:normAutofit/>
          </a:bodyPr>
          <a:lstStyle/>
          <a:p>
            <a:r>
              <a:rPr lang="en-US" dirty="0" smtClean="0"/>
              <a:t>Use of prophylactic anti-seizure medications (AEDs) is optional</a:t>
            </a:r>
          </a:p>
          <a:p>
            <a:endParaRPr lang="en-US" dirty="0" smtClean="0"/>
          </a:p>
          <a:p>
            <a:r>
              <a:rPr lang="en-US" dirty="0"/>
              <a:t>P</a:t>
            </a:r>
            <a:r>
              <a:rPr lang="en-US" dirty="0" smtClean="0"/>
              <a:t>rophylactic AEDs should be used for 7 days only (unless </a:t>
            </a:r>
            <a:r>
              <a:rPr lang="en-US" dirty="0" err="1" smtClean="0"/>
              <a:t>dev</a:t>
            </a:r>
            <a:r>
              <a:rPr lang="en-US" dirty="0" smtClean="0"/>
              <a:t> seizure) </a:t>
            </a:r>
            <a:r>
              <a:rPr lang="en-US" sz="2400" dirty="0" smtClean="0"/>
              <a:t>Phenytoin, </a:t>
            </a:r>
            <a:r>
              <a:rPr lang="en-US" sz="2400" dirty="0" err="1" smtClean="0"/>
              <a:t>levetiracetam</a:t>
            </a:r>
            <a:r>
              <a:rPr lang="en-US" sz="2400" dirty="0" smtClean="0"/>
              <a:t>, other AEDs may be used according to local protocol</a:t>
            </a:r>
          </a:p>
          <a:p>
            <a:pPr lvl="1"/>
            <a:r>
              <a:rPr lang="en-US" dirty="0" smtClean="0"/>
              <a:t>phenytoin loading dose = 20 mg/kg, followed by maintenance dose of 3 - 5 mg/kg/day </a:t>
            </a:r>
          </a:p>
          <a:p>
            <a:pPr lvl="1"/>
            <a:r>
              <a:rPr lang="en-US" dirty="0" smtClean="0"/>
              <a:t>AED levels should be monitored per site protocol</a:t>
            </a:r>
          </a:p>
          <a:p>
            <a:pPr lvl="1"/>
            <a:endParaRPr lang="en-US" dirty="0" smtClean="0"/>
          </a:p>
          <a:p>
            <a:r>
              <a:rPr lang="en-US" dirty="0" smtClean="0"/>
              <a:t>Clinical or subclinical seizures (as identified by EEG) should be managed according to site protocol. </a:t>
            </a:r>
          </a:p>
          <a:p>
            <a:pPr lvl="1"/>
            <a:r>
              <a:rPr lang="en-US" dirty="0" smtClean="0"/>
              <a:t>AE form should be submitted to reflect onset, duration, and treatment of seizure</a:t>
            </a:r>
          </a:p>
        </p:txBody>
      </p:sp>
    </p:spTree>
    <p:extLst>
      <p:ext uri="{BB962C8B-B14F-4D97-AF65-F5344CB8AC3E}">
        <p14:creationId xmlns:p14="http://schemas.microsoft.com/office/powerpoint/2010/main" val="3959460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C870C1-6F1A-4847-BE4F-3F7DD86EA4C0}"/>
              </a:ext>
            </a:extLst>
          </p:cNvPr>
          <p:cNvSpPr>
            <a:spLocks noGrp="1"/>
          </p:cNvSpPr>
          <p:nvPr>
            <p:ph type="title"/>
          </p:nvPr>
        </p:nvSpPr>
        <p:spPr>
          <a:xfrm>
            <a:off x="221344" y="206827"/>
            <a:ext cx="10515600" cy="752475"/>
          </a:xfrm>
        </p:spPr>
        <p:txBody>
          <a:bodyPr>
            <a:normAutofit/>
          </a:bodyPr>
          <a:lstStyle/>
          <a:p>
            <a:r>
              <a:rPr lang="en-US" b="1" dirty="0"/>
              <a:t>Withdrawal of Care / Brain Death</a:t>
            </a:r>
          </a:p>
        </p:txBody>
      </p:sp>
      <p:sp>
        <p:nvSpPr>
          <p:cNvPr id="3" name="Content Placeholder 2">
            <a:extLst>
              <a:ext uri="{FF2B5EF4-FFF2-40B4-BE49-F238E27FC236}">
                <a16:creationId xmlns:a16="http://schemas.microsoft.com/office/drawing/2014/main" xmlns="" id="{90670F84-775B-4DED-8085-CA25344EF015}"/>
              </a:ext>
            </a:extLst>
          </p:cNvPr>
          <p:cNvSpPr>
            <a:spLocks noGrp="1"/>
          </p:cNvSpPr>
          <p:nvPr>
            <p:ph idx="1"/>
          </p:nvPr>
        </p:nvSpPr>
        <p:spPr>
          <a:xfrm>
            <a:off x="228600" y="1110343"/>
            <a:ext cx="11740243" cy="5066621"/>
          </a:xfrm>
        </p:spPr>
        <p:txBody>
          <a:bodyPr>
            <a:normAutofit lnSpcReduction="10000"/>
          </a:bodyPr>
          <a:lstStyle/>
          <a:p>
            <a:r>
              <a:rPr lang="en-US" sz="2600" dirty="0"/>
              <a:t>The intent of the study is to </a:t>
            </a:r>
            <a:r>
              <a:rPr lang="en-US" sz="2600" b="1" dirty="0">
                <a:solidFill>
                  <a:srgbClr val="C00000"/>
                </a:solidFill>
              </a:rPr>
              <a:t>optimize therapy for 5 days after randomization</a:t>
            </a:r>
            <a:r>
              <a:rPr lang="en-US" sz="2600" dirty="0" smtClean="0">
                <a:solidFill>
                  <a:srgbClr val="C00000"/>
                </a:solidFill>
              </a:rPr>
              <a:t>.</a:t>
            </a:r>
          </a:p>
          <a:p>
            <a:r>
              <a:rPr lang="en-US" sz="2600" dirty="0" smtClean="0"/>
              <a:t> </a:t>
            </a:r>
            <a:r>
              <a:rPr lang="en-US" sz="2600" dirty="0"/>
              <a:t>Withdrawal of care during the first 5 days may be considered in dire circumstances or if requested by the patient’s family</a:t>
            </a:r>
            <a:r>
              <a:rPr lang="en-US" sz="2600" dirty="0" smtClean="0"/>
              <a:t>.</a:t>
            </a:r>
          </a:p>
          <a:p>
            <a:pPr marL="0" indent="0">
              <a:buNone/>
            </a:pPr>
            <a:endParaRPr lang="en-US" sz="2600" b="1" dirty="0"/>
          </a:p>
          <a:p>
            <a:pPr lvl="1"/>
            <a:r>
              <a:rPr lang="en-US" sz="2600" b="1" u="sng" dirty="0">
                <a:solidFill>
                  <a:srgbClr val="C00000"/>
                </a:solidFill>
              </a:rPr>
              <a:t>S</a:t>
            </a:r>
            <a:r>
              <a:rPr lang="en-US" sz="2600" b="1" u="sng" dirty="0" smtClean="0">
                <a:solidFill>
                  <a:srgbClr val="C00000"/>
                </a:solidFill>
              </a:rPr>
              <a:t>ite </a:t>
            </a:r>
            <a:r>
              <a:rPr lang="en-US" sz="2600" b="1" u="sng" dirty="0">
                <a:solidFill>
                  <a:srgbClr val="C00000"/>
                </a:solidFill>
              </a:rPr>
              <a:t>PI </a:t>
            </a:r>
            <a:r>
              <a:rPr lang="en-US" sz="2600" b="1" u="sng" dirty="0" smtClean="0">
                <a:solidFill>
                  <a:srgbClr val="C00000"/>
                </a:solidFill>
              </a:rPr>
              <a:t>to </a:t>
            </a:r>
            <a:r>
              <a:rPr lang="en-US" sz="2600" b="1" u="sng" dirty="0">
                <a:solidFill>
                  <a:srgbClr val="C00000"/>
                </a:solidFill>
              </a:rPr>
              <a:t>call the study hotline </a:t>
            </a:r>
            <a:r>
              <a:rPr lang="en-US" sz="2600" b="1" u="sng" dirty="0" smtClean="0">
                <a:solidFill>
                  <a:srgbClr val="C00000"/>
                </a:solidFill>
              </a:rPr>
              <a:t>and </a:t>
            </a:r>
            <a:r>
              <a:rPr lang="en-US" sz="2600" b="1" u="sng" dirty="0">
                <a:solidFill>
                  <a:srgbClr val="C00000"/>
                </a:solidFill>
              </a:rPr>
              <a:t>update </a:t>
            </a:r>
            <a:r>
              <a:rPr lang="en-US" sz="2600" b="1" u="sng" dirty="0" smtClean="0">
                <a:solidFill>
                  <a:srgbClr val="C00000"/>
                </a:solidFill>
              </a:rPr>
              <a:t>study </a:t>
            </a:r>
            <a:r>
              <a:rPr lang="en-US" sz="2600" b="1" u="sng" dirty="0">
                <a:solidFill>
                  <a:srgbClr val="C00000"/>
                </a:solidFill>
              </a:rPr>
              <a:t>leadership </a:t>
            </a:r>
            <a:r>
              <a:rPr lang="en-US" sz="2600" b="1" u="sng" dirty="0" smtClean="0">
                <a:solidFill>
                  <a:srgbClr val="C00000"/>
                </a:solidFill>
              </a:rPr>
              <a:t>in event of withdrawal </a:t>
            </a:r>
            <a:r>
              <a:rPr lang="en-US" sz="2600" b="1" u="sng" dirty="0">
                <a:solidFill>
                  <a:srgbClr val="C00000"/>
                </a:solidFill>
              </a:rPr>
              <a:t>of </a:t>
            </a:r>
            <a:r>
              <a:rPr lang="en-US" sz="2600" b="1" u="sng" dirty="0" smtClean="0">
                <a:solidFill>
                  <a:srgbClr val="C00000"/>
                </a:solidFill>
              </a:rPr>
              <a:t>care.</a:t>
            </a:r>
          </a:p>
          <a:p>
            <a:pPr marL="457200" lvl="1" indent="0">
              <a:buNone/>
            </a:pPr>
            <a:r>
              <a:rPr lang="en-US" sz="2600" b="1" dirty="0" smtClean="0">
                <a:solidFill>
                  <a:srgbClr val="548235"/>
                </a:solidFill>
              </a:rPr>
              <a:t> </a:t>
            </a:r>
            <a:endParaRPr lang="en-US" sz="2600" b="1" dirty="0">
              <a:solidFill>
                <a:srgbClr val="548235"/>
              </a:solidFill>
            </a:endParaRPr>
          </a:p>
          <a:p>
            <a:r>
              <a:rPr lang="en-US" sz="2600" dirty="0" smtClean="0"/>
              <a:t>Withdrawal </a:t>
            </a:r>
            <a:r>
              <a:rPr lang="en-US" sz="2600" dirty="0"/>
              <a:t>of care </a:t>
            </a:r>
            <a:r>
              <a:rPr lang="en-US" sz="2600" dirty="0" smtClean="0"/>
              <a:t>is documented </a:t>
            </a:r>
            <a:r>
              <a:rPr lang="en-US" sz="2600" dirty="0"/>
              <a:t>on the End of Study </a:t>
            </a:r>
            <a:r>
              <a:rPr lang="en-US" sz="2600" dirty="0" smtClean="0"/>
              <a:t>form and on the </a:t>
            </a:r>
            <a:r>
              <a:rPr lang="en-US" sz="2600" dirty="0" err="1" smtClean="0"/>
              <a:t>Moberg</a:t>
            </a:r>
            <a:r>
              <a:rPr lang="en-US" sz="2600" dirty="0" smtClean="0"/>
              <a:t> monitor. </a:t>
            </a:r>
            <a:endParaRPr lang="en-US" sz="2600" dirty="0"/>
          </a:p>
          <a:p>
            <a:r>
              <a:rPr lang="en-US" sz="2600" dirty="0"/>
              <a:t>Should the patient progress to brain death, </a:t>
            </a:r>
            <a:r>
              <a:rPr lang="en-US" sz="2600" dirty="0" smtClean="0"/>
              <a:t>determination </a:t>
            </a:r>
            <a:r>
              <a:rPr lang="en-US" sz="2600" dirty="0"/>
              <a:t>is per local protocol. </a:t>
            </a:r>
            <a:endParaRPr lang="en-US" sz="2600" dirty="0" smtClean="0"/>
          </a:p>
          <a:p>
            <a:r>
              <a:rPr lang="en-US" sz="2600" dirty="0" smtClean="0"/>
              <a:t>Participation </a:t>
            </a:r>
            <a:r>
              <a:rPr lang="en-US" sz="2600" dirty="0"/>
              <a:t>in the clinical trial will not preclude a patient from consideration as an organ donor. </a:t>
            </a:r>
          </a:p>
          <a:p>
            <a:endParaRPr lang="en-US" dirty="0"/>
          </a:p>
          <a:p>
            <a:pPr marL="0" indent="0">
              <a:buNone/>
            </a:pPr>
            <a:endParaRPr lang="en-US" dirty="0"/>
          </a:p>
        </p:txBody>
      </p:sp>
    </p:spTree>
    <p:extLst>
      <p:ext uri="{BB962C8B-B14F-4D97-AF65-F5344CB8AC3E}">
        <p14:creationId xmlns:p14="http://schemas.microsoft.com/office/powerpoint/2010/main" val="1902350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429" y="696687"/>
            <a:ext cx="8418286" cy="885370"/>
          </a:xfrm>
        </p:spPr>
        <p:txBody>
          <a:bodyPr>
            <a:normAutofit lnSpcReduction="10000"/>
          </a:bodyPr>
          <a:lstStyle/>
          <a:p>
            <a:pPr algn="ctr">
              <a:buNone/>
            </a:pPr>
            <a:r>
              <a:rPr lang="en-US" sz="6000" dirty="0" smtClean="0"/>
              <a:t>QUESTIONS?</a:t>
            </a:r>
            <a:endParaRPr lang="en-US" sz="6000" dirty="0"/>
          </a:p>
        </p:txBody>
      </p:sp>
      <p:pic>
        <p:nvPicPr>
          <p:cNvPr id="111618" name="Picture 2" descr="Image result for question mark"/>
          <p:cNvPicPr>
            <a:picLocks noChangeAspect="1" noChangeArrowheads="1"/>
          </p:cNvPicPr>
          <p:nvPr/>
        </p:nvPicPr>
        <p:blipFill>
          <a:blip r:embed="rId2" cstate="print"/>
          <a:srcRect/>
          <a:stretch>
            <a:fillRect/>
          </a:stretch>
        </p:blipFill>
        <p:spPr bwMode="auto">
          <a:xfrm>
            <a:off x="2046058" y="1364038"/>
            <a:ext cx="7199541" cy="479969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77C0AE-01A3-4DE6-AC57-68F5C5B8370C}"/>
              </a:ext>
            </a:extLst>
          </p:cNvPr>
          <p:cNvSpPr>
            <a:spLocks noGrp="1"/>
          </p:cNvSpPr>
          <p:nvPr>
            <p:ph type="title"/>
          </p:nvPr>
        </p:nvSpPr>
        <p:spPr/>
        <p:txBody>
          <a:bodyPr>
            <a:normAutofit/>
          </a:bodyPr>
          <a:lstStyle/>
          <a:p>
            <a:r>
              <a:rPr lang="en-US" b="1" dirty="0"/>
              <a:t>Clinical Standardization Guidelines</a:t>
            </a:r>
          </a:p>
        </p:txBody>
      </p:sp>
      <p:sp>
        <p:nvSpPr>
          <p:cNvPr id="3" name="Content Placeholder 2">
            <a:extLst>
              <a:ext uri="{FF2B5EF4-FFF2-40B4-BE49-F238E27FC236}">
                <a16:creationId xmlns:a16="http://schemas.microsoft.com/office/drawing/2014/main" xmlns="" id="{5299B0A1-62F7-4BCF-909A-0D4D8254C3C9}"/>
              </a:ext>
            </a:extLst>
          </p:cNvPr>
          <p:cNvSpPr>
            <a:spLocks noGrp="1"/>
          </p:cNvSpPr>
          <p:nvPr>
            <p:ph idx="1"/>
          </p:nvPr>
        </p:nvSpPr>
        <p:spPr>
          <a:xfrm>
            <a:off x="286659" y="1233714"/>
            <a:ext cx="11556998" cy="3178629"/>
          </a:xfrm>
        </p:spPr>
        <p:txBody>
          <a:bodyPr/>
          <a:lstStyle/>
          <a:p>
            <a:r>
              <a:rPr lang="en-US" dirty="0" smtClean="0"/>
              <a:t>Goal directed management of physiologic parameters will be in accordance with recommended treatment guidelines published by the Brain Trauma Foundation and the American College of Surgeons</a:t>
            </a:r>
          </a:p>
          <a:p>
            <a:r>
              <a:rPr lang="en-US" dirty="0" smtClean="0"/>
              <a:t>Clinical management of these parameters</a:t>
            </a:r>
          </a:p>
          <a:p>
            <a:pPr lvl="1"/>
            <a:r>
              <a:rPr lang="en-US" dirty="0" smtClean="0"/>
              <a:t>Should be based on local protocols</a:t>
            </a:r>
          </a:p>
          <a:p>
            <a:pPr lvl="1"/>
            <a:r>
              <a:rPr lang="en-US" dirty="0" smtClean="0"/>
              <a:t>Will be tracked on the daily CRFs</a:t>
            </a:r>
            <a:br>
              <a:rPr lang="en-US" dirty="0" smtClean="0"/>
            </a:br>
            <a:endParaRPr lang="en-US" dirty="0" smtClean="0"/>
          </a:p>
        </p:txBody>
      </p:sp>
      <p:pic>
        <p:nvPicPr>
          <p:cNvPr id="43010" name="Picture 2" descr="Image result for brain Trauma Foundation"/>
          <p:cNvPicPr>
            <a:picLocks noChangeAspect="1" noChangeArrowheads="1"/>
          </p:cNvPicPr>
          <p:nvPr/>
        </p:nvPicPr>
        <p:blipFill>
          <a:blip r:embed="rId2" cstate="print"/>
          <a:srcRect/>
          <a:stretch>
            <a:fillRect/>
          </a:stretch>
        </p:blipFill>
        <p:spPr bwMode="auto">
          <a:xfrm>
            <a:off x="2390776" y="4127642"/>
            <a:ext cx="3560082" cy="1480995"/>
          </a:xfrm>
          <a:prstGeom prst="rect">
            <a:avLst/>
          </a:prstGeom>
          <a:noFill/>
        </p:spPr>
      </p:pic>
      <p:pic>
        <p:nvPicPr>
          <p:cNvPr id="43012" name="Picture 4" descr="Image result for ACS TQIP TBI"/>
          <p:cNvPicPr>
            <a:picLocks noChangeAspect="1" noChangeArrowheads="1"/>
          </p:cNvPicPr>
          <p:nvPr/>
        </p:nvPicPr>
        <p:blipFill>
          <a:blip r:embed="rId3" cstate="print"/>
          <a:srcRect/>
          <a:stretch>
            <a:fillRect/>
          </a:stretch>
        </p:blipFill>
        <p:spPr bwMode="auto">
          <a:xfrm>
            <a:off x="7148295" y="2743200"/>
            <a:ext cx="2327066" cy="3657600"/>
          </a:xfrm>
          <a:prstGeom prst="rect">
            <a:avLst/>
          </a:prstGeom>
          <a:noFill/>
        </p:spPr>
      </p:pic>
    </p:spTree>
    <p:extLst>
      <p:ext uri="{BB962C8B-B14F-4D97-AF65-F5344CB8AC3E}">
        <p14:creationId xmlns:p14="http://schemas.microsoft.com/office/powerpoint/2010/main" val="3959460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Standardization Guidelines</a:t>
            </a:r>
            <a:endParaRPr lang="en-US" dirty="0"/>
          </a:p>
        </p:txBody>
      </p:sp>
      <p:sp>
        <p:nvSpPr>
          <p:cNvPr id="4" name="Rectangle 3"/>
          <p:cNvSpPr/>
          <p:nvPr/>
        </p:nvSpPr>
        <p:spPr>
          <a:xfrm>
            <a:off x="274221" y="1183397"/>
            <a:ext cx="11748195" cy="2708434"/>
          </a:xfrm>
          <a:prstGeom prst="rect">
            <a:avLst/>
          </a:prstGeom>
        </p:spPr>
        <p:txBody>
          <a:bodyPr wrap="square">
            <a:spAutoFit/>
          </a:bodyPr>
          <a:lstStyle/>
          <a:p>
            <a:r>
              <a:rPr lang="en-US" sz="2500" dirty="0" smtClean="0"/>
              <a:t>We </a:t>
            </a:r>
            <a:r>
              <a:rPr lang="en-US" sz="2500" dirty="0"/>
              <a:t>recognize the existence of </a:t>
            </a:r>
            <a:r>
              <a:rPr lang="en-US" sz="2500" dirty="0" smtClean="0"/>
              <a:t>treatment </a:t>
            </a:r>
            <a:r>
              <a:rPr lang="en-US" sz="2500" dirty="0"/>
              <a:t>variability within this heterogeneous </a:t>
            </a:r>
            <a:r>
              <a:rPr lang="en-US" sz="2500" dirty="0" smtClean="0"/>
              <a:t>population. These guidelines </a:t>
            </a:r>
            <a:r>
              <a:rPr lang="en-US" sz="2500" dirty="0"/>
              <a:t>do not circumvent clinical acumen. </a:t>
            </a:r>
            <a:r>
              <a:rPr lang="en-US" sz="2500" dirty="0" smtClean="0"/>
              <a:t>However, treatment </a:t>
            </a:r>
            <a:r>
              <a:rPr lang="en-US" sz="2500" dirty="0"/>
              <a:t>variability </a:t>
            </a:r>
            <a:r>
              <a:rPr lang="en-US" sz="2500" dirty="0" smtClean="0"/>
              <a:t>has undermined </a:t>
            </a:r>
            <a:r>
              <a:rPr lang="en-US" sz="2500" dirty="0"/>
              <a:t>several notable Phase III clinical trials </a:t>
            </a:r>
            <a:r>
              <a:rPr lang="en-US" sz="2500" dirty="0" smtClean="0"/>
              <a:t>TBI. </a:t>
            </a:r>
          </a:p>
          <a:p>
            <a:endParaRPr lang="en-US" sz="2500" dirty="0" smtClean="0"/>
          </a:p>
          <a:p>
            <a:r>
              <a:rPr lang="en-US" sz="2500" dirty="0" smtClean="0"/>
              <a:t>Given </a:t>
            </a:r>
            <a:r>
              <a:rPr lang="en-US" sz="2500" dirty="0"/>
              <a:t>the heterogeneity </a:t>
            </a:r>
            <a:r>
              <a:rPr lang="en-US" sz="2500" dirty="0" smtClean="0"/>
              <a:t>of both </a:t>
            </a:r>
            <a:r>
              <a:rPr lang="en-US" sz="2500" dirty="0"/>
              <a:t>clinical presentation and clinical therapy in patients with TBI, </a:t>
            </a:r>
            <a:r>
              <a:rPr lang="en-US" sz="2500" dirty="0" smtClean="0"/>
              <a:t>adherence </a:t>
            </a:r>
            <a:r>
              <a:rPr lang="en-US" sz="2500" dirty="0"/>
              <a:t>to </a:t>
            </a:r>
            <a:r>
              <a:rPr lang="en-US" sz="2500" dirty="0" smtClean="0"/>
              <a:t>the </a:t>
            </a:r>
            <a:r>
              <a:rPr lang="en-US" sz="2500" dirty="0"/>
              <a:t>guidelines </a:t>
            </a:r>
            <a:r>
              <a:rPr lang="en-US" sz="2500" dirty="0" smtClean="0"/>
              <a:t>is </a:t>
            </a:r>
            <a:r>
              <a:rPr lang="en-US" sz="2500" b="1" dirty="0"/>
              <a:t>imperative if we are to conduct a successful trial</a:t>
            </a:r>
            <a:r>
              <a:rPr lang="en-US" sz="2500" b="1" dirty="0" smtClean="0"/>
              <a:t>.</a:t>
            </a:r>
          </a:p>
          <a:p>
            <a:endParaRPr lang="en-US" sz="2000" b="1" dirty="0"/>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3973" y="3811664"/>
            <a:ext cx="5769461" cy="195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49953" y="5788915"/>
            <a:ext cx="6331809" cy="461665"/>
          </a:xfrm>
          <a:prstGeom prst="rect">
            <a:avLst/>
          </a:prstGeom>
        </p:spPr>
        <p:txBody>
          <a:bodyPr wrap="square">
            <a:spAutoFit/>
          </a:bodyPr>
          <a:lstStyle/>
          <a:p>
            <a:r>
              <a:rPr lang="en-US" sz="1200" dirty="0"/>
              <a:t>Wright D, Merck LH: Head Trauma. In </a:t>
            </a:r>
            <a:r>
              <a:rPr lang="en-US" sz="1200" dirty="0" err="1"/>
              <a:t>Tintinalli</a:t>
            </a:r>
            <a:r>
              <a:rPr lang="en-US" sz="1200" dirty="0"/>
              <a:t> JE, </a:t>
            </a:r>
            <a:r>
              <a:rPr lang="en-US" sz="1200" dirty="0" err="1"/>
              <a:t>Stapczynski</a:t>
            </a:r>
            <a:r>
              <a:rPr lang="en-US" sz="1200" dirty="0"/>
              <a:t> JS, Ma OJ, Cline DM, </a:t>
            </a:r>
            <a:r>
              <a:rPr lang="en-US" sz="1200" dirty="0" err="1"/>
              <a:t>Cydulka</a:t>
            </a:r>
            <a:r>
              <a:rPr lang="en-US" sz="1200" dirty="0"/>
              <a:t> R (</a:t>
            </a:r>
            <a:r>
              <a:rPr lang="en-US" sz="1200" dirty="0" err="1"/>
              <a:t>eds</a:t>
            </a:r>
            <a:r>
              <a:rPr lang="en-US" sz="1200" dirty="0"/>
              <a:t>): Emergency Medicine: A Comprehensive Study Guide, 9th edition. McGraw-Hill, </a:t>
            </a:r>
            <a:r>
              <a:rPr lang="en-US" sz="1200" dirty="0" err="1"/>
              <a:t>Inc</a:t>
            </a:r>
            <a:r>
              <a:rPr lang="en-US" sz="1200" i="1" dirty="0"/>
              <a:t> </a:t>
            </a:r>
            <a:r>
              <a:rPr lang="en-US" sz="1200" dirty="0"/>
              <a:t>2019, </a:t>
            </a:r>
            <a:r>
              <a:rPr lang="en-US" sz="1200" i="1" dirty="0"/>
              <a:t>in press</a:t>
            </a:r>
            <a:r>
              <a:rPr lang="en-US" sz="1200" dirty="0"/>
              <a:t> </a:t>
            </a:r>
          </a:p>
        </p:txBody>
      </p:sp>
    </p:spTree>
    <p:extLst>
      <p:ext uri="{BB962C8B-B14F-4D97-AF65-F5344CB8AC3E}">
        <p14:creationId xmlns:p14="http://schemas.microsoft.com/office/powerpoint/2010/main" val="251019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Standardization </a:t>
            </a:r>
            <a:r>
              <a:rPr lang="en-US" b="1" dirty="0" smtClean="0"/>
              <a:t>Team</a:t>
            </a:r>
            <a:endParaRPr lang="en-US" dirty="0"/>
          </a:p>
        </p:txBody>
      </p:sp>
      <p:sp>
        <p:nvSpPr>
          <p:cNvPr id="5" name="TextBox 4"/>
          <p:cNvSpPr txBox="1"/>
          <p:nvPr/>
        </p:nvSpPr>
        <p:spPr>
          <a:xfrm>
            <a:off x="3129277" y="1166280"/>
            <a:ext cx="6826059" cy="5632310"/>
          </a:xfrm>
          <a:prstGeom prst="rect">
            <a:avLst/>
          </a:prstGeom>
          <a:noFill/>
        </p:spPr>
        <p:txBody>
          <a:bodyPr wrap="square" rtlCol="0">
            <a:spAutoFit/>
          </a:bodyPr>
          <a:lstStyle/>
          <a:p>
            <a:r>
              <a:rPr lang="en-US" sz="2400" i="1" dirty="0"/>
              <a:t>Rocco </a:t>
            </a:r>
            <a:r>
              <a:rPr lang="en-US" sz="2400" i="1" dirty="0" err="1"/>
              <a:t>Amonda</a:t>
            </a:r>
            <a:r>
              <a:rPr lang="en-US" sz="2400" i="1" dirty="0"/>
              <a:t>, </a:t>
            </a:r>
            <a:r>
              <a:rPr lang="en-US" sz="2400" i="1" dirty="0" err="1"/>
              <a:t>MedStar</a:t>
            </a:r>
            <a:r>
              <a:rPr lang="en-US" sz="2400" i="1" dirty="0"/>
              <a:t> Washington Hospital Center</a:t>
            </a:r>
            <a:br>
              <a:rPr lang="en-US" sz="2400" i="1" dirty="0"/>
            </a:br>
            <a:r>
              <a:rPr lang="en-US" sz="2400" i="1" dirty="0" smtClean="0"/>
              <a:t>Francis </a:t>
            </a:r>
            <a:r>
              <a:rPr lang="en-US" sz="2400" i="1" dirty="0"/>
              <a:t>Bernard, University of Montreal</a:t>
            </a:r>
            <a:br>
              <a:rPr lang="en-US" sz="2400" i="1" dirty="0"/>
            </a:br>
            <a:r>
              <a:rPr lang="en-US" sz="2400" i="1" dirty="0"/>
              <a:t>Randy </a:t>
            </a:r>
            <a:r>
              <a:rPr lang="en-US" sz="2400" i="1" dirty="0" err="1"/>
              <a:t>Chesnut</a:t>
            </a:r>
            <a:r>
              <a:rPr lang="en-US" sz="2400" i="1" dirty="0"/>
              <a:t>, University of </a:t>
            </a:r>
            <a:r>
              <a:rPr lang="en-US" sz="2400" i="1" dirty="0" smtClean="0"/>
              <a:t>Washington</a:t>
            </a:r>
          </a:p>
          <a:p>
            <a:r>
              <a:rPr lang="en-US" sz="2400" i="1" dirty="0"/>
              <a:t>Ramon </a:t>
            </a:r>
            <a:r>
              <a:rPr lang="en-US" sz="2400" i="1" dirty="0" smtClean="0"/>
              <a:t>Diaz-</a:t>
            </a:r>
            <a:r>
              <a:rPr lang="en-US" sz="2400" i="1" dirty="0" err="1" smtClean="0"/>
              <a:t>Arrastia</a:t>
            </a:r>
            <a:r>
              <a:rPr lang="en-US" sz="2400" i="1" dirty="0" smtClean="0"/>
              <a:t>, </a:t>
            </a:r>
            <a:r>
              <a:rPr lang="en-US" sz="2400" i="1" dirty="0"/>
              <a:t>University of Pennsylvania</a:t>
            </a:r>
          </a:p>
          <a:p>
            <a:r>
              <a:rPr lang="en-US" sz="2400" i="1" dirty="0"/>
              <a:t>Claude Hemphill, UCSF</a:t>
            </a:r>
            <a:br>
              <a:rPr lang="en-US" sz="2400" i="1" dirty="0"/>
            </a:br>
            <a:r>
              <a:rPr lang="en-US" sz="2400" i="1" dirty="0"/>
              <a:t>Luke James, Duke University Medical Center</a:t>
            </a:r>
          </a:p>
          <a:p>
            <a:r>
              <a:rPr lang="en-US" sz="2400" i="1" dirty="0"/>
              <a:t>Ryan Kitagawa, University of Texas - Houston</a:t>
            </a:r>
            <a:br>
              <a:rPr lang="en-US" sz="2400" i="1" dirty="0"/>
            </a:br>
            <a:r>
              <a:rPr lang="en-US" sz="2400" i="1" dirty="0" smtClean="0"/>
              <a:t>Lisa H. Merck, Brown University</a:t>
            </a:r>
          </a:p>
          <a:p>
            <a:r>
              <a:rPr lang="en-US" sz="2400" i="1" dirty="0" smtClean="0"/>
              <a:t>David </a:t>
            </a:r>
            <a:r>
              <a:rPr lang="en-US" sz="2400" i="1" dirty="0" err="1"/>
              <a:t>Okonkwo</a:t>
            </a:r>
            <a:r>
              <a:rPr lang="en-US" sz="2400" i="1" dirty="0"/>
              <a:t>, University of Pittsburgh</a:t>
            </a:r>
            <a:br>
              <a:rPr lang="en-US" sz="2400" i="1" dirty="0"/>
            </a:br>
            <a:r>
              <a:rPr lang="en-US" sz="2400" i="1" dirty="0" smtClean="0"/>
              <a:t>Claudia </a:t>
            </a:r>
            <a:r>
              <a:rPr lang="en-US" sz="2400" i="1" dirty="0"/>
              <a:t>Robertson, Baylor College of Medicine</a:t>
            </a:r>
            <a:br>
              <a:rPr lang="en-US" sz="2400" i="1" dirty="0"/>
            </a:br>
            <a:r>
              <a:rPr lang="en-US" sz="2400" i="1" dirty="0" err="1" smtClean="0"/>
              <a:t>Uzma</a:t>
            </a:r>
            <a:r>
              <a:rPr lang="en-US" sz="2400" i="1" dirty="0" smtClean="0"/>
              <a:t> </a:t>
            </a:r>
            <a:r>
              <a:rPr lang="en-US" sz="2400" i="1" dirty="0" err="1"/>
              <a:t>Samadani</a:t>
            </a:r>
            <a:r>
              <a:rPr lang="en-US" sz="2400" i="1" dirty="0"/>
              <a:t>, University of </a:t>
            </a:r>
            <a:r>
              <a:rPr lang="en-US" sz="2400" i="1" dirty="0" smtClean="0"/>
              <a:t>Minnesota</a:t>
            </a:r>
          </a:p>
          <a:p>
            <a:r>
              <a:rPr lang="en-US" sz="2400" i="1" dirty="0" smtClean="0"/>
              <a:t>Danielle </a:t>
            </a:r>
            <a:r>
              <a:rPr lang="en-US" sz="2400" i="1" dirty="0" err="1"/>
              <a:t>Sandsmark</a:t>
            </a:r>
            <a:r>
              <a:rPr lang="en-US" sz="2400" i="1" dirty="0"/>
              <a:t>, University of </a:t>
            </a:r>
            <a:r>
              <a:rPr lang="en-US" sz="2400" i="1" dirty="0" smtClean="0"/>
              <a:t>Pennsylvania</a:t>
            </a:r>
          </a:p>
          <a:p>
            <a:r>
              <a:rPr lang="en-US" sz="2400" i="1" dirty="0"/>
              <a:t>Lori </a:t>
            </a:r>
            <a:r>
              <a:rPr lang="en-US" sz="2400" i="1" dirty="0" smtClean="0"/>
              <a:t>Shutter, </a:t>
            </a:r>
            <a:r>
              <a:rPr lang="en-US" sz="2400" i="1" dirty="0"/>
              <a:t>University of Pittsburgh</a:t>
            </a:r>
          </a:p>
          <a:p>
            <a:r>
              <a:rPr lang="en-US" sz="2400" i="1" dirty="0"/>
              <a:t/>
            </a:r>
            <a:br>
              <a:rPr lang="en-US" sz="2400" i="1" dirty="0"/>
            </a:br>
            <a:endParaRPr lang="en-US" sz="2400" i="1" dirty="0" smtClean="0"/>
          </a:p>
        </p:txBody>
      </p:sp>
    </p:spTree>
    <p:extLst>
      <p:ext uri="{BB962C8B-B14F-4D97-AF65-F5344CB8AC3E}">
        <p14:creationId xmlns:p14="http://schemas.microsoft.com/office/powerpoint/2010/main" val="167757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670940" y="407605"/>
            <a:ext cx="7172314"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r>
              <a:rPr lang="en-US" sz="3200" b="1" dirty="0">
                <a:solidFill>
                  <a:srgbClr val="0A0303"/>
                </a:solidFill>
                <a:latin typeface="Times New Roman"/>
                <a:cs typeface="Times New Roman"/>
              </a:rPr>
              <a:t> </a:t>
            </a:r>
            <a:r>
              <a:rPr lang="en-US" sz="3200" b="1" dirty="0" smtClean="0">
                <a:solidFill>
                  <a:srgbClr val="0A0303"/>
                </a:solidFill>
                <a:latin typeface="Times New Roman"/>
                <a:cs typeface="Times New Roman"/>
              </a:rPr>
              <a:t>      Variability in Observed Outcome</a:t>
            </a:r>
          </a:p>
          <a:p>
            <a:endParaRPr lang="en-US" sz="1600" b="1" dirty="0">
              <a:solidFill>
                <a:srgbClr val="0A0303"/>
              </a:solidFill>
              <a:latin typeface="Times New Roman"/>
              <a:cs typeface="Times New Roman"/>
            </a:endParaRPr>
          </a:p>
          <a:p>
            <a:r>
              <a:rPr lang="en-US" sz="2800" dirty="0" smtClean="0">
                <a:latin typeface="Times New Roman"/>
                <a:cs typeface="Times New Roman"/>
              </a:rPr>
              <a:t>	</a:t>
            </a:r>
            <a:r>
              <a:rPr lang="en-US" sz="2800" dirty="0" smtClean="0">
                <a:solidFill>
                  <a:schemeClr val="accent6">
                    <a:lumMod val="75000"/>
                  </a:schemeClr>
                </a:solidFill>
                <a:latin typeface="Times New Roman"/>
                <a:cs typeface="Times New Roman"/>
              </a:rPr>
              <a:t>Heterogeneity in disease phenotype </a:t>
            </a:r>
            <a:br>
              <a:rPr lang="en-US" sz="2800" dirty="0" smtClean="0">
                <a:solidFill>
                  <a:schemeClr val="accent6">
                    <a:lumMod val="75000"/>
                  </a:schemeClr>
                </a:solidFill>
                <a:latin typeface="Times New Roman"/>
                <a:cs typeface="Times New Roman"/>
              </a:rPr>
            </a:br>
            <a:r>
              <a:rPr lang="en-US" sz="2800" dirty="0" smtClean="0">
                <a:solidFill>
                  <a:schemeClr val="accent6">
                    <a:lumMod val="75000"/>
                  </a:schemeClr>
                </a:solidFill>
                <a:latin typeface="Times New Roman"/>
                <a:cs typeface="Times New Roman"/>
              </a:rPr>
              <a:t>	Heterogeneity in disease management </a:t>
            </a:r>
            <a:endParaRPr lang="en-US" sz="2800" dirty="0">
              <a:solidFill>
                <a:schemeClr val="accent6">
                  <a:lumMod val="75000"/>
                </a:schemeClr>
              </a:solidFill>
              <a:latin typeface="Times New Roman"/>
              <a:cs typeface="Times New Roman"/>
            </a:endParaRPr>
          </a:p>
        </p:txBody>
      </p:sp>
      <p:pic>
        <p:nvPicPr>
          <p:cNvPr id="2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1685" y="1892565"/>
            <a:ext cx="17795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ED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1684" y="1911239"/>
            <a:ext cx="181451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1"/>
          <p:cNvGrpSpPr>
            <a:grpSpLocks/>
          </p:cNvGrpSpPr>
          <p:nvPr/>
        </p:nvGrpSpPr>
        <p:grpSpPr bwMode="auto">
          <a:xfrm>
            <a:off x="4122989" y="84586"/>
            <a:ext cx="4762500" cy="4041775"/>
            <a:chOff x="6401" y="7853"/>
            <a:chExt cx="7799" cy="6521"/>
          </a:xfrm>
        </p:grpSpPr>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0" y="10747"/>
              <a:ext cx="6600" cy="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3"/>
            <p:cNvSpPr txBox="1">
              <a:spLocks noChangeArrowheads="1"/>
            </p:cNvSpPr>
            <p:nvPr/>
          </p:nvSpPr>
          <p:spPr bwMode="auto">
            <a:xfrm>
              <a:off x="6401" y="7853"/>
              <a:ext cx="4548"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sz="3200">
                  <a:solidFill>
                    <a:srgbClr val="000000"/>
                  </a:solidFill>
                  <a:latin typeface="Times" charset="0"/>
                  <a:ea typeface="ＭＳ Ｐゴシック" charset="0"/>
                  <a:cs typeface="ＭＳ Ｐゴシック" charset="0"/>
                </a:defRPr>
              </a:lvl1pPr>
              <a:lvl2pPr marL="742950" indent="-285750" eaLnBrk="0" hangingPunct="0">
                <a:defRPr sz="3200">
                  <a:solidFill>
                    <a:srgbClr val="000000"/>
                  </a:solidFill>
                  <a:latin typeface="Times" charset="0"/>
                  <a:ea typeface="ＭＳ Ｐゴシック" charset="0"/>
                </a:defRPr>
              </a:lvl2pPr>
              <a:lvl3pPr marL="1143000" indent="-228600" eaLnBrk="0" hangingPunct="0">
                <a:defRPr sz="3200">
                  <a:solidFill>
                    <a:srgbClr val="000000"/>
                  </a:solidFill>
                  <a:latin typeface="Times" charset="0"/>
                  <a:ea typeface="ＭＳ Ｐゴシック" charset="0"/>
                </a:defRPr>
              </a:lvl3pPr>
              <a:lvl4pPr marL="1600200" indent="-228600" eaLnBrk="0" hangingPunct="0">
                <a:defRPr sz="3200">
                  <a:solidFill>
                    <a:srgbClr val="000000"/>
                  </a:solidFill>
                  <a:latin typeface="Times" charset="0"/>
                  <a:ea typeface="ＭＳ Ｐゴシック" charset="0"/>
                </a:defRPr>
              </a:lvl4pPr>
              <a:lvl5pPr marL="2057400" indent="-228600" eaLnBrk="0" hangingPunct="0">
                <a:defRPr sz="3200">
                  <a:solidFill>
                    <a:srgbClr val="000000"/>
                  </a:solidFill>
                  <a:latin typeface="Times" charset="0"/>
                  <a:ea typeface="ＭＳ Ｐゴシック" charset="0"/>
                </a:defRPr>
              </a:lvl5pPr>
              <a:lvl6pPr marL="2514600" indent="-228600" eaLnBrk="0" fontAlgn="base" hangingPunct="0">
                <a:spcBef>
                  <a:spcPct val="0"/>
                </a:spcBef>
                <a:spcAft>
                  <a:spcPct val="0"/>
                </a:spcAft>
                <a:defRPr sz="3200">
                  <a:solidFill>
                    <a:srgbClr val="000000"/>
                  </a:solidFill>
                  <a:latin typeface="Times" charset="0"/>
                  <a:ea typeface="ＭＳ Ｐゴシック" charset="0"/>
                </a:defRPr>
              </a:lvl6pPr>
              <a:lvl7pPr marL="2971800" indent="-228600" eaLnBrk="0" fontAlgn="base" hangingPunct="0">
                <a:spcBef>
                  <a:spcPct val="0"/>
                </a:spcBef>
                <a:spcAft>
                  <a:spcPct val="0"/>
                </a:spcAft>
                <a:defRPr sz="3200">
                  <a:solidFill>
                    <a:srgbClr val="000000"/>
                  </a:solidFill>
                  <a:latin typeface="Times" charset="0"/>
                  <a:ea typeface="ＭＳ Ｐゴシック" charset="0"/>
                </a:defRPr>
              </a:lvl7pPr>
              <a:lvl8pPr marL="3429000" indent="-228600" eaLnBrk="0" fontAlgn="base" hangingPunct="0">
                <a:spcBef>
                  <a:spcPct val="0"/>
                </a:spcBef>
                <a:spcAft>
                  <a:spcPct val="0"/>
                </a:spcAft>
                <a:defRPr sz="3200">
                  <a:solidFill>
                    <a:srgbClr val="000000"/>
                  </a:solidFill>
                  <a:latin typeface="Times" charset="0"/>
                  <a:ea typeface="ＭＳ Ｐゴシック" charset="0"/>
                </a:defRPr>
              </a:lvl8pPr>
              <a:lvl9pPr marL="3886200" indent="-228600" eaLnBrk="0" fontAlgn="base" hangingPunct="0">
                <a:spcBef>
                  <a:spcPct val="0"/>
                </a:spcBef>
                <a:spcAft>
                  <a:spcPct val="0"/>
                </a:spcAft>
                <a:defRPr sz="3200">
                  <a:solidFill>
                    <a:srgbClr val="000000"/>
                  </a:solidFill>
                  <a:latin typeface="Times" charset="0"/>
                  <a:ea typeface="ＭＳ Ｐゴシック" charset="0"/>
                </a:defRPr>
              </a:lvl9pPr>
            </a:lstStyle>
            <a:p>
              <a:pPr eaLnBrk="1" hangingPunct="1"/>
              <a:endParaRPr lang="en-US" sz="700">
                <a:solidFill>
                  <a:schemeClr val="tx1"/>
                </a:solidFill>
                <a:latin typeface="Times New Roman" charset="0"/>
              </a:endParaRPr>
            </a:p>
            <a:p>
              <a:pPr eaLnBrk="1" hangingPunct="1">
                <a:spcAft>
                  <a:spcPts val="1000"/>
                </a:spcAft>
              </a:pPr>
              <a:endParaRPr lang="en-US" sz="1100">
                <a:solidFill>
                  <a:schemeClr val="tx1"/>
                </a:solidFill>
                <a:latin typeface="Times New Roman" charset="0"/>
              </a:endParaRPr>
            </a:p>
            <a:p>
              <a:pPr eaLnBrk="1" hangingPunct="1"/>
              <a:endParaRPr lang="en-US" sz="1800">
                <a:solidFill>
                  <a:schemeClr val="tx1"/>
                </a:solidFill>
                <a:latin typeface="Arial" charset="0"/>
              </a:endParaRPr>
            </a:p>
          </p:txBody>
        </p:sp>
      </p:grpSp>
      <p:pic>
        <p:nvPicPr>
          <p:cNvPr id="2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047" y="4159858"/>
            <a:ext cx="4046946" cy="221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0" descr="http://www2.kumc.edu/neurosurgery/pictures/GSW.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56429" y="1892587"/>
            <a:ext cx="2223626" cy="222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46071" y="6335183"/>
            <a:ext cx="6497183" cy="553998"/>
          </a:xfrm>
          <a:prstGeom prst="rect">
            <a:avLst/>
          </a:prstGeom>
        </p:spPr>
        <p:txBody>
          <a:bodyPr wrap="square">
            <a:spAutoFit/>
          </a:bodyPr>
          <a:lstStyle/>
          <a:p>
            <a:r>
              <a:rPr lang="en-US" sz="1200" dirty="0"/>
              <a:t>Wright D, Merck LH: Head Trauma. In </a:t>
            </a:r>
            <a:r>
              <a:rPr lang="en-US" sz="1200" dirty="0" err="1"/>
              <a:t>Tintinalli</a:t>
            </a:r>
            <a:r>
              <a:rPr lang="en-US" sz="1200" dirty="0"/>
              <a:t> JE, </a:t>
            </a:r>
            <a:r>
              <a:rPr lang="en-US" sz="1200" dirty="0" err="1"/>
              <a:t>Stapczynski</a:t>
            </a:r>
            <a:r>
              <a:rPr lang="en-US" sz="1200" dirty="0"/>
              <a:t> JS, Ma OJ, Cline DM, </a:t>
            </a:r>
            <a:r>
              <a:rPr lang="en-US" sz="1200" dirty="0" err="1"/>
              <a:t>Cydulka</a:t>
            </a:r>
            <a:r>
              <a:rPr lang="en-US" sz="1200" dirty="0"/>
              <a:t> R (</a:t>
            </a:r>
            <a:r>
              <a:rPr lang="en-US" sz="1200" dirty="0" err="1"/>
              <a:t>eds</a:t>
            </a:r>
            <a:r>
              <a:rPr lang="en-US" sz="1200" dirty="0"/>
              <a:t>): Emergency Medicine: A Comprehensive Study Guide, 8th edition. McGraw-Hill, </a:t>
            </a:r>
            <a:r>
              <a:rPr lang="en-US" sz="1200" dirty="0" err="1"/>
              <a:t>Inc</a:t>
            </a:r>
            <a:r>
              <a:rPr lang="en-US" sz="1200" i="1" dirty="0"/>
              <a:t> </a:t>
            </a:r>
            <a:r>
              <a:rPr lang="en-US" sz="1200" dirty="0"/>
              <a:t>2015</a:t>
            </a:r>
            <a:r>
              <a:rPr lang="en-US" i="1" dirty="0"/>
              <a:t>.</a:t>
            </a:r>
            <a:r>
              <a:rPr lang="en-US" dirty="0"/>
              <a:t> </a:t>
            </a:r>
          </a:p>
        </p:txBody>
      </p:sp>
    </p:spTree>
    <p:extLst>
      <p:ext uri="{BB962C8B-B14F-4D97-AF65-F5344CB8AC3E}">
        <p14:creationId xmlns:p14="http://schemas.microsoft.com/office/powerpoint/2010/main" val="339352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85799" y="228600"/>
            <a:ext cx="10824043" cy="914400"/>
          </a:xfrm>
        </p:spPr>
        <p:txBody>
          <a:bodyPr/>
          <a:lstStyle/>
          <a:p>
            <a:pPr eaLnBrk="1" hangingPunct="1"/>
            <a:r>
              <a:rPr lang="en-US" b="1" dirty="0" smtClean="0">
                <a:solidFill>
                  <a:srgbClr val="0A0303"/>
                </a:solidFill>
                <a:latin typeface="Times New Roman" charset="0"/>
                <a:cs typeface="Times New Roman" charset="0"/>
              </a:rPr>
              <a:t>Variability in Reported Mortality Rate after TBI</a:t>
            </a:r>
            <a:endParaRPr lang="en-US" sz="2400" b="1" dirty="0">
              <a:solidFill>
                <a:srgbClr val="0A0303"/>
              </a:solidFill>
              <a:latin typeface="Times New Roman" charset="0"/>
              <a:cs typeface="Times New Roman" charset="0"/>
            </a:endParaRPr>
          </a:p>
        </p:txBody>
      </p:sp>
      <p:sp>
        <p:nvSpPr>
          <p:cNvPr id="9" name="Text Box 3"/>
          <p:cNvSpPr txBox="1">
            <a:spLocks noChangeArrowheads="1"/>
          </p:cNvSpPr>
          <p:nvPr/>
        </p:nvSpPr>
        <p:spPr bwMode="auto">
          <a:xfrm>
            <a:off x="1127125" y="3800475"/>
            <a:ext cx="7026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Times" charset="0"/>
                <a:ea typeface="ＭＳ Ｐゴシック" charset="0"/>
                <a:cs typeface="ＭＳ Ｐゴシック" charset="0"/>
              </a:defRPr>
            </a:lvl1pPr>
            <a:lvl2pPr marL="742950" indent="-285750" eaLnBrk="0" hangingPunct="0">
              <a:defRPr sz="3200">
                <a:solidFill>
                  <a:srgbClr val="000000"/>
                </a:solidFill>
                <a:latin typeface="Times" charset="0"/>
                <a:ea typeface="ＭＳ Ｐゴシック" charset="0"/>
              </a:defRPr>
            </a:lvl2pPr>
            <a:lvl3pPr marL="1143000" indent="-228600" eaLnBrk="0" hangingPunct="0">
              <a:defRPr sz="3200">
                <a:solidFill>
                  <a:srgbClr val="000000"/>
                </a:solidFill>
                <a:latin typeface="Times" charset="0"/>
                <a:ea typeface="ＭＳ Ｐゴシック" charset="0"/>
              </a:defRPr>
            </a:lvl3pPr>
            <a:lvl4pPr marL="1600200" indent="-228600" eaLnBrk="0" hangingPunct="0">
              <a:defRPr sz="3200">
                <a:solidFill>
                  <a:srgbClr val="000000"/>
                </a:solidFill>
                <a:latin typeface="Times" charset="0"/>
                <a:ea typeface="ＭＳ Ｐゴシック" charset="0"/>
              </a:defRPr>
            </a:lvl4pPr>
            <a:lvl5pPr marL="2057400" indent="-228600" eaLnBrk="0" hangingPunct="0">
              <a:defRPr sz="3200">
                <a:solidFill>
                  <a:srgbClr val="000000"/>
                </a:solidFill>
                <a:latin typeface="Times" charset="0"/>
                <a:ea typeface="ＭＳ Ｐゴシック" charset="0"/>
              </a:defRPr>
            </a:lvl5pPr>
            <a:lvl6pPr marL="2514600" indent="-228600" eaLnBrk="0" fontAlgn="base" hangingPunct="0">
              <a:spcBef>
                <a:spcPct val="0"/>
              </a:spcBef>
              <a:spcAft>
                <a:spcPct val="0"/>
              </a:spcAft>
              <a:defRPr sz="3200">
                <a:solidFill>
                  <a:srgbClr val="000000"/>
                </a:solidFill>
                <a:latin typeface="Times" charset="0"/>
                <a:ea typeface="ＭＳ Ｐゴシック" charset="0"/>
              </a:defRPr>
            </a:lvl6pPr>
            <a:lvl7pPr marL="2971800" indent="-228600" eaLnBrk="0" fontAlgn="base" hangingPunct="0">
              <a:spcBef>
                <a:spcPct val="0"/>
              </a:spcBef>
              <a:spcAft>
                <a:spcPct val="0"/>
              </a:spcAft>
              <a:defRPr sz="3200">
                <a:solidFill>
                  <a:srgbClr val="000000"/>
                </a:solidFill>
                <a:latin typeface="Times" charset="0"/>
                <a:ea typeface="ＭＳ Ｐゴシック" charset="0"/>
              </a:defRPr>
            </a:lvl7pPr>
            <a:lvl8pPr marL="3429000" indent="-228600" eaLnBrk="0" fontAlgn="base" hangingPunct="0">
              <a:spcBef>
                <a:spcPct val="0"/>
              </a:spcBef>
              <a:spcAft>
                <a:spcPct val="0"/>
              </a:spcAft>
              <a:defRPr sz="3200">
                <a:solidFill>
                  <a:srgbClr val="000000"/>
                </a:solidFill>
                <a:latin typeface="Times" charset="0"/>
                <a:ea typeface="ＭＳ Ｐゴシック" charset="0"/>
              </a:defRPr>
            </a:lvl8pPr>
            <a:lvl9pPr marL="3886200" indent="-228600" eaLnBrk="0" fontAlgn="base" hangingPunct="0">
              <a:spcBef>
                <a:spcPct val="0"/>
              </a:spcBef>
              <a:spcAft>
                <a:spcPct val="0"/>
              </a:spcAft>
              <a:defRPr sz="3200">
                <a:solidFill>
                  <a:srgbClr val="000000"/>
                </a:solidFill>
                <a:latin typeface="Times" charset="0"/>
                <a:ea typeface="ＭＳ Ｐゴシック" charset="0"/>
              </a:defRPr>
            </a:lvl9pPr>
          </a:lstStyle>
          <a:p>
            <a:pPr eaLnBrk="1" hangingPunct="1"/>
            <a:endParaRPr lang="en-US" sz="2800">
              <a:latin typeface="Times New Roman" charset="0"/>
            </a:endParaRPr>
          </a:p>
        </p:txBody>
      </p:sp>
      <p:graphicFrame>
        <p:nvGraphicFramePr>
          <p:cNvPr id="10" name="Group 4"/>
          <p:cNvGraphicFramePr>
            <a:graphicFrameLocks noGrp="1"/>
          </p:cNvGraphicFramePr>
          <p:nvPr>
            <p:extLst>
              <p:ext uri="{D42A27DB-BD31-4B8C-83A1-F6EECF244321}">
                <p14:modId xmlns:p14="http://schemas.microsoft.com/office/powerpoint/2010/main" val="1336012715"/>
              </p:ext>
            </p:extLst>
          </p:nvPr>
        </p:nvGraphicFramePr>
        <p:xfrm>
          <a:off x="774720" y="1335918"/>
          <a:ext cx="8229600" cy="4022766"/>
        </p:xfrm>
        <a:graphic>
          <a:graphicData uri="http://schemas.openxmlformats.org/drawingml/2006/table">
            <a:tbl>
              <a:tblPr/>
              <a:tblGrid>
                <a:gridCol w="7561263"/>
                <a:gridCol w="668337"/>
              </a:tblGrid>
              <a:tr h="3657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1. </a:t>
                      </a:r>
                      <a:r>
                        <a:rPr kumimoji="0" lang="en-US" sz="1800" b="1" i="0" u="none" strike="noStrike" cap="none" normalizeH="0" baseline="0" dirty="0" err="1">
                          <a:ln>
                            <a:noFill/>
                          </a:ln>
                          <a:solidFill>
                            <a:srgbClr val="000000"/>
                          </a:solidFill>
                          <a:effectLst/>
                          <a:latin typeface="Arial" pitchFamily="-108" charset="0"/>
                          <a:ea typeface="Arial" pitchFamily="-108" charset="0"/>
                          <a:cs typeface="Arial" pitchFamily="-108" charset="0"/>
                        </a:rPr>
                        <a:t>Fakhry</a:t>
                      </a: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 S.M., J. Trauma 2004, 56:492-500</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18%</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r>
              <a:tr h="3657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2. MRC Crash Trial, </a:t>
                      </a:r>
                      <a:r>
                        <a:rPr kumimoji="0" lang="en-US" sz="1800" b="1" i="0" u="none" strike="noStrike" cap="none" normalizeH="0" baseline="0" dirty="0" err="1">
                          <a:ln>
                            <a:noFill/>
                          </a:ln>
                          <a:solidFill>
                            <a:srgbClr val="000000"/>
                          </a:solidFill>
                          <a:effectLst/>
                          <a:latin typeface="Arial" pitchFamily="-108" charset="0"/>
                          <a:ea typeface="Arial" pitchFamily="-108" charset="0"/>
                          <a:cs typeface="Arial" pitchFamily="-108" charset="0"/>
                        </a:rPr>
                        <a:t>Curr</a:t>
                      </a: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 </a:t>
                      </a:r>
                      <a:r>
                        <a:rPr kumimoji="0" lang="en-US" sz="1800" b="1" i="0" u="none" strike="noStrike" cap="none" normalizeH="0" baseline="0" dirty="0" err="1">
                          <a:ln>
                            <a:noFill/>
                          </a:ln>
                          <a:solidFill>
                            <a:srgbClr val="000000"/>
                          </a:solidFill>
                          <a:effectLst/>
                          <a:latin typeface="Arial" pitchFamily="-108" charset="0"/>
                          <a:ea typeface="Arial" pitchFamily="-108" charset="0"/>
                          <a:cs typeface="Arial" pitchFamily="-108" charset="0"/>
                        </a:rPr>
                        <a:t>Opin</a:t>
                      </a: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 </a:t>
                      </a:r>
                      <a:r>
                        <a:rPr kumimoji="0" lang="en-US" sz="1800" b="1" i="0" u="none" strike="noStrike" cap="none" normalizeH="0" baseline="0" dirty="0" err="1">
                          <a:ln>
                            <a:noFill/>
                          </a:ln>
                          <a:solidFill>
                            <a:srgbClr val="000000"/>
                          </a:solidFill>
                          <a:effectLst/>
                          <a:latin typeface="Arial" pitchFamily="-108" charset="0"/>
                          <a:ea typeface="Arial" pitchFamily="-108" charset="0"/>
                          <a:cs typeface="Arial" pitchFamily="-108" charset="0"/>
                        </a:rPr>
                        <a:t>Crit</a:t>
                      </a: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 Care 2003, 9:92-97 </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39%</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r>
              <a:tr h="3657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3. Cooper, D.J., JAMA 2004, 291:1350-1357 </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45%</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r>
              <a:tr h="3657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4. </a:t>
                      </a:r>
                      <a:r>
                        <a:rPr kumimoji="0" lang="en-US" sz="1800" b="1" i="0" u="none" strike="noStrike" cap="none" normalizeH="0" baseline="0" dirty="0" err="1">
                          <a:ln>
                            <a:noFill/>
                          </a:ln>
                          <a:solidFill>
                            <a:srgbClr val="000000"/>
                          </a:solidFill>
                          <a:effectLst/>
                          <a:latin typeface="Arial" pitchFamily="-108" charset="0"/>
                          <a:ea typeface="Arial" pitchFamily="-108" charset="0"/>
                          <a:cs typeface="Arial" pitchFamily="-108" charset="0"/>
                        </a:rPr>
                        <a:t>Gan</a:t>
                      </a: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 B.K., Ann </a:t>
                      </a:r>
                      <a:r>
                        <a:rPr kumimoji="0" lang="en-US" sz="1800" b="1" i="0" u="none" strike="noStrike" cap="none" normalizeH="0" baseline="0" dirty="0" err="1">
                          <a:ln>
                            <a:noFill/>
                          </a:ln>
                          <a:solidFill>
                            <a:srgbClr val="000000"/>
                          </a:solidFill>
                          <a:effectLst/>
                          <a:latin typeface="Arial" pitchFamily="-108" charset="0"/>
                          <a:ea typeface="Arial" pitchFamily="-108" charset="0"/>
                          <a:cs typeface="Arial" pitchFamily="-108" charset="0"/>
                        </a:rPr>
                        <a:t>Acad</a:t>
                      </a: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 Med Singapore 2004, 33:63-67 </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45%</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r>
              <a:tr h="3657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5. Bouillon, B., Res </a:t>
                      </a:r>
                      <a:r>
                        <a:rPr kumimoji="0" lang="en-US" sz="1800" b="1" i="0" u="none" strike="noStrike" cap="none" normalizeH="0" baseline="0" dirty="0" err="1">
                          <a:ln>
                            <a:noFill/>
                          </a:ln>
                          <a:solidFill>
                            <a:srgbClr val="000000"/>
                          </a:solidFill>
                          <a:effectLst/>
                          <a:latin typeface="Arial" pitchFamily="-108" charset="0"/>
                          <a:ea typeface="Arial" pitchFamily="-108" charset="0"/>
                          <a:cs typeface="Arial" pitchFamily="-108" charset="0"/>
                        </a:rPr>
                        <a:t>Neu</a:t>
                      </a: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 and Science 1999, 14:85-92 *(26% post ED) </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47%</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r>
              <a:tr h="3657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6. Marshall, L.F., </a:t>
                      </a:r>
                      <a:r>
                        <a:rPr kumimoji="0" lang="en-US" sz="1800" b="1" i="0" u="none" strike="noStrike" cap="none" normalizeH="0" baseline="0" dirty="0" err="1">
                          <a:ln>
                            <a:noFill/>
                          </a:ln>
                          <a:solidFill>
                            <a:srgbClr val="000000"/>
                          </a:solidFill>
                          <a:effectLst/>
                          <a:latin typeface="Arial" pitchFamily="-108" charset="0"/>
                          <a:ea typeface="Arial" pitchFamily="-108" charset="0"/>
                          <a:cs typeface="Arial" pitchFamily="-108" charset="0"/>
                        </a:rPr>
                        <a:t>Neurosurg</a:t>
                      </a: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 1998, 89:519-525 </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27%</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r>
              <a:tr h="3657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7. Morris, G.F., J </a:t>
                      </a:r>
                      <a:r>
                        <a:rPr kumimoji="0" lang="en-US" sz="1800" b="1" i="0" u="none" strike="noStrike" cap="none" normalizeH="0" baseline="0" dirty="0" err="1">
                          <a:ln>
                            <a:noFill/>
                          </a:ln>
                          <a:solidFill>
                            <a:srgbClr val="000000"/>
                          </a:solidFill>
                          <a:effectLst/>
                          <a:latin typeface="Arial" pitchFamily="-108" charset="0"/>
                          <a:ea typeface="Arial" pitchFamily="-108" charset="0"/>
                          <a:cs typeface="Arial" pitchFamily="-108" charset="0"/>
                        </a:rPr>
                        <a:t>Neurosurg</a:t>
                      </a: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 1999 91:737-743 </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23%</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r>
              <a:tr h="3657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8. </a:t>
                      </a:r>
                      <a:r>
                        <a:rPr kumimoji="0" lang="en-US" sz="1800" b="1" i="0" u="none" strike="noStrike" cap="none" normalizeH="0" baseline="0" dirty="0" err="1">
                          <a:ln>
                            <a:noFill/>
                          </a:ln>
                          <a:solidFill>
                            <a:srgbClr val="000000"/>
                          </a:solidFill>
                          <a:effectLst/>
                          <a:latin typeface="Arial" pitchFamily="-108" charset="0"/>
                          <a:ea typeface="Arial" pitchFamily="-108" charset="0"/>
                          <a:cs typeface="Arial" pitchFamily="-108" charset="0"/>
                        </a:rPr>
                        <a:t>Hukkelhoven</a:t>
                      </a: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 C.W., J. </a:t>
                      </a:r>
                      <a:r>
                        <a:rPr kumimoji="0" lang="en-US" sz="1800" b="1" i="0" u="none" strike="noStrike" cap="none" normalizeH="0" baseline="0" dirty="0" err="1">
                          <a:ln>
                            <a:noFill/>
                          </a:ln>
                          <a:solidFill>
                            <a:srgbClr val="000000"/>
                          </a:solidFill>
                          <a:effectLst/>
                          <a:latin typeface="Arial" pitchFamily="-108" charset="0"/>
                          <a:ea typeface="Arial" pitchFamily="-108" charset="0"/>
                          <a:cs typeface="Arial" pitchFamily="-108" charset="0"/>
                        </a:rPr>
                        <a:t>Neurosurg</a:t>
                      </a: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 2002 97:549-557 </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24%</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r>
              <a:tr h="3657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9. </a:t>
                      </a:r>
                      <a:r>
                        <a:rPr kumimoji="0" lang="en-US" sz="1800" b="1" i="0" u="none" strike="noStrike" cap="none" normalizeH="0" baseline="0" dirty="0" err="1">
                          <a:ln>
                            <a:noFill/>
                          </a:ln>
                          <a:solidFill>
                            <a:srgbClr val="000000"/>
                          </a:solidFill>
                          <a:effectLst/>
                          <a:latin typeface="Arial" pitchFamily="-108" charset="0"/>
                          <a:ea typeface="Arial" pitchFamily="-108" charset="0"/>
                          <a:cs typeface="Arial" pitchFamily="-108" charset="0"/>
                        </a:rPr>
                        <a:t>Murry</a:t>
                      </a: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 G.D., </a:t>
                      </a:r>
                      <a:r>
                        <a:rPr kumimoji="0" lang="en-US" sz="1800" b="1" i="0" u="none" strike="noStrike" cap="none" normalizeH="0" baseline="0" dirty="0" err="1">
                          <a:ln>
                            <a:noFill/>
                          </a:ln>
                          <a:solidFill>
                            <a:srgbClr val="000000"/>
                          </a:solidFill>
                          <a:effectLst/>
                          <a:latin typeface="Arial" pitchFamily="-108" charset="0"/>
                          <a:ea typeface="Arial" pitchFamily="-108" charset="0"/>
                          <a:cs typeface="Arial" pitchFamily="-108" charset="0"/>
                        </a:rPr>
                        <a:t>Acta</a:t>
                      </a: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 </a:t>
                      </a:r>
                      <a:r>
                        <a:rPr kumimoji="0" lang="en-US" sz="1800" b="1" i="0" u="none" strike="noStrike" cap="none" normalizeH="0" baseline="0" dirty="0" err="1">
                          <a:ln>
                            <a:noFill/>
                          </a:ln>
                          <a:solidFill>
                            <a:srgbClr val="000000"/>
                          </a:solidFill>
                          <a:effectLst/>
                          <a:latin typeface="Arial" pitchFamily="-108" charset="0"/>
                          <a:ea typeface="Arial" pitchFamily="-108" charset="0"/>
                          <a:cs typeface="Arial" pitchFamily="-108" charset="0"/>
                        </a:rPr>
                        <a:t>Neurochir</a:t>
                      </a: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 1999, 141:223-236 </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40%</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r>
              <a:tr h="3657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10. </a:t>
                      </a:r>
                      <a:r>
                        <a:rPr kumimoji="0" lang="en-US" sz="1800" b="1" i="0" u="none" strike="noStrike" cap="none" normalizeH="0" baseline="0" dirty="0" err="1">
                          <a:ln>
                            <a:noFill/>
                          </a:ln>
                          <a:solidFill>
                            <a:srgbClr val="000000"/>
                          </a:solidFill>
                          <a:effectLst/>
                          <a:latin typeface="Arial" pitchFamily="-108" charset="0"/>
                          <a:ea typeface="Arial" pitchFamily="-108" charset="0"/>
                          <a:cs typeface="Arial" pitchFamily="-108" charset="0"/>
                        </a:rPr>
                        <a:t>Braakman</a:t>
                      </a: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 R., Neurosurgery 1980, 6:362-370 </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59%</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r>
              <a:tr h="3657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11. GMH Trauma Registry (TRACS) 2000-2002  </a:t>
                      </a:r>
                    </a:p>
                  </a:txBody>
                  <a:tcPr marT="45693" marB="45693"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108" charset="0"/>
                          <a:ea typeface="Arial" pitchFamily="-108" charset="0"/>
                          <a:cs typeface="Arial" pitchFamily="-108" charset="0"/>
                        </a:rPr>
                        <a:t>30%</a:t>
                      </a:r>
                      <a:endParaRPr kumimoji="0" lang="en-US" sz="4000" b="1" i="0" u="none" strike="noStrike" cap="none" normalizeH="0" baseline="0" dirty="0">
                        <a:ln>
                          <a:noFill/>
                        </a:ln>
                        <a:solidFill>
                          <a:srgbClr val="000000"/>
                        </a:solidFill>
                        <a:effectLst/>
                        <a:latin typeface="Times" pitchFamily="-108" charset="0"/>
                      </a:endParaRPr>
                    </a:p>
                  </a:txBody>
                  <a:tcPr marT="45693" marB="45693" anchor="b" horzOverflow="overflow">
                    <a:lnL>
                      <a:noFill/>
                    </a:lnL>
                    <a:lnR>
                      <a:noFill/>
                    </a:lnR>
                    <a:lnT>
                      <a:noFill/>
                    </a:lnT>
                    <a:lnB>
                      <a:noFill/>
                    </a:lnB>
                    <a:lnTlToBr>
                      <a:noFill/>
                    </a:lnTlToBr>
                    <a:lnBlToTr>
                      <a:noFill/>
                    </a:lnBlToTr>
                    <a:noFill/>
                  </a:tcPr>
                </a:tc>
              </a:tr>
            </a:tbl>
          </a:graphicData>
        </a:graphic>
      </p:graphicFrame>
      <p:sp>
        <p:nvSpPr>
          <p:cNvPr id="11" name="TextBox 6"/>
          <p:cNvSpPr txBox="1">
            <a:spLocks noChangeArrowheads="1"/>
          </p:cNvSpPr>
          <p:nvPr/>
        </p:nvSpPr>
        <p:spPr bwMode="auto">
          <a:xfrm>
            <a:off x="754867" y="5314985"/>
            <a:ext cx="10548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Times" charset="0"/>
                <a:ea typeface="ＭＳ Ｐゴシック" charset="0"/>
                <a:cs typeface="ＭＳ Ｐゴシック" charset="0"/>
              </a:defRPr>
            </a:lvl1pPr>
            <a:lvl2pPr marL="742950" indent="-285750" eaLnBrk="0" hangingPunct="0">
              <a:defRPr sz="3200">
                <a:solidFill>
                  <a:srgbClr val="000000"/>
                </a:solidFill>
                <a:latin typeface="Times" charset="0"/>
                <a:ea typeface="ＭＳ Ｐゴシック" charset="0"/>
              </a:defRPr>
            </a:lvl2pPr>
            <a:lvl3pPr marL="1143000" indent="-228600" eaLnBrk="0" hangingPunct="0">
              <a:defRPr sz="3200">
                <a:solidFill>
                  <a:srgbClr val="000000"/>
                </a:solidFill>
                <a:latin typeface="Times" charset="0"/>
                <a:ea typeface="ＭＳ Ｐゴシック" charset="0"/>
              </a:defRPr>
            </a:lvl3pPr>
            <a:lvl4pPr marL="1600200" indent="-228600" eaLnBrk="0" hangingPunct="0">
              <a:defRPr sz="3200">
                <a:solidFill>
                  <a:srgbClr val="000000"/>
                </a:solidFill>
                <a:latin typeface="Times" charset="0"/>
                <a:ea typeface="ＭＳ Ｐゴシック" charset="0"/>
              </a:defRPr>
            </a:lvl4pPr>
            <a:lvl5pPr marL="2057400" indent="-228600" eaLnBrk="0" hangingPunct="0">
              <a:defRPr sz="3200">
                <a:solidFill>
                  <a:srgbClr val="000000"/>
                </a:solidFill>
                <a:latin typeface="Times" charset="0"/>
                <a:ea typeface="ＭＳ Ｐゴシック" charset="0"/>
              </a:defRPr>
            </a:lvl5pPr>
            <a:lvl6pPr marL="2514600" indent="-228600" eaLnBrk="0" fontAlgn="base" hangingPunct="0">
              <a:spcBef>
                <a:spcPct val="0"/>
              </a:spcBef>
              <a:spcAft>
                <a:spcPct val="0"/>
              </a:spcAft>
              <a:defRPr sz="3200">
                <a:solidFill>
                  <a:srgbClr val="000000"/>
                </a:solidFill>
                <a:latin typeface="Times" charset="0"/>
                <a:ea typeface="ＭＳ Ｐゴシック" charset="0"/>
              </a:defRPr>
            </a:lvl6pPr>
            <a:lvl7pPr marL="2971800" indent="-228600" eaLnBrk="0" fontAlgn="base" hangingPunct="0">
              <a:spcBef>
                <a:spcPct val="0"/>
              </a:spcBef>
              <a:spcAft>
                <a:spcPct val="0"/>
              </a:spcAft>
              <a:defRPr sz="3200">
                <a:solidFill>
                  <a:srgbClr val="000000"/>
                </a:solidFill>
                <a:latin typeface="Times" charset="0"/>
                <a:ea typeface="ＭＳ Ｐゴシック" charset="0"/>
              </a:defRPr>
            </a:lvl7pPr>
            <a:lvl8pPr marL="3429000" indent="-228600" eaLnBrk="0" fontAlgn="base" hangingPunct="0">
              <a:spcBef>
                <a:spcPct val="0"/>
              </a:spcBef>
              <a:spcAft>
                <a:spcPct val="0"/>
              </a:spcAft>
              <a:defRPr sz="3200">
                <a:solidFill>
                  <a:srgbClr val="000000"/>
                </a:solidFill>
                <a:latin typeface="Times" charset="0"/>
                <a:ea typeface="ＭＳ Ｐゴシック" charset="0"/>
              </a:defRPr>
            </a:lvl8pPr>
            <a:lvl9pPr marL="3886200" indent="-228600" eaLnBrk="0" fontAlgn="base" hangingPunct="0">
              <a:spcBef>
                <a:spcPct val="0"/>
              </a:spcBef>
              <a:spcAft>
                <a:spcPct val="0"/>
              </a:spcAft>
              <a:defRPr sz="3200">
                <a:solidFill>
                  <a:srgbClr val="000000"/>
                </a:solidFill>
                <a:latin typeface="Times" charset="0"/>
                <a:ea typeface="ＭＳ Ｐゴシック" charset="0"/>
              </a:defRPr>
            </a:lvl9pPr>
          </a:lstStyle>
          <a:p>
            <a:pPr eaLnBrk="1" hangingPunct="1"/>
            <a:r>
              <a:rPr lang="en-US" sz="1800" b="1" dirty="0">
                <a:solidFill>
                  <a:srgbClr val="0A0303"/>
                </a:solidFill>
                <a:latin typeface="Arial" charset="0"/>
                <a:cs typeface="Arial" charset="0"/>
              </a:rPr>
              <a:t>12. </a:t>
            </a:r>
            <a:r>
              <a:rPr lang="en-US" sz="1800" b="1" dirty="0" smtClean="0">
                <a:solidFill>
                  <a:srgbClr val="0A0303"/>
                </a:solidFill>
                <a:latin typeface="Arial" charset="0"/>
                <a:cs typeface="Arial" charset="0"/>
              </a:rPr>
              <a:t>Wright DW. </a:t>
            </a:r>
            <a:r>
              <a:rPr lang="en-US" sz="1800" b="1" dirty="0" err="1" smtClean="0">
                <a:solidFill>
                  <a:srgbClr val="0A0303"/>
                </a:solidFill>
                <a:latin typeface="Arial" charset="0"/>
                <a:cs typeface="Arial" charset="0"/>
              </a:rPr>
              <a:t>ProTECTIII</a:t>
            </a:r>
            <a:r>
              <a:rPr lang="en-US" sz="1800" b="1" dirty="0" smtClean="0">
                <a:solidFill>
                  <a:srgbClr val="0A0303"/>
                </a:solidFill>
                <a:latin typeface="Arial" charset="0"/>
                <a:cs typeface="Arial" charset="0"/>
              </a:rPr>
              <a:t> NEJM 2014				 </a:t>
            </a:r>
            <a:r>
              <a:rPr lang="en-US" sz="1800" b="1" dirty="0">
                <a:solidFill>
                  <a:srgbClr val="0A0303"/>
                </a:solidFill>
                <a:latin typeface="Arial" charset="0"/>
                <a:cs typeface="Arial" charset="0"/>
              </a:rPr>
              <a:t>17.2%</a:t>
            </a:r>
          </a:p>
        </p:txBody>
      </p:sp>
    </p:spTree>
    <p:extLst>
      <p:ext uri="{BB962C8B-B14F-4D97-AF65-F5344CB8AC3E}">
        <p14:creationId xmlns:p14="http://schemas.microsoft.com/office/powerpoint/2010/main" val="133257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1480" y="4202360"/>
            <a:ext cx="6648823" cy="830997"/>
          </a:xfrm>
          <a:prstGeom prst="rect">
            <a:avLst/>
          </a:prstGeom>
          <a:noFill/>
        </p:spPr>
        <p:txBody>
          <a:bodyPr wrap="square" rtlCol="0">
            <a:spAutoFit/>
          </a:bodyPr>
          <a:lstStyle/>
          <a:p>
            <a:r>
              <a:rPr lang="en-US" sz="1200" dirty="0"/>
              <a:t>Lisa H. Merck MD MPH, Sharon D. </a:t>
            </a:r>
            <a:r>
              <a:rPr lang="en-US" sz="1200" dirty="0" err="1"/>
              <a:t>Yeatts</a:t>
            </a:r>
            <a:r>
              <a:rPr lang="en-US" sz="1200" dirty="0"/>
              <a:t> PhD, Geoff Manley MD PhD, Robert </a:t>
            </a:r>
            <a:r>
              <a:rPr lang="en-US" sz="1200" dirty="0" err="1"/>
              <a:t>Silbergleit</a:t>
            </a:r>
            <a:r>
              <a:rPr lang="en-US" sz="1200" dirty="0"/>
              <a:t> MD, Robin </a:t>
            </a:r>
            <a:r>
              <a:rPr lang="en-US" sz="1200" dirty="0" err="1"/>
              <a:t>Conwit</a:t>
            </a:r>
            <a:r>
              <a:rPr lang="en-US" sz="1200" dirty="0"/>
              <a:t> MD, Qi </a:t>
            </a:r>
            <a:r>
              <a:rPr lang="en-US" sz="1200" dirty="0" err="1"/>
              <a:t>Pauls</a:t>
            </a:r>
            <a:r>
              <a:rPr lang="en-US" sz="1200" dirty="0"/>
              <a:t> MS, Michael Frankel MD, Peter Le Roux MD, Yuko </a:t>
            </a:r>
            <a:r>
              <a:rPr lang="en-US" sz="1200" dirty="0" err="1"/>
              <a:t>Palesch</a:t>
            </a:r>
            <a:r>
              <a:rPr lang="en-US" sz="1200" dirty="0"/>
              <a:t> PhD, David W. Wright MD. Goal Directed Therapy in the </a:t>
            </a:r>
            <a:r>
              <a:rPr lang="en-US" sz="1200" dirty="0" err="1"/>
              <a:t>ProTECTIII</a:t>
            </a:r>
            <a:r>
              <a:rPr lang="en-US" sz="1200" dirty="0"/>
              <a:t> Clinical Trial: The Effect of Physiologic Transgressions on Patient Mortality and Functional Outcome after Traumatic Brain Injury. </a:t>
            </a:r>
            <a:r>
              <a:rPr lang="en-US" sz="1200" i="1" dirty="0" err="1"/>
              <a:t>Crit</a:t>
            </a:r>
            <a:r>
              <a:rPr lang="en-US" sz="1200" i="1" dirty="0"/>
              <a:t> Care Med</a:t>
            </a:r>
            <a:r>
              <a:rPr lang="en-US" sz="1200" dirty="0"/>
              <a:t>. 2019 Feb </a:t>
            </a:r>
            <a:r>
              <a:rPr lang="en-US" sz="1200" dirty="0" smtClean="0"/>
              <a:t>5</a:t>
            </a:r>
            <a:endParaRPr lang="en-US" sz="1200" dirty="0"/>
          </a:p>
        </p:txBody>
      </p:sp>
      <p:sp>
        <p:nvSpPr>
          <p:cNvPr id="9" name="Rectangle 8"/>
          <p:cNvSpPr/>
          <p:nvPr/>
        </p:nvSpPr>
        <p:spPr>
          <a:xfrm>
            <a:off x="190383" y="1381140"/>
            <a:ext cx="7374167" cy="2677656"/>
          </a:xfrm>
          <a:prstGeom prst="rect">
            <a:avLst/>
          </a:prstGeom>
        </p:spPr>
        <p:txBody>
          <a:bodyPr wrap="square">
            <a:spAutoFit/>
          </a:bodyPr>
          <a:lstStyle/>
          <a:p>
            <a:r>
              <a:rPr lang="en-US" sz="2400" dirty="0"/>
              <a:t>Robust standardization of care and data management were </a:t>
            </a:r>
            <a:r>
              <a:rPr lang="en-US" sz="2400" dirty="0" smtClean="0"/>
              <a:t>implemented. Adherence </a:t>
            </a:r>
            <a:r>
              <a:rPr lang="en-US" sz="2400" dirty="0"/>
              <a:t>to the guidelines was quantified </a:t>
            </a:r>
            <a:r>
              <a:rPr lang="en-US" sz="2400" dirty="0" smtClean="0"/>
              <a:t>and </a:t>
            </a:r>
            <a:r>
              <a:rPr lang="en-US" sz="2400" dirty="0"/>
              <a:t>daily feedback about compliance were provided to each center. </a:t>
            </a:r>
            <a:endParaRPr lang="en-US" sz="2400" dirty="0" smtClean="0"/>
          </a:p>
          <a:p>
            <a:endParaRPr lang="en-US" sz="2400" dirty="0"/>
          </a:p>
          <a:p>
            <a:r>
              <a:rPr lang="en-US" sz="2400" dirty="0" smtClean="0"/>
              <a:t>A </a:t>
            </a:r>
            <a:r>
              <a:rPr lang="en-US" sz="2400" dirty="0"/>
              <a:t>significant association between </a:t>
            </a:r>
            <a:r>
              <a:rPr lang="en-US" sz="2400" dirty="0" smtClean="0"/>
              <a:t>several individual physiologic parameters and </a:t>
            </a:r>
            <a:r>
              <a:rPr lang="en-US" sz="2400" dirty="0"/>
              <a:t>outcome </a:t>
            </a:r>
            <a:r>
              <a:rPr lang="en-US" sz="2400" dirty="0" smtClean="0"/>
              <a:t>was identified.</a:t>
            </a:r>
            <a:endParaRPr lang="en-US" sz="2400" dirty="0"/>
          </a:p>
        </p:txBody>
      </p:sp>
      <p:sp>
        <p:nvSpPr>
          <p:cNvPr id="10" name="Rectangle 9"/>
          <p:cNvSpPr/>
          <p:nvPr/>
        </p:nvSpPr>
        <p:spPr>
          <a:xfrm>
            <a:off x="259943" y="387040"/>
            <a:ext cx="5931556" cy="646331"/>
          </a:xfrm>
          <a:prstGeom prst="rect">
            <a:avLst/>
          </a:prstGeom>
        </p:spPr>
        <p:txBody>
          <a:bodyPr wrap="square">
            <a:spAutoFit/>
          </a:bodyPr>
          <a:lstStyle/>
          <a:p>
            <a:r>
              <a:rPr lang="en-US" sz="3600" b="1" dirty="0"/>
              <a:t>Lessons From </a:t>
            </a:r>
            <a:r>
              <a:rPr lang="en-US" sz="3600" b="1" dirty="0" err="1"/>
              <a:t>ProTECTIII</a:t>
            </a:r>
            <a:endParaRPr lang="en-US" sz="3600" b="1"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9262" y="805362"/>
            <a:ext cx="4379267" cy="6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8113652" y="292850"/>
            <a:ext cx="388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a:t>Proportion of Time Spent with </a:t>
            </a:r>
            <a:r>
              <a:rPr lang="en-US" sz="1600" b="1" dirty="0" err="1"/>
              <a:t>Hgl</a:t>
            </a:r>
            <a:r>
              <a:rPr lang="en-US" sz="1600" b="1" dirty="0"/>
              <a:t> &lt;8g/</a:t>
            </a:r>
            <a:r>
              <a:rPr lang="en-US" sz="1600" b="1" dirty="0" err="1"/>
              <a:t>dL</a:t>
            </a:r>
            <a:r>
              <a:rPr lang="en-US" sz="1600" b="1" dirty="0"/>
              <a:t> and Predicted Probability of Death</a:t>
            </a:r>
            <a:endParaRPr lang="en-US" sz="1600" dirty="0"/>
          </a:p>
        </p:txBody>
      </p:sp>
    </p:spTree>
    <p:extLst>
      <p:ext uri="{BB962C8B-B14F-4D97-AF65-F5344CB8AC3E}">
        <p14:creationId xmlns:p14="http://schemas.microsoft.com/office/powerpoint/2010/main" val="217725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870" y="4202360"/>
            <a:ext cx="6648823" cy="830997"/>
          </a:xfrm>
          <a:prstGeom prst="rect">
            <a:avLst/>
          </a:prstGeom>
          <a:noFill/>
        </p:spPr>
        <p:txBody>
          <a:bodyPr wrap="square" rtlCol="0">
            <a:spAutoFit/>
          </a:bodyPr>
          <a:lstStyle/>
          <a:p>
            <a:r>
              <a:rPr lang="en-US" sz="1200" dirty="0"/>
              <a:t>Lisa H. Merck MD MPH, Sharon D. </a:t>
            </a:r>
            <a:r>
              <a:rPr lang="en-US" sz="1200" dirty="0" err="1"/>
              <a:t>Yeatts</a:t>
            </a:r>
            <a:r>
              <a:rPr lang="en-US" sz="1200" dirty="0"/>
              <a:t> PhD, Geoff Manley MD PhD, Robert </a:t>
            </a:r>
            <a:r>
              <a:rPr lang="en-US" sz="1200" dirty="0" err="1"/>
              <a:t>Silbergleit</a:t>
            </a:r>
            <a:r>
              <a:rPr lang="en-US" sz="1200" dirty="0"/>
              <a:t> MD, Robin </a:t>
            </a:r>
            <a:r>
              <a:rPr lang="en-US" sz="1200" dirty="0" err="1"/>
              <a:t>Conwit</a:t>
            </a:r>
            <a:r>
              <a:rPr lang="en-US" sz="1200" dirty="0"/>
              <a:t> MD, Qi </a:t>
            </a:r>
            <a:r>
              <a:rPr lang="en-US" sz="1200" dirty="0" err="1"/>
              <a:t>Pauls</a:t>
            </a:r>
            <a:r>
              <a:rPr lang="en-US" sz="1200" dirty="0"/>
              <a:t> MS, Michael Frankel MD, Peter Le Roux MD, Yuko </a:t>
            </a:r>
            <a:r>
              <a:rPr lang="en-US" sz="1200" dirty="0" err="1"/>
              <a:t>Palesch</a:t>
            </a:r>
            <a:r>
              <a:rPr lang="en-US" sz="1200" dirty="0"/>
              <a:t> PhD, David W. Wright MD. Goal Directed Therapy in the </a:t>
            </a:r>
            <a:r>
              <a:rPr lang="en-US" sz="1200" dirty="0" err="1"/>
              <a:t>ProTECTIII</a:t>
            </a:r>
            <a:r>
              <a:rPr lang="en-US" sz="1200" dirty="0"/>
              <a:t> Clinical Trial: The Effect of Physiologic Transgressions on Patient Mortality and Functional Outcome after Traumatic Brain Injury. </a:t>
            </a:r>
            <a:r>
              <a:rPr lang="en-US" sz="1200" i="1" dirty="0" err="1"/>
              <a:t>Crit</a:t>
            </a:r>
            <a:r>
              <a:rPr lang="en-US" sz="1200" i="1" dirty="0"/>
              <a:t> Care Med</a:t>
            </a:r>
            <a:r>
              <a:rPr lang="en-US" sz="1200" dirty="0"/>
              <a:t>. 2019 Feb </a:t>
            </a:r>
            <a:r>
              <a:rPr lang="en-US" sz="1200" dirty="0" smtClean="0"/>
              <a:t>5</a:t>
            </a:r>
            <a:endParaRPr lang="en-US" sz="1200" dirty="0"/>
          </a:p>
        </p:txBody>
      </p:sp>
      <p:sp>
        <p:nvSpPr>
          <p:cNvPr id="5" name="Rectangle 4"/>
          <p:cNvSpPr/>
          <p:nvPr/>
        </p:nvSpPr>
        <p:spPr>
          <a:xfrm>
            <a:off x="302451" y="1381140"/>
            <a:ext cx="7374167" cy="2677656"/>
          </a:xfrm>
          <a:prstGeom prst="rect">
            <a:avLst/>
          </a:prstGeom>
        </p:spPr>
        <p:txBody>
          <a:bodyPr wrap="square">
            <a:spAutoFit/>
          </a:bodyPr>
          <a:lstStyle/>
          <a:p>
            <a:r>
              <a:rPr lang="en-US" sz="2400" dirty="0"/>
              <a:t>Robust standardization of care and data management were </a:t>
            </a:r>
            <a:r>
              <a:rPr lang="en-US" sz="2400" dirty="0" smtClean="0"/>
              <a:t>implemented. Adherence </a:t>
            </a:r>
            <a:r>
              <a:rPr lang="en-US" sz="2400" dirty="0"/>
              <a:t>to the guidelines was quantified </a:t>
            </a:r>
            <a:r>
              <a:rPr lang="en-US" sz="2400" dirty="0" smtClean="0"/>
              <a:t>and </a:t>
            </a:r>
            <a:r>
              <a:rPr lang="en-US" sz="2400" dirty="0"/>
              <a:t>daily feedback about compliance were provided to each center. </a:t>
            </a:r>
            <a:endParaRPr lang="en-US" sz="2400" dirty="0" smtClean="0"/>
          </a:p>
          <a:p>
            <a:endParaRPr lang="en-US" sz="2400" dirty="0"/>
          </a:p>
          <a:p>
            <a:r>
              <a:rPr lang="en-US" sz="2400" dirty="0" smtClean="0"/>
              <a:t>A </a:t>
            </a:r>
            <a:r>
              <a:rPr lang="en-US" sz="2400" dirty="0"/>
              <a:t>significant association between </a:t>
            </a:r>
            <a:r>
              <a:rPr lang="en-US" sz="2400" dirty="0" smtClean="0"/>
              <a:t>several individual physiologic parameters and </a:t>
            </a:r>
            <a:r>
              <a:rPr lang="en-US" sz="2400" dirty="0"/>
              <a:t>outcome </a:t>
            </a:r>
            <a:r>
              <a:rPr lang="en-US" sz="2400" dirty="0" smtClean="0"/>
              <a:t>was identified.</a:t>
            </a:r>
            <a:endParaRPr lang="en-US" sz="2400" dirty="0"/>
          </a:p>
        </p:txBody>
      </p:sp>
      <p:sp>
        <p:nvSpPr>
          <p:cNvPr id="6" name="Rectangle 5"/>
          <p:cNvSpPr/>
          <p:nvPr/>
        </p:nvSpPr>
        <p:spPr>
          <a:xfrm>
            <a:off x="259943" y="387040"/>
            <a:ext cx="5931556" cy="646331"/>
          </a:xfrm>
          <a:prstGeom prst="rect">
            <a:avLst/>
          </a:prstGeom>
        </p:spPr>
        <p:txBody>
          <a:bodyPr wrap="square">
            <a:spAutoFit/>
          </a:bodyPr>
          <a:lstStyle/>
          <a:p>
            <a:r>
              <a:rPr lang="en-US" sz="3600" b="1" dirty="0"/>
              <a:t>Lessons From </a:t>
            </a:r>
            <a:r>
              <a:rPr lang="en-US" sz="3600" b="1" dirty="0" err="1"/>
              <a:t>ProTECTIII</a:t>
            </a:r>
            <a:endParaRPr lang="en-US" sz="3600" b="1" dirty="0"/>
          </a:p>
        </p:txBody>
      </p:sp>
      <p:sp>
        <p:nvSpPr>
          <p:cNvPr id="14" name="Rectangle 13"/>
          <p:cNvSpPr/>
          <p:nvPr/>
        </p:nvSpPr>
        <p:spPr>
          <a:xfrm>
            <a:off x="7956786" y="435464"/>
            <a:ext cx="4253892" cy="584776"/>
          </a:xfrm>
          <a:prstGeom prst="rect">
            <a:avLst/>
          </a:prstGeom>
        </p:spPr>
        <p:txBody>
          <a:bodyPr wrap="square">
            <a:spAutoFit/>
          </a:bodyPr>
          <a:lstStyle/>
          <a:p>
            <a:r>
              <a:rPr lang="en-US" sz="1600" b="1" dirty="0"/>
              <a:t>Proportion of Time Spent with ICP ≥ 20mmHg and Predicted Probability of Death</a:t>
            </a:r>
            <a:endParaRPr lang="en-US" sz="1600" dirty="0"/>
          </a:p>
        </p:txBody>
      </p:sp>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2562" y="1009274"/>
            <a:ext cx="4389438" cy="567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302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5426" y="966803"/>
            <a:ext cx="9448800" cy="628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887982" y="2433278"/>
            <a:ext cx="2641552" cy="369332"/>
          </a:xfrm>
          <a:prstGeom prst="rect">
            <a:avLst/>
          </a:prstGeom>
        </p:spPr>
        <p:txBody>
          <a:bodyPr>
            <a:spAutoFit/>
          </a:bodyPr>
          <a:lstStyle/>
          <a:p>
            <a:pPr>
              <a:defRPr/>
            </a:pPr>
            <a:r>
              <a:rPr lang="en-US" sz="18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rPr>
              <a:t>TRAUMA SURGEONS</a:t>
            </a:r>
          </a:p>
        </p:txBody>
      </p:sp>
      <p:sp>
        <p:nvSpPr>
          <p:cNvPr id="6" name="Rectangle 5"/>
          <p:cNvSpPr/>
          <p:nvPr/>
        </p:nvSpPr>
        <p:spPr>
          <a:xfrm>
            <a:off x="3816717" y="2997020"/>
            <a:ext cx="2301018" cy="369332"/>
          </a:xfrm>
          <a:prstGeom prst="rect">
            <a:avLst/>
          </a:prstGeom>
        </p:spPr>
        <p:txBody>
          <a:bodyPr wrap="none">
            <a:spAutoFit/>
          </a:bodyPr>
          <a:lstStyle/>
          <a:p>
            <a:pPr>
              <a:defRPr/>
            </a:pPr>
            <a:r>
              <a:rPr lang="en-US" sz="18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rPr>
              <a:t>NEUROSURGEONS</a:t>
            </a:r>
          </a:p>
        </p:txBody>
      </p:sp>
      <p:sp>
        <p:nvSpPr>
          <p:cNvPr id="7" name="Rectangle 6"/>
          <p:cNvSpPr/>
          <p:nvPr/>
        </p:nvSpPr>
        <p:spPr>
          <a:xfrm>
            <a:off x="5915938" y="3420869"/>
            <a:ext cx="1204364" cy="369332"/>
          </a:xfrm>
          <a:prstGeom prst="rect">
            <a:avLst/>
          </a:prstGeom>
        </p:spPr>
        <p:txBody>
          <a:bodyPr wrap="none">
            <a:spAutoFit/>
          </a:bodyPr>
          <a:lstStyle/>
          <a:p>
            <a:pPr>
              <a:defRPr/>
            </a:pPr>
            <a:r>
              <a:rPr lang="en-US" sz="18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rPr>
              <a:t>ED DOCS</a:t>
            </a:r>
          </a:p>
        </p:txBody>
      </p:sp>
      <p:sp>
        <p:nvSpPr>
          <p:cNvPr id="8" name="Rectangle 7"/>
          <p:cNvSpPr/>
          <p:nvPr/>
        </p:nvSpPr>
        <p:spPr>
          <a:xfrm>
            <a:off x="7362555" y="2946500"/>
            <a:ext cx="684878" cy="369332"/>
          </a:xfrm>
          <a:prstGeom prst="rect">
            <a:avLst/>
          </a:prstGeom>
        </p:spPr>
        <p:txBody>
          <a:bodyPr wrap="none">
            <a:spAutoFit/>
          </a:bodyPr>
          <a:lstStyle/>
          <a:p>
            <a:pPr>
              <a:defRPr/>
            </a:pPr>
            <a:r>
              <a:rPr lang="en-US" sz="18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rPr>
              <a:t>EMS</a:t>
            </a:r>
            <a:endParaRPr lang="en-US" sz="1800" dirty="0"/>
          </a:p>
        </p:txBody>
      </p:sp>
      <p:sp>
        <p:nvSpPr>
          <p:cNvPr id="9" name="Rectangle 8"/>
          <p:cNvSpPr/>
          <p:nvPr/>
        </p:nvSpPr>
        <p:spPr>
          <a:xfrm>
            <a:off x="5569043" y="3853893"/>
            <a:ext cx="2647718" cy="369332"/>
          </a:xfrm>
          <a:prstGeom prst="rect">
            <a:avLst/>
          </a:prstGeom>
        </p:spPr>
        <p:txBody>
          <a:bodyPr wrap="none">
            <a:spAutoFit/>
          </a:bodyPr>
          <a:lstStyle/>
          <a:p>
            <a:pPr>
              <a:defRPr/>
            </a:pPr>
            <a:r>
              <a:rPr lang="en-US" sz="1800"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rPr>
              <a:t>NEUROINTENSIVISTS</a:t>
            </a:r>
            <a:endParaRPr lang="en-US" sz="1800" dirty="0"/>
          </a:p>
        </p:txBody>
      </p:sp>
      <p:sp>
        <p:nvSpPr>
          <p:cNvPr id="10" name="TextBox 9"/>
          <p:cNvSpPr txBox="1"/>
          <p:nvPr/>
        </p:nvSpPr>
        <p:spPr>
          <a:xfrm>
            <a:off x="8143348" y="5210026"/>
            <a:ext cx="3810509" cy="307777"/>
          </a:xfrm>
          <a:prstGeom prst="rect">
            <a:avLst/>
          </a:prstGeom>
          <a:noFill/>
        </p:spPr>
        <p:txBody>
          <a:bodyPr wrap="square" rtlCol="0">
            <a:spAutoFit/>
          </a:bodyPr>
          <a:lstStyle/>
          <a:p>
            <a:r>
              <a:rPr lang="en-US" sz="1400" dirty="0" smtClean="0"/>
              <a:t>Courtesy of David Wright MD, Emory University</a:t>
            </a:r>
            <a:endParaRPr lang="en-US" sz="1400" dirty="0"/>
          </a:p>
        </p:txBody>
      </p:sp>
      <p:sp>
        <p:nvSpPr>
          <p:cNvPr id="12" name="Rectangle 11"/>
          <p:cNvSpPr/>
          <p:nvPr/>
        </p:nvSpPr>
        <p:spPr>
          <a:xfrm>
            <a:off x="264993" y="184919"/>
            <a:ext cx="11707542" cy="954107"/>
          </a:xfrm>
          <a:prstGeom prst="rect">
            <a:avLst/>
          </a:prstGeom>
        </p:spPr>
        <p:txBody>
          <a:bodyPr wrap="square">
            <a:spAutoFit/>
          </a:bodyPr>
          <a:lstStyle/>
          <a:p>
            <a:r>
              <a:rPr lang="en-US" sz="2800" b="1" dirty="0"/>
              <a:t>In order to have the best chance of identifying a causal relationship </a:t>
            </a:r>
            <a:r>
              <a:rPr lang="en-US" sz="2800" b="1" dirty="0" smtClean="0"/>
              <a:t>between intervention </a:t>
            </a:r>
            <a:r>
              <a:rPr lang="en-US" sz="2800" b="1" dirty="0"/>
              <a:t>and outcome, </a:t>
            </a:r>
            <a:r>
              <a:rPr lang="en-US" sz="2800" b="1" i="1" dirty="0" smtClean="0"/>
              <a:t>clinical </a:t>
            </a:r>
            <a:r>
              <a:rPr lang="en-US" sz="2800" b="1" i="1" dirty="0"/>
              <a:t>standardization is imperative</a:t>
            </a:r>
            <a:r>
              <a:rPr lang="en-US" sz="2800" b="1" dirty="0"/>
              <a:t>. </a:t>
            </a:r>
          </a:p>
        </p:txBody>
      </p:sp>
    </p:spTree>
    <p:extLst>
      <p:ext uri="{BB962C8B-B14F-4D97-AF65-F5344CB8AC3E}">
        <p14:creationId xmlns:p14="http://schemas.microsoft.com/office/powerpoint/2010/main" val="2552630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TotalTime>
  <Words>1426</Words>
  <Application>Microsoft Macintosh PowerPoint</Application>
  <PresentationFormat>Custom</PresentationFormat>
  <Paragraphs>134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Brain Oxygen Optimization in Severe TBI Phase 3 Clinical Standardization Team Training  Lisa H. Merck MD MPH  Associate Professor of Emergency Medicine, Neurosurgery, and Diagnostic Imaging,  Brown University    Lori Shutter MD, FNCS, FCCM  Professor of Critical Care Medicine, Neurology, and Neurosurgery,  University of Pittsburgh  for the BOOST3 CST</vt:lpstr>
      <vt:lpstr>Clinical Standardization Guidelines</vt:lpstr>
      <vt:lpstr>Clinical Standardization Guidelines</vt:lpstr>
      <vt:lpstr>Clinical Standardization Team</vt:lpstr>
      <vt:lpstr>PowerPoint Presentation</vt:lpstr>
      <vt:lpstr>Variability in Reported Mortality Rate after TBI</vt:lpstr>
      <vt:lpstr>PowerPoint Presentation</vt:lpstr>
      <vt:lpstr>PowerPoint Presentation</vt:lpstr>
      <vt:lpstr>PowerPoint Presentation</vt:lpstr>
      <vt:lpstr>Clinical Standardization Guidelines</vt:lpstr>
      <vt:lpstr>Clinical Standardization Guidelines</vt:lpstr>
      <vt:lpstr>Clinical Standardization Guidelines: Respiratory Issues</vt:lpstr>
      <vt:lpstr>Clinical Standardization Guidelines: Respiratory Issues</vt:lpstr>
      <vt:lpstr>Clinical Standardization Guidelines: Hematologic Issues</vt:lpstr>
      <vt:lpstr>Clinical Standardization: Seizure Prevention / Management</vt:lpstr>
      <vt:lpstr>Withdrawal of Care / Brain Death</vt:lpstr>
      <vt:lpstr>PowerPoint Presentation</vt:lpstr>
    </vt:vector>
  </TitlesOfParts>
  <Company>University of Michigan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Oxygen Optimization in Severe TBI Phase 3  &lt;&lt;Presenter(s) &amp; institution here&gt;&gt;</dc:title>
  <dc:creator>Black, Joy</dc:creator>
  <cp:lastModifiedBy>Lisa Merck</cp:lastModifiedBy>
  <cp:revision>127</cp:revision>
  <dcterms:created xsi:type="dcterms:W3CDTF">2019-03-13T13:25:27Z</dcterms:created>
  <dcterms:modified xsi:type="dcterms:W3CDTF">2019-03-19T17:07:59Z</dcterms:modified>
</cp:coreProperties>
</file>