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47A9-D18F-4CCC-ACEF-DE0AAA2EC94C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3CE9-2990-42A4-8CFD-5B70CD065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93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47A9-D18F-4CCC-ACEF-DE0AAA2EC94C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3CE9-2990-42A4-8CFD-5B70CD065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61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47A9-D18F-4CCC-ACEF-DE0AAA2EC94C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3CE9-2990-42A4-8CFD-5B70CD065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29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47A9-D18F-4CCC-ACEF-DE0AAA2EC94C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3CE9-2990-42A4-8CFD-5B70CD065AA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1585000"/>
            <a:ext cx="10515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226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47A9-D18F-4CCC-ACEF-DE0AAA2EC94C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3CE9-2990-42A4-8CFD-5B70CD065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0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47A9-D18F-4CCC-ACEF-DE0AAA2EC94C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3CE9-2990-42A4-8CFD-5B70CD065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5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47A9-D18F-4CCC-ACEF-DE0AAA2EC94C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3CE9-2990-42A4-8CFD-5B70CD065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3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47A9-D18F-4CCC-ACEF-DE0AAA2EC94C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3CE9-2990-42A4-8CFD-5B70CD065AA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38200" y="1568918"/>
            <a:ext cx="10515600" cy="96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95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47A9-D18F-4CCC-ACEF-DE0AAA2EC94C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3CE9-2990-42A4-8CFD-5B70CD065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47A9-D18F-4CCC-ACEF-DE0AAA2EC94C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3CE9-2990-42A4-8CFD-5B70CD065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9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47A9-D18F-4CCC-ACEF-DE0AAA2EC94C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3CE9-2990-42A4-8CFD-5B70CD065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93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A47A9-D18F-4CCC-ACEF-DE0AAA2EC94C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C3CE9-2990-42A4-8CFD-5B70CD065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type="ctrTitle"/>
          </p:nvPr>
        </p:nvSpPr>
        <p:spPr>
          <a:xfrm>
            <a:off x="1732756" y="2237061"/>
            <a:ext cx="9144000" cy="2387600"/>
          </a:xfrm>
        </p:spPr>
        <p:txBody>
          <a:bodyPr>
            <a:normAutofit fontScale="90000"/>
          </a:bodyPr>
          <a:lstStyle/>
          <a:p>
            <a:pPr marL="282575" indent="-282575" algn="ctr">
              <a:buFont typeface="Arial" panose="020B0604020202020204" pitchFamily="34" charset="0"/>
              <a:buNone/>
            </a:pPr>
            <a:endParaRPr lang="en-US" altLang="en-US" u="sng" dirty="0" smtClean="0"/>
          </a:p>
          <a:p>
            <a:pPr marL="282575" indent="-282575" algn="ctr">
              <a:buFont typeface="Arial" panose="020B0604020202020204" pitchFamily="34" charset="0"/>
              <a:buNone/>
            </a:pPr>
            <a:endParaRPr lang="en-US" altLang="en-US" sz="5400" b="1" dirty="0" smtClean="0">
              <a:solidFill>
                <a:srgbClr val="C00000"/>
              </a:solidFill>
            </a:endParaRPr>
          </a:p>
          <a:p>
            <a:pPr marL="282575" indent="-282575" algn="ctr">
              <a:buFont typeface="Arial" panose="020B0604020202020204" pitchFamily="34" charset="0"/>
              <a:buNone/>
            </a:pPr>
            <a:r>
              <a:rPr lang="en-US" altLang="en-US" sz="4000" b="1" dirty="0" smtClean="0">
                <a:solidFill>
                  <a:srgbClr val="C00000"/>
                </a:solidFill>
              </a:rPr>
              <a:t>Biomarkers in the Brain Oxygen Optimization in Severe TBI Study</a:t>
            </a:r>
          </a:p>
          <a:p>
            <a:pPr marL="282575" indent="-282575" algn="ctr">
              <a:buFont typeface="Arial" panose="020B0604020202020204" pitchFamily="34" charset="0"/>
              <a:buNone/>
            </a:pPr>
            <a:endParaRPr lang="en-US" altLang="en-US" sz="1800" i="1" dirty="0" smtClean="0"/>
          </a:p>
          <a:p>
            <a:pPr marL="282575" indent="-282575" algn="ctr">
              <a:buFont typeface="Arial" panose="020B0604020202020204" pitchFamily="34" charset="0"/>
              <a:buNone/>
            </a:pPr>
            <a:r>
              <a:rPr lang="en-US" altLang="en-US" sz="4400" b="1" dirty="0" smtClean="0"/>
              <a:t>PIs</a:t>
            </a:r>
            <a:r>
              <a:rPr lang="en-US" altLang="en-US" sz="4400" dirty="0" smtClean="0"/>
              <a:t>: </a:t>
            </a:r>
            <a:r>
              <a:rPr lang="en-US" altLang="en-US" sz="4400" b="1" dirty="0" smtClean="0"/>
              <a:t>Ramon Diaz-Arrastia, M.D., Ph.D. </a:t>
            </a:r>
            <a:r>
              <a:rPr lang="en-US" altLang="en-US" sz="4400" dirty="0" smtClean="0"/>
              <a:t>and </a:t>
            </a:r>
            <a:r>
              <a:rPr lang="en-US" altLang="en-US" sz="4400" b="1" dirty="0" smtClean="0"/>
              <a:t>Frederick Korley, M.D., Ph.D.</a:t>
            </a:r>
          </a:p>
        </p:txBody>
      </p:sp>
      <p:pic>
        <p:nvPicPr>
          <p:cNvPr id="6" name="Shape 86" descr="SIREN draft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5738813"/>
            <a:ext cx="1868487" cy="814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31" y="528430"/>
            <a:ext cx="10058400" cy="135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15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Site Qualification Survey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51207"/>
            <a:ext cx="10515600" cy="31257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Bit.ly/BioBOOST3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92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2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Need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563414"/>
          </a:xfrm>
        </p:spPr>
        <p:txBody>
          <a:bodyPr/>
          <a:lstStyle/>
          <a:p>
            <a:r>
              <a:rPr lang="en-US" dirty="0" smtClean="0"/>
              <a:t>Limited objective tools for monitoring secondary brain injury</a:t>
            </a:r>
            <a:endParaRPr lang="en-US" dirty="0"/>
          </a:p>
        </p:txBody>
      </p:sp>
      <p:pic>
        <p:nvPicPr>
          <p:cNvPr id="3" name="Shape 86" descr="SIREN draft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5738813"/>
            <a:ext cx="1868487" cy="814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335" y="2156004"/>
            <a:ext cx="3639673" cy="41951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222" y="2562658"/>
            <a:ext cx="4389473" cy="263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5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Scientific Rationale</a:t>
            </a:r>
            <a:endParaRPr lang="en-US" b="1" dirty="0"/>
          </a:p>
        </p:txBody>
      </p:sp>
      <p:pic>
        <p:nvPicPr>
          <p:cNvPr id="3" name="Shape 86" descr="SIREN draft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5738813"/>
            <a:ext cx="1868487" cy="814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69" y="2107100"/>
            <a:ext cx="5802893" cy="30809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926" y="2241484"/>
            <a:ext cx="5206367" cy="274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1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Preliminary evidence</a:t>
            </a:r>
            <a:endParaRPr lang="en-US" b="1" dirty="0"/>
          </a:p>
        </p:txBody>
      </p:sp>
      <p:pic>
        <p:nvPicPr>
          <p:cNvPr id="3" name="Shape 86" descr="SIREN draft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5738813"/>
            <a:ext cx="1868487" cy="814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200" y="1773442"/>
            <a:ext cx="10313581" cy="357473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Korley et al. J Neurotrauma. 2018 May 15;35(10):1185-1191"/>
          <p:cNvSpPr txBox="1"/>
          <p:nvPr/>
        </p:nvSpPr>
        <p:spPr>
          <a:xfrm>
            <a:off x="1137131" y="5359222"/>
            <a:ext cx="594415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dirty="0"/>
              <a:t>Korley et al. J </a:t>
            </a:r>
            <a:r>
              <a:rPr dirty="0" err="1"/>
              <a:t>Neurotrauma</a:t>
            </a:r>
            <a:r>
              <a:rPr dirty="0"/>
              <a:t>. 2018 May 15;35(10):1185-1191 </a:t>
            </a:r>
          </a:p>
        </p:txBody>
      </p:sp>
      <p:sp>
        <p:nvSpPr>
          <p:cNvPr id="6" name="Rectangle 5"/>
          <p:cNvSpPr/>
          <p:nvPr/>
        </p:nvSpPr>
        <p:spPr>
          <a:xfrm>
            <a:off x="3628724" y="2367815"/>
            <a:ext cx="2040556" cy="22330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34375" y="2858703"/>
            <a:ext cx="2017406" cy="19058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8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Primary</a:t>
            </a:r>
            <a:r>
              <a:rPr lang="en-US" dirty="0" smtClean="0"/>
              <a:t>: Quantify </a:t>
            </a:r>
            <a:r>
              <a:rPr lang="en-US" dirty="0"/>
              <a:t>the effect of total brain tissue hypoxia exposure on brain injury using </a:t>
            </a:r>
            <a:r>
              <a:rPr lang="en-US" dirty="0" err="1"/>
              <a:t>biofluid</a:t>
            </a:r>
            <a:r>
              <a:rPr lang="en-US" dirty="0"/>
              <a:t>-based biomarkers of brain injury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Secondary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Effect of cerebral </a:t>
            </a:r>
            <a:r>
              <a:rPr lang="en-US" dirty="0" err="1" smtClean="0"/>
              <a:t>hypoperfusion</a:t>
            </a:r>
            <a:r>
              <a:rPr lang="en-US" dirty="0" smtClean="0"/>
              <a:t> on biomarker values</a:t>
            </a:r>
          </a:p>
          <a:p>
            <a:pPr lvl="1"/>
            <a:r>
              <a:rPr lang="en-US" dirty="0" smtClean="0"/>
              <a:t>Effect of PbtO2 guided treatment on biomarker values</a:t>
            </a:r>
          </a:p>
          <a:p>
            <a:pPr lvl="1"/>
            <a:r>
              <a:rPr lang="en-US" dirty="0" smtClean="0"/>
              <a:t>Association between biomarker values and functional outcome</a:t>
            </a:r>
          </a:p>
          <a:p>
            <a:pPr lvl="1"/>
            <a:r>
              <a:rPr lang="en-US" dirty="0" smtClean="0"/>
              <a:t>Create a repository of </a:t>
            </a:r>
            <a:r>
              <a:rPr lang="pt-BR" dirty="0" smtClean="0"/>
              <a:t>longitudinal </a:t>
            </a:r>
            <a:r>
              <a:rPr lang="pt-BR" dirty="0"/>
              <a:t>serum, plasma, CSF, mRNA and DNA </a:t>
            </a:r>
            <a:r>
              <a:rPr lang="pt-BR" dirty="0" smtClean="0"/>
              <a:t>samples from subjects with severe TBI</a:t>
            </a:r>
            <a:endParaRPr lang="en-US" dirty="0"/>
          </a:p>
        </p:txBody>
      </p:sp>
      <p:pic>
        <p:nvPicPr>
          <p:cNvPr id="4" name="Shape 86" descr="SIREN draft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5738813"/>
            <a:ext cx="1868487" cy="814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02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Study Population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Inclusion Criteria</a:t>
            </a:r>
          </a:p>
          <a:p>
            <a:pPr lvl="1"/>
            <a:r>
              <a:rPr lang="en-US" dirty="0" smtClean="0"/>
              <a:t>Enrolled in BOOST-3</a:t>
            </a:r>
          </a:p>
          <a:p>
            <a:pPr lvl="1"/>
            <a:r>
              <a:rPr lang="en-US" dirty="0" smtClean="0"/>
              <a:t>Enrolled at Bio-BOOST site</a:t>
            </a:r>
          </a:p>
          <a:p>
            <a:pPr lvl="1"/>
            <a:r>
              <a:rPr lang="en-US" dirty="0"/>
              <a:t>Able to obtain initial blood sample within 12 hours of </a:t>
            </a:r>
            <a:r>
              <a:rPr lang="en-US" dirty="0" smtClean="0"/>
              <a:t>injury</a:t>
            </a:r>
          </a:p>
          <a:p>
            <a:r>
              <a:rPr lang="en-US" dirty="0" smtClean="0"/>
              <a:t>Exclusion Criteria</a:t>
            </a:r>
          </a:p>
          <a:p>
            <a:pPr lvl="1"/>
            <a:r>
              <a:rPr lang="en-US" dirty="0" smtClean="0"/>
              <a:t>Profoundly anemic (Hemoglobin &lt; 8 mg/dl)</a:t>
            </a:r>
          </a:p>
        </p:txBody>
      </p:sp>
      <p:pic>
        <p:nvPicPr>
          <p:cNvPr id="3" name="Shape 86" descr="SIREN draft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5738813"/>
            <a:ext cx="1868487" cy="814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52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Informed Consent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Written informed consent from LAR</a:t>
            </a:r>
          </a:p>
          <a:p>
            <a:r>
              <a:rPr lang="en-US" dirty="0" smtClean="0"/>
              <a:t>Initial blood sample may be obtained prior to consent but will only be included in the study after consent is obtained. </a:t>
            </a:r>
            <a:endParaRPr lang="en-US" dirty="0"/>
          </a:p>
        </p:txBody>
      </p:sp>
      <p:pic>
        <p:nvPicPr>
          <p:cNvPr id="4" name="Shape 86" descr="SIREN draft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5738813"/>
            <a:ext cx="1868487" cy="814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50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Biospecimen</a:t>
            </a:r>
            <a:r>
              <a:rPr lang="en-US" b="1" dirty="0" smtClean="0"/>
              <a:t> Collection Schedule</a:t>
            </a:r>
            <a:endParaRPr lang="en-US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878769"/>
              </p:ext>
            </p:extLst>
          </p:nvPr>
        </p:nvGraphicFramePr>
        <p:xfrm>
          <a:off x="838200" y="1690688"/>
          <a:ext cx="9906002" cy="4429759"/>
        </p:xfrm>
        <a:graphic>
          <a:graphicData uri="http://schemas.openxmlformats.org/drawingml/2006/table">
            <a:tbl>
              <a:tblPr/>
              <a:tblGrid>
                <a:gridCol w="1380739">
                  <a:extLst>
                    <a:ext uri="{9D8B030D-6E8A-4147-A177-3AD203B41FA5}">
                      <a16:colId xmlns:a16="http://schemas.microsoft.com/office/drawing/2014/main" val="3159731158"/>
                    </a:ext>
                  </a:extLst>
                </a:gridCol>
                <a:gridCol w="1782117">
                  <a:extLst>
                    <a:ext uri="{9D8B030D-6E8A-4147-A177-3AD203B41FA5}">
                      <a16:colId xmlns:a16="http://schemas.microsoft.com/office/drawing/2014/main" val="3183985745"/>
                    </a:ext>
                  </a:extLst>
                </a:gridCol>
                <a:gridCol w="2488542">
                  <a:extLst>
                    <a:ext uri="{9D8B030D-6E8A-4147-A177-3AD203B41FA5}">
                      <a16:colId xmlns:a16="http://schemas.microsoft.com/office/drawing/2014/main" val="1135411666"/>
                    </a:ext>
                  </a:extLst>
                </a:gridCol>
                <a:gridCol w="1461015">
                  <a:extLst>
                    <a:ext uri="{9D8B030D-6E8A-4147-A177-3AD203B41FA5}">
                      <a16:colId xmlns:a16="http://schemas.microsoft.com/office/drawing/2014/main" val="2513126326"/>
                    </a:ext>
                  </a:extLst>
                </a:gridCol>
                <a:gridCol w="1444959">
                  <a:extLst>
                    <a:ext uri="{9D8B030D-6E8A-4147-A177-3AD203B41FA5}">
                      <a16:colId xmlns:a16="http://schemas.microsoft.com/office/drawing/2014/main" val="3129233993"/>
                    </a:ext>
                  </a:extLst>
                </a:gridCol>
                <a:gridCol w="1348630">
                  <a:extLst>
                    <a:ext uri="{9D8B030D-6E8A-4147-A177-3AD203B41FA5}">
                      <a16:colId xmlns:a16="http://schemas.microsoft.com/office/drawing/2014/main" val="1612523940"/>
                    </a:ext>
                  </a:extLst>
                </a:gridCol>
              </a:tblGrid>
              <a:tr h="649476">
                <a:tc>
                  <a:txBody>
                    <a:bodyPr/>
                    <a:lstStyle/>
                    <a:p>
                      <a:pPr indent="-10795"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4254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30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Day 1 </a:t>
                      </a:r>
                      <a:endParaRPr lang="en-US" sz="1800">
                        <a:effectLst/>
                      </a:endParaRPr>
                    </a:p>
                  </a:txBody>
                  <a:tcPr marL="68580" marR="4254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921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Days 2 - 5 </a:t>
                      </a:r>
                      <a:endParaRPr lang="en-US" sz="1800">
                        <a:effectLst/>
                      </a:endParaRPr>
                    </a:p>
                  </a:txBody>
                  <a:tcPr marL="68580" marR="4254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03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Day 7 </a:t>
                      </a:r>
                      <a:endParaRPr lang="en-US" sz="1800">
                        <a:effectLst/>
                      </a:endParaRPr>
                    </a:p>
                  </a:txBody>
                  <a:tcPr marL="68580" marR="4254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921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Day 14 </a:t>
                      </a:r>
                      <a:endParaRPr lang="en-US" sz="1800">
                        <a:effectLst/>
                      </a:endParaRPr>
                    </a:p>
                  </a:txBody>
                  <a:tcPr marL="68580" marR="4254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94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month </a:t>
                      </a:r>
                      <a:endParaRPr lang="en-US" sz="1800">
                        <a:effectLst/>
                      </a:endParaRPr>
                    </a:p>
                  </a:txBody>
                  <a:tcPr marL="68580" marR="4254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168460"/>
                  </a:ext>
                </a:extLst>
              </a:tr>
              <a:tr h="119903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Frequency </a:t>
                      </a:r>
                      <a:endParaRPr lang="en-US" sz="1800">
                        <a:effectLst/>
                      </a:endParaRPr>
                    </a:p>
                  </a:txBody>
                  <a:tcPr marL="68580" marR="4254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Every 8 hours </a:t>
                      </a:r>
                      <a:endParaRPr lang="en-US" sz="1800" dirty="0">
                        <a:effectLst/>
                      </a:endParaRPr>
                    </a:p>
                  </a:txBody>
                  <a:tcPr marL="68580" marR="4254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Every 12 hours and once post-sustained ischemic event </a:t>
                      </a:r>
                      <a:endParaRPr lang="en-US" sz="1800" dirty="0">
                        <a:effectLst/>
                      </a:endParaRPr>
                    </a:p>
                  </a:txBody>
                  <a:tcPr marL="68580" marR="4254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Once </a:t>
                      </a:r>
                      <a:endParaRPr lang="en-US" sz="1800" dirty="0">
                        <a:effectLst/>
                      </a:endParaRPr>
                    </a:p>
                  </a:txBody>
                  <a:tcPr marL="68580" marR="4254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Once </a:t>
                      </a:r>
                      <a:endParaRPr lang="en-US" sz="1800">
                        <a:effectLst/>
                      </a:endParaRPr>
                    </a:p>
                  </a:txBody>
                  <a:tcPr marL="68580" marR="4254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Once </a:t>
                      </a:r>
                      <a:endParaRPr lang="en-US" sz="1800">
                        <a:effectLst/>
                      </a:endParaRPr>
                    </a:p>
                  </a:txBody>
                  <a:tcPr marL="68580" marR="4254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9217670"/>
                  </a:ext>
                </a:extLst>
              </a:tr>
              <a:tr h="138221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Timing </a:t>
                      </a:r>
                      <a:endParaRPr lang="en-US" sz="1800">
                        <a:effectLst/>
                      </a:endParaRPr>
                    </a:p>
                  </a:txBody>
                  <a:tcPr marL="68580" marR="4254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Q8 (+/- 1 hour) hours after randomization </a:t>
                      </a:r>
                      <a:endParaRPr lang="en-US" sz="1800">
                        <a:effectLst/>
                      </a:endParaRPr>
                    </a:p>
                  </a:txBody>
                  <a:tcPr marL="68580" marR="4254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Q8am and Q8pm (+/- 2 hours) and once post-sustained ischemic event </a:t>
                      </a:r>
                      <a:endParaRPr lang="en-US" sz="1800" dirty="0">
                        <a:effectLst/>
                      </a:endParaRPr>
                    </a:p>
                  </a:txBody>
                  <a:tcPr marL="68580" marR="4254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Q8 am </a:t>
                      </a:r>
                      <a:endParaRPr lang="en-US" sz="1800" dirty="0">
                        <a:effectLst/>
                      </a:endParaRPr>
                    </a:p>
                  </a:txBody>
                  <a:tcPr marL="68580" marR="4254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Q8am </a:t>
                      </a:r>
                      <a:endParaRPr lang="en-US" sz="1800" dirty="0">
                        <a:effectLst/>
                      </a:endParaRPr>
                    </a:p>
                  </a:txBody>
                  <a:tcPr marL="68580" marR="4254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During follow-up visit </a:t>
                      </a:r>
                      <a:endParaRPr lang="en-US" sz="1800">
                        <a:effectLst/>
                      </a:endParaRPr>
                    </a:p>
                  </a:txBody>
                  <a:tcPr marL="68580" marR="4254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7756796"/>
                  </a:ext>
                </a:extLst>
              </a:tr>
              <a:tr h="119903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Specimen Type </a:t>
                      </a:r>
                      <a:endParaRPr lang="en-US" sz="1800">
                        <a:effectLst/>
                      </a:endParaRPr>
                    </a:p>
                  </a:txBody>
                  <a:tcPr marL="68580" marR="4254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Serum, Plasma, </a:t>
                      </a:r>
                      <a:endParaRPr lang="pt-BR" sz="18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CSF, DNA, RNA </a:t>
                      </a:r>
                      <a:endParaRPr lang="pt-BR" sz="1800">
                        <a:effectLst/>
                      </a:endParaRPr>
                    </a:p>
                  </a:txBody>
                  <a:tcPr marL="68580" marR="4254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Serum, Plasma, CSF, DNA, RNA</a:t>
                      </a:r>
                      <a:r>
                        <a:rPr lang="pt-BR" sz="18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pt-BR" sz="1800">
                        <a:effectLst/>
                      </a:endParaRPr>
                    </a:p>
                  </a:txBody>
                  <a:tcPr marL="68580" marR="4254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Serum, </a:t>
                      </a:r>
                      <a:endParaRPr lang="pt-BR" sz="18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Plasma, CSF, </a:t>
                      </a:r>
                      <a:endParaRPr lang="pt-BR" sz="18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DNA, RNA </a:t>
                      </a:r>
                      <a:endParaRPr lang="pt-BR" sz="1800">
                        <a:effectLst/>
                      </a:endParaRPr>
                    </a:p>
                  </a:txBody>
                  <a:tcPr marL="68580" marR="4254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Serum, Plasma, DNA, RNA </a:t>
                      </a:r>
                      <a:endParaRPr lang="en-US" sz="1800" dirty="0">
                        <a:effectLst/>
                      </a:endParaRPr>
                    </a:p>
                  </a:txBody>
                  <a:tcPr marL="68580" marR="4254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Serum, Plasma, DNA, RNA </a:t>
                      </a:r>
                      <a:endParaRPr lang="en-US" sz="1800" dirty="0">
                        <a:effectLst/>
                      </a:endParaRPr>
                    </a:p>
                  </a:txBody>
                  <a:tcPr marL="68580" marR="4254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721898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137025" y="19748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Shape 86" descr="SIREN draft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957" y="6043613"/>
            <a:ext cx="1868487" cy="814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92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Biospecimen</a:t>
            </a:r>
            <a:r>
              <a:rPr lang="en-US" b="1" dirty="0" smtClean="0"/>
              <a:t> Processing and Storage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Centrifuge, process and store samples within 2 hours of draw</a:t>
            </a:r>
          </a:p>
          <a:p>
            <a:r>
              <a:rPr lang="en-US" dirty="0" smtClean="0"/>
              <a:t>Store in -70 degrees </a:t>
            </a:r>
            <a:r>
              <a:rPr lang="en-US" dirty="0" err="1" smtClean="0"/>
              <a:t>Fahrenhiet</a:t>
            </a:r>
            <a:r>
              <a:rPr lang="en-US" dirty="0" smtClean="0"/>
              <a:t> or colder</a:t>
            </a:r>
          </a:p>
          <a:p>
            <a:r>
              <a:rPr lang="en-US" dirty="0" smtClean="0"/>
              <a:t>Ship to biorepository at University of Pittsburg once or twice a year. </a:t>
            </a:r>
            <a:endParaRPr lang="en-US" dirty="0"/>
          </a:p>
        </p:txBody>
      </p:sp>
      <p:pic>
        <p:nvPicPr>
          <p:cNvPr id="4" name="Shape 86" descr="SIREN draft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5738813"/>
            <a:ext cx="1868487" cy="814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35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320</Words>
  <Application>Microsoft Office PowerPoint</Application>
  <PresentationFormat>Widescreen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  Biomarkers in the Brain Oxygen Optimization in Severe TBI Study  PIs: Ramon Diaz-Arrastia, M.D., Ph.D. and Frederick Korley, M.D., Ph.D.</vt:lpstr>
      <vt:lpstr>The Need</vt:lpstr>
      <vt:lpstr>Scientific Rationale</vt:lpstr>
      <vt:lpstr>Preliminary evidence</vt:lpstr>
      <vt:lpstr>Objectives</vt:lpstr>
      <vt:lpstr>Study Population</vt:lpstr>
      <vt:lpstr>Informed Consent</vt:lpstr>
      <vt:lpstr>Biospecimen Collection Schedule</vt:lpstr>
      <vt:lpstr>Biospecimen Processing and Storage</vt:lpstr>
      <vt:lpstr>Site Qualification Survey</vt:lpstr>
      <vt:lpstr>PowerPoint Presentation</vt:lpstr>
    </vt:vector>
  </TitlesOfParts>
  <Company>University of Michigan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 Oxygen Optimization in Severe TBI Phase 3  &lt;&lt;Presenter(s) &amp; institution here&gt;&gt;</dc:title>
  <dc:creator>Black, Joy</dc:creator>
  <cp:lastModifiedBy>Korley, Frederick</cp:lastModifiedBy>
  <cp:revision>13</cp:revision>
  <dcterms:created xsi:type="dcterms:W3CDTF">2019-03-13T13:25:27Z</dcterms:created>
  <dcterms:modified xsi:type="dcterms:W3CDTF">2019-03-20T11:07:47Z</dcterms:modified>
</cp:coreProperties>
</file>