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17736C6-F87F-446D-BFF4-456F7C483FFD}">
  <a:tblStyle styleId="{E17736C6-F87F-446D-BFF4-456F7C483FF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ea27ec28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6ea27ec28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g6ea27ec28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ea27ec281_0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6ea27ec281_0_1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 quantify illness severity shortly after hospital arrival. It correlates to survival, good outcome and MOF.</a:t>
            </a:r>
            <a:endParaRPr/>
          </a:p>
        </p:txBody>
      </p:sp>
      <p:sp>
        <p:nvSpPr>
          <p:cNvPr id="153" name="Google Shape;153;g6ea27ec281_0_1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ea27ec281_0_1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6ea27ec281_0_1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risk stratification can be used to determine if an intervention may benefit the patient</a:t>
            </a:r>
            <a:endParaRPr/>
          </a:p>
        </p:txBody>
      </p:sp>
      <p:sp>
        <p:nvSpPr>
          <p:cNvPr id="166" name="Google Shape;166;g6ea27ec281_0_1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ea27ec281_0_1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6ea27ec281_0_1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Similarly, recent data have demonstrated that more severe illness severity benefits from TH at 33C</a:t>
            </a:r>
            <a:endParaRPr/>
          </a:p>
        </p:txBody>
      </p:sp>
      <p:sp>
        <p:nvSpPr>
          <p:cNvPr id="174" name="Google Shape;174;g6ea27ec281_0_1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ea27ec281_0_1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6ea27ec281_0_1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initial illness severity and initial biomarker release patterns, we will determine phenotypes of patients who are most likely to benefit (or suffer harm) from specific durations of TH.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also determine if the trajectory of biomarker release is associated with recovery (or death).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determine if duration of TH can affect the trajectory of biomarker release and recovery (or death).</a:t>
            </a:r>
            <a:endParaRPr/>
          </a:p>
        </p:txBody>
      </p:sp>
      <p:sp>
        <p:nvSpPr>
          <p:cNvPr id="182" name="Google Shape;182;g6ea27ec281_0_1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ea27ec281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ea27ec281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6ea27ec281_0_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ea27ec281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6ea27ec281_0_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ea27ec281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6ea27ec281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ea27ec28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6ea27ec281_0_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ea27ec281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6ea27ec281_0_1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ea27ec281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6ea27ec281_0_1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ea27ec281_0_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ea27ec281_0_1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6ea27ec281_0_1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ea27ec281_0_1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6ea27ec281_0_1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2188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_HEADER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1">
  <p:cSld name="OBJECT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idx="4294967295" type="ctrTitle"/>
          </p:nvPr>
        </p:nvSpPr>
        <p:spPr>
          <a:xfrm>
            <a:off x="685800" y="2382131"/>
            <a:ext cx="7772400" cy="13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br>
              <a:rPr b="0" i="0" lang="en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000"/>
              <a:t>Ancillary Trial Protocols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7"/>
          <p:cNvSpPr txBox="1"/>
          <p:nvPr>
            <p:ph idx="4294967295" type="subTitle"/>
          </p:nvPr>
        </p:nvSpPr>
        <p:spPr>
          <a:xfrm>
            <a:off x="685800" y="4130100"/>
            <a:ext cx="64008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Investigator Kick-off Meeting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 30-31, Clearwater, Florida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2250" y="347691"/>
            <a:ext cx="2130468" cy="898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5.googleusercontent.com/hTPVpD4xyDEyVzVuVRbhyWxmzRBpp9D3vlKIVGffGaJacYIYVH_9T47j7B9VhLgcK7BbyrS1FvMV0e2flny8UHc1K6f_JadEhWQb6AgXvfMh0nVJ7MUgFyr0N_FaGYKfb_YC3KXo" id="82" name="Google Shape;8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850" y="361297"/>
            <a:ext cx="1981199" cy="202082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>
            <p:ph idx="4294967295" type="subTitle"/>
          </p:nvPr>
        </p:nvSpPr>
        <p:spPr>
          <a:xfrm>
            <a:off x="685800" y="3571218"/>
            <a:ext cx="6858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sz="1800"/>
              <a:t>Merck, Hirsch/Elmer/May, Rittenberger/Kurz, TBA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9-05-03 at 12.12.35 PM.png" id="155" name="Google Shape;15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9325" y="2338467"/>
            <a:ext cx="3976546" cy="2805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" y="98039"/>
            <a:ext cx="4140141" cy="233846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6"/>
          <p:cNvSpPr txBox="1"/>
          <p:nvPr/>
        </p:nvSpPr>
        <p:spPr>
          <a:xfrm>
            <a:off x="5259611" y="841882"/>
            <a:ext cx="780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1. Awake</a:t>
            </a:r>
            <a:endParaRPr sz="1100"/>
          </a:p>
        </p:txBody>
      </p:sp>
      <p:sp>
        <p:nvSpPr>
          <p:cNvPr id="158" name="Google Shape;158;p26"/>
          <p:cNvSpPr txBox="1"/>
          <p:nvPr/>
        </p:nvSpPr>
        <p:spPr>
          <a:xfrm>
            <a:off x="5259610" y="2061468"/>
            <a:ext cx="222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4. Missing Brainstem Reflexes</a:t>
            </a:r>
            <a:endParaRPr sz="1100"/>
          </a:p>
        </p:txBody>
      </p:sp>
      <p:sp>
        <p:nvSpPr>
          <p:cNvPr id="159" name="Google Shape;159;p26"/>
          <p:cNvSpPr txBox="1"/>
          <p:nvPr/>
        </p:nvSpPr>
        <p:spPr>
          <a:xfrm>
            <a:off x="5259611" y="1248410"/>
            <a:ext cx="2671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2. Coma, Some Reflexes, Mild Shock</a:t>
            </a:r>
            <a:endParaRPr sz="1100"/>
          </a:p>
        </p:txBody>
      </p:sp>
      <p:sp>
        <p:nvSpPr>
          <p:cNvPr id="160" name="Google Shape;160;p26"/>
          <p:cNvSpPr txBox="1"/>
          <p:nvPr/>
        </p:nvSpPr>
        <p:spPr>
          <a:xfrm>
            <a:off x="5259611" y="1654939"/>
            <a:ext cx="2831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3. Coma, Some Reflexes, Severe Shock</a:t>
            </a:r>
            <a:endParaRPr sz="1100"/>
          </a:p>
        </p:txBody>
      </p:sp>
      <p:sp>
        <p:nvSpPr>
          <p:cNvPr id="161" name="Google Shape;161;p26"/>
          <p:cNvSpPr txBox="1"/>
          <p:nvPr/>
        </p:nvSpPr>
        <p:spPr>
          <a:xfrm>
            <a:off x="5765190" y="350136"/>
            <a:ext cx="720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PCAC</a:t>
            </a:r>
            <a:endParaRPr sz="1100"/>
          </a:p>
        </p:txBody>
      </p:sp>
      <p:sp>
        <p:nvSpPr>
          <p:cNvPr id="162" name="Google Shape;162;p26"/>
          <p:cNvSpPr txBox="1"/>
          <p:nvPr/>
        </p:nvSpPr>
        <p:spPr>
          <a:xfrm>
            <a:off x="6124436" y="4520256"/>
            <a:ext cx="18912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Derivation - Rittenberger 2011; Resuscitation 82: 1399-1404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Validation: Coppler 2015; Resuscitation 89:86-92</a:t>
            </a:r>
            <a:endParaRPr i="1" sz="90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/>
          <p:nvPr/>
        </p:nvSpPr>
        <p:spPr>
          <a:xfrm>
            <a:off x="0" y="18706"/>
            <a:ext cx="91440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141" y="183567"/>
            <a:ext cx="8229599" cy="481377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 txBox="1"/>
          <p:nvPr/>
        </p:nvSpPr>
        <p:spPr>
          <a:xfrm>
            <a:off x="6123482" y="183567"/>
            <a:ext cx="26532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Reynolds et al. Resuscitation 2014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about TH/TTM?</a:t>
            </a:r>
            <a:endParaRPr/>
          </a:p>
        </p:txBody>
      </p:sp>
      <p:sp>
        <p:nvSpPr>
          <p:cNvPr id="177" name="Google Shape;177;p28"/>
          <p:cNvSpPr txBox="1"/>
          <p:nvPr>
            <p:ph idx="1" type="body"/>
          </p:nvPr>
        </p:nvSpPr>
        <p:spPr>
          <a:xfrm>
            <a:off x="628650" y="1369219"/>
            <a:ext cx="78867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/>
              <a:t>OR for survival to hospital discharge 33ºC vs 36ºC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/>
              <a:t>PCAC 2: OR 0.71 (95% CI 0.44-1.16)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100"/>
              <a:buChar char="○"/>
            </a:pPr>
            <a:r>
              <a:rPr lang="en" sz="2100">
                <a:solidFill>
                  <a:srgbClr val="FF0000"/>
                </a:solidFill>
              </a:rPr>
              <a:t>PCAC 3: OR 2.22 (95% CI 1.16-4.25)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100"/>
              <a:buChar char="○"/>
            </a:pPr>
            <a:r>
              <a:rPr lang="en" sz="2100">
                <a:solidFill>
                  <a:srgbClr val="FF0000"/>
                </a:solidFill>
              </a:rPr>
              <a:t>PCAC 4: OR 2.72 (95% CI 1.32-5.63)</a:t>
            </a:r>
            <a:endParaRPr/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78" name="Google Shape;178;p28"/>
          <p:cNvSpPr txBox="1"/>
          <p:nvPr/>
        </p:nvSpPr>
        <p:spPr>
          <a:xfrm>
            <a:off x="628650" y="4245428"/>
            <a:ext cx="4898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Callaway, et al. 2020 (</a:t>
            </a:r>
            <a:r>
              <a:rPr i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review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Aims</a:t>
            </a:r>
            <a:endParaRPr/>
          </a:p>
        </p:txBody>
      </p:sp>
      <p:sp>
        <p:nvSpPr>
          <p:cNvPr id="185" name="Google Shape;185;p2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Determine the optimal duration of therapeutic hypothermia (TH) in adult comatose survivors of cardiac arrest based on initial illness severity. 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Determine how accurately longitudinal changes in biomarkers of brain cell death and coagulation dysfunction predict clinical outcome. 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Determine the treatment effect of TH duration on: 1) brain cell death; 2) coagulation dysfunction.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Multimodality Phenotyping (Tesla)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rPr lang="en"/>
              <a:t>Hirsch / Elmer / May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/>
              <a:t>PRECICECAP</a:t>
            </a:r>
            <a:r>
              <a:rPr lang="en"/>
              <a:t> </a:t>
            </a:r>
            <a:br>
              <a:rPr lang="en"/>
            </a:br>
            <a:r>
              <a:rPr b="1" lang="en"/>
              <a:t>PRE</a:t>
            </a:r>
            <a:r>
              <a:rPr lang="en"/>
              <a:t>cision </a:t>
            </a:r>
            <a:r>
              <a:rPr b="1" lang="en"/>
              <a:t>C</a:t>
            </a:r>
            <a:r>
              <a:rPr lang="en"/>
              <a:t>are </a:t>
            </a:r>
            <a:r>
              <a:rPr b="1" lang="en"/>
              <a:t>I</a:t>
            </a:r>
            <a:r>
              <a:rPr lang="en"/>
              <a:t>n </a:t>
            </a:r>
            <a:r>
              <a:rPr b="1" lang="en"/>
              <a:t>C</a:t>
            </a:r>
            <a:r>
              <a:rPr lang="en"/>
              <a:t>ardiac Arr</a:t>
            </a:r>
            <a:r>
              <a:rPr b="1" lang="en"/>
              <a:t>E</a:t>
            </a:r>
            <a:r>
              <a:rPr lang="en"/>
              <a:t>st - ICE</a:t>
            </a:r>
            <a:r>
              <a:rPr b="1" lang="en"/>
              <a:t>CAP</a:t>
            </a:r>
            <a:r>
              <a:rPr lang="en"/>
              <a:t> </a:t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9322" y="1450156"/>
            <a:ext cx="4145372" cy="341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 rotWithShape="1">
          <a:blip r:embed="rId3">
            <a:alphaModFix/>
          </a:blip>
          <a:srcRect b="0" l="27329" r="10670" t="14148"/>
          <a:stretch/>
        </p:blipFill>
        <p:spPr>
          <a:xfrm>
            <a:off x="3360422" y="1556467"/>
            <a:ext cx="2625129" cy="272638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/>
        </p:nvSpPr>
        <p:spPr>
          <a:xfrm>
            <a:off x="1979873" y="168890"/>
            <a:ext cx="54714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Multidisciplinary Study Team</a:t>
            </a:r>
            <a:endParaRPr sz="1100"/>
          </a:p>
        </p:txBody>
      </p:sp>
      <p:sp>
        <p:nvSpPr>
          <p:cNvPr descr="https://attachments.office.net/owa/khirsch@stanford.edu/service.svc/s/GetAttachmentThumbnail?id=AAMkAGYzNWJjYjc2LTE1ODgtNDMzNC1iNzE3LTA4N2E1NTA3OGEwOABGAAAAAACMQ9o8s68xSJVqoD85z8azBwDFqbgYR6TLRKtYwW7PwBnFAAAAAAEMAADFqbgYR6TLRKtYwW7PwBnFAARIOmEgAAABEgAQAIMwQvaQEedLtJXAj8aqDhY%3D&amp;thumbnailType=2&amp;owa=outlook.office.com&amp;scriptVer=2020012003.18&amp;X-OWA-CANARY=HVQN_DXf5k6XMdv0LJdQhsAL808DptcYhmcMSV6C29puaZ7jMwrYYllu5r2hPxU8WkO-v_PpK64.&amp;token=eyJhbGciOiJSUzI1NiIsImtpZCI6IjU2MzU4ODUyMzRCOTI1MkRERTAwNTc2NkQ5RDlGMjc2NTY1RjYzRTIiLCJ4NXQiOiJWaldJVWpTNUpTM2VBRmRtMmRueWRsWmZZLUkiLCJ0eXAiOiJKV1QifQ.eyJvcmlnaW4iOiJodHRwczovL291dGxvb2sub2ZmaWNlLmNvbSIsInZlciI6IkV4Y2hhbmdlLkNhbGxiYWNrLlYxIiwiYXBwY3R4c2VuZGVyIjoiT3dhRG93bmxvYWRAMzk2NTczY2ItZjM3OC00YjY4LTliYzgtMTU3NTVjMGM1MWYzIiwiaXNzcmluZyI6IldXIiwiYXBwY3R4Ijoie1wibXNleGNocHJvdFwiOlwib3dhXCIsXCJwcmltYXJ5c2lkXCI6XCJTLTEtNS0yMS04MDI2Njk1NDQtNzQ1NjUxMDQxLTM5MzgzNzAxMzctNDgyNTgzNVwiLFwicHVpZFwiOlwiMTE1Mzk3NzAyNTI3NDg4NDk4M1wiLFwib2lkXCI6XCJiNTA2Yjk4Ni1lODUwLTQ3NGItYWY4ZC0zNGU2MWQwYTljZjRcIixcInNjb3BlXCI6XCJPd2FEb3dubG9hZFwifSIsIm5iZiI6MTU4MDQ0MDk0NywiZXhwIjoxNTgwNDQxNTQ3LCJpc3MiOiIwMDAwMDAwMi0wMDAwLTBmZjEtY2UwMC0wMDAwMDAwMDAwMDBAMzk2NTczY2ItZjM3OC00YjY4LTliYzgtMTU3NTVjMGM1MWYzIiwiYXVkIjoiMDAwMDAwMDItMDAwMC0wZmYxLWNlMDAtMDAwMDAwMDAwMDAwL2F0dGFjaG1lbnRzLm9mZmljZS5uZXRAMzk2NTczY2ItZjM3OC00YjY4LTliYzgtMTU3NTVjMGM1MWYzIn0.vw64pum6vXsez4XVsKaghIi5Zn3sDX2zzFuTpkjIzBv63n0xtNTLPMhn4GmcivEu_M3h07P58Ym_5Rk3iVgWJdSlGH1wL4RsHhrsFEHo_WnDduSx4f4XVQQ2Dg0rmurmTftA2NFjsN1b2dRFnOQyi-p8KWngUqe4CM-WxNCnFfdxTpS8fPIxVlzIVAxCEljn0JNuCN6cOr5RjAZ3NPDSD5BggbtuzLZzKgWjtd6z1_cxWFpVuefQQkZqK9pbo2DiTKCKUHvnSXGZ21BJ4JHWNzHE49MdgTZaCB906XyBv45hrkvfCT3ycUjlu0Mn0Y8RPc-9pWoXcKNfDa8y_MwSyQ&amp;animation=true" id="103" name="Google Shape;103;p20"/>
          <p:cNvSpPr/>
          <p:nvPr/>
        </p:nvSpPr>
        <p:spPr>
          <a:xfrm>
            <a:off x="5554980" y="2111569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 rotWithShape="1">
          <a:blip r:embed="rId4">
            <a:alphaModFix/>
          </a:blip>
          <a:srcRect b="0" l="17702" r="8075" t="9066"/>
          <a:stretch/>
        </p:blipFill>
        <p:spPr>
          <a:xfrm>
            <a:off x="239269" y="1556467"/>
            <a:ext cx="2967296" cy="2726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ihuai He" id="105" name="Google Shape;10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8349" y="1556467"/>
            <a:ext cx="2726382" cy="272638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257874" y="4377193"/>
            <a:ext cx="2948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Jonathan Elmer, University of Pittsburgh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Teresa May, Maine Medical</a:t>
            </a:r>
            <a:endParaRPr sz="1100"/>
          </a:p>
        </p:txBody>
      </p:sp>
      <p:sp>
        <p:nvSpPr>
          <p:cNvPr id="107" name="Google Shape;107;p20"/>
          <p:cNvSpPr txBox="1"/>
          <p:nvPr/>
        </p:nvSpPr>
        <p:spPr>
          <a:xfrm>
            <a:off x="3474918" y="4392954"/>
            <a:ext cx="2396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Romer Geocadin, Johns Hopkins</a:t>
            </a:r>
            <a:endParaRPr sz="1100"/>
          </a:p>
        </p:txBody>
      </p:sp>
      <p:sp>
        <p:nvSpPr>
          <p:cNvPr id="108" name="Google Shape;108;p20"/>
          <p:cNvSpPr txBox="1"/>
          <p:nvPr/>
        </p:nvSpPr>
        <p:spPr>
          <a:xfrm>
            <a:off x="6429629" y="4392954"/>
            <a:ext cx="2223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Zihuai He, Stanford University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1755748" y="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Study Background and Aims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145607" y="994172"/>
            <a:ext cx="8519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The type and severity of post-arrest illness vary across patients, can be quantified, and predict treatment responsiveness.</a:t>
            </a:r>
            <a:endParaRPr/>
          </a:p>
          <a:p>
            <a:pPr indent="-17145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Systemic physiology is inextricably linked to brain (dys)function.</a:t>
            </a:r>
            <a:endParaRPr/>
          </a:p>
          <a:p>
            <a:pPr indent="-17145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It is time to move beyond prognostication for poor outcome.</a:t>
            </a:r>
            <a:endParaRPr/>
          </a:p>
          <a:p>
            <a:pPr indent="-17145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We must harness precision medicine to identify subgroups in order to deliver the best therapies and improve outcomes. </a:t>
            </a:r>
            <a:endParaRPr/>
          </a:p>
          <a:p>
            <a:pPr indent="-508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17145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en" sz="1900" u="sng"/>
              <a:t>Aim 1:</a:t>
            </a:r>
            <a:r>
              <a:rPr b="1" lang="en" sz="1900"/>
              <a:t> </a:t>
            </a:r>
            <a:r>
              <a:rPr lang="en" sz="1900"/>
              <a:t>Use advanced analytical approaches to create novel biomarkers from multimodality high-resolution data and test these markers against established predictors to determine optimal duration of hypothermia after cardiac arrest.</a:t>
            </a:r>
            <a:endParaRPr/>
          </a:p>
          <a:p>
            <a:pPr indent="-171450" lvl="0" marL="177800" rtl="0" algn="l">
              <a:lnSpc>
                <a:spcPct val="70000"/>
              </a:lnSpc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●"/>
            </a:pPr>
            <a:r>
              <a:rPr b="1" lang="en" sz="1900" u="sng"/>
              <a:t>Aim 2:</a:t>
            </a:r>
            <a:r>
              <a:rPr b="1" lang="en" sz="1900"/>
              <a:t> </a:t>
            </a:r>
            <a:r>
              <a:rPr lang="en" sz="1900"/>
              <a:t>To evaluate the performance of novel and established biomarkers to predict 90-day function. </a:t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Google Shape;119;p22"/>
          <p:cNvGraphicFramePr/>
          <p:nvPr/>
        </p:nvGraphicFramePr>
        <p:xfrm>
          <a:off x="286247" y="20275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{E17736C6-F87F-446D-BFF4-456F7C483FFD}</a:tableStyleId>
              </a:tblPr>
              <a:tblGrid>
                <a:gridCol w="2431925"/>
                <a:gridCol w="2899625"/>
                <a:gridCol w="3273750"/>
              </a:tblGrid>
              <a:tr h="4566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Major limitations in past neuroprognostication research</a:t>
                      </a:r>
                      <a:endParaRPr sz="1100" u="none" cap="none" strike="noStrike"/>
                    </a:p>
                  </a:txBody>
                  <a:tcPr marT="34300" marB="34300" marR="51425" marL="5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  <a:tc hMerge="1"/>
                <a:tc hMerge="1"/>
              </a:tr>
              <a:tr h="264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Past limitation</a:t>
                      </a:r>
                      <a:endParaRPr sz="1100" u="none" cap="none" strike="noStrike"/>
                    </a:p>
                  </a:txBody>
                  <a:tcPr marT="34300" marB="34300" marR="51425" marL="5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Importance</a:t>
                      </a:r>
                      <a:endParaRPr sz="1100" u="none" cap="none" strike="noStrike"/>
                    </a:p>
                  </a:txBody>
                  <a:tcPr marT="34300" marB="34300" marR="51425" marL="5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 PRECICECAP addresses</a:t>
                      </a:r>
                      <a:endParaRPr sz="1100" u="none" cap="none" strike="noStrike"/>
                    </a:p>
                  </a:txBody>
                  <a:tcPr marT="34300" marB="34300" marR="51425" marL="5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</a:tr>
              <a:tr h="644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Limited population in derivation cohort</a:t>
                      </a:r>
                      <a:endParaRPr sz="1100" u="none" cap="none" strike="noStrike"/>
                    </a:p>
                  </a:txBody>
                  <a:tcPr marT="34300" marB="34300" marR="51425" marL="5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Small cohorts and single-center designs lead to uncertainty and limits generalizability</a:t>
                      </a:r>
                      <a:endParaRPr sz="1100" u="none" cap="none" strike="noStrike"/>
                    </a:p>
                  </a:txBody>
                  <a:tcPr marT="34300" marB="34300" marR="51425" marL="5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Multicenter approach will allow broad population inclusion and increased generalizability</a:t>
                      </a:r>
                      <a:endParaRPr sz="1100" u="none" cap="none" strike="noStrike"/>
                    </a:p>
                  </a:txBody>
                  <a:tcPr marT="34300" marB="34300" marR="51425" marL="5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73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Post-resuscitation care not standardized</a:t>
                      </a:r>
                      <a:endParaRPr sz="1100" u="none" cap="none" strike="noStrike"/>
                    </a:p>
                  </a:txBody>
                  <a:tcPr marT="34300" marB="34300" marR="51425" marL="5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Heterogeneity in clinical care leads to difficulty attributing effect of interventions</a:t>
                      </a:r>
                      <a:endParaRPr sz="1100" u="none" cap="none" strike="noStrike"/>
                    </a:p>
                  </a:txBody>
                  <a:tcPr marT="34300" marB="34300" marR="51425" marL="5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Clinical standardization protocol of ICECAP will define posts-resuscitation care</a:t>
                      </a:r>
                      <a:endParaRPr sz="1100" u="none" cap="none" strike="noStrike"/>
                    </a:p>
                  </a:txBody>
                  <a:tcPr marT="34300" marB="34300" marR="51425" marL="5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32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Lack of blinding</a:t>
                      </a:r>
                      <a:endParaRPr sz="1100" u="none" cap="none" strike="noStrike"/>
                    </a:p>
                  </a:txBody>
                  <a:tcPr marT="34300" marB="34300" marR="51425" marL="5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Care teams have access to diagnostic test being studied, leading to confounding</a:t>
                      </a:r>
                      <a:endParaRPr sz="1100" u="none" cap="none" strike="noStrike"/>
                    </a:p>
                  </a:txBody>
                  <a:tcPr marT="34300" marB="34300" marR="51425" marL="5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Neural network approach allows for unbiased approach to data analysis</a:t>
                      </a:r>
                      <a:endParaRPr sz="1100" u="none" cap="none" strike="noStrike"/>
                    </a:p>
                  </a:txBody>
                  <a:tcPr marT="34300" marB="34300" marR="51425" marL="5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79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Heterogeneous diagnostic testing and withdrawal of life-sustaining therapy</a:t>
                      </a:r>
                      <a:endParaRPr sz="1100" u="none" cap="none" strike="noStrike"/>
                    </a:p>
                  </a:txBody>
                  <a:tcPr marT="34300" marB="34300" marR="51425" marL="5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Sites differ in their approach to withdrawal of life-sustaining therapies</a:t>
                      </a:r>
                      <a:endParaRPr sz="1100" u="none" cap="none" strike="noStrike"/>
                    </a:p>
                  </a:txBody>
                  <a:tcPr marT="34300" marB="34300" marR="51425" marL="5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Clinical standardization protocol of ICECAP defines prognostication approach</a:t>
                      </a:r>
                      <a:endParaRPr sz="1100" u="none" cap="none" strike="noStrike"/>
                    </a:p>
                  </a:txBody>
                  <a:tcPr marT="34300" marB="34300" marR="51425" marL="5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03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Non-standardized outcomes</a:t>
                      </a:r>
                      <a:endParaRPr sz="1100" u="none" cap="none" strike="noStrike"/>
                    </a:p>
                  </a:txBody>
                  <a:tcPr marT="34300" marB="34300" marR="51425" marL="5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Definitions of good and poor outcome vary between studies, and outcome scales have significant limitations</a:t>
                      </a:r>
                      <a:endParaRPr sz="1100" u="none" cap="none" strike="noStrike"/>
                    </a:p>
                  </a:txBody>
                  <a:tcPr marT="34300" marB="34300" marR="51425" marL="5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Primary outcome of mRS is a recommended outcome and will be assessed by trained assessors</a:t>
                      </a:r>
                      <a:endParaRPr sz="1100" u="none" cap="none" strike="noStrike"/>
                    </a:p>
                  </a:txBody>
                  <a:tcPr marT="34300" marB="34300" marR="51425" marL="5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41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 not account for medications, hypothermia and organ dysfunction</a:t>
                      </a:r>
                      <a:endParaRPr sz="1100" u="none" cap="none" strike="noStrike"/>
                    </a:p>
                  </a:txBody>
                  <a:tcPr marT="34300" marB="34300" marR="51425" marL="5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Confounding due to medications, shock, organ failure and hypothermia</a:t>
                      </a:r>
                      <a:endParaRPr sz="1100" u="none" cap="none" strike="noStrike"/>
                    </a:p>
                  </a:txBody>
                  <a:tcPr marT="34300" marB="34300" marR="51425" marL="5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CRF from both ICECAP and PRECICECAP will allow for detailed assessment of these factors</a:t>
                      </a:r>
                      <a:endParaRPr sz="1100" u="none" cap="none" strike="noStrike"/>
                    </a:p>
                  </a:txBody>
                  <a:tcPr marT="34300" marB="34300" marR="51425" marL="514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0" name="Google Shape;120;p22"/>
          <p:cNvSpPr/>
          <p:nvPr/>
        </p:nvSpPr>
        <p:spPr>
          <a:xfrm>
            <a:off x="2600325" y="1620441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b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/>
          <p:nvPr/>
        </p:nvSpPr>
        <p:spPr>
          <a:xfrm>
            <a:off x="753883" y="138609"/>
            <a:ext cx="2120100" cy="530700"/>
          </a:xfrm>
          <a:prstGeom prst="roundRect">
            <a:avLst>
              <a:gd fmla="val 16667" name="adj"/>
            </a:avLst>
          </a:prstGeom>
          <a:solidFill>
            <a:srgbClr val="DDEAF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Multi-Modal Data Collected at Participating Sites</a:t>
            </a:r>
            <a:endParaRPr sz="1100"/>
          </a:p>
        </p:txBody>
      </p:sp>
      <p:sp>
        <p:nvSpPr>
          <p:cNvPr id="126" name="Google Shape;126;p23"/>
          <p:cNvSpPr/>
          <p:nvPr/>
        </p:nvSpPr>
        <p:spPr>
          <a:xfrm>
            <a:off x="753884" y="849480"/>
            <a:ext cx="2120100" cy="530700"/>
          </a:xfrm>
          <a:prstGeom prst="roundRect">
            <a:avLst>
              <a:gd fmla="val 16667" name="adj"/>
            </a:avLst>
          </a:prstGeom>
          <a:solidFill>
            <a:srgbClr val="BBD6EE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Transmitted to Central Repository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(IBM Cloud and DCC)</a:t>
            </a:r>
            <a:endParaRPr sz="1100"/>
          </a:p>
        </p:txBody>
      </p:sp>
      <p:sp>
        <p:nvSpPr>
          <p:cNvPr id="127" name="Google Shape;127;p23"/>
          <p:cNvSpPr/>
          <p:nvPr/>
        </p:nvSpPr>
        <p:spPr>
          <a:xfrm>
            <a:off x="753883" y="1599374"/>
            <a:ext cx="2120100" cy="530700"/>
          </a:xfrm>
          <a:prstGeom prst="roundRect">
            <a:avLst>
              <a:gd fmla="val 16667" name="adj"/>
            </a:avLst>
          </a:prstGeom>
          <a:solidFill>
            <a:srgbClr val="9CC2E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Quality Reviewed,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Annotation and Artifact Rejection</a:t>
            </a:r>
            <a:endParaRPr sz="1100"/>
          </a:p>
        </p:txBody>
      </p:sp>
      <p:sp>
        <p:nvSpPr>
          <p:cNvPr id="128" name="Google Shape;128;p23"/>
          <p:cNvSpPr/>
          <p:nvPr/>
        </p:nvSpPr>
        <p:spPr>
          <a:xfrm>
            <a:off x="748353" y="2347970"/>
            <a:ext cx="2120100" cy="530700"/>
          </a:xfrm>
          <a:prstGeom prst="roundRect">
            <a:avLst>
              <a:gd fmla="val 16667" name="adj"/>
            </a:avLst>
          </a:prstGeom>
          <a:solidFill>
            <a:srgbClr val="88B6E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Multi-Step Data Featurization</a:t>
            </a:r>
            <a:endParaRPr sz="1100"/>
          </a:p>
        </p:txBody>
      </p:sp>
      <p:sp>
        <p:nvSpPr>
          <p:cNvPr id="129" name="Google Shape;129;p23"/>
          <p:cNvSpPr/>
          <p:nvPr/>
        </p:nvSpPr>
        <p:spPr>
          <a:xfrm>
            <a:off x="753883" y="3106000"/>
            <a:ext cx="2120100" cy="530700"/>
          </a:xfrm>
          <a:prstGeom prst="roundRect">
            <a:avLst>
              <a:gd fmla="val 16667" name="adj"/>
            </a:avLst>
          </a:prstGeom>
          <a:solidFill>
            <a:srgbClr val="4C91D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Novel Biomarker Signatures (Subgroups) Developed</a:t>
            </a:r>
            <a:endParaRPr sz="1100"/>
          </a:p>
        </p:txBody>
      </p:sp>
      <p:sp>
        <p:nvSpPr>
          <p:cNvPr id="130" name="Google Shape;130;p23"/>
          <p:cNvSpPr/>
          <p:nvPr/>
        </p:nvSpPr>
        <p:spPr>
          <a:xfrm>
            <a:off x="753883" y="3808736"/>
            <a:ext cx="2120100" cy="1125900"/>
          </a:xfrm>
          <a:prstGeom prst="roundRect">
            <a:avLst>
              <a:gd fmla="val 16667" name="adj"/>
            </a:avLst>
          </a:prstGeom>
          <a:solidFill>
            <a:srgbClr val="2E78B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Novel Biomarkers and Standard Features Compared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1:</a:t>
            </a:r>
            <a:r>
              <a:rPr lang="en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predict treatment response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2:</a:t>
            </a:r>
            <a:r>
              <a:rPr b="1"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predict patient outcome</a:t>
            </a:r>
            <a:endParaRPr sz="1100"/>
          </a:p>
        </p:txBody>
      </p:sp>
      <p:cxnSp>
        <p:nvCxnSpPr>
          <p:cNvPr id="131" name="Google Shape;131;p23"/>
          <p:cNvCxnSpPr/>
          <p:nvPr/>
        </p:nvCxnSpPr>
        <p:spPr>
          <a:xfrm>
            <a:off x="1813997" y="669085"/>
            <a:ext cx="0" cy="1725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2" name="Google Shape;132;p23"/>
          <p:cNvCxnSpPr/>
          <p:nvPr/>
        </p:nvCxnSpPr>
        <p:spPr>
          <a:xfrm>
            <a:off x="1815345" y="1414141"/>
            <a:ext cx="0" cy="1725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3" name="Google Shape;133;p23"/>
          <p:cNvCxnSpPr/>
          <p:nvPr/>
        </p:nvCxnSpPr>
        <p:spPr>
          <a:xfrm>
            <a:off x="1813997" y="2151692"/>
            <a:ext cx="0" cy="1725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4" name="Google Shape;134;p23"/>
          <p:cNvCxnSpPr/>
          <p:nvPr/>
        </p:nvCxnSpPr>
        <p:spPr>
          <a:xfrm>
            <a:off x="1813997" y="2890000"/>
            <a:ext cx="0" cy="1725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5" name="Google Shape;135;p23"/>
          <p:cNvCxnSpPr/>
          <p:nvPr/>
        </p:nvCxnSpPr>
        <p:spPr>
          <a:xfrm>
            <a:off x="1808468" y="3636476"/>
            <a:ext cx="0" cy="1725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6" name="Google Shape;136;p23"/>
          <p:cNvSpPr txBox="1"/>
          <p:nvPr/>
        </p:nvSpPr>
        <p:spPr>
          <a:xfrm>
            <a:off x="3226246" y="755214"/>
            <a:ext cx="5438700" cy="3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February 5, 2020! (T-5 days)</a:t>
            </a:r>
            <a:endParaRPr sz="1100"/>
          </a:p>
          <a:p>
            <a:pPr indent="-247650" lvl="0" marL="2540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Preliminary sites selected</a:t>
            </a:r>
            <a:endParaRPr sz="1100"/>
          </a:p>
          <a:p>
            <a:pPr indent="-247650" lvl="0" marL="2540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Fingers crossed…</a:t>
            </a:r>
            <a:endParaRPr sz="1100"/>
          </a:p>
          <a:p>
            <a:pPr indent="-76200" lvl="0" marL="2540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(khirsch@stanford.edu)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Blood Phenotyping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 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/>
              <a:t>(Honda)</a:t>
            </a:r>
            <a:endParaRPr/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rPr lang="en"/>
              <a:t>Rittenberger / Kurz / Et al.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Premises</a:t>
            </a:r>
            <a:endParaRPr/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Cardiac Arrest is NOT a binary disease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Witnessed/Unwitnessed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Shockable/Not Shockable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Cardiac/Not Cardiac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Any intervention will help some and hurt some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TPA in stroke early- good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TPA in stroke late- bleeding risk higher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