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64" r:id="rId2"/>
    <p:sldId id="266" r:id="rId3"/>
    <p:sldId id="268" r:id="rId4"/>
    <p:sldId id="267"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95" d="100"/>
          <a:sy n="95" d="100"/>
        </p:scale>
        <p:origin x="109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B5F5BD-1306-4026-9CC2-B62D110128BB}" type="datetimeFigureOut">
              <a:rPr lang="en-US" smtClean="0"/>
              <a:t>3/18/2019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63AA8C3-4E07-4332-87CB-6D41F558B0BA}" type="slidenum">
              <a:rPr lang="en-US" smtClean="0"/>
              <a:t>‹#›</a:t>
            </a:fld>
            <a:endParaRPr lang="en-US"/>
          </a:p>
        </p:txBody>
      </p:sp>
    </p:spTree>
    <p:extLst>
      <p:ext uri="{BB962C8B-B14F-4D97-AF65-F5344CB8AC3E}">
        <p14:creationId xmlns:p14="http://schemas.microsoft.com/office/powerpoint/2010/main" val="26900660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8"/>
        <p:cNvGrpSpPr/>
        <p:nvPr/>
      </p:nvGrpSpPr>
      <p:grpSpPr>
        <a:xfrm>
          <a:off x="0" y="0"/>
          <a:ext cx="0" cy="0"/>
          <a:chOff x="0" y="0"/>
          <a:chExt cx="0" cy="0"/>
        </a:xfrm>
      </p:grpSpPr>
      <p:sp>
        <p:nvSpPr>
          <p:cNvPr id="449" name="Shape 449"/>
          <p:cNvSpPr>
            <a:spLocks noGrp="1" noRot="1" noChangeAspect="1"/>
          </p:cNvSpPr>
          <p:nvPr>
            <p:ph type="sldImg" idx="2"/>
          </p:nvPr>
        </p:nvSpPr>
        <p:spPr>
          <a:xfrm>
            <a:off x="1171575" y="696913"/>
            <a:ext cx="4641850" cy="34813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50" name="Shape 450"/>
          <p:cNvSpPr txBox="1">
            <a:spLocks noGrp="1"/>
          </p:cNvSpPr>
          <p:nvPr>
            <p:ph type="body" idx="1"/>
          </p:nvPr>
        </p:nvSpPr>
        <p:spPr>
          <a:xfrm>
            <a:off x="698500" y="4409750"/>
            <a:ext cx="5588100" cy="4177500"/>
          </a:xfrm>
          <a:prstGeom prst="rect">
            <a:avLst/>
          </a:prstGeom>
        </p:spPr>
        <p:txBody>
          <a:bodyPr spcFirstLastPara="1" wrap="square" lIns="91425" tIns="91425" rIns="91425" bIns="91425" anchor="t" anchorCtr="0">
            <a:noAutofit/>
          </a:bodyPr>
          <a:lstStyle/>
          <a:p>
            <a:pPr marL="685800" lvl="0" indent="-50800" rtl="0">
              <a:lnSpc>
                <a:spcPct val="90000"/>
              </a:lnSpc>
              <a:spcBef>
                <a:spcPts val="1000"/>
              </a:spcBef>
              <a:spcAft>
                <a:spcPts val="0"/>
              </a:spcAft>
              <a:buNone/>
            </a:pPr>
            <a:r>
              <a:rPr lang="en-US" sz="1000" dirty="0">
                <a:solidFill>
                  <a:schemeClr val="dk1"/>
                </a:solidFill>
                <a:latin typeface="Calibri"/>
                <a:ea typeface="Calibri"/>
                <a:cs typeface="Calibri"/>
                <a:sym typeface="Calibri"/>
              </a:rPr>
              <a:t>Investigators working with the network still submit and receive the grant application for the trial at their institution.  The grant recipient contracts with the CCC to provide operational/site management and enrollments, and with the DCC to provide data management and statistical support. </a:t>
            </a:r>
            <a:endParaRPr sz="1000" dirty="0">
              <a:solidFill>
                <a:schemeClr val="dk1"/>
              </a:solidFill>
              <a:latin typeface="Calibri"/>
              <a:ea typeface="Calibri"/>
              <a:cs typeface="Calibri"/>
              <a:sym typeface="Calibri"/>
            </a:endParaRPr>
          </a:p>
          <a:p>
            <a:pPr marL="685800" lvl="0" indent="-50800" rtl="0">
              <a:lnSpc>
                <a:spcPct val="90000"/>
              </a:lnSpc>
              <a:spcBef>
                <a:spcPts val="1000"/>
              </a:spcBef>
              <a:spcAft>
                <a:spcPts val="0"/>
              </a:spcAft>
              <a:buNone/>
            </a:pPr>
            <a:r>
              <a:rPr lang="en-US" sz="1000" dirty="0">
                <a:solidFill>
                  <a:schemeClr val="dk1"/>
                </a:solidFill>
                <a:latin typeface="Calibri"/>
                <a:ea typeface="Calibri"/>
                <a:cs typeface="Calibri"/>
                <a:sym typeface="Calibri"/>
              </a:rPr>
              <a:t> Investigators working with the network provide scientific leadership to the trial as PI's and study chairs.  Investigators at the CCC and DCC contribute to the scientific, trial management, and statistical leadership usually in Multiple PI roles.  </a:t>
            </a:r>
            <a:endParaRPr sz="1000" dirty="0">
              <a:solidFill>
                <a:schemeClr val="dk1"/>
              </a:solidFill>
              <a:latin typeface="Calibri"/>
              <a:ea typeface="Calibri"/>
              <a:cs typeface="Calibri"/>
              <a:sym typeface="Calibri"/>
            </a:endParaRPr>
          </a:p>
          <a:p>
            <a:pPr marL="685800" lvl="0" indent="-50800" rtl="0">
              <a:lnSpc>
                <a:spcPct val="90000"/>
              </a:lnSpc>
              <a:spcBef>
                <a:spcPts val="1000"/>
              </a:spcBef>
              <a:spcAft>
                <a:spcPts val="0"/>
              </a:spcAft>
              <a:buClr>
                <a:schemeClr val="dk1"/>
              </a:buClr>
              <a:buSzPts val="1100"/>
              <a:buFont typeface="Arial"/>
              <a:buNone/>
            </a:pPr>
            <a:r>
              <a:rPr lang="en-US" sz="1000" dirty="0">
                <a:solidFill>
                  <a:schemeClr val="dk1"/>
                </a:solidFill>
                <a:latin typeface="Calibri"/>
                <a:ea typeface="Calibri"/>
                <a:cs typeface="Calibri"/>
                <a:sym typeface="Calibri"/>
              </a:rPr>
              <a:t>A work scope defining specific responsibilities is established early on that is specific to each trial.</a:t>
            </a:r>
            <a:endParaRPr sz="1000" dirty="0">
              <a:latin typeface="Calibri"/>
              <a:ea typeface="Calibri"/>
              <a:cs typeface="Calibri"/>
              <a:sym typeface="Calibri"/>
            </a:endParaRPr>
          </a:p>
        </p:txBody>
      </p:sp>
    </p:spTree>
    <p:extLst>
      <p:ext uri="{BB962C8B-B14F-4D97-AF65-F5344CB8AC3E}">
        <p14:creationId xmlns:p14="http://schemas.microsoft.com/office/powerpoint/2010/main" val="36684292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0"/>
        <p:cNvGrpSpPr/>
        <p:nvPr/>
      </p:nvGrpSpPr>
      <p:grpSpPr>
        <a:xfrm>
          <a:off x="0" y="0"/>
          <a:ext cx="0" cy="0"/>
          <a:chOff x="0" y="0"/>
          <a:chExt cx="0" cy="0"/>
        </a:xfrm>
      </p:grpSpPr>
      <p:sp>
        <p:nvSpPr>
          <p:cNvPr id="461" name="Shape 461"/>
          <p:cNvSpPr>
            <a:spLocks noGrp="1" noRot="1" noChangeAspect="1"/>
          </p:cNvSpPr>
          <p:nvPr>
            <p:ph type="sldImg" idx="2"/>
          </p:nvPr>
        </p:nvSpPr>
        <p:spPr>
          <a:xfrm>
            <a:off x="1171575" y="696913"/>
            <a:ext cx="4641850" cy="3481387"/>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62" name="Shape 462"/>
          <p:cNvSpPr txBox="1">
            <a:spLocks noGrp="1"/>
          </p:cNvSpPr>
          <p:nvPr>
            <p:ph type="body" idx="1"/>
          </p:nvPr>
        </p:nvSpPr>
        <p:spPr>
          <a:xfrm>
            <a:off x="698500" y="4409750"/>
            <a:ext cx="5588100" cy="41775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extLst>
      <p:ext uri="{BB962C8B-B14F-4D97-AF65-F5344CB8AC3E}">
        <p14:creationId xmlns:p14="http://schemas.microsoft.com/office/powerpoint/2010/main" val="16872178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D11FED0-D9A2-4331-98DF-E591DEC1AA3F}"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736B13-00FA-4232-9F3C-4A868928A749}" type="slidenum">
              <a:rPr lang="en-US" smtClean="0"/>
              <a:t>‹#›</a:t>
            </a:fld>
            <a:endParaRPr lang="en-US"/>
          </a:p>
        </p:txBody>
      </p:sp>
    </p:spTree>
    <p:extLst>
      <p:ext uri="{BB962C8B-B14F-4D97-AF65-F5344CB8AC3E}">
        <p14:creationId xmlns:p14="http://schemas.microsoft.com/office/powerpoint/2010/main" val="2045453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11FED0-D9A2-4331-98DF-E591DEC1AA3F}"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736B13-00FA-4232-9F3C-4A868928A749}" type="slidenum">
              <a:rPr lang="en-US" smtClean="0"/>
              <a:t>‹#›</a:t>
            </a:fld>
            <a:endParaRPr lang="en-US"/>
          </a:p>
        </p:txBody>
      </p:sp>
    </p:spTree>
    <p:extLst>
      <p:ext uri="{BB962C8B-B14F-4D97-AF65-F5344CB8AC3E}">
        <p14:creationId xmlns:p14="http://schemas.microsoft.com/office/powerpoint/2010/main" val="4044713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11FED0-D9A2-4331-98DF-E591DEC1AA3F}"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736B13-00FA-4232-9F3C-4A868928A749}" type="slidenum">
              <a:rPr lang="en-US" smtClean="0"/>
              <a:t>‹#›</a:t>
            </a:fld>
            <a:endParaRPr lang="en-US"/>
          </a:p>
        </p:txBody>
      </p:sp>
    </p:spTree>
    <p:extLst>
      <p:ext uri="{BB962C8B-B14F-4D97-AF65-F5344CB8AC3E}">
        <p14:creationId xmlns:p14="http://schemas.microsoft.com/office/powerpoint/2010/main" val="3711413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11FED0-D9A2-4331-98DF-E591DEC1AA3F}"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736B13-00FA-4232-9F3C-4A868928A749}" type="slidenum">
              <a:rPr lang="en-US" smtClean="0"/>
              <a:t>‹#›</a:t>
            </a:fld>
            <a:endParaRPr lang="en-US"/>
          </a:p>
        </p:txBody>
      </p:sp>
    </p:spTree>
    <p:extLst>
      <p:ext uri="{BB962C8B-B14F-4D97-AF65-F5344CB8AC3E}">
        <p14:creationId xmlns:p14="http://schemas.microsoft.com/office/powerpoint/2010/main" val="2547520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11FED0-D9A2-4331-98DF-E591DEC1AA3F}" type="datetimeFigureOut">
              <a:rPr lang="en-US" smtClean="0"/>
              <a:t>3/18/2019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736B13-00FA-4232-9F3C-4A868928A749}" type="slidenum">
              <a:rPr lang="en-US" smtClean="0"/>
              <a:t>‹#›</a:t>
            </a:fld>
            <a:endParaRPr lang="en-US"/>
          </a:p>
        </p:txBody>
      </p:sp>
    </p:spTree>
    <p:extLst>
      <p:ext uri="{BB962C8B-B14F-4D97-AF65-F5344CB8AC3E}">
        <p14:creationId xmlns:p14="http://schemas.microsoft.com/office/powerpoint/2010/main" val="2166634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D11FED0-D9A2-4331-98DF-E591DEC1AA3F}" type="datetimeFigureOut">
              <a:rPr lang="en-US" smtClean="0"/>
              <a:t>3/18/2019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736B13-00FA-4232-9F3C-4A868928A749}" type="slidenum">
              <a:rPr lang="en-US" smtClean="0"/>
              <a:t>‹#›</a:t>
            </a:fld>
            <a:endParaRPr lang="en-US"/>
          </a:p>
        </p:txBody>
      </p:sp>
    </p:spTree>
    <p:extLst>
      <p:ext uri="{BB962C8B-B14F-4D97-AF65-F5344CB8AC3E}">
        <p14:creationId xmlns:p14="http://schemas.microsoft.com/office/powerpoint/2010/main" val="3927778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D11FED0-D9A2-4331-98DF-E591DEC1AA3F}" type="datetimeFigureOut">
              <a:rPr lang="en-US" smtClean="0"/>
              <a:t>3/18/2019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736B13-00FA-4232-9F3C-4A868928A749}" type="slidenum">
              <a:rPr lang="en-US" smtClean="0"/>
              <a:t>‹#›</a:t>
            </a:fld>
            <a:endParaRPr lang="en-US"/>
          </a:p>
        </p:txBody>
      </p:sp>
    </p:spTree>
    <p:extLst>
      <p:ext uri="{BB962C8B-B14F-4D97-AF65-F5344CB8AC3E}">
        <p14:creationId xmlns:p14="http://schemas.microsoft.com/office/powerpoint/2010/main" val="1116300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D11FED0-D9A2-4331-98DF-E591DEC1AA3F}" type="datetimeFigureOut">
              <a:rPr lang="en-US" smtClean="0"/>
              <a:t>3/18/2019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736B13-00FA-4232-9F3C-4A868928A749}" type="slidenum">
              <a:rPr lang="en-US" smtClean="0"/>
              <a:t>‹#›</a:t>
            </a:fld>
            <a:endParaRPr lang="en-US"/>
          </a:p>
        </p:txBody>
      </p:sp>
    </p:spTree>
    <p:extLst>
      <p:ext uri="{BB962C8B-B14F-4D97-AF65-F5344CB8AC3E}">
        <p14:creationId xmlns:p14="http://schemas.microsoft.com/office/powerpoint/2010/main" val="2041189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11FED0-D9A2-4331-98DF-E591DEC1AA3F}" type="datetimeFigureOut">
              <a:rPr lang="en-US" smtClean="0"/>
              <a:t>3/18/2019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736B13-00FA-4232-9F3C-4A868928A749}" type="slidenum">
              <a:rPr lang="en-US" smtClean="0"/>
              <a:t>‹#›</a:t>
            </a:fld>
            <a:endParaRPr lang="en-US"/>
          </a:p>
        </p:txBody>
      </p:sp>
    </p:spTree>
    <p:extLst>
      <p:ext uri="{BB962C8B-B14F-4D97-AF65-F5344CB8AC3E}">
        <p14:creationId xmlns:p14="http://schemas.microsoft.com/office/powerpoint/2010/main" val="2584156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11FED0-D9A2-4331-98DF-E591DEC1AA3F}" type="datetimeFigureOut">
              <a:rPr lang="en-US" smtClean="0"/>
              <a:t>3/18/2019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736B13-00FA-4232-9F3C-4A868928A749}" type="slidenum">
              <a:rPr lang="en-US" smtClean="0"/>
              <a:t>‹#›</a:t>
            </a:fld>
            <a:endParaRPr lang="en-US"/>
          </a:p>
        </p:txBody>
      </p:sp>
    </p:spTree>
    <p:extLst>
      <p:ext uri="{BB962C8B-B14F-4D97-AF65-F5344CB8AC3E}">
        <p14:creationId xmlns:p14="http://schemas.microsoft.com/office/powerpoint/2010/main" val="238102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11FED0-D9A2-4331-98DF-E591DEC1AA3F}" type="datetimeFigureOut">
              <a:rPr lang="en-US" smtClean="0"/>
              <a:t>3/18/2019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736B13-00FA-4232-9F3C-4A868928A749}" type="slidenum">
              <a:rPr lang="en-US" smtClean="0"/>
              <a:t>‹#›</a:t>
            </a:fld>
            <a:endParaRPr lang="en-US"/>
          </a:p>
        </p:txBody>
      </p:sp>
    </p:spTree>
    <p:extLst>
      <p:ext uri="{BB962C8B-B14F-4D97-AF65-F5344CB8AC3E}">
        <p14:creationId xmlns:p14="http://schemas.microsoft.com/office/powerpoint/2010/main" val="28133357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11FED0-D9A2-4331-98DF-E591DEC1AA3F}" type="datetimeFigureOut">
              <a:rPr lang="en-US" smtClean="0"/>
              <a:t>3/18/2019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736B13-00FA-4232-9F3C-4A868928A749}" type="slidenum">
              <a:rPr lang="en-US" smtClean="0"/>
              <a:t>‹#›</a:t>
            </a:fld>
            <a:endParaRPr lang="en-US"/>
          </a:p>
        </p:txBody>
      </p:sp>
    </p:spTree>
    <p:extLst>
      <p:ext uri="{BB962C8B-B14F-4D97-AF65-F5344CB8AC3E}">
        <p14:creationId xmlns:p14="http://schemas.microsoft.com/office/powerpoint/2010/main" val="507430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1.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51"/>
        <p:cNvGrpSpPr/>
        <p:nvPr/>
      </p:nvGrpSpPr>
      <p:grpSpPr>
        <a:xfrm>
          <a:off x="0" y="0"/>
          <a:ext cx="0" cy="0"/>
          <a:chOff x="0" y="0"/>
          <a:chExt cx="0" cy="0"/>
        </a:xfrm>
      </p:grpSpPr>
      <p:sp>
        <p:nvSpPr>
          <p:cNvPr id="452" name="Shape 452"/>
          <p:cNvSpPr txBox="1">
            <a:spLocks noGrp="1"/>
          </p:cNvSpPr>
          <p:nvPr>
            <p:ph type="title"/>
          </p:nvPr>
        </p:nvSpPr>
        <p:spPr>
          <a:xfrm>
            <a:off x="685800" y="304800"/>
            <a:ext cx="7886700" cy="994275"/>
          </a:xfrm>
          <a:prstGeom prst="rect">
            <a:avLst/>
          </a:prstGeom>
        </p:spPr>
        <p:txBody>
          <a:bodyPr spcFirstLastPara="1" vert="horz" wrap="square" lIns="68569" tIns="68569" rIns="68569" bIns="68569" rtlCol="0" anchor="ctr" anchorCtr="0">
            <a:noAutofit/>
          </a:bodyPr>
          <a:lstStyle/>
          <a:p>
            <a:pPr>
              <a:spcBef>
                <a:spcPts val="0"/>
              </a:spcBef>
            </a:pPr>
            <a:r>
              <a:rPr lang="en-US" dirty="0" smtClean="0"/>
              <a:t>SIREN Trial </a:t>
            </a:r>
            <a:r>
              <a:rPr lang="en-US" dirty="0"/>
              <a:t>Recruitment and Pipeline</a:t>
            </a:r>
            <a:endParaRPr dirty="0"/>
          </a:p>
        </p:txBody>
      </p:sp>
      <p:sp>
        <p:nvSpPr>
          <p:cNvPr id="453" name="Shape 453"/>
          <p:cNvSpPr txBox="1">
            <a:spLocks noGrp="1"/>
          </p:cNvSpPr>
          <p:nvPr>
            <p:ph type="body" idx="1"/>
          </p:nvPr>
        </p:nvSpPr>
        <p:spPr>
          <a:xfrm>
            <a:off x="649705" y="2133600"/>
            <a:ext cx="7886700" cy="3263400"/>
          </a:xfrm>
          <a:prstGeom prst="rect">
            <a:avLst/>
          </a:prstGeom>
        </p:spPr>
        <p:txBody>
          <a:bodyPr spcFirstLastPara="1" vert="horz" wrap="square" lIns="68569" tIns="68569" rIns="68569" bIns="68569" rtlCol="0" anchor="t" anchorCtr="0">
            <a:noAutofit/>
          </a:bodyPr>
          <a:lstStyle/>
          <a:p>
            <a:pPr marL="171450" indent="-38100">
              <a:spcBef>
                <a:spcPts val="750"/>
              </a:spcBef>
              <a:buNone/>
            </a:pPr>
            <a:r>
              <a:rPr lang="en-US" sz="2800" dirty="0"/>
              <a:t>Adaptable open clinical trial infrastructure </a:t>
            </a:r>
            <a:endParaRPr sz="2800" dirty="0"/>
          </a:p>
          <a:p>
            <a:pPr marL="171450" indent="-38100">
              <a:spcBef>
                <a:spcPts val="750"/>
              </a:spcBef>
              <a:buNone/>
            </a:pPr>
            <a:r>
              <a:rPr lang="en-US" sz="2800" dirty="0"/>
              <a:t>Collaborative leadership (typically multiple PI)</a:t>
            </a:r>
            <a:endParaRPr sz="2800" dirty="0"/>
          </a:p>
          <a:p>
            <a:pPr marL="171450" indent="-38100">
              <a:spcBef>
                <a:spcPts val="750"/>
              </a:spcBef>
              <a:buNone/>
            </a:pPr>
            <a:r>
              <a:rPr lang="en-US" sz="2800" dirty="0"/>
              <a:t>Respectful of investigators’ ownership and control of the science</a:t>
            </a:r>
            <a:endParaRPr sz="2800" dirty="0"/>
          </a:p>
          <a:p>
            <a:pPr marL="171450" indent="-38100">
              <a:spcBef>
                <a:spcPts val="750"/>
              </a:spcBef>
              <a:buNone/>
            </a:pPr>
            <a:r>
              <a:rPr lang="en-US" sz="2800" dirty="0"/>
              <a:t>Sharing of operational and statistical responsibilities</a:t>
            </a:r>
            <a:endParaRPr sz="2800" dirty="0"/>
          </a:p>
          <a:p>
            <a:pPr marL="171450" indent="-38100">
              <a:spcBef>
                <a:spcPts val="750"/>
              </a:spcBef>
              <a:buNone/>
            </a:pPr>
            <a:r>
              <a:rPr lang="en-US" sz="2800" dirty="0"/>
              <a:t>Facilitating successful implementation and data integrity</a:t>
            </a:r>
            <a:endParaRPr sz="2800" dirty="0"/>
          </a:p>
          <a:p>
            <a:pPr marL="171450" indent="-38100">
              <a:spcBef>
                <a:spcPts val="750"/>
              </a:spcBef>
              <a:buClr>
                <a:schemeClr val="dk1"/>
              </a:buClr>
              <a:buSzPts val="1100"/>
              <a:buNone/>
            </a:pPr>
            <a:r>
              <a:rPr lang="en-US" dirty="0"/>
              <a:t> </a:t>
            </a:r>
            <a:endParaRPr dirty="0"/>
          </a:p>
          <a:p>
            <a:pPr marL="171450" indent="-38100">
              <a:spcBef>
                <a:spcPts val="750"/>
              </a:spcBef>
              <a:buNone/>
            </a:pPr>
            <a:endParaRPr dirty="0"/>
          </a:p>
        </p:txBody>
      </p:sp>
      <p:pic>
        <p:nvPicPr>
          <p:cNvPr id="4" name="Shape 86" descr="SIREN draft.png"/>
          <p:cNvPicPr preferRelativeResize="0">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956298" y="5965794"/>
            <a:ext cx="1694595" cy="69166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8773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63"/>
        <p:cNvGrpSpPr/>
        <p:nvPr/>
      </p:nvGrpSpPr>
      <p:grpSpPr>
        <a:xfrm>
          <a:off x="0" y="0"/>
          <a:ext cx="0" cy="0"/>
          <a:chOff x="0" y="0"/>
          <a:chExt cx="0" cy="0"/>
        </a:xfrm>
      </p:grpSpPr>
      <p:sp>
        <p:nvSpPr>
          <p:cNvPr id="464" name="Shape 464"/>
          <p:cNvSpPr/>
          <p:nvPr/>
        </p:nvSpPr>
        <p:spPr>
          <a:xfrm>
            <a:off x="1703213" y="2687738"/>
            <a:ext cx="3238425" cy="802800"/>
          </a:xfrm>
          <a:prstGeom prst="rightArrow">
            <a:avLst>
              <a:gd name="adj1" fmla="val 50000"/>
              <a:gd name="adj2" fmla="val 50000"/>
            </a:avLst>
          </a:prstGeom>
          <a:solidFill>
            <a:srgbClr val="D9D9D9"/>
          </a:solidFill>
          <a:ln w="9525" cap="flat" cmpd="sng">
            <a:solidFill>
              <a:srgbClr val="D9D9D9"/>
            </a:solidFill>
            <a:prstDash val="solid"/>
            <a:round/>
            <a:headEnd type="none" w="sm" len="sm"/>
            <a:tailEnd type="none" w="sm" len="sm"/>
          </a:ln>
        </p:spPr>
        <p:txBody>
          <a:bodyPr spcFirstLastPara="1" wrap="square" lIns="68569" tIns="68569" rIns="68569" bIns="68569" anchor="ctr" anchorCtr="0">
            <a:noAutofit/>
          </a:bodyPr>
          <a:lstStyle/>
          <a:p>
            <a:pPr algn="r"/>
            <a:r>
              <a:rPr lang="en-US" sz="1350"/>
              <a:t>Clinical Trial Summary</a:t>
            </a:r>
            <a:br>
              <a:rPr lang="en-US" sz="1350"/>
            </a:br>
            <a:r>
              <a:rPr lang="en-US" sz="1350"/>
              <a:t>and Rough Budget</a:t>
            </a:r>
            <a:endParaRPr sz="1350"/>
          </a:p>
        </p:txBody>
      </p:sp>
      <p:sp>
        <p:nvSpPr>
          <p:cNvPr id="465" name="Shape 465"/>
          <p:cNvSpPr/>
          <p:nvPr/>
        </p:nvSpPr>
        <p:spPr>
          <a:xfrm>
            <a:off x="337471" y="1950421"/>
            <a:ext cx="1570347" cy="1183896"/>
          </a:xfrm>
          <a:prstGeom prst="cloud">
            <a:avLst/>
          </a:prstGeom>
          <a:solidFill>
            <a:schemeClr val="lt2"/>
          </a:solidFill>
          <a:ln w="9525" cap="flat" cmpd="sng">
            <a:solidFill>
              <a:schemeClr val="dk2"/>
            </a:solidFill>
            <a:prstDash val="solid"/>
            <a:round/>
            <a:headEnd type="none" w="sm" len="sm"/>
            <a:tailEnd type="none" w="sm" len="sm"/>
          </a:ln>
        </p:spPr>
        <p:txBody>
          <a:bodyPr spcFirstLastPara="1" wrap="square" lIns="68569" tIns="68569" rIns="68569" bIns="68569" anchor="ctr" anchorCtr="0">
            <a:noAutofit/>
          </a:bodyPr>
          <a:lstStyle/>
          <a:p>
            <a:pPr algn="ctr"/>
            <a:r>
              <a:rPr lang="en-US" sz="1350" dirty="0"/>
              <a:t>Trial Ideas</a:t>
            </a:r>
            <a:br>
              <a:rPr lang="en-US" sz="1350" dirty="0"/>
            </a:br>
            <a:r>
              <a:rPr lang="en-US" sz="1350" dirty="0"/>
              <a:t>(from anybody)</a:t>
            </a:r>
            <a:endParaRPr sz="1350" dirty="0"/>
          </a:p>
        </p:txBody>
      </p:sp>
      <p:sp>
        <p:nvSpPr>
          <p:cNvPr id="466" name="Shape 466"/>
          <p:cNvSpPr txBox="1"/>
          <p:nvPr/>
        </p:nvSpPr>
        <p:spPr>
          <a:xfrm>
            <a:off x="162676" y="881285"/>
            <a:ext cx="1473750" cy="797175"/>
          </a:xfrm>
          <a:prstGeom prst="rect">
            <a:avLst/>
          </a:prstGeom>
          <a:noFill/>
          <a:ln>
            <a:noFill/>
          </a:ln>
        </p:spPr>
        <p:txBody>
          <a:bodyPr spcFirstLastPara="1" wrap="square" lIns="68569" tIns="68569" rIns="68569" bIns="68569" anchor="ctr" anchorCtr="0">
            <a:noAutofit/>
          </a:bodyPr>
          <a:lstStyle/>
          <a:p>
            <a:pPr algn="ctr"/>
            <a:r>
              <a:rPr lang="en-US" sz="1350" dirty="0"/>
              <a:t>Scientifically and Clinically Important Questions and Observations</a:t>
            </a:r>
            <a:endParaRPr sz="1350" dirty="0"/>
          </a:p>
        </p:txBody>
      </p:sp>
      <p:cxnSp>
        <p:nvCxnSpPr>
          <p:cNvPr id="467" name="Shape 467"/>
          <p:cNvCxnSpPr/>
          <p:nvPr/>
        </p:nvCxnSpPr>
        <p:spPr>
          <a:xfrm rot="-5400000" flipH="1">
            <a:off x="386550" y="1932281"/>
            <a:ext cx="410625" cy="265725"/>
          </a:xfrm>
          <a:prstGeom prst="curvedConnector3">
            <a:avLst>
              <a:gd name="adj1" fmla="val 85306"/>
            </a:avLst>
          </a:prstGeom>
          <a:noFill/>
          <a:ln w="28575" cap="flat" cmpd="sng">
            <a:solidFill>
              <a:srgbClr val="666666"/>
            </a:solidFill>
            <a:prstDash val="solid"/>
            <a:round/>
            <a:headEnd type="none" w="med" len="med"/>
            <a:tailEnd type="triangle" w="med" len="med"/>
          </a:ln>
        </p:spPr>
      </p:cxnSp>
      <p:grpSp>
        <p:nvGrpSpPr>
          <p:cNvPr id="468" name="Shape 468"/>
          <p:cNvGrpSpPr/>
          <p:nvPr/>
        </p:nvGrpSpPr>
        <p:grpSpPr>
          <a:xfrm>
            <a:off x="2843845" y="2073702"/>
            <a:ext cx="743962" cy="772620"/>
            <a:chOff x="3844300" y="1546050"/>
            <a:chExt cx="991949" cy="1030160"/>
          </a:xfrm>
        </p:grpSpPr>
        <p:pic>
          <p:nvPicPr>
            <p:cNvPr id="469" name="Shape 469" descr="Employees - Free images on Pixabay"/>
            <p:cNvPicPr preferRelativeResize="0"/>
            <p:nvPr/>
          </p:nvPicPr>
          <p:blipFill>
            <a:blip r:embed="rId3">
              <a:alphaModFix amt="80000"/>
            </a:blip>
            <a:stretch>
              <a:fillRect/>
            </a:stretch>
          </p:blipFill>
          <p:spPr>
            <a:xfrm>
              <a:off x="3844300" y="1895275"/>
              <a:ext cx="991949" cy="680935"/>
            </a:xfrm>
            <a:prstGeom prst="rect">
              <a:avLst/>
            </a:prstGeom>
            <a:noFill/>
            <a:ln>
              <a:noFill/>
            </a:ln>
          </p:spPr>
        </p:pic>
        <p:pic>
          <p:nvPicPr>
            <p:cNvPr id="470" name="Shape 470" descr="File:NIH Master Logo Vertical 2Color.png - Wikimedia Commons"/>
            <p:cNvPicPr preferRelativeResize="0"/>
            <p:nvPr/>
          </p:nvPicPr>
          <p:blipFill>
            <a:blip r:embed="rId4">
              <a:alphaModFix/>
            </a:blip>
            <a:stretch>
              <a:fillRect/>
            </a:stretch>
          </p:blipFill>
          <p:spPr>
            <a:xfrm>
              <a:off x="4034388" y="1546050"/>
              <a:ext cx="622387" cy="547500"/>
            </a:xfrm>
            <a:prstGeom prst="rect">
              <a:avLst/>
            </a:prstGeom>
            <a:noFill/>
            <a:ln>
              <a:noFill/>
            </a:ln>
          </p:spPr>
        </p:pic>
      </p:grpSp>
      <p:grpSp>
        <p:nvGrpSpPr>
          <p:cNvPr id="471" name="Shape 471"/>
          <p:cNvGrpSpPr/>
          <p:nvPr/>
        </p:nvGrpSpPr>
        <p:grpSpPr>
          <a:xfrm>
            <a:off x="2167645" y="3539146"/>
            <a:ext cx="858404" cy="727208"/>
            <a:chOff x="3159911" y="3301675"/>
            <a:chExt cx="1144539" cy="969610"/>
          </a:xfrm>
        </p:grpSpPr>
        <p:pic>
          <p:nvPicPr>
            <p:cNvPr id="472" name="Shape 472" descr="SIREN draft.png"/>
            <p:cNvPicPr preferRelativeResize="0"/>
            <p:nvPr/>
          </p:nvPicPr>
          <p:blipFill>
            <a:blip r:embed="rId5">
              <a:alphaModFix/>
            </a:blip>
            <a:stretch>
              <a:fillRect/>
            </a:stretch>
          </p:blipFill>
          <p:spPr>
            <a:xfrm>
              <a:off x="3312525" y="3301675"/>
              <a:ext cx="991925" cy="418750"/>
            </a:xfrm>
            <a:prstGeom prst="rect">
              <a:avLst/>
            </a:prstGeom>
            <a:noFill/>
            <a:ln>
              <a:noFill/>
            </a:ln>
          </p:spPr>
        </p:pic>
        <p:pic>
          <p:nvPicPr>
            <p:cNvPr id="473" name="Shape 473" descr="Employees - Free images on Pixabay"/>
            <p:cNvPicPr preferRelativeResize="0"/>
            <p:nvPr/>
          </p:nvPicPr>
          <p:blipFill>
            <a:blip r:embed="rId3">
              <a:alphaModFix amt="69000"/>
            </a:blip>
            <a:stretch>
              <a:fillRect/>
            </a:stretch>
          </p:blipFill>
          <p:spPr>
            <a:xfrm>
              <a:off x="3159911" y="3590350"/>
              <a:ext cx="991949" cy="680935"/>
            </a:xfrm>
            <a:prstGeom prst="rect">
              <a:avLst/>
            </a:prstGeom>
            <a:noFill/>
            <a:ln>
              <a:noFill/>
            </a:ln>
          </p:spPr>
        </p:pic>
      </p:grpSp>
      <p:cxnSp>
        <p:nvCxnSpPr>
          <p:cNvPr id="474" name="Shape 474"/>
          <p:cNvCxnSpPr/>
          <p:nvPr/>
        </p:nvCxnSpPr>
        <p:spPr>
          <a:xfrm rot="5400000">
            <a:off x="2696475" y="3045225"/>
            <a:ext cx="410625" cy="265725"/>
          </a:xfrm>
          <a:prstGeom prst="curvedConnector3">
            <a:avLst>
              <a:gd name="adj1" fmla="val 85306"/>
            </a:avLst>
          </a:prstGeom>
          <a:noFill/>
          <a:ln w="28575" cap="flat" cmpd="sng">
            <a:solidFill>
              <a:srgbClr val="666666"/>
            </a:solidFill>
            <a:prstDash val="solid"/>
            <a:round/>
            <a:headEnd type="triangle" w="med" len="med"/>
            <a:tailEnd type="triangle" w="med" len="med"/>
          </a:ln>
        </p:spPr>
      </p:cxnSp>
      <p:cxnSp>
        <p:nvCxnSpPr>
          <p:cNvPr id="475" name="Shape 475"/>
          <p:cNvCxnSpPr/>
          <p:nvPr/>
        </p:nvCxnSpPr>
        <p:spPr>
          <a:xfrm>
            <a:off x="1703213" y="3290063"/>
            <a:ext cx="495225" cy="277875"/>
          </a:xfrm>
          <a:prstGeom prst="curvedConnector3">
            <a:avLst>
              <a:gd name="adj1" fmla="val 17072"/>
            </a:avLst>
          </a:prstGeom>
          <a:noFill/>
          <a:ln w="28575" cap="flat" cmpd="sng">
            <a:solidFill>
              <a:srgbClr val="666666"/>
            </a:solidFill>
            <a:prstDash val="solid"/>
            <a:round/>
            <a:headEnd type="none" w="med" len="med"/>
            <a:tailEnd type="triangle" w="med" len="med"/>
          </a:ln>
        </p:spPr>
      </p:cxnSp>
      <p:cxnSp>
        <p:nvCxnSpPr>
          <p:cNvPr id="476" name="Shape 476"/>
          <p:cNvCxnSpPr/>
          <p:nvPr/>
        </p:nvCxnSpPr>
        <p:spPr>
          <a:xfrm>
            <a:off x="2358300" y="2161688"/>
            <a:ext cx="410625" cy="265725"/>
          </a:xfrm>
          <a:prstGeom prst="curvedConnector3">
            <a:avLst>
              <a:gd name="adj1" fmla="val 85306"/>
            </a:avLst>
          </a:prstGeom>
          <a:noFill/>
          <a:ln w="28575" cap="flat" cmpd="sng">
            <a:solidFill>
              <a:srgbClr val="666666"/>
            </a:solidFill>
            <a:prstDash val="solid"/>
            <a:round/>
            <a:headEnd type="none" w="med" len="med"/>
            <a:tailEnd type="triangle" w="med" len="med"/>
          </a:ln>
        </p:spPr>
      </p:cxnSp>
      <p:grpSp>
        <p:nvGrpSpPr>
          <p:cNvPr id="477" name="Shape 477"/>
          <p:cNvGrpSpPr/>
          <p:nvPr/>
        </p:nvGrpSpPr>
        <p:grpSpPr>
          <a:xfrm>
            <a:off x="5003231" y="2161688"/>
            <a:ext cx="622538" cy="863475"/>
            <a:chOff x="6944750" y="1642650"/>
            <a:chExt cx="830050" cy="1151300"/>
          </a:xfrm>
        </p:grpSpPr>
        <p:pic>
          <p:nvPicPr>
            <p:cNvPr id="478" name="Shape 478" descr="Icon, Religion - Free images on Pixabay"/>
            <p:cNvPicPr preferRelativeResize="0"/>
            <p:nvPr/>
          </p:nvPicPr>
          <p:blipFill>
            <a:blip r:embed="rId6">
              <a:alphaModFix amt="52000"/>
            </a:blip>
            <a:stretch>
              <a:fillRect/>
            </a:stretch>
          </p:blipFill>
          <p:spPr>
            <a:xfrm>
              <a:off x="6944750" y="2005525"/>
              <a:ext cx="830050" cy="788425"/>
            </a:xfrm>
            <a:prstGeom prst="rect">
              <a:avLst/>
            </a:prstGeom>
            <a:noFill/>
            <a:ln>
              <a:noFill/>
            </a:ln>
          </p:spPr>
        </p:pic>
        <p:pic>
          <p:nvPicPr>
            <p:cNvPr id="479" name="Shape 479" descr="File:NIH Master Logo Vertical 2Color.png - Wikimedia Commons"/>
            <p:cNvPicPr preferRelativeResize="0"/>
            <p:nvPr/>
          </p:nvPicPr>
          <p:blipFill>
            <a:blip r:embed="rId4">
              <a:alphaModFix/>
            </a:blip>
            <a:stretch>
              <a:fillRect/>
            </a:stretch>
          </p:blipFill>
          <p:spPr>
            <a:xfrm>
              <a:off x="7048575" y="1642650"/>
              <a:ext cx="622387" cy="547500"/>
            </a:xfrm>
            <a:prstGeom prst="rect">
              <a:avLst/>
            </a:prstGeom>
            <a:noFill/>
            <a:ln>
              <a:noFill/>
            </a:ln>
          </p:spPr>
        </p:pic>
      </p:grpSp>
      <p:sp>
        <p:nvSpPr>
          <p:cNvPr id="480" name="Shape 480"/>
          <p:cNvSpPr txBox="1"/>
          <p:nvPr/>
        </p:nvSpPr>
        <p:spPr>
          <a:xfrm>
            <a:off x="4822857" y="3160237"/>
            <a:ext cx="968625" cy="537525"/>
          </a:xfrm>
          <a:prstGeom prst="rect">
            <a:avLst/>
          </a:prstGeom>
          <a:noFill/>
          <a:ln>
            <a:noFill/>
          </a:ln>
        </p:spPr>
        <p:txBody>
          <a:bodyPr spcFirstLastPara="1" wrap="square" lIns="68569" tIns="68569" rIns="68569" bIns="68569" anchor="ctr" anchorCtr="0">
            <a:noAutofit/>
          </a:bodyPr>
          <a:lstStyle/>
          <a:p>
            <a:pPr algn="ctr"/>
            <a:r>
              <a:rPr lang="en-US" sz="1350" dirty="0"/>
              <a:t>Institute</a:t>
            </a:r>
            <a:br>
              <a:rPr lang="en-US" sz="1350" dirty="0"/>
            </a:br>
            <a:r>
              <a:rPr lang="en-US" sz="1350" dirty="0"/>
              <a:t>Pre-approval</a:t>
            </a:r>
            <a:br>
              <a:rPr lang="en-US" sz="1350" dirty="0"/>
            </a:br>
            <a:r>
              <a:rPr lang="en-US" sz="1350" dirty="0"/>
              <a:t>to submit</a:t>
            </a:r>
            <a:endParaRPr sz="1350" dirty="0"/>
          </a:p>
        </p:txBody>
      </p:sp>
      <p:sp>
        <p:nvSpPr>
          <p:cNvPr id="481" name="Shape 481"/>
          <p:cNvSpPr/>
          <p:nvPr/>
        </p:nvSpPr>
        <p:spPr>
          <a:xfrm rot="5400000" flipH="1">
            <a:off x="5889000" y="1769719"/>
            <a:ext cx="1365075" cy="1545300"/>
          </a:xfrm>
          <a:prstGeom prst="bentArrow">
            <a:avLst>
              <a:gd name="adj1" fmla="val 25000"/>
              <a:gd name="adj2" fmla="val 25000"/>
              <a:gd name="adj3" fmla="val 25000"/>
              <a:gd name="adj4" fmla="val 43750"/>
            </a:avLst>
          </a:prstGeom>
          <a:solidFill>
            <a:srgbClr val="D9D9D9"/>
          </a:solidFill>
          <a:ln w="9525" cap="flat" cmpd="sng">
            <a:solidFill>
              <a:srgbClr val="D9D9D9"/>
            </a:solidFill>
            <a:prstDash val="solid"/>
            <a:round/>
            <a:headEnd type="none" w="sm" len="sm"/>
            <a:tailEnd type="none" w="sm" len="sm"/>
          </a:ln>
        </p:spPr>
        <p:txBody>
          <a:bodyPr spcFirstLastPara="1" wrap="square" lIns="68569" tIns="68569" rIns="68569" bIns="68569" anchor="ctr" anchorCtr="0">
            <a:noAutofit/>
          </a:bodyPr>
          <a:lstStyle/>
          <a:p>
            <a:endParaRPr sz="1350"/>
          </a:p>
        </p:txBody>
      </p:sp>
      <p:sp>
        <p:nvSpPr>
          <p:cNvPr id="482" name="Shape 482"/>
          <p:cNvSpPr txBox="1"/>
          <p:nvPr/>
        </p:nvSpPr>
        <p:spPr>
          <a:xfrm>
            <a:off x="5798869" y="2763225"/>
            <a:ext cx="1097044" cy="537525"/>
          </a:xfrm>
          <a:prstGeom prst="rect">
            <a:avLst/>
          </a:prstGeom>
          <a:noFill/>
          <a:ln>
            <a:noFill/>
          </a:ln>
        </p:spPr>
        <p:txBody>
          <a:bodyPr spcFirstLastPara="1" wrap="square" lIns="68569" tIns="68569" rIns="68569" bIns="68569" anchor="ctr" anchorCtr="0">
            <a:noAutofit/>
          </a:bodyPr>
          <a:lstStyle/>
          <a:p>
            <a:r>
              <a:rPr lang="en-US" sz="1350" dirty="0"/>
              <a:t>Grant application(s)</a:t>
            </a:r>
            <a:endParaRPr sz="1350" dirty="0"/>
          </a:p>
        </p:txBody>
      </p:sp>
      <p:cxnSp>
        <p:nvCxnSpPr>
          <p:cNvPr id="483" name="Shape 483"/>
          <p:cNvCxnSpPr/>
          <p:nvPr/>
        </p:nvCxnSpPr>
        <p:spPr>
          <a:xfrm rot="-5400000">
            <a:off x="5916225" y="3347081"/>
            <a:ext cx="689625" cy="370350"/>
          </a:xfrm>
          <a:prstGeom prst="curvedConnector3">
            <a:avLst>
              <a:gd name="adj1" fmla="val 17515"/>
            </a:avLst>
          </a:prstGeom>
          <a:noFill/>
          <a:ln w="152400" cap="flat" cmpd="sng">
            <a:solidFill>
              <a:srgbClr val="D9D9D9"/>
            </a:solidFill>
            <a:prstDash val="solid"/>
            <a:round/>
            <a:headEnd type="none" w="med" len="med"/>
            <a:tailEnd type="none" w="med" len="med"/>
          </a:ln>
        </p:spPr>
      </p:cxnSp>
      <p:cxnSp>
        <p:nvCxnSpPr>
          <p:cNvPr id="484" name="Shape 484"/>
          <p:cNvCxnSpPr/>
          <p:nvPr/>
        </p:nvCxnSpPr>
        <p:spPr>
          <a:xfrm rot="-5400000">
            <a:off x="5801456" y="3618825"/>
            <a:ext cx="1160775" cy="297900"/>
          </a:xfrm>
          <a:prstGeom prst="curvedConnector3">
            <a:avLst>
              <a:gd name="adj1" fmla="val 16651"/>
            </a:avLst>
          </a:prstGeom>
          <a:noFill/>
          <a:ln w="152400" cap="flat" cmpd="sng">
            <a:solidFill>
              <a:srgbClr val="D9D9D9"/>
            </a:solidFill>
            <a:prstDash val="solid"/>
            <a:round/>
            <a:headEnd type="none" w="med" len="med"/>
            <a:tailEnd type="none" w="med" len="med"/>
          </a:ln>
        </p:spPr>
      </p:cxnSp>
      <p:sp>
        <p:nvSpPr>
          <p:cNvPr id="485" name="Shape 485"/>
          <p:cNvSpPr txBox="1"/>
          <p:nvPr/>
        </p:nvSpPr>
        <p:spPr>
          <a:xfrm>
            <a:off x="5115608" y="4217745"/>
            <a:ext cx="1226475" cy="1160775"/>
          </a:xfrm>
          <a:prstGeom prst="rect">
            <a:avLst/>
          </a:prstGeom>
          <a:noFill/>
          <a:ln>
            <a:noFill/>
          </a:ln>
        </p:spPr>
        <p:txBody>
          <a:bodyPr spcFirstLastPara="1" wrap="square" lIns="68569" tIns="68569" rIns="68569" bIns="68569" anchor="ctr" anchorCtr="0">
            <a:noAutofit/>
          </a:bodyPr>
          <a:lstStyle/>
          <a:p>
            <a:pPr algn="ctr"/>
            <a:r>
              <a:rPr lang="en-US" sz="1350" dirty="0"/>
              <a:t>Collaborative Grant Application and Protocol Development with input from Sites, Patients, and Others</a:t>
            </a:r>
            <a:endParaRPr sz="1350" dirty="0"/>
          </a:p>
        </p:txBody>
      </p:sp>
      <p:pic>
        <p:nvPicPr>
          <p:cNvPr id="486" name="Shape 486" descr="Conversation - Free illustrations on Pixabay"/>
          <p:cNvPicPr preferRelativeResize="0"/>
          <p:nvPr/>
        </p:nvPicPr>
        <p:blipFill>
          <a:blip r:embed="rId7">
            <a:alphaModFix/>
          </a:blip>
          <a:stretch>
            <a:fillRect/>
          </a:stretch>
        </p:blipFill>
        <p:spPr>
          <a:xfrm>
            <a:off x="6580632" y="1252857"/>
            <a:ext cx="806287" cy="537524"/>
          </a:xfrm>
          <a:prstGeom prst="rect">
            <a:avLst/>
          </a:prstGeom>
          <a:noFill/>
          <a:ln>
            <a:noFill/>
          </a:ln>
        </p:spPr>
      </p:pic>
      <p:sp>
        <p:nvSpPr>
          <p:cNvPr id="487" name="Shape 487"/>
          <p:cNvSpPr txBox="1"/>
          <p:nvPr/>
        </p:nvSpPr>
        <p:spPr>
          <a:xfrm>
            <a:off x="6299719" y="1062656"/>
            <a:ext cx="1226475" cy="277875"/>
          </a:xfrm>
          <a:prstGeom prst="rect">
            <a:avLst/>
          </a:prstGeom>
          <a:noFill/>
          <a:ln>
            <a:noFill/>
          </a:ln>
        </p:spPr>
        <p:txBody>
          <a:bodyPr spcFirstLastPara="1" wrap="square" lIns="68569" tIns="68569" rIns="68569" bIns="68569" anchor="ctr" anchorCtr="0">
            <a:noAutofit/>
          </a:bodyPr>
          <a:lstStyle/>
          <a:p>
            <a:pPr algn="ctr"/>
            <a:r>
              <a:rPr lang="en-US" sz="1350"/>
              <a:t>NIH Study Section</a:t>
            </a:r>
            <a:endParaRPr sz="1350"/>
          </a:p>
        </p:txBody>
      </p:sp>
      <p:sp>
        <p:nvSpPr>
          <p:cNvPr id="488" name="Shape 488"/>
          <p:cNvSpPr/>
          <p:nvPr/>
        </p:nvSpPr>
        <p:spPr>
          <a:xfrm rot="-5400000" flipH="1">
            <a:off x="5554463" y="1746638"/>
            <a:ext cx="1274850" cy="739350"/>
          </a:xfrm>
          <a:prstGeom prst="bentArrow">
            <a:avLst>
              <a:gd name="adj1" fmla="val 25000"/>
              <a:gd name="adj2" fmla="val 25000"/>
              <a:gd name="adj3" fmla="val 25000"/>
              <a:gd name="adj4" fmla="val 43750"/>
            </a:avLst>
          </a:prstGeom>
          <a:solidFill>
            <a:srgbClr val="D9D9D9"/>
          </a:solidFill>
          <a:ln w="9525" cap="flat" cmpd="sng">
            <a:solidFill>
              <a:srgbClr val="D9D9D9"/>
            </a:solidFill>
            <a:prstDash val="solid"/>
            <a:round/>
            <a:headEnd type="none" w="sm" len="sm"/>
            <a:tailEnd type="none" w="sm" len="sm"/>
          </a:ln>
        </p:spPr>
        <p:txBody>
          <a:bodyPr spcFirstLastPara="1" wrap="square" lIns="68569" tIns="68569" rIns="68569" bIns="68569" anchor="ctr" anchorCtr="0">
            <a:noAutofit/>
          </a:bodyPr>
          <a:lstStyle/>
          <a:p>
            <a:endParaRPr sz="1350"/>
          </a:p>
        </p:txBody>
      </p:sp>
      <p:sp>
        <p:nvSpPr>
          <p:cNvPr id="489" name="Shape 489"/>
          <p:cNvSpPr txBox="1"/>
          <p:nvPr/>
        </p:nvSpPr>
        <p:spPr>
          <a:xfrm>
            <a:off x="5354156" y="1790381"/>
            <a:ext cx="1226475" cy="277875"/>
          </a:xfrm>
          <a:prstGeom prst="rect">
            <a:avLst/>
          </a:prstGeom>
          <a:noFill/>
          <a:ln>
            <a:noFill/>
          </a:ln>
        </p:spPr>
        <p:txBody>
          <a:bodyPr spcFirstLastPara="1" wrap="square" lIns="68569" tIns="68569" rIns="68569" bIns="68569" anchor="ctr" anchorCtr="0">
            <a:noAutofit/>
          </a:bodyPr>
          <a:lstStyle/>
          <a:p>
            <a:pPr algn="ctr"/>
            <a:r>
              <a:rPr lang="en-US" sz="1350"/>
              <a:t>Revise</a:t>
            </a:r>
            <a:endParaRPr sz="1350"/>
          </a:p>
        </p:txBody>
      </p:sp>
      <p:sp>
        <p:nvSpPr>
          <p:cNvPr id="490" name="Shape 490"/>
          <p:cNvSpPr/>
          <p:nvPr/>
        </p:nvSpPr>
        <p:spPr>
          <a:xfrm rot="5400000">
            <a:off x="6569888" y="2313638"/>
            <a:ext cx="2410200" cy="740700"/>
          </a:xfrm>
          <a:prstGeom prst="bentArrow">
            <a:avLst>
              <a:gd name="adj1" fmla="val 25000"/>
              <a:gd name="adj2" fmla="val 26404"/>
              <a:gd name="adj3" fmla="val 25000"/>
              <a:gd name="adj4" fmla="val 43750"/>
            </a:avLst>
          </a:prstGeom>
          <a:solidFill>
            <a:srgbClr val="D9D9D9"/>
          </a:solidFill>
          <a:ln w="9525" cap="flat" cmpd="sng">
            <a:solidFill>
              <a:srgbClr val="D9D9D9"/>
            </a:solidFill>
            <a:prstDash val="solid"/>
            <a:round/>
            <a:headEnd type="none" w="sm" len="sm"/>
            <a:tailEnd type="none" w="sm" len="sm"/>
          </a:ln>
        </p:spPr>
        <p:txBody>
          <a:bodyPr spcFirstLastPara="1" wrap="square" lIns="68569" tIns="68569" rIns="68569" bIns="68569" anchor="ctr" anchorCtr="0">
            <a:noAutofit/>
          </a:bodyPr>
          <a:lstStyle/>
          <a:p>
            <a:endParaRPr sz="1350"/>
          </a:p>
        </p:txBody>
      </p:sp>
      <p:sp>
        <p:nvSpPr>
          <p:cNvPr id="491" name="Shape 491"/>
          <p:cNvSpPr txBox="1"/>
          <p:nvPr/>
        </p:nvSpPr>
        <p:spPr>
          <a:xfrm>
            <a:off x="7526194" y="2888531"/>
            <a:ext cx="1226475" cy="277875"/>
          </a:xfrm>
          <a:prstGeom prst="rect">
            <a:avLst/>
          </a:prstGeom>
          <a:noFill/>
          <a:ln>
            <a:noFill/>
          </a:ln>
        </p:spPr>
        <p:txBody>
          <a:bodyPr spcFirstLastPara="1" wrap="square" lIns="68569" tIns="68569" rIns="68569" bIns="68569" anchor="ctr" anchorCtr="0">
            <a:noAutofit/>
          </a:bodyPr>
          <a:lstStyle/>
          <a:p>
            <a:pPr algn="ctr"/>
            <a:r>
              <a:rPr lang="en-US" sz="1350"/>
              <a:t>Grant Award</a:t>
            </a:r>
            <a:endParaRPr sz="1350"/>
          </a:p>
        </p:txBody>
      </p:sp>
      <p:sp>
        <p:nvSpPr>
          <p:cNvPr id="492" name="Shape 492"/>
          <p:cNvSpPr txBox="1"/>
          <p:nvPr/>
        </p:nvSpPr>
        <p:spPr>
          <a:xfrm>
            <a:off x="7386919" y="3877069"/>
            <a:ext cx="1226475" cy="1709775"/>
          </a:xfrm>
          <a:prstGeom prst="rect">
            <a:avLst/>
          </a:prstGeom>
          <a:noFill/>
          <a:ln>
            <a:noFill/>
          </a:ln>
        </p:spPr>
        <p:txBody>
          <a:bodyPr spcFirstLastPara="1" wrap="square" lIns="68569" tIns="68569" rIns="68569" bIns="68569" anchor="ctr" anchorCtr="0">
            <a:noAutofit/>
          </a:bodyPr>
          <a:lstStyle/>
          <a:p>
            <a:pPr algn="ctr"/>
            <a:r>
              <a:rPr lang="en-US" sz="1350"/>
              <a:t>Grant Award to Scientific PI’s Institution with major subaward to CCC</a:t>
            </a:r>
            <a:endParaRPr sz="1350"/>
          </a:p>
          <a:p>
            <a:pPr algn="ctr"/>
            <a:endParaRPr sz="1350"/>
          </a:p>
          <a:p>
            <a:pPr algn="ctr"/>
            <a:r>
              <a:rPr lang="en-US" sz="1350"/>
              <a:t>DCC may be paired grant or subaward depending on Institute</a:t>
            </a:r>
            <a:endParaRPr sz="1350"/>
          </a:p>
        </p:txBody>
      </p:sp>
      <p:sp>
        <p:nvSpPr>
          <p:cNvPr id="493" name="Shape 493"/>
          <p:cNvSpPr txBox="1"/>
          <p:nvPr/>
        </p:nvSpPr>
        <p:spPr>
          <a:xfrm>
            <a:off x="3020710" y="1146045"/>
            <a:ext cx="1894725" cy="537525"/>
          </a:xfrm>
          <a:prstGeom prst="rect">
            <a:avLst/>
          </a:prstGeom>
          <a:noFill/>
          <a:ln>
            <a:noFill/>
          </a:ln>
        </p:spPr>
        <p:txBody>
          <a:bodyPr spcFirstLastPara="1" wrap="square" lIns="68569" tIns="68569" rIns="68569" bIns="68569" anchor="ctr" anchorCtr="0">
            <a:noAutofit/>
          </a:bodyPr>
          <a:lstStyle/>
          <a:p>
            <a:pPr algn="ctr"/>
            <a:r>
              <a:rPr lang="en-US" sz="1350" dirty="0"/>
              <a:t>Begin discussions with NIH program officers early</a:t>
            </a:r>
            <a:endParaRPr sz="1350" dirty="0"/>
          </a:p>
          <a:p>
            <a:pPr algn="ctr"/>
            <a:endParaRPr sz="1350" dirty="0"/>
          </a:p>
          <a:p>
            <a:pPr algn="ctr">
              <a:lnSpc>
                <a:spcPct val="115000"/>
              </a:lnSpc>
            </a:pPr>
            <a:r>
              <a:rPr lang="en-US" sz="1350" dirty="0">
                <a:solidFill>
                  <a:schemeClr val="dk1"/>
                </a:solidFill>
              </a:rPr>
              <a:t>NIH program officers will evaluate the fit for the Institute</a:t>
            </a:r>
            <a:endParaRPr sz="1350" dirty="0">
              <a:solidFill>
                <a:schemeClr val="dk1"/>
              </a:solidFill>
            </a:endParaRPr>
          </a:p>
          <a:p>
            <a:pPr algn="ctr"/>
            <a:endParaRPr sz="1350" dirty="0"/>
          </a:p>
        </p:txBody>
      </p:sp>
      <p:sp>
        <p:nvSpPr>
          <p:cNvPr id="494" name="Shape 494"/>
          <p:cNvSpPr txBox="1"/>
          <p:nvPr/>
        </p:nvSpPr>
        <p:spPr>
          <a:xfrm>
            <a:off x="1001625" y="4684582"/>
            <a:ext cx="3503025" cy="1274850"/>
          </a:xfrm>
          <a:prstGeom prst="rect">
            <a:avLst/>
          </a:prstGeom>
          <a:noFill/>
          <a:ln>
            <a:noFill/>
          </a:ln>
        </p:spPr>
        <p:txBody>
          <a:bodyPr spcFirstLastPara="1" wrap="square" lIns="68569" tIns="68569" rIns="68569" bIns="68569" anchor="ctr" anchorCtr="0">
            <a:noAutofit/>
          </a:bodyPr>
          <a:lstStyle/>
          <a:p>
            <a:pPr algn="ctr"/>
            <a:r>
              <a:rPr lang="en-US" sz="1350" dirty="0"/>
              <a:t>Begin discussions with SIREN leadership early as well.</a:t>
            </a:r>
            <a:endParaRPr sz="1350" dirty="0"/>
          </a:p>
          <a:p>
            <a:pPr algn="ctr"/>
            <a:endParaRPr sz="1350" dirty="0"/>
          </a:p>
          <a:p>
            <a:pPr algn="ctr"/>
            <a:r>
              <a:rPr lang="en-US" sz="1350" dirty="0"/>
              <a:t>SIREN leadership will evaluate fit for the network, contribute to concept, and relay to site PI’s  </a:t>
            </a:r>
            <a:endParaRPr sz="1350" dirty="0"/>
          </a:p>
          <a:p>
            <a:pPr algn="ctr"/>
            <a:endParaRPr sz="1350" dirty="0"/>
          </a:p>
          <a:p>
            <a:pPr algn="ctr"/>
            <a:r>
              <a:rPr lang="en-US" sz="1350" dirty="0"/>
              <a:t>SIREN will NOT be a layer of scientific peer review</a:t>
            </a:r>
            <a:endParaRPr sz="1350" dirty="0"/>
          </a:p>
          <a:p>
            <a:pPr algn="ctr"/>
            <a:endParaRPr sz="1350" dirty="0"/>
          </a:p>
        </p:txBody>
      </p:sp>
      <p:pic>
        <p:nvPicPr>
          <p:cNvPr id="495" name="Shape 495" descr="SIREN draft.png"/>
          <p:cNvPicPr preferRelativeResize="0"/>
          <p:nvPr/>
        </p:nvPicPr>
        <p:blipFill>
          <a:blip r:embed="rId5">
            <a:alphaModFix/>
          </a:blip>
          <a:stretch>
            <a:fillRect/>
          </a:stretch>
        </p:blipFill>
        <p:spPr>
          <a:xfrm>
            <a:off x="6009872" y="4880869"/>
            <a:ext cx="743944" cy="314063"/>
          </a:xfrm>
          <a:prstGeom prst="rect">
            <a:avLst/>
          </a:prstGeom>
          <a:noFill/>
          <a:ln>
            <a:noFill/>
          </a:ln>
        </p:spPr>
      </p:pic>
      <p:pic>
        <p:nvPicPr>
          <p:cNvPr id="496" name="Shape 496" descr="Employees - Free images on Pixabay"/>
          <p:cNvPicPr preferRelativeResize="0"/>
          <p:nvPr/>
        </p:nvPicPr>
        <p:blipFill>
          <a:blip r:embed="rId3">
            <a:alphaModFix amt="78000"/>
          </a:blip>
          <a:stretch>
            <a:fillRect/>
          </a:stretch>
        </p:blipFill>
        <p:spPr>
          <a:xfrm>
            <a:off x="1303031" y="2608420"/>
            <a:ext cx="854082" cy="586295"/>
          </a:xfrm>
          <a:prstGeom prst="rect">
            <a:avLst/>
          </a:prstGeom>
          <a:noFill/>
          <a:ln>
            <a:noFill/>
          </a:ln>
        </p:spPr>
      </p:pic>
      <p:pic>
        <p:nvPicPr>
          <p:cNvPr id="497" name="Shape 497" descr="Conversation - Free illustrations on Pixabay"/>
          <p:cNvPicPr preferRelativeResize="0"/>
          <p:nvPr/>
        </p:nvPicPr>
        <p:blipFill>
          <a:blip r:embed="rId7">
            <a:alphaModFix/>
          </a:blip>
          <a:stretch>
            <a:fillRect/>
          </a:stretch>
        </p:blipFill>
        <p:spPr>
          <a:xfrm>
            <a:off x="8031525" y="2142531"/>
            <a:ext cx="622538" cy="415025"/>
          </a:xfrm>
          <a:prstGeom prst="rect">
            <a:avLst/>
          </a:prstGeom>
          <a:noFill/>
          <a:ln>
            <a:noFill/>
          </a:ln>
        </p:spPr>
      </p:pic>
      <p:sp>
        <p:nvSpPr>
          <p:cNvPr id="498" name="Shape 498"/>
          <p:cNvSpPr txBox="1"/>
          <p:nvPr/>
        </p:nvSpPr>
        <p:spPr>
          <a:xfrm>
            <a:off x="7671319" y="1919906"/>
            <a:ext cx="1226475" cy="277875"/>
          </a:xfrm>
          <a:prstGeom prst="rect">
            <a:avLst/>
          </a:prstGeom>
          <a:noFill/>
          <a:ln>
            <a:noFill/>
          </a:ln>
        </p:spPr>
        <p:txBody>
          <a:bodyPr spcFirstLastPara="1" wrap="square" lIns="68569" tIns="68569" rIns="68569" bIns="68569" anchor="ctr" anchorCtr="0">
            <a:noAutofit/>
          </a:bodyPr>
          <a:lstStyle/>
          <a:p>
            <a:pPr algn="ctr"/>
            <a:r>
              <a:rPr lang="en-US" sz="1350"/>
              <a:t>Institute Council</a:t>
            </a:r>
            <a:endParaRPr sz="1350"/>
          </a:p>
        </p:txBody>
      </p:sp>
    </p:spTree>
    <p:extLst>
      <p:ext uri="{BB962C8B-B14F-4D97-AF65-F5344CB8AC3E}">
        <p14:creationId xmlns:p14="http://schemas.microsoft.com/office/powerpoint/2010/main" val="1961597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Trials in the Pipeline</a:t>
            </a:r>
            <a:endParaRPr lang="en-US" dirty="0"/>
          </a:p>
        </p:txBody>
      </p:sp>
      <p:sp>
        <p:nvSpPr>
          <p:cNvPr id="3" name="Content Placeholder 2"/>
          <p:cNvSpPr>
            <a:spLocks noGrp="1"/>
          </p:cNvSpPr>
          <p:nvPr>
            <p:ph idx="1"/>
          </p:nvPr>
        </p:nvSpPr>
        <p:spPr/>
        <p:txBody>
          <a:bodyPr/>
          <a:lstStyle/>
          <a:p>
            <a:r>
              <a:rPr lang="en-US" dirty="0" smtClean="0"/>
              <a:t>ICECAP</a:t>
            </a:r>
          </a:p>
          <a:p>
            <a:pPr lvl="1"/>
            <a:r>
              <a:rPr lang="en-US" dirty="0" smtClean="0"/>
              <a:t>Duration of hypothermia after OOH cardiac arrest</a:t>
            </a:r>
          </a:p>
          <a:p>
            <a:pPr lvl="1"/>
            <a:r>
              <a:rPr lang="en-US" dirty="0" smtClean="0"/>
              <a:t>Recently reviewed at NHLBI study section</a:t>
            </a:r>
          </a:p>
          <a:p>
            <a:r>
              <a:rPr lang="en-US" dirty="0" smtClean="0"/>
              <a:t>HATTRIC</a:t>
            </a:r>
          </a:p>
          <a:p>
            <a:pPr lvl="1"/>
            <a:r>
              <a:rPr lang="en-US" dirty="0" smtClean="0"/>
              <a:t>What is the optimal dose of </a:t>
            </a:r>
            <a:r>
              <a:rPr lang="en-US" dirty="0" err="1" smtClean="0"/>
              <a:t>tPA</a:t>
            </a:r>
            <a:r>
              <a:rPr lang="en-US" dirty="0" smtClean="0"/>
              <a:t> for massive PE</a:t>
            </a:r>
            <a:endParaRPr lang="en-US" dirty="0"/>
          </a:p>
          <a:p>
            <a:pPr lvl="1"/>
            <a:r>
              <a:rPr lang="en-US" dirty="0" smtClean="0"/>
              <a:t>U34 planning grant approved for funding</a:t>
            </a:r>
            <a:endParaRPr lang="en-US" dirty="0"/>
          </a:p>
        </p:txBody>
      </p:sp>
      <p:pic>
        <p:nvPicPr>
          <p:cNvPr id="4" name="Shape 86" descr="SIREN draft.png"/>
          <p:cNvPicPr preferRelativeResize="0">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657600" y="5412360"/>
            <a:ext cx="1694595" cy="69166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27655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hape 86" descr="SIREN draft.png"/>
          <p:cNvPicPr preferRelativeResize="0">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2286000"/>
            <a:ext cx="7094317" cy="28956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241545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251</TotalTime>
  <Words>292</Words>
  <Application>Microsoft Office PowerPoint</Application>
  <PresentationFormat>On-screen Show (4:3)</PresentationFormat>
  <Paragraphs>38</Paragraphs>
  <Slides>4</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Office Theme</vt:lpstr>
      <vt:lpstr>SIREN Trial Recruitment and Pipeline</vt:lpstr>
      <vt:lpstr>PowerPoint Presentation</vt:lpstr>
      <vt:lpstr>Trials in the Pipeline</vt:lpstr>
      <vt:lpstr>PowerPoint Presentation</vt:lpstr>
    </vt:vector>
  </TitlesOfParts>
  <Company>USUHS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Ramon Diaz-Arrastia</dc:creator>
  <cp:lastModifiedBy>Barsan, William (Bill)</cp:lastModifiedBy>
  <cp:revision>8</cp:revision>
  <dcterms:created xsi:type="dcterms:W3CDTF">2014-12-01T15:13:26Z</dcterms:created>
  <dcterms:modified xsi:type="dcterms:W3CDTF">2019-03-18T16:57:15Z</dcterms:modified>
</cp:coreProperties>
</file>