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g7d597f46ab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7" name="Google Shape;77;g7d597f46ab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8" name="Google Shape;78;g7d597f46ab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7d597f46ab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g7d597f46ab_0_4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7d597f46ab_0_5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
        <p:nvSpPr>
          <p:cNvPr id="141" name="Google Shape;141;g7d597f46ab_0_5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2" name="Google Shape;142;g7d597f46ab_0_5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
              <a:t>Adverse events – seriousness is all relative</a:t>
            </a:r>
            <a:endParaRPr/>
          </a:p>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7d597f46ab_0_5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solidFill>
                  <a:srgbClr val="000000"/>
                </a:solidFill>
              </a:rPr>
              <a:t>‹#›</a:t>
            </a:fld>
            <a:endParaRPr>
              <a:solidFill>
                <a:srgbClr val="000000"/>
              </a:solidFill>
            </a:endParaRPr>
          </a:p>
        </p:txBody>
      </p:sp>
      <p:sp>
        <p:nvSpPr>
          <p:cNvPr id="147" name="Google Shape;147;g7d597f46ab_0_59:notes"/>
          <p:cNvSpPr txBox="1"/>
          <p:nvPr/>
        </p:nvSpPr>
        <p:spPr>
          <a:xfrm>
            <a:off x="3884852" y="8685862"/>
            <a:ext cx="2971500" cy="4566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
        <p:nvSpPr>
          <p:cNvPr id="148" name="Google Shape;148;g7d597f46ab_0_5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9" name="Google Shape;149;g7d597f46ab_0_59:notes"/>
          <p:cNvSpPr txBox="1"/>
          <p:nvPr>
            <p:ph idx="1" type="body"/>
          </p:nvPr>
        </p:nvSpPr>
        <p:spPr>
          <a:xfrm>
            <a:off x="686112" y="4343713"/>
            <a:ext cx="5485800" cy="4113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7d597f46ab_0_6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solidFill>
                  <a:srgbClr val="000000"/>
                </a:solidFill>
              </a:rPr>
              <a:t>‹#›</a:t>
            </a:fld>
            <a:endParaRPr>
              <a:solidFill>
                <a:srgbClr val="000000"/>
              </a:solidFill>
            </a:endParaRPr>
          </a:p>
        </p:txBody>
      </p:sp>
      <p:sp>
        <p:nvSpPr>
          <p:cNvPr id="156" name="Google Shape;156;g7d597f46ab_0_6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7" name="Google Shape;157;g7d597f46ab_0_6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7d597f46ab_0_7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
        <p:nvSpPr>
          <p:cNvPr id="164" name="Google Shape;164;g7d597f46ab_0_7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5" name="Google Shape;165;g7d597f46ab_0_7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7d597f46ab_0_8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
        <p:nvSpPr>
          <p:cNvPr id="173" name="Google Shape;173;g7d597f46ab_0_8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4" name="Google Shape;174;g7d597f46ab_0_8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g7d597f46ab_0_9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
        <p:nvSpPr>
          <p:cNvPr id="182" name="Google Shape;182;g7d597f46ab_0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3" name="Google Shape;183;g7d597f46ab_0_9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7d597f46ab_0_10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
        <p:nvSpPr>
          <p:cNvPr id="193" name="Google Shape;193;g7d597f46ab_0_10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4" name="Google Shape;194;g7d597f46ab_0_10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g7d597f46ab_0_11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
        <p:nvSpPr>
          <p:cNvPr id="204" name="Google Shape;204;g7d597f46ab_0_1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5" name="Google Shape;205;g7d597f46ab_0_11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g7d597f46ab_0_12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
        <p:nvSpPr>
          <p:cNvPr id="215" name="Google Shape;215;g7d597f46ab_0_1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6" name="Google Shape;216;g7d597f46ab_0_12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7d597f46ab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g7d597f46ab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2" name="Shape 222"/>
        <p:cNvGrpSpPr/>
        <p:nvPr/>
      </p:nvGrpSpPr>
      <p:grpSpPr>
        <a:xfrm>
          <a:off x="0" y="0"/>
          <a:ext cx="0" cy="0"/>
          <a:chOff x="0" y="0"/>
          <a:chExt cx="0" cy="0"/>
        </a:xfrm>
      </p:grpSpPr>
      <p:sp>
        <p:nvSpPr>
          <p:cNvPr id="223" name="Google Shape;223;g7d597f46ab_0_12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
        <p:nvSpPr>
          <p:cNvPr id="224" name="Google Shape;224;g7d597f46ab_0_1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5" name="Google Shape;225;g7d597f46ab_0_12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Google Shape;234;g7d597f46ab_0_13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
        <p:nvSpPr>
          <p:cNvPr id="235" name="Google Shape;235;g7d597f46ab_0_1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6" name="Google Shape;236;g7d597f46ab_0_13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4" name="Shape 244"/>
        <p:cNvGrpSpPr/>
        <p:nvPr/>
      </p:nvGrpSpPr>
      <p:grpSpPr>
        <a:xfrm>
          <a:off x="0" y="0"/>
          <a:ext cx="0" cy="0"/>
          <a:chOff x="0" y="0"/>
          <a:chExt cx="0" cy="0"/>
        </a:xfrm>
      </p:grpSpPr>
      <p:sp>
        <p:nvSpPr>
          <p:cNvPr id="245" name="Google Shape;245;g7d597f46ab_0_14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
        <p:nvSpPr>
          <p:cNvPr id="246" name="Google Shape;246;g7d597f46ab_0_14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47" name="Google Shape;247;g7d597f46ab_0_14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3" name="Shape 253"/>
        <p:cNvGrpSpPr/>
        <p:nvPr/>
      </p:nvGrpSpPr>
      <p:grpSpPr>
        <a:xfrm>
          <a:off x="0" y="0"/>
          <a:ext cx="0" cy="0"/>
          <a:chOff x="0" y="0"/>
          <a:chExt cx="0" cy="0"/>
        </a:xfrm>
      </p:grpSpPr>
      <p:sp>
        <p:nvSpPr>
          <p:cNvPr id="254" name="Google Shape;254;g7d597f46ab_0_15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
        <p:nvSpPr>
          <p:cNvPr id="255" name="Google Shape;255;g7d597f46ab_0_15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6" name="Google Shape;256;g7d597f46ab_0_15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
              <a:t>Why you have to turn in SAE’s early.  A lot of other people need to look at them and the clock is running</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0" name="Shape 260"/>
        <p:cNvGrpSpPr/>
        <p:nvPr/>
      </p:nvGrpSpPr>
      <p:grpSpPr>
        <a:xfrm>
          <a:off x="0" y="0"/>
          <a:ext cx="0" cy="0"/>
          <a:chOff x="0" y="0"/>
          <a:chExt cx="0" cy="0"/>
        </a:xfrm>
      </p:grpSpPr>
      <p:sp>
        <p:nvSpPr>
          <p:cNvPr id="261" name="Google Shape;261;g7d597f46ab_0_16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
              <a:t>‹#›</a:t>
            </a:fld>
            <a:endParaRPr/>
          </a:p>
        </p:txBody>
      </p:sp>
      <p:sp>
        <p:nvSpPr>
          <p:cNvPr id="262" name="Google Shape;262;g7d597f46ab_0_16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63" name="Google Shape;263;g7d597f46ab_0_16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
              <a:t>It is important for us here at the CCC and for all your site co-investigators.</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7" name="Shape 267"/>
        <p:cNvGrpSpPr/>
        <p:nvPr/>
      </p:nvGrpSpPr>
      <p:grpSpPr>
        <a:xfrm>
          <a:off x="0" y="0"/>
          <a:ext cx="0" cy="0"/>
          <a:chOff x="0" y="0"/>
          <a:chExt cx="0" cy="0"/>
        </a:xfrm>
      </p:grpSpPr>
      <p:sp>
        <p:nvSpPr>
          <p:cNvPr id="268" name="Google Shape;268;g7d597f46ab_0_16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
        <p:nvSpPr>
          <p:cNvPr id="269" name="Google Shape;269;g7d597f46ab_0_16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0" name="Google Shape;270;g7d597f46ab_0_16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
              <a:t>It is important for us here at the CCC and for all your site co-investigators.</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4" name="Shape 274"/>
        <p:cNvGrpSpPr/>
        <p:nvPr/>
      </p:nvGrpSpPr>
      <p:grpSpPr>
        <a:xfrm>
          <a:off x="0" y="0"/>
          <a:ext cx="0" cy="0"/>
          <a:chOff x="0" y="0"/>
          <a:chExt cx="0" cy="0"/>
        </a:xfrm>
      </p:grpSpPr>
      <p:sp>
        <p:nvSpPr>
          <p:cNvPr id="275" name="Google Shape;275;g7d597f46ab_0_17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6" name="Google Shape;276;g7d597f46ab_0_17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0" name="Shape 280"/>
        <p:cNvGrpSpPr/>
        <p:nvPr/>
      </p:nvGrpSpPr>
      <p:grpSpPr>
        <a:xfrm>
          <a:off x="0" y="0"/>
          <a:ext cx="0" cy="0"/>
          <a:chOff x="0" y="0"/>
          <a:chExt cx="0" cy="0"/>
        </a:xfrm>
      </p:grpSpPr>
      <p:sp>
        <p:nvSpPr>
          <p:cNvPr id="281" name="Google Shape;281;g7d597f46ab_0_17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2" name="Google Shape;282;g7d597f46ab_0_17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6" name="Shape 286"/>
        <p:cNvGrpSpPr/>
        <p:nvPr/>
      </p:nvGrpSpPr>
      <p:grpSpPr>
        <a:xfrm>
          <a:off x="0" y="0"/>
          <a:ext cx="0" cy="0"/>
          <a:chOff x="0" y="0"/>
          <a:chExt cx="0" cy="0"/>
        </a:xfrm>
      </p:grpSpPr>
      <p:sp>
        <p:nvSpPr>
          <p:cNvPr id="287" name="Google Shape;287;g7d597f46ab_0_18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8" name="Google Shape;288;g7d597f46ab_0_18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2" name="Shape 292"/>
        <p:cNvGrpSpPr/>
        <p:nvPr/>
      </p:nvGrpSpPr>
      <p:grpSpPr>
        <a:xfrm>
          <a:off x="0" y="0"/>
          <a:ext cx="0" cy="0"/>
          <a:chOff x="0" y="0"/>
          <a:chExt cx="0" cy="0"/>
        </a:xfrm>
      </p:grpSpPr>
      <p:sp>
        <p:nvSpPr>
          <p:cNvPr id="293" name="Google Shape;293;g7d597f46ab_0_18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4" name="Google Shape;294;g7d597f46ab_0_18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7d597f46ab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g7d597f46ab_0_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Google Shape;299;g7d597f46ab_0_19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00" name="Google Shape;300;g7d597f46ab_0_19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6" name="Shape 306"/>
        <p:cNvGrpSpPr/>
        <p:nvPr/>
      </p:nvGrpSpPr>
      <p:grpSpPr>
        <a:xfrm>
          <a:off x="0" y="0"/>
          <a:ext cx="0" cy="0"/>
          <a:chOff x="0" y="0"/>
          <a:chExt cx="0" cy="0"/>
        </a:xfrm>
      </p:grpSpPr>
      <p:sp>
        <p:nvSpPr>
          <p:cNvPr id="307" name="Google Shape;307;g7d597f46ab_0_20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08" name="Google Shape;308;g7d597f46ab_0_20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2" name="Shape 312"/>
        <p:cNvGrpSpPr/>
        <p:nvPr/>
      </p:nvGrpSpPr>
      <p:grpSpPr>
        <a:xfrm>
          <a:off x="0" y="0"/>
          <a:ext cx="0" cy="0"/>
          <a:chOff x="0" y="0"/>
          <a:chExt cx="0" cy="0"/>
        </a:xfrm>
      </p:grpSpPr>
      <p:sp>
        <p:nvSpPr>
          <p:cNvPr id="313" name="Google Shape;313;g7d597f46ab_0_20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14" name="Google Shape;314;g7d597f46ab_0_20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8" name="Shape 318"/>
        <p:cNvGrpSpPr/>
        <p:nvPr/>
      </p:nvGrpSpPr>
      <p:grpSpPr>
        <a:xfrm>
          <a:off x="0" y="0"/>
          <a:ext cx="0" cy="0"/>
          <a:chOff x="0" y="0"/>
          <a:chExt cx="0" cy="0"/>
        </a:xfrm>
      </p:grpSpPr>
      <p:sp>
        <p:nvSpPr>
          <p:cNvPr id="319" name="Google Shape;319;g7d597f46ab_0_2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20" name="Google Shape;320;g7d597f46ab_0_2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4" name="Shape 324"/>
        <p:cNvGrpSpPr/>
        <p:nvPr/>
      </p:nvGrpSpPr>
      <p:grpSpPr>
        <a:xfrm>
          <a:off x="0" y="0"/>
          <a:ext cx="0" cy="0"/>
          <a:chOff x="0" y="0"/>
          <a:chExt cx="0" cy="0"/>
        </a:xfrm>
      </p:grpSpPr>
      <p:sp>
        <p:nvSpPr>
          <p:cNvPr id="325" name="Google Shape;325;g7d597f46ab_0_21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26" name="Google Shape;326;g7d597f46ab_0_2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7d597f46ab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g7d597f46ab_0_1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7d597f46ab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g7d597f46ab_0_2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g7d597f46ab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g7d597f46ab_0_2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7d597f46ab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g7d597f46ab_0_3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7d597f46ab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g7d597f46ab_0_3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7d597f46ab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g7d597f46ab_0_4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50" name="Shape 50"/>
        <p:cNvGrpSpPr/>
        <p:nvPr/>
      </p:nvGrpSpPr>
      <p:grpSpPr>
        <a:xfrm>
          <a:off x="0" y="0"/>
          <a:ext cx="0" cy="0"/>
          <a:chOff x="0" y="0"/>
          <a:chExt cx="0" cy="0"/>
        </a:xfrm>
      </p:grpSpPr>
      <p:sp>
        <p:nvSpPr>
          <p:cNvPr id="51" name="Google Shape;51;p1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lvl1pPr lvl="0" rtl="0" algn="l">
              <a:lnSpc>
                <a:spcPct val="90000"/>
              </a:lnSpc>
              <a:spcBef>
                <a:spcPts val="0"/>
              </a:spcBef>
              <a:spcAft>
                <a:spcPts val="0"/>
              </a:spcAft>
              <a:buClr>
                <a:schemeClr val="dk1"/>
              </a:buClr>
              <a:buSzPts val="1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52" name="Google Shape;52;p13"/>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1600"/>
              </a:spcBef>
              <a:spcAft>
                <a:spcPts val="0"/>
              </a:spcAft>
              <a:buClr>
                <a:schemeClr val="dk1"/>
              </a:buClr>
              <a:buSzPts val="1400"/>
              <a:buChar char="○"/>
              <a:defRPr/>
            </a:lvl2pPr>
            <a:lvl3pPr indent="-317500" lvl="2" marL="1371600" rtl="0" algn="l">
              <a:lnSpc>
                <a:spcPct val="90000"/>
              </a:lnSpc>
              <a:spcBef>
                <a:spcPts val="1600"/>
              </a:spcBef>
              <a:spcAft>
                <a:spcPts val="0"/>
              </a:spcAft>
              <a:buClr>
                <a:schemeClr val="dk1"/>
              </a:buClr>
              <a:buSzPts val="1400"/>
              <a:buChar char="■"/>
              <a:defRPr/>
            </a:lvl3pPr>
            <a:lvl4pPr indent="-317500" lvl="3" marL="1828800" rtl="0" algn="l">
              <a:lnSpc>
                <a:spcPct val="90000"/>
              </a:lnSpc>
              <a:spcBef>
                <a:spcPts val="1600"/>
              </a:spcBef>
              <a:spcAft>
                <a:spcPts val="0"/>
              </a:spcAft>
              <a:buClr>
                <a:schemeClr val="dk1"/>
              </a:buClr>
              <a:buSzPts val="1400"/>
              <a:buChar char="●"/>
              <a:defRPr/>
            </a:lvl4pPr>
            <a:lvl5pPr indent="-317500" lvl="4" marL="2286000" rtl="0" algn="l">
              <a:lnSpc>
                <a:spcPct val="90000"/>
              </a:lnSpc>
              <a:spcBef>
                <a:spcPts val="1600"/>
              </a:spcBef>
              <a:spcAft>
                <a:spcPts val="0"/>
              </a:spcAft>
              <a:buClr>
                <a:schemeClr val="dk1"/>
              </a:buClr>
              <a:buSzPts val="1400"/>
              <a:buChar char="○"/>
              <a:defRPr/>
            </a:lvl5pPr>
            <a:lvl6pPr indent="-317500" lvl="5" marL="2743200" rtl="0" algn="l">
              <a:lnSpc>
                <a:spcPct val="90000"/>
              </a:lnSpc>
              <a:spcBef>
                <a:spcPts val="1600"/>
              </a:spcBef>
              <a:spcAft>
                <a:spcPts val="0"/>
              </a:spcAft>
              <a:buClr>
                <a:schemeClr val="dk1"/>
              </a:buClr>
              <a:buSzPts val="1400"/>
              <a:buChar char="■"/>
              <a:defRPr/>
            </a:lvl6pPr>
            <a:lvl7pPr indent="-317500" lvl="6" marL="3200400" rtl="0" algn="l">
              <a:lnSpc>
                <a:spcPct val="90000"/>
              </a:lnSpc>
              <a:spcBef>
                <a:spcPts val="1600"/>
              </a:spcBef>
              <a:spcAft>
                <a:spcPts val="0"/>
              </a:spcAft>
              <a:buClr>
                <a:schemeClr val="dk1"/>
              </a:buClr>
              <a:buSzPts val="1400"/>
              <a:buChar char="●"/>
              <a:defRPr/>
            </a:lvl7pPr>
            <a:lvl8pPr indent="-317500" lvl="7" marL="3657600" rtl="0" algn="l">
              <a:lnSpc>
                <a:spcPct val="90000"/>
              </a:lnSpc>
              <a:spcBef>
                <a:spcPts val="1600"/>
              </a:spcBef>
              <a:spcAft>
                <a:spcPts val="0"/>
              </a:spcAft>
              <a:buClr>
                <a:schemeClr val="dk1"/>
              </a:buClr>
              <a:buSzPts val="1400"/>
              <a:buChar char="○"/>
              <a:defRPr/>
            </a:lvl8pPr>
            <a:lvl9pPr indent="-317500" lvl="8" marL="4114800" rtl="0" algn="l">
              <a:lnSpc>
                <a:spcPct val="90000"/>
              </a:lnSpc>
              <a:spcBef>
                <a:spcPts val="1600"/>
              </a:spcBef>
              <a:spcAft>
                <a:spcPts val="1600"/>
              </a:spcAft>
              <a:buClr>
                <a:schemeClr val="dk1"/>
              </a:buClr>
              <a:buSzPts val="1400"/>
              <a:buChar char="■"/>
              <a:defRPr/>
            </a:lvl9pPr>
          </a:lstStyle>
          <a:p/>
        </p:txBody>
      </p:sp>
      <p:sp>
        <p:nvSpPr>
          <p:cNvPr id="53" name="Google Shape;53;p1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sz="1100"/>
            </a:lvl1pPr>
            <a:lvl2pPr lvl="1" rtl="0" algn="l">
              <a:spcBef>
                <a:spcPts val="0"/>
              </a:spcBef>
              <a:spcAft>
                <a:spcPts val="0"/>
              </a:spcAft>
              <a:buSzPts val="1100"/>
              <a:buNone/>
              <a:defRPr sz="1100"/>
            </a:lvl2pPr>
            <a:lvl3pPr lvl="2" rtl="0" algn="l">
              <a:spcBef>
                <a:spcPts val="0"/>
              </a:spcBef>
              <a:spcAft>
                <a:spcPts val="0"/>
              </a:spcAft>
              <a:buSzPts val="1100"/>
              <a:buNone/>
              <a:defRPr sz="1100"/>
            </a:lvl3pPr>
            <a:lvl4pPr lvl="3" rtl="0" algn="l">
              <a:spcBef>
                <a:spcPts val="0"/>
              </a:spcBef>
              <a:spcAft>
                <a:spcPts val="0"/>
              </a:spcAft>
              <a:buSzPts val="1100"/>
              <a:buNone/>
              <a:defRPr sz="1100"/>
            </a:lvl4pPr>
            <a:lvl5pPr lvl="4" rtl="0" algn="l">
              <a:spcBef>
                <a:spcPts val="0"/>
              </a:spcBef>
              <a:spcAft>
                <a:spcPts val="0"/>
              </a:spcAft>
              <a:buSzPts val="1100"/>
              <a:buNone/>
              <a:defRPr sz="1100"/>
            </a:lvl5pPr>
            <a:lvl6pPr lvl="5" rtl="0" algn="l">
              <a:spcBef>
                <a:spcPts val="0"/>
              </a:spcBef>
              <a:spcAft>
                <a:spcPts val="0"/>
              </a:spcAft>
              <a:buSzPts val="1100"/>
              <a:buNone/>
              <a:defRPr sz="1100"/>
            </a:lvl6pPr>
            <a:lvl7pPr lvl="6" rtl="0" algn="l">
              <a:spcBef>
                <a:spcPts val="0"/>
              </a:spcBef>
              <a:spcAft>
                <a:spcPts val="0"/>
              </a:spcAft>
              <a:buSzPts val="1100"/>
              <a:buNone/>
              <a:defRPr sz="1100"/>
            </a:lvl7pPr>
            <a:lvl8pPr lvl="7" rtl="0" algn="l">
              <a:spcBef>
                <a:spcPts val="0"/>
              </a:spcBef>
              <a:spcAft>
                <a:spcPts val="0"/>
              </a:spcAft>
              <a:buSzPts val="1100"/>
              <a:buNone/>
              <a:defRPr sz="1100"/>
            </a:lvl8pPr>
            <a:lvl9pPr lvl="8" rtl="0" algn="l">
              <a:spcBef>
                <a:spcPts val="0"/>
              </a:spcBef>
              <a:spcAft>
                <a:spcPts val="0"/>
              </a:spcAft>
              <a:buSzPts val="1100"/>
              <a:buNone/>
              <a:defRPr sz="1100"/>
            </a:lvl9pPr>
          </a:lstStyle>
          <a:p/>
        </p:txBody>
      </p:sp>
      <p:sp>
        <p:nvSpPr>
          <p:cNvPr id="54" name="Google Shape;54;p1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sz="1100"/>
            </a:lvl1pPr>
            <a:lvl2pPr lvl="1" rtl="0" algn="l">
              <a:spcBef>
                <a:spcPts val="0"/>
              </a:spcBef>
              <a:spcAft>
                <a:spcPts val="0"/>
              </a:spcAft>
              <a:buSzPts val="1100"/>
              <a:buNone/>
              <a:defRPr sz="1100"/>
            </a:lvl2pPr>
            <a:lvl3pPr lvl="2" rtl="0" algn="l">
              <a:spcBef>
                <a:spcPts val="0"/>
              </a:spcBef>
              <a:spcAft>
                <a:spcPts val="0"/>
              </a:spcAft>
              <a:buSzPts val="1100"/>
              <a:buNone/>
              <a:defRPr sz="1100"/>
            </a:lvl3pPr>
            <a:lvl4pPr lvl="3" rtl="0" algn="l">
              <a:spcBef>
                <a:spcPts val="0"/>
              </a:spcBef>
              <a:spcAft>
                <a:spcPts val="0"/>
              </a:spcAft>
              <a:buSzPts val="1100"/>
              <a:buNone/>
              <a:defRPr sz="1100"/>
            </a:lvl4pPr>
            <a:lvl5pPr lvl="4" rtl="0" algn="l">
              <a:spcBef>
                <a:spcPts val="0"/>
              </a:spcBef>
              <a:spcAft>
                <a:spcPts val="0"/>
              </a:spcAft>
              <a:buSzPts val="1100"/>
              <a:buNone/>
              <a:defRPr sz="1100"/>
            </a:lvl5pPr>
            <a:lvl6pPr lvl="5" rtl="0" algn="l">
              <a:spcBef>
                <a:spcPts val="0"/>
              </a:spcBef>
              <a:spcAft>
                <a:spcPts val="0"/>
              </a:spcAft>
              <a:buSzPts val="1100"/>
              <a:buNone/>
              <a:defRPr sz="1100"/>
            </a:lvl6pPr>
            <a:lvl7pPr lvl="6" rtl="0" algn="l">
              <a:spcBef>
                <a:spcPts val="0"/>
              </a:spcBef>
              <a:spcAft>
                <a:spcPts val="0"/>
              </a:spcAft>
              <a:buSzPts val="1100"/>
              <a:buNone/>
              <a:defRPr sz="1100"/>
            </a:lvl7pPr>
            <a:lvl8pPr lvl="7" rtl="0" algn="l">
              <a:spcBef>
                <a:spcPts val="0"/>
              </a:spcBef>
              <a:spcAft>
                <a:spcPts val="0"/>
              </a:spcAft>
              <a:buSzPts val="1100"/>
              <a:buNone/>
              <a:defRPr sz="1100"/>
            </a:lvl8pPr>
            <a:lvl9pPr lvl="8" rtl="0" algn="l">
              <a:spcBef>
                <a:spcPts val="0"/>
              </a:spcBef>
              <a:spcAft>
                <a:spcPts val="0"/>
              </a:spcAft>
              <a:buSzPts val="1100"/>
              <a:buNone/>
              <a:defRPr sz="1100"/>
            </a:lvl9pPr>
          </a:lstStyle>
          <a:p/>
        </p:txBody>
      </p:sp>
      <p:sp>
        <p:nvSpPr>
          <p:cNvPr id="55" name="Google Shape;55;p1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56" name="Shape 56"/>
        <p:cNvGrpSpPr/>
        <p:nvPr/>
      </p:nvGrpSpPr>
      <p:grpSpPr>
        <a:xfrm>
          <a:off x="0" y="0"/>
          <a:ext cx="0" cy="0"/>
          <a:chOff x="0" y="0"/>
          <a:chExt cx="0" cy="0"/>
        </a:xfrm>
      </p:grpSpPr>
      <p:sp>
        <p:nvSpPr>
          <p:cNvPr id="57" name="Google Shape;57;p14"/>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lvl1pPr lvl="0" rtl="0" algn="l">
              <a:lnSpc>
                <a:spcPct val="90000"/>
              </a:lnSpc>
              <a:spcBef>
                <a:spcPts val="0"/>
              </a:spcBef>
              <a:spcAft>
                <a:spcPts val="0"/>
              </a:spcAft>
              <a:buClr>
                <a:schemeClr val="dk1"/>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58" name="Google Shape;58;p14"/>
          <p:cNvSpPr txBox="1"/>
          <p:nvPr>
            <p:ph idx="1" type="body"/>
          </p:nvPr>
        </p:nvSpPr>
        <p:spPr>
          <a:xfrm>
            <a:off x="628650" y="1369219"/>
            <a:ext cx="3886200" cy="3263400"/>
          </a:xfrm>
          <a:prstGeom prst="rect">
            <a:avLst/>
          </a:prstGeom>
          <a:noFill/>
          <a:ln>
            <a:noFill/>
          </a:ln>
        </p:spPr>
        <p:txBody>
          <a:bodyPr anchorCtr="0" anchor="t" bIns="34275" lIns="68575" spcFirstLastPara="1" rIns="68575" wrap="square" tIns="34275">
            <a:no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59" name="Google Shape;59;p14"/>
          <p:cNvSpPr txBox="1"/>
          <p:nvPr>
            <p:ph idx="2" type="body"/>
          </p:nvPr>
        </p:nvSpPr>
        <p:spPr>
          <a:xfrm>
            <a:off x="4629150" y="1369219"/>
            <a:ext cx="3886200" cy="3263400"/>
          </a:xfrm>
          <a:prstGeom prst="rect">
            <a:avLst/>
          </a:prstGeom>
          <a:noFill/>
          <a:ln>
            <a:noFill/>
          </a:ln>
        </p:spPr>
        <p:txBody>
          <a:bodyPr anchorCtr="0" anchor="t" bIns="34275" lIns="68575" spcFirstLastPara="1" rIns="68575" wrap="square" tIns="34275">
            <a:no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60" name="Google Shape;60;p14"/>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61" name="Google Shape;61;p14"/>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62" name="Google Shape;62;p14"/>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1">
  <p:cSld name="OBJECT_1">
    <p:spTree>
      <p:nvGrpSpPr>
        <p:cNvPr id="63" name="Shape 63"/>
        <p:cNvGrpSpPr/>
        <p:nvPr/>
      </p:nvGrpSpPr>
      <p:grpSpPr>
        <a:xfrm>
          <a:off x="0" y="0"/>
          <a:ext cx="0" cy="0"/>
          <a:chOff x="0" y="0"/>
          <a:chExt cx="0" cy="0"/>
        </a:xfrm>
      </p:grpSpPr>
      <p:sp>
        <p:nvSpPr>
          <p:cNvPr id="64" name="Google Shape;64;p15"/>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lvl1pPr lvl="0" rtl="0" algn="l">
              <a:lnSpc>
                <a:spcPct val="90000"/>
              </a:lnSpc>
              <a:spcBef>
                <a:spcPts val="0"/>
              </a:spcBef>
              <a:spcAft>
                <a:spcPts val="0"/>
              </a:spcAft>
              <a:buClr>
                <a:schemeClr val="dk1"/>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65" name="Google Shape;65;p15"/>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66" name="Google Shape;66;p15"/>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67" name="Google Shape;67;p15"/>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68" name="Google Shape;68;p15"/>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p:cSld name="SECTION_HEADER_1">
    <p:spTree>
      <p:nvGrpSpPr>
        <p:cNvPr id="69" name="Shape 69"/>
        <p:cNvGrpSpPr/>
        <p:nvPr/>
      </p:nvGrpSpPr>
      <p:grpSpPr>
        <a:xfrm>
          <a:off x="0" y="0"/>
          <a:ext cx="0" cy="0"/>
          <a:chOff x="0" y="0"/>
          <a:chExt cx="0" cy="0"/>
        </a:xfrm>
      </p:grpSpPr>
      <p:sp>
        <p:nvSpPr>
          <p:cNvPr id="70" name="Google Shape;70;p16"/>
          <p:cNvSpPr txBox="1"/>
          <p:nvPr>
            <p:ph type="title"/>
          </p:nvPr>
        </p:nvSpPr>
        <p:spPr>
          <a:xfrm>
            <a:off x="623888" y="1282304"/>
            <a:ext cx="7886700" cy="2139600"/>
          </a:xfrm>
          <a:prstGeom prst="rect">
            <a:avLst/>
          </a:prstGeom>
          <a:noFill/>
          <a:ln>
            <a:noFill/>
          </a:ln>
        </p:spPr>
        <p:txBody>
          <a:bodyPr anchorCtr="0" anchor="b" bIns="34275" lIns="68575" spcFirstLastPara="1" rIns="68575" wrap="square" tIns="34275">
            <a:noAutofit/>
          </a:bodyPr>
          <a:lstStyle>
            <a:lvl1pPr lvl="0" rtl="0" algn="l">
              <a:lnSpc>
                <a:spcPct val="90000"/>
              </a:lnSpc>
              <a:spcBef>
                <a:spcPts val="0"/>
              </a:spcBef>
              <a:spcAft>
                <a:spcPts val="0"/>
              </a:spcAft>
              <a:buClr>
                <a:schemeClr val="dk1"/>
              </a:buClr>
              <a:buSzPts val="4500"/>
              <a:buFont typeface="Calibri"/>
              <a:buNone/>
              <a:defRPr sz="4500"/>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71" name="Google Shape;71;p16"/>
          <p:cNvSpPr txBox="1"/>
          <p:nvPr>
            <p:ph idx="1" type="body"/>
          </p:nvPr>
        </p:nvSpPr>
        <p:spPr>
          <a:xfrm>
            <a:off x="623888" y="3442097"/>
            <a:ext cx="7886700" cy="11253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400"/>
              </a:spcBef>
              <a:spcAft>
                <a:spcPts val="0"/>
              </a:spcAft>
              <a:buClr>
                <a:srgbClr val="888888"/>
              </a:buClr>
              <a:buSzPts val="1500"/>
              <a:buNone/>
              <a:defRPr sz="1500">
                <a:solidFill>
                  <a:srgbClr val="888888"/>
                </a:solidFill>
              </a:defRPr>
            </a:lvl2pPr>
            <a:lvl3pPr indent="-228600" lvl="2" marL="1371600" rtl="0" algn="l">
              <a:lnSpc>
                <a:spcPct val="90000"/>
              </a:lnSpc>
              <a:spcBef>
                <a:spcPts val="400"/>
              </a:spcBef>
              <a:spcAft>
                <a:spcPts val="0"/>
              </a:spcAft>
              <a:buClr>
                <a:srgbClr val="888888"/>
              </a:buClr>
              <a:buSzPts val="1400"/>
              <a:buNone/>
              <a:defRPr sz="1400">
                <a:solidFill>
                  <a:srgbClr val="888888"/>
                </a:solidFill>
              </a:defRPr>
            </a:lvl3pPr>
            <a:lvl4pPr indent="-228600" lvl="3" marL="1828800" rtl="0" algn="l">
              <a:lnSpc>
                <a:spcPct val="90000"/>
              </a:lnSpc>
              <a:spcBef>
                <a:spcPts val="400"/>
              </a:spcBef>
              <a:spcAft>
                <a:spcPts val="0"/>
              </a:spcAft>
              <a:buClr>
                <a:srgbClr val="888888"/>
              </a:buClr>
              <a:buSzPts val="1200"/>
              <a:buNone/>
              <a:defRPr sz="1200">
                <a:solidFill>
                  <a:srgbClr val="888888"/>
                </a:solidFill>
              </a:defRPr>
            </a:lvl4pPr>
            <a:lvl5pPr indent="-228600" lvl="4" marL="2286000" rtl="0" algn="l">
              <a:lnSpc>
                <a:spcPct val="90000"/>
              </a:lnSpc>
              <a:spcBef>
                <a:spcPts val="400"/>
              </a:spcBef>
              <a:spcAft>
                <a:spcPts val="0"/>
              </a:spcAft>
              <a:buClr>
                <a:srgbClr val="888888"/>
              </a:buClr>
              <a:buSzPts val="1200"/>
              <a:buNone/>
              <a:defRPr sz="1200">
                <a:solidFill>
                  <a:srgbClr val="888888"/>
                </a:solidFill>
              </a:defRPr>
            </a:lvl5pPr>
            <a:lvl6pPr indent="-228600" lvl="5" marL="2743200" rtl="0" algn="l">
              <a:lnSpc>
                <a:spcPct val="90000"/>
              </a:lnSpc>
              <a:spcBef>
                <a:spcPts val="400"/>
              </a:spcBef>
              <a:spcAft>
                <a:spcPts val="0"/>
              </a:spcAft>
              <a:buClr>
                <a:srgbClr val="888888"/>
              </a:buClr>
              <a:buSzPts val="1200"/>
              <a:buNone/>
              <a:defRPr sz="1200">
                <a:solidFill>
                  <a:srgbClr val="888888"/>
                </a:solidFill>
              </a:defRPr>
            </a:lvl6pPr>
            <a:lvl7pPr indent="-228600" lvl="6" marL="3200400" rtl="0" algn="l">
              <a:lnSpc>
                <a:spcPct val="90000"/>
              </a:lnSpc>
              <a:spcBef>
                <a:spcPts val="400"/>
              </a:spcBef>
              <a:spcAft>
                <a:spcPts val="0"/>
              </a:spcAft>
              <a:buClr>
                <a:srgbClr val="888888"/>
              </a:buClr>
              <a:buSzPts val="1200"/>
              <a:buNone/>
              <a:defRPr sz="1200">
                <a:solidFill>
                  <a:srgbClr val="888888"/>
                </a:solidFill>
              </a:defRPr>
            </a:lvl7pPr>
            <a:lvl8pPr indent="-228600" lvl="7" marL="3657600" rtl="0" algn="l">
              <a:lnSpc>
                <a:spcPct val="90000"/>
              </a:lnSpc>
              <a:spcBef>
                <a:spcPts val="400"/>
              </a:spcBef>
              <a:spcAft>
                <a:spcPts val="0"/>
              </a:spcAft>
              <a:buClr>
                <a:srgbClr val="888888"/>
              </a:buClr>
              <a:buSzPts val="1200"/>
              <a:buNone/>
              <a:defRPr sz="1200">
                <a:solidFill>
                  <a:srgbClr val="888888"/>
                </a:solidFill>
              </a:defRPr>
            </a:lvl8pPr>
            <a:lvl9pPr indent="-228600" lvl="8" marL="4114800" rtl="0" algn="l">
              <a:lnSpc>
                <a:spcPct val="90000"/>
              </a:lnSpc>
              <a:spcBef>
                <a:spcPts val="400"/>
              </a:spcBef>
              <a:spcAft>
                <a:spcPts val="0"/>
              </a:spcAft>
              <a:buClr>
                <a:srgbClr val="888888"/>
              </a:buClr>
              <a:buSzPts val="1200"/>
              <a:buNone/>
              <a:defRPr sz="1200">
                <a:solidFill>
                  <a:srgbClr val="888888"/>
                </a:solidFill>
              </a:defRPr>
            </a:lvl9pPr>
          </a:lstStyle>
          <a:p/>
        </p:txBody>
      </p:sp>
      <p:sp>
        <p:nvSpPr>
          <p:cNvPr id="72" name="Google Shape;72;p16"/>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73" name="Google Shape;73;p16"/>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100" u="none" cap="none" strike="noStrike">
                <a:solidFill>
                  <a:srgbClr val="000000"/>
                </a:solidFill>
                <a:latin typeface="Arial"/>
                <a:ea typeface="Arial"/>
                <a:cs typeface="Arial"/>
                <a:sym typeface="Arial"/>
              </a:defRPr>
            </a:lvl9pPr>
          </a:lstStyle>
          <a:p/>
        </p:txBody>
      </p:sp>
      <p:sp>
        <p:nvSpPr>
          <p:cNvPr id="74" name="Google Shape;74;p16"/>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3.xml"/><Relationship Id="rId3"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7"/>
          <p:cNvSpPr txBox="1"/>
          <p:nvPr>
            <p:ph idx="4294967295" type="ctrTitle"/>
          </p:nvPr>
        </p:nvSpPr>
        <p:spPr>
          <a:xfrm>
            <a:off x="685800" y="2382131"/>
            <a:ext cx="7772400" cy="1395600"/>
          </a:xfrm>
          <a:prstGeom prst="rect">
            <a:avLst/>
          </a:prstGeom>
          <a:noFill/>
          <a:ln>
            <a:noFill/>
          </a:ln>
        </p:spPr>
        <p:txBody>
          <a:bodyPr anchorCtr="0" anchor="ctr" bIns="34275" lIns="68575" spcFirstLastPara="1" rIns="68575" wrap="square" tIns="34275">
            <a:noAutofit/>
          </a:bodyPr>
          <a:lstStyle/>
          <a:p>
            <a:pPr indent="0" lvl="0" marL="0" marR="0" rtl="0" algn="l">
              <a:lnSpc>
                <a:spcPct val="90000"/>
              </a:lnSpc>
              <a:spcBef>
                <a:spcPts val="0"/>
              </a:spcBef>
              <a:spcAft>
                <a:spcPts val="0"/>
              </a:spcAft>
              <a:buClr>
                <a:schemeClr val="dk1"/>
              </a:buClr>
              <a:buSzPts val="3000"/>
              <a:buFont typeface="Calibri"/>
              <a:buNone/>
            </a:pPr>
            <a:br>
              <a:rPr b="0" i="0" lang="en" sz="3000" u="none" cap="none" strike="noStrike">
                <a:solidFill>
                  <a:schemeClr val="dk1"/>
                </a:solidFill>
                <a:latin typeface="Calibri"/>
                <a:ea typeface="Calibri"/>
                <a:cs typeface="Calibri"/>
                <a:sym typeface="Calibri"/>
              </a:rPr>
            </a:br>
            <a:r>
              <a:rPr b="0" i="0" lang="en" sz="3000" u="none" cap="none" strike="noStrike">
                <a:solidFill>
                  <a:schemeClr val="dk1"/>
                </a:solidFill>
                <a:latin typeface="Calibri"/>
                <a:ea typeface="Calibri"/>
                <a:cs typeface="Calibri"/>
                <a:sym typeface="Calibri"/>
              </a:rPr>
              <a:t>Adverse Events and Serious Adverse Events</a:t>
            </a:r>
            <a:endParaRPr b="0" i="0" sz="3000" u="none" cap="none" strike="noStrike">
              <a:solidFill>
                <a:schemeClr val="dk1"/>
              </a:solidFill>
              <a:latin typeface="Calibri"/>
              <a:ea typeface="Calibri"/>
              <a:cs typeface="Calibri"/>
              <a:sym typeface="Calibri"/>
            </a:endParaRPr>
          </a:p>
        </p:txBody>
      </p:sp>
      <p:sp>
        <p:nvSpPr>
          <p:cNvPr id="81" name="Google Shape;81;p17"/>
          <p:cNvSpPr txBox="1"/>
          <p:nvPr>
            <p:ph idx="4294967295" type="subTitle"/>
          </p:nvPr>
        </p:nvSpPr>
        <p:spPr>
          <a:xfrm>
            <a:off x="685800" y="4130100"/>
            <a:ext cx="6400800" cy="758700"/>
          </a:xfrm>
          <a:prstGeom prst="rect">
            <a:avLst/>
          </a:prstGeom>
          <a:noFill/>
          <a:ln>
            <a:noFill/>
          </a:ln>
        </p:spPr>
        <p:txBody>
          <a:bodyPr anchorCtr="0" anchor="t" bIns="34275" lIns="68575" spcFirstLastPara="1" rIns="68575" wrap="square" tIns="34275">
            <a:noAutofit/>
          </a:bodyPr>
          <a:lstStyle/>
          <a:p>
            <a:pPr indent="0" lvl="0" marL="0" marR="0" rtl="0" algn="l">
              <a:lnSpc>
                <a:spcPct val="90000"/>
              </a:lnSpc>
              <a:spcBef>
                <a:spcPts val="0"/>
              </a:spcBef>
              <a:spcAft>
                <a:spcPts val="0"/>
              </a:spcAft>
              <a:buClr>
                <a:srgbClr val="888888"/>
              </a:buClr>
              <a:buSzPts val="2400"/>
              <a:buFont typeface="Arial"/>
              <a:buNone/>
            </a:pPr>
            <a:r>
              <a:rPr b="0" i="0" lang="en" sz="2100" u="none" cap="none" strike="noStrike">
                <a:solidFill>
                  <a:schemeClr val="dk1"/>
                </a:solidFill>
                <a:latin typeface="Calibri"/>
                <a:ea typeface="Calibri"/>
                <a:cs typeface="Calibri"/>
                <a:sym typeface="Calibri"/>
              </a:rPr>
              <a:t>Investigator Kick-off Meeting</a:t>
            </a:r>
            <a:endParaRPr b="0" i="0" sz="2100" u="none" cap="none" strike="noStrike">
              <a:solidFill>
                <a:schemeClr val="dk1"/>
              </a:solidFill>
              <a:latin typeface="Calibri"/>
              <a:ea typeface="Calibri"/>
              <a:cs typeface="Calibri"/>
              <a:sym typeface="Calibri"/>
            </a:endParaRPr>
          </a:p>
          <a:p>
            <a:pPr indent="0" lvl="0" marL="0" marR="0" rtl="0" algn="l">
              <a:lnSpc>
                <a:spcPct val="90000"/>
              </a:lnSpc>
              <a:spcBef>
                <a:spcPts val="0"/>
              </a:spcBef>
              <a:spcAft>
                <a:spcPts val="0"/>
              </a:spcAft>
              <a:buClr>
                <a:srgbClr val="888888"/>
              </a:buClr>
              <a:buSzPts val="2400"/>
              <a:buFont typeface="Arial"/>
              <a:buNone/>
            </a:pPr>
            <a:r>
              <a:rPr b="0" i="0" lang="en" sz="2100" u="none" cap="none" strike="noStrike">
                <a:solidFill>
                  <a:schemeClr val="dk1"/>
                </a:solidFill>
                <a:latin typeface="Calibri"/>
                <a:ea typeface="Calibri"/>
                <a:cs typeface="Calibri"/>
                <a:sym typeface="Calibri"/>
              </a:rPr>
              <a:t>January 30-31, Clearwater, Florida</a:t>
            </a:r>
            <a:endParaRPr b="0" i="0" sz="2100" u="none" cap="none" strike="noStrike">
              <a:solidFill>
                <a:schemeClr val="dk1"/>
              </a:solidFill>
              <a:latin typeface="Calibri"/>
              <a:ea typeface="Calibri"/>
              <a:cs typeface="Calibri"/>
              <a:sym typeface="Calibri"/>
            </a:endParaRPr>
          </a:p>
        </p:txBody>
      </p:sp>
      <p:pic>
        <p:nvPicPr>
          <p:cNvPr id="82" name="Google Shape;82;p17"/>
          <p:cNvPicPr preferRelativeResize="0"/>
          <p:nvPr/>
        </p:nvPicPr>
        <p:blipFill rotWithShape="1">
          <a:blip r:embed="rId3">
            <a:alphaModFix/>
          </a:blip>
          <a:srcRect b="0" l="0" r="0" t="0"/>
          <a:stretch/>
        </p:blipFill>
        <p:spPr>
          <a:xfrm>
            <a:off x="6572250" y="347691"/>
            <a:ext cx="2130468" cy="898594"/>
          </a:xfrm>
          <a:prstGeom prst="rect">
            <a:avLst/>
          </a:prstGeom>
          <a:noFill/>
          <a:ln>
            <a:noFill/>
          </a:ln>
        </p:spPr>
      </p:pic>
      <p:pic>
        <p:nvPicPr>
          <p:cNvPr descr="https://lh5.googleusercontent.com/hTPVpD4xyDEyVzVuVRbhyWxmzRBpp9D3vlKIVGffGaJacYIYVH_9T47j7B9VhLgcK7BbyrS1FvMV0e2flny8UHc1K6f_JadEhWQb6AgXvfMh0nVJ7MUgFyr0N_FaGYKfb_YC3KXo" id="83" name="Google Shape;83;p17"/>
          <p:cNvPicPr preferRelativeResize="0"/>
          <p:nvPr/>
        </p:nvPicPr>
        <p:blipFill rotWithShape="1">
          <a:blip r:embed="rId4">
            <a:alphaModFix/>
          </a:blip>
          <a:srcRect b="0" l="0" r="0" t="0"/>
          <a:stretch/>
        </p:blipFill>
        <p:spPr>
          <a:xfrm>
            <a:off x="704850" y="361297"/>
            <a:ext cx="1981199" cy="2020827"/>
          </a:xfrm>
          <a:prstGeom prst="rect">
            <a:avLst/>
          </a:prstGeom>
          <a:noFill/>
          <a:ln>
            <a:noFill/>
          </a:ln>
        </p:spPr>
      </p:pic>
      <p:sp>
        <p:nvSpPr>
          <p:cNvPr id="84" name="Google Shape;84;p17"/>
          <p:cNvSpPr txBox="1"/>
          <p:nvPr>
            <p:ph idx="4294967295" type="subTitle"/>
          </p:nvPr>
        </p:nvSpPr>
        <p:spPr>
          <a:xfrm>
            <a:off x="685800" y="3571218"/>
            <a:ext cx="6858000" cy="5001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1500"/>
              <a:buNone/>
            </a:pPr>
            <a:r>
              <a:rPr lang="en" sz="1800"/>
              <a:t>Jodie Riley, MISM and Robert Silbergleit</a:t>
            </a: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6"/>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2"/>
              </a:buClr>
              <a:buSzPts val="3300"/>
              <a:buFont typeface="Calibri"/>
              <a:buNone/>
            </a:pPr>
            <a:r>
              <a:rPr lang="en">
                <a:solidFill>
                  <a:schemeClr val="dk2"/>
                </a:solidFill>
              </a:rPr>
              <a:t>IMSM Review Process</a:t>
            </a:r>
            <a:br>
              <a:rPr lang="en">
                <a:solidFill>
                  <a:schemeClr val="dk2"/>
                </a:solidFill>
              </a:rPr>
            </a:br>
            <a:endParaRPr/>
          </a:p>
        </p:txBody>
      </p:sp>
      <p:sp>
        <p:nvSpPr>
          <p:cNvPr id="138" name="Google Shape;138;p26"/>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209550" lvl="0" marL="215900" rtl="0" algn="l">
              <a:lnSpc>
                <a:spcPct val="120000"/>
              </a:lnSpc>
              <a:spcBef>
                <a:spcPts val="0"/>
              </a:spcBef>
              <a:spcAft>
                <a:spcPts val="0"/>
              </a:spcAft>
              <a:buClr>
                <a:schemeClr val="dk1"/>
              </a:buClr>
              <a:buSzPts val="2100"/>
              <a:buChar char="●"/>
            </a:pPr>
            <a:r>
              <a:rPr lang="en"/>
              <a:t>Site enters data and submits AE CRF into WebDCU</a:t>
            </a:r>
            <a:r>
              <a:rPr baseline="30000" lang="en"/>
              <a:t>TM</a:t>
            </a:r>
            <a:endParaRPr baseline="30000"/>
          </a:p>
          <a:p>
            <a:pPr indent="-209550" lvl="0" marL="215900" rtl="0" algn="l">
              <a:lnSpc>
                <a:spcPct val="90000"/>
              </a:lnSpc>
              <a:spcBef>
                <a:spcPts val="800"/>
              </a:spcBef>
              <a:spcAft>
                <a:spcPts val="0"/>
              </a:spcAft>
              <a:buClr>
                <a:schemeClr val="dk1"/>
              </a:buClr>
              <a:buSzPts val="2100"/>
              <a:buChar char="●"/>
            </a:pPr>
            <a:r>
              <a:rPr lang="en"/>
              <a:t>Automatic e-mail notifications to Site Manager (SM) and Internal Quality Reviewer (IQR)</a:t>
            </a:r>
            <a:endParaRPr/>
          </a:p>
          <a:p>
            <a:pPr indent="-209550" lvl="0" marL="215900" rtl="0" algn="l">
              <a:lnSpc>
                <a:spcPct val="100000"/>
              </a:lnSpc>
              <a:spcBef>
                <a:spcPts val="800"/>
              </a:spcBef>
              <a:spcAft>
                <a:spcPts val="0"/>
              </a:spcAft>
              <a:buClr>
                <a:schemeClr val="dk1"/>
              </a:buClr>
              <a:buSzPts val="2100"/>
              <a:buChar char="●"/>
            </a:pPr>
            <a:r>
              <a:rPr lang="en"/>
              <a:t>If SAE and data is sufficient, automatic e-mail notification sent to the IMSM</a:t>
            </a:r>
            <a:endParaRPr>
              <a:solidFill>
                <a:srgbClr val="FF0000"/>
              </a:solidFill>
            </a:endParaRPr>
          </a:p>
          <a:p>
            <a:pPr indent="-209550" lvl="0" marL="215900" rtl="0" algn="l">
              <a:lnSpc>
                <a:spcPct val="90000"/>
              </a:lnSpc>
              <a:spcBef>
                <a:spcPts val="800"/>
              </a:spcBef>
              <a:spcAft>
                <a:spcPts val="0"/>
              </a:spcAft>
              <a:buClr>
                <a:schemeClr val="dk1"/>
              </a:buClr>
              <a:buSzPts val="2100"/>
              <a:buChar char="●"/>
            </a:pPr>
            <a:r>
              <a:rPr lang="en"/>
              <a:t>IMSM blindly reviews the event and indicates whether it is serious, unexpected and study intervention-related</a:t>
            </a:r>
            <a:endParaRPr/>
          </a:p>
          <a:p>
            <a:pPr indent="-209550" lvl="0" marL="215900" rtl="0" algn="l">
              <a:lnSpc>
                <a:spcPct val="120000"/>
              </a:lnSpc>
              <a:spcBef>
                <a:spcPts val="800"/>
              </a:spcBef>
              <a:spcAft>
                <a:spcPts val="0"/>
              </a:spcAft>
              <a:buClr>
                <a:schemeClr val="dk1"/>
              </a:buClr>
              <a:buSzPts val="2100"/>
              <a:buChar char="●"/>
            </a:pPr>
            <a:r>
              <a:rPr lang="en"/>
              <a:t>SM closes review process</a:t>
            </a:r>
            <a:endParaRPr/>
          </a:p>
          <a:p>
            <a:pPr indent="-38100" lvl="0" marL="177800" rtl="0" algn="l">
              <a:lnSpc>
                <a:spcPct val="80000"/>
              </a:lnSpc>
              <a:spcBef>
                <a:spcPts val="800"/>
              </a:spcBef>
              <a:spcAft>
                <a:spcPts val="1600"/>
              </a:spcAft>
              <a:buClr>
                <a:schemeClr val="dk1"/>
              </a:buClr>
              <a:buSzPts val="21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pic>
        <p:nvPicPr>
          <p:cNvPr id="144" name="Google Shape;144;p27"/>
          <p:cNvPicPr preferRelativeResize="0"/>
          <p:nvPr/>
        </p:nvPicPr>
        <p:blipFill rotWithShape="1">
          <a:blip r:embed="rId3">
            <a:alphaModFix/>
          </a:blip>
          <a:srcRect b="0" l="0" r="0" t="0"/>
          <a:stretch/>
        </p:blipFill>
        <p:spPr>
          <a:xfrm>
            <a:off x="1844897" y="0"/>
            <a:ext cx="5409128" cy="438836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28"/>
          <p:cNvSpPr txBox="1"/>
          <p:nvPr>
            <p:ph idx="4294967295"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Calibri"/>
              <a:buNone/>
            </a:pPr>
            <a:r>
              <a:rPr lang="en"/>
              <a:t>Adverse Events – </a:t>
            </a:r>
            <a:r>
              <a:rPr lang="en">
                <a:solidFill>
                  <a:schemeClr val="lt1"/>
                </a:solidFill>
              </a:rPr>
              <a:t>key points</a:t>
            </a:r>
            <a:endParaRPr/>
          </a:p>
        </p:txBody>
      </p:sp>
      <p:sp>
        <p:nvSpPr>
          <p:cNvPr id="152" name="Google Shape;152;p28"/>
          <p:cNvSpPr txBox="1"/>
          <p:nvPr>
            <p:ph idx="4294967295" type="body"/>
          </p:nvPr>
        </p:nvSpPr>
        <p:spPr>
          <a:xfrm>
            <a:off x="1485900" y="1520429"/>
            <a:ext cx="6515100" cy="3394500"/>
          </a:xfrm>
          <a:prstGeom prst="rect">
            <a:avLst/>
          </a:prstGeom>
          <a:noFill/>
          <a:ln>
            <a:noFill/>
          </a:ln>
        </p:spPr>
        <p:txBody>
          <a:bodyPr anchorCtr="0" anchor="t" bIns="34275" lIns="68575" spcFirstLastPara="1" rIns="68575" wrap="square" tIns="34275">
            <a:noAutofit/>
          </a:bodyPr>
          <a:lstStyle/>
          <a:p>
            <a:pPr indent="-177800" lvl="0" marL="177800" rtl="0" algn="l">
              <a:lnSpc>
                <a:spcPct val="80000"/>
              </a:lnSpc>
              <a:spcBef>
                <a:spcPts val="0"/>
              </a:spcBef>
              <a:spcAft>
                <a:spcPts val="0"/>
              </a:spcAft>
              <a:buClr>
                <a:schemeClr val="dk1"/>
              </a:buClr>
              <a:buSzPts val="1800"/>
              <a:buChar char="•"/>
            </a:pPr>
            <a:r>
              <a:rPr lang="en"/>
              <a:t>Do not report events EXISTING PRIOR to randomization </a:t>
            </a:r>
            <a:br>
              <a:rPr lang="en"/>
            </a:br>
            <a:r>
              <a:rPr lang="en"/>
              <a:t>(unless there is a change in severity)</a:t>
            </a:r>
            <a:endParaRPr/>
          </a:p>
          <a:p>
            <a:pPr indent="-76200" lvl="0" marL="177800" rtl="0" algn="l">
              <a:lnSpc>
                <a:spcPct val="80000"/>
              </a:lnSpc>
              <a:spcBef>
                <a:spcPts val="800"/>
              </a:spcBef>
              <a:spcAft>
                <a:spcPts val="0"/>
              </a:spcAft>
              <a:buClr>
                <a:schemeClr val="dk1"/>
              </a:buClr>
              <a:buSzPts val="1500"/>
              <a:buNone/>
            </a:pPr>
            <a:r>
              <a:t/>
            </a:r>
            <a:endParaRPr/>
          </a:p>
          <a:p>
            <a:pPr indent="-177800" lvl="0" marL="177800" rtl="0" algn="l">
              <a:lnSpc>
                <a:spcPct val="80000"/>
              </a:lnSpc>
              <a:spcBef>
                <a:spcPts val="800"/>
              </a:spcBef>
              <a:spcAft>
                <a:spcPts val="0"/>
              </a:spcAft>
              <a:buClr>
                <a:schemeClr val="dk1"/>
              </a:buClr>
              <a:buSzPts val="1800"/>
              <a:buChar char="•"/>
            </a:pPr>
            <a:r>
              <a:rPr lang="en"/>
              <a:t>Report the DIAGNOSIS, not the symptoms:</a:t>
            </a:r>
            <a:endParaRPr/>
          </a:p>
          <a:p>
            <a:pPr indent="-177800" lvl="0" marL="177800" rtl="0" algn="l">
              <a:lnSpc>
                <a:spcPct val="80000"/>
              </a:lnSpc>
              <a:spcBef>
                <a:spcPts val="800"/>
              </a:spcBef>
              <a:spcAft>
                <a:spcPts val="0"/>
              </a:spcAft>
              <a:buClr>
                <a:schemeClr val="dk1"/>
              </a:buClr>
              <a:buSzPts val="1500"/>
              <a:buFont typeface="Calibri"/>
              <a:buNone/>
            </a:pPr>
            <a:r>
              <a:rPr lang="en"/>
              <a:t>	Fever, cough, chest pain, crackles = pneumonia</a:t>
            </a:r>
            <a:endParaRPr/>
          </a:p>
          <a:p>
            <a:pPr indent="-177800" lvl="0" marL="177800" rtl="0" algn="l">
              <a:lnSpc>
                <a:spcPct val="80000"/>
              </a:lnSpc>
              <a:spcBef>
                <a:spcPts val="800"/>
              </a:spcBef>
              <a:spcAft>
                <a:spcPts val="0"/>
              </a:spcAft>
              <a:buClr>
                <a:schemeClr val="dk1"/>
              </a:buClr>
              <a:buSzPts val="1500"/>
              <a:buFont typeface="Calibri"/>
              <a:buNone/>
            </a:pPr>
            <a:r>
              <a:t/>
            </a:r>
            <a:endParaRPr/>
          </a:p>
          <a:p>
            <a:pPr indent="-177800" lvl="0" marL="177800" rtl="0" algn="l">
              <a:lnSpc>
                <a:spcPct val="80000"/>
              </a:lnSpc>
              <a:spcBef>
                <a:spcPts val="800"/>
              </a:spcBef>
              <a:spcAft>
                <a:spcPts val="0"/>
              </a:spcAft>
              <a:buClr>
                <a:schemeClr val="dk1"/>
              </a:buClr>
              <a:buSzPts val="1800"/>
              <a:buChar char="•"/>
            </a:pPr>
            <a:r>
              <a:rPr lang="en"/>
              <a:t>Report the PATHOLOGY, not the outcome or treatment</a:t>
            </a:r>
            <a:endParaRPr/>
          </a:p>
          <a:p>
            <a:pPr indent="-177800" lvl="0" marL="177800" rtl="0" algn="l">
              <a:lnSpc>
                <a:spcPct val="80000"/>
              </a:lnSpc>
              <a:spcBef>
                <a:spcPts val="800"/>
              </a:spcBef>
              <a:spcAft>
                <a:spcPts val="0"/>
              </a:spcAft>
              <a:buClr>
                <a:schemeClr val="dk1"/>
              </a:buClr>
              <a:buSzPts val="1500"/>
              <a:buFont typeface="Calibri"/>
              <a:buNone/>
            </a:pPr>
            <a:r>
              <a:rPr lang="en"/>
              <a:t>	Not ‘death’ but the event that caused death</a:t>
            </a:r>
            <a:endParaRPr/>
          </a:p>
          <a:p>
            <a:pPr indent="-177800" lvl="0" marL="177800" rtl="0" algn="l">
              <a:lnSpc>
                <a:spcPct val="80000"/>
              </a:lnSpc>
              <a:spcBef>
                <a:spcPts val="800"/>
              </a:spcBef>
              <a:spcAft>
                <a:spcPts val="0"/>
              </a:spcAft>
              <a:buClr>
                <a:schemeClr val="dk1"/>
              </a:buClr>
              <a:buSzPts val="1800"/>
              <a:buFont typeface="Calibri"/>
              <a:buNone/>
            </a:pPr>
            <a:r>
              <a:t/>
            </a:r>
            <a:endParaRPr/>
          </a:p>
          <a:p>
            <a:pPr indent="-177800" lvl="0" marL="177800" rtl="0" algn="l">
              <a:lnSpc>
                <a:spcPct val="80000"/>
              </a:lnSpc>
              <a:spcBef>
                <a:spcPts val="800"/>
              </a:spcBef>
              <a:spcAft>
                <a:spcPts val="0"/>
              </a:spcAft>
              <a:buClr>
                <a:schemeClr val="dk1"/>
              </a:buClr>
              <a:buSzPts val="1800"/>
              <a:buFont typeface="Calibri"/>
              <a:buNone/>
            </a:pPr>
            <a:r>
              <a:t/>
            </a:r>
            <a:endParaRPr/>
          </a:p>
        </p:txBody>
      </p:sp>
      <p:sp>
        <p:nvSpPr>
          <p:cNvPr id="153" name="Google Shape;153;p28"/>
          <p:cNvSpPr txBox="1"/>
          <p:nvPr/>
        </p:nvSpPr>
        <p:spPr>
          <a:xfrm>
            <a:off x="7543800" y="4743450"/>
            <a:ext cx="457200" cy="252600"/>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200"/>
              <a:buFont typeface="Arial"/>
              <a:buNone/>
            </a:pPr>
            <a:r>
              <a:rPr b="0" i="0" lang="en" sz="1200" u="none" cap="none" strike="noStrike">
                <a:solidFill>
                  <a:srgbClr val="FFFFFF"/>
                </a:solidFill>
                <a:latin typeface="Calibri"/>
                <a:ea typeface="Calibri"/>
                <a:cs typeface="Calibri"/>
                <a:sym typeface="Calibri"/>
              </a:rPr>
              <a:t>CD</a:t>
            </a:r>
            <a:endParaRPr b="0" i="0" sz="1100" u="none" cap="none"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29"/>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000"/>
              <a:buFont typeface="Calibri"/>
              <a:buNone/>
            </a:pPr>
            <a:r>
              <a:rPr lang="en" sz="3000"/>
              <a:t>Relatedness </a:t>
            </a:r>
            <a:r>
              <a:rPr lang="en" sz="2400">
                <a:solidFill>
                  <a:schemeClr val="lt1"/>
                </a:solidFill>
              </a:rPr>
              <a:t>Relatedness algorithm</a:t>
            </a:r>
            <a:endParaRPr/>
          </a:p>
        </p:txBody>
      </p:sp>
      <p:sp>
        <p:nvSpPr>
          <p:cNvPr id="160" name="Google Shape;160;p29"/>
          <p:cNvSpPr txBox="1"/>
          <p:nvPr>
            <p:ph idx="1" type="body"/>
          </p:nvPr>
        </p:nvSpPr>
        <p:spPr>
          <a:xfrm>
            <a:off x="385875" y="1369219"/>
            <a:ext cx="4128900" cy="3466500"/>
          </a:xfrm>
          <a:prstGeom prst="rect">
            <a:avLst/>
          </a:prstGeom>
          <a:noFill/>
          <a:ln>
            <a:noFill/>
          </a:ln>
        </p:spPr>
        <p:txBody>
          <a:bodyPr anchorCtr="0" anchor="t" bIns="34275" lIns="68575" spcFirstLastPara="1" rIns="68575" wrap="square" tIns="34275">
            <a:noAutofit/>
          </a:bodyPr>
          <a:lstStyle/>
          <a:p>
            <a:pPr indent="-177800" lvl="0" marL="177800" rtl="0" algn="l">
              <a:lnSpc>
                <a:spcPct val="90000"/>
              </a:lnSpc>
              <a:spcBef>
                <a:spcPts val="0"/>
              </a:spcBef>
              <a:spcAft>
                <a:spcPts val="0"/>
              </a:spcAft>
              <a:buClr>
                <a:schemeClr val="dk1"/>
              </a:buClr>
              <a:buSzPts val="1500"/>
              <a:buFont typeface="Calibri"/>
              <a:buNone/>
            </a:pPr>
            <a:r>
              <a:rPr b="1" lang="en"/>
              <a:t>Not Related</a:t>
            </a:r>
            <a:endParaRPr/>
          </a:p>
          <a:p>
            <a:pPr indent="-209550" lvl="0" marL="177800" rtl="0" algn="l">
              <a:lnSpc>
                <a:spcPct val="90000"/>
              </a:lnSpc>
              <a:spcBef>
                <a:spcPts val="0"/>
              </a:spcBef>
              <a:spcAft>
                <a:spcPts val="0"/>
              </a:spcAft>
              <a:buClr>
                <a:schemeClr val="dk1"/>
              </a:buClr>
              <a:buSzPts val="2100"/>
              <a:buChar char="•"/>
            </a:pPr>
            <a:r>
              <a:rPr lang="en"/>
              <a:t>The timing is wrong and there was clearly another cause</a:t>
            </a:r>
            <a:endParaRPr b="1"/>
          </a:p>
          <a:p>
            <a:pPr indent="-177800" lvl="0" marL="177800" rtl="0" algn="l">
              <a:lnSpc>
                <a:spcPct val="90000"/>
              </a:lnSpc>
              <a:spcBef>
                <a:spcPts val="1100"/>
              </a:spcBef>
              <a:spcAft>
                <a:spcPts val="0"/>
              </a:spcAft>
              <a:buClr>
                <a:schemeClr val="dk1"/>
              </a:buClr>
              <a:buSzPts val="1500"/>
              <a:buFont typeface="Calibri"/>
              <a:buNone/>
            </a:pPr>
            <a:r>
              <a:t/>
            </a:r>
            <a:endParaRPr b="1"/>
          </a:p>
          <a:p>
            <a:pPr indent="-177800" lvl="0" marL="177800" rtl="0" algn="l">
              <a:lnSpc>
                <a:spcPct val="90000"/>
              </a:lnSpc>
              <a:spcBef>
                <a:spcPts val="1400"/>
              </a:spcBef>
              <a:spcAft>
                <a:spcPts val="0"/>
              </a:spcAft>
              <a:buClr>
                <a:schemeClr val="dk1"/>
              </a:buClr>
              <a:buSzPts val="1500"/>
              <a:buFont typeface="Calibri"/>
              <a:buNone/>
            </a:pPr>
            <a:r>
              <a:rPr b="1" lang="en"/>
              <a:t>Unlikely </a:t>
            </a:r>
            <a:r>
              <a:rPr lang="en"/>
              <a:t>(both of the following, but timing doesn’t matter)</a:t>
            </a:r>
            <a:endParaRPr/>
          </a:p>
          <a:p>
            <a:pPr indent="-209550" lvl="0" marL="177800" rtl="0" algn="l">
              <a:lnSpc>
                <a:spcPct val="90000"/>
              </a:lnSpc>
              <a:spcBef>
                <a:spcPts val="0"/>
              </a:spcBef>
              <a:spcAft>
                <a:spcPts val="0"/>
              </a:spcAft>
              <a:buClr>
                <a:schemeClr val="dk1"/>
              </a:buClr>
              <a:buSzPts val="2100"/>
              <a:buChar char="•"/>
            </a:pPr>
            <a:r>
              <a:rPr lang="en"/>
              <a:t>Another cause is possible</a:t>
            </a:r>
            <a:endParaRPr/>
          </a:p>
          <a:p>
            <a:pPr indent="-209550" lvl="0" marL="177800" rtl="0" algn="l">
              <a:lnSpc>
                <a:spcPct val="90000"/>
              </a:lnSpc>
              <a:spcBef>
                <a:spcPts val="0"/>
              </a:spcBef>
              <a:spcAft>
                <a:spcPts val="0"/>
              </a:spcAft>
              <a:buClr>
                <a:schemeClr val="dk1"/>
              </a:buClr>
              <a:buSzPts val="2100"/>
              <a:buChar char="•"/>
            </a:pPr>
            <a:r>
              <a:rPr lang="en"/>
              <a:t>Not something the intervention is known to cause</a:t>
            </a:r>
            <a:endParaRPr b="1"/>
          </a:p>
        </p:txBody>
      </p:sp>
      <p:sp>
        <p:nvSpPr>
          <p:cNvPr id="161" name="Google Shape;161;p29"/>
          <p:cNvSpPr txBox="1"/>
          <p:nvPr>
            <p:ph idx="2" type="body"/>
          </p:nvPr>
        </p:nvSpPr>
        <p:spPr>
          <a:xfrm>
            <a:off x="4629151" y="1369219"/>
            <a:ext cx="4402200" cy="3466500"/>
          </a:xfrm>
          <a:prstGeom prst="rect">
            <a:avLst/>
          </a:prstGeom>
          <a:noFill/>
          <a:ln>
            <a:noFill/>
          </a:ln>
        </p:spPr>
        <p:txBody>
          <a:bodyPr anchorCtr="0" anchor="t" bIns="34275" lIns="68575" spcFirstLastPara="1" rIns="68575" wrap="square" tIns="34275">
            <a:noAutofit/>
          </a:bodyPr>
          <a:lstStyle/>
          <a:p>
            <a:pPr indent="-177800" lvl="0" marL="177800" rtl="0" algn="l">
              <a:lnSpc>
                <a:spcPct val="90000"/>
              </a:lnSpc>
              <a:spcBef>
                <a:spcPts val="0"/>
              </a:spcBef>
              <a:spcAft>
                <a:spcPts val="0"/>
              </a:spcAft>
              <a:buClr>
                <a:schemeClr val="dk1"/>
              </a:buClr>
              <a:buSzPts val="1500"/>
              <a:buFont typeface="Calibri"/>
              <a:buNone/>
            </a:pPr>
            <a:r>
              <a:rPr b="1" lang="en"/>
              <a:t>Reasonable Possibly </a:t>
            </a:r>
            <a:r>
              <a:rPr lang="en"/>
              <a:t>(2 of 3)</a:t>
            </a:r>
            <a:endParaRPr/>
          </a:p>
          <a:p>
            <a:pPr indent="-209550" lvl="0" marL="177800" rtl="0" algn="l">
              <a:lnSpc>
                <a:spcPct val="90000"/>
              </a:lnSpc>
              <a:spcBef>
                <a:spcPts val="0"/>
              </a:spcBef>
              <a:spcAft>
                <a:spcPts val="0"/>
              </a:spcAft>
              <a:buClr>
                <a:schemeClr val="dk1"/>
              </a:buClr>
              <a:buSzPts val="2100"/>
              <a:buChar char="•"/>
            </a:pPr>
            <a:r>
              <a:rPr lang="en"/>
              <a:t>Timing is suggestive. </a:t>
            </a:r>
            <a:endParaRPr/>
          </a:p>
          <a:p>
            <a:pPr indent="-209550" lvl="0" marL="177800" rtl="0" algn="l">
              <a:lnSpc>
                <a:spcPct val="90000"/>
              </a:lnSpc>
              <a:spcBef>
                <a:spcPts val="0"/>
              </a:spcBef>
              <a:spcAft>
                <a:spcPts val="0"/>
              </a:spcAft>
              <a:buClr>
                <a:schemeClr val="dk1"/>
              </a:buClr>
              <a:buSzPts val="2100"/>
              <a:buChar char="•"/>
            </a:pPr>
            <a:r>
              <a:rPr lang="en"/>
              <a:t>Not readily caused by something else </a:t>
            </a:r>
            <a:endParaRPr/>
          </a:p>
          <a:p>
            <a:pPr indent="-209550" lvl="0" marL="177800" rtl="0" algn="l">
              <a:lnSpc>
                <a:spcPct val="90000"/>
              </a:lnSpc>
              <a:spcBef>
                <a:spcPts val="0"/>
              </a:spcBef>
              <a:spcAft>
                <a:spcPts val="0"/>
              </a:spcAft>
              <a:buClr>
                <a:schemeClr val="dk1"/>
              </a:buClr>
              <a:buSzPts val="2100"/>
              <a:buChar char="•"/>
            </a:pPr>
            <a:r>
              <a:rPr lang="en"/>
              <a:t>This is something the intervention is known to cause. </a:t>
            </a:r>
            <a:endParaRPr b="1"/>
          </a:p>
          <a:p>
            <a:pPr indent="-177800" lvl="0" marL="177800" rtl="0" algn="l">
              <a:lnSpc>
                <a:spcPct val="90000"/>
              </a:lnSpc>
              <a:spcBef>
                <a:spcPts val="1100"/>
              </a:spcBef>
              <a:spcAft>
                <a:spcPts val="0"/>
              </a:spcAft>
              <a:buClr>
                <a:schemeClr val="dk1"/>
              </a:buClr>
              <a:buSzPts val="1500"/>
              <a:buFont typeface="Calibri"/>
              <a:buNone/>
            </a:pPr>
            <a:r>
              <a:rPr b="1" lang="en"/>
              <a:t>Definitely </a:t>
            </a:r>
            <a:r>
              <a:rPr lang="en"/>
              <a:t>(must have all 3)</a:t>
            </a:r>
            <a:endParaRPr/>
          </a:p>
          <a:p>
            <a:pPr indent="-209550" lvl="0" marL="177800" rtl="0" algn="l">
              <a:lnSpc>
                <a:spcPct val="90000"/>
              </a:lnSpc>
              <a:spcBef>
                <a:spcPts val="0"/>
              </a:spcBef>
              <a:spcAft>
                <a:spcPts val="0"/>
              </a:spcAft>
              <a:buClr>
                <a:schemeClr val="dk1"/>
              </a:buClr>
              <a:buSzPts val="2100"/>
              <a:buChar char="•"/>
            </a:pPr>
            <a:r>
              <a:rPr lang="en"/>
              <a:t>Timing suggests intervention caused the problem. </a:t>
            </a:r>
            <a:endParaRPr/>
          </a:p>
          <a:p>
            <a:pPr indent="-209550" lvl="0" marL="177800" rtl="0" algn="l">
              <a:lnSpc>
                <a:spcPct val="90000"/>
              </a:lnSpc>
              <a:spcBef>
                <a:spcPts val="0"/>
              </a:spcBef>
              <a:spcAft>
                <a:spcPts val="0"/>
              </a:spcAft>
              <a:buClr>
                <a:schemeClr val="dk1"/>
              </a:buClr>
              <a:buSzPts val="2100"/>
              <a:buChar char="•"/>
            </a:pPr>
            <a:r>
              <a:rPr lang="en"/>
              <a:t>No other possible cause. </a:t>
            </a:r>
            <a:endParaRPr/>
          </a:p>
          <a:p>
            <a:pPr indent="-209550" lvl="0" marL="177800" rtl="0" algn="l">
              <a:lnSpc>
                <a:spcPct val="90000"/>
              </a:lnSpc>
              <a:spcBef>
                <a:spcPts val="0"/>
              </a:spcBef>
              <a:spcAft>
                <a:spcPts val="0"/>
              </a:spcAft>
              <a:buClr>
                <a:schemeClr val="dk1"/>
              </a:buClr>
              <a:buSzPts val="2100"/>
              <a:buChar char="•"/>
            </a:pPr>
            <a:r>
              <a:rPr lang="en"/>
              <a:t>This is something the intervention is known to cause. </a:t>
            </a:r>
            <a:endParaRPr/>
          </a:p>
          <a:p>
            <a:pPr indent="-76200" lvl="0" marL="177800" rtl="0" algn="l">
              <a:lnSpc>
                <a:spcPct val="90000"/>
              </a:lnSpc>
              <a:spcBef>
                <a:spcPts val="800"/>
              </a:spcBef>
              <a:spcAft>
                <a:spcPts val="0"/>
              </a:spcAft>
              <a:buClr>
                <a:schemeClr val="dk1"/>
              </a:buClr>
              <a:buSzPts val="150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30"/>
          <p:cNvSpPr txBox="1"/>
          <p:nvPr>
            <p:ph type="title"/>
          </p:nvPr>
        </p:nvSpPr>
        <p:spPr>
          <a:xfrm>
            <a:off x="628650" y="273844"/>
            <a:ext cx="7886700" cy="23298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2300"/>
              <a:buFont typeface="Calibri"/>
              <a:buNone/>
            </a:pPr>
            <a:r>
              <a:rPr lang="en" sz="2300">
                <a:latin typeface="Calibri"/>
                <a:ea typeface="Calibri"/>
                <a:cs typeface="Calibri"/>
                <a:sym typeface="Calibri"/>
              </a:rPr>
              <a:t>While being screened for enrollment in </a:t>
            </a:r>
            <a:r>
              <a:rPr lang="en" sz="2300"/>
              <a:t>ICECAP</a:t>
            </a:r>
            <a:r>
              <a:rPr lang="en" sz="2300">
                <a:latin typeface="Calibri"/>
                <a:ea typeface="Calibri"/>
                <a:cs typeface="Calibri"/>
                <a:sym typeface="Calibri"/>
              </a:rPr>
              <a:t>, a 52 yo </a:t>
            </a:r>
            <a:r>
              <a:rPr lang="en" sz="2300"/>
              <a:t>comatose survivor of OHCA </a:t>
            </a:r>
            <a:r>
              <a:rPr lang="en" sz="2300">
                <a:latin typeface="Calibri"/>
                <a:ea typeface="Calibri"/>
                <a:cs typeface="Calibri"/>
                <a:sym typeface="Calibri"/>
              </a:rPr>
              <a:t>has a prolonged seizure requiring treatment which resolves after several rounds of anticonvulsants.  She is subsequently appropriately enrolled.  Anticonvulsant medications are continued after enrollment as is continuous EEG monitoring.</a:t>
            </a:r>
            <a:br>
              <a:rPr lang="en" sz="2300">
                <a:latin typeface="Calibri"/>
                <a:ea typeface="Calibri"/>
                <a:cs typeface="Calibri"/>
                <a:sym typeface="Calibri"/>
              </a:rPr>
            </a:br>
            <a:endParaRPr sz="1400">
              <a:latin typeface="Calibri"/>
              <a:ea typeface="Calibri"/>
              <a:cs typeface="Calibri"/>
              <a:sym typeface="Calibri"/>
            </a:endParaRPr>
          </a:p>
        </p:txBody>
      </p:sp>
      <p:sp>
        <p:nvSpPr>
          <p:cNvPr id="168" name="Google Shape;168;p30"/>
          <p:cNvSpPr txBox="1"/>
          <p:nvPr>
            <p:ph idx="1" type="body"/>
          </p:nvPr>
        </p:nvSpPr>
        <p:spPr>
          <a:xfrm>
            <a:off x="6286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Adverse event? 	Yes / No</a:t>
            </a:r>
            <a:endParaRPr/>
          </a:p>
          <a:p>
            <a:pPr indent="0" lvl="0" marL="0" rtl="0" algn="l">
              <a:lnSpc>
                <a:spcPct val="90000"/>
              </a:lnSpc>
              <a:spcBef>
                <a:spcPts val="800"/>
              </a:spcBef>
              <a:spcAft>
                <a:spcPts val="0"/>
              </a:spcAft>
              <a:buClr>
                <a:schemeClr val="dk1"/>
              </a:buClr>
              <a:buSzPts val="2100"/>
              <a:buNone/>
            </a:pPr>
            <a:r>
              <a:rPr lang="en"/>
              <a:t>Serious? 				Yes / No</a:t>
            </a:r>
            <a:endParaRPr/>
          </a:p>
          <a:p>
            <a:pPr indent="0" lvl="0" marL="0" rtl="0" algn="l">
              <a:lnSpc>
                <a:spcPct val="90000"/>
              </a:lnSpc>
              <a:spcBef>
                <a:spcPts val="800"/>
              </a:spcBef>
              <a:spcAft>
                <a:spcPts val="0"/>
              </a:spcAft>
              <a:buClr>
                <a:schemeClr val="dk1"/>
              </a:buClr>
              <a:buSzPts val="2100"/>
              <a:buNone/>
            </a:pPr>
            <a:r>
              <a:t/>
            </a:r>
            <a:endParaRPr/>
          </a:p>
        </p:txBody>
      </p:sp>
      <p:sp>
        <p:nvSpPr>
          <p:cNvPr id="169" name="Google Shape;169;p30"/>
          <p:cNvSpPr txBox="1"/>
          <p:nvPr>
            <p:ph idx="2" type="body"/>
          </p:nvPr>
        </p:nvSpPr>
        <p:spPr>
          <a:xfrm>
            <a:off x="46291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Related?	A. Not related</a:t>
            </a:r>
            <a:endParaRPr/>
          </a:p>
          <a:p>
            <a:pPr indent="0" lvl="0" marL="0" rtl="0" algn="l">
              <a:lnSpc>
                <a:spcPct val="90000"/>
              </a:lnSpc>
              <a:spcBef>
                <a:spcPts val="800"/>
              </a:spcBef>
              <a:spcAft>
                <a:spcPts val="0"/>
              </a:spcAft>
              <a:buClr>
                <a:schemeClr val="dk1"/>
              </a:buClr>
              <a:buSzPts val="2100"/>
              <a:buNone/>
            </a:pPr>
            <a:r>
              <a:rPr lang="en"/>
              <a:t>			B. Unlikely</a:t>
            </a:r>
            <a:endParaRPr/>
          </a:p>
          <a:p>
            <a:pPr indent="0" lvl="0" marL="0" rtl="0" algn="l">
              <a:lnSpc>
                <a:spcPct val="90000"/>
              </a:lnSpc>
              <a:spcBef>
                <a:spcPts val="800"/>
              </a:spcBef>
              <a:spcAft>
                <a:spcPts val="0"/>
              </a:spcAft>
              <a:buClr>
                <a:schemeClr val="dk1"/>
              </a:buClr>
              <a:buSzPts val="2100"/>
              <a:buNone/>
            </a:pPr>
            <a:r>
              <a:rPr lang="en"/>
              <a:t>			C. Reasonable Possibly</a:t>
            </a:r>
            <a:endParaRPr/>
          </a:p>
          <a:p>
            <a:pPr indent="0" lvl="0" marL="0" rtl="0" algn="l">
              <a:lnSpc>
                <a:spcPct val="90000"/>
              </a:lnSpc>
              <a:spcBef>
                <a:spcPts val="800"/>
              </a:spcBef>
              <a:spcAft>
                <a:spcPts val="0"/>
              </a:spcAft>
              <a:buClr>
                <a:schemeClr val="dk1"/>
              </a:buClr>
              <a:buSzPts val="2100"/>
              <a:buNone/>
            </a:pPr>
            <a:r>
              <a:rPr lang="en"/>
              <a:t>			D. Definitely</a:t>
            </a:r>
            <a:endParaRPr/>
          </a:p>
          <a:p>
            <a:pPr indent="0" lvl="0" marL="0" rtl="0" algn="l">
              <a:lnSpc>
                <a:spcPct val="90000"/>
              </a:lnSpc>
              <a:spcBef>
                <a:spcPts val="800"/>
              </a:spcBef>
              <a:spcAft>
                <a:spcPts val="0"/>
              </a:spcAft>
              <a:buClr>
                <a:schemeClr val="dk1"/>
              </a:buClr>
              <a:buSzPts val="2100"/>
              <a:buNone/>
            </a:pPr>
            <a:r>
              <a:t/>
            </a:r>
            <a:endParaRPr/>
          </a:p>
          <a:p>
            <a:pPr indent="-38100" lvl="0" marL="177800" rtl="0" algn="l">
              <a:lnSpc>
                <a:spcPct val="90000"/>
              </a:lnSpc>
              <a:spcBef>
                <a:spcPts val="800"/>
              </a:spcBef>
              <a:spcAft>
                <a:spcPts val="0"/>
              </a:spcAft>
              <a:buClr>
                <a:schemeClr val="dk1"/>
              </a:buClr>
              <a:buSzPts val="2100"/>
              <a:buNone/>
            </a:pPr>
            <a:r>
              <a:t/>
            </a:r>
            <a:endParaRPr/>
          </a:p>
        </p:txBody>
      </p:sp>
      <p:sp>
        <p:nvSpPr>
          <p:cNvPr id="170" name="Google Shape;170;p30"/>
          <p:cNvSpPr/>
          <p:nvPr/>
        </p:nvSpPr>
        <p:spPr>
          <a:xfrm>
            <a:off x="3220907" y="2880361"/>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31"/>
          <p:cNvSpPr txBox="1"/>
          <p:nvPr>
            <p:ph type="title"/>
          </p:nvPr>
        </p:nvSpPr>
        <p:spPr>
          <a:xfrm>
            <a:off x="628650" y="273844"/>
            <a:ext cx="7886700" cy="23298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2300"/>
              <a:buFont typeface="Calibri"/>
              <a:buNone/>
            </a:pPr>
            <a:r>
              <a:rPr lang="en" sz="2300"/>
              <a:t>While being screened for enrollment in ICECAP, a 52 yo comatose survivor of OHCA</a:t>
            </a:r>
            <a:r>
              <a:rPr lang="en" sz="2300">
                <a:latin typeface="Calibri"/>
                <a:ea typeface="Calibri"/>
                <a:cs typeface="Calibri"/>
                <a:sym typeface="Calibri"/>
              </a:rPr>
              <a:t> has a prolonged seizure requiring treatment which resolves after several rounds of anticonvulsants.  She is subsequently appropriately enrolled.  Anticonvulsant medications are continued after enrollment as is continuous EEG monitoring.  Brief electrographic seizures are seen.  No AED are added or changed.</a:t>
            </a:r>
            <a:endParaRPr sz="1400">
              <a:latin typeface="Calibri"/>
              <a:ea typeface="Calibri"/>
              <a:cs typeface="Calibri"/>
              <a:sym typeface="Calibri"/>
            </a:endParaRPr>
          </a:p>
        </p:txBody>
      </p:sp>
      <p:sp>
        <p:nvSpPr>
          <p:cNvPr id="177" name="Google Shape;177;p31"/>
          <p:cNvSpPr txBox="1"/>
          <p:nvPr>
            <p:ph idx="1" type="body"/>
          </p:nvPr>
        </p:nvSpPr>
        <p:spPr>
          <a:xfrm>
            <a:off x="6286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Adverse event? 	Yes / No</a:t>
            </a:r>
            <a:endParaRPr/>
          </a:p>
          <a:p>
            <a:pPr indent="0" lvl="0" marL="0" rtl="0" algn="l">
              <a:lnSpc>
                <a:spcPct val="90000"/>
              </a:lnSpc>
              <a:spcBef>
                <a:spcPts val="800"/>
              </a:spcBef>
              <a:spcAft>
                <a:spcPts val="0"/>
              </a:spcAft>
              <a:buClr>
                <a:schemeClr val="dk1"/>
              </a:buClr>
              <a:buSzPts val="2100"/>
              <a:buNone/>
            </a:pPr>
            <a:r>
              <a:rPr lang="en"/>
              <a:t>Serious? 				Yes / No</a:t>
            </a:r>
            <a:endParaRPr/>
          </a:p>
          <a:p>
            <a:pPr indent="0" lvl="0" marL="0" rtl="0" algn="l">
              <a:lnSpc>
                <a:spcPct val="90000"/>
              </a:lnSpc>
              <a:spcBef>
                <a:spcPts val="800"/>
              </a:spcBef>
              <a:spcAft>
                <a:spcPts val="0"/>
              </a:spcAft>
              <a:buClr>
                <a:schemeClr val="dk1"/>
              </a:buClr>
              <a:buSzPts val="2100"/>
              <a:buNone/>
            </a:pPr>
            <a:r>
              <a:t/>
            </a:r>
            <a:endParaRPr/>
          </a:p>
        </p:txBody>
      </p:sp>
      <p:sp>
        <p:nvSpPr>
          <p:cNvPr id="178" name="Google Shape;178;p31"/>
          <p:cNvSpPr txBox="1"/>
          <p:nvPr>
            <p:ph idx="2" type="body"/>
          </p:nvPr>
        </p:nvSpPr>
        <p:spPr>
          <a:xfrm>
            <a:off x="46291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Related?	A. Not related</a:t>
            </a:r>
            <a:endParaRPr/>
          </a:p>
          <a:p>
            <a:pPr indent="0" lvl="0" marL="0" rtl="0" algn="l">
              <a:lnSpc>
                <a:spcPct val="90000"/>
              </a:lnSpc>
              <a:spcBef>
                <a:spcPts val="800"/>
              </a:spcBef>
              <a:spcAft>
                <a:spcPts val="0"/>
              </a:spcAft>
              <a:buClr>
                <a:schemeClr val="dk1"/>
              </a:buClr>
              <a:buSzPts val="2100"/>
              <a:buNone/>
            </a:pPr>
            <a:r>
              <a:rPr lang="en"/>
              <a:t>			B. Unlikely</a:t>
            </a:r>
            <a:endParaRPr/>
          </a:p>
          <a:p>
            <a:pPr indent="0" lvl="0" marL="0" rtl="0" algn="l">
              <a:lnSpc>
                <a:spcPct val="90000"/>
              </a:lnSpc>
              <a:spcBef>
                <a:spcPts val="800"/>
              </a:spcBef>
              <a:spcAft>
                <a:spcPts val="0"/>
              </a:spcAft>
              <a:buClr>
                <a:schemeClr val="dk1"/>
              </a:buClr>
              <a:buSzPts val="2100"/>
              <a:buNone/>
            </a:pPr>
            <a:r>
              <a:rPr lang="en"/>
              <a:t>			C. Reasonable Possibly</a:t>
            </a:r>
            <a:endParaRPr/>
          </a:p>
          <a:p>
            <a:pPr indent="0" lvl="0" marL="0" rtl="0" algn="l">
              <a:lnSpc>
                <a:spcPct val="90000"/>
              </a:lnSpc>
              <a:spcBef>
                <a:spcPts val="800"/>
              </a:spcBef>
              <a:spcAft>
                <a:spcPts val="0"/>
              </a:spcAft>
              <a:buClr>
                <a:schemeClr val="dk1"/>
              </a:buClr>
              <a:buSzPts val="2100"/>
              <a:buNone/>
            </a:pPr>
            <a:r>
              <a:rPr lang="en"/>
              <a:t>			D. Definitely</a:t>
            </a:r>
            <a:endParaRPr/>
          </a:p>
          <a:p>
            <a:pPr indent="0" lvl="0" marL="0" rtl="0" algn="l">
              <a:lnSpc>
                <a:spcPct val="90000"/>
              </a:lnSpc>
              <a:spcBef>
                <a:spcPts val="800"/>
              </a:spcBef>
              <a:spcAft>
                <a:spcPts val="0"/>
              </a:spcAft>
              <a:buClr>
                <a:schemeClr val="dk1"/>
              </a:buClr>
              <a:buSzPts val="2100"/>
              <a:buNone/>
            </a:pPr>
            <a:r>
              <a:t/>
            </a:r>
            <a:endParaRPr/>
          </a:p>
          <a:p>
            <a:pPr indent="-38100" lvl="0" marL="177800" rtl="0" algn="l">
              <a:lnSpc>
                <a:spcPct val="90000"/>
              </a:lnSpc>
              <a:spcBef>
                <a:spcPts val="800"/>
              </a:spcBef>
              <a:spcAft>
                <a:spcPts val="0"/>
              </a:spcAft>
              <a:buClr>
                <a:schemeClr val="dk1"/>
              </a:buClr>
              <a:buSzPts val="2100"/>
              <a:buNone/>
            </a:pPr>
            <a:r>
              <a:t/>
            </a:r>
            <a:endParaRPr/>
          </a:p>
        </p:txBody>
      </p:sp>
      <p:sp>
        <p:nvSpPr>
          <p:cNvPr id="179" name="Google Shape;179;p31"/>
          <p:cNvSpPr/>
          <p:nvPr/>
        </p:nvSpPr>
        <p:spPr>
          <a:xfrm>
            <a:off x="3228975" y="2906997"/>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Google Shape;185;p32"/>
          <p:cNvSpPr txBox="1"/>
          <p:nvPr>
            <p:ph type="title"/>
          </p:nvPr>
        </p:nvSpPr>
        <p:spPr>
          <a:xfrm>
            <a:off x="628650" y="273844"/>
            <a:ext cx="7886700" cy="23298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2300"/>
              <a:buFont typeface="Calibri"/>
              <a:buNone/>
            </a:pPr>
            <a:r>
              <a:rPr lang="en" sz="2300"/>
              <a:t>While being screened for enrollment in ICECAP, a 52 yo comatose survivor of OHCA </a:t>
            </a:r>
            <a:r>
              <a:rPr lang="en" sz="2300">
                <a:latin typeface="Calibri"/>
                <a:ea typeface="Calibri"/>
                <a:cs typeface="Calibri"/>
                <a:sym typeface="Calibri"/>
              </a:rPr>
              <a:t>has a prolonged seizure requiring treatment which resolves after several rounds of anticonvulsants.  She is subsequently appropriately enrolled.  Despite continued anticonvulsants she develops more seizures in the ICU, and her propofol is titrated up from mild sedation to burst suppression.</a:t>
            </a:r>
            <a:endParaRPr sz="1400">
              <a:latin typeface="Calibri"/>
              <a:ea typeface="Calibri"/>
              <a:cs typeface="Calibri"/>
              <a:sym typeface="Calibri"/>
            </a:endParaRPr>
          </a:p>
        </p:txBody>
      </p:sp>
      <p:sp>
        <p:nvSpPr>
          <p:cNvPr id="186" name="Google Shape;186;p32"/>
          <p:cNvSpPr txBox="1"/>
          <p:nvPr>
            <p:ph idx="1" type="body"/>
          </p:nvPr>
        </p:nvSpPr>
        <p:spPr>
          <a:xfrm>
            <a:off x="6286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Adverse event? 	Yes / No</a:t>
            </a:r>
            <a:endParaRPr/>
          </a:p>
          <a:p>
            <a:pPr indent="0" lvl="0" marL="0" rtl="0" algn="l">
              <a:lnSpc>
                <a:spcPct val="90000"/>
              </a:lnSpc>
              <a:spcBef>
                <a:spcPts val="800"/>
              </a:spcBef>
              <a:spcAft>
                <a:spcPts val="0"/>
              </a:spcAft>
              <a:buClr>
                <a:schemeClr val="dk1"/>
              </a:buClr>
              <a:buSzPts val="2100"/>
              <a:buNone/>
            </a:pPr>
            <a:r>
              <a:rPr lang="en"/>
              <a:t>Serious? 				Yes / No</a:t>
            </a:r>
            <a:endParaRPr/>
          </a:p>
          <a:p>
            <a:pPr indent="0" lvl="0" marL="0" rtl="0" algn="l">
              <a:lnSpc>
                <a:spcPct val="90000"/>
              </a:lnSpc>
              <a:spcBef>
                <a:spcPts val="800"/>
              </a:spcBef>
              <a:spcAft>
                <a:spcPts val="0"/>
              </a:spcAft>
              <a:buClr>
                <a:schemeClr val="dk1"/>
              </a:buClr>
              <a:buSzPts val="2100"/>
              <a:buNone/>
            </a:pPr>
            <a:r>
              <a:t/>
            </a:r>
            <a:endParaRPr/>
          </a:p>
        </p:txBody>
      </p:sp>
      <p:sp>
        <p:nvSpPr>
          <p:cNvPr id="187" name="Google Shape;187;p32"/>
          <p:cNvSpPr txBox="1"/>
          <p:nvPr>
            <p:ph idx="2" type="body"/>
          </p:nvPr>
        </p:nvSpPr>
        <p:spPr>
          <a:xfrm>
            <a:off x="46291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Related?	A. Not related</a:t>
            </a:r>
            <a:endParaRPr/>
          </a:p>
          <a:p>
            <a:pPr indent="0" lvl="0" marL="0" rtl="0" algn="l">
              <a:lnSpc>
                <a:spcPct val="90000"/>
              </a:lnSpc>
              <a:spcBef>
                <a:spcPts val="800"/>
              </a:spcBef>
              <a:spcAft>
                <a:spcPts val="0"/>
              </a:spcAft>
              <a:buClr>
                <a:schemeClr val="dk1"/>
              </a:buClr>
              <a:buSzPts val="2100"/>
              <a:buNone/>
            </a:pPr>
            <a:r>
              <a:rPr lang="en"/>
              <a:t>			B. Unlikely</a:t>
            </a:r>
            <a:endParaRPr/>
          </a:p>
          <a:p>
            <a:pPr indent="0" lvl="0" marL="0" rtl="0" algn="l">
              <a:lnSpc>
                <a:spcPct val="90000"/>
              </a:lnSpc>
              <a:spcBef>
                <a:spcPts val="800"/>
              </a:spcBef>
              <a:spcAft>
                <a:spcPts val="0"/>
              </a:spcAft>
              <a:buClr>
                <a:schemeClr val="dk1"/>
              </a:buClr>
              <a:buSzPts val="2100"/>
              <a:buNone/>
            </a:pPr>
            <a:r>
              <a:rPr lang="en"/>
              <a:t>			C. Reasonable Possibly</a:t>
            </a:r>
            <a:endParaRPr/>
          </a:p>
          <a:p>
            <a:pPr indent="0" lvl="0" marL="0" rtl="0" algn="l">
              <a:lnSpc>
                <a:spcPct val="90000"/>
              </a:lnSpc>
              <a:spcBef>
                <a:spcPts val="800"/>
              </a:spcBef>
              <a:spcAft>
                <a:spcPts val="0"/>
              </a:spcAft>
              <a:buClr>
                <a:schemeClr val="dk1"/>
              </a:buClr>
              <a:buSzPts val="2100"/>
              <a:buNone/>
            </a:pPr>
            <a:r>
              <a:rPr lang="en"/>
              <a:t>			D. Definitely</a:t>
            </a:r>
            <a:endParaRPr/>
          </a:p>
          <a:p>
            <a:pPr indent="0" lvl="0" marL="0" rtl="0" algn="l">
              <a:lnSpc>
                <a:spcPct val="90000"/>
              </a:lnSpc>
              <a:spcBef>
                <a:spcPts val="800"/>
              </a:spcBef>
              <a:spcAft>
                <a:spcPts val="0"/>
              </a:spcAft>
              <a:buClr>
                <a:schemeClr val="dk1"/>
              </a:buClr>
              <a:buSzPts val="2100"/>
              <a:buNone/>
            </a:pPr>
            <a:r>
              <a:t/>
            </a:r>
            <a:endParaRPr/>
          </a:p>
          <a:p>
            <a:pPr indent="-38100" lvl="0" marL="177800" rtl="0" algn="l">
              <a:lnSpc>
                <a:spcPct val="90000"/>
              </a:lnSpc>
              <a:spcBef>
                <a:spcPts val="800"/>
              </a:spcBef>
              <a:spcAft>
                <a:spcPts val="0"/>
              </a:spcAft>
              <a:buClr>
                <a:schemeClr val="dk1"/>
              </a:buClr>
              <a:buSzPts val="2100"/>
              <a:buNone/>
            </a:pPr>
            <a:r>
              <a:t/>
            </a:r>
            <a:endParaRPr/>
          </a:p>
        </p:txBody>
      </p:sp>
      <p:sp>
        <p:nvSpPr>
          <p:cNvPr id="188" name="Google Shape;188;p32"/>
          <p:cNvSpPr/>
          <p:nvPr/>
        </p:nvSpPr>
        <p:spPr>
          <a:xfrm>
            <a:off x="2688401" y="2874052"/>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89" name="Google Shape;189;p32"/>
          <p:cNvSpPr/>
          <p:nvPr/>
        </p:nvSpPr>
        <p:spPr>
          <a:xfrm>
            <a:off x="2663190" y="3272053"/>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90" name="Google Shape;190;p32"/>
          <p:cNvSpPr/>
          <p:nvPr/>
        </p:nvSpPr>
        <p:spPr>
          <a:xfrm>
            <a:off x="5575055" y="2879015"/>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33"/>
          <p:cNvSpPr txBox="1"/>
          <p:nvPr>
            <p:ph type="title"/>
          </p:nvPr>
        </p:nvSpPr>
        <p:spPr>
          <a:xfrm>
            <a:off x="628650" y="273844"/>
            <a:ext cx="7886700" cy="23298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2300"/>
              <a:buFont typeface="Calibri"/>
              <a:buNone/>
            </a:pPr>
            <a:r>
              <a:rPr lang="en" sz="2300">
                <a:latin typeface="Calibri"/>
                <a:ea typeface="Calibri"/>
                <a:cs typeface="Calibri"/>
                <a:sym typeface="Calibri"/>
              </a:rPr>
              <a:t>A </a:t>
            </a:r>
            <a:r>
              <a:rPr lang="en" sz="2300"/>
              <a:t>6</a:t>
            </a:r>
            <a:r>
              <a:rPr lang="en" sz="2300">
                <a:latin typeface="Calibri"/>
                <a:ea typeface="Calibri"/>
                <a:cs typeface="Calibri"/>
                <a:sym typeface="Calibri"/>
              </a:rPr>
              <a:t>2 yo with </a:t>
            </a:r>
            <a:r>
              <a:rPr lang="en" sz="2300"/>
              <a:t>OHCA</a:t>
            </a:r>
            <a:r>
              <a:rPr lang="en" sz="2300">
                <a:latin typeface="Calibri"/>
                <a:ea typeface="Calibri"/>
                <a:cs typeface="Calibri"/>
                <a:sym typeface="Calibri"/>
              </a:rPr>
              <a:t> aspirates while being endotracheally intubated, and is subsequently appropriately enrolled in </a:t>
            </a:r>
            <a:r>
              <a:rPr lang="en" sz="2300"/>
              <a:t>ICECAP</a:t>
            </a:r>
            <a:r>
              <a:rPr lang="en" sz="2300">
                <a:latin typeface="Calibri"/>
                <a:ea typeface="Calibri"/>
                <a:cs typeface="Calibri"/>
                <a:sym typeface="Calibri"/>
              </a:rPr>
              <a:t>.  On hospital day 2, he develops pneumonitis, and his PEEP is increased to improve recruitment.  Three hours later he decompensates, is found to have a pneumothorax.  A chest tube is placed without complications. </a:t>
            </a:r>
            <a:endParaRPr sz="1400">
              <a:latin typeface="Calibri"/>
              <a:ea typeface="Calibri"/>
              <a:cs typeface="Calibri"/>
              <a:sym typeface="Calibri"/>
            </a:endParaRPr>
          </a:p>
        </p:txBody>
      </p:sp>
      <p:sp>
        <p:nvSpPr>
          <p:cNvPr id="197" name="Google Shape;197;p33"/>
          <p:cNvSpPr/>
          <p:nvPr/>
        </p:nvSpPr>
        <p:spPr>
          <a:xfrm>
            <a:off x="2714625" y="2864224"/>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98" name="Google Shape;198;p33"/>
          <p:cNvSpPr/>
          <p:nvPr/>
        </p:nvSpPr>
        <p:spPr>
          <a:xfrm>
            <a:off x="2699161" y="3267765"/>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99" name="Google Shape;199;p33"/>
          <p:cNvSpPr/>
          <p:nvPr/>
        </p:nvSpPr>
        <p:spPr>
          <a:xfrm>
            <a:off x="5550851" y="2887721"/>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00" name="Google Shape;200;p33"/>
          <p:cNvSpPr txBox="1"/>
          <p:nvPr>
            <p:ph idx="1" type="body"/>
          </p:nvPr>
        </p:nvSpPr>
        <p:spPr>
          <a:xfrm>
            <a:off x="6286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Adverse event? 	Yes / No</a:t>
            </a:r>
            <a:endParaRPr/>
          </a:p>
          <a:p>
            <a:pPr indent="0" lvl="0" marL="0" rtl="0" algn="l">
              <a:lnSpc>
                <a:spcPct val="90000"/>
              </a:lnSpc>
              <a:spcBef>
                <a:spcPts val="800"/>
              </a:spcBef>
              <a:spcAft>
                <a:spcPts val="0"/>
              </a:spcAft>
              <a:buClr>
                <a:schemeClr val="dk1"/>
              </a:buClr>
              <a:buSzPts val="2100"/>
              <a:buNone/>
            </a:pPr>
            <a:r>
              <a:rPr lang="en"/>
              <a:t>Serious? 				Yes / No</a:t>
            </a:r>
            <a:endParaRPr/>
          </a:p>
          <a:p>
            <a:pPr indent="0" lvl="0" marL="0" rtl="0" algn="l">
              <a:lnSpc>
                <a:spcPct val="90000"/>
              </a:lnSpc>
              <a:spcBef>
                <a:spcPts val="800"/>
              </a:spcBef>
              <a:spcAft>
                <a:spcPts val="0"/>
              </a:spcAft>
              <a:buClr>
                <a:schemeClr val="dk1"/>
              </a:buClr>
              <a:buSzPts val="2100"/>
              <a:buNone/>
            </a:pPr>
            <a:r>
              <a:t/>
            </a:r>
            <a:endParaRPr/>
          </a:p>
        </p:txBody>
      </p:sp>
      <p:sp>
        <p:nvSpPr>
          <p:cNvPr id="201" name="Google Shape;201;p33"/>
          <p:cNvSpPr txBox="1"/>
          <p:nvPr>
            <p:ph idx="2" type="body"/>
          </p:nvPr>
        </p:nvSpPr>
        <p:spPr>
          <a:xfrm>
            <a:off x="46291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Related?	A. Not related</a:t>
            </a:r>
            <a:endParaRPr/>
          </a:p>
          <a:p>
            <a:pPr indent="0" lvl="0" marL="0" rtl="0" algn="l">
              <a:lnSpc>
                <a:spcPct val="90000"/>
              </a:lnSpc>
              <a:spcBef>
                <a:spcPts val="800"/>
              </a:spcBef>
              <a:spcAft>
                <a:spcPts val="0"/>
              </a:spcAft>
              <a:buClr>
                <a:schemeClr val="dk1"/>
              </a:buClr>
              <a:buSzPts val="2100"/>
              <a:buNone/>
            </a:pPr>
            <a:r>
              <a:rPr lang="en"/>
              <a:t>			B. Unlikely</a:t>
            </a:r>
            <a:endParaRPr/>
          </a:p>
          <a:p>
            <a:pPr indent="0" lvl="0" marL="0" rtl="0" algn="l">
              <a:lnSpc>
                <a:spcPct val="90000"/>
              </a:lnSpc>
              <a:spcBef>
                <a:spcPts val="800"/>
              </a:spcBef>
              <a:spcAft>
                <a:spcPts val="0"/>
              </a:spcAft>
              <a:buClr>
                <a:schemeClr val="dk1"/>
              </a:buClr>
              <a:buSzPts val="2100"/>
              <a:buNone/>
            </a:pPr>
            <a:r>
              <a:rPr lang="en"/>
              <a:t>			C. Reasonable Possibly</a:t>
            </a:r>
            <a:endParaRPr/>
          </a:p>
          <a:p>
            <a:pPr indent="0" lvl="0" marL="0" rtl="0" algn="l">
              <a:lnSpc>
                <a:spcPct val="90000"/>
              </a:lnSpc>
              <a:spcBef>
                <a:spcPts val="800"/>
              </a:spcBef>
              <a:spcAft>
                <a:spcPts val="0"/>
              </a:spcAft>
              <a:buClr>
                <a:schemeClr val="dk1"/>
              </a:buClr>
              <a:buSzPts val="2100"/>
              <a:buNone/>
            </a:pPr>
            <a:r>
              <a:rPr lang="en"/>
              <a:t>			D. Definitely</a:t>
            </a:r>
            <a:endParaRPr/>
          </a:p>
          <a:p>
            <a:pPr indent="0" lvl="0" marL="0" rtl="0" algn="l">
              <a:lnSpc>
                <a:spcPct val="90000"/>
              </a:lnSpc>
              <a:spcBef>
                <a:spcPts val="800"/>
              </a:spcBef>
              <a:spcAft>
                <a:spcPts val="0"/>
              </a:spcAft>
              <a:buClr>
                <a:schemeClr val="dk1"/>
              </a:buClr>
              <a:buSzPts val="2100"/>
              <a:buNone/>
            </a:pPr>
            <a:r>
              <a:t/>
            </a:r>
            <a:endParaRPr/>
          </a:p>
          <a:p>
            <a:pPr indent="-38100" lvl="0" marL="177800" rtl="0" algn="l">
              <a:lnSpc>
                <a:spcPct val="90000"/>
              </a:lnSpc>
              <a:spcBef>
                <a:spcPts val="800"/>
              </a:spcBef>
              <a:spcAft>
                <a:spcPts val="0"/>
              </a:spcAft>
              <a:buClr>
                <a:schemeClr val="dk1"/>
              </a:buClr>
              <a:buSzPts val="210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Google Shape;207;p34"/>
          <p:cNvSpPr txBox="1"/>
          <p:nvPr>
            <p:ph idx="1" type="body"/>
          </p:nvPr>
        </p:nvSpPr>
        <p:spPr>
          <a:xfrm>
            <a:off x="6286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Adverse event? 	Yes / No</a:t>
            </a:r>
            <a:endParaRPr/>
          </a:p>
          <a:p>
            <a:pPr indent="0" lvl="0" marL="0" rtl="0" algn="l">
              <a:lnSpc>
                <a:spcPct val="90000"/>
              </a:lnSpc>
              <a:spcBef>
                <a:spcPts val="800"/>
              </a:spcBef>
              <a:spcAft>
                <a:spcPts val="0"/>
              </a:spcAft>
              <a:buClr>
                <a:schemeClr val="dk1"/>
              </a:buClr>
              <a:buSzPts val="2100"/>
              <a:buNone/>
            </a:pPr>
            <a:r>
              <a:rPr lang="en"/>
              <a:t>Serious? 				Yes / No</a:t>
            </a:r>
            <a:endParaRPr/>
          </a:p>
          <a:p>
            <a:pPr indent="0" lvl="0" marL="0" rtl="0" algn="l">
              <a:lnSpc>
                <a:spcPct val="90000"/>
              </a:lnSpc>
              <a:spcBef>
                <a:spcPts val="800"/>
              </a:spcBef>
              <a:spcAft>
                <a:spcPts val="0"/>
              </a:spcAft>
              <a:buClr>
                <a:schemeClr val="dk1"/>
              </a:buClr>
              <a:buSzPts val="2100"/>
              <a:buNone/>
            </a:pPr>
            <a:r>
              <a:t/>
            </a:r>
            <a:endParaRPr/>
          </a:p>
        </p:txBody>
      </p:sp>
      <p:sp>
        <p:nvSpPr>
          <p:cNvPr id="208" name="Google Shape;208;p34"/>
          <p:cNvSpPr txBox="1"/>
          <p:nvPr>
            <p:ph type="title"/>
          </p:nvPr>
        </p:nvSpPr>
        <p:spPr>
          <a:xfrm>
            <a:off x="628650" y="273844"/>
            <a:ext cx="7886700" cy="23298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2300"/>
              <a:buFont typeface="Calibri"/>
              <a:buNone/>
            </a:pPr>
            <a:r>
              <a:rPr lang="en" sz="2300">
                <a:latin typeface="Calibri"/>
                <a:ea typeface="Calibri"/>
                <a:cs typeface="Calibri"/>
                <a:sym typeface="Calibri"/>
              </a:rPr>
              <a:t>A </a:t>
            </a:r>
            <a:r>
              <a:rPr lang="en" sz="2300"/>
              <a:t>6</a:t>
            </a:r>
            <a:r>
              <a:rPr lang="en" sz="2300">
                <a:latin typeface="Calibri"/>
                <a:ea typeface="Calibri"/>
                <a:cs typeface="Calibri"/>
                <a:sym typeface="Calibri"/>
              </a:rPr>
              <a:t>2 yo with </a:t>
            </a:r>
            <a:r>
              <a:rPr lang="en" sz="2300"/>
              <a:t>OHCA</a:t>
            </a:r>
            <a:r>
              <a:rPr lang="en" sz="2300">
                <a:latin typeface="Calibri"/>
                <a:ea typeface="Calibri"/>
                <a:cs typeface="Calibri"/>
                <a:sym typeface="Calibri"/>
              </a:rPr>
              <a:t> has a surface cooling device applied and </a:t>
            </a:r>
            <a:r>
              <a:rPr lang="en" sz="2300"/>
              <a:t>is</a:t>
            </a:r>
            <a:r>
              <a:rPr lang="en" sz="2300">
                <a:latin typeface="Calibri"/>
                <a:ea typeface="Calibri"/>
                <a:cs typeface="Calibri"/>
                <a:sym typeface="Calibri"/>
              </a:rPr>
              <a:t> </a:t>
            </a:r>
            <a:r>
              <a:rPr lang="en" sz="2300"/>
              <a:t>subsequently </a:t>
            </a:r>
            <a:r>
              <a:rPr lang="en" sz="2300">
                <a:latin typeface="Calibri"/>
                <a:ea typeface="Calibri"/>
                <a:cs typeface="Calibri"/>
                <a:sym typeface="Calibri"/>
              </a:rPr>
              <a:t>enrolled in BOOST.  On hospital day </a:t>
            </a:r>
            <a:r>
              <a:rPr lang="en" sz="2300"/>
              <a:t>4</a:t>
            </a:r>
            <a:r>
              <a:rPr lang="en" sz="2300">
                <a:latin typeface="Calibri"/>
                <a:ea typeface="Calibri"/>
                <a:cs typeface="Calibri"/>
                <a:sym typeface="Calibri"/>
              </a:rPr>
              <a:t>,</a:t>
            </a:r>
            <a:r>
              <a:rPr lang="en" sz="2300"/>
              <a:t> a patch of skin under the cooling pad appears to have a low grade thermal injury.  The cooling pad is repositioned to avoid further injury.  </a:t>
            </a:r>
            <a:endParaRPr sz="1400">
              <a:latin typeface="Calibri"/>
              <a:ea typeface="Calibri"/>
              <a:cs typeface="Calibri"/>
              <a:sym typeface="Calibri"/>
            </a:endParaRPr>
          </a:p>
        </p:txBody>
      </p:sp>
      <p:sp>
        <p:nvSpPr>
          <p:cNvPr id="209" name="Google Shape;209;p34"/>
          <p:cNvSpPr/>
          <p:nvPr/>
        </p:nvSpPr>
        <p:spPr>
          <a:xfrm>
            <a:off x="2714625" y="2864224"/>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10" name="Google Shape;210;p34"/>
          <p:cNvSpPr/>
          <p:nvPr/>
        </p:nvSpPr>
        <p:spPr>
          <a:xfrm>
            <a:off x="3213511" y="3267765"/>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11" name="Google Shape;211;p34"/>
          <p:cNvSpPr/>
          <p:nvPr/>
        </p:nvSpPr>
        <p:spPr>
          <a:xfrm>
            <a:off x="5550851" y="3650797"/>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12" name="Google Shape;212;p34"/>
          <p:cNvSpPr txBox="1"/>
          <p:nvPr>
            <p:ph idx="2" type="body"/>
          </p:nvPr>
        </p:nvSpPr>
        <p:spPr>
          <a:xfrm>
            <a:off x="46291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Related?	A. Not related</a:t>
            </a:r>
            <a:endParaRPr/>
          </a:p>
          <a:p>
            <a:pPr indent="0" lvl="0" marL="0" rtl="0" algn="l">
              <a:lnSpc>
                <a:spcPct val="90000"/>
              </a:lnSpc>
              <a:spcBef>
                <a:spcPts val="800"/>
              </a:spcBef>
              <a:spcAft>
                <a:spcPts val="0"/>
              </a:spcAft>
              <a:buClr>
                <a:schemeClr val="dk1"/>
              </a:buClr>
              <a:buSzPts val="2100"/>
              <a:buNone/>
            </a:pPr>
            <a:r>
              <a:rPr lang="en"/>
              <a:t>			B. Unlikely</a:t>
            </a:r>
            <a:endParaRPr/>
          </a:p>
          <a:p>
            <a:pPr indent="0" lvl="0" marL="0" rtl="0" algn="l">
              <a:lnSpc>
                <a:spcPct val="90000"/>
              </a:lnSpc>
              <a:spcBef>
                <a:spcPts val="800"/>
              </a:spcBef>
              <a:spcAft>
                <a:spcPts val="0"/>
              </a:spcAft>
              <a:buClr>
                <a:schemeClr val="dk1"/>
              </a:buClr>
              <a:buSzPts val="2100"/>
              <a:buNone/>
            </a:pPr>
            <a:r>
              <a:rPr lang="en"/>
              <a:t>			C. Reasonable Possibly</a:t>
            </a:r>
            <a:endParaRPr/>
          </a:p>
          <a:p>
            <a:pPr indent="0" lvl="0" marL="0" rtl="0" algn="l">
              <a:lnSpc>
                <a:spcPct val="90000"/>
              </a:lnSpc>
              <a:spcBef>
                <a:spcPts val="800"/>
              </a:spcBef>
              <a:spcAft>
                <a:spcPts val="0"/>
              </a:spcAft>
              <a:buClr>
                <a:schemeClr val="dk1"/>
              </a:buClr>
              <a:buSzPts val="2100"/>
              <a:buNone/>
            </a:pPr>
            <a:r>
              <a:rPr lang="en"/>
              <a:t>			D. Definitely</a:t>
            </a:r>
            <a:endParaRPr/>
          </a:p>
          <a:p>
            <a:pPr indent="0" lvl="0" marL="0" rtl="0" algn="l">
              <a:lnSpc>
                <a:spcPct val="90000"/>
              </a:lnSpc>
              <a:spcBef>
                <a:spcPts val="800"/>
              </a:spcBef>
              <a:spcAft>
                <a:spcPts val="0"/>
              </a:spcAft>
              <a:buClr>
                <a:schemeClr val="dk1"/>
              </a:buClr>
              <a:buSzPts val="2100"/>
              <a:buNone/>
            </a:pPr>
            <a:r>
              <a:t/>
            </a:r>
            <a:endParaRPr/>
          </a:p>
          <a:p>
            <a:pPr indent="-38100" lvl="0" marL="177800" rtl="0" algn="l">
              <a:lnSpc>
                <a:spcPct val="90000"/>
              </a:lnSpc>
              <a:spcBef>
                <a:spcPts val="800"/>
              </a:spcBef>
              <a:spcAft>
                <a:spcPts val="0"/>
              </a:spcAft>
              <a:buClr>
                <a:schemeClr val="dk1"/>
              </a:buClr>
              <a:buSzPts val="210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Google Shape;218;p35"/>
          <p:cNvSpPr txBox="1"/>
          <p:nvPr>
            <p:ph type="title"/>
          </p:nvPr>
        </p:nvSpPr>
        <p:spPr>
          <a:xfrm>
            <a:off x="628650" y="273844"/>
            <a:ext cx="7886700" cy="23298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2300"/>
              <a:buFont typeface="Calibri"/>
              <a:buNone/>
            </a:pPr>
            <a:r>
              <a:rPr lang="en" sz="2300">
                <a:latin typeface="Calibri"/>
                <a:ea typeface="Calibri"/>
                <a:cs typeface="Calibri"/>
                <a:sym typeface="Calibri"/>
              </a:rPr>
              <a:t>An </a:t>
            </a:r>
            <a:r>
              <a:rPr lang="en" sz="2300"/>
              <a:t>4</a:t>
            </a:r>
            <a:r>
              <a:rPr lang="en" sz="2300">
                <a:latin typeface="Calibri"/>
                <a:ea typeface="Calibri"/>
                <a:cs typeface="Calibri"/>
                <a:sym typeface="Calibri"/>
              </a:rPr>
              <a:t>8 yo with </a:t>
            </a:r>
            <a:r>
              <a:rPr lang="en" sz="2300"/>
              <a:t>OHCA at the gym </a:t>
            </a:r>
            <a:r>
              <a:rPr lang="en" sz="2300">
                <a:latin typeface="Calibri"/>
                <a:ea typeface="Calibri"/>
                <a:cs typeface="Calibri"/>
                <a:sym typeface="Calibri"/>
              </a:rPr>
              <a:t>is appropriately enrolled.  On ICU day 3 his routine metabolic panel shows a potassium of 3.2 and an AST of 99 for which he receives no specific intervention.  </a:t>
            </a:r>
            <a:endParaRPr sz="1400">
              <a:latin typeface="Calibri"/>
              <a:ea typeface="Calibri"/>
              <a:cs typeface="Calibri"/>
              <a:sym typeface="Calibri"/>
            </a:endParaRPr>
          </a:p>
        </p:txBody>
      </p:sp>
      <p:sp>
        <p:nvSpPr>
          <p:cNvPr id="219" name="Google Shape;219;p35"/>
          <p:cNvSpPr/>
          <p:nvPr/>
        </p:nvSpPr>
        <p:spPr>
          <a:xfrm>
            <a:off x="3246462" y="2888429"/>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20" name="Google Shape;220;p35"/>
          <p:cNvSpPr txBox="1"/>
          <p:nvPr>
            <p:ph idx="1" type="body"/>
          </p:nvPr>
        </p:nvSpPr>
        <p:spPr>
          <a:xfrm>
            <a:off x="6286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Adverse event? 	Yes / No</a:t>
            </a:r>
            <a:endParaRPr/>
          </a:p>
          <a:p>
            <a:pPr indent="0" lvl="0" marL="0" rtl="0" algn="l">
              <a:lnSpc>
                <a:spcPct val="90000"/>
              </a:lnSpc>
              <a:spcBef>
                <a:spcPts val="800"/>
              </a:spcBef>
              <a:spcAft>
                <a:spcPts val="0"/>
              </a:spcAft>
              <a:buClr>
                <a:schemeClr val="dk1"/>
              </a:buClr>
              <a:buSzPts val="2100"/>
              <a:buNone/>
            </a:pPr>
            <a:r>
              <a:rPr lang="en"/>
              <a:t>Serious? 				Yes / No</a:t>
            </a:r>
            <a:endParaRPr/>
          </a:p>
          <a:p>
            <a:pPr indent="0" lvl="0" marL="0" rtl="0" algn="l">
              <a:lnSpc>
                <a:spcPct val="90000"/>
              </a:lnSpc>
              <a:spcBef>
                <a:spcPts val="800"/>
              </a:spcBef>
              <a:spcAft>
                <a:spcPts val="0"/>
              </a:spcAft>
              <a:buClr>
                <a:schemeClr val="dk1"/>
              </a:buClr>
              <a:buSzPts val="2100"/>
              <a:buNone/>
            </a:pPr>
            <a:r>
              <a:t/>
            </a:r>
            <a:endParaRPr/>
          </a:p>
        </p:txBody>
      </p:sp>
      <p:sp>
        <p:nvSpPr>
          <p:cNvPr id="221" name="Google Shape;221;p35"/>
          <p:cNvSpPr txBox="1"/>
          <p:nvPr>
            <p:ph idx="2" type="body"/>
          </p:nvPr>
        </p:nvSpPr>
        <p:spPr>
          <a:xfrm>
            <a:off x="46291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Related?	A. Not related</a:t>
            </a:r>
            <a:endParaRPr/>
          </a:p>
          <a:p>
            <a:pPr indent="0" lvl="0" marL="0" rtl="0" algn="l">
              <a:lnSpc>
                <a:spcPct val="90000"/>
              </a:lnSpc>
              <a:spcBef>
                <a:spcPts val="800"/>
              </a:spcBef>
              <a:spcAft>
                <a:spcPts val="0"/>
              </a:spcAft>
              <a:buClr>
                <a:schemeClr val="dk1"/>
              </a:buClr>
              <a:buSzPts val="2100"/>
              <a:buNone/>
            </a:pPr>
            <a:r>
              <a:rPr lang="en"/>
              <a:t>			B. Unlikely</a:t>
            </a:r>
            <a:endParaRPr/>
          </a:p>
          <a:p>
            <a:pPr indent="0" lvl="0" marL="0" rtl="0" algn="l">
              <a:lnSpc>
                <a:spcPct val="90000"/>
              </a:lnSpc>
              <a:spcBef>
                <a:spcPts val="800"/>
              </a:spcBef>
              <a:spcAft>
                <a:spcPts val="0"/>
              </a:spcAft>
              <a:buClr>
                <a:schemeClr val="dk1"/>
              </a:buClr>
              <a:buSzPts val="2100"/>
              <a:buNone/>
            </a:pPr>
            <a:r>
              <a:rPr lang="en"/>
              <a:t>			C. Reasonable Possibly</a:t>
            </a:r>
            <a:endParaRPr/>
          </a:p>
          <a:p>
            <a:pPr indent="0" lvl="0" marL="0" rtl="0" algn="l">
              <a:lnSpc>
                <a:spcPct val="90000"/>
              </a:lnSpc>
              <a:spcBef>
                <a:spcPts val="800"/>
              </a:spcBef>
              <a:spcAft>
                <a:spcPts val="0"/>
              </a:spcAft>
              <a:buClr>
                <a:schemeClr val="dk1"/>
              </a:buClr>
              <a:buSzPts val="2100"/>
              <a:buNone/>
            </a:pPr>
            <a:r>
              <a:rPr lang="en"/>
              <a:t>			D. Definitely</a:t>
            </a:r>
            <a:endParaRPr/>
          </a:p>
          <a:p>
            <a:pPr indent="0" lvl="0" marL="0" rtl="0" algn="l">
              <a:lnSpc>
                <a:spcPct val="90000"/>
              </a:lnSpc>
              <a:spcBef>
                <a:spcPts val="800"/>
              </a:spcBef>
              <a:spcAft>
                <a:spcPts val="0"/>
              </a:spcAft>
              <a:buClr>
                <a:schemeClr val="dk1"/>
              </a:buClr>
              <a:buSzPts val="2100"/>
              <a:buNone/>
            </a:pPr>
            <a:r>
              <a:t/>
            </a:r>
            <a:endParaRPr/>
          </a:p>
          <a:p>
            <a:pPr indent="-38100" lvl="0" marL="177800" rtl="0" algn="l">
              <a:lnSpc>
                <a:spcPct val="90000"/>
              </a:lnSpc>
              <a:spcBef>
                <a:spcPts val="800"/>
              </a:spcBef>
              <a:spcAft>
                <a:spcPts val="0"/>
              </a:spcAft>
              <a:buClr>
                <a:schemeClr val="dk1"/>
              </a:buClr>
              <a:buSzPts val="210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Google Shape;89;p18"/>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2"/>
              </a:buClr>
              <a:buSzPts val="3300"/>
              <a:buFont typeface="Calibri"/>
              <a:buNone/>
            </a:pPr>
            <a:r>
              <a:rPr lang="en">
                <a:solidFill>
                  <a:schemeClr val="dk2"/>
                </a:solidFill>
              </a:rPr>
              <a:t>Adverse Events</a:t>
            </a:r>
            <a:br>
              <a:rPr lang="en">
                <a:solidFill>
                  <a:schemeClr val="dk2"/>
                </a:solidFill>
              </a:rPr>
            </a:br>
            <a:endParaRPr/>
          </a:p>
        </p:txBody>
      </p:sp>
      <p:sp>
        <p:nvSpPr>
          <p:cNvPr id="90" name="Google Shape;90;p18"/>
          <p:cNvSpPr txBox="1"/>
          <p:nvPr>
            <p:ph idx="1" type="body"/>
          </p:nvPr>
        </p:nvSpPr>
        <p:spPr>
          <a:xfrm>
            <a:off x="628650" y="1013849"/>
            <a:ext cx="7886700" cy="3263400"/>
          </a:xfrm>
          <a:prstGeom prst="rect">
            <a:avLst/>
          </a:prstGeom>
          <a:noFill/>
          <a:ln>
            <a:noFill/>
          </a:ln>
        </p:spPr>
        <p:txBody>
          <a:bodyPr anchorCtr="0" anchor="t" bIns="34275" lIns="68575" spcFirstLastPara="1" rIns="68575" wrap="square" tIns="34275">
            <a:noAutofit/>
          </a:bodyPr>
          <a:lstStyle/>
          <a:p>
            <a:pPr indent="-209550" lvl="0" marL="215900" rtl="0" algn="l">
              <a:lnSpc>
                <a:spcPct val="70000"/>
              </a:lnSpc>
              <a:spcBef>
                <a:spcPts val="0"/>
              </a:spcBef>
              <a:spcAft>
                <a:spcPts val="0"/>
              </a:spcAft>
              <a:buClr>
                <a:schemeClr val="dk1"/>
              </a:buClr>
              <a:buSzPts val="1900"/>
              <a:buChar char="●"/>
            </a:pPr>
            <a:r>
              <a:rPr lang="en" sz="1900"/>
              <a:t>Adverse Events (AEs) are “. . . any </a:t>
            </a:r>
            <a:r>
              <a:rPr b="1" lang="en" sz="1900" u="sng"/>
              <a:t>untoward</a:t>
            </a:r>
            <a:r>
              <a:rPr lang="en" sz="1900"/>
              <a:t> medical occurrence in a subject that was not previously identified which does not necessarily have a causal relationship to the study drug…” </a:t>
            </a:r>
            <a:endParaRPr/>
          </a:p>
          <a:p>
            <a:pPr indent="-88900" lvl="0" marL="215900" rtl="0" algn="l">
              <a:lnSpc>
                <a:spcPct val="70000"/>
              </a:lnSpc>
              <a:spcBef>
                <a:spcPts val="800"/>
              </a:spcBef>
              <a:spcAft>
                <a:spcPts val="0"/>
              </a:spcAft>
              <a:buClr>
                <a:schemeClr val="dk1"/>
              </a:buClr>
              <a:buSzPts val="1900"/>
              <a:buNone/>
            </a:pPr>
            <a:r>
              <a:t/>
            </a:r>
            <a:endParaRPr sz="1900"/>
          </a:p>
          <a:p>
            <a:pPr indent="-209550" lvl="0" marL="215900" rtl="0" algn="l">
              <a:lnSpc>
                <a:spcPct val="70000"/>
              </a:lnSpc>
              <a:spcBef>
                <a:spcPts val="800"/>
              </a:spcBef>
              <a:spcAft>
                <a:spcPts val="0"/>
              </a:spcAft>
              <a:buClr>
                <a:schemeClr val="dk1"/>
              </a:buClr>
              <a:buSzPts val="1900"/>
              <a:buChar char="●"/>
            </a:pPr>
            <a:r>
              <a:rPr lang="en" sz="1900"/>
              <a:t>Events existing prior to randomization should not be reported as AEs, unless there is a change in severity.</a:t>
            </a:r>
            <a:endParaRPr/>
          </a:p>
          <a:p>
            <a:pPr indent="-88900" lvl="0" marL="215900" rtl="0" algn="l">
              <a:lnSpc>
                <a:spcPct val="70000"/>
              </a:lnSpc>
              <a:spcBef>
                <a:spcPts val="800"/>
              </a:spcBef>
              <a:spcAft>
                <a:spcPts val="0"/>
              </a:spcAft>
              <a:buClr>
                <a:schemeClr val="dk1"/>
              </a:buClr>
              <a:buSzPts val="1900"/>
              <a:buNone/>
            </a:pPr>
            <a:r>
              <a:t/>
            </a:r>
            <a:endParaRPr sz="1900"/>
          </a:p>
          <a:p>
            <a:pPr indent="-209550" lvl="0" marL="215900" rtl="0" algn="l">
              <a:lnSpc>
                <a:spcPct val="70000"/>
              </a:lnSpc>
              <a:spcBef>
                <a:spcPts val="800"/>
              </a:spcBef>
              <a:spcAft>
                <a:spcPts val="0"/>
              </a:spcAft>
              <a:buClr>
                <a:schemeClr val="dk1"/>
              </a:buClr>
              <a:buSzPts val="1900"/>
              <a:buChar char="●"/>
            </a:pPr>
            <a:r>
              <a:rPr lang="en" sz="1900"/>
              <a:t>Pre-existing conditions that are discovered after randomization are not adverse events.  These should be documented as medical history.</a:t>
            </a:r>
            <a:endParaRPr/>
          </a:p>
          <a:p>
            <a:pPr indent="-88900" lvl="0" marL="215900" rtl="0" algn="l">
              <a:lnSpc>
                <a:spcPct val="70000"/>
              </a:lnSpc>
              <a:spcBef>
                <a:spcPts val="800"/>
              </a:spcBef>
              <a:spcAft>
                <a:spcPts val="0"/>
              </a:spcAft>
              <a:buClr>
                <a:schemeClr val="dk1"/>
              </a:buClr>
              <a:buSzPts val="1900"/>
              <a:buNone/>
            </a:pPr>
            <a:r>
              <a:t/>
            </a:r>
            <a:endParaRPr sz="1900"/>
          </a:p>
          <a:p>
            <a:pPr indent="-209550" lvl="0" marL="215900" rtl="0" algn="l">
              <a:lnSpc>
                <a:spcPct val="70000"/>
              </a:lnSpc>
              <a:spcBef>
                <a:spcPts val="800"/>
              </a:spcBef>
              <a:spcAft>
                <a:spcPts val="0"/>
              </a:spcAft>
              <a:buClr>
                <a:schemeClr val="dk1"/>
              </a:buClr>
              <a:buSzPts val="1900"/>
              <a:buChar char="●"/>
            </a:pPr>
            <a:r>
              <a:rPr lang="en" sz="1900"/>
              <a:t>Abnormal lab values collected after randomization that are considered</a:t>
            </a:r>
            <a:endParaRPr/>
          </a:p>
          <a:p>
            <a:pPr indent="0" lvl="0" marL="0" rtl="0" algn="l">
              <a:lnSpc>
                <a:spcPct val="70000"/>
              </a:lnSpc>
              <a:spcBef>
                <a:spcPts val="800"/>
              </a:spcBef>
              <a:spcAft>
                <a:spcPts val="0"/>
              </a:spcAft>
              <a:buClr>
                <a:schemeClr val="dk1"/>
              </a:buClr>
              <a:buSzPts val="1900"/>
              <a:buNone/>
            </a:pPr>
            <a:r>
              <a:rPr lang="en" sz="1900"/>
              <a:t>    to be clinically significant by the site investigator are adverse events. </a:t>
            </a:r>
            <a:endParaRPr/>
          </a:p>
          <a:p>
            <a:pPr indent="-50800" lvl="0" marL="177800" rtl="0" algn="l">
              <a:lnSpc>
                <a:spcPct val="80000"/>
              </a:lnSpc>
              <a:spcBef>
                <a:spcPts val="800"/>
              </a:spcBef>
              <a:spcAft>
                <a:spcPts val="1600"/>
              </a:spcAft>
              <a:buClr>
                <a:schemeClr val="dk1"/>
              </a:buClr>
              <a:buSzPts val="1900"/>
              <a:buNone/>
            </a:pPr>
            <a:r>
              <a:t/>
            </a:r>
            <a:endParaRPr sz="19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6" name="Shape 226"/>
        <p:cNvGrpSpPr/>
        <p:nvPr/>
      </p:nvGrpSpPr>
      <p:grpSpPr>
        <a:xfrm>
          <a:off x="0" y="0"/>
          <a:ext cx="0" cy="0"/>
          <a:chOff x="0" y="0"/>
          <a:chExt cx="0" cy="0"/>
        </a:xfrm>
      </p:grpSpPr>
      <p:sp>
        <p:nvSpPr>
          <p:cNvPr id="227" name="Google Shape;227;p36"/>
          <p:cNvSpPr txBox="1"/>
          <p:nvPr>
            <p:ph idx="1" type="body"/>
          </p:nvPr>
        </p:nvSpPr>
        <p:spPr>
          <a:xfrm>
            <a:off x="6286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Adverse event? 	Yes / No</a:t>
            </a:r>
            <a:endParaRPr/>
          </a:p>
          <a:p>
            <a:pPr indent="0" lvl="0" marL="0" rtl="0" algn="l">
              <a:lnSpc>
                <a:spcPct val="90000"/>
              </a:lnSpc>
              <a:spcBef>
                <a:spcPts val="800"/>
              </a:spcBef>
              <a:spcAft>
                <a:spcPts val="0"/>
              </a:spcAft>
              <a:buClr>
                <a:schemeClr val="dk1"/>
              </a:buClr>
              <a:buSzPts val="2100"/>
              <a:buNone/>
            </a:pPr>
            <a:r>
              <a:rPr lang="en"/>
              <a:t>Serious? 				Yes / No</a:t>
            </a:r>
            <a:endParaRPr/>
          </a:p>
          <a:p>
            <a:pPr indent="0" lvl="0" marL="0" rtl="0" algn="l">
              <a:lnSpc>
                <a:spcPct val="90000"/>
              </a:lnSpc>
              <a:spcBef>
                <a:spcPts val="800"/>
              </a:spcBef>
              <a:spcAft>
                <a:spcPts val="0"/>
              </a:spcAft>
              <a:buClr>
                <a:schemeClr val="dk1"/>
              </a:buClr>
              <a:buSzPts val="2100"/>
              <a:buNone/>
            </a:pPr>
            <a:r>
              <a:t/>
            </a:r>
            <a:endParaRPr/>
          </a:p>
        </p:txBody>
      </p:sp>
      <p:sp>
        <p:nvSpPr>
          <p:cNvPr id="228" name="Google Shape;228;p36"/>
          <p:cNvSpPr txBox="1"/>
          <p:nvPr>
            <p:ph type="title"/>
          </p:nvPr>
        </p:nvSpPr>
        <p:spPr>
          <a:xfrm>
            <a:off x="628650" y="273844"/>
            <a:ext cx="7886700" cy="23298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2300"/>
              <a:buFont typeface="Calibri"/>
              <a:buNone/>
            </a:pPr>
            <a:r>
              <a:rPr lang="en" sz="2300"/>
              <a:t>An 48 yo with OHCA at the gym is appropriately enrolled.</a:t>
            </a:r>
            <a:r>
              <a:rPr lang="en" sz="2300">
                <a:latin typeface="Calibri"/>
                <a:ea typeface="Calibri"/>
                <a:cs typeface="Calibri"/>
                <a:sym typeface="Calibri"/>
              </a:rPr>
              <a:t>  On ICU day 3, </a:t>
            </a:r>
            <a:r>
              <a:rPr lang="en" sz="2300"/>
              <a:t>after rewarming</a:t>
            </a:r>
            <a:r>
              <a:rPr lang="en" sz="2300">
                <a:latin typeface="Calibri"/>
                <a:ea typeface="Calibri"/>
                <a:cs typeface="Calibri"/>
                <a:sym typeface="Calibri"/>
              </a:rPr>
              <a:t>, his routine metabolic panel shows a potassium of 3.2 and an AST of 99 for which he receives, by an electrolyte replacement protocol, 40 mEq of potassium by orogastric tube.  </a:t>
            </a:r>
            <a:endParaRPr sz="1400">
              <a:latin typeface="Calibri"/>
              <a:ea typeface="Calibri"/>
              <a:cs typeface="Calibri"/>
              <a:sym typeface="Calibri"/>
            </a:endParaRPr>
          </a:p>
        </p:txBody>
      </p:sp>
      <p:sp>
        <p:nvSpPr>
          <p:cNvPr id="229" name="Google Shape;229;p36"/>
          <p:cNvSpPr/>
          <p:nvPr/>
        </p:nvSpPr>
        <p:spPr>
          <a:xfrm>
            <a:off x="2665547" y="2888429"/>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30" name="Google Shape;230;p36"/>
          <p:cNvSpPr/>
          <p:nvPr/>
        </p:nvSpPr>
        <p:spPr>
          <a:xfrm>
            <a:off x="3230321" y="3256979"/>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31" name="Google Shape;231;p36"/>
          <p:cNvSpPr/>
          <p:nvPr/>
        </p:nvSpPr>
        <p:spPr>
          <a:xfrm>
            <a:off x="5558919" y="3277301"/>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32" name="Google Shape;232;p36"/>
          <p:cNvSpPr txBox="1"/>
          <p:nvPr>
            <p:ph idx="2" type="body"/>
          </p:nvPr>
        </p:nvSpPr>
        <p:spPr>
          <a:xfrm>
            <a:off x="46291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Related?	A. Not related</a:t>
            </a:r>
            <a:endParaRPr/>
          </a:p>
          <a:p>
            <a:pPr indent="0" lvl="0" marL="0" rtl="0" algn="l">
              <a:lnSpc>
                <a:spcPct val="90000"/>
              </a:lnSpc>
              <a:spcBef>
                <a:spcPts val="800"/>
              </a:spcBef>
              <a:spcAft>
                <a:spcPts val="0"/>
              </a:spcAft>
              <a:buClr>
                <a:schemeClr val="dk1"/>
              </a:buClr>
              <a:buSzPts val="2100"/>
              <a:buNone/>
            </a:pPr>
            <a:r>
              <a:rPr lang="en"/>
              <a:t>			B. Unlikely</a:t>
            </a:r>
            <a:endParaRPr/>
          </a:p>
          <a:p>
            <a:pPr indent="0" lvl="0" marL="0" rtl="0" algn="l">
              <a:lnSpc>
                <a:spcPct val="90000"/>
              </a:lnSpc>
              <a:spcBef>
                <a:spcPts val="800"/>
              </a:spcBef>
              <a:spcAft>
                <a:spcPts val="0"/>
              </a:spcAft>
              <a:buClr>
                <a:schemeClr val="dk1"/>
              </a:buClr>
              <a:buSzPts val="2100"/>
              <a:buNone/>
            </a:pPr>
            <a:r>
              <a:rPr lang="en"/>
              <a:t>			C. Reasonable Possibly</a:t>
            </a:r>
            <a:endParaRPr/>
          </a:p>
          <a:p>
            <a:pPr indent="0" lvl="0" marL="0" rtl="0" algn="l">
              <a:lnSpc>
                <a:spcPct val="90000"/>
              </a:lnSpc>
              <a:spcBef>
                <a:spcPts val="800"/>
              </a:spcBef>
              <a:spcAft>
                <a:spcPts val="0"/>
              </a:spcAft>
              <a:buClr>
                <a:schemeClr val="dk1"/>
              </a:buClr>
              <a:buSzPts val="2100"/>
              <a:buNone/>
            </a:pPr>
            <a:r>
              <a:rPr lang="en"/>
              <a:t>			D. Definitely</a:t>
            </a:r>
            <a:endParaRPr/>
          </a:p>
          <a:p>
            <a:pPr indent="0" lvl="0" marL="0" rtl="0" algn="l">
              <a:lnSpc>
                <a:spcPct val="90000"/>
              </a:lnSpc>
              <a:spcBef>
                <a:spcPts val="800"/>
              </a:spcBef>
              <a:spcAft>
                <a:spcPts val="0"/>
              </a:spcAft>
              <a:buClr>
                <a:schemeClr val="dk1"/>
              </a:buClr>
              <a:buSzPts val="2100"/>
              <a:buNone/>
            </a:pPr>
            <a:r>
              <a:t/>
            </a:r>
            <a:endParaRPr/>
          </a:p>
          <a:p>
            <a:pPr indent="-38100" lvl="0" marL="177800" rtl="0" algn="l">
              <a:lnSpc>
                <a:spcPct val="90000"/>
              </a:lnSpc>
              <a:spcBef>
                <a:spcPts val="800"/>
              </a:spcBef>
              <a:spcAft>
                <a:spcPts val="0"/>
              </a:spcAft>
              <a:buClr>
                <a:schemeClr val="dk1"/>
              </a:buClr>
              <a:buSzPts val="210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Google Shape;238;p37"/>
          <p:cNvSpPr txBox="1"/>
          <p:nvPr>
            <p:ph idx="2" type="body"/>
          </p:nvPr>
        </p:nvSpPr>
        <p:spPr>
          <a:xfrm>
            <a:off x="46291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Related?	A. Not related</a:t>
            </a:r>
            <a:endParaRPr/>
          </a:p>
          <a:p>
            <a:pPr indent="0" lvl="0" marL="0" rtl="0" algn="l">
              <a:lnSpc>
                <a:spcPct val="90000"/>
              </a:lnSpc>
              <a:spcBef>
                <a:spcPts val="800"/>
              </a:spcBef>
              <a:spcAft>
                <a:spcPts val="0"/>
              </a:spcAft>
              <a:buClr>
                <a:schemeClr val="dk1"/>
              </a:buClr>
              <a:buSzPts val="2100"/>
              <a:buNone/>
            </a:pPr>
            <a:r>
              <a:rPr lang="en"/>
              <a:t>			B. Unlikely</a:t>
            </a:r>
            <a:endParaRPr/>
          </a:p>
          <a:p>
            <a:pPr indent="0" lvl="0" marL="0" rtl="0" algn="l">
              <a:lnSpc>
                <a:spcPct val="90000"/>
              </a:lnSpc>
              <a:spcBef>
                <a:spcPts val="800"/>
              </a:spcBef>
              <a:spcAft>
                <a:spcPts val="0"/>
              </a:spcAft>
              <a:buClr>
                <a:schemeClr val="dk1"/>
              </a:buClr>
              <a:buSzPts val="2100"/>
              <a:buNone/>
            </a:pPr>
            <a:r>
              <a:rPr lang="en"/>
              <a:t>			C. Reasonable Possibly</a:t>
            </a:r>
            <a:endParaRPr/>
          </a:p>
          <a:p>
            <a:pPr indent="0" lvl="0" marL="0" rtl="0" algn="l">
              <a:lnSpc>
                <a:spcPct val="90000"/>
              </a:lnSpc>
              <a:spcBef>
                <a:spcPts val="800"/>
              </a:spcBef>
              <a:spcAft>
                <a:spcPts val="0"/>
              </a:spcAft>
              <a:buClr>
                <a:schemeClr val="dk1"/>
              </a:buClr>
              <a:buSzPts val="2100"/>
              <a:buNone/>
            </a:pPr>
            <a:r>
              <a:rPr lang="en"/>
              <a:t>			D. Definitely</a:t>
            </a:r>
            <a:endParaRPr/>
          </a:p>
          <a:p>
            <a:pPr indent="0" lvl="0" marL="0" rtl="0" algn="l">
              <a:lnSpc>
                <a:spcPct val="90000"/>
              </a:lnSpc>
              <a:spcBef>
                <a:spcPts val="800"/>
              </a:spcBef>
              <a:spcAft>
                <a:spcPts val="0"/>
              </a:spcAft>
              <a:buClr>
                <a:schemeClr val="dk1"/>
              </a:buClr>
              <a:buSzPts val="2100"/>
              <a:buNone/>
            </a:pPr>
            <a:r>
              <a:t/>
            </a:r>
            <a:endParaRPr/>
          </a:p>
          <a:p>
            <a:pPr indent="-38100" lvl="0" marL="177800" rtl="0" algn="l">
              <a:lnSpc>
                <a:spcPct val="90000"/>
              </a:lnSpc>
              <a:spcBef>
                <a:spcPts val="800"/>
              </a:spcBef>
              <a:spcAft>
                <a:spcPts val="0"/>
              </a:spcAft>
              <a:buClr>
                <a:schemeClr val="dk1"/>
              </a:buClr>
              <a:buSzPts val="2100"/>
              <a:buNone/>
            </a:pPr>
            <a:r>
              <a:t/>
            </a:r>
            <a:endParaRPr/>
          </a:p>
        </p:txBody>
      </p:sp>
      <p:sp>
        <p:nvSpPr>
          <p:cNvPr id="239" name="Google Shape;239;p37"/>
          <p:cNvSpPr txBox="1"/>
          <p:nvPr>
            <p:ph idx="1" type="body"/>
          </p:nvPr>
        </p:nvSpPr>
        <p:spPr>
          <a:xfrm>
            <a:off x="6286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Adverse event? 	Yes / No</a:t>
            </a:r>
            <a:endParaRPr/>
          </a:p>
          <a:p>
            <a:pPr indent="0" lvl="0" marL="0" rtl="0" algn="l">
              <a:lnSpc>
                <a:spcPct val="90000"/>
              </a:lnSpc>
              <a:spcBef>
                <a:spcPts val="800"/>
              </a:spcBef>
              <a:spcAft>
                <a:spcPts val="0"/>
              </a:spcAft>
              <a:buClr>
                <a:schemeClr val="dk1"/>
              </a:buClr>
              <a:buSzPts val="2100"/>
              <a:buNone/>
            </a:pPr>
            <a:r>
              <a:rPr lang="en"/>
              <a:t>Serious? 				Yes / No</a:t>
            </a:r>
            <a:endParaRPr/>
          </a:p>
          <a:p>
            <a:pPr indent="0" lvl="0" marL="0" rtl="0" algn="l">
              <a:lnSpc>
                <a:spcPct val="90000"/>
              </a:lnSpc>
              <a:spcBef>
                <a:spcPts val="800"/>
              </a:spcBef>
              <a:spcAft>
                <a:spcPts val="0"/>
              </a:spcAft>
              <a:buClr>
                <a:schemeClr val="dk1"/>
              </a:buClr>
              <a:buSzPts val="2100"/>
              <a:buNone/>
            </a:pPr>
            <a:r>
              <a:t/>
            </a:r>
            <a:endParaRPr/>
          </a:p>
        </p:txBody>
      </p:sp>
      <p:sp>
        <p:nvSpPr>
          <p:cNvPr id="240" name="Google Shape;240;p37"/>
          <p:cNvSpPr txBox="1"/>
          <p:nvPr>
            <p:ph type="title"/>
          </p:nvPr>
        </p:nvSpPr>
        <p:spPr>
          <a:xfrm>
            <a:off x="628650" y="273844"/>
            <a:ext cx="7886700" cy="23298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2300"/>
              <a:buFont typeface="Calibri"/>
              <a:buNone/>
            </a:pPr>
            <a:r>
              <a:rPr lang="en" sz="2300"/>
              <a:t>An 85 yo with OHCA at the casino is appropriately enrolled.</a:t>
            </a:r>
            <a:r>
              <a:rPr lang="en" sz="2300">
                <a:latin typeface="Calibri"/>
                <a:ea typeface="Calibri"/>
                <a:cs typeface="Calibri"/>
                <a:sym typeface="Calibri"/>
              </a:rPr>
              <a:t>  On ICU day </a:t>
            </a:r>
            <a:r>
              <a:rPr lang="en" sz="2300"/>
              <a:t>3</a:t>
            </a:r>
            <a:r>
              <a:rPr lang="en" sz="2300">
                <a:latin typeface="Calibri"/>
                <a:ea typeface="Calibri"/>
                <a:cs typeface="Calibri"/>
                <a:sym typeface="Calibri"/>
              </a:rPr>
              <a:t>, </a:t>
            </a:r>
            <a:r>
              <a:rPr lang="en" sz="2300"/>
              <a:t>while still at a target temperature of 33 degrees</a:t>
            </a:r>
            <a:r>
              <a:rPr lang="en" sz="2300">
                <a:latin typeface="Calibri"/>
                <a:ea typeface="Calibri"/>
                <a:cs typeface="Calibri"/>
                <a:sym typeface="Calibri"/>
              </a:rPr>
              <a:t>, </a:t>
            </a:r>
            <a:r>
              <a:rPr lang="en" sz="2300"/>
              <a:t>his Foley catheter is accidentally and traumatically discontinued with the balloon inflated.  He has extensive urethral bleeding, urology is consulted, a new urinary catheter is placed, but he continues to ooze for 14 hours.  He has 2 gram drop in hemoglobin for which he is transfused.</a:t>
            </a:r>
            <a:endParaRPr sz="1400">
              <a:latin typeface="Calibri"/>
              <a:ea typeface="Calibri"/>
              <a:cs typeface="Calibri"/>
              <a:sym typeface="Calibri"/>
            </a:endParaRPr>
          </a:p>
        </p:txBody>
      </p:sp>
      <p:sp>
        <p:nvSpPr>
          <p:cNvPr id="241" name="Google Shape;241;p37"/>
          <p:cNvSpPr/>
          <p:nvPr/>
        </p:nvSpPr>
        <p:spPr>
          <a:xfrm>
            <a:off x="2665547" y="2888429"/>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42" name="Google Shape;242;p37"/>
          <p:cNvSpPr/>
          <p:nvPr/>
        </p:nvSpPr>
        <p:spPr>
          <a:xfrm>
            <a:off x="2658821" y="3256979"/>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43" name="Google Shape;243;p37"/>
          <p:cNvSpPr/>
          <p:nvPr/>
        </p:nvSpPr>
        <p:spPr>
          <a:xfrm>
            <a:off x="5558919" y="3677351"/>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8" name="Shape 248"/>
        <p:cNvGrpSpPr/>
        <p:nvPr/>
      </p:nvGrpSpPr>
      <p:grpSpPr>
        <a:xfrm>
          <a:off x="0" y="0"/>
          <a:ext cx="0" cy="0"/>
          <a:chOff x="0" y="0"/>
          <a:chExt cx="0" cy="0"/>
        </a:xfrm>
      </p:grpSpPr>
      <p:sp>
        <p:nvSpPr>
          <p:cNvPr id="249" name="Google Shape;249;p38"/>
          <p:cNvSpPr txBox="1"/>
          <p:nvPr>
            <p:ph type="title"/>
          </p:nvPr>
        </p:nvSpPr>
        <p:spPr>
          <a:xfrm>
            <a:off x="628650" y="273844"/>
            <a:ext cx="7886700" cy="23298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2300"/>
              <a:buFont typeface="Calibri"/>
              <a:buNone/>
            </a:pPr>
            <a:r>
              <a:rPr lang="en" sz="2300"/>
              <a:t>An 48 yo with OHCA at the gym is appropriately enrolled</a:t>
            </a:r>
            <a:r>
              <a:rPr lang="en" sz="2300">
                <a:latin typeface="Calibri"/>
                <a:ea typeface="Calibri"/>
                <a:cs typeface="Calibri"/>
                <a:sym typeface="Calibri"/>
              </a:rPr>
              <a:t>.  On ICU day </a:t>
            </a:r>
            <a:r>
              <a:rPr lang="en" sz="2300"/>
              <a:t>4</a:t>
            </a:r>
            <a:r>
              <a:rPr lang="en" sz="2300">
                <a:latin typeface="Calibri"/>
                <a:ea typeface="Calibri"/>
                <a:cs typeface="Calibri"/>
                <a:sym typeface="Calibri"/>
              </a:rPr>
              <a:t>, he has a transient ep</a:t>
            </a:r>
            <a:r>
              <a:rPr lang="en" sz="2300"/>
              <a:t>isode of hypoxia and tachycardia and undergoes CT pulmonary angiogram.  The CT shows no evidence of PE, but also shows numerous rib fractures not seen on prior chest X-rays.  </a:t>
            </a:r>
            <a:r>
              <a:rPr lang="en" sz="2300">
                <a:latin typeface="Calibri"/>
                <a:ea typeface="Calibri"/>
                <a:cs typeface="Calibri"/>
                <a:sym typeface="Calibri"/>
              </a:rPr>
              <a:t>  </a:t>
            </a:r>
            <a:endParaRPr sz="1400">
              <a:latin typeface="Calibri"/>
              <a:ea typeface="Calibri"/>
              <a:cs typeface="Calibri"/>
              <a:sym typeface="Calibri"/>
            </a:endParaRPr>
          </a:p>
        </p:txBody>
      </p:sp>
      <p:sp>
        <p:nvSpPr>
          <p:cNvPr id="250" name="Google Shape;250;p38"/>
          <p:cNvSpPr/>
          <p:nvPr/>
        </p:nvSpPr>
        <p:spPr>
          <a:xfrm>
            <a:off x="3246466" y="2888429"/>
            <a:ext cx="514200" cy="285900"/>
          </a:xfrm>
          <a:prstGeom prst="ellipse">
            <a:avLst/>
          </a:prstGeom>
          <a:no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251" name="Google Shape;251;p38"/>
          <p:cNvSpPr txBox="1"/>
          <p:nvPr>
            <p:ph idx="1" type="body"/>
          </p:nvPr>
        </p:nvSpPr>
        <p:spPr>
          <a:xfrm>
            <a:off x="6286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Adverse event? 	Yes / No</a:t>
            </a:r>
            <a:endParaRPr/>
          </a:p>
          <a:p>
            <a:pPr indent="0" lvl="0" marL="0" rtl="0" algn="l">
              <a:lnSpc>
                <a:spcPct val="90000"/>
              </a:lnSpc>
              <a:spcBef>
                <a:spcPts val="800"/>
              </a:spcBef>
              <a:spcAft>
                <a:spcPts val="0"/>
              </a:spcAft>
              <a:buClr>
                <a:schemeClr val="dk1"/>
              </a:buClr>
              <a:buSzPts val="2100"/>
              <a:buNone/>
            </a:pPr>
            <a:r>
              <a:rPr lang="en"/>
              <a:t>Serious? 				Yes / No</a:t>
            </a:r>
            <a:endParaRPr/>
          </a:p>
          <a:p>
            <a:pPr indent="0" lvl="0" marL="0" rtl="0" algn="l">
              <a:lnSpc>
                <a:spcPct val="90000"/>
              </a:lnSpc>
              <a:spcBef>
                <a:spcPts val="800"/>
              </a:spcBef>
              <a:spcAft>
                <a:spcPts val="0"/>
              </a:spcAft>
              <a:buClr>
                <a:schemeClr val="dk1"/>
              </a:buClr>
              <a:buSzPts val="2100"/>
              <a:buNone/>
            </a:pPr>
            <a:r>
              <a:rPr lang="en"/>
              <a:t>Expected?			Yes / No</a:t>
            </a:r>
            <a:endParaRPr/>
          </a:p>
        </p:txBody>
      </p:sp>
      <p:sp>
        <p:nvSpPr>
          <p:cNvPr id="252" name="Google Shape;252;p38"/>
          <p:cNvSpPr txBox="1"/>
          <p:nvPr>
            <p:ph idx="2" type="body"/>
          </p:nvPr>
        </p:nvSpPr>
        <p:spPr>
          <a:xfrm>
            <a:off x="4629150" y="2864224"/>
            <a:ext cx="3886200" cy="17685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Related?	A. Not related</a:t>
            </a:r>
            <a:endParaRPr/>
          </a:p>
          <a:p>
            <a:pPr indent="0" lvl="0" marL="0" rtl="0" algn="l">
              <a:lnSpc>
                <a:spcPct val="90000"/>
              </a:lnSpc>
              <a:spcBef>
                <a:spcPts val="800"/>
              </a:spcBef>
              <a:spcAft>
                <a:spcPts val="0"/>
              </a:spcAft>
              <a:buClr>
                <a:schemeClr val="dk1"/>
              </a:buClr>
              <a:buSzPts val="2100"/>
              <a:buNone/>
            </a:pPr>
            <a:r>
              <a:rPr lang="en"/>
              <a:t>			B. Unlikely</a:t>
            </a:r>
            <a:endParaRPr/>
          </a:p>
          <a:p>
            <a:pPr indent="0" lvl="0" marL="0" rtl="0" algn="l">
              <a:lnSpc>
                <a:spcPct val="90000"/>
              </a:lnSpc>
              <a:spcBef>
                <a:spcPts val="800"/>
              </a:spcBef>
              <a:spcAft>
                <a:spcPts val="0"/>
              </a:spcAft>
              <a:buClr>
                <a:schemeClr val="dk1"/>
              </a:buClr>
              <a:buSzPts val="2100"/>
              <a:buNone/>
            </a:pPr>
            <a:r>
              <a:rPr lang="en"/>
              <a:t>			C. Reasonable Possibly</a:t>
            </a:r>
            <a:endParaRPr/>
          </a:p>
          <a:p>
            <a:pPr indent="0" lvl="0" marL="0" rtl="0" algn="l">
              <a:lnSpc>
                <a:spcPct val="90000"/>
              </a:lnSpc>
              <a:spcBef>
                <a:spcPts val="800"/>
              </a:spcBef>
              <a:spcAft>
                <a:spcPts val="0"/>
              </a:spcAft>
              <a:buClr>
                <a:schemeClr val="dk1"/>
              </a:buClr>
              <a:buSzPts val="2100"/>
              <a:buNone/>
            </a:pPr>
            <a:r>
              <a:rPr lang="en"/>
              <a:t>			D. Definitely</a:t>
            </a:r>
            <a:endParaRPr/>
          </a:p>
          <a:p>
            <a:pPr indent="0" lvl="0" marL="0" rtl="0" algn="l">
              <a:lnSpc>
                <a:spcPct val="90000"/>
              </a:lnSpc>
              <a:spcBef>
                <a:spcPts val="800"/>
              </a:spcBef>
              <a:spcAft>
                <a:spcPts val="0"/>
              </a:spcAft>
              <a:buClr>
                <a:schemeClr val="dk1"/>
              </a:buClr>
              <a:buSzPts val="2100"/>
              <a:buNone/>
            </a:pPr>
            <a:r>
              <a:t/>
            </a:r>
            <a:endParaRPr/>
          </a:p>
          <a:p>
            <a:pPr indent="-38100" lvl="0" marL="177800" rtl="0" algn="l">
              <a:lnSpc>
                <a:spcPct val="90000"/>
              </a:lnSpc>
              <a:spcBef>
                <a:spcPts val="800"/>
              </a:spcBef>
              <a:spcAft>
                <a:spcPts val="0"/>
              </a:spcAft>
              <a:buClr>
                <a:schemeClr val="dk1"/>
              </a:buClr>
              <a:buSzPts val="210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pic>
        <p:nvPicPr>
          <p:cNvPr descr="~AUT0007" id="258" name="Google Shape;258;p39"/>
          <p:cNvPicPr preferRelativeResize="0"/>
          <p:nvPr/>
        </p:nvPicPr>
        <p:blipFill rotWithShape="1">
          <a:blip r:embed="rId3">
            <a:alphaModFix/>
          </a:blip>
          <a:srcRect b="13666" l="0" r="0" t="0"/>
          <a:stretch/>
        </p:blipFill>
        <p:spPr>
          <a:xfrm>
            <a:off x="1559128" y="-3047"/>
            <a:ext cx="5843006" cy="4013451"/>
          </a:xfrm>
          <a:prstGeom prst="rect">
            <a:avLst/>
          </a:prstGeom>
          <a:noFill/>
          <a:ln>
            <a:noFill/>
          </a:ln>
        </p:spPr>
      </p:pic>
      <p:sp>
        <p:nvSpPr>
          <p:cNvPr id="259" name="Google Shape;259;p39"/>
          <p:cNvSpPr txBox="1"/>
          <p:nvPr/>
        </p:nvSpPr>
        <p:spPr>
          <a:xfrm>
            <a:off x="1427120" y="4000501"/>
            <a:ext cx="6106800" cy="623400"/>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800"/>
              <a:buFont typeface="Arial"/>
              <a:buNone/>
            </a:pPr>
            <a:r>
              <a:rPr b="0" i="1" lang="en" sz="1800" u="none" cap="none" strike="noStrike">
                <a:solidFill>
                  <a:schemeClr val="dk1"/>
                </a:solidFill>
                <a:latin typeface="Bookman Old Style"/>
                <a:ea typeface="Bookman Old Style"/>
                <a:cs typeface="Bookman Old Style"/>
                <a:sym typeface="Bookman Old Style"/>
              </a:rPr>
              <a:t>“I just have to create a few loose ends for other people</a:t>
            </a:r>
            <a:br>
              <a:rPr b="0" i="1" lang="en" sz="1800" u="none" cap="none" strike="noStrike">
                <a:solidFill>
                  <a:schemeClr val="dk1"/>
                </a:solidFill>
                <a:latin typeface="Bookman Old Style"/>
                <a:ea typeface="Bookman Old Style"/>
                <a:cs typeface="Bookman Old Style"/>
                <a:sym typeface="Bookman Old Style"/>
              </a:rPr>
            </a:br>
            <a:r>
              <a:rPr b="0" i="1" lang="en" sz="1800" u="none" cap="none" strike="noStrike">
                <a:solidFill>
                  <a:schemeClr val="dk1"/>
                </a:solidFill>
                <a:latin typeface="Bookman Old Style"/>
                <a:ea typeface="Bookman Old Style"/>
                <a:cs typeface="Bookman Old Style"/>
                <a:sym typeface="Bookman Old Style"/>
              </a:rPr>
              <a:t>to clear up, and then I can out of here.”</a:t>
            </a:r>
            <a:endParaRPr b="0" i="0" sz="1100" u="none" cap="none" strike="noStrike">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4" name="Shape 264"/>
        <p:cNvGrpSpPr/>
        <p:nvPr/>
      </p:nvGrpSpPr>
      <p:grpSpPr>
        <a:xfrm>
          <a:off x="0" y="0"/>
          <a:ext cx="0" cy="0"/>
          <a:chOff x="0" y="0"/>
          <a:chExt cx="0" cy="0"/>
        </a:xfrm>
      </p:grpSpPr>
      <p:sp>
        <p:nvSpPr>
          <p:cNvPr id="265" name="Google Shape;265;p40"/>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Calibri"/>
              <a:buNone/>
            </a:pPr>
            <a:r>
              <a:rPr lang="en"/>
              <a:t>Write good SAE narratives</a:t>
            </a:r>
            <a:endParaRPr/>
          </a:p>
        </p:txBody>
      </p:sp>
      <p:sp>
        <p:nvSpPr>
          <p:cNvPr id="266" name="Google Shape;266;p40"/>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177800" lvl="0" marL="177800" rtl="0" algn="l">
              <a:lnSpc>
                <a:spcPct val="80000"/>
              </a:lnSpc>
              <a:spcBef>
                <a:spcPts val="0"/>
              </a:spcBef>
              <a:spcAft>
                <a:spcPts val="0"/>
              </a:spcAft>
              <a:buClr>
                <a:schemeClr val="dk1"/>
              </a:buClr>
              <a:buSzPts val="2100"/>
              <a:buFont typeface="Calibri"/>
              <a:buNone/>
            </a:pPr>
            <a:r>
              <a:rPr lang="en"/>
              <a:t>Be concise but complete (not comprehensive)</a:t>
            </a:r>
            <a:endParaRPr/>
          </a:p>
          <a:p>
            <a:pPr indent="-38100" lvl="0" marL="177800" rtl="0" algn="l">
              <a:lnSpc>
                <a:spcPct val="80000"/>
              </a:lnSpc>
              <a:spcBef>
                <a:spcPts val="800"/>
              </a:spcBef>
              <a:spcAft>
                <a:spcPts val="0"/>
              </a:spcAft>
              <a:buClr>
                <a:schemeClr val="dk1"/>
              </a:buClr>
              <a:buSzPts val="2100"/>
              <a:buNone/>
            </a:pPr>
            <a:r>
              <a:t/>
            </a:r>
            <a:endParaRPr/>
          </a:p>
          <a:p>
            <a:pPr indent="-171450" lvl="0" marL="177800" rtl="0" algn="l">
              <a:lnSpc>
                <a:spcPct val="80000"/>
              </a:lnSpc>
              <a:spcBef>
                <a:spcPts val="800"/>
              </a:spcBef>
              <a:spcAft>
                <a:spcPts val="0"/>
              </a:spcAft>
              <a:buClr>
                <a:schemeClr val="dk1"/>
              </a:buClr>
              <a:buSzPts val="2100"/>
              <a:buChar char="•"/>
            </a:pPr>
            <a:r>
              <a:rPr lang="en"/>
              <a:t>Include only the pertinent PMH and HPI</a:t>
            </a:r>
            <a:endParaRPr/>
          </a:p>
          <a:p>
            <a:pPr indent="-171450" lvl="0" marL="177800" rtl="0" algn="l">
              <a:lnSpc>
                <a:spcPct val="80000"/>
              </a:lnSpc>
              <a:spcBef>
                <a:spcPts val="800"/>
              </a:spcBef>
              <a:spcAft>
                <a:spcPts val="0"/>
              </a:spcAft>
              <a:buClr>
                <a:schemeClr val="dk1"/>
              </a:buClr>
              <a:buSzPts val="2100"/>
              <a:buChar char="•"/>
            </a:pPr>
            <a:r>
              <a:rPr lang="en"/>
              <a:t>Describe the event</a:t>
            </a:r>
            <a:endParaRPr/>
          </a:p>
          <a:p>
            <a:pPr indent="-171450" lvl="0" marL="177800" rtl="0" algn="l">
              <a:lnSpc>
                <a:spcPct val="80000"/>
              </a:lnSpc>
              <a:spcBef>
                <a:spcPts val="800"/>
              </a:spcBef>
              <a:spcAft>
                <a:spcPts val="0"/>
              </a:spcAft>
              <a:buClr>
                <a:schemeClr val="dk1"/>
              </a:buClr>
              <a:buSzPts val="2100"/>
              <a:buChar char="•"/>
            </a:pPr>
            <a:r>
              <a:rPr lang="en"/>
              <a:t>Describe the response</a:t>
            </a:r>
            <a:endParaRPr/>
          </a:p>
          <a:p>
            <a:pPr indent="-171450" lvl="0" marL="177800" rtl="0" algn="l">
              <a:lnSpc>
                <a:spcPct val="80000"/>
              </a:lnSpc>
              <a:spcBef>
                <a:spcPts val="800"/>
              </a:spcBef>
              <a:spcAft>
                <a:spcPts val="0"/>
              </a:spcAft>
              <a:buClr>
                <a:schemeClr val="dk1"/>
              </a:buClr>
              <a:buSzPts val="2100"/>
              <a:buChar char="•"/>
            </a:pPr>
            <a:r>
              <a:rPr lang="en"/>
              <a:t>Describe the outcome</a:t>
            </a:r>
            <a:endParaRPr/>
          </a:p>
          <a:p>
            <a:pPr indent="-171450" lvl="0" marL="177800" rtl="0" algn="l">
              <a:lnSpc>
                <a:spcPct val="80000"/>
              </a:lnSpc>
              <a:spcBef>
                <a:spcPts val="800"/>
              </a:spcBef>
              <a:spcAft>
                <a:spcPts val="0"/>
              </a:spcAft>
              <a:buClr>
                <a:schemeClr val="dk1"/>
              </a:buClr>
              <a:buSzPts val="2100"/>
              <a:buChar char="•"/>
            </a:pPr>
            <a:r>
              <a:rPr lang="en"/>
              <a:t>And say when each of those happened</a:t>
            </a:r>
            <a:endParaRPr/>
          </a:p>
          <a:p>
            <a:pPr indent="-38100" lvl="0" marL="177800" rtl="0" algn="l">
              <a:lnSpc>
                <a:spcPct val="80000"/>
              </a:lnSpc>
              <a:spcBef>
                <a:spcPts val="800"/>
              </a:spcBef>
              <a:spcAft>
                <a:spcPts val="0"/>
              </a:spcAft>
              <a:buClr>
                <a:schemeClr val="dk1"/>
              </a:buClr>
              <a:buSzPts val="2100"/>
              <a:buNone/>
            </a:pPr>
            <a:r>
              <a:t/>
            </a:r>
            <a:endParaRPr/>
          </a:p>
          <a:p>
            <a:pPr indent="-177800" lvl="0" marL="177800" rtl="0" algn="l">
              <a:lnSpc>
                <a:spcPct val="80000"/>
              </a:lnSpc>
              <a:spcBef>
                <a:spcPts val="800"/>
              </a:spcBef>
              <a:spcAft>
                <a:spcPts val="0"/>
              </a:spcAft>
              <a:buClr>
                <a:schemeClr val="dk1"/>
              </a:buClr>
              <a:buSzPts val="2100"/>
              <a:buFont typeface="Calibri"/>
              <a:buNone/>
            </a:pPr>
            <a:r>
              <a:rPr lang="en"/>
              <a:t>Look for and respond to queries promptly</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1" name="Shape 271"/>
        <p:cNvGrpSpPr/>
        <p:nvPr/>
      </p:nvGrpSpPr>
      <p:grpSpPr>
        <a:xfrm>
          <a:off x="0" y="0"/>
          <a:ext cx="0" cy="0"/>
          <a:chOff x="0" y="0"/>
          <a:chExt cx="0" cy="0"/>
        </a:xfrm>
      </p:grpSpPr>
      <p:sp>
        <p:nvSpPr>
          <p:cNvPr id="272" name="Google Shape;272;p41"/>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Calibri"/>
              <a:buNone/>
            </a:pPr>
            <a:r>
              <a:rPr lang="en"/>
              <a:t>How are SAE narratives used?</a:t>
            </a:r>
            <a:endParaRPr/>
          </a:p>
        </p:txBody>
      </p:sp>
      <p:sp>
        <p:nvSpPr>
          <p:cNvPr id="273" name="Google Shape;273;p41"/>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177800" lvl="0" marL="177800" rtl="0" algn="l">
              <a:lnSpc>
                <a:spcPct val="90000"/>
              </a:lnSpc>
              <a:spcBef>
                <a:spcPts val="0"/>
              </a:spcBef>
              <a:spcAft>
                <a:spcPts val="0"/>
              </a:spcAft>
              <a:buClr>
                <a:schemeClr val="dk1"/>
              </a:buClr>
              <a:buSzPts val="2100"/>
              <a:buFont typeface="Calibri"/>
              <a:buNone/>
            </a:pPr>
            <a:r>
              <a:rPr lang="en"/>
              <a:t>Medical safety monitor</a:t>
            </a:r>
            <a:endParaRPr/>
          </a:p>
          <a:p>
            <a:pPr indent="-177800" lvl="0" marL="177800" rtl="0" algn="l">
              <a:lnSpc>
                <a:spcPct val="90000"/>
              </a:lnSpc>
              <a:spcBef>
                <a:spcPts val="800"/>
              </a:spcBef>
              <a:spcAft>
                <a:spcPts val="0"/>
              </a:spcAft>
              <a:buClr>
                <a:schemeClr val="dk1"/>
              </a:buClr>
              <a:buSzPts val="2100"/>
              <a:buFont typeface="Calibri"/>
              <a:buNone/>
            </a:pPr>
            <a:r>
              <a:t/>
            </a:r>
            <a:endParaRPr/>
          </a:p>
          <a:p>
            <a:pPr indent="-177800" lvl="0" marL="177800" rtl="0" algn="l">
              <a:lnSpc>
                <a:spcPct val="90000"/>
              </a:lnSpc>
              <a:spcBef>
                <a:spcPts val="800"/>
              </a:spcBef>
              <a:spcAft>
                <a:spcPts val="0"/>
              </a:spcAft>
              <a:buClr>
                <a:schemeClr val="dk1"/>
              </a:buClr>
              <a:buSzPts val="2100"/>
              <a:buFont typeface="Calibri"/>
              <a:buNone/>
            </a:pPr>
            <a:r>
              <a:rPr lang="en"/>
              <a:t>DSMB</a:t>
            </a:r>
            <a:endParaRPr/>
          </a:p>
          <a:p>
            <a:pPr indent="-177800" lvl="0" marL="177800" rtl="0" algn="l">
              <a:lnSpc>
                <a:spcPct val="90000"/>
              </a:lnSpc>
              <a:spcBef>
                <a:spcPts val="800"/>
              </a:spcBef>
              <a:spcAft>
                <a:spcPts val="0"/>
              </a:spcAft>
              <a:buClr>
                <a:schemeClr val="dk1"/>
              </a:buClr>
              <a:buSzPts val="2100"/>
              <a:buFont typeface="Calibri"/>
              <a:buNone/>
            </a:pPr>
            <a:r>
              <a:t/>
            </a:r>
            <a:endParaRPr/>
          </a:p>
          <a:p>
            <a:pPr indent="-177800" lvl="0" marL="177800" rtl="0" algn="l">
              <a:lnSpc>
                <a:spcPct val="90000"/>
              </a:lnSpc>
              <a:spcBef>
                <a:spcPts val="800"/>
              </a:spcBef>
              <a:spcAft>
                <a:spcPts val="0"/>
              </a:spcAft>
              <a:buClr>
                <a:schemeClr val="dk1"/>
              </a:buClr>
              <a:buSzPts val="2100"/>
              <a:buFont typeface="Calibri"/>
              <a:buNone/>
            </a:pPr>
            <a:r>
              <a:rPr lang="en"/>
              <a:t>Study Leadership</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7" name="Shape 277"/>
        <p:cNvGrpSpPr/>
        <p:nvPr/>
      </p:nvGrpSpPr>
      <p:grpSpPr>
        <a:xfrm>
          <a:off x="0" y="0"/>
          <a:ext cx="0" cy="0"/>
          <a:chOff x="0" y="0"/>
          <a:chExt cx="0" cy="0"/>
        </a:xfrm>
      </p:grpSpPr>
      <p:sp>
        <p:nvSpPr>
          <p:cNvPr id="278" name="Google Shape;278;p42"/>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Calibri"/>
              <a:buNone/>
            </a:pPr>
            <a:r>
              <a:rPr lang="en"/>
              <a:t>Example narrative</a:t>
            </a:r>
            <a:endParaRPr/>
          </a:p>
        </p:txBody>
      </p:sp>
      <p:sp>
        <p:nvSpPr>
          <p:cNvPr id="279" name="Google Shape;279;p42"/>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2100"/>
              <a:buNone/>
            </a:pPr>
            <a:r>
              <a:rPr lang="en"/>
              <a:t>A 40 year old female bicyclist suffered a TBI with SAH and was appropriately enrolled at 7/10/19.  On 7/12/19, she returned to the ICU from radiology for a follow up head CT.  At 23:15 she became hypotensive to 85/45, tachycardic to 122, and had an increased FiO2 requirement.  A chest x-ray at 23:35 was unremarkable, but a PE protocol chest CT at 00:45 on 7/13/19 demonstrated saddle pulmonary emboli and evidence of right heart strain.  Interventional radiology performed suction thrombectomy and IVC filter placement later that day.   On 7/14/19 she was hemodynamically stable, and there were no further thromboembolic complications.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3" name="Shape 283"/>
        <p:cNvGrpSpPr/>
        <p:nvPr/>
      </p:nvGrpSpPr>
      <p:grpSpPr>
        <a:xfrm>
          <a:off x="0" y="0"/>
          <a:ext cx="0" cy="0"/>
          <a:chOff x="0" y="0"/>
          <a:chExt cx="0" cy="0"/>
        </a:xfrm>
      </p:grpSpPr>
      <p:sp>
        <p:nvSpPr>
          <p:cNvPr id="284" name="Google Shape;284;p4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Calibri"/>
              <a:buNone/>
            </a:pPr>
            <a:r>
              <a:rPr lang="en"/>
              <a:t>Too much</a:t>
            </a:r>
            <a:endParaRPr/>
          </a:p>
        </p:txBody>
      </p:sp>
      <p:sp>
        <p:nvSpPr>
          <p:cNvPr id="285" name="Google Shape;285;p43"/>
          <p:cNvSpPr txBox="1"/>
          <p:nvPr>
            <p:ph idx="1" type="body"/>
          </p:nvPr>
        </p:nvSpPr>
        <p:spPr>
          <a:xfrm>
            <a:off x="628650" y="1175580"/>
            <a:ext cx="7886700" cy="3263400"/>
          </a:xfrm>
          <a:prstGeom prst="rect">
            <a:avLst/>
          </a:prstGeom>
          <a:noFill/>
          <a:ln>
            <a:noFill/>
          </a:ln>
        </p:spPr>
        <p:txBody>
          <a:bodyPr anchorCtr="0" anchor="t" bIns="34275" lIns="68575" spcFirstLastPara="1" rIns="68575" wrap="square" tIns="34275">
            <a:noAutofit/>
          </a:bodyPr>
          <a:lstStyle/>
          <a:p>
            <a:pPr indent="0" lvl="0" marL="0" rtl="0" algn="l">
              <a:lnSpc>
                <a:spcPct val="70000"/>
              </a:lnSpc>
              <a:spcBef>
                <a:spcPts val="0"/>
              </a:spcBef>
              <a:spcAft>
                <a:spcPts val="0"/>
              </a:spcAft>
              <a:buClr>
                <a:schemeClr val="dk1"/>
              </a:buClr>
              <a:buSzPts val="1600"/>
              <a:buNone/>
            </a:pPr>
            <a:r>
              <a:rPr lang="en" sz="1600"/>
              <a:t>35 y.o. male with a history of anxiety, bipolar affective disorder, schizophrenia, and previous seizure event thought to be EtOH related presented to enrolling center ED via EMS 2/8/17 at 20:47 with seizures. Seizure in route abated with 4mg midazolam IM EMS administered. On initial assessment patient was sedated, but responded to noxious stimuli. Sedation thought to be due to EtOH, versed, and post-ictal state. Labs and CT head ordered. In CT patient had repeat seizure. He was given midazolam 3 mg IM and was brought back to ER. He appeared to continue to be having seizure so additional midazolam 3 mg IV was given. Seizure appeared to resolve. Neurology consulted to ER. Patient return of seizures occurred at approximately 2240. He was given an additional lorazepam 2 mg IV. Seizure continued for 5 minutes so ESETT drug was given. Study drug infusion started at 23:01. During infusion, pt appeared to have aspiration event. Infusion completed and patient stopped seizing and withdrew from nailbed pressure. At 20 minute assessment he was still responding to noxious stimulation. He was intubated for airway protection due to apparent aspiration event. He was sedated with propofol post intubation. Pt was admitted to the ICU for further diagnosis and management. 60 minute assessment at 00:15 revealed pt was sedated but withdrew from nailbed pressure. On 2/10/17 about 13:15 he was electively extubated. 2/10/17 1900 many verbally aggressive outbursts noted. 2/11/17 09:03 patient left AMA, after psychiatric evaluation</a:t>
            </a:r>
            <a:endParaRPr/>
          </a:p>
          <a:p>
            <a:pPr indent="-76200" lvl="0" marL="177800" rtl="0" algn="l">
              <a:lnSpc>
                <a:spcPct val="70000"/>
              </a:lnSpc>
              <a:spcBef>
                <a:spcPts val="800"/>
              </a:spcBef>
              <a:spcAft>
                <a:spcPts val="0"/>
              </a:spcAft>
              <a:buClr>
                <a:schemeClr val="dk1"/>
              </a:buClr>
              <a:buSzPts val="1600"/>
              <a:buNone/>
            </a:pPr>
            <a:r>
              <a:t/>
            </a:r>
            <a:endParaRPr sz="16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9" name="Shape 289"/>
        <p:cNvGrpSpPr/>
        <p:nvPr/>
      </p:nvGrpSpPr>
      <p:grpSpPr>
        <a:xfrm>
          <a:off x="0" y="0"/>
          <a:ext cx="0" cy="0"/>
          <a:chOff x="0" y="0"/>
          <a:chExt cx="0" cy="0"/>
        </a:xfrm>
      </p:grpSpPr>
      <p:sp>
        <p:nvSpPr>
          <p:cNvPr id="290" name="Google Shape;290;p44"/>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Calibri"/>
              <a:buNone/>
            </a:pPr>
            <a:r>
              <a:rPr lang="en"/>
              <a:t>Too much - continued</a:t>
            </a:r>
            <a:endParaRPr/>
          </a:p>
        </p:txBody>
      </p:sp>
      <p:sp>
        <p:nvSpPr>
          <p:cNvPr id="291" name="Google Shape;291;p44"/>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0" lvl="0" marL="0" rtl="0" algn="l">
              <a:lnSpc>
                <a:spcPct val="70000"/>
              </a:lnSpc>
              <a:spcBef>
                <a:spcPts val="0"/>
              </a:spcBef>
              <a:spcAft>
                <a:spcPts val="0"/>
              </a:spcAft>
              <a:buClr>
                <a:schemeClr val="dk1"/>
              </a:buClr>
              <a:buSzPts val="1600"/>
              <a:buNone/>
            </a:pPr>
            <a:r>
              <a:rPr lang="en" sz="1600"/>
              <a:t>35 y.o. </a:t>
            </a:r>
            <a:r>
              <a:rPr lang="en" sz="1600" strike="sngStrike"/>
              <a:t>male </a:t>
            </a:r>
            <a:r>
              <a:rPr lang="en" sz="1600"/>
              <a:t>with </a:t>
            </a:r>
            <a:r>
              <a:rPr lang="en" sz="1600" strike="sngStrike"/>
              <a:t>a history of anxiety, bipolar affective disorder, schizophrenia, </a:t>
            </a:r>
            <a:r>
              <a:rPr lang="en" sz="1600">
                <a:solidFill>
                  <a:srgbClr val="8296B0"/>
                </a:solidFill>
              </a:rPr>
              <a:t>complex psychiatric history </a:t>
            </a:r>
            <a:r>
              <a:rPr lang="en" sz="1600"/>
              <a:t>and </a:t>
            </a:r>
            <a:r>
              <a:rPr lang="en" sz="1600" strike="sngStrike"/>
              <a:t>previous seizure event thought to be EtOH related </a:t>
            </a:r>
            <a:r>
              <a:rPr lang="en" sz="1600">
                <a:solidFill>
                  <a:srgbClr val="8296B0"/>
                </a:solidFill>
              </a:rPr>
              <a:t>and prior alcohol related seizures… </a:t>
            </a:r>
            <a:endParaRPr/>
          </a:p>
          <a:p>
            <a:pPr indent="0" lvl="0" marL="0" rtl="0" algn="l">
              <a:lnSpc>
                <a:spcPct val="70000"/>
              </a:lnSpc>
              <a:spcBef>
                <a:spcPts val="800"/>
              </a:spcBef>
              <a:spcAft>
                <a:spcPts val="0"/>
              </a:spcAft>
              <a:buClr>
                <a:schemeClr val="dk1"/>
              </a:buClr>
              <a:buSzPts val="1600"/>
              <a:buNone/>
            </a:pPr>
            <a:r>
              <a:rPr lang="en" sz="1600" strike="sngStrike"/>
              <a:t>presented to enrolling center ED via EMS 2/8/17 at 20:47 with seizures. Seizure in route abated with 4mg midazolam IM EMS administered. On initial assessment patient was sedated, but responded to noxious stimuli. Sedation thought to be due to EtOH, versed, and post-ictal state. Labs and CT head ordered. In CT patient had repeat seizure. He was given midazolam 3 mg IM and was brought back to ER. He appeared to continue to be having seizure so additional midazolam 3 mg IV was given. Seizure appeared to resolve. Neurology consulted to ER. Patient return of seizures occurred at approximately 2240. He was given an additional lorazepam 2 mg IV. Seizure continued for 5 minutes so ESETT drug was given. Study drug infusion started at 23:01. During infusion, pt appeared to have aspiration event.</a:t>
            </a:r>
            <a:r>
              <a:rPr lang="en" sz="1600"/>
              <a:t>  </a:t>
            </a:r>
            <a:endParaRPr/>
          </a:p>
          <a:p>
            <a:pPr indent="0" lvl="0" marL="0" rtl="0" algn="l">
              <a:lnSpc>
                <a:spcPct val="70000"/>
              </a:lnSpc>
              <a:spcBef>
                <a:spcPts val="800"/>
              </a:spcBef>
              <a:spcAft>
                <a:spcPts val="0"/>
              </a:spcAft>
              <a:buClr>
                <a:srgbClr val="8296B0"/>
              </a:buClr>
              <a:buSzPts val="1600"/>
              <a:buNone/>
            </a:pPr>
            <a:r>
              <a:rPr lang="en" sz="1600">
                <a:solidFill>
                  <a:srgbClr val="8296B0"/>
                </a:solidFill>
              </a:rPr>
              <a:t>…had stuttering status epilepticus, received midazolam 10 mg and lorazepam 2 mg in divided doses over 2 hours, and enrolled on 2/8/17 at 23:01, followed by an aspiration event and transient hypoxia.  …. </a:t>
            </a:r>
            <a:endParaRPr sz="1600">
              <a:solidFill>
                <a:srgbClr val="8296B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sp>
        <p:nvSpPr>
          <p:cNvPr id="296" name="Google Shape;296;p45"/>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Calibri"/>
              <a:buNone/>
            </a:pPr>
            <a:r>
              <a:rPr lang="en"/>
              <a:t>Too much - continued</a:t>
            </a:r>
            <a:endParaRPr/>
          </a:p>
        </p:txBody>
      </p:sp>
      <p:sp>
        <p:nvSpPr>
          <p:cNvPr id="297" name="Google Shape;297;p45"/>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0" lvl="0" marL="0" rtl="0" algn="l">
              <a:lnSpc>
                <a:spcPct val="70000"/>
              </a:lnSpc>
              <a:spcBef>
                <a:spcPts val="0"/>
              </a:spcBef>
              <a:spcAft>
                <a:spcPts val="0"/>
              </a:spcAft>
              <a:buClr>
                <a:schemeClr val="dk1"/>
              </a:buClr>
              <a:buSzPts val="1600"/>
              <a:buNone/>
            </a:pPr>
            <a:r>
              <a:rPr lang="en" sz="1600" strike="sngStrike"/>
              <a:t>Infusion completed and patient stopped seizing and withdrew from nailbed pressure. At 20 minute assessment he was still responding to noxious stimulation. He was intubated for airway protection due to apparent aspiration event. </a:t>
            </a:r>
            <a:endParaRPr sz="1600" strike="sngStrike"/>
          </a:p>
          <a:p>
            <a:pPr indent="0" lvl="0" marL="0" rtl="0" algn="l">
              <a:lnSpc>
                <a:spcPct val="70000"/>
              </a:lnSpc>
              <a:spcBef>
                <a:spcPts val="800"/>
              </a:spcBef>
              <a:spcAft>
                <a:spcPts val="0"/>
              </a:spcAft>
              <a:buClr>
                <a:srgbClr val="8296B0"/>
              </a:buClr>
              <a:buSzPts val="1600"/>
              <a:buNone/>
            </a:pPr>
            <a:r>
              <a:rPr lang="en" sz="1600">
                <a:solidFill>
                  <a:srgbClr val="8296B0"/>
                </a:solidFill>
              </a:rPr>
              <a:t>He stopped seizing but remained poorly responsive. He was endotracheally intubated at 23:25 for airway protective and decreased level of consciousness and risk of further aspiration. </a:t>
            </a:r>
            <a:endParaRPr/>
          </a:p>
          <a:p>
            <a:pPr indent="0" lvl="0" marL="0" rtl="0" algn="l">
              <a:lnSpc>
                <a:spcPct val="70000"/>
              </a:lnSpc>
              <a:spcBef>
                <a:spcPts val="800"/>
              </a:spcBef>
              <a:spcAft>
                <a:spcPts val="0"/>
              </a:spcAft>
              <a:buClr>
                <a:schemeClr val="dk1"/>
              </a:buClr>
              <a:buSzPts val="1600"/>
              <a:buNone/>
            </a:pPr>
            <a:r>
              <a:rPr lang="en" sz="1600" strike="sngStrike"/>
              <a:t>He was sedated with propofol post intubation. Pt was admitted to the ICU for further diagnosis and management. 60 minute assessment at 00:15 revealed pt was sedated but withdrew from nailbed pressure.</a:t>
            </a:r>
            <a:r>
              <a:rPr lang="en" sz="1600"/>
              <a:t> </a:t>
            </a:r>
            <a:endParaRPr sz="1600"/>
          </a:p>
          <a:p>
            <a:pPr indent="0" lvl="0" marL="0" rtl="0" algn="l">
              <a:lnSpc>
                <a:spcPct val="70000"/>
              </a:lnSpc>
              <a:spcBef>
                <a:spcPts val="800"/>
              </a:spcBef>
              <a:spcAft>
                <a:spcPts val="0"/>
              </a:spcAft>
              <a:buClr>
                <a:srgbClr val="8296B0"/>
              </a:buClr>
              <a:buSzPts val="1600"/>
              <a:buNone/>
            </a:pPr>
            <a:r>
              <a:rPr lang="en" sz="1600">
                <a:solidFill>
                  <a:srgbClr val="8296B0"/>
                </a:solidFill>
              </a:rPr>
              <a:t>He was sedated with propofol and admitted to ICU. Normal CXR and no sequelae of aspiration on 2/9/17. </a:t>
            </a:r>
            <a:endParaRPr sz="1600">
              <a:solidFill>
                <a:srgbClr val="8296B0"/>
              </a:solidFill>
            </a:endParaRPr>
          </a:p>
          <a:p>
            <a:pPr indent="0" lvl="0" marL="0" rtl="0" algn="l">
              <a:lnSpc>
                <a:spcPct val="70000"/>
              </a:lnSpc>
              <a:spcBef>
                <a:spcPts val="800"/>
              </a:spcBef>
              <a:spcAft>
                <a:spcPts val="0"/>
              </a:spcAft>
              <a:buClr>
                <a:schemeClr val="dk1"/>
              </a:buClr>
              <a:buSzPts val="1600"/>
              <a:buNone/>
            </a:pPr>
            <a:r>
              <a:rPr lang="en" sz="1600" strike="sngStrike"/>
              <a:t>On 2/10/17 about 13:15 he was electively extubated. 2/10/17 1900 many verbally aggressive outbursts noted. 2/11/17 09:03 patient left AMA, after psychiatric evaluation</a:t>
            </a:r>
            <a:endParaRPr/>
          </a:p>
          <a:p>
            <a:pPr indent="0" lvl="0" marL="0" rtl="0" algn="l">
              <a:lnSpc>
                <a:spcPct val="70000"/>
              </a:lnSpc>
              <a:spcBef>
                <a:spcPts val="800"/>
              </a:spcBef>
              <a:spcAft>
                <a:spcPts val="0"/>
              </a:spcAft>
              <a:buClr>
                <a:srgbClr val="8296B0"/>
              </a:buClr>
              <a:buSzPts val="1600"/>
              <a:buNone/>
            </a:pPr>
            <a:r>
              <a:rPr lang="en" sz="1600">
                <a:solidFill>
                  <a:srgbClr val="8296B0"/>
                </a:solidFill>
              </a:rPr>
              <a:t>Extubated on 2/10/17.</a:t>
            </a:r>
            <a:endParaRPr sz="1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19"/>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2"/>
              </a:buClr>
              <a:buSzPts val="3300"/>
              <a:buFont typeface="Calibri"/>
              <a:buNone/>
            </a:pPr>
            <a:r>
              <a:rPr lang="en">
                <a:solidFill>
                  <a:schemeClr val="dk2"/>
                </a:solidFill>
              </a:rPr>
              <a:t>Serious Adverse Events</a:t>
            </a:r>
            <a:br>
              <a:rPr lang="en">
                <a:solidFill>
                  <a:schemeClr val="dk2"/>
                </a:solidFill>
              </a:rPr>
            </a:br>
            <a:endParaRPr/>
          </a:p>
        </p:txBody>
      </p:sp>
      <p:sp>
        <p:nvSpPr>
          <p:cNvPr id="96" name="Google Shape;96;p19"/>
          <p:cNvSpPr txBox="1"/>
          <p:nvPr>
            <p:ph idx="1" type="body"/>
          </p:nvPr>
        </p:nvSpPr>
        <p:spPr>
          <a:xfrm>
            <a:off x="628650" y="1197769"/>
            <a:ext cx="7886700" cy="3263400"/>
          </a:xfrm>
          <a:prstGeom prst="rect">
            <a:avLst/>
          </a:prstGeom>
          <a:noFill/>
          <a:ln>
            <a:noFill/>
          </a:ln>
        </p:spPr>
        <p:txBody>
          <a:bodyPr anchorCtr="0" anchor="t" bIns="34275" lIns="68575" spcFirstLastPara="1" rIns="68575" wrap="square" tIns="34275">
            <a:noAutofit/>
          </a:bodyPr>
          <a:lstStyle/>
          <a:p>
            <a:pPr indent="0" lvl="0" marL="0" rtl="0" algn="l">
              <a:lnSpc>
                <a:spcPct val="100000"/>
              </a:lnSpc>
              <a:spcBef>
                <a:spcPts val="0"/>
              </a:spcBef>
              <a:spcAft>
                <a:spcPts val="0"/>
              </a:spcAft>
              <a:buClr>
                <a:schemeClr val="dk1"/>
              </a:buClr>
              <a:buSzPts val="2100"/>
              <a:buNone/>
            </a:pPr>
            <a:r>
              <a:rPr lang="en"/>
              <a:t>Serious Adverse Events (SAEs):</a:t>
            </a:r>
            <a:endParaRPr/>
          </a:p>
          <a:p>
            <a:pPr indent="-222250" lvl="0" marL="431800" rtl="0" algn="l">
              <a:lnSpc>
                <a:spcPct val="100000"/>
              </a:lnSpc>
              <a:spcBef>
                <a:spcPts val="800"/>
              </a:spcBef>
              <a:spcAft>
                <a:spcPts val="0"/>
              </a:spcAft>
              <a:buClr>
                <a:schemeClr val="dk1"/>
              </a:buClr>
              <a:buSzPts val="2100"/>
              <a:buChar char="●"/>
            </a:pPr>
            <a:r>
              <a:rPr lang="en"/>
              <a:t>Are Fatal</a:t>
            </a:r>
            <a:endParaRPr/>
          </a:p>
          <a:p>
            <a:pPr indent="-222250" lvl="0" marL="431800" rtl="0" algn="l">
              <a:lnSpc>
                <a:spcPct val="100000"/>
              </a:lnSpc>
              <a:spcBef>
                <a:spcPts val="800"/>
              </a:spcBef>
              <a:spcAft>
                <a:spcPts val="0"/>
              </a:spcAft>
              <a:buClr>
                <a:schemeClr val="dk1"/>
              </a:buClr>
              <a:buSzPts val="2100"/>
              <a:buChar char="●"/>
            </a:pPr>
            <a:r>
              <a:rPr lang="en"/>
              <a:t>Are Life-threatening</a:t>
            </a:r>
            <a:endParaRPr/>
          </a:p>
          <a:p>
            <a:pPr indent="-222250" lvl="0" marL="431800" rtl="0" algn="l">
              <a:lnSpc>
                <a:spcPct val="100000"/>
              </a:lnSpc>
              <a:spcBef>
                <a:spcPts val="800"/>
              </a:spcBef>
              <a:spcAft>
                <a:spcPts val="0"/>
              </a:spcAft>
              <a:buClr>
                <a:schemeClr val="dk1"/>
              </a:buClr>
              <a:buSzPts val="2100"/>
              <a:buChar char="●"/>
            </a:pPr>
            <a:r>
              <a:rPr lang="en"/>
              <a:t>Result in hospitalization/prolonging of hospitalization – excluding optional, pre-planned surgery</a:t>
            </a:r>
            <a:endParaRPr/>
          </a:p>
          <a:p>
            <a:pPr indent="-222250" lvl="0" marL="431800" rtl="0" algn="l">
              <a:lnSpc>
                <a:spcPct val="100000"/>
              </a:lnSpc>
              <a:spcBef>
                <a:spcPts val="800"/>
              </a:spcBef>
              <a:spcAft>
                <a:spcPts val="0"/>
              </a:spcAft>
              <a:buClr>
                <a:schemeClr val="dk1"/>
              </a:buClr>
              <a:buSzPts val="2100"/>
              <a:buChar char="●"/>
            </a:pPr>
            <a:r>
              <a:rPr lang="en"/>
              <a:t>Result in disability/congenital anomaly</a:t>
            </a:r>
            <a:endParaRPr/>
          </a:p>
          <a:p>
            <a:pPr indent="-222250" lvl="0" marL="431800" rtl="0" algn="l">
              <a:lnSpc>
                <a:spcPct val="100000"/>
              </a:lnSpc>
              <a:spcBef>
                <a:spcPts val="800"/>
              </a:spcBef>
              <a:spcAft>
                <a:spcPts val="0"/>
              </a:spcAft>
              <a:buClr>
                <a:schemeClr val="dk1"/>
              </a:buClr>
              <a:buSzPts val="2100"/>
              <a:buChar char="●"/>
            </a:pPr>
            <a:r>
              <a:rPr lang="en"/>
              <a:t>Require intervention to prevent permanent impairment </a:t>
            </a:r>
            <a:endParaRPr/>
          </a:p>
          <a:p>
            <a:pPr indent="0" lvl="0" marL="215900" rtl="0" algn="l">
              <a:lnSpc>
                <a:spcPct val="100000"/>
              </a:lnSpc>
              <a:spcBef>
                <a:spcPts val="800"/>
              </a:spcBef>
              <a:spcAft>
                <a:spcPts val="0"/>
              </a:spcAft>
              <a:buClr>
                <a:schemeClr val="dk1"/>
              </a:buClr>
              <a:buSzPts val="2100"/>
              <a:buNone/>
            </a:pPr>
            <a:r>
              <a:rPr lang="en"/>
              <a:t>     or damage</a:t>
            </a:r>
            <a:endParaRPr/>
          </a:p>
          <a:p>
            <a:pPr indent="-38100" lvl="0" marL="177800" rtl="0" algn="l">
              <a:lnSpc>
                <a:spcPct val="80000"/>
              </a:lnSpc>
              <a:spcBef>
                <a:spcPts val="800"/>
              </a:spcBef>
              <a:spcAft>
                <a:spcPts val="1600"/>
              </a:spcAft>
              <a:buClr>
                <a:schemeClr val="dk1"/>
              </a:buClr>
              <a:buSzPts val="2100"/>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1" name="Shape 301"/>
        <p:cNvGrpSpPr/>
        <p:nvPr/>
      </p:nvGrpSpPr>
      <p:grpSpPr>
        <a:xfrm>
          <a:off x="0" y="0"/>
          <a:ext cx="0" cy="0"/>
          <a:chOff x="0" y="0"/>
          <a:chExt cx="0" cy="0"/>
        </a:xfrm>
      </p:grpSpPr>
      <p:sp>
        <p:nvSpPr>
          <p:cNvPr id="302" name="Google Shape;302;p46"/>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Calibri"/>
              <a:buNone/>
            </a:pPr>
            <a:r>
              <a:rPr lang="en"/>
              <a:t>Too much - resolution</a:t>
            </a:r>
            <a:endParaRPr/>
          </a:p>
        </p:txBody>
      </p:sp>
      <p:sp>
        <p:nvSpPr>
          <p:cNvPr id="303" name="Google Shape;303;p46"/>
          <p:cNvSpPr txBox="1"/>
          <p:nvPr>
            <p:ph idx="1" type="body"/>
          </p:nvPr>
        </p:nvSpPr>
        <p:spPr>
          <a:xfrm>
            <a:off x="1485900" y="1255014"/>
            <a:ext cx="2537400" cy="35388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800"/>
              <a:buNone/>
            </a:pPr>
            <a:r>
              <a:rPr lang="en" sz="800"/>
              <a:t>35 y.o. male with a history of anxiety, bipolar affective disorder, schizophrenia, and previous seizure event thought to be EtOH related presented to enrolling center ED via EMS 2/8/17 at 20:47 with seizures. Seizure in route abated with 4mg midazolam IM EMS administered. On initial assessment patient was sedated, but responded to noxious stimuli. Sedation thought to be due to EtOH, versed, and post-ictal state. Labs and CT head ordered. In CT patient had repeat seizure. He was given midazolam 3 mg IM and was brought back to ER. He appeared to continue to be having seizure so additional midazolam 3 mg IV was given. Seizure appeared to resolve. Neurology consulted to ER. Patient return of seizures occurred at approximately 2240. He was given an additional lorazepam 2 mg IV. Seizure continued for 5 minutes so ESETT drug was given. Study drug infusion started at 23:01. During infusion, pt appeared to have aspiration event. Infusion completed and patient stopped seizing and withdrew from nailbed pressure. At 20 minute assessment he was still responding to noxious stimulation. He was intubated for airway protection due to apparent aspiration event. He was sedated with propofol post intubation. Pt was admitted to the ICU for further diagnosis and management. 60 minute assessment at 00:15 revealed pt was sedated but withdrew from nailbed pressure. On 2/10/17 about 13:15 he was electively extubated. 2/10/17 1900 many verbally aggressive outbursts noted. 2/11/17 09:03 patient left AMA, after psychiatric evaluation</a:t>
            </a:r>
            <a:endParaRPr/>
          </a:p>
          <a:p>
            <a:pPr indent="0" lvl="0" marL="0" rtl="0" algn="l">
              <a:lnSpc>
                <a:spcPct val="90000"/>
              </a:lnSpc>
              <a:spcBef>
                <a:spcPts val="800"/>
              </a:spcBef>
              <a:spcAft>
                <a:spcPts val="0"/>
              </a:spcAft>
              <a:buClr>
                <a:schemeClr val="dk1"/>
              </a:buClr>
              <a:buSzPts val="800"/>
              <a:buNone/>
            </a:pPr>
            <a:r>
              <a:t/>
            </a:r>
            <a:endParaRPr sz="800"/>
          </a:p>
        </p:txBody>
      </p:sp>
      <p:sp>
        <p:nvSpPr>
          <p:cNvPr id="304" name="Google Shape;304;p46"/>
          <p:cNvSpPr txBox="1"/>
          <p:nvPr>
            <p:ph idx="2" type="body"/>
          </p:nvPr>
        </p:nvSpPr>
        <p:spPr>
          <a:xfrm>
            <a:off x="5257800" y="1255014"/>
            <a:ext cx="2537400" cy="35388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800"/>
              <a:buNone/>
            </a:pPr>
            <a:r>
              <a:rPr lang="en" sz="800"/>
              <a:t>A 35 yo with complex psychiatric history and prior alcohol related seizures had stuttering status epilepticus, received midazolam 10 mg and lorazepam 2 mg in divided doses over 2 hours, and enrolled on 2/8/17 at  23:01, followed by an aspiration event and transient hypoxia. He stopped seizing but remained poorly responsive. He was endotracheally intubated at 23:25 for airway protective and decreased level of consciousness and risk of further aspiration. He was sedated with propofol and admitted to ICU. Normal CXR and no sequelae of aspiration on 2/9/17. Extubated on 2/10/17.</a:t>
            </a:r>
            <a:endParaRPr/>
          </a:p>
        </p:txBody>
      </p:sp>
      <p:sp>
        <p:nvSpPr>
          <p:cNvPr id="305" name="Google Shape;305;p46"/>
          <p:cNvSpPr/>
          <p:nvPr/>
        </p:nvSpPr>
        <p:spPr>
          <a:xfrm>
            <a:off x="4286250" y="1828800"/>
            <a:ext cx="742800" cy="514200"/>
          </a:xfrm>
          <a:prstGeom prst="rightArrow">
            <a:avLst>
              <a:gd fmla="val 50000" name="adj1"/>
              <a:gd fmla="val 50000" name="adj2"/>
            </a:avLst>
          </a:prstGeom>
          <a:solidFill>
            <a:schemeClr val="accent1"/>
          </a:solidFill>
          <a:ln cap="flat" cmpd="sng" w="12700">
            <a:solidFill>
              <a:srgbClr val="42719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9" name="Shape 309"/>
        <p:cNvGrpSpPr/>
        <p:nvPr/>
      </p:nvGrpSpPr>
      <p:grpSpPr>
        <a:xfrm>
          <a:off x="0" y="0"/>
          <a:ext cx="0" cy="0"/>
          <a:chOff x="0" y="0"/>
          <a:chExt cx="0" cy="0"/>
        </a:xfrm>
      </p:grpSpPr>
      <p:sp>
        <p:nvSpPr>
          <p:cNvPr id="310" name="Google Shape;310;p47"/>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Calibri"/>
              <a:buNone/>
            </a:pPr>
            <a:r>
              <a:rPr lang="en"/>
              <a:t>Not enough</a:t>
            </a:r>
            <a:endParaRPr/>
          </a:p>
        </p:txBody>
      </p:sp>
      <p:sp>
        <p:nvSpPr>
          <p:cNvPr id="311" name="Google Shape;311;p47"/>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171450" lvl="0" marL="177800" rtl="0" algn="l">
              <a:lnSpc>
                <a:spcPct val="90000"/>
              </a:lnSpc>
              <a:spcBef>
                <a:spcPts val="0"/>
              </a:spcBef>
              <a:spcAft>
                <a:spcPts val="0"/>
              </a:spcAft>
              <a:buClr>
                <a:schemeClr val="dk1"/>
              </a:buClr>
              <a:buSzPts val="2100"/>
              <a:buChar char="•"/>
            </a:pPr>
            <a:r>
              <a:rPr lang="en"/>
              <a:t>Blood culture positive for beta hemolytic strep, left peripheral line. Patient started Levaquin 750 mg oral tablet qd x 10 days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5" name="Shape 315"/>
        <p:cNvGrpSpPr/>
        <p:nvPr/>
      </p:nvGrpSpPr>
      <p:grpSpPr>
        <a:xfrm>
          <a:off x="0" y="0"/>
          <a:ext cx="0" cy="0"/>
          <a:chOff x="0" y="0"/>
          <a:chExt cx="0" cy="0"/>
        </a:xfrm>
      </p:grpSpPr>
      <p:sp>
        <p:nvSpPr>
          <p:cNvPr id="316" name="Google Shape;316;p48"/>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Calibri"/>
              <a:buNone/>
            </a:pPr>
            <a:r>
              <a:rPr lang="en" strike="sngStrike"/>
              <a:t>Not</a:t>
            </a:r>
            <a:r>
              <a:rPr lang="en"/>
              <a:t> enough</a:t>
            </a:r>
            <a:endParaRPr/>
          </a:p>
        </p:txBody>
      </p:sp>
      <p:sp>
        <p:nvSpPr>
          <p:cNvPr id="317" name="Google Shape;317;p48"/>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171450" lvl="0" marL="177800" rtl="0" algn="l">
              <a:lnSpc>
                <a:spcPct val="90000"/>
              </a:lnSpc>
              <a:spcBef>
                <a:spcPts val="0"/>
              </a:spcBef>
              <a:spcAft>
                <a:spcPts val="0"/>
              </a:spcAft>
              <a:buClr>
                <a:schemeClr val="dk1"/>
              </a:buClr>
              <a:buSzPts val="2100"/>
              <a:buChar char="•"/>
            </a:pPr>
            <a:r>
              <a:rPr lang="en" strike="sngStrike"/>
              <a:t>Blood culture positive for beta hemolytic strep, left peripheral line. Patient started Levaquin 750 mg oral tablet qd x 10 days</a:t>
            </a:r>
            <a:endParaRPr/>
          </a:p>
          <a:p>
            <a:pPr indent="-38100" lvl="0" marL="177800" rtl="0" algn="l">
              <a:lnSpc>
                <a:spcPct val="90000"/>
              </a:lnSpc>
              <a:spcBef>
                <a:spcPts val="800"/>
              </a:spcBef>
              <a:spcAft>
                <a:spcPts val="0"/>
              </a:spcAft>
              <a:buClr>
                <a:schemeClr val="dk1"/>
              </a:buClr>
              <a:buSzPts val="2100"/>
              <a:buNone/>
            </a:pPr>
            <a:r>
              <a:t/>
            </a:r>
            <a:endParaRPr/>
          </a:p>
          <a:p>
            <a:pPr indent="-171450" lvl="0" marL="177800" rtl="0" algn="l">
              <a:lnSpc>
                <a:spcPct val="90000"/>
              </a:lnSpc>
              <a:spcBef>
                <a:spcPts val="800"/>
              </a:spcBef>
              <a:spcAft>
                <a:spcPts val="0"/>
              </a:spcAft>
              <a:buClr>
                <a:schemeClr val="dk1"/>
              </a:buClr>
              <a:buSzPts val="2100"/>
              <a:buChar char="•"/>
            </a:pPr>
            <a:r>
              <a:rPr lang="en"/>
              <a:t>A 42 yo with epilepsy and prior TBI was enrolled on 3/15/17 at 9:02PM. On [date?] she had fever, leukocytosis, and underwent a workup for an infectious source. Blood culture grew strep agalactiae sensitive to ceftriaxone and levofloxacin, but no other source was found. She was treated with ceftriaxone IV x 4 days, and levofloxacin PO x 10 days, and had no further fevers.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1" name="Shape 321"/>
        <p:cNvGrpSpPr/>
        <p:nvPr/>
      </p:nvGrpSpPr>
      <p:grpSpPr>
        <a:xfrm>
          <a:off x="0" y="0"/>
          <a:ext cx="0" cy="0"/>
          <a:chOff x="0" y="0"/>
          <a:chExt cx="0" cy="0"/>
        </a:xfrm>
      </p:grpSpPr>
      <p:sp>
        <p:nvSpPr>
          <p:cNvPr id="322" name="Google Shape;322;p49"/>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3300"/>
              <a:buFont typeface="Calibri"/>
              <a:buNone/>
            </a:pPr>
            <a:r>
              <a:rPr lang="en"/>
              <a:t>Style points</a:t>
            </a:r>
            <a:endParaRPr/>
          </a:p>
        </p:txBody>
      </p:sp>
      <p:sp>
        <p:nvSpPr>
          <p:cNvPr id="323" name="Google Shape;323;p49"/>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38100" lvl="0" marL="177800" rtl="0" algn="l">
              <a:lnSpc>
                <a:spcPct val="90000"/>
              </a:lnSpc>
              <a:spcBef>
                <a:spcPts val="0"/>
              </a:spcBef>
              <a:spcAft>
                <a:spcPts val="0"/>
              </a:spcAft>
              <a:buClr>
                <a:schemeClr val="dk1"/>
              </a:buClr>
              <a:buSzPts val="2100"/>
              <a:buNone/>
            </a:pPr>
            <a:r>
              <a:t/>
            </a:r>
            <a:endParaRPr/>
          </a:p>
          <a:p>
            <a:pPr indent="-171450" lvl="0" marL="177800" rtl="0" algn="l">
              <a:lnSpc>
                <a:spcPct val="90000"/>
              </a:lnSpc>
              <a:spcBef>
                <a:spcPts val="800"/>
              </a:spcBef>
              <a:spcAft>
                <a:spcPts val="0"/>
              </a:spcAft>
              <a:buClr>
                <a:schemeClr val="dk1"/>
              </a:buClr>
              <a:buSzPts val="2100"/>
              <a:buChar char="•"/>
            </a:pPr>
            <a:r>
              <a:rPr lang="en"/>
              <a:t>Use generic drug names</a:t>
            </a:r>
            <a:endParaRPr/>
          </a:p>
          <a:p>
            <a:pPr indent="-38100" lvl="0" marL="177800" rtl="0" algn="l">
              <a:lnSpc>
                <a:spcPct val="90000"/>
              </a:lnSpc>
              <a:spcBef>
                <a:spcPts val="800"/>
              </a:spcBef>
              <a:spcAft>
                <a:spcPts val="0"/>
              </a:spcAft>
              <a:buClr>
                <a:schemeClr val="dk1"/>
              </a:buClr>
              <a:buSzPts val="2100"/>
              <a:buNone/>
            </a:pPr>
            <a:r>
              <a:t/>
            </a:r>
            <a:endParaRPr/>
          </a:p>
          <a:p>
            <a:pPr indent="-171450" lvl="0" marL="177800" rtl="0" algn="l">
              <a:lnSpc>
                <a:spcPct val="90000"/>
              </a:lnSpc>
              <a:spcBef>
                <a:spcPts val="800"/>
              </a:spcBef>
              <a:spcAft>
                <a:spcPts val="0"/>
              </a:spcAft>
              <a:buClr>
                <a:schemeClr val="dk1"/>
              </a:buClr>
              <a:buSzPts val="2100"/>
              <a:buChar char="•"/>
            </a:pPr>
            <a:r>
              <a:rPr lang="en"/>
              <a:t>Use a spell checker</a:t>
            </a:r>
            <a:endParaRPr/>
          </a:p>
          <a:p>
            <a:pPr indent="-38100" lvl="0" marL="177800" rtl="0" algn="l">
              <a:lnSpc>
                <a:spcPct val="90000"/>
              </a:lnSpc>
              <a:spcBef>
                <a:spcPts val="800"/>
              </a:spcBef>
              <a:spcAft>
                <a:spcPts val="0"/>
              </a:spcAft>
              <a:buClr>
                <a:schemeClr val="dk1"/>
              </a:buClr>
              <a:buSzPts val="2100"/>
              <a:buNone/>
            </a:pPr>
            <a:r>
              <a:t/>
            </a:r>
            <a:endParaRPr/>
          </a:p>
          <a:p>
            <a:pPr indent="-171450" lvl="0" marL="177800" rtl="0" algn="l">
              <a:lnSpc>
                <a:spcPct val="90000"/>
              </a:lnSpc>
              <a:spcBef>
                <a:spcPts val="800"/>
              </a:spcBef>
              <a:spcAft>
                <a:spcPts val="0"/>
              </a:spcAft>
              <a:buClr>
                <a:schemeClr val="dk1"/>
              </a:buClr>
              <a:buSzPts val="2100"/>
              <a:buChar char="•"/>
            </a:pPr>
            <a:r>
              <a:rPr lang="en"/>
              <a:t>Have the site PI read critically</a:t>
            </a:r>
            <a:endParaRPr/>
          </a:p>
          <a:p>
            <a:pPr indent="-38100" lvl="0" marL="177800" rtl="0" algn="l">
              <a:lnSpc>
                <a:spcPct val="90000"/>
              </a:lnSpc>
              <a:spcBef>
                <a:spcPts val="800"/>
              </a:spcBef>
              <a:spcAft>
                <a:spcPts val="0"/>
              </a:spcAft>
              <a:buClr>
                <a:schemeClr val="dk1"/>
              </a:buClr>
              <a:buSzPts val="2100"/>
              <a:buNone/>
            </a:pPr>
            <a:r>
              <a:t/>
            </a:r>
            <a:endParaRPr/>
          </a:p>
          <a:p>
            <a:pPr indent="-38100" lvl="0" marL="177800" rtl="0" algn="l">
              <a:lnSpc>
                <a:spcPct val="90000"/>
              </a:lnSpc>
              <a:spcBef>
                <a:spcPts val="800"/>
              </a:spcBef>
              <a:spcAft>
                <a:spcPts val="0"/>
              </a:spcAft>
              <a:buClr>
                <a:schemeClr val="dk1"/>
              </a:buClr>
              <a:buSzPts val="2100"/>
              <a:buNone/>
            </a:pPr>
            <a:r>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7" name="Shape 327"/>
        <p:cNvGrpSpPr/>
        <p:nvPr/>
      </p:nvGrpSpPr>
      <p:grpSpPr>
        <a:xfrm>
          <a:off x="0" y="0"/>
          <a:ext cx="0" cy="0"/>
          <a:chOff x="0" y="0"/>
          <a:chExt cx="0" cy="0"/>
        </a:xfrm>
      </p:grpSpPr>
      <p:sp>
        <p:nvSpPr>
          <p:cNvPr id="328" name="Google Shape;328;p50"/>
          <p:cNvSpPr txBox="1"/>
          <p:nvPr>
            <p:ph type="title"/>
          </p:nvPr>
        </p:nvSpPr>
        <p:spPr>
          <a:xfrm>
            <a:off x="623888" y="1282304"/>
            <a:ext cx="7886700" cy="21396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dk1"/>
              </a:buClr>
              <a:buSzPts val="4500"/>
              <a:buFont typeface="Calibri"/>
              <a:buNone/>
            </a:pPr>
            <a:r>
              <a:rPr lang="en"/>
              <a:t>Questions?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2"/>
              </a:buClr>
              <a:buSzPts val="3300"/>
              <a:buFont typeface="Calibri"/>
              <a:buNone/>
            </a:pPr>
            <a:r>
              <a:rPr lang="en">
                <a:solidFill>
                  <a:schemeClr val="dk2"/>
                </a:solidFill>
              </a:rPr>
              <a:t>Reporting AEs</a:t>
            </a:r>
            <a:br>
              <a:rPr lang="en">
                <a:solidFill>
                  <a:schemeClr val="dk2"/>
                </a:solidFill>
              </a:rPr>
            </a:br>
            <a:endParaRPr/>
          </a:p>
        </p:txBody>
      </p:sp>
      <p:sp>
        <p:nvSpPr>
          <p:cNvPr id="102" name="Google Shape;102;p20"/>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209550" lvl="0" marL="215900" rtl="0" algn="l">
              <a:lnSpc>
                <a:spcPct val="150000"/>
              </a:lnSpc>
              <a:spcBef>
                <a:spcPts val="0"/>
              </a:spcBef>
              <a:spcAft>
                <a:spcPts val="0"/>
              </a:spcAft>
              <a:buClr>
                <a:schemeClr val="dk1"/>
              </a:buClr>
              <a:buSzPts val="2100"/>
              <a:buChar char="●"/>
            </a:pPr>
            <a:r>
              <a:rPr lang="en"/>
              <a:t>Reported on Form 104 – Adverse Event Case Report Form (CRF)</a:t>
            </a:r>
            <a:endParaRPr/>
          </a:p>
          <a:p>
            <a:pPr indent="-209550" lvl="0" marL="215900" rtl="0" algn="l">
              <a:lnSpc>
                <a:spcPct val="150000"/>
              </a:lnSpc>
              <a:spcBef>
                <a:spcPts val="800"/>
              </a:spcBef>
              <a:spcAft>
                <a:spcPts val="0"/>
              </a:spcAft>
              <a:buClr>
                <a:schemeClr val="dk1"/>
              </a:buClr>
              <a:buSzPts val="2100"/>
              <a:buChar char="●"/>
            </a:pPr>
            <a:r>
              <a:rPr lang="en"/>
              <a:t>One AE per CRF</a:t>
            </a:r>
            <a:endParaRPr/>
          </a:p>
          <a:p>
            <a:pPr indent="-209550" lvl="0" marL="215900" rtl="0" algn="l">
              <a:lnSpc>
                <a:spcPct val="150000"/>
              </a:lnSpc>
              <a:spcBef>
                <a:spcPts val="800"/>
              </a:spcBef>
              <a:spcAft>
                <a:spcPts val="0"/>
              </a:spcAft>
              <a:buClr>
                <a:schemeClr val="dk1"/>
              </a:buClr>
              <a:buSzPts val="2100"/>
              <a:buChar char="●"/>
            </a:pPr>
            <a:r>
              <a:rPr lang="en"/>
              <a:t>Report diagnosis, not symptoms</a:t>
            </a:r>
            <a:endParaRPr/>
          </a:p>
          <a:p>
            <a:pPr indent="-215900" lvl="1" marL="558800" rtl="0" algn="l">
              <a:lnSpc>
                <a:spcPct val="150000"/>
              </a:lnSpc>
              <a:spcBef>
                <a:spcPts val="400"/>
              </a:spcBef>
              <a:spcAft>
                <a:spcPts val="0"/>
              </a:spcAft>
              <a:buClr>
                <a:schemeClr val="dk1"/>
              </a:buClr>
              <a:buSzPts val="1800"/>
              <a:buChar char="○"/>
            </a:pPr>
            <a:r>
              <a:rPr lang="en"/>
              <a:t>Fever, cough, chest pain, crackles = pneumonia</a:t>
            </a:r>
            <a:endParaRPr/>
          </a:p>
          <a:p>
            <a:pPr indent="-209550" lvl="0" marL="215900" rtl="0" algn="l">
              <a:lnSpc>
                <a:spcPct val="150000"/>
              </a:lnSpc>
              <a:spcBef>
                <a:spcPts val="800"/>
              </a:spcBef>
              <a:spcAft>
                <a:spcPts val="0"/>
              </a:spcAft>
              <a:buClr>
                <a:schemeClr val="dk1"/>
              </a:buClr>
              <a:buSzPts val="2100"/>
              <a:buChar char="●"/>
            </a:pPr>
            <a:r>
              <a:rPr lang="en"/>
              <a:t>Avoid abbreviations/colloquialisms</a:t>
            </a:r>
            <a:endParaRPr/>
          </a:p>
          <a:p>
            <a:pPr indent="0" lvl="0" marL="0" rtl="0" algn="l">
              <a:lnSpc>
                <a:spcPct val="90000"/>
              </a:lnSpc>
              <a:spcBef>
                <a:spcPts val="800"/>
              </a:spcBef>
              <a:spcAft>
                <a:spcPts val="1600"/>
              </a:spcAft>
              <a:buClr>
                <a:schemeClr val="dk1"/>
              </a:buClr>
              <a:buSzPts val="21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2"/>
              </a:buClr>
              <a:buSzPts val="3300"/>
              <a:buFont typeface="Calibri"/>
              <a:buNone/>
            </a:pPr>
            <a:r>
              <a:rPr lang="en">
                <a:solidFill>
                  <a:schemeClr val="dk2"/>
                </a:solidFill>
              </a:rPr>
              <a:t>Reporting AEs</a:t>
            </a:r>
            <a:br>
              <a:rPr lang="en">
                <a:solidFill>
                  <a:schemeClr val="dk2"/>
                </a:solidFill>
              </a:rPr>
            </a:br>
            <a:endParaRPr/>
          </a:p>
        </p:txBody>
      </p:sp>
      <p:sp>
        <p:nvSpPr>
          <p:cNvPr id="108" name="Google Shape;108;p21"/>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209550" lvl="0" marL="215900" rtl="0" algn="l">
              <a:lnSpc>
                <a:spcPct val="100000"/>
              </a:lnSpc>
              <a:spcBef>
                <a:spcPts val="0"/>
              </a:spcBef>
              <a:spcAft>
                <a:spcPts val="0"/>
              </a:spcAft>
              <a:buClr>
                <a:schemeClr val="dk1"/>
              </a:buClr>
              <a:buSzPts val="2100"/>
              <a:buChar char="●"/>
            </a:pPr>
            <a:r>
              <a:rPr lang="en"/>
              <a:t>Death, surgery, intubation, etc. are NOT adverse events.  They are outcomes of adverse events.</a:t>
            </a:r>
            <a:endParaRPr/>
          </a:p>
          <a:p>
            <a:pPr indent="-209550" lvl="0" marL="215900" rtl="0" algn="l">
              <a:lnSpc>
                <a:spcPct val="200000"/>
              </a:lnSpc>
              <a:spcBef>
                <a:spcPts val="800"/>
              </a:spcBef>
              <a:spcAft>
                <a:spcPts val="0"/>
              </a:spcAft>
              <a:buClr>
                <a:schemeClr val="dk1"/>
              </a:buClr>
              <a:buSzPts val="2100"/>
              <a:buChar char="●"/>
            </a:pPr>
            <a:r>
              <a:rPr lang="en"/>
              <a:t>All AEs will be coded using MedDRA.</a:t>
            </a:r>
            <a:endParaRPr/>
          </a:p>
          <a:p>
            <a:pPr indent="-209550" lvl="0" marL="215900" rtl="0" algn="l">
              <a:lnSpc>
                <a:spcPct val="100000"/>
              </a:lnSpc>
              <a:spcBef>
                <a:spcPts val="800"/>
              </a:spcBef>
              <a:spcAft>
                <a:spcPts val="0"/>
              </a:spcAft>
              <a:buClr>
                <a:schemeClr val="dk1"/>
              </a:buClr>
              <a:buSzPts val="2100"/>
              <a:buChar char="●"/>
            </a:pPr>
            <a:r>
              <a:rPr lang="en"/>
              <a:t>A new feature of WebDCU</a:t>
            </a:r>
            <a:r>
              <a:rPr baseline="30000" lang="en"/>
              <a:t>TM</a:t>
            </a:r>
            <a:r>
              <a:rPr lang="en"/>
              <a:t> will auto-populate the Lowest Level Term when 3 or more letters are entered into the name field.</a:t>
            </a:r>
            <a:r>
              <a:rPr baseline="30000" lang="en"/>
              <a:t>  </a:t>
            </a:r>
            <a:endParaRPr/>
          </a:p>
          <a:p>
            <a:pPr indent="-209550" lvl="0" marL="215900" rtl="0" algn="l">
              <a:lnSpc>
                <a:spcPct val="100000"/>
              </a:lnSpc>
              <a:spcBef>
                <a:spcPts val="800"/>
              </a:spcBef>
              <a:spcAft>
                <a:spcPts val="0"/>
              </a:spcAft>
              <a:buClr>
                <a:schemeClr val="dk1"/>
              </a:buClr>
              <a:buSzPts val="2100"/>
              <a:buChar char="●"/>
            </a:pPr>
            <a:r>
              <a:rPr lang="en"/>
              <a:t>Pick the highest level of specificity.</a:t>
            </a:r>
            <a:endParaRPr baseline="30000"/>
          </a:p>
          <a:p>
            <a:pPr indent="-38100" lvl="0" marL="177800" rtl="0" algn="l">
              <a:lnSpc>
                <a:spcPct val="90000"/>
              </a:lnSpc>
              <a:spcBef>
                <a:spcPts val="800"/>
              </a:spcBef>
              <a:spcAft>
                <a:spcPts val="1600"/>
              </a:spcAft>
              <a:buClr>
                <a:schemeClr val="dk1"/>
              </a:buClr>
              <a:buSzPts val="21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2"/>
              </a:buClr>
              <a:buSzPts val="3300"/>
              <a:buFont typeface="Calibri"/>
              <a:buNone/>
            </a:pPr>
            <a:r>
              <a:rPr lang="en">
                <a:solidFill>
                  <a:schemeClr val="dk2"/>
                </a:solidFill>
              </a:rPr>
              <a:t>Reporting Requirements for AEs</a:t>
            </a:r>
            <a:br>
              <a:rPr lang="en">
                <a:solidFill>
                  <a:schemeClr val="dk2"/>
                </a:solidFill>
              </a:rPr>
            </a:br>
            <a:endParaRPr/>
          </a:p>
        </p:txBody>
      </p:sp>
      <p:sp>
        <p:nvSpPr>
          <p:cNvPr id="114" name="Google Shape;114;p22"/>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209550" lvl="0" marL="215900" rtl="0" algn="l">
              <a:lnSpc>
                <a:spcPct val="100000"/>
              </a:lnSpc>
              <a:spcBef>
                <a:spcPts val="0"/>
              </a:spcBef>
              <a:spcAft>
                <a:spcPts val="0"/>
              </a:spcAft>
              <a:buClr>
                <a:schemeClr val="dk1"/>
              </a:buClr>
              <a:buSzPts val="2100"/>
              <a:buChar char="●"/>
            </a:pPr>
            <a:r>
              <a:rPr lang="en"/>
              <a:t>AE reporting – from Randomization through Day 6 or Hospital Discharge, whichever comes first</a:t>
            </a:r>
            <a:endParaRPr/>
          </a:p>
          <a:p>
            <a:pPr indent="-209550" lvl="0" marL="215900" rtl="0" algn="l">
              <a:lnSpc>
                <a:spcPct val="200000"/>
              </a:lnSpc>
              <a:spcBef>
                <a:spcPts val="800"/>
              </a:spcBef>
              <a:spcAft>
                <a:spcPts val="0"/>
              </a:spcAft>
              <a:buClr>
                <a:schemeClr val="dk1"/>
              </a:buClr>
              <a:buSzPts val="2100"/>
              <a:buChar char="●"/>
            </a:pPr>
            <a:r>
              <a:rPr lang="en"/>
              <a:t>SAE reporting – from Randomization through End of Study</a:t>
            </a:r>
            <a:endParaRPr/>
          </a:p>
          <a:p>
            <a:pPr indent="-38100" lvl="0" marL="177800" rtl="0" algn="l">
              <a:lnSpc>
                <a:spcPct val="90000"/>
              </a:lnSpc>
              <a:spcBef>
                <a:spcPts val="800"/>
              </a:spcBef>
              <a:spcAft>
                <a:spcPts val="1600"/>
              </a:spcAft>
              <a:buClr>
                <a:schemeClr val="dk1"/>
              </a:buClr>
              <a:buSzPts val="21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2"/>
              </a:buClr>
              <a:buSzPts val="3300"/>
              <a:buFont typeface="Calibri"/>
              <a:buNone/>
            </a:pPr>
            <a:r>
              <a:rPr lang="en">
                <a:solidFill>
                  <a:schemeClr val="dk2"/>
                </a:solidFill>
              </a:rPr>
              <a:t>Data Entry Timelines for AEs</a:t>
            </a:r>
            <a:br>
              <a:rPr lang="en">
                <a:solidFill>
                  <a:schemeClr val="dk2"/>
                </a:solidFill>
              </a:rPr>
            </a:br>
            <a:endParaRPr/>
          </a:p>
        </p:txBody>
      </p:sp>
      <p:sp>
        <p:nvSpPr>
          <p:cNvPr id="120" name="Google Shape;120;p23"/>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209550" lvl="0" marL="215900" rtl="0" algn="l">
              <a:lnSpc>
                <a:spcPct val="110000"/>
              </a:lnSpc>
              <a:spcBef>
                <a:spcPts val="0"/>
              </a:spcBef>
              <a:spcAft>
                <a:spcPts val="0"/>
              </a:spcAft>
              <a:buClr>
                <a:schemeClr val="dk1"/>
              </a:buClr>
              <a:buSzPts val="2100"/>
              <a:buChar char="●"/>
            </a:pPr>
            <a:r>
              <a:rPr lang="en"/>
              <a:t>Non-serious AEs must be entered and </a:t>
            </a:r>
            <a:r>
              <a:rPr b="1" lang="en" u="sng"/>
              <a:t>submitted</a:t>
            </a:r>
            <a:r>
              <a:rPr lang="en"/>
              <a:t> into WebDCU</a:t>
            </a:r>
            <a:r>
              <a:rPr baseline="30000" lang="en"/>
              <a:t>TM</a:t>
            </a:r>
            <a:r>
              <a:rPr lang="en"/>
              <a:t> within 5 days of data collection.</a:t>
            </a:r>
            <a:endParaRPr/>
          </a:p>
          <a:p>
            <a:pPr indent="-76200" lvl="0" marL="215900" rtl="0" algn="l">
              <a:lnSpc>
                <a:spcPct val="110000"/>
              </a:lnSpc>
              <a:spcBef>
                <a:spcPts val="800"/>
              </a:spcBef>
              <a:spcAft>
                <a:spcPts val="0"/>
              </a:spcAft>
              <a:buClr>
                <a:schemeClr val="dk1"/>
              </a:buClr>
              <a:buSzPts val="2100"/>
              <a:buNone/>
            </a:pPr>
            <a:r>
              <a:t/>
            </a:r>
            <a:endParaRPr/>
          </a:p>
          <a:p>
            <a:pPr indent="-209550" lvl="0" marL="215900" rtl="0" algn="l">
              <a:lnSpc>
                <a:spcPct val="100000"/>
              </a:lnSpc>
              <a:spcBef>
                <a:spcPts val="800"/>
              </a:spcBef>
              <a:spcAft>
                <a:spcPts val="0"/>
              </a:spcAft>
              <a:buClr>
                <a:schemeClr val="dk1"/>
              </a:buClr>
              <a:buSzPts val="2100"/>
              <a:buChar char="●"/>
            </a:pPr>
            <a:r>
              <a:rPr lang="en"/>
              <a:t>SAEs must be entered and </a:t>
            </a:r>
            <a:r>
              <a:rPr b="1" lang="en" u="sng"/>
              <a:t>submitted</a:t>
            </a:r>
            <a:r>
              <a:rPr lang="en"/>
              <a:t> into WebDCU</a:t>
            </a:r>
            <a:r>
              <a:rPr baseline="30000" lang="en"/>
              <a:t>TM</a:t>
            </a:r>
            <a:r>
              <a:rPr lang="en"/>
              <a:t> within </a:t>
            </a:r>
            <a:r>
              <a:rPr b="1" lang="en"/>
              <a:t>24 hours</a:t>
            </a:r>
            <a:r>
              <a:rPr lang="en"/>
              <a:t> of discovery.</a:t>
            </a:r>
            <a:endParaRPr/>
          </a:p>
          <a:p>
            <a:pPr indent="-38100" lvl="0" marL="177800" rtl="0" algn="l">
              <a:lnSpc>
                <a:spcPct val="90000"/>
              </a:lnSpc>
              <a:spcBef>
                <a:spcPts val="800"/>
              </a:spcBef>
              <a:spcAft>
                <a:spcPts val="1600"/>
              </a:spcAft>
              <a:buClr>
                <a:schemeClr val="dk1"/>
              </a:buClr>
              <a:buSzPts val="21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4"/>
          <p:cNvSpPr txBox="1"/>
          <p:nvPr>
            <p:ph type="title"/>
          </p:nvPr>
        </p:nvSpPr>
        <p:spPr>
          <a:xfrm>
            <a:off x="628650" y="217733"/>
            <a:ext cx="7886700" cy="9942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2"/>
              </a:buClr>
              <a:buSzPts val="3000"/>
              <a:buFont typeface="Calibri"/>
              <a:buNone/>
            </a:pPr>
            <a:br>
              <a:rPr lang="en" sz="3000">
                <a:solidFill>
                  <a:schemeClr val="dk2"/>
                </a:solidFill>
              </a:rPr>
            </a:br>
            <a:br>
              <a:rPr lang="en" sz="3000">
                <a:solidFill>
                  <a:schemeClr val="dk2"/>
                </a:solidFill>
              </a:rPr>
            </a:br>
            <a:r>
              <a:rPr lang="en" sz="3000">
                <a:solidFill>
                  <a:schemeClr val="dk2"/>
                </a:solidFill>
              </a:rPr>
              <a:t>Reporting SAEs</a:t>
            </a:r>
            <a:br>
              <a:rPr lang="en" sz="3000">
                <a:solidFill>
                  <a:schemeClr val="dk2"/>
                </a:solidFill>
              </a:rPr>
            </a:br>
            <a:br>
              <a:rPr lang="en" sz="3000">
                <a:solidFill>
                  <a:schemeClr val="dk2"/>
                </a:solidFill>
              </a:rPr>
            </a:br>
            <a:endParaRPr sz="3000"/>
          </a:p>
        </p:txBody>
      </p:sp>
      <p:sp>
        <p:nvSpPr>
          <p:cNvPr id="126" name="Google Shape;126;p24"/>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0" lvl="0" marL="0" rtl="0" algn="l">
              <a:lnSpc>
                <a:spcPct val="120000"/>
              </a:lnSpc>
              <a:spcBef>
                <a:spcPts val="0"/>
              </a:spcBef>
              <a:spcAft>
                <a:spcPts val="0"/>
              </a:spcAft>
              <a:buClr>
                <a:schemeClr val="dk1"/>
              </a:buClr>
              <a:buSzPts val="2100"/>
              <a:buNone/>
            </a:pPr>
            <a:r>
              <a:rPr lang="en"/>
              <a:t>SAEs require additional information to be submitted on the AE CRF:</a:t>
            </a:r>
            <a:endParaRPr/>
          </a:p>
          <a:p>
            <a:pPr indent="-222250" lvl="0" marL="431800" rtl="0" algn="l">
              <a:lnSpc>
                <a:spcPct val="120000"/>
              </a:lnSpc>
              <a:spcBef>
                <a:spcPts val="800"/>
              </a:spcBef>
              <a:spcAft>
                <a:spcPts val="0"/>
              </a:spcAft>
              <a:buClr>
                <a:schemeClr val="dk1"/>
              </a:buClr>
              <a:buSzPts val="2100"/>
              <a:buChar char="●"/>
            </a:pPr>
            <a:r>
              <a:rPr lang="en"/>
              <a:t>Detailed description of the event</a:t>
            </a:r>
            <a:endParaRPr/>
          </a:p>
          <a:p>
            <a:pPr indent="-222250" lvl="0" marL="431800" rtl="0" algn="l">
              <a:lnSpc>
                <a:spcPct val="120000"/>
              </a:lnSpc>
              <a:spcBef>
                <a:spcPts val="800"/>
              </a:spcBef>
              <a:spcAft>
                <a:spcPts val="0"/>
              </a:spcAft>
              <a:buClr>
                <a:schemeClr val="dk1"/>
              </a:buClr>
              <a:buSzPts val="2100"/>
              <a:buChar char="●"/>
            </a:pPr>
            <a:r>
              <a:rPr lang="en"/>
              <a:t>Relevant tests/laboratory data</a:t>
            </a:r>
            <a:endParaRPr/>
          </a:p>
          <a:p>
            <a:pPr indent="-222250" lvl="0" marL="431800" rtl="0" algn="l">
              <a:lnSpc>
                <a:spcPct val="120000"/>
              </a:lnSpc>
              <a:spcBef>
                <a:spcPts val="800"/>
              </a:spcBef>
              <a:spcAft>
                <a:spcPts val="0"/>
              </a:spcAft>
              <a:buClr>
                <a:schemeClr val="dk1"/>
              </a:buClr>
              <a:buSzPts val="2100"/>
              <a:buChar char="●"/>
            </a:pPr>
            <a:r>
              <a:rPr lang="en"/>
              <a:t>Relevant history and pre-existing conditions</a:t>
            </a:r>
            <a:endParaRPr/>
          </a:p>
          <a:p>
            <a:pPr indent="-222250" lvl="0" marL="431800" rtl="0" algn="l">
              <a:lnSpc>
                <a:spcPct val="120000"/>
              </a:lnSpc>
              <a:spcBef>
                <a:spcPts val="800"/>
              </a:spcBef>
              <a:spcAft>
                <a:spcPts val="1600"/>
              </a:spcAft>
              <a:buClr>
                <a:schemeClr val="dk1"/>
              </a:buClr>
              <a:buSzPts val="2100"/>
              <a:buChar char="●"/>
            </a:pPr>
            <a:r>
              <a:rPr lang="en"/>
              <a:t>Concomitant medications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dk2"/>
              </a:buClr>
              <a:buSzPts val="3300"/>
              <a:buFont typeface="Calibri"/>
              <a:buNone/>
            </a:pPr>
            <a:r>
              <a:rPr lang="en">
                <a:solidFill>
                  <a:schemeClr val="dk2"/>
                </a:solidFill>
              </a:rPr>
              <a:t>SAE Narratives</a:t>
            </a:r>
            <a:br>
              <a:rPr lang="en">
                <a:solidFill>
                  <a:schemeClr val="dk2"/>
                </a:solidFill>
              </a:rPr>
            </a:br>
            <a:endParaRPr/>
          </a:p>
        </p:txBody>
      </p:sp>
      <p:sp>
        <p:nvSpPr>
          <p:cNvPr id="132" name="Google Shape;132;p25"/>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p>
            <a:pPr indent="-209550" lvl="0" marL="215900" rtl="0" algn="l">
              <a:lnSpc>
                <a:spcPct val="100000"/>
              </a:lnSpc>
              <a:spcBef>
                <a:spcPts val="0"/>
              </a:spcBef>
              <a:spcAft>
                <a:spcPts val="0"/>
              </a:spcAft>
              <a:buClr>
                <a:schemeClr val="dk1"/>
              </a:buClr>
              <a:buSzPts val="2100"/>
              <a:buChar char="●"/>
            </a:pPr>
            <a:r>
              <a:rPr lang="en"/>
              <a:t>Narratives assist the Independent Medical Safety Monitor (IMSM) in reviewing the event.</a:t>
            </a:r>
            <a:endParaRPr/>
          </a:p>
          <a:p>
            <a:pPr indent="-139700" lvl="0" marL="215900" rtl="0" algn="l">
              <a:lnSpc>
                <a:spcPct val="100000"/>
              </a:lnSpc>
              <a:spcBef>
                <a:spcPts val="800"/>
              </a:spcBef>
              <a:spcAft>
                <a:spcPts val="0"/>
              </a:spcAft>
              <a:buClr>
                <a:schemeClr val="dk1"/>
              </a:buClr>
              <a:buSzPts val="1200"/>
              <a:buNone/>
            </a:pPr>
            <a:r>
              <a:t/>
            </a:r>
            <a:endParaRPr sz="1200"/>
          </a:p>
          <a:p>
            <a:pPr indent="-209550" lvl="0" marL="215900" rtl="0" algn="l">
              <a:lnSpc>
                <a:spcPct val="100000"/>
              </a:lnSpc>
              <a:spcBef>
                <a:spcPts val="800"/>
              </a:spcBef>
              <a:spcAft>
                <a:spcPts val="0"/>
              </a:spcAft>
              <a:buClr>
                <a:schemeClr val="dk1"/>
              </a:buClr>
              <a:buSzPts val="2100"/>
              <a:buChar char="●"/>
            </a:pPr>
            <a:r>
              <a:rPr lang="en"/>
              <a:t>Narratives are pre-populated into the MedWatch form, if expedited reporting is required.</a:t>
            </a:r>
            <a:endParaRPr/>
          </a:p>
          <a:p>
            <a:pPr indent="-139700" lvl="0" marL="215900" rtl="0" algn="l">
              <a:lnSpc>
                <a:spcPct val="100000"/>
              </a:lnSpc>
              <a:spcBef>
                <a:spcPts val="800"/>
              </a:spcBef>
              <a:spcAft>
                <a:spcPts val="0"/>
              </a:spcAft>
              <a:buClr>
                <a:schemeClr val="dk1"/>
              </a:buClr>
              <a:buSzPts val="1200"/>
              <a:buNone/>
            </a:pPr>
            <a:r>
              <a:t/>
            </a:r>
            <a:endParaRPr sz="1200"/>
          </a:p>
          <a:p>
            <a:pPr indent="-209550" lvl="0" marL="215900" rtl="0" algn="l">
              <a:lnSpc>
                <a:spcPct val="100000"/>
              </a:lnSpc>
              <a:spcBef>
                <a:spcPts val="800"/>
              </a:spcBef>
              <a:spcAft>
                <a:spcPts val="0"/>
              </a:spcAft>
              <a:buClr>
                <a:schemeClr val="dk1"/>
              </a:buClr>
              <a:buSzPts val="2100"/>
              <a:buChar char="●"/>
            </a:pPr>
            <a:r>
              <a:rPr lang="en"/>
              <a:t>Remove any protected health information (PHI) from the narrative</a:t>
            </a:r>
            <a:endParaRPr/>
          </a:p>
          <a:p>
            <a:pPr indent="-215900" lvl="1" marL="558800" rtl="0" algn="l">
              <a:lnSpc>
                <a:spcPct val="100000"/>
              </a:lnSpc>
              <a:spcBef>
                <a:spcPts val="400"/>
              </a:spcBef>
              <a:spcAft>
                <a:spcPts val="0"/>
              </a:spcAft>
              <a:buClr>
                <a:schemeClr val="dk1"/>
              </a:buClr>
              <a:buSzPts val="1800"/>
              <a:buChar char="○"/>
            </a:pPr>
            <a:r>
              <a:rPr lang="en"/>
              <a:t>i.e., subject, physician or institution name</a:t>
            </a:r>
            <a:endParaRPr/>
          </a:p>
          <a:p>
            <a:pPr indent="-38100" lvl="0" marL="177800" rtl="0" algn="l">
              <a:lnSpc>
                <a:spcPct val="90000"/>
              </a:lnSpc>
              <a:spcBef>
                <a:spcPts val="800"/>
              </a:spcBef>
              <a:spcAft>
                <a:spcPts val="1600"/>
              </a:spcAft>
              <a:buClr>
                <a:schemeClr val="dk1"/>
              </a:buClr>
              <a:buSzPts val="21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