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FA8B1-8C0A-4F80-B305-896FAEC71540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216FD-0609-4C67-B98D-34EDE3B13D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8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7764b3e90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27764b3e90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6ddb71f56_2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GCMS=6 would be a patient lacking any brain injury - we’re not interested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CPR&gt;60 mins are expected to have profound brain injury and may not benefit from hypothermia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Severe hemodynamic insufficiency like this is associated with very high mortality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PCPC=5 (“coma or vegetative”) or progressive degenerative encephalopathy - we would very likely not be able to show a change at a year, so they would not contribute to outcome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surviving for the year due to terminal illness - would also not contribute to outcome data</a:t>
            </a:r>
            <a:endParaRPr/>
          </a:p>
        </p:txBody>
      </p:sp>
      <p:sp>
        <p:nvSpPr>
          <p:cNvPr id="260" name="Google Shape;260;g126ddb71f56_2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6ddb71f56_2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GCMS=6 would be a patient lacking any brain injury - we’re not interested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CPR&gt;60 mins are expected to have profound brain injury and may not benefit from hypothermia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Severe hemodynamic insufficiency like this is associated with very high mortality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PCPC=5 (“coma or vegetative”) or progressive degenerative encephalopathy - we would very likely not be able to show a change at a year, so they would not contribute to outcome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surviving for the year due to terminal illness - would also not contribute to outcome data</a:t>
            </a:r>
            <a:endParaRPr/>
          </a:p>
        </p:txBody>
      </p:sp>
      <p:sp>
        <p:nvSpPr>
          <p:cNvPr id="268" name="Google Shape;268;g126ddb71f56_2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26ddb71f56_2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126ddb71f56_2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6ddb71f56_2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126ddb71f56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26ddb71f56_2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g126ddb71f56_2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26ddb71f56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GCMS=6 would be a patient lacking any brain injury - we’re not interested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CPR&gt;60 mins are expected to have profound brain injury and may not benefit from hypothermia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Severe hemodynamic insufficiency like this is associated with very high mortality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PCPC=5 (“coma or vegetative”) or progressive degenerative encephalopathy - we would very likely not be able to show a change at a year, so they would not contribute to outcome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surviving for the year due to terminal illness - would also not contribute to outcome data</a:t>
            </a:r>
            <a:endParaRPr/>
          </a:p>
        </p:txBody>
      </p:sp>
      <p:sp>
        <p:nvSpPr>
          <p:cNvPr id="298" name="Google Shape;298;g126ddb71f56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26ddb71f56_2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GCMS=6 would be a patient lacking any brain injury - we’re not interested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CPR&gt;60 mins are expected to have profound brain injury and may not benefit from hypothermia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Severe hemodynamic insufficiency like this is associated with very high mortality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PCPC=5 (“coma or vegetative”) or progressive degenerative encephalopathy - we would very likely not be able to show a change at a year, so they would not contribute to outcome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surviving for the year due to terminal illness - would also not contribute to outcome data</a:t>
            </a:r>
            <a:endParaRPr/>
          </a:p>
        </p:txBody>
      </p:sp>
      <p:sp>
        <p:nvSpPr>
          <p:cNvPr id="315" name="Google Shape;315;g126ddb71f56_2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26ddb71f56_2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GCMS=6 would be a patient lacking any brain injury - we’re not interested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CPR&gt;60 mins are expected to have profound brain injury and may not benefit from hypothermia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Severe hemodynamic insufficiency like this is associated with very high mortality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PCPC=5 (“coma or vegetative”) or progressive degenerative encephalopathy - we would very likely not be able to show a change at a year, so they would not contribute to outcome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surviving for the year due to terminal illness - would also not contribute to outcome data</a:t>
            </a:r>
            <a:endParaRPr/>
          </a:p>
        </p:txBody>
      </p:sp>
      <p:sp>
        <p:nvSpPr>
          <p:cNvPr id="322" name="Google Shape;322;g126ddb71f56_2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26ddb71f56_2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g126ddb71f56_2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i="1">
                <a:solidFill>
                  <a:srgbClr val="231F20"/>
                </a:solidFill>
              </a:rPr>
              <a:t>Severe trauma and refractory severe bleeding raises concern for exacerbating hemorrhage. Cooling for treatment of severe head trauma has been studied previously and showed no benefit on patient outcome</a:t>
            </a:r>
            <a:endParaRPr i="1">
              <a:solidFill>
                <a:srgbClr val="231F2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i="1">
                <a:solidFill>
                  <a:srgbClr val="231F20"/>
                </a:solidFill>
              </a:rPr>
              <a:t>early withdrawal would not allow completion of the intervention and/or outcome determination</a:t>
            </a:r>
            <a:endParaRPr i="1">
              <a:solidFill>
                <a:srgbClr val="231F2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rgbClr val="231F20"/>
                </a:solidFill>
              </a:rPr>
              <a:t>Sickle cell and crygoglobulinemia are contraindications for cooling</a:t>
            </a:r>
            <a:endParaRPr i="1">
              <a:solidFill>
                <a:srgbClr val="231F20"/>
              </a:solidFill>
            </a:endParaRPr>
          </a:p>
        </p:txBody>
      </p:sp>
      <p:sp>
        <p:nvSpPr>
          <p:cNvPr id="334" name="Google Shape;334;g126ddb71f56_2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26ddb71f56_2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126ddb71f56_2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Since the neurologic exam at 12 months is an outcome we are looking at, CNS tumors with chemotherapy is excluded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Prisoner is a vulnerable population we are not including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New post CA Diabetes Insipidus is a marker of profound neurologic injury and these patients may not benefit from hypothermia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if at the time of enrollment you do not know that the patient is pregnant, you can enroll. The protocol does include a pregnancy test. Follow your institution’s and PI’s guidance.</a:t>
            </a:r>
            <a:endParaRPr/>
          </a:p>
        </p:txBody>
      </p:sp>
      <p:sp>
        <p:nvSpPr>
          <p:cNvPr id="342" name="Google Shape;342;g126ddb71f56_2_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6ddb71f5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126ddb71f56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Frank is not allowed to say anything and must keep a poker face!</a:t>
            </a:r>
            <a:endParaRPr/>
          </a:p>
        </p:txBody>
      </p:sp>
      <p:sp>
        <p:nvSpPr>
          <p:cNvPr id="191" name="Google Shape;191;g126ddb71f56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26ddb71f56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g126ddb71f56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26ddb71f56_2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126ddb71f56_2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Since the neurologic exam at 12 months is an outcome we are looking at, CNS tumors with chemotherapy is excluded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Prisoner is a vulnerable population we are not including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New post CA Diabetes Insipidus is a marker of profound neurologic injury and these patients may not benefit from hypothermia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if at the time of enrollment you do not know that the patient is pregnant, you can enroll. The protocol does include a pregnancy test. Follow your institution’s and PI’s guidance.</a:t>
            </a:r>
            <a:endParaRPr/>
          </a:p>
        </p:txBody>
      </p:sp>
      <p:sp>
        <p:nvSpPr>
          <p:cNvPr id="361" name="Google Shape;361;g126ddb71f56_2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26ddb71f56_2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126ddb71f56_2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Since the neurologic exam at 12 months is an outcome we are looking at, CNS tumors with chemotherapy is excluded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Prisoner is a vulnerable population we are not including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New post CA Diabetes Insipidus is a marker of profound neurologic injury and these patients may not benefit from hypothermia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if at the time of enrollment you do not know that the patient is pregnant, you can enroll. The protocol does include a pregnancy test. Follow your institution’s and PI’s guidance.</a:t>
            </a:r>
            <a:endParaRPr/>
          </a:p>
        </p:txBody>
      </p:sp>
      <p:sp>
        <p:nvSpPr>
          <p:cNvPr id="370" name="Google Shape;370;g126ddb71f56_2_1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6ddb71f56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If born 6 weeks early (34 weeks) and is 3 weeks old (37 weeks) - too young. 17 and 364 days= ok to enroll.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Compression max: 60 min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Coma or encephalopathy=GCS motor score of 5 or below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Definitive Temp control (note time started - will need for randomization) BIII, CritiCool or Arctic Sun are what most sites use. Do not use BII.</a:t>
            </a:r>
            <a:endParaRPr/>
          </a:p>
        </p:txBody>
      </p:sp>
      <p:sp>
        <p:nvSpPr>
          <p:cNvPr id="200" name="Google Shape;200;g126ddb71f56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6ddb71f56_2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126ddb71f56_2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126ddb71f56_2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6ddb71f56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GCMS=6 would be a patient lacking any brain injury - we’re not interested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CPR&gt;60 mins are expected to have profound brain injury and may not benefit from hypothermia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Severe hemodynamic insufficiency like this is associated with very high mortality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PCPC=5 (“coma or vegetative”) or progressive degenerative encephalopathy - we would very likely not be able to show a change at a year, so they would not contribute to outcome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surviving for the year due to terminal illness - would also not contribute to outcome data</a:t>
            </a:r>
            <a:endParaRPr/>
          </a:p>
        </p:txBody>
      </p:sp>
      <p:sp>
        <p:nvSpPr>
          <p:cNvPr id="221" name="Google Shape;221;g126ddb71f56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26ddb71f56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GCMS=6 would be a patient lacking any brain injury - we’re not interested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CPR&gt;60 mins are expected to have profound brain injury and may not benefit from hypothermia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Severe hemodynamic insufficiency like this is associated with very high mortality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PCPC=5 (“coma or vegetative”) or progressive degenerative encephalopathy - we would very likely not be able to show a change at a year, so they would not contribute to outcome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surviving for the year due to terminal illness - would also not contribute to outcome data</a:t>
            </a:r>
            <a:endParaRPr/>
          </a:p>
        </p:txBody>
      </p:sp>
      <p:sp>
        <p:nvSpPr>
          <p:cNvPr id="229" name="Google Shape;229;g126ddb71f56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6ddb71f56_2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GCMS=6 would be a patient lacking any brain injury - we’re not interested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CPR&gt;60 mins are expected to have profound brain injury and may not benefit from hypothermia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Severe hemodynamic insufficiency like this is associated with very high mortality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PCPC=5 (“coma or vegetative”) or progressive degenerative encephalopathy - we would very likely not be able to show a change at a year, so they would not contribute to outcome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surviving for the year due to terminal illness - would also not contribute to outcome data</a:t>
            </a:r>
            <a:endParaRPr/>
          </a:p>
        </p:txBody>
      </p:sp>
      <p:sp>
        <p:nvSpPr>
          <p:cNvPr id="236" name="Google Shape;236;g126ddb71f56_2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26ddb71f56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GCMS=6 would be a patient lacking any brain injury - we’re not interested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CPR&gt;60 mins are expected to have profound brain injury and may not benefit from hypothermia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Severe hemodynamic insufficiency like this is associated with very high mortality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PCPC=5 (“coma or vegetative”) or progressive degenerative encephalopathy - we would very likely not be able to show a change at a year, so they would not contribute to outcome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surviving for the year due to terminal illness - would also not contribute to outcome data</a:t>
            </a:r>
            <a:endParaRPr/>
          </a:p>
        </p:txBody>
      </p:sp>
      <p:sp>
        <p:nvSpPr>
          <p:cNvPr id="244" name="Google Shape;244;g126ddb71f56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6ddb71f56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GCMS=6 would be a patient lacking any brain injury - we’re not interested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CPR&gt;60 mins are expected to have profound brain injury and may not benefit from hypothermia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Severe hemodynamic insufficiency like this is associated with very high mortality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PCPC=5 (“coma or vegetative”) or progressive degenerative encephalopathy - we would very likely not be able to show a change at a year, so they would not contribute to outcome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 surviving for the year due to terminal illness - would also not contribute to outcome data</a:t>
            </a:r>
            <a:endParaRPr/>
          </a:p>
        </p:txBody>
      </p:sp>
      <p:sp>
        <p:nvSpPr>
          <p:cNvPr id="252" name="Google Shape;252;g126ddb71f56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912A-21E0-45D5-8326-7C8BD9DD9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2003C-4D78-43C5-A31C-A30C8F7DC2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F62A8-0175-4014-B794-E2A3C3D83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13BF-56DA-4634-B3E9-4ACD239220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29350-8FF4-488C-9AA4-367692DD9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D531C-E71E-4123-B87D-C11BC344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5A0E-872F-4AB7-A80A-14B6D897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2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CE6D4-200A-40F9-85E8-FB3B4037B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D9B02E-F7C2-4F1D-A049-5158D6989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D2F37-366F-4854-85BB-67589CED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13BF-56DA-4634-B3E9-4ACD239220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E91D4-3E86-4FC7-B409-49362AEE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FD4AD0-7C71-4324-9FF0-232ECDC1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5A0E-872F-4AB7-A80A-14B6D897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13431-43C9-4C06-9863-71500335E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999AC-0812-4BFA-A01E-15CF992E28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BF25-EB00-4FAD-AA72-D9884ECB2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13BF-56DA-4634-B3E9-4ACD239220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0F12-5473-4993-938E-F92C4A82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0379C-DF87-4BF1-B954-BE09770C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5A0E-872F-4AB7-A80A-14B6D897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9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3642400"/>
            <a:ext cx="12192000" cy="3215600"/>
          </a:xfrm>
          <a:prstGeom prst="rect">
            <a:avLst/>
          </a:prstGeom>
          <a:solidFill>
            <a:srgbClr val="4B72B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Comfortaa"/>
              <a:buNone/>
              <a:defRPr sz="4800"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5871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514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457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EA3B-C4A0-40DB-85DF-84993C8CF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8A480-1F3C-48C3-BE26-BE000A2E6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7A940-2FDE-4EA2-A189-D81E7AB6E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13BF-56DA-4634-B3E9-4ACD239220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BE2E8-6ADF-4B66-838E-C6F9D229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9BB30-8C2D-4C7E-B376-7FDFADEC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5A0E-872F-4AB7-A80A-14B6D897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4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7C017-AA55-41B0-B9CD-79525B718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CB30D-498E-4F53-A6F2-4DF06C705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67FB7-7369-43F8-91D9-FCCF8163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13BF-56DA-4634-B3E9-4ACD239220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EDB4D-E881-406F-9BAD-60EBAA233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33924-6407-4A54-9721-FE2F7D0E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5A0E-872F-4AB7-A80A-14B6D897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8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CA162-4497-4006-8FAB-E9A6DAA5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E9A2D-13FA-40A6-9308-C7F426522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9BFDF-BC12-4A6F-B79C-FE3251BF3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7B9B2-38E5-4A87-9C12-A33732A3F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13BF-56DA-4634-B3E9-4ACD239220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0CC13-BA0F-4F13-9FE8-CBDF121D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7259F-1849-4868-9031-CA1C93BA9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5A0E-872F-4AB7-A80A-14B6D897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4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BC38-7C91-4F11-9228-DB38B064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EFE29-E4A1-4491-BB1C-CA8FF7582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8F34B-5433-47FB-B04C-46547C689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15547F-2B54-4A7F-A2E2-EDE2803BB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027CC-514D-4F8E-B947-2357499D6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483235-28B7-4AAB-83F1-F2674D05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13BF-56DA-4634-B3E9-4ACD239220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081E4A-0884-4A6D-BEC7-DF752DDF7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D7CA5-9786-405B-A888-19AC3675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5A0E-872F-4AB7-A80A-14B6D897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1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CB13F-3661-4700-B135-A0117EA7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9EECC-2F6F-4D88-9837-AD84BC972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13BF-56DA-4634-B3E9-4ACD239220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A185D-F106-4CAB-9E86-25D66809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437A6-57E8-4058-BB6D-84A6A0EA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5A0E-872F-4AB7-A80A-14B6D897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5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2A4FFA-38E4-4E43-866C-88F88ED5B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13BF-56DA-4634-B3E9-4ACD239220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13D3F3-881E-4EE7-83A4-245A8AFFE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B8ECE-EB9A-4BE3-9207-D23982A04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5A0E-872F-4AB7-A80A-14B6D897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6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7CE8-2896-4E78-8C91-216EA8D3F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3326A-5B02-4DAC-86D5-A6CA3F568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3075B3-68DE-4275-9F93-26025B5C7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475DD-68EA-44AA-AA4D-FCFCF46FD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13BF-56DA-4634-B3E9-4ACD239220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E9628-655B-4CF3-B324-F2824F09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9C7D7-3CD6-4E74-8379-3F1C3351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5A0E-872F-4AB7-A80A-14B6D897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14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07B3E-7F79-40D1-8D29-2A47524DD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0A9DD2-AAA7-442F-8C37-FD687F5B5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0F9EAC-8A36-4C10-BD48-58372FB5D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2E977-B895-4855-8FD6-458A7AF13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613BF-56DA-4634-B3E9-4ACD239220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42289-E4DA-44F8-AACA-17036D9F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9E943-CBEF-4630-85B9-E4D22CEF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45A0E-872F-4AB7-A80A-14B6D897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68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3E5F30-61A0-45DE-9ED1-CF2C7689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E2F3D-2B21-49AA-8994-C65B203EF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C08D8-B1ED-4AA9-9F9A-72D191BA2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613BF-56DA-4634-B3E9-4ACD2392206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040E9-760D-468C-9BE3-FF0463E415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4FF66-DA48-438C-A27F-D782EB3D4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45A0E-872F-4AB7-A80A-14B6D897E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1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icecap-contact@umich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g"/><Relationship Id="rId5" Type="http://schemas.openxmlformats.org/officeDocument/2006/relationships/hyperlink" Target="mailto:monij@umich.edu" TargetMode="External"/><Relationship Id="rId4" Type="http://schemas.openxmlformats.org/officeDocument/2006/relationships/hyperlink" Target="mailto:cvanh@umich.ed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647833" y="2286000"/>
            <a:ext cx="10911600" cy="104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 fontScale="90000"/>
          </a:bodyPr>
          <a:lstStyle/>
          <a:p>
            <a:r>
              <a:rPr lang="en"/>
              <a:t>Regulatory Readiness</a:t>
            </a:r>
            <a:endParaRPr/>
          </a:p>
          <a:p>
            <a:r>
              <a:rPr lang="en" sz="2333"/>
              <a:t>Carol Van Huysen</a:t>
            </a:r>
            <a:endParaRPr sz="2333"/>
          </a:p>
        </p:txBody>
      </p:sp>
      <p:sp>
        <p:nvSpPr>
          <p:cNvPr id="187" name="Google Shape;187;p3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990"/>
            </a:pPr>
            <a:r>
              <a:rPr lang="en" sz="3333"/>
              <a:t>Regulatory People Documents Needed for Startup </a:t>
            </a:r>
            <a:endParaRPr sz="3333"/>
          </a:p>
          <a:p>
            <a:pPr>
              <a:buSzPts val="990"/>
            </a:pPr>
            <a:endParaRPr sz="3333"/>
          </a:p>
        </p:txBody>
      </p:sp>
      <p:sp>
        <p:nvSpPr>
          <p:cNvPr id="263" name="Google Shape;263;p3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10</a:t>
            </a:fld>
            <a:endParaRPr sz="1333"/>
          </a:p>
        </p:txBody>
      </p:sp>
      <p:graphicFrame>
        <p:nvGraphicFramePr>
          <p:cNvPr id="264" name="Google Shape;264;p39"/>
          <p:cNvGraphicFramePr/>
          <p:nvPr/>
        </p:nvGraphicFramePr>
        <p:xfrm>
          <a:off x="952500" y="1704225"/>
          <a:ext cx="4000000" cy="4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28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All Team Members</a:t>
                      </a:r>
                      <a:endParaRPr sz="15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28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Role Dependent</a:t>
                      </a:r>
                      <a:endParaRPr sz="15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2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Human Subjects Protection</a:t>
                      </a:r>
                      <a:endParaRPr sz="15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CV</a:t>
                      </a:r>
                      <a:endParaRPr sz="15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Good Clinical Practice  </a:t>
                      </a:r>
                      <a:endParaRPr sz="15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Medical License</a:t>
                      </a:r>
                      <a:endParaRPr sz="15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Protocol Training</a:t>
                      </a:r>
                      <a:endParaRPr sz="15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Data Training</a:t>
                      </a:r>
                      <a:endParaRPr sz="15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5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Regulatory Training</a:t>
                      </a:r>
                      <a:endParaRPr sz="15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5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4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Investigator Agreement</a:t>
                      </a:r>
                      <a:endParaRPr sz="24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5" name="Google Shape;265;p39"/>
          <p:cNvSpPr txBox="1"/>
          <p:nvPr/>
        </p:nvSpPr>
        <p:spPr>
          <a:xfrm>
            <a:off x="2103300" y="5438375"/>
            <a:ext cx="7985600" cy="918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buClr>
                <a:schemeClr val="dk1"/>
              </a:buClr>
              <a:buSzPts val="800"/>
            </a:pPr>
            <a:r>
              <a:rPr lang="en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**Reminder: Please upload all documents as PDFs in WebDCU</a:t>
            </a:r>
            <a:endParaRPr sz="2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Clr>
                <a:srgbClr val="000000"/>
              </a:buClr>
              <a:buSzPts val="1100"/>
            </a:pP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">
                <a:solidFill>
                  <a:srgbClr val="FF0000"/>
                </a:solidFill>
              </a:rPr>
              <a:t>Site Document:  Applies to an individual site</a:t>
            </a:r>
            <a:endParaRPr/>
          </a:p>
        </p:txBody>
      </p:sp>
      <p:sp>
        <p:nvSpPr>
          <p:cNvPr id="271" name="Google Shape;271;p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Regulatory Document Approval Parameters</a:t>
            </a:r>
            <a:endParaRPr/>
          </a:p>
        </p:txBody>
      </p:sp>
      <p:sp>
        <p:nvSpPr>
          <p:cNvPr id="272" name="Google Shape;272;p4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11</a:t>
            </a:fld>
            <a:endParaRPr sz="1333"/>
          </a:p>
        </p:txBody>
      </p:sp>
      <p:pic>
        <p:nvPicPr>
          <p:cNvPr id="273" name="Google Shape;27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363" y="2488075"/>
            <a:ext cx="11841276" cy="2555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buSzPts val="990"/>
            </a:pPr>
            <a:r>
              <a:rPr lang="en" sz="3467"/>
              <a:t>Regulatory Site Documents Needed for Startup </a:t>
            </a:r>
            <a:endParaRPr sz="3467"/>
          </a:p>
        </p:txBody>
      </p:sp>
      <p:sp>
        <p:nvSpPr>
          <p:cNvPr id="279" name="Google Shape;279;p4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12</a:t>
            </a:fld>
            <a:endParaRPr sz="1333"/>
          </a:p>
        </p:txBody>
      </p:sp>
      <p:graphicFrame>
        <p:nvGraphicFramePr>
          <p:cNvPr id="280" name="Google Shape;280;p41"/>
          <p:cNvGraphicFramePr/>
          <p:nvPr/>
        </p:nvGraphicFramePr>
        <p:xfrm>
          <a:off x="952500" y="2001051"/>
          <a:ext cx="4000000" cy="4000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99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9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FWA for Institution</a:t>
                      </a:r>
                      <a:endParaRPr sz="29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9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Ceding Request to Local IRB</a:t>
                      </a:r>
                      <a:endParaRPr sz="29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99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9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HSP Requirements</a:t>
                      </a:r>
                      <a:endParaRPr sz="29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9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Ceding Acknowledgement</a:t>
                      </a:r>
                      <a:endParaRPr sz="29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9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9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Attestation of Training  </a:t>
                      </a:r>
                      <a:endParaRPr sz="29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9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IRB Approval from Advarra *</a:t>
                      </a:r>
                      <a:endParaRPr sz="29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90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9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Conflict of Interest</a:t>
                      </a:r>
                      <a:endParaRPr sz="29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" sz="2900" u="none" strike="noStrike" cap="none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IRB Approved Consent Form *</a:t>
                      </a:r>
                      <a:endParaRPr sz="2900" u="none" strike="noStrike" cap="none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33" marR="91433" marT="91433" marB="9143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1" name="Google Shape;281;p41"/>
          <p:cNvSpPr txBox="1"/>
          <p:nvPr/>
        </p:nvSpPr>
        <p:spPr>
          <a:xfrm>
            <a:off x="2103300" y="4896276"/>
            <a:ext cx="7985600" cy="692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algn="ctr">
              <a:lnSpc>
                <a:spcPct val="115000"/>
              </a:lnSpc>
              <a:spcBef>
                <a:spcPts val="1200"/>
              </a:spcBef>
              <a:buClr>
                <a:srgbClr val="000000"/>
              </a:buClr>
              <a:buSzPts val="1500"/>
            </a:pPr>
            <a:r>
              <a:rPr lang="en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* Populated by database by Advarra</a:t>
            </a:r>
            <a:endParaRPr sz="20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sz="2933"/>
              <a:t>The approved Informed Consent Form cannot be modified</a:t>
            </a:r>
            <a:endParaRPr sz="2933"/>
          </a:p>
          <a:p>
            <a:pPr marL="0" indent="0">
              <a:spcBef>
                <a:spcPts val="1600"/>
              </a:spcBef>
              <a:buNone/>
            </a:pPr>
            <a:r>
              <a:rPr lang="en" sz="2933"/>
              <a:t>Required site specific language may be added in the ‘black box’ section of the approved ICF</a:t>
            </a:r>
            <a:endParaRPr sz="2933"/>
          </a:p>
          <a:p>
            <a:pPr marL="0" indent="0">
              <a:spcBef>
                <a:spcPts val="1600"/>
              </a:spcBef>
              <a:buNone/>
            </a:pPr>
            <a:r>
              <a:rPr lang="en" sz="2933"/>
              <a:t>Provide the language in a Word document to the CCC</a:t>
            </a:r>
            <a:endParaRPr sz="2933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87" name="Google Shape;287;p4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13</a:t>
            </a:fld>
            <a:endParaRPr sz="1333"/>
          </a:p>
        </p:txBody>
      </p:sp>
      <p:sp>
        <p:nvSpPr>
          <p:cNvPr id="288" name="Google Shape;288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A word about consents…..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Regulatory Document Approval Parameters</a:t>
            </a:r>
            <a:endParaRPr/>
          </a:p>
        </p:txBody>
      </p:sp>
      <p:sp>
        <p:nvSpPr>
          <p:cNvPr id="294" name="Google Shape;294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3488">
                <a:solidFill>
                  <a:srgbClr val="FF0000"/>
                </a:solidFill>
              </a:rPr>
              <a:t>Complete CIRB Tables</a:t>
            </a:r>
            <a:endParaRPr sz="3488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sz="320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sz="3488"/>
              <a:t>Responses in these WebDCU tables enables the CCC to complete and submit your IRB application for you</a:t>
            </a:r>
            <a:endParaRPr sz="3488"/>
          </a:p>
          <a:p>
            <a:pPr marL="1219170" indent="-492746">
              <a:lnSpc>
                <a:spcPct val="200000"/>
              </a:lnSpc>
              <a:buSzPct val="100000"/>
            </a:pPr>
            <a:r>
              <a:rPr lang="en" sz="3200"/>
              <a:t>Site Overview - SIREN Database </a:t>
            </a:r>
            <a:endParaRPr sz="3200"/>
          </a:p>
          <a:p>
            <a:pPr marL="1219170" indent="-492746">
              <a:lnSpc>
                <a:spcPct val="200000"/>
              </a:lnSpc>
              <a:buSzPct val="100000"/>
            </a:pPr>
            <a:r>
              <a:rPr lang="en" sz="3200"/>
              <a:t>Site Regulatory Inspection History - SIREN Database</a:t>
            </a:r>
            <a:endParaRPr sz="3200"/>
          </a:p>
          <a:p>
            <a:pPr marL="1219170" indent="-492746">
              <a:lnSpc>
                <a:spcPct val="200000"/>
              </a:lnSpc>
              <a:buSzPct val="100000"/>
            </a:pPr>
            <a:r>
              <a:rPr lang="en" sz="3200"/>
              <a:t>Initial Site Submission in P-ICECAP database under CIRB</a:t>
            </a:r>
            <a:endParaRPr sz="3200"/>
          </a:p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sp>
        <p:nvSpPr>
          <p:cNvPr id="295" name="Google Shape;295;p4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289" y="4098300"/>
            <a:ext cx="9590049" cy="1912251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4"/>
          <p:cNvSpPr/>
          <p:nvPr/>
        </p:nvSpPr>
        <p:spPr>
          <a:xfrm>
            <a:off x="1522614" y="4051551"/>
            <a:ext cx="9698700" cy="19590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15</a:t>
            </a:fld>
            <a:endParaRPr sz="1333"/>
          </a:p>
        </p:txBody>
      </p:sp>
      <p:grpSp>
        <p:nvGrpSpPr>
          <p:cNvPr id="303" name="Google Shape;303;p44"/>
          <p:cNvGrpSpPr/>
          <p:nvPr/>
        </p:nvGrpSpPr>
        <p:grpSpPr>
          <a:xfrm>
            <a:off x="709825" y="2154704"/>
            <a:ext cx="8443800" cy="1643083"/>
            <a:chOff x="889425" y="2039367"/>
            <a:chExt cx="8443800" cy="1590900"/>
          </a:xfrm>
        </p:grpSpPr>
        <p:sp>
          <p:nvSpPr>
            <p:cNvPr id="304" name="Google Shape;304;p44"/>
            <p:cNvSpPr/>
            <p:nvPr/>
          </p:nvSpPr>
          <p:spPr>
            <a:xfrm>
              <a:off x="889425" y="2039367"/>
              <a:ext cx="8443800" cy="15909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5" name="Google Shape;305;p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44025" y="2105100"/>
              <a:ext cx="8342600" cy="1459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44"/>
            <p:cNvSpPr/>
            <p:nvPr/>
          </p:nvSpPr>
          <p:spPr>
            <a:xfrm>
              <a:off x="5145150" y="2599125"/>
              <a:ext cx="1045800" cy="965400"/>
            </a:xfrm>
            <a:prstGeom prst="ellipse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7" name="Google Shape;307;p44"/>
          <p:cNvGrpSpPr/>
          <p:nvPr/>
        </p:nvGrpSpPr>
        <p:grpSpPr>
          <a:xfrm>
            <a:off x="219425" y="257953"/>
            <a:ext cx="8443800" cy="1590945"/>
            <a:chOff x="145481" y="95525"/>
            <a:chExt cx="8443800" cy="1701000"/>
          </a:xfrm>
        </p:grpSpPr>
        <p:sp>
          <p:nvSpPr>
            <p:cNvPr id="308" name="Google Shape;308;p44"/>
            <p:cNvSpPr/>
            <p:nvPr/>
          </p:nvSpPr>
          <p:spPr>
            <a:xfrm>
              <a:off x="145481" y="95525"/>
              <a:ext cx="8443800" cy="17010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9" name="Google Shape;309;p4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53550" y="183263"/>
              <a:ext cx="8281130" cy="15254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44"/>
          <p:cNvSpPr/>
          <p:nvPr/>
        </p:nvSpPr>
        <p:spPr>
          <a:xfrm>
            <a:off x="6612226" y="859175"/>
            <a:ext cx="1026300" cy="9897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4"/>
          <p:cNvSpPr/>
          <p:nvPr/>
        </p:nvSpPr>
        <p:spPr>
          <a:xfrm>
            <a:off x="8306925" y="5219100"/>
            <a:ext cx="1159200" cy="1047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4"/>
          <p:cNvSpPr/>
          <p:nvPr/>
        </p:nvSpPr>
        <p:spPr>
          <a:xfrm>
            <a:off x="7001351" y="5219100"/>
            <a:ext cx="1159200" cy="10470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16</a:t>
            </a:fld>
            <a:endParaRPr sz="1333"/>
          </a:p>
        </p:txBody>
      </p:sp>
      <p:sp>
        <p:nvSpPr>
          <p:cNvPr id="318" name="Google Shape;318;p4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Complete All Required Training</a:t>
            </a:r>
            <a:endParaRPr/>
          </a:p>
        </p:txBody>
      </p:sp>
      <p:sp>
        <p:nvSpPr>
          <p:cNvPr id="319" name="Google Shape;319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/>
              <a:t>Protocol Training:  Required for all study team members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/>
              <a:t>                                     </a:t>
            </a:r>
            <a:r>
              <a:rPr lang="en" b="1"/>
              <a:t>  IM Meeting counts!</a:t>
            </a:r>
            <a:endParaRPr b="1"/>
          </a:p>
          <a:p>
            <a:pPr>
              <a:spcBef>
                <a:spcPts val="1600"/>
              </a:spcBef>
            </a:pPr>
            <a:r>
              <a:rPr lang="en"/>
              <a:t>Data training:  Required for team members responsible for data entry   </a:t>
            </a:r>
            <a:endParaRPr/>
          </a:p>
          <a:p>
            <a:r>
              <a:rPr lang="en"/>
              <a:t>Regulatory Document Management Training:  Required for Primary Study Coordinators or Regulatory Coordinators if applicable</a:t>
            </a:r>
            <a:endParaRPr/>
          </a:p>
          <a:p>
            <a:pPr marL="0" indent="0">
              <a:spcBef>
                <a:spcPts val="1600"/>
              </a:spcBef>
              <a:buNone/>
            </a:pPr>
            <a:r>
              <a:rPr lang="en" b="1"/>
              <a:t>Training modules will soon be on the Education and Training tab of the website</a:t>
            </a:r>
            <a:endParaRPr b="1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17</a:t>
            </a:fld>
            <a:endParaRPr sz="1333"/>
          </a:p>
        </p:txBody>
      </p:sp>
      <p:grpSp>
        <p:nvGrpSpPr>
          <p:cNvPr id="325" name="Google Shape;325;p46"/>
          <p:cNvGrpSpPr/>
          <p:nvPr/>
        </p:nvGrpSpPr>
        <p:grpSpPr>
          <a:xfrm>
            <a:off x="7045875" y="615875"/>
            <a:ext cx="4665900" cy="5233200"/>
            <a:chOff x="7348600" y="751575"/>
            <a:chExt cx="4665900" cy="5233200"/>
          </a:xfrm>
        </p:grpSpPr>
        <p:sp>
          <p:nvSpPr>
            <p:cNvPr id="326" name="Google Shape;326;p46"/>
            <p:cNvSpPr/>
            <p:nvPr/>
          </p:nvSpPr>
          <p:spPr>
            <a:xfrm>
              <a:off x="7348600" y="751575"/>
              <a:ext cx="4665900" cy="5233200"/>
            </a:xfrm>
            <a:prstGeom prst="rect">
              <a:avLst/>
            </a:prstGeom>
            <a:solidFill>
              <a:srgbClr val="CFE2F3"/>
            </a:solidFill>
            <a:ln w="19050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33" tIns="91433" rIns="91433" bIns="91433" anchor="ctr" anchorCtr="0">
              <a:noAutofit/>
            </a:bodyPr>
            <a:lstStyle/>
            <a:p>
              <a:pPr>
                <a:buClr>
                  <a:srgbClr val="000000"/>
                </a:buClr>
                <a:buSzPts val="1100"/>
              </a:pPr>
              <a:endParaRPr sz="14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7" name="Google Shape;327;p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83250" y="893675"/>
              <a:ext cx="4396597" cy="49489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8" name="Google Shape;328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2851" y="4909695"/>
            <a:ext cx="2996524" cy="19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6404000" cy="100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en"/>
              <a:t>Readiness Checklist and Call</a:t>
            </a:r>
            <a:endParaRPr/>
          </a:p>
        </p:txBody>
      </p:sp>
      <p:sp>
        <p:nvSpPr>
          <p:cNvPr id="330" name="Google Shape;330;p4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6174400" cy="4239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457189" indent="-364058">
              <a:lnSpc>
                <a:spcPct val="200000"/>
              </a:lnSpc>
              <a:spcBef>
                <a:spcPts val="2400"/>
              </a:spcBef>
              <a:buSzPts val="1700"/>
              <a:buFont typeface="Source Sans Pro"/>
              <a:buChar char="●"/>
            </a:pPr>
            <a:r>
              <a:rPr lang="en" sz="2267"/>
              <a:t>Complete checklist to confirm readiness</a:t>
            </a:r>
            <a:endParaRPr sz="2267"/>
          </a:p>
          <a:p>
            <a:pPr marL="457189" indent="-364058">
              <a:lnSpc>
                <a:spcPct val="200000"/>
              </a:lnSpc>
              <a:buSzPts val="1700"/>
              <a:buFont typeface="Source Sans Pro"/>
              <a:buChar char="●"/>
            </a:pPr>
            <a:r>
              <a:rPr lang="en" sz="2267"/>
              <a:t>List names of site participants who will attend</a:t>
            </a:r>
            <a:endParaRPr sz="2267"/>
          </a:p>
          <a:p>
            <a:pPr marL="457189" indent="-364058">
              <a:lnSpc>
                <a:spcPct val="200000"/>
              </a:lnSpc>
              <a:buSzPts val="1700"/>
              <a:buFont typeface="Source Sans Pro"/>
              <a:buChar char="●"/>
            </a:pPr>
            <a:r>
              <a:rPr lang="en" sz="2267"/>
              <a:t>Respond to all questions in logistics section</a:t>
            </a:r>
            <a:endParaRPr sz="2267"/>
          </a:p>
          <a:p>
            <a:pPr marL="457189" indent="-364058">
              <a:lnSpc>
                <a:spcPct val="200000"/>
              </a:lnSpc>
              <a:buSzPts val="1700"/>
              <a:buFont typeface="Source Sans Pro"/>
              <a:buChar char="●"/>
            </a:pPr>
            <a:r>
              <a:rPr lang="en" sz="2267"/>
              <a:t>Email completed checklist prior to the call</a:t>
            </a:r>
            <a:endParaRPr sz="2267"/>
          </a:p>
          <a:p>
            <a:pPr marL="457189" indent="-364058">
              <a:lnSpc>
                <a:spcPct val="200000"/>
              </a:lnSpc>
              <a:buSzPts val="1700"/>
              <a:buFont typeface="Source Sans Pro"/>
              <a:buChar char="●"/>
            </a:pPr>
            <a:r>
              <a:rPr lang="en" sz="2267"/>
              <a:t>Request CCC schedule a readiness call </a:t>
            </a:r>
            <a:endParaRPr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Ongoing Site Management </a:t>
            </a:r>
            <a:endParaRPr/>
          </a:p>
        </p:txBody>
      </p:sp>
      <p:sp>
        <p:nvSpPr>
          <p:cNvPr id="337" name="Google Shape;337;p4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" sz="3600" i="1">
                <a:solidFill>
                  <a:srgbClr val="0000FF"/>
                </a:solidFill>
              </a:rPr>
              <a:t>Be Proactive!</a:t>
            </a:r>
            <a:endParaRPr sz="3600" i="1">
              <a:solidFill>
                <a:srgbClr val="0000FF"/>
              </a:solidFill>
            </a:endParaRPr>
          </a:p>
          <a:p>
            <a:pPr indent="-492748">
              <a:spcBef>
                <a:spcPts val="3200"/>
              </a:spcBef>
              <a:buSzPct val="100000"/>
              <a:buFont typeface="Source Sans Pro"/>
              <a:buChar char="●"/>
            </a:pPr>
            <a:r>
              <a:rPr lang="en" sz="3200"/>
              <a:t>It is the responsibility of each Hub/Site to maintain regulatory compliance, inclusive of site documents and people documents, throughout the duration of the trial</a:t>
            </a:r>
            <a:endParaRPr sz="3200"/>
          </a:p>
          <a:p>
            <a:pPr indent="-492748">
              <a:spcBef>
                <a:spcPts val="1333"/>
              </a:spcBef>
              <a:buSzPct val="100000"/>
              <a:buFont typeface="Source Sans Pro"/>
              <a:buChar char="●"/>
            </a:pPr>
            <a:r>
              <a:rPr lang="en" sz="3200"/>
              <a:t>Documents approaching expiration should be reconciled prior to the expiration date</a:t>
            </a:r>
            <a:endParaRPr sz="3200"/>
          </a:p>
          <a:p>
            <a:pPr indent="-492748">
              <a:spcBef>
                <a:spcPts val="1333"/>
              </a:spcBef>
              <a:buSzPct val="100000"/>
              <a:buFont typeface="Source Sans Pro"/>
              <a:buChar char="●"/>
            </a:pPr>
            <a:r>
              <a:rPr lang="en" sz="3200"/>
              <a:t>Study team personnel who are out of regulatory compliance should not participate in any trial related activities</a:t>
            </a:r>
            <a:endParaRPr sz="3600" i="1">
              <a:solidFill>
                <a:srgbClr val="0000FF"/>
              </a:solidFill>
            </a:endParaRPr>
          </a:p>
        </p:txBody>
      </p:sp>
      <p:sp>
        <p:nvSpPr>
          <p:cNvPr id="338" name="Google Shape;338;p4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19</a:t>
            </a:fld>
            <a:endParaRPr sz="1333"/>
          </a:p>
        </p:txBody>
      </p:sp>
      <p:pic>
        <p:nvPicPr>
          <p:cNvPr id="345" name="Google Shape;345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3901" y="1"/>
            <a:ext cx="2918103" cy="291810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Review of Next Steps…</a:t>
            </a:r>
            <a:endParaRPr/>
          </a:p>
        </p:txBody>
      </p:sp>
      <p:sp>
        <p:nvSpPr>
          <p:cNvPr id="347" name="Google Shape;347;p4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1523962" indent="-471968">
              <a:lnSpc>
                <a:spcPct val="130000"/>
              </a:lnSpc>
              <a:buClr>
                <a:srgbClr val="FF0000"/>
              </a:buClr>
              <a:buSzPts val="1975"/>
              <a:buFont typeface="Source Sans Pro"/>
              <a:buAutoNum type="arabicPeriod"/>
            </a:pPr>
            <a:r>
              <a:rPr lang="en" sz="2632">
                <a:solidFill>
                  <a:srgbClr val="FF0000"/>
                </a:solidFill>
              </a:rPr>
              <a:t>Request ceding from IRB</a:t>
            </a:r>
            <a:endParaRPr sz="2632">
              <a:solidFill>
                <a:srgbClr val="FF0000"/>
              </a:solidFill>
            </a:endParaRPr>
          </a:p>
          <a:p>
            <a:pPr marL="1523962" indent="-471968">
              <a:lnSpc>
                <a:spcPct val="130000"/>
              </a:lnSpc>
              <a:buClr>
                <a:srgbClr val="FF0000"/>
              </a:buClr>
              <a:buSzPts val="1975"/>
              <a:buFont typeface="Source Sans Pro"/>
              <a:buAutoNum type="arabicPeriod"/>
            </a:pPr>
            <a:r>
              <a:rPr lang="en" sz="2632">
                <a:solidFill>
                  <a:srgbClr val="FF0000"/>
                </a:solidFill>
              </a:rPr>
              <a:t>Submit eDOA</a:t>
            </a:r>
            <a:endParaRPr sz="2632">
              <a:solidFill>
                <a:srgbClr val="FF0000"/>
              </a:solidFill>
            </a:endParaRPr>
          </a:p>
          <a:p>
            <a:pPr marL="1523962" indent="-471968">
              <a:lnSpc>
                <a:spcPct val="130000"/>
              </a:lnSpc>
              <a:buClr>
                <a:srgbClr val="FF0000"/>
              </a:buClr>
              <a:buSzPts val="1975"/>
              <a:buFont typeface="Source Sans Pro"/>
              <a:buAutoNum type="arabicPeriod"/>
            </a:pPr>
            <a:r>
              <a:rPr lang="en" sz="2632">
                <a:solidFill>
                  <a:srgbClr val="FF0000"/>
                </a:solidFill>
              </a:rPr>
              <a:t>Complete the cIRB tables</a:t>
            </a:r>
            <a:endParaRPr sz="2632">
              <a:solidFill>
                <a:srgbClr val="FF0000"/>
              </a:solidFill>
            </a:endParaRPr>
          </a:p>
          <a:p>
            <a:pPr marL="1523962" indent="-471968">
              <a:lnSpc>
                <a:spcPct val="130000"/>
              </a:lnSpc>
              <a:buClr>
                <a:srgbClr val="0000FF"/>
              </a:buClr>
              <a:buSzPts val="1975"/>
              <a:buFont typeface="Source Sans Pro"/>
              <a:buAutoNum type="arabicPeriod"/>
            </a:pPr>
            <a:r>
              <a:rPr lang="en" sz="2632">
                <a:solidFill>
                  <a:srgbClr val="0000FF"/>
                </a:solidFill>
              </a:rPr>
              <a:t>Follow-up on contract if necessary</a:t>
            </a:r>
            <a:endParaRPr sz="2632">
              <a:solidFill>
                <a:srgbClr val="0000FF"/>
              </a:solidFill>
            </a:endParaRPr>
          </a:p>
          <a:p>
            <a:pPr marL="1523962" indent="-471968">
              <a:lnSpc>
                <a:spcPct val="130000"/>
              </a:lnSpc>
              <a:buClr>
                <a:srgbClr val="0000FF"/>
              </a:buClr>
              <a:buSzPts val="1975"/>
              <a:buFont typeface="Source Sans Pro"/>
              <a:buAutoNum type="arabicPeriod"/>
            </a:pPr>
            <a:r>
              <a:rPr lang="en" sz="2632">
                <a:solidFill>
                  <a:srgbClr val="0000FF"/>
                </a:solidFill>
              </a:rPr>
              <a:t>Start training - frequent reminders to team!</a:t>
            </a:r>
            <a:endParaRPr sz="2632">
              <a:solidFill>
                <a:srgbClr val="0000FF"/>
              </a:solidFill>
            </a:endParaRPr>
          </a:p>
          <a:p>
            <a:pPr marL="1523962" indent="-471968">
              <a:lnSpc>
                <a:spcPct val="130000"/>
              </a:lnSpc>
              <a:buClr>
                <a:srgbClr val="0000FF"/>
              </a:buClr>
              <a:buSzPts val="1975"/>
              <a:buFont typeface="Source Sans Pro"/>
              <a:buAutoNum type="arabicPeriod"/>
            </a:pPr>
            <a:r>
              <a:rPr lang="en" sz="2632">
                <a:solidFill>
                  <a:srgbClr val="0000FF"/>
                </a:solidFill>
              </a:rPr>
              <a:t>Work on orderset</a:t>
            </a:r>
            <a:endParaRPr sz="2632">
              <a:solidFill>
                <a:srgbClr val="0000FF"/>
              </a:solidFill>
            </a:endParaRPr>
          </a:p>
          <a:p>
            <a:pPr marL="1523962" indent="-471968">
              <a:lnSpc>
                <a:spcPct val="130000"/>
              </a:lnSpc>
              <a:buSzPts val="1975"/>
              <a:buFont typeface="Source Sans Pro"/>
              <a:buAutoNum type="arabicPeriod"/>
            </a:pPr>
            <a:r>
              <a:rPr lang="en" sz="2632"/>
              <a:t>Forward site specific language for ICF</a:t>
            </a:r>
            <a:endParaRPr sz="2632"/>
          </a:p>
          <a:p>
            <a:pPr marL="1523962" indent="-471968">
              <a:lnSpc>
                <a:spcPct val="130000"/>
              </a:lnSpc>
              <a:buSzPts val="1975"/>
              <a:buFont typeface="Source Sans Pro"/>
              <a:buAutoNum type="arabicPeriod"/>
            </a:pPr>
            <a:r>
              <a:rPr lang="en" sz="2632"/>
              <a:t>Upload Site and People documents as received</a:t>
            </a:r>
            <a:endParaRPr sz="2632"/>
          </a:p>
          <a:p>
            <a:pPr marL="1523962" indent="-471968">
              <a:lnSpc>
                <a:spcPct val="130000"/>
              </a:lnSpc>
              <a:buSzPts val="1975"/>
              <a:buFont typeface="Source Sans Pro"/>
              <a:buAutoNum type="arabicPeriod"/>
            </a:pPr>
            <a:r>
              <a:rPr lang="en" sz="2632"/>
              <a:t>Schedule a readiness call</a:t>
            </a:r>
            <a:endParaRPr sz="2632"/>
          </a:p>
          <a:p>
            <a:pPr marL="0" indent="0">
              <a:lnSpc>
                <a:spcPct val="95000"/>
              </a:lnSpc>
              <a:spcAft>
                <a:spcPts val="1600"/>
              </a:spcAft>
              <a:buSzPts val="605"/>
              <a:buNone/>
            </a:pPr>
            <a:endParaRPr sz="17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lnSpc>
                <a:spcPct val="100000"/>
              </a:lnSpc>
              <a:buSzPts val="3300"/>
            </a:pPr>
            <a:r>
              <a:rPr lang="en"/>
              <a:t>Goals for Today</a:t>
            </a:r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2</a:t>
            </a:fld>
            <a:endParaRPr sz="1333"/>
          </a:p>
        </p:txBody>
      </p:sp>
      <p:sp>
        <p:nvSpPr>
          <p:cNvPr id="195" name="Google Shape;195;p31"/>
          <p:cNvSpPr txBox="1"/>
          <p:nvPr/>
        </p:nvSpPr>
        <p:spPr>
          <a:xfrm>
            <a:off x="1669275" y="1711526"/>
            <a:ext cx="8747700" cy="41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buClr>
                <a:srgbClr val="000000"/>
              </a:buClr>
              <a:buSzPts val="1100"/>
            </a:pP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3826" y="734426"/>
            <a:ext cx="3930975" cy="395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74984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sz="3211"/>
              <a:t>Provide guidance for navigating the required regulatory processes and be released to enroll as quickly and efficiently as possible</a:t>
            </a:r>
            <a:endParaRPr sz="3211"/>
          </a:p>
          <a:p>
            <a:pPr marL="0" indent="0">
              <a:spcBef>
                <a:spcPts val="1600"/>
              </a:spcBef>
              <a:buNone/>
            </a:pPr>
            <a:endParaRPr sz="3211"/>
          </a:p>
          <a:p>
            <a:pPr indent="-493382">
              <a:spcBef>
                <a:spcPts val="1600"/>
              </a:spcBef>
              <a:buSzPct val="100000"/>
            </a:pPr>
            <a:r>
              <a:rPr lang="en" sz="3211"/>
              <a:t>Steps and order to take them</a:t>
            </a:r>
            <a:endParaRPr sz="3211"/>
          </a:p>
          <a:p>
            <a:pPr indent="-493382">
              <a:buSzPct val="100000"/>
            </a:pPr>
            <a:r>
              <a:rPr lang="en" sz="3211"/>
              <a:t>Tools and helpful links</a:t>
            </a:r>
            <a:endParaRPr sz="3211"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20</a:t>
            </a:fld>
            <a:endParaRPr sz="1333"/>
          </a:p>
        </p:txBody>
      </p:sp>
      <p:pic>
        <p:nvPicPr>
          <p:cNvPr id="353" name="Google Shape;35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4075" y="1467451"/>
            <a:ext cx="4552024" cy="444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9"/>
          <p:cNvSpPr txBox="1"/>
          <p:nvPr/>
        </p:nvSpPr>
        <p:spPr>
          <a:xfrm>
            <a:off x="5842375" y="2624826"/>
            <a:ext cx="6015600" cy="759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Progress in the P-ICECAP database under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000000"/>
              </a:buClr>
              <a:buSzPts val="1400"/>
            </a:pPr>
            <a:r>
              <a:rPr lang="en" sz="186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Management &gt; Readiness Report</a:t>
            </a: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9"/>
          <p:cNvSpPr txBox="1"/>
          <p:nvPr/>
        </p:nvSpPr>
        <p:spPr>
          <a:xfrm>
            <a:off x="7053175" y="1791176"/>
            <a:ext cx="3594000" cy="55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algn="ctr">
              <a:buClr>
                <a:srgbClr val="000000"/>
              </a:buClr>
              <a:buSzPts val="1800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Site Readiness Report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3351" y="3963842"/>
            <a:ext cx="4552027" cy="161300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Tracking Readiness in WebDCU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0"/>
          <p:cNvSpPr txBox="1">
            <a:spLocks noGrp="1"/>
          </p:cNvSpPr>
          <p:nvPr>
            <p:ph type="body" idx="1"/>
          </p:nvPr>
        </p:nvSpPr>
        <p:spPr>
          <a:xfrm>
            <a:off x="415600" y="1934800"/>
            <a:ext cx="8070800" cy="41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 algn="ctr">
              <a:lnSpc>
                <a:spcPct val="100000"/>
              </a:lnSpc>
              <a:buClr>
                <a:schemeClr val="dk2"/>
              </a:buClr>
              <a:buSzPts val="2000"/>
              <a:buNone/>
            </a:pPr>
            <a:r>
              <a:rPr lang="en" sz="2667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picecap-contact@umich.edu</a:t>
            </a:r>
            <a:endParaRPr sz="2667"/>
          </a:p>
          <a:p>
            <a:pPr marL="0" indent="0" algn="ctr">
              <a:lnSpc>
                <a:spcPct val="100000"/>
              </a:lnSpc>
              <a:buClr>
                <a:schemeClr val="dk2"/>
              </a:buClr>
              <a:buSzPts val="2000"/>
              <a:buNone/>
            </a:pPr>
            <a:endParaRPr sz="2667"/>
          </a:p>
          <a:p>
            <a:pPr marL="0" indent="0" algn="ctr">
              <a:lnSpc>
                <a:spcPct val="100000"/>
              </a:lnSpc>
              <a:buClr>
                <a:schemeClr val="dk2"/>
              </a:buClr>
              <a:buSzPts val="2000"/>
              <a:buNone/>
            </a:pPr>
            <a:r>
              <a:rPr lang="en" sz="2667"/>
              <a:t>Carol Van Huysen  </a:t>
            </a:r>
            <a:r>
              <a:rPr lang="en" sz="2667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cvanh@umich.edu</a:t>
            </a:r>
            <a:endParaRPr sz="2667"/>
          </a:p>
          <a:p>
            <a:pPr marL="0" indent="0" algn="ctr">
              <a:lnSpc>
                <a:spcPct val="100000"/>
              </a:lnSpc>
              <a:buClr>
                <a:schemeClr val="dk2"/>
              </a:buClr>
              <a:buSzPts val="2000"/>
              <a:buNone/>
            </a:pPr>
            <a:endParaRPr sz="2667"/>
          </a:p>
          <a:p>
            <a:pPr marL="0" indent="0" algn="ctr">
              <a:lnSpc>
                <a:spcPct val="100000"/>
              </a:lnSpc>
              <a:buClr>
                <a:schemeClr val="dk2"/>
              </a:buClr>
              <a:buSzPts val="2000"/>
              <a:buNone/>
            </a:pPr>
            <a:r>
              <a:rPr lang="en" sz="2667"/>
              <a:t>Moni Weber  </a:t>
            </a:r>
            <a:r>
              <a:rPr lang="en" sz="2667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monij@umich.edu</a:t>
            </a:r>
            <a:endParaRPr sz="2667"/>
          </a:p>
          <a:p>
            <a:pPr marL="0" indent="0">
              <a:lnSpc>
                <a:spcPct val="100000"/>
              </a:lnSpc>
              <a:buClr>
                <a:schemeClr val="dk2"/>
              </a:buClr>
              <a:buSzPts val="1100"/>
              <a:buNone/>
            </a:pPr>
            <a:endParaRPr sz="1467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sp>
        <p:nvSpPr>
          <p:cNvPr id="364" name="Google Shape;364;p5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21</a:t>
            </a:fld>
            <a:endParaRPr sz="1333"/>
          </a:p>
        </p:txBody>
      </p:sp>
      <p:pic>
        <p:nvPicPr>
          <p:cNvPr id="365" name="Google Shape;365;p5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590751" y="2349300"/>
            <a:ext cx="3079475" cy="3126851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SzPts val="990"/>
            </a:pPr>
            <a:r>
              <a:rPr lang="en" sz="3200"/>
              <a:t>Join weekly office hours for answers to your questions, or contact us…</a:t>
            </a:r>
            <a:endParaRPr sz="3200"/>
          </a:p>
          <a:p>
            <a:pPr>
              <a:buSzPts val="990"/>
            </a:pPr>
            <a:endParaRPr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1"/>
          <p:cNvSpPr txBox="1">
            <a:spLocks noGrp="1"/>
          </p:cNvSpPr>
          <p:nvPr>
            <p:ph type="sldNum" idx="12"/>
          </p:nvPr>
        </p:nvSpPr>
        <p:spPr>
          <a:xfrm>
            <a:off x="7425344" y="4844839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" sz="1467"/>
              <a:pPr>
                <a:buClr>
                  <a:srgbClr val="000000"/>
                </a:buClr>
                <a:buSzPts val="1200"/>
              </a:pPr>
              <a:t>22</a:t>
            </a:fld>
            <a:endParaRPr sz="1467"/>
          </a:p>
        </p:txBody>
      </p:sp>
      <p:sp>
        <p:nvSpPr>
          <p:cNvPr id="373" name="Google Shape;373;p51"/>
          <p:cNvSpPr txBox="1"/>
          <p:nvPr/>
        </p:nvSpPr>
        <p:spPr>
          <a:xfrm>
            <a:off x="637059" y="2967293"/>
            <a:ext cx="6300400" cy="92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buClr>
                <a:srgbClr val="000000"/>
              </a:buClr>
              <a:buSzPts val="3600"/>
            </a:pPr>
            <a:r>
              <a:rPr lang="en" sz="4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Questions </a:t>
            </a:r>
            <a:endParaRPr sz="4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374" name="Google Shape;374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6000" y="867159"/>
            <a:ext cx="5304725" cy="512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3</a:t>
            </a:fld>
            <a:endParaRPr sz="1333"/>
          </a:p>
        </p:txBody>
      </p:sp>
      <p:grpSp>
        <p:nvGrpSpPr>
          <p:cNvPr id="203" name="Google Shape;203;p32"/>
          <p:cNvGrpSpPr/>
          <p:nvPr/>
        </p:nvGrpSpPr>
        <p:grpSpPr>
          <a:xfrm>
            <a:off x="1146375" y="1018451"/>
            <a:ext cx="8911015" cy="3777125"/>
            <a:chOff x="1146375" y="1417650"/>
            <a:chExt cx="8911014" cy="3777125"/>
          </a:xfrm>
        </p:grpSpPr>
        <p:pic>
          <p:nvPicPr>
            <p:cNvPr id="204" name="Google Shape;204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23797" y="1417650"/>
              <a:ext cx="3544425" cy="1719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46375" y="3964175"/>
              <a:ext cx="4377197" cy="1230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3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78100" y="3964175"/>
              <a:ext cx="2879289" cy="1230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7" name="Google Shape;207;p32"/>
            <p:cNvCxnSpPr/>
            <p:nvPr/>
          </p:nvCxnSpPr>
          <p:spPr>
            <a:xfrm rot="10800000" flipH="1">
              <a:off x="4331650" y="3223325"/>
              <a:ext cx="486000" cy="549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8" name="Google Shape;208;p32"/>
            <p:cNvCxnSpPr/>
            <p:nvPr/>
          </p:nvCxnSpPr>
          <p:spPr>
            <a:xfrm rot="10800000">
              <a:off x="7326000" y="3223325"/>
              <a:ext cx="486000" cy="549300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9" name="Google Shape;209;p32"/>
            <p:cNvCxnSpPr/>
            <p:nvPr/>
          </p:nvCxnSpPr>
          <p:spPr>
            <a:xfrm>
              <a:off x="5610013" y="4511250"/>
              <a:ext cx="972000" cy="10500"/>
            </a:xfrm>
            <a:prstGeom prst="straightConnector1">
              <a:avLst/>
            </a:prstGeom>
            <a:noFill/>
            <a:ln w="28575" cap="flat" cmpd="sng">
              <a:solidFill>
                <a:srgbClr val="231F2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buNone/>
            </a:pPr>
            <a:r>
              <a:rPr lang="en" sz="3200"/>
              <a:t>Site IRB cedes to Advarra</a:t>
            </a:r>
            <a:endParaRPr sz="3200"/>
          </a:p>
          <a:p>
            <a:pPr marL="0" indent="0">
              <a:spcBef>
                <a:spcPts val="1600"/>
              </a:spcBef>
              <a:buNone/>
            </a:pPr>
            <a:r>
              <a:rPr lang="en" sz="3200"/>
              <a:t>Reliance agreements exist between site IRB and Advarra</a:t>
            </a:r>
            <a:endParaRPr sz="320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200"/>
              <a:t>Site does not have direct contact with Advarra</a:t>
            </a:r>
            <a:endParaRPr sz="3200"/>
          </a:p>
        </p:txBody>
      </p:sp>
      <p:sp>
        <p:nvSpPr>
          <p:cNvPr id="216" name="Google Shape;216;p3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4</a:t>
            </a:fld>
            <a:endParaRPr sz="1333"/>
          </a:p>
        </p:txBody>
      </p:sp>
      <p:sp>
        <p:nvSpPr>
          <p:cNvPr id="217" name="Google Shape;217;p33"/>
          <p:cNvSpPr txBox="1"/>
          <p:nvPr/>
        </p:nvSpPr>
        <p:spPr>
          <a:xfrm>
            <a:off x="1753800" y="2493351"/>
            <a:ext cx="8518800" cy="41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>
              <a:buClr>
                <a:srgbClr val="000000"/>
              </a:buClr>
              <a:buSzPts val="1100"/>
            </a:pP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0751" y="268601"/>
            <a:ext cx="2844900" cy="1380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5</a:t>
            </a:fld>
            <a:endParaRPr sz="1333"/>
          </a:p>
        </p:txBody>
      </p:sp>
      <p:pic>
        <p:nvPicPr>
          <p:cNvPr id="224" name="Google Shape;224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95326" y="1683351"/>
            <a:ext cx="9001356" cy="4693564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4"/>
          <p:cNvSpPr/>
          <p:nvPr/>
        </p:nvSpPr>
        <p:spPr>
          <a:xfrm>
            <a:off x="1785475" y="4447851"/>
            <a:ext cx="2472300" cy="96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91433" rIns="91433" bIns="91433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</a:pPr>
            <a:endParaRPr sz="14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415600" y="191567"/>
            <a:ext cx="11360800" cy="123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P-ICECAP Website</a:t>
            </a:r>
            <a:endParaRPr/>
          </a:p>
          <a:p>
            <a:pPr>
              <a:lnSpc>
                <a:spcPct val="150000"/>
              </a:lnSpc>
              <a:buClr>
                <a:schemeClr val="dk2"/>
              </a:buClr>
              <a:buSzPct val="100000"/>
            </a:pPr>
            <a:r>
              <a:rPr lang="en" sz="2800"/>
              <a:t>https://siren.network/clinical-trials/picecap</a:t>
            </a:r>
            <a:endParaRPr/>
          </a:p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6</a:t>
            </a:fld>
            <a:endParaRPr sz="1333"/>
          </a:p>
        </p:txBody>
      </p:sp>
      <p:pic>
        <p:nvPicPr>
          <p:cNvPr id="232" name="Google Shape;23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0176" y="448200"/>
            <a:ext cx="4504249" cy="126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507987">
              <a:buSzPts val="2400"/>
            </a:pPr>
            <a:r>
              <a:rPr lang="en" sz="3200"/>
              <a:t>P-ICECAP regulatory database serves as the central repository for all regulatory documents</a:t>
            </a:r>
            <a:endParaRPr sz="3200"/>
          </a:p>
          <a:p>
            <a:pPr indent="-507987">
              <a:buSzPts val="2400"/>
            </a:pPr>
            <a:r>
              <a:rPr lang="en" sz="3200"/>
              <a:t>IRB Approvals and other essential documents will be available via the database</a:t>
            </a:r>
            <a:endParaRPr sz="3200"/>
          </a:p>
          <a:p>
            <a:pPr indent="-507987">
              <a:buSzPts val="2400"/>
            </a:pPr>
            <a:r>
              <a:rPr lang="en" sz="3200"/>
              <a:t>Automated emails will be sent for expired, expiring, and missing documents</a:t>
            </a:r>
            <a:endParaRPr sz="320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7725" y="2765002"/>
            <a:ext cx="4764275" cy="2192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lnSpc>
                <a:spcPct val="95000"/>
              </a:lnSpc>
              <a:buNone/>
            </a:pPr>
            <a:r>
              <a:rPr lang="en" sz="2667" b="1"/>
              <a:t>User Management</a:t>
            </a:r>
            <a:endParaRPr sz="2667" b="1"/>
          </a:p>
          <a:p>
            <a:pPr marL="1219170" indent="-474121">
              <a:lnSpc>
                <a:spcPct val="95000"/>
              </a:lnSpc>
              <a:spcBef>
                <a:spcPts val="1600"/>
              </a:spcBef>
              <a:buSzPts val="2000"/>
            </a:pPr>
            <a:r>
              <a:rPr lang="en" sz="2667"/>
              <a:t>Completing the eDOA (electronic Delegation of Authority) Page 2-3</a:t>
            </a:r>
            <a:endParaRPr sz="2667"/>
          </a:p>
          <a:p>
            <a:pPr marL="0" indent="0">
              <a:lnSpc>
                <a:spcPct val="95000"/>
              </a:lnSpc>
              <a:spcBef>
                <a:spcPts val="1600"/>
              </a:spcBef>
              <a:buNone/>
            </a:pPr>
            <a:r>
              <a:rPr lang="en" sz="2667" b="1"/>
              <a:t>Regulatory Documents</a:t>
            </a:r>
            <a:endParaRPr sz="2667" b="1"/>
          </a:p>
          <a:p>
            <a:pPr marL="1219170" indent="-474121">
              <a:lnSpc>
                <a:spcPct val="95000"/>
              </a:lnSpc>
              <a:spcBef>
                <a:spcPts val="1600"/>
              </a:spcBef>
              <a:buSzPts val="2000"/>
            </a:pPr>
            <a:r>
              <a:rPr lang="en" sz="2667"/>
              <a:t>People Regulatory Document Collection  Page 3-5</a:t>
            </a:r>
            <a:endParaRPr sz="2667"/>
          </a:p>
          <a:p>
            <a:pPr marL="1219170" indent="-474121">
              <a:lnSpc>
                <a:spcPct val="95000"/>
              </a:lnSpc>
              <a:buSzPts val="2000"/>
            </a:pPr>
            <a:r>
              <a:rPr lang="en" sz="2667"/>
              <a:t>Site Regulatory Document Collection  Page 6-10</a:t>
            </a:r>
            <a:endParaRPr sz="2667"/>
          </a:p>
          <a:p>
            <a:pPr marL="0" indent="0">
              <a:lnSpc>
                <a:spcPct val="95000"/>
              </a:lnSpc>
              <a:spcBef>
                <a:spcPts val="1600"/>
              </a:spcBef>
              <a:buNone/>
            </a:pPr>
            <a:r>
              <a:rPr lang="en" sz="2667" b="1"/>
              <a:t>Central IRB (CIRB) Tables</a:t>
            </a:r>
            <a:endParaRPr sz="2667" b="1"/>
          </a:p>
          <a:p>
            <a:pPr marL="1219170" indent="-474121">
              <a:lnSpc>
                <a:spcPct val="95000"/>
              </a:lnSpc>
              <a:spcBef>
                <a:spcPts val="1600"/>
              </a:spcBef>
              <a:buSzPts val="2000"/>
            </a:pPr>
            <a:r>
              <a:rPr lang="en" sz="2667"/>
              <a:t>Step 1: SITE Overview Page 11-13</a:t>
            </a:r>
            <a:endParaRPr sz="2667"/>
          </a:p>
          <a:p>
            <a:pPr marL="1219170" indent="-474121">
              <a:lnSpc>
                <a:spcPct val="95000"/>
              </a:lnSpc>
              <a:buSzPts val="2000"/>
            </a:pPr>
            <a:r>
              <a:rPr lang="en" sz="2667"/>
              <a:t>Step 2: Site Regulatory Inspection History  Page 13</a:t>
            </a:r>
            <a:endParaRPr sz="2667"/>
          </a:p>
          <a:p>
            <a:pPr marL="1219170" indent="-474121">
              <a:lnSpc>
                <a:spcPct val="95000"/>
              </a:lnSpc>
              <a:buSzPts val="2000"/>
            </a:pPr>
            <a:r>
              <a:rPr lang="en" sz="2667"/>
              <a:t>Step 3: Initial Site Submission - P-ICECAP Database  Page 14-35</a:t>
            </a:r>
            <a:endParaRPr sz="2667"/>
          </a:p>
        </p:txBody>
      </p:sp>
      <p:sp>
        <p:nvSpPr>
          <p:cNvPr id="240" name="Google Shape;240;p36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 sz="1333"/>
              <a:pPr/>
              <a:t>7</a:t>
            </a:fld>
            <a:endParaRPr sz="1333"/>
          </a:p>
        </p:txBody>
      </p:sp>
      <p:sp>
        <p:nvSpPr>
          <p:cNvPr id="241" name="Google Shape;241;p3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3867"/>
              <a:t>Regulatory Document Approval Parameters</a:t>
            </a:r>
            <a:endParaRPr sz="3867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1867" y="4897667"/>
            <a:ext cx="6861167" cy="196033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/>
              <a:t>Electronic Delegation of Authority Log</a:t>
            </a:r>
            <a:endParaRPr/>
          </a:p>
        </p:txBody>
      </p:sp>
      <p:sp>
        <p:nvSpPr>
          <p:cNvPr id="249" name="Google Shape;249;p37"/>
          <p:cNvSpPr txBox="1">
            <a:spLocks noGrp="1"/>
          </p:cNvSpPr>
          <p:nvPr>
            <p:ph type="body" idx="1"/>
          </p:nvPr>
        </p:nvSpPr>
        <p:spPr>
          <a:xfrm>
            <a:off x="415600" y="1424567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lnSpc>
                <a:spcPct val="140000"/>
              </a:lnSpc>
              <a:spcBef>
                <a:spcPts val="2400"/>
              </a:spcBef>
              <a:buClr>
                <a:schemeClr val="dk2"/>
              </a:buClr>
              <a:buSzPts val="1018"/>
              <a:buNone/>
            </a:pPr>
            <a:r>
              <a:rPr lang="en" sz="2827"/>
              <a:t>The eDOA must be completed by the Primary Study Coordinator</a:t>
            </a:r>
            <a:endParaRPr sz="2827"/>
          </a:p>
          <a:p>
            <a:pPr marL="0" indent="0">
              <a:lnSpc>
                <a:spcPct val="140000"/>
              </a:lnSpc>
              <a:spcBef>
                <a:spcPts val="2400"/>
              </a:spcBef>
              <a:buClr>
                <a:schemeClr val="dk2"/>
              </a:buClr>
              <a:buSzPts val="1018"/>
              <a:buNone/>
            </a:pPr>
            <a:r>
              <a:rPr lang="en" sz="2827"/>
              <a:t>Obtain a UM Friends Account – See Getting Started on website</a:t>
            </a:r>
            <a:endParaRPr sz="2827"/>
          </a:p>
          <a:p>
            <a:pPr marL="0" indent="0">
              <a:lnSpc>
                <a:spcPct val="140000"/>
              </a:lnSpc>
              <a:spcBef>
                <a:spcPts val="2400"/>
              </a:spcBef>
              <a:buClr>
                <a:schemeClr val="dk2"/>
              </a:buClr>
              <a:buSzPts val="1018"/>
              <a:buNone/>
            </a:pPr>
            <a:r>
              <a:rPr lang="en" sz="2827"/>
              <a:t>Request a WebDCU database login at </a:t>
            </a:r>
            <a:r>
              <a:rPr lang="en" sz="2827" u="sng">
                <a:solidFill>
                  <a:srgbClr val="0000FF"/>
                </a:solidFill>
              </a:rPr>
              <a:t>picecap-contact@umich.edu</a:t>
            </a:r>
            <a:endParaRPr sz="2827" u="sng">
              <a:solidFill>
                <a:srgbClr val="0000FF"/>
              </a:solidFill>
            </a:endParaRPr>
          </a:p>
          <a:p>
            <a:pPr indent="0">
              <a:lnSpc>
                <a:spcPct val="105000"/>
              </a:lnSpc>
              <a:spcBef>
                <a:spcPts val="2400"/>
              </a:spcBef>
              <a:buClr>
                <a:schemeClr val="dk2"/>
              </a:buClr>
              <a:buSzPts val="1018"/>
              <a:buNone/>
            </a:pPr>
            <a:r>
              <a:rPr lang="en" sz="2827"/>
              <a:t>Enter the research team on the eDOA in WebDCU using the detailed instructions in the Regulatory Parameters document. </a:t>
            </a:r>
            <a:endParaRPr sz="2827"/>
          </a:p>
          <a:p>
            <a:pPr marL="0" indent="0">
              <a:lnSpc>
                <a:spcPct val="105000"/>
              </a:lnSpc>
              <a:spcAft>
                <a:spcPts val="1600"/>
              </a:spcAft>
              <a:buSzPts val="1018"/>
              <a:buNone/>
            </a:pPr>
            <a:endParaRPr sz="2087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851" y="2197734"/>
            <a:ext cx="10868299" cy="308193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83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buClr>
                <a:schemeClr val="dk2"/>
              </a:buClr>
              <a:buSzPts val="990"/>
            </a:pPr>
            <a:r>
              <a:rPr lang="en" sz="3827"/>
              <a:t>Regulatory Document Approval Parameters</a:t>
            </a:r>
            <a:endParaRPr sz="3827"/>
          </a:p>
          <a:p>
            <a:pPr>
              <a:buSzPts val="990"/>
            </a:pPr>
            <a:endParaRPr sz="3600"/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>
                <a:solidFill>
                  <a:srgbClr val="FF0000"/>
                </a:solidFill>
              </a:rPr>
              <a:t>People Document:  Specific to an individual study team member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7" name="Google Shape;257;p3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2061</Words>
  <Application>Microsoft Office PowerPoint</Application>
  <PresentationFormat>Widescreen</PresentationFormat>
  <Paragraphs>203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Comfortaa</vt:lpstr>
      <vt:lpstr>Source Sans Pro</vt:lpstr>
      <vt:lpstr>Office Theme</vt:lpstr>
      <vt:lpstr>Regulatory Readiness Carol Van Huysen</vt:lpstr>
      <vt:lpstr>Goals for Today</vt:lpstr>
      <vt:lpstr>PowerPoint Presentation</vt:lpstr>
      <vt:lpstr>PowerPoint Presentation</vt:lpstr>
      <vt:lpstr>P-ICECAP Website https://siren.network/clinical-trials/picecap </vt:lpstr>
      <vt:lpstr>PowerPoint Presentation</vt:lpstr>
      <vt:lpstr>Regulatory Document Approval Parameters</vt:lpstr>
      <vt:lpstr>Electronic Delegation of Authority Log</vt:lpstr>
      <vt:lpstr>Regulatory Document Approval Parameters </vt:lpstr>
      <vt:lpstr>Regulatory People Documents Needed for Startup  </vt:lpstr>
      <vt:lpstr>Regulatory Document Approval Parameters</vt:lpstr>
      <vt:lpstr>Regulatory Site Documents Needed for Startup </vt:lpstr>
      <vt:lpstr>A word about consents…..</vt:lpstr>
      <vt:lpstr>Regulatory Document Approval Parameters</vt:lpstr>
      <vt:lpstr>PowerPoint Presentation</vt:lpstr>
      <vt:lpstr>Complete All Required Training</vt:lpstr>
      <vt:lpstr>Readiness Checklist and Call</vt:lpstr>
      <vt:lpstr>Ongoing Site Management </vt:lpstr>
      <vt:lpstr>Review of Next Steps…</vt:lpstr>
      <vt:lpstr>Tracking Readiness in WebDCU</vt:lpstr>
      <vt:lpstr>Join weekly office hours for answers to your questions, or contact us… </vt:lpstr>
      <vt:lpstr>PowerPoint Presentation</vt:lpstr>
    </vt:vector>
  </TitlesOfParts>
  <Company>Michigan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Regulatory Readiness Carol Van Huysen</dc:title>
  <dc:creator>Miller, Courtney</dc:creator>
  <cp:lastModifiedBy>Miller, Courtney</cp:lastModifiedBy>
  <cp:revision>1</cp:revision>
  <dcterms:created xsi:type="dcterms:W3CDTF">2022-06-06T13:53:27Z</dcterms:created>
  <dcterms:modified xsi:type="dcterms:W3CDTF">2022-06-06T13:53:52Z</dcterms:modified>
</cp:coreProperties>
</file>