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505" r:id="rId2"/>
    <p:sldId id="416" r:id="rId3"/>
    <p:sldId id="527" r:id="rId4"/>
    <p:sldId id="547" r:id="rId5"/>
    <p:sldId id="548" r:id="rId6"/>
    <p:sldId id="551" r:id="rId7"/>
    <p:sldId id="552" r:id="rId8"/>
    <p:sldId id="553" r:id="rId9"/>
    <p:sldId id="554" r:id="rId10"/>
    <p:sldId id="542" r:id="rId11"/>
    <p:sldId id="544" r:id="rId12"/>
    <p:sldId id="545" r:id="rId13"/>
    <p:sldId id="556" r:id="rId14"/>
    <p:sldId id="557" r:id="rId15"/>
    <p:sldId id="582" r:id="rId16"/>
    <p:sldId id="583" r:id="rId17"/>
    <p:sldId id="581" r:id="rId18"/>
    <p:sldId id="584" r:id="rId19"/>
    <p:sldId id="585" r:id="rId20"/>
    <p:sldId id="586" r:id="rId21"/>
    <p:sldId id="587" r:id="rId22"/>
    <p:sldId id="558" r:id="rId23"/>
    <p:sldId id="559" r:id="rId24"/>
    <p:sldId id="560" r:id="rId25"/>
    <p:sldId id="571" r:id="rId26"/>
    <p:sldId id="572" r:id="rId27"/>
    <p:sldId id="573" r:id="rId28"/>
    <p:sldId id="574" r:id="rId29"/>
    <p:sldId id="588" r:id="rId30"/>
    <p:sldId id="54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s U. Wurthner" initials="JUW" lastIdx="1" clrIdx="0"/>
  <p:cmAuthor id="1" name="Jeremy Shefner" initials="J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FBA"/>
    <a:srgbClr val="2B618D"/>
    <a:srgbClr val="FFD3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1625" autoAdjust="0"/>
    <p:restoredTop sz="94660"/>
  </p:normalViewPr>
  <p:slideViewPr>
    <p:cSldViewPr snapToGrid="0" snapToObjects="1">
      <p:cViewPr>
        <p:scale>
          <a:sx n="97" d="100"/>
          <a:sy n="97" d="100"/>
        </p:scale>
        <p:origin x="198"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illert\My%20Documents\PRESENTATIONS\NIH\figures%20for%20CSF%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illert\My%20Documents\MY%20FILES%20HERE\LAB\Experiment%20Notes\CSF%20Studies\SOD1%20csf%20knockdown\csf%20knockdown%20data%20sept%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Brain SOD1 Protein</c:v>
          </c:tx>
          <c:invertIfNegative val="0"/>
          <c:errBars>
            <c:errBarType val="both"/>
            <c:errValType val="cust"/>
            <c:noEndCap val="0"/>
            <c:plus>
              <c:numRef>
                <c:f>(Sheet1!$E$33,Sheet1!$G$33)</c:f>
                <c:numCache>
                  <c:formatCode>General</c:formatCode>
                  <c:ptCount val="2"/>
                  <c:pt idx="0">
                    <c:v>8</c:v>
                  </c:pt>
                  <c:pt idx="1">
                    <c:v>12</c:v>
                  </c:pt>
                </c:numCache>
              </c:numRef>
            </c:plus>
            <c:minus>
              <c:numRef>
                <c:f>(Sheet1!$E$33,Sheet1!$G$33)</c:f>
                <c:numCache>
                  <c:formatCode>General</c:formatCode>
                  <c:ptCount val="2"/>
                  <c:pt idx="0">
                    <c:v>8</c:v>
                  </c:pt>
                  <c:pt idx="1">
                    <c:v>12</c:v>
                  </c:pt>
                </c:numCache>
              </c:numRef>
            </c:minus>
          </c:errBars>
          <c:cat>
            <c:strRef>
              <c:f>(Sheet1!$D$32,Sheet1!$F$32)</c:f>
              <c:strCache>
                <c:ptCount val="2"/>
                <c:pt idx="0">
                  <c:v>Saline</c:v>
                </c:pt>
                <c:pt idx="1">
                  <c:v>Oligo Treated</c:v>
                </c:pt>
              </c:strCache>
            </c:strRef>
          </c:cat>
          <c:val>
            <c:numRef>
              <c:f>(Sheet1!$D$33,Sheet1!$F$33)</c:f>
              <c:numCache>
                <c:formatCode>General</c:formatCode>
                <c:ptCount val="2"/>
                <c:pt idx="0">
                  <c:v>100</c:v>
                </c:pt>
                <c:pt idx="1">
                  <c:v>72</c:v>
                </c:pt>
              </c:numCache>
            </c:numRef>
          </c:val>
          <c:extLst>
            <c:ext xmlns:c16="http://schemas.microsoft.com/office/drawing/2014/chart" uri="{C3380CC4-5D6E-409C-BE32-E72D297353CC}">
              <c16:uniqueId val="{00000000-2E58-45E9-939D-A334D63186F1}"/>
            </c:ext>
          </c:extLst>
        </c:ser>
        <c:ser>
          <c:idx val="1"/>
          <c:order val="1"/>
          <c:tx>
            <c:v>CSF SOD1 Protein</c:v>
          </c:tx>
          <c:invertIfNegative val="0"/>
          <c:errBars>
            <c:errBarType val="both"/>
            <c:errValType val="cust"/>
            <c:noEndCap val="0"/>
            <c:plus>
              <c:numRef>
                <c:f>(Sheet1!$E$34,Sheet1!$G$34)</c:f>
                <c:numCache>
                  <c:formatCode>General</c:formatCode>
                  <c:ptCount val="2"/>
                  <c:pt idx="0">
                    <c:v>10</c:v>
                  </c:pt>
                  <c:pt idx="1">
                    <c:v>10</c:v>
                  </c:pt>
                </c:numCache>
              </c:numRef>
            </c:plus>
            <c:minus>
              <c:numRef>
                <c:f>(Sheet1!$E$34,Sheet1!$G$34)</c:f>
                <c:numCache>
                  <c:formatCode>General</c:formatCode>
                  <c:ptCount val="2"/>
                  <c:pt idx="0">
                    <c:v>10</c:v>
                  </c:pt>
                  <c:pt idx="1">
                    <c:v>10</c:v>
                  </c:pt>
                </c:numCache>
              </c:numRef>
            </c:minus>
          </c:errBars>
          <c:cat>
            <c:strRef>
              <c:f>(Sheet1!$D$32,Sheet1!$F$32)</c:f>
              <c:strCache>
                <c:ptCount val="2"/>
                <c:pt idx="0">
                  <c:v>Saline</c:v>
                </c:pt>
                <c:pt idx="1">
                  <c:v>Oligo Treated</c:v>
                </c:pt>
              </c:strCache>
            </c:strRef>
          </c:cat>
          <c:val>
            <c:numRef>
              <c:f>(Sheet1!$D$34,Sheet1!$F$34)</c:f>
              <c:numCache>
                <c:formatCode>General</c:formatCode>
                <c:ptCount val="2"/>
                <c:pt idx="0">
                  <c:v>100</c:v>
                </c:pt>
                <c:pt idx="1">
                  <c:v>68</c:v>
                </c:pt>
              </c:numCache>
            </c:numRef>
          </c:val>
          <c:extLst>
            <c:ext xmlns:c16="http://schemas.microsoft.com/office/drawing/2014/chart" uri="{C3380CC4-5D6E-409C-BE32-E72D297353CC}">
              <c16:uniqueId val="{00000001-2E58-45E9-939D-A334D63186F1}"/>
            </c:ext>
          </c:extLst>
        </c:ser>
        <c:dLbls>
          <c:showLegendKey val="0"/>
          <c:showVal val="0"/>
          <c:showCatName val="0"/>
          <c:showSerName val="0"/>
          <c:showPercent val="0"/>
          <c:showBubbleSize val="0"/>
        </c:dLbls>
        <c:gapWidth val="150"/>
        <c:axId val="789781440"/>
        <c:axId val="789781048"/>
      </c:barChart>
      <c:catAx>
        <c:axId val="789781440"/>
        <c:scaling>
          <c:orientation val="minMax"/>
        </c:scaling>
        <c:delete val="0"/>
        <c:axPos val="b"/>
        <c:numFmt formatCode="General" sourceLinked="0"/>
        <c:majorTickMark val="out"/>
        <c:minorTickMark val="none"/>
        <c:tickLblPos val="nextTo"/>
        <c:txPr>
          <a:bodyPr/>
          <a:lstStyle/>
          <a:p>
            <a:pPr>
              <a:defRPr sz="1800"/>
            </a:pPr>
            <a:endParaRPr lang="en-US"/>
          </a:p>
        </c:txPr>
        <c:crossAx val="789781048"/>
        <c:crosses val="autoZero"/>
        <c:auto val="1"/>
        <c:lblAlgn val="ctr"/>
        <c:lblOffset val="100"/>
        <c:noMultiLvlLbl val="0"/>
      </c:catAx>
      <c:valAx>
        <c:axId val="789781048"/>
        <c:scaling>
          <c:orientation val="minMax"/>
        </c:scaling>
        <c:delete val="0"/>
        <c:axPos val="l"/>
        <c:title>
          <c:tx>
            <c:rich>
              <a:bodyPr/>
              <a:lstStyle/>
              <a:p>
                <a:pPr>
                  <a:defRPr sz="1800"/>
                </a:pPr>
                <a:r>
                  <a:rPr lang="en-US" sz="1800" baseline="0"/>
                  <a:t> SOD1 Protein </a:t>
                </a:r>
              </a:p>
              <a:p>
                <a:pPr>
                  <a:defRPr sz="1800"/>
                </a:pPr>
                <a:r>
                  <a:rPr lang="en-US" sz="1800" baseline="0"/>
                  <a:t>(% Saline Control)</a:t>
                </a:r>
                <a:endParaRPr lang="en-US" sz="1800"/>
              </a:p>
            </c:rich>
          </c:tx>
          <c:overlay val="0"/>
        </c:title>
        <c:numFmt formatCode="General" sourceLinked="1"/>
        <c:majorTickMark val="out"/>
        <c:minorTickMark val="none"/>
        <c:tickLblPos val="nextTo"/>
        <c:txPr>
          <a:bodyPr/>
          <a:lstStyle/>
          <a:p>
            <a:pPr>
              <a:defRPr sz="1800"/>
            </a:pPr>
            <a:endParaRPr lang="en-US"/>
          </a:p>
        </c:txPr>
        <c:crossAx val="789781440"/>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6"/>
            <c:spPr>
              <a:solidFill>
                <a:schemeClr val="accent2">
                  <a:lumMod val="40000"/>
                  <a:lumOff val="60000"/>
                </a:schemeClr>
              </a:solidFill>
            </c:spPr>
          </c:marker>
          <c:trendline>
            <c:trendlineType val="linear"/>
            <c:dispRSqr val="1"/>
            <c:dispEq val="0"/>
            <c:trendlineLbl>
              <c:layout>
                <c:manualLayout>
                  <c:x val="-0.16122079556470129"/>
                  <c:y val="-4.8933861669019231E-2"/>
                </c:manualLayout>
              </c:layout>
              <c:numFmt formatCode="General" sourceLinked="0"/>
              <c:txPr>
                <a:bodyPr/>
                <a:lstStyle/>
                <a:p>
                  <a:pPr>
                    <a:defRPr sz="1800"/>
                  </a:pPr>
                  <a:endParaRPr lang="en-US"/>
                </a:p>
              </c:txPr>
            </c:trendlineLbl>
          </c:trendline>
          <c:xVal>
            <c:numRef>
              <c:f>Sheet1!$C$11:$C$14</c:f>
              <c:numCache>
                <c:formatCode>0.0</c:formatCode>
                <c:ptCount val="4"/>
                <c:pt idx="0">
                  <c:v>64.346349745331082</c:v>
                </c:pt>
                <c:pt idx="1">
                  <c:v>57.130730050933799</c:v>
                </c:pt>
                <c:pt idx="2">
                  <c:v>48.556876061120541</c:v>
                </c:pt>
                <c:pt idx="3">
                  <c:v>84.125636672325982</c:v>
                </c:pt>
              </c:numCache>
            </c:numRef>
          </c:xVal>
          <c:yVal>
            <c:numRef>
              <c:f>Sheet1!$E$11:$E$14</c:f>
              <c:numCache>
                <c:formatCode>0.0</c:formatCode>
                <c:ptCount val="4"/>
                <c:pt idx="0">
                  <c:v>46.875</c:v>
                </c:pt>
                <c:pt idx="1">
                  <c:v>47.8125</c:v>
                </c:pt>
                <c:pt idx="2">
                  <c:v>37.5</c:v>
                </c:pt>
                <c:pt idx="3">
                  <c:v>77.96875</c:v>
                </c:pt>
              </c:numCache>
            </c:numRef>
          </c:yVal>
          <c:smooth val="0"/>
          <c:extLst>
            <c:ext xmlns:c16="http://schemas.microsoft.com/office/drawing/2014/chart" uri="{C3380CC4-5D6E-409C-BE32-E72D297353CC}">
              <c16:uniqueId val="{00000001-5261-4F3A-B554-B608FB28FABF}"/>
            </c:ext>
          </c:extLst>
        </c:ser>
        <c:dLbls>
          <c:showLegendKey val="0"/>
          <c:showVal val="0"/>
          <c:showCatName val="0"/>
          <c:showSerName val="0"/>
          <c:showPercent val="0"/>
          <c:showBubbleSize val="0"/>
        </c:dLbls>
        <c:axId val="789786928"/>
        <c:axId val="789784184"/>
      </c:scatterChart>
      <c:valAx>
        <c:axId val="789786928"/>
        <c:scaling>
          <c:orientation val="minMax"/>
        </c:scaling>
        <c:delete val="0"/>
        <c:axPos val="b"/>
        <c:title>
          <c:tx>
            <c:rich>
              <a:bodyPr/>
              <a:lstStyle/>
              <a:p>
                <a:pPr>
                  <a:defRPr sz="1800"/>
                </a:pPr>
                <a:r>
                  <a:rPr lang="en-US" sz="1800"/>
                  <a:t>Brain SOD1</a:t>
                </a:r>
                <a:r>
                  <a:rPr lang="en-US" sz="1800" baseline="0"/>
                  <a:t> Percent Decrease</a:t>
                </a:r>
                <a:endParaRPr lang="en-US" sz="1800"/>
              </a:p>
            </c:rich>
          </c:tx>
          <c:overlay val="0"/>
        </c:title>
        <c:numFmt formatCode="0.0" sourceLinked="1"/>
        <c:majorTickMark val="out"/>
        <c:minorTickMark val="none"/>
        <c:tickLblPos val="nextTo"/>
        <c:txPr>
          <a:bodyPr/>
          <a:lstStyle/>
          <a:p>
            <a:pPr>
              <a:defRPr sz="1600"/>
            </a:pPr>
            <a:endParaRPr lang="en-US"/>
          </a:p>
        </c:txPr>
        <c:crossAx val="789784184"/>
        <c:crosses val="autoZero"/>
        <c:crossBetween val="midCat"/>
      </c:valAx>
      <c:valAx>
        <c:axId val="789784184"/>
        <c:scaling>
          <c:orientation val="minMax"/>
        </c:scaling>
        <c:delete val="0"/>
        <c:axPos val="l"/>
        <c:title>
          <c:tx>
            <c:rich>
              <a:bodyPr/>
              <a:lstStyle/>
              <a:p>
                <a:pPr>
                  <a:defRPr sz="1800"/>
                </a:pPr>
                <a:r>
                  <a:rPr lang="en-US" sz="1800"/>
                  <a:t>CSF SOD1</a:t>
                </a:r>
                <a:r>
                  <a:rPr lang="en-US" sz="1800" baseline="0"/>
                  <a:t>  Percent Decrease</a:t>
                </a:r>
                <a:endParaRPr lang="en-US" sz="1800"/>
              </a:p>
            </c:rich>
          </c:tx>
          <c:overlay val="0"/>
        </c:title>
        <c:numFmt formatCode="0.0" sourceLinked="1"/>
        <c:majorTickMark val="out"/>
        <c:minorTickMark val="none"/>
        <c:tickLblPos val="nextTo"/>
        <c:txPr>
          <a:bodyPr/>
          <a:lstStyle/>
          <a:p>
            <a:pPr>
              <a:defRPr sz="1600"/>
            </a:pPr>
            <a:endParaRPr lang="en-US"/>
          </a:p>
        </c:txPr>
        <c:crossAx val="789786928"/>
        <c:crosses val="autoZero"/>
        <c:crossBetween val="midCat"/>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8-16T15:54:55.741"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CC8EB-EB59-4D45-B979-BCBD5A5ACB9A}" type="datetimeFigureOut">
              <a:rPr lang="en-US" smtClean="0"/>
              <a:pPr/>
              <a:t>4/10/2019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2EC7A-B9FD-9E49-8738-A467A80C3AF6}" type="slidenum">
              <a:rPr lang="en-US" smtClean="0"/>
              <a:pPr/>
              <a:t>‹#›</a:t>
            </a:fld>
            <a:endParaRPr lang="en-US" dirty="0"/>
          </a:p>
        </p:txBody>
      </p:sp>
    </p:spTree>
    <p:extLst>
      <p:ext uri="{BB962C8B-B14F-4D97-AF65-F5344CB8AC3E}">
        <p14:creationId xmlns:p14="http://schemas.microsoft.com/office/powerpoint/2010/main" val="1611593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pk is how body affects a drug while PD is analysis of a drug affects the body</a:t>
            </a:r>
          </a:p>
          <a:p>
            <a:r>
              <a:rPr lang="en-US" altLang="en-US">
                <a:latin typeface="Arial" panose="020B0604020202020204" pitchFamily="34" charset="0"/>
                <a:ea typeface="ＭＳ Ｐゴシック" panose="020B0600070205080204" pitchFamily="34" charset="-128"/>
              </a:rPr>
              <a:t>Pk is defined by how a compound is absorbed, distributed metabolized and excreted</a:t>
            </a:r>
          </a:p>
          <a:p>
            <a:r>
              <a:rPr lang="en-US" altLang="en-US">
                <a:latin typeface="Arial" panose="020B0604020202020204" pitchFamily="34" charset="0"/>
                <a:ea typeface="ＭＳ Ｐゴシック" panose="020B0600070205080204" pitchFamily="34" charset="-128"/>
              </a:rPr>
              <a:t>PD is the measure of a compounds ability to intereact with it intended targed leading to a biological effect</a:t>
            </a:r>
          </a:p>
        </p:txBody>
      </p:sp>
    </p:spTree>
    <p:extLst>
      <p:ext uri="{BB962C8B-B14F-4D97-AF65-F5344CB8AC3E}">
        <p14:creationId xmlns:p14="http://schemas.microsoft.com/office/powerpoint/2010/main" val="194219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09532EAC-5B61-4A13-BC70-71896B2528D8}" type="slidenum">
              <a:rPr lang="en-US" altLang="en-US"/>
              <a:pPr algn="ctr" eaLnBrk="1" hangingPunct="1"/>
              <a:t>5</a:t>
            </a:fld>
            <a:endParaRPr lang="en-US" altLang="en-US"/>
          </a:p>
        </p:txBody>
      </p:sp>
      <p:sp>
        <p:nvSpPr>
          <p:cNvPr id="49155" name="Rectangle 2"/>
          <p:cNvSpPr>
            <a:spLocks noGrp="1" noRot="1" noChangeAspect="1" noChangeArrowheads="1" noTextEdit="1"/>
          </p:cNvSpPr>
          <p:nvPr>
            <p:ph type="sldImg"/>
          </p:nvPr>
        </p:nvSpPr>
        <p:spPr>
          <a:xfrm>
            <a:off x="331788" y="677863"/>
            <a:ext cx="6135687" cy="3452812"/>
          </a:xfrm>
          <a:ln/>
        </p:spPr>
      </p:sp>
      <p:sp>
        <p:nvSpPr>
          <p:cNvPr id="49156" name="Rectangle 3"/>
          <p:cNvSpPr>
            <a:spLocks noGrp="1" noChangeArrowheads="1"/>
          </p:cNvSpPr>
          <p:nvPr>
            <p:ph type="body" idx="1"/>
          </p:nvPr>
        </p:nvSpPr>
        <p:spPr>
          <a:xfrm>
            <a:off x="896938" y="4356100"/>
            <a:ext cx="501332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650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47AC440-76FF-4596-8D78-F3A1EE4407A8}" type="slidenum">
              <a:rPr lang="en-US" altLang="en-US"/>
              <a:pPr eaLnBrk="1" hangingPunct="1"/>
              <a:t>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Measure of compounds ability to intereact with its intended target leading to a biological effect</a:t>
            </a:r>
          </a:p>
        </p:txBody>
      </p:sp>
    </p:spTree>
    <p:extLst>
      <p:ext uri="{BB962C8B-B14F-4D97-AF65-F5344CB8AC3E}">
        <p14:creationId xmlns:p14="http://schemas.microsoft.com/office/powerpoint/2010/main" val="189636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617615-294B-4B83-94B0-4B2F1A4E9A75}"/>
              </a:ext>
            </a:extLst>
          </p:cNvPr>
          <p:cNvSpPr>
            <a:spLocks noGrp="1" noChangeArrowheads="1"/>
          </p:cNvSpPr>
          <p:nvPr>
            <p:ph type="sldNum" sz="quarter" idx="4294967295"/>
          </p:nvPr>
        </p:nvSpPr>
        <p:spPr>
          <a:xfrm>
            <a:off x="0" y="0"/>
            <a:ext cx="0" cy="0"/>
          </a:xfrm>
        </p:spPr>
        <p:txBody>
          <a:bodyPr/>
          <a:lstStyle/>
          <a:p>
            <a:pPr algn="r" eaLnBrk="1" hangingPunct="1">
              <a:defRPr/>
            </a:pPr>
            <a:fld id="{6CF0324C-A97D-419C-B70A-C24B108DFC42}" type="slidenum">
              <a:rPr lang="en-US" sz="1200">
                <a:solidFill>
                  <a:srgbClr val="000000"/>
                </a:solidFill>
                <a:latin typeface="Arial" charset="0"/>
                <a:ea typeface="+mn-ea"/>
                <a:cs typeface="Arial" charset="0"/>
              </a:rPr>
              <a:pPr algn="r" eaLnBrk="1" hangingPunct="1">
                <a:defRPr/>
              </a:pPr>
              <a:t>7</a:t>
            </a:fld>
            <a:endParaRPr lang="en-US" sz="1200">
              <a:solidFill>
                <a:srgbClr val="000000"/>
              </a:solidFill>
              <a:latin typeface="Arial" charset="0"/>
              <a:ea typeface="+mn-ea"/>
              <a:cs typeface="Arial" charset="0"/>
            </a:endParaRPr>
          </a:p>
        </p:txBody>
      </p:sp>
      <p:sp>
        <p:nvSpPr>
          <p:cNvPr id="58371" name="Rectangle 2"/>
          <p:cNvSpPr>
            <a:spLocks noGrp="1" noRot="1" noChangeAspect="1" noChangeArrowheads="1" noTextEdit="1"/>
          </p:cNvSpPr>
          <p:nvPr>
            <p:ph type="sldImg"/>
          </p:nvPr>
        </p:nvSpPr>
        <p:spPr>
          <a:xfrm>
            <a:off x="1181100" y="696913"/>
            <a:ext cx="4649788" cy="34861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Sod-cu2+ + O2- &gt; sod cu1+ + O2   (sod1 is reduced, i.e. gains electron)</a:t>
            </a:r>
          </a:p>
          <a:p>
            <a:r>
              <a:rPr lang="en-US" altLang="en-US">
                <a:latin typeface="Arial" panose="020B0604020202020204" pitchFamily="34" charset="0"/>
                <a:ea typeface="ＭＳ Ｐゴシック" panose="020B0600070205080204" pitchFamily="34" charset="-128"/>
              </a:rPr>
              <a:t>Sod-cu1+ + O2- + 2H+ &gt; SOD-Cu2+ +  H2O2</a:t>
            </a:r>
          </a:p>
        </p:txBody>
      </p:sp>
    </p:spTree>
    <p:extLst>
      <p:ext uri="{BB962C8B-B14F-4D97-AF65-F5344CB8AC3E}">
        <p14:creationId xmlns:p14="http://schemas.microsoft.com/office/powerpoint/2010/main" val="34643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63CE5E-7106-4BEB-94BA-81DE78C1D122}"/>
              </a:ext>
            </a:extLst>
          </p:cNvPr>
          <p:cNvSpPr>
            <a:spLocks noGrp="1" noChangeArrowheads="1"/>
          </p:cNvSpPr>
          <p:nvPr>
            <p:ph type="sldNum" sz="quarter" idx="4294967295"/>
          </p:nvPr>
        </p:nvSpPr>
        <p:spPr>
          <a:xfrm>
            <a:off x="0" y="0"/>
            <a:ext cx="0" cy="0"/>
          </a:xfrm>
        </p:spPr>
        <p:txBody>
          <a:bodyPr/>
          <a:lstStyle/>
          <a:p>
            <a:pPr eaLnBrk="1" fontAlgn="auto" hangingPunct="1">
              <a:spcBef>
                <a:spcPts val="0"/>
              </a:spcBef>
              <a:spcAft>
                <a:spcPts val="0"/>
              </a:spcAft>
              <a:defRPr/>
            </a:pPr>
            <a:fld id="{90DA486D-1AD9-4193-A607-90CFB44B45F5}" type="slidenum">
              <a:rPr lang="en-US" kern="0">
                <a:solidFill>
                  <a:srgbClr val="000000"/>
                </a:solidFill>
              </a:rPr>
              <a:pPr eaLnBrk="1" fontAlgn="auto" hangingPunct="1">
                <a:spcBef>
                  <a:spcPts val="0"/>
                </a:spcBef>
                <a:spcAft>
                  <a:spcPts val="0"/>
                </a:spcAft>
                <a:defRPr/>
              </a:pPr>
              <a:t>8</a:t>
            </a:fld>
            <a:endParaRPr lang="en-US" kern="0">
              <a:solidFill>
                <a:srgbClr val="000000"/>
              </a:solidFill>
            </a:endParaRPr>
          </a:p>
        </p:txBody>
      </p:sp>
      <p:sp>
        <p:nvSpPr>
          <p:cNvPr id="60419" name="Rectangle 2"/>
          <p:cNvSpPr>
            <a:spLocks noGrp="1" noRot="1" noChangeAspect="1" noChangeArrowheads="1" noTextEdit="1"/>
          </p:cNvSpPr>
          <p:nvPr>
            <p:ph type="sldImg"/>
          </p:nvPr>
        </p:nvSpPr>
        <p:spPr>
          <a:xfrm>
            <a:off x="382588" y="684213"/>
            <a:ext cx="6096000" cy="3429000"/>
          </a:xfrm>
          <a:ln/>
        </p:spPr>
      </p:sp>
      <p:sp>
        <p:nvSpPr>
          <p:cNvPr id="6042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755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539" name="Text Box 2"/>
          <p:cNvSpPr>
            <a:spLocks noGrp="1" noChangeArrowheads="1"/>
          </p:cNvSpPr>
          <p:nvPr>
            <p:ph type="body"/>
          </p:nvPr>
        </p:nvSpPr>
        <p:spPr>
          <a:xfrm>
            <a:off x="1185863" y="4787900"/>
            <a:ext cx="5407025" cy="382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a:cs typeface="msgothic"/>
              </a:rPr>
              <a:t>Depiction of various pharmacodynamic biomarker assessments, including tissue-based (invasive) approaches and noninvasive tools. Use of particular pharmacodynamic assessments may depend on the target of interest as well as the study disease. Assessments may also be complementary to one another.</a:t>
            </a:r>
          </a:p>
        </p:txBody>
      </p:sp>
    </p:spTree>
    <p:extLst>
      <p:ext uri="{BB962C8B-B14F-4D97-AF65-F5344CB8AC3E}">
        <p14:creationId xmlns:p14="http://schemas.microsoft.com/office/powerpoint/2010/main" val="15893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8206" eaLnBrk="0" hangingPunct="0">
              <a:defRPr sz="1600" b="1">
                <a:solidFill>
                  <a:srgbClr val="006600"/>
                </a:solidFill>
                <a:latin typeface="Arial" charset="0"/>
                <a:ea typeface="ＭＳ Ｐゴシック" charset="0"/>
                <a:cs typeface="ＭＳ Ｐゴシック" charset="0"/>
              </a:defRPr>
            </a:lvl1pPr>
            <a:lvl2pPr marL="729057" indent="-280406" defTabSz="908206" eaLnBrk="0" hangingPunct="0">
              <a:defRPr sz="1600" b="1">
                <a:solidFill>
                  <a:srgbClr val="006600"/>
                </a:solidFill>
                <a:latin typeface="Arial" charset="0"/>
                <a:ea typeface="ＭＳ Ｐゴシック" charset="0"/>
              </a:defRPr>
            </a:lvl2pPr>
            <a:lvl3pPr marL="1121626" indent="-224325" defTabSz="908206" eaLnBrk="0" hangingPunct="0">
              <a:defRPr sz="1600" b="1">
                <a:solidFill>
                  <a:srgbClr val="006600"/>
                </a:solidFill>
                <a:latin typeface="Arial" charset="0"/>
                <a:ea typeface="ＭＳ Ｐゴシック" charset="0"/>
              </a:defRPr>
            </a:lvl3pPr>
            <a:lvl4pPr marL="1570276" indent="-224325" defTabSz="908206" eaLnBrk="0" hangingPunct="0">
              <a:defRPr sz="1600" b="1">
                <a:solidFill>
                  <a:srgbClr val="006600"/>
                </a:solidFill>
                <a:latin typeface="Arial" charset="0"/>
                <a:ea typeface="ＭＳ Ｐゴシック" charset="0"/>
              </a:defRPr>
            </a:lvl4pPr>
            <a:lvl5pPr marL="2018927" indent="-224325" defTabSz="908206" eaLnBrk="0" hangingPunct="0">
              <a:defRPr sz="1600" b="1">
                <a:solidFill>
                  <a:srgbClr val="006600"/>
                </a:solidFill>
                <a:latin typeface="Arial" charset="0"/>
                <a:ea typeface="ＭＳ Ｐゴシック" charset="0"/>
              </a:defRPr>
            </a:lvl5pPr>
            <a:lvl6pPr marL="2467577" indent="-224325" defTabSz="908206"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6pPr>
            <a:lvl7pPr marL="2916227" indent="-224325" defTabSz="908206"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7pPr>
            <a:lvl8pPr marL="3364878" indent="-224325" defTabSz="908206"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8pPr>
            <a:lvl9pPr marL="3813528" indent="-224325" defTabSz="908206"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9pPr>
          </a:lstStyle>
          <a:p>
            <a:pPr eaLnBrk="1" hangingPunct="1"/>
            <a:fld id="{FA9BD28E-E5FC-D44A-A748-20FEF5C1AFDC}" type="slidenum">
              <a:rPr lang="en-US" sz="1200" b="0">
                <a:solidFill>
                  <a:schemeClr val="tx1"/>
                </a:solidFill>
              </a:rPr>
              <a:pPr eaLnBrk="1" hangingPunct="1"/>
              <a:t>19</a:t>
            </a:fld>
            <a:endParaRPr lang="en-US" sz="1200" b="0">
              <a:solidFill>
                <a:schemeClr val="tx1"/>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4201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927F1-5950-EB48-8660-43D69523C7FB}" type="slidenum">
              <a:rPr lang="en-US" smtClean="0"/>
              <a:pPr/>
              <a:t>23</a:t>
            </a:fld>
            <a:endParaRPr lang="en-US"/>
          </a:p>
        </p:txBody>
      </p:sp>
    </p:spTree>
    <p:extLst>
      <p:ext uri="{BB962C8B-B14F-4D97-AF65-F5344CB8AC3E}">
        <p14:creationId xmlns:p14="http://schemas.microsoft.com/office/powerpoint/2010/main" val="131362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0927F1-5950-EB48-8660-43D69523C7FB}" type="slidenum">
              <a:rPr lang="en-US" smtClean="0"/>
              <a:pPr/>
              <a:t>25</a:t>
            </a:fld>
            <a:endParaRPr lang="en-US"/>
          </a:p>
        </p:txBody>
      </p:sp>
    </p:spTree>
    <p:extLst>
      <p:ext uri="{BB962C8B-B14F-4D97-AF65-F5344CB8AC3E}">
        <p14:creationId xmlns:p14="http://schemas.microsoft.com/office/powerpoint/2010/main" val="2490284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492376"/>
            <a:ext cx="10363200" cy="1470025"/>
          </a:xfrm>
        </p:spPr>
        <p:txBody>
          <a:bodyPr/>
          <a:lstStyle>
            <a:lvl1pPr>
              <a:defRPr>
                <a:effectLst>
                  <a:outerShdw blurRad="38100" dist="38100" dir="2700000" algn="tl">
                    <a:srgbClr val="000000">
                      <a:alpha val="43137"/>
                    </a:srgbClr>
                  </a:outerShdw>
                </a:effectLst>
              </a:defRPr>
            </a:lvl1pPr>
          </a:lstStyle>
          <a:p>
            <a:pPr lvl="0"/>
            <a:r>
              <a:rPr lang="en-US" noProof="0"/>
              <a:t>Click to edit Master title style</a:t>
            </a:r>
          </a:p>
        </p:txBody>
      </p:sp>
      <p:sp>
        <p:nvSpPr>
          <p:cNvPr id="5123" name="Rectangle 3"/>
          <p:cNvSpPr>
            <a:spLocks noGrp="1" noChangeArrowheads="1"/>
          </p:cNvSpPr>
          <p:nvPr>
            <p:ph type="subTitle" idx="1"/>
          </p:nvPr>
        </p:nvSpPr>
        <p:spPr>
          <a:xfrm>
            <a:off x="1828800" y="41148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ea typeface="MS PGothic" charset="0"/>
                <a:cs typeface="MS PGothic" charset="0"/>
              </a:defRPr>
            </a:lvl1pPr>
          </a:lstStyle>
          <a:p>
            <a:pPr>
              <a:defRPr/>
            </a:pPr>
            <a:fld id="{BEB4D27E-96B8-484F-8D11-E63BD888757B}" type="slidenum">
              <a:rPr lang="en-US"/>
              <a:pPr>
                <a:defRPr/>
              </a:pPr>
              <a:t>‹#›</a:t>
            </a:fld>
            <a:endParaRPr lang="en-US" dirty="0"/>
          </a:p>
        </p:txBody>
      </p:sp>
    </p:spTree>
    <p:extLst>
      <p:ext uri="{BB962C8B-B14F-4D97-AF65-F5344CB8AC3E}">
        <p14:creationId xmlns:p14="http://schemas.microsoft.com/office/powerpoint/2010/main" val="131411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ea typeface="MS PGothic" charset="0"/>
                <a:cs typeface="MS PGothic" charset="0"/>
              </a:defRPr>
            </a:lvl1pPr>
          </a:lstStyle>
          <a:p>
            <a:pPr>
              <a:defRPr/>
            </a:pPr>
            <a:fld id="{664618E7-1005-7441-B822-11F14F71C41D}" type="slidenum">
              <a:rPr lang="en-US"/>
              <a:pPr>
                <a:defRPr/>
              </a:pPr>
              <a:t>‹#›</a:t>
            </a:fld>
            <a:endParaRPr lang="en-US" dirty="0"/>
          </a:p>
        </p:txBody>
      </p:sp>
    </p:spTree>
    <p:extLst>
      <p:ext uri="{BB962C8B-B14F-4D97-AF65-F5344CB8AC3E}">
        <p14:creationId xmlns:p14="http://schemas.microsoft.com/office/powerpoint/2010/main" val="252907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ea typeface="MS PGothic" charset="0"/>
                <a:cs typeface="MS PGothic" charset="0"/>
              </a:defRPr>
            </a:lvl1pPr>
          </a:lstStyle>
          <a:p>
            <a:pPr>
              <a:defRPr/>
            </a:pPr>
            <a:fld id="{96A57531-1831-5E4B-AE9C-8C27EB84E81B}" type="slidenum">
              <a:rPr lang="en-US"/>
              <a:pPr>
                <a:defRPr/>
              </a:pPr>
              <a:t>‹#›</a:t>
            </a:fld>
            <a:endParaRPr lang="en-US" dirty="0"/>
          </a:p>
        </p:txBody>
      </p:sp>
    </p:spTree>
    <p:extLst>
      <p:ext uri="{BB962C8B-B14F-4D97-AF65-F5344CB8AC3E}">
        <p14:creationId xmlns:p14="http://schemas.microsoft.com/office/powerpoint/2010/main" val="50370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8D9AA6-CBA7-4A79-8483-812985368A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DF2800-5167-4130-9B46-2BE01486B2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A43721-0160-4177-9C05-BD23C1F305D6}"/>
              </a:ext>
            </a:extLst>
          </p:cNvPr>
          <p:cNvSpPr>
            <a:spLocks noGrp="1" noChangeArrowheads="1"/>
          </p:cNvSpPr>
          <p:nvPr>
            <p:ph type="sldNum" sz="quarter" idx="12"/>
          </p:nvPr>
        </p:nvSpPr>
        <p:spPr>
          <a:ln/>
        </p:spPr>
        <p:txBody>
          <a:bodyPr/>
          <a:lstStyle>
            <a:lvl1pPr>
              <a:defRPr/>
            </a:lvl1pPr>
          </a:lstStyle>
          <a:p>
            <a:pPr>
              <a:defRPr/>
            </a:pPr>
            <a:fld id="{40546B2A-0E18-44BF-BAED-27527800AC2E}" type="slidenum">
              <a:rPr lang="en-US"/>
              <a:pPr>
                <a:defRPr/>
              </a:pPr>
              <a:t>‹#›</a:t>
            </a:fld>
            <a:endParaRPr lang="en-US" dirty="0"/>
          </a:p>
        </p:txBody>
      </p:sp>
    </p:spTree>
    <p:extLst>
      <p:ext uri="{BB962C8B-B14F-4D97-AF65-F5344CB8AC3E}">
        <p14:creationId xmlns:p14="http://schemas.microsoft.com/office/powerpoint/2010/main" val="115807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ea typeface="MS PGothic" charset="0"/>
                <a:cs typeface="MS PGothic" charset="0"/>
              </a:defRPr>
            </a:lvl1pPr>
          </a:lstStyle>
          <a:p>
            <a:pPr>
              <a:defRPr/>
            </a:pPr>
            <a:fld id="{8B3CECF1-5C4F-8A43-A8F3-9396112D84EE}" type="slidenum">
              <a:rPr lang="en-US"/>
              <a:pPr>
                <a:defRPr/>
              </a:pPr>
              <a:t>‹#›</a:t>
            </a:fld>
            <a:endParaRPr lang="en-US" dirty="0"/>
          </a:p>
        </p:txBody>
      </p:sp>
    </p:spTree>
    <p:extLst>
      <p:ext uri="{BB962C8B-B14F-4D97-AF65-F5344CB8AC3E}">
        <p14:creationId xmlns:p14="http://schemas.microsoft.com/office/powerpoint/2010/main" val="11179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ea typeface="MS PGothic" charset="0"/>
                <a:cs typeface="MS PGothic" charset="0"/>
              </a:defRPr>
            </a:lvl1pPr>
          </a:lstStyle>
          <a:p>
            <a:pPr>
              <a:defRPr/>
            </a:pPr>
            <a:fld id="{48417C70-9D1D-1D4D-9537-30C233CD20D8}" type="slidenum">
              <a:rPr lang="en-US"/>
              <a:pPr>
                <a:defRPr/>
              </a:pPr>
              <a:t>‹#›</a:t>
            </a:fld>
            <a:endParaRPr lang="en-US" dirty="0"/>
          </a:p>
        </p:txBody>
      </p:sp>
    </p:spTree>
    <p:extLst>
      <p:ext uri="{BB962C8B-B14F-4D97-AF65-F5344CB8AC3E}">
        <p14:creationId xmlns:p14="http://schemas.microsoft.com/office/powerpoint/2010/main" val="215544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ea typeface="MS PGothic" charset="0"/>
                <a:cs typeface="MS PGothic" charset="0"/>
              </a:defRPr>
            </a:lvl1pPr>
          </a:lstStyle>
          <a:p>
            <a:pPr>
              <a:defRPr/>
            </a:pPr>
            <a:fld id="{3EF9FF68-A959-6E44-8928-EA61476C394B}" type="slidenum">
              <a:rPr lang="en-US"/>
              <a:pPr>
                <a:defRPr/>
              </a:pPr>
              <a:t>‹#›</a:t>
            </a:fld>
            <a:endParaRPr lang="en-US" dirty="0"/>
          </a:p>
        </p:txBody>
      </p:sp>
    </p:spTree>
    <p:extLst>
      <p:ext uri="{BB962C8B-B14F-4D97-AF65-F5344CB8AC3E}">
        <p14:creationId xmlns:p14="http://schemas.microsoft.com/office/powerpoint/2010/main" val="40924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ea typeface="MS PGothic" charset="0"/>
                <a:cs typeface="MS PGothic" charset="0"/>
              </a:defRPr>
            </a:lvl1pPr>
          </a:lstStyle>
          <a:p>
            <a:pPr>
              <a:defRPr/>
            </a:pPr>
            <a:fld id="{2D193074-AA11-2748-8EBC-42C2F5ED62A6}" type="slidenum">
              <a:rPr lang="en-US"/>
              <a:pPr>
                <a:defRPr/>
              </a:pPr>
              <a:t>‹#›</a:t>
            </a:fld>
            <a:endParaRPr lang="en-US" dirty="0"/>
          </a:p>
        </p:txBody>
      </p:sp>
    </p:spTree>
    <p:extLst>
      <p:ext uri="{BB962C8B-B14F-4D97-AF65-F5344CB8AC3E}">
        <p14:creationId xmlns:p14="http://schemas.microsoft.com/office/powerpoint/2010/main" val="216834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ea typeface="MS PGothic" charset="0"/>
                <a:cs typeface="MS PGothic" charset="0"/>
              </a:defRPr>
            </a:lvl1pPr>
          </a:lstStyle>
          <a:p>
            <a:pPr>
              <a:defRPr/>
            </a:pPr>
            <a:fld id="{001A1A17-F723-6B4D-911F-FA6649B48D49}" type="slidenum">
              <a:rPr lang="en-US"/>
              <a:pPr>
                <a:defRPr/>
              </a:pPr>
              <a:t>‹#›</a:t>
            </a:fld>
            <a:endParaRPr lang="en-US" dirty="0"/>
          </a:p>
        </p:txBody>
      </p:sp>
    </p:spTree>
    <p:extLst>
      <p:ext uri="{BB962C8B-B14F-4D97-AF65-F5344CB8AC3E}">
        <p14:creationId xmlns:p14="http://schemas.microsoft.com/office/powerpoint/2010/main" val="14158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ea typeface="MS PGothic" charset="0"/>
                <a:cs typeface="MS PGothic" charset="0"/>
              </a:defRPr>
            </a:lvl1pPr>
          </a:lstStyle>
          <a:p>
            <a:pPr>
              <a:defRPr/>
            </a:pPr>
            <a:fld id="{563C5598-AB3C-BD4A-BBCB-1E887838D141}" type="slidenum">
              <a:rPr lang="en-US"/>
              <a:pPr>
                <a:defRPr/>
              </a:pPr>
              <a:t>‹#›</a:t>
            </a:fld>
            <a:endParaRPr lang="en-US" dirty="0"/>
          </a:p>
        </p:txBody>
      </p:sp>
    </p:spTree>
    <p:extLst>
      <p:ext uri="{BB962C8B-B14F-4D97-AF65-F5344CB8AC3E}">
        <p14:creationId xmlns:p14="http://schemas.microsoft.com/office/powerpoint/2010/main" val="33637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ea typeface="MS PGothic" charset="0"/>
                <a:cs typeface="MS PGothic" charset="0"/>
              </a:defRPr>
            </a:lvl1pPr>
          </a:lstStyle>
          <a:p>
            <a:pPr>
              <a:defRPr/>
            </a:pPr>
            <a:fld id="{ACC64D60-19F5-6640-AE7F-7A201B59773B}" type="slidenum">
              <a:rPr lang="en-US"/>
              <a:pPr>
                <a:defRPr/>
              </a:pPr>
              <a:t>‹#›</a:t>
            </a:fld>
            <a:endParaRPr lang="en-US" dirty="0"/>
          </a:p>
        </p:txBody>
      </p:sp>
    </p:spTree>
    <p:extLst>
      <p:ext uri="{BB962C8B-B14F-4D97-AF65-F5344CB8AC3E}">
        <p14:creationId xmlns:p14="http://schemas.microsoft.com/office/powerpoint/2010/main" val="369027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ea typeface="MS PGothic" charset="0"/>
                <a:cs typeface="MS PGothic"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a:ea typeface="MS PGothic" charset="0"/>
                <a:cs typeface="MS PGothic"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ea typeface="MS PGothic" charset="0"/>
                <a:cs typeface="MS PGothic" charset="0"/>
              </a:defRPr>
            </a:lvl1pPr>
          </a:lstStyle>
          <a:p>
            <a:pPr>
              <a:defRPr/>
            </a:pPr>
            <a:fld id="{73CFB133-5288-E34F-86E7-23FB7511CB0C}" type="slidenum">
              <a:rPr lang="en-US"/>
              <a:pPr>
                <a:defRPr/>
              </a:pPr>
              <a:t>‹#›</a:t>
            </a:fld>
            <a:endParaRPr lang="en-US" dirty="0"/>
          </a:p>
        </p:txBody>
      </p:sp>
    </p:spTree>
    <p:extLst>
      <p:ext uri="{BB962C8B-B14F-4D97-AF65-F5344CB8AC3E}">
        <p14:creationId xmlns:p14="http://schemas.microsoft.com/office/powerpoint/2010/main" val="345353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Calibri" panose="020F0502020204030204" pitchFamily="34" charset="0"/>
                <a:ea typeface="ＭＳ Ｐゴシック" charset="0"/>
                <a:cs typeface="Calibri" panose="020F0502020204030204" pitchFamily="34" charset="0"/>
              </a:defRPr>
            </a:lvl1pPr>
          </a:lstStyle>
          <a:p>
            <a:pPr defTabSz="914400" fontAlgn="base">
              <a:spcBef>
                <a:spcPct val="0"/>
              </a:spcBef>
              <a:spcAft>
                <a:spcPct val="0"/>
              </a:spcAft>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Calibri" panose="020F0502020204030204" pitchFamily="34" charset="0"/>
                <a:ea typeface="ＭＳ Ｐゴシック" charset="0"/>
                <a:cs typeface="Calibri" panose="020F0502020204030204" pitchFamily="34" charset="0"/>
              </a:defRPr>
            </a:lvl1pPr>
          </a:lstStyle>
          <a:p>
            <a:pPr defTabSz="914400" fontAlgn="base">
              <a:spcBef>
                <a:spcPct val="0"/>
              </a:spcBef>
              <a:spcAft>
                <a:spcPct val="0"/>
              </a:spcAft>
              <a:defRPr/>
            </a:pPr>
            <a:endParaRPr lang="en-US" dirty="0"/>
          </a:p>
        </p:txBody>
      </p:sp>
      <p:sp>
        <p:nvSpPr>
          <p:cNvPr id="1030" name="Rectangle 6"/>
          <p:cNvSpPr>
            <a:spLocks noGrp="1" noChangeArrowheads="1"/>
          </p:cNvSpPr>
          <p:nvPr>
            <p:ph type="sldNum" sz="quarter" idx="4"/>
          </p:nvPr>
        </p:nvSpPr>
        <p:spPr bwMode="auto">
          <a:xfrm>
            <a:off x="8210378" y="6258699"/>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Calibri" panose="020F0502020204030204" pitchFamily="34" charset="0"/>
                <a:ea typeface="ＭＳ Ｐゴシック" charset="0"/>
                <a:cs typeface="Calibri" panose="020F0502020204030204" pitchFamily="34" charset="0"/>
              </a:defRPr>
            </a:lvl1pPr>
          </a:lstStyle>
          <a:p>
            <a:pPr defTabSz="914400" fontAlgn="base">
              <a:spcBef>
                <a:spcPct val="0"/>
              </a:spcBef>
              <a:spcAft>
                <a:spcPct val="0"/>
              </a:spcAft>
              <a:defRPr/>
            </a:pPr>
            <a:endParaRPr lang="en-US" dirty="0"/>
          </a:p>
        </p:txBody>
      </p:sp>
    </p:spTree>
    <p:extLst>
      <p:ext uri="{BB962C8B-B14F-4D97-AF65-F5344CB8AC3E}">
        <p14:creationId xmlns:p14="http://schemas.microsoft.com/office/powerpoint/2010/main" val="248571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0">
          <a:solidFill>
            <a:schemeClr val="tx1"/>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600" b="1">
          <a:solidFill>
            <a:srgbClr val="A7E2FF"/>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3600" b="1">
          <a:solidFill>
            <a:srgbClr val="A7E2FF"/>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3600" b="1">
          <a:solidFill>
            <a:srgbClr val="A7E2FF"/>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3600" b="1">
          <a:solidFill>
            <a:srgbClr val="A7E2FF"/>
          </a:solidFill>
          <a:latin typeface="Times New Roman" charset="0"/>
          <a:ea typeface="ＭＳ Ｐゴシック" charset="0"/>
          <a:cs typeface="ＭＳ Ｐゴシック" charset="0"/>
        </a:defRPr>
      </a:lvl5pPr>
      <a:lvl6pPr marL="457200" algn="ctr" rtl="0" eaLnBrk="1" fontAlgn="base" hangingPunct="1">
        <a:spcBef>
          <a:spcPct val="0"/>
        </a:spcBef>
        <a:spcAft>
          <a:spcPct val="0"/>
        </a:spcAft>
        <a:defRPr sz="3600" b="1">
          <a:solidFill>
            <a:srgbClr val="A7E2FF"/>
          </a:solidFill>
          <a:latin typeface="Arial" charset="0"/>
          <a:ea typeface="ＭＳ Ｐゴシック" charset="0"/>
        </a:defRPr>
      </a:lvl6pPr>
      <a:lvl7pPr marL="914400" algn="ctr" rtl="0" eaLnBrk="1" fontAlgn="base" hangingPunct="1">
        <a:spcBef>
          <a:spcPct val="0"/>
        </a:spcBef>
        <a:spcAft>
          <a:spcPct val="0"/>
        </a:spcAft>
        <a:defRPr sz="3600" b="1">
          <a:solidFill>
            <a:srgbClr val="A7E2FF"/>
          </a:solidFill>
          <a:latin typeface="Arial" charset="0"/>
          <a:ea typeface="ＭＳ Ｐゴシック" charset="0"/>
        </a:defRPr>
      </a:lvl7pPr>
      <a:lvl8pPr marL="1371600" algn="ctr" rtl="0" eaLnBrk="1" fontAlgn="base" hangingPunct="1">
        <a:spcBef>
          <a:spcPct val="0"/>
        </a:spcBef>
        <a:spcAft>
          <a:spcPct val="0"/>
        </a:spcAft>
        <a:defRPr sz="3600" b="1">
          <a:solidFill>
            <a:srgbClr val="A7E2FF"/>
          </a:solidFill>
          <a:latin typeface="Arial" charset="0"/>
          <a:ea typeface="ＭＳ Ｐゴシック" charset="0"/>
        </a:defRPr>
      </a:lvl8pPr>
      <a:lvl9pPr marL="1828800" algn="ctr" rtl="0" eaLnBrk="1" fontAlgn="base" hangingPunct="1">
        <a:spcBef>
          <a:spcPct val="0"/>
        </a:spcBef>
        <a:spcAft>
          <a:spcPct val="0"/>
        </a:spcAft>
        <a:defRPr sz="3600" b="1">
          <a:solidFill>
            <a:srgbClr val="A7E2FF"/>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bg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bg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bg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bg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bg1"/>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710" y="1559898"/>
            <a:ext cx="9144000" cy="1596983"/>
          </a:xfrm>
        </p:spPr>
        <p:txBody>
          <a:bodyPr/>
          <a:lstStyle/>
          <a:p>
            <a:r>
              <a:rPr lang="en-US" dirty="0">
                <a:solidFill>
                  <a:srgbClr val="FFEC2D"/>
                </a:solidFill>
              </a:rPr>
              <a:t>BIOMARKERS and Outcome Measures </a:t>
            </a:r>
            <a:br>
              <a:rPr lang="en-US" dirty="0">
                <a:solidFill>
                  <a:srgbClr val="FFEC2D"/>
                </a:solidFill>
              </a:rPr>
            </a:br>
            <a:r>
              <a:rPr lang="en-US" dirty="0">
                <a:solidFill>
                  <a:srgbClr val="FFEC2D"/>
                </a:solidFill>
              </a:rPr>
              <a:t>in Neurology Clinical Trials</a:t>
            </a:r>
            <a:endParaRPr lang="en-US" dirty="0"/>
          </a:p>
        </p:txBody>
      </p:sp>
      <p:sp>
        <p:nvSpPr>
          <p:cNvPr id="7" name="Subtitle 6">
            <a:extLst>
              <a:ext uri="{FF2B5EF4-FFF2-40B4-BE49-F238E27FC236}">
                <a16:creationId xmlns:a16="http://schemas.microsoft.com/office/drawing/2014/main" id="{A1EDD3B5-E371-4007-991A-322242146C6A}"/>
              </a:ext>
            </a:extLst>
          </p:cNvPr>
          <p:cNvSpPr>
            <a:spLocks noGrp="1"/>
          </p:cNvSpPr>
          <p:nvPr>
            <p:ph type="subTitle" idx="1"/>
          </p:nvPr>
        </p:nvSpPr>
        <p:spPr>
          <a:xfrm>
            <a:off x="1720645" y="3800168"/>
            <a:ext cx="8534400" cy="1752600"/>
          </a:xfrm>
        </p:spPr>
        <p:txBody>
          <a:bodyPr/>
          <a:lstStyle/>
          <a:p>
            <a:r>
              <a:rPr lang="en-US" dirty="0"/>
              <a:t>Jeremy M. Shefner, MD, PhD</a:t>
            </a:r>
          </a:p>
          <a:p>
            <a:r>
              <a:rPr lang="en-US" dirty="0"/>
              <a:t>Kemper and Ethel Marley Professor and Chair of Neurology</a:t>
            </a:r>
          </a:p>
          <a:p>
            <a:r>
              <a:rPr lang="en-US" dirty="0"/>
              <a:t>Barrow Neurological Institute</a:t>
            </a:r>
          </a:p>
        </p:txBody>
      </p:sp>
    </p:spTree>
    <p:extLst>
      <p:ext uri="{BB962C8B-B14F-4D97-AF65-F5344CB8AC3E}">
        <p14:creationId xmlns:p14="http://schemas.microsoft.com/office/powerpoint/2010/main" val="373911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945" y="96838"/>
            <a:ext cx="6913880" cy="1143000"/>
          </a:xfrm>
        </p:spPr>
        <p:txBody>
          <a:bodyPr/>
          <a:lstStyle/>
          <a:p>
            <a:r>
              <a:rPr lang="en-US" b="0" dirty="0">
                <a:solidFill>
                  <a:schemeClr val="tx1"/>
                </a:solidFill>
              </a:rPr>
              <a:t>Regulatory T Cell and their function</a:t>
            </a:r>
            <a:br>
              <a:rPr lang="en-US" b="0" dirty="0">
                <a:solidFill>
                  <a:schemeClr val="tx1"/>
                </a:solidFill>
              </a:rPr>
            </a:br>
            <a:r>
              <a:rPr lang="en-US" b="0" dirty="0">
                <a:solidFill>
                  <a:schemeClr val="tx1"/>
                </a:solidFill>
              </a:rPr>
              <a:t> are reduced in ALS</a:t>
            </a:r>
          </a:p>
        </p:txBody>
      </p:sp>
      <p:pic>
        <p:nvPicPr>
          <p:cNvPr id="4" name="Content Placeholder 3"/>
          <p:cNvPicPr>
            <a:picLocks noGrp="1" noChangeAspect="1"/>
          </p:cNvPicPr>
          <p:nvPr>
            <p:ph idx="1"/>
          </p:nvPr>
        </p:nvPicPr>
        <p:blipFill>
          <a:blip r:embed="rId2"/>
          <a:stretch>
            <a:fillRect/>
          </a:stretch>
        </p:blipFill>
        <p:spPr>
          <a:xfrm>
            <a:off x="1940560" y="1527599"/>
            <a:ext cx="6198400" cy="2705840"/>
          </a:xfrm>
          <a:prstGeom prst="rect">
            <a:avLst/>
          </a:prstGeom>
        </p:spPr>
      </p:pic>
      <p:pic>
        <p:nvPicPr>
          <p:cNvPr id="5" name="Picture 4"/>
          <p:cNvPicPr>
            <a:picLocks noChangeAspect="1"/>
          </p:cNvPicPr>
          <p:nvPr/>
        </p:nvPicPr>
        <p:blipFill>
          <a:blip r:embed="rId3"/>
          <a:stretch>
            <a:fillRect/>
          </a:stretch>
        </p:blipFill>
        <p:spPr>
          <a:xfrm>
            <a:off x="7493720" y="4343400"/>
            <a:ext cx="2556213" cy="2250080"/>
          </a:xfrm>
          <a:prstGeom prst="rect">
            <a:avLst/>
          </a:prstGeom>
        </p:spPr>
      </p:pic>
      <p:sp>
        <p:nvSpPr>
          <p:cNvPr id="6" name="TextBox 5"/>
          <p:cNvSpPr txBox="1"/>
          <p:nvPr/>
        </p:nvSpPr>
        <p:spPr>
          <a:xfrm>
            <a:off x="2138681" y="6304280"/>
            <a:ext cx="2108269" cy="369332"/>
          </a:xfrm>
          <a:prstGeom prst="rect">
            <a:avLst/>
          </a:prstGeom>
          <a:noFill/>
        </p:spPr>
        <p:txBody>
          <a:bodyPr wrap="none" rtlCol="0">
            <a:spAutoFit/>
          </a:bodyPr>
          <a:lstStyle/>
          <a:p>
            <a:r>
              <a:rPr lang="en-US" dirty="0" err="1"/>
              <a:t>Henkle</a:t>
            </a:r>
            <a:r>
              <a:rPr lang="en-US" dirty="0"/>
              <a:t> et al., 2013</a:t>
            </a:r>
          </a:p>
        </p:txBody>
      </p:sp>
    </p:spTree>
    <p:extLst>
      <p:ext uri="{BB962C8B-B14F-4D97-AF65-F5344CB8AC3E}">
        <p14:creationId xmlns:p14="http://schemas.microsoft.com/office/powerpoint/2010/main" val="117050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4653" y="91842"/>
            <a:ext cx="8558612" cy="1167423"/>
          </a:xfrm>
        </p:spPr>
        <p:txBody>
          <a:bodyPr>
            <a:noAutofit/>
          </a:bodyPr>
          <a:lstStyle/>
          <a:p>
            <a:pPr algn="ctr"/>
            <a:r>
              <a:rPr lang="en-US" dirty="0" err="1">
                <a:solidFill>
                  <a:schemeClr val="bg1"/>
                </a:solidFill>
              </a:rPr>
              <a:t>pNFH</a:t>
            </a:r>
            <a:r>
              <a:rPr lang="en-US" dirty="0">
                <a:solidFill>
                  <a:schemeClr val="bg1"/>
                </a:solidFill>
              </a:rPr>
              <a:t> levels correlate with patient survival</a:t>
            </a:r>
          </a:p>
        </p:txBody>
      </p:sp>
      <p:sp>
        <p:nvSpPr>
          <p:cNvPr id="7" name="TextBox 6"/>
          <p:cNvSpPr txBox="1"/>
          <p:nvPr/>
        </p:nvSpPr>
        <p:spPr>
          <a:xfrm>
            <a:off x="6293289" y="4518813"/>
            <a:ext cx="3435621" cy="300082"/>
          </a:xfrm>
          <a:prstGeom prst="rect">
            <a:avLst/>
          </a:prstGeom>
          <a:noFill/>
        </p:spPr>
        <p:txBody>
          <a:bodyPr wrap="none" rtlCol="0">
            <a:spAutoFit/>
          </a:bodyPr>
          <a:lstStyle/>
          <a:p>
            <a:r>
              <a:rPr lang="en-US" sz="1350" dirty="0" err="1"/>
              <a:t>Steinacker</a:t>
            </a:r>
            <a:r>
              <a:rPr lang="en-US" sz="1350" dirty="0"/>
              <a:t> et al, (2015): 253 ALS Subjects</a:t>
            </a:r>
          </a:p>
        </p:txBody>
      </p:sp>
      <p:sp>
        <p:nvSpPr>
          <p:cNvPr id="8" name="TextBox 7"/>
          <p:cNvSpPr txBox="1"/>
          <p:nvPr/>
        </p:nvSpPr>
        <p:spPr>
          <a:xfrm>
            <a:off x="2672628" y="4567083"/>
            <a:ext cx="3416320" cy="300082"/>
          </a:xfrm>
          <a:prstGeom prst="rect">
            <a:avLst/>
          </a:prstGeom>
          <a:noFill/>
        </p:spPr>
        <p:txBody>
          <a:bodyPr wrap="none" rtlCol="0">
            <a:spAutoFit/>
          </a:bodyPr>
          <a:lstStyle/>
          <a:p>
            <a:r>
              <a:rPr lang="en-US" sz="1350" dirty="0" err="1"/>
              <a:t>Oeckl</a:t>
            </a:r>
            <a:r>
              <a:rPr lang="en-US" sz="1350" dirty="0"/>
              <a:t> et al., (2016): Correlation to survival</a:t>
            </a:r>
          </a:p>
        </p:txBody>
      </p:sp>
      <p:sp>
        <p:nvSpPr>
          <p:cNvPr id="2" name="TextBox 1"/>
          <p:cNvSpPr txBox="1"/>
          <p:nvPr/>
        </p:nvSpPr>
        <p:spPr>
          <a:xfrm>
            <a:off x="2286000" y="5204073"/>
            <a:ext cx="8241230" cy="646331"/>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Level of pNFH in the blood or CSF is a prognostic for patient survival </a:t>
            </a:r>
          </a:p>
          <a:p>
            <a:r>
              <a:rPr lang="en-US" dirty="0">
                <a:latin typeface="Verdana" panose="020B0604030504040204" pitchFamily="34" charset="0"/>
                <a:ea typeface="Verdana" panose="020B0604030504040204" pitchFamily="34" charset="0"/>
                <a:cs typeface="Verdana" panose="020B0604030504040204" pitchFamily="34" charset="0"/>
              </a:rPr>
              <a:t>and rate of disease progression</a:t>
            </a:r>
          </a:p>
        </p:txBody>
      </p:sp>
      <p:pic>
        <p:nvPicPr>
          <p:cNvPr id="4" name="Picture 3"/>
          <p:cNvPicPr>
            <a:picLocks noChangeAspect="1"/>
          </p:cNvPicPr>
          <p:nvPr/>
        </p:nvPicPr>
        <p:blipFill>
          <a:blip r:embed="rId3"/>
          <a:stretch>
            <a:fillRect/>
          </a:stretch>
        </p:blipFill>
        <p:spPr>
          <a:xfrm>
            <a:off x="6384224" y="1934645"/>
            <a:ext cx="2977148" cy="2482178"/>
          </a:xfrm>
          <a:prstGeom prst="rect">
            <a:avLst/>
          </a:prstGeom>
        </p:spPr>
      </p:pic>
      <p:graphicFrame>
        <p:nvGraphicFramePr>
          <p:cNvPr id="12" name="Object 11"/>
          <p:cNvGraphicFramePr>
            <a:graphicFrameLocks noChangeAspect="1"/>
          </p:cNvGraphicFramePr>
          <p:nvPr>
            <p:extLst/>
          </p:nvPr>
        </p:nvGraphicFramePr>
        <p:xfrm>
          <a:off x="2750893" y="1867111"/>
          <a:ext cx="2831228" cy="2651703"/>
        </p:xfrm>
        <a:graphic>
          <a:graphicData uri="http://schemas.openxmlformats.org/presentationml/2006/ole">
            <mc:AlternateContent xmlns:mc="http://schemas.openxmlformats.org/markup-compatibility/2006">
              <mc:Choice xmlns:v="urn:schemas-microsoft-com:vml" Requires="v">
                <p:oleObj spid="_x0000_s1028" name="Prism 5" r:id="rId4" imgW="2729520" imgH="2556000" progId="Prism5.Document">
                  <p:embed/>
                </p:oleObj>
              </mc:Choice>
              <mc:Fallback>
                <p:oleObj name="Prism 5" r:id="rId4" imgW="2729520" imgH="2556000" progId="Prism5.Document">
                  <p:embed/>
                  <p:pic>
                    <p:nvPicPr>
                      <p:cNvPr id="12" name="Object 11"/>
                      <p:cNvPicPr/>
                      <p:nvPr/>
                    </p:nvPicPr>
                    <p:blipFill>
                      <a:blip r:embed="rId5"/>
                      <a:stretch>
                        <a:fillRect/>
                      </a:stretch>
                    </p:blipFill>
                    <p:spPr>
                      <a:xfrm>
                        <a:off x="2750893" y="1867111"/>
                        <a:ext cx="2831228" cy="2651703"/>
                      </a:xfrm>
                      <a:prstGeom prst="rect">
                        <a:avLst/>
                      </a:prstGeom>
                      <a:solidFill>
                        <a:schemeClr val="accent3"/>
                      </a:solidFill>
                    </p:spPr>
                  </p:pic>
                </p:oleObj>
              </mc:Fallback>
            </mc:AlternateContent>
          </a:graphicData>
        </a:graphic>
      </p:graphicFrame>
    </p:spTree>
    <p:extLst>
      <p:ext uri="{BB962C8B-B14F-4D97-AF65-F5344CB8AC3E}">
        <p14:creationId xmlns:p14="http://schemas.microsoft.com/office/powerpoint/2010/main" val="21077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0670" y="160775"/>
            <a:ext cx="7080291" cy="1117916"/>
          </a:xfrm>
        </p:spPr>
        <p:txBody>
          <a:bodyPr>
            <a:noAutofit/>
          </a:bodyPr>
          <a:lstStyle/>
          <a:p>
            <a:pPr algn="ctr"/>
            <a:r>
              <a:rPr lang="en-US" dirty="0" err="1">
                <a:solidFill>
                  <a:schemeClr val="bg1"/>
                </a:solidFill>
              </a:rPr>
              <a:t>pNFH</a:t>
            </a:r>
            <a:r>
              <a:rPr lang="en-US" dirty="0">
                <a:solidFill>
                  <a:schemeClr val="bg1"/>
                </a:solidFill>
              </a:rPr>
              <a:t> or NFL levels are relatively </a:t>
            </a:r>
            <a:br>
              <a:rPr lang="en-US" dirty="0">
                <a:solidFill>
                  <a:schemeClr val="bg1"/>
                </a:solidFill>
              </a:rPr>
            </a:br>
            <a:r>
              <a:rPr lang="en-US" dirty="0">
                <a:solidFill>
                  <a:schemeClr val="bg1"/>
                </a:solidFill>
              </a:rPr>
              <a:t>stable over time</a:t>
            </a:r>
          </a:p>
        </p:txBody>
      </p:sp>
      <p:sp>
        <p:nvSpPr>
          <p:cNvPr id="2" name="TextBox 1"/>
          <p:cNvSpPr txBox="1"/>
          <p:nvPr/>
        </p:nvSpPr>
        <p:spPr>
          <a:xfrm>
            <a:off x="1726578" y="5875950"/>
            <a:ext cx="8941422"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Level of </a:t>
            </a:r>
            <a:r>
              <a:rPr lang="en-US" dirty="0" err="1">
                <a:latin typeface="Verdana" panose="020B0604030504040204" pitchFamily="34" charset="0"/>
                <a:ea typeface="Verdana" panose="020B0604030504040204" pitchFamily="34" charset="0"/>
                <a:cs typeface="Verdana" panose="020B0604030504040204" pitchFamily="34" charset="0"/>
              </a:rPr>
              <a:t>pNFH</a:t>
            </a:r>
            <a:r>
              <a:rPr lang="en-US" dirty="0">
                <a:latin typeface="Verdana" panose="020B0604030504040204" pitchFamily="34" charset="0"/>
                <a:ea typeface="Verdana" panose="020B0604030504040204" pitchFamily="34" charset="0"/>
                <a:cs typeface="Verdana" panose="020B0604030504040204" pitchFamily="34" charset="0"/>
              </a:rPr>
              <a:t> or NFL in blood or CSF could be used to monitor drug effects</a:t>
            </a:r>
          </a:p>
        </p:txBody>
      </p:sp>
      <p:graphicFrame>
        <p:nvGraphicFramePr>
          <p:cNvPr id="10" name="Object 9"/>
          <p:cNvGraphicFramePr>
            <a:graphicFrameLocks noChangeAspect="1"/>
          </p:cNvGraphicFramePr>
          <p:nvPr>
            <p:extLst/>
          </p:nvPr>
        </p:nvGraphicFramePr>
        <p:xfrm>
          <a:off x="2969537" y="1664179"/>
          <a:ext cx="5886253" cy="4070541"/>
        </p:xfrm>
        <a:graphic>
          <a:graphicData uri="http://schemas.openxmlformats.org/presentationml/2006/ole">
            <mc:AlternateContent xmlns:mc="http://schemas.openxmlformats.org/markup-compatibility/2006">
              <mc:Choice xmlns:v="urn:schemas-microsoft-com:vml" Requires="v">
                <p:oleObj spid="_x0000_s2052" name="Image" r:id="rId3" imgW="9625320" imgH="6488640" progId="Photoshop.Image.11">
                  <p:embed/>
                </p:oleObj>
              </mc:Choice>
              <mc:Fallback>
                <p:oleObj name="Image" r:id="rId3" imgW="9625320" imgH="6488640" progId="Photoshop.Image.11">
                  <p:embed/>
                  <p:pic>
                    <p:nvPicPr>
                      <p:cNvPr id="10" name="Object 9"/>
                      <p:cNvPicPr/>
                      <p:nvPr/>
                    </p:nvPicPr>
                    <p:blipFill>
                      <a:blip r:embed="rId4"/>
                      <a:stretch>
                        <a:fillRect/>
                      </a:stretch>
                    </p:blipFill>
                    <p:spPr>
                      <a:xfrm>
                        <a:off x="2969537" y="1664179"/>
                        <a:ext cx="5886253" cy="4070541"/>
                      </a:xfrm>
                      <a:prstGeom prst="rect">
                        <a:avLst/>
                      </a:prstGeom>
                    </p:spPr>
                  </p:pic>
                </p:oleObj>
              </mc:Fallback>
            </mc:AlternateContent>
          </a:graphicData>
        </a:graphic>
      </p:graphicFrame>
      <p:sp>
        <p:nvSpPr>
          <p:cNvPr id="11" name="TextBox 10"/>
          <p:cNvSpPr txBox="1"/>
          <p:nvPr/>
        </p:nvSpPr>
        <p:spPr>
          <a:xfrm>
            <a:off x="8871859" y="2326822"/>
            <a:ext cx="1899879" cy="2377574"/>
          </a:xfrm>
          <a:prstGeom prst="rect">
            <a:avLst/>
          </a:prstGeom>
          <a:noFill/>
        </p:spPr>
        <p:txBody>
          <a:bodyPr wrap="none" rtlCol="0">
            <a:spAutoFit/>
          </a:bodyPr>
          <a:lstStyle/>
          <a:p>
            <a:r>
              <a:rPr lang="en-US" sz="1350" dirty="0"/>
              <a:t>Turner and colleagues</a:t>
            </a:r>
          </a:p>
          <a:p>
            <a:r>
              <a:rPr lang="en-US" sz="1350" dirty="0"/>
              <a:t>(2016)</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350" dirty="0"/>
              <a:t>Bowser lab</a:t>
            </a:r>
          </a:p>
        </p:txBody>
      </p:sp>
    </p:spTree>
    <p:extLst>
      <p:ext uri="{BB962C8B-B14F-4D97-AF65-F5344CB8AC3E}">
        <p14:creationId xmlns:p14="http://schemas.microsoft.com/office/powerpoint/2010/main" val="237489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noChangeArrowheads="1"/>
          </p:cNvSpPr>
          <p:nvPr/>
        </p:nvSpPr>
        <p:spPr bwMode="auto">
          <a:xfrm>
            <a:off x="1835150" y="20639"/>
            <a:ext cx="84010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dirty="0">
                <a:solidFill>
                  <a:schemeClr val="bg1"/>
                </a:solidFill>
                <a:latin typeface="Calibri" panose="020F0502020204030204" pitchFamily="34" charset="0"/>
                <a:cs typeface="Calibri" panose="020F0502020204030204" pitchFamily="34" charset="0"/>
              </a:rPr>
              <a:t>[</a:t>
            </a:r>
            <a:r>
              <a:rPr lang="en-US" altLang="en-US" sz="3600" baseline="30000" dirty="0">
                <a:solidFill>
                  <a:schemeClr val="bg1"/>
                </a:solidFill>
                <a:latin typeface="Calibri" panose="020F0502020204030204" pitchFamily="34" charset="0"/>
                <a:cs typeface="Calibri" panose="020F0502020204030204" pitchFamily="34" charset="0"/>
              </a:rPr>
              <a:t>11</a:t>
            </a:r>
            <a:r>
              <a:rPr lang="en-US" altLang="en-US" sz="3600" dirty="0">
                <a:solidFill>
                  <a:schemeClr val="bg1"/>
                </a:solidFill>
                <a:latin typeface="Calibri" panose="020F0502020204030204" pitchFamily="34" charset="0"/>
                <a:cs typeface="Calibri" panose="020F0502020204030204" pitchFamily="34" charset="0"/>
              </a:rPr>
              <a:t>C]PBR-28 identifies activated</a:t>
            </a:r>
          </a:p>
          <a:p>
            <a:pPr eaLnBrk="1" hangingPunct="1"/>
            <a:r>
              <a:rPr lang="en-US" altLang="en-US" sz="3600" dirty="0">
                <a:solidFill>
                  <a:schemeClr val="bg1"/>
                </a:solidFill>
                <a:latin typeface="Calibri" panose="020F0502020204030204" pitchFamily="34" charset="0"/>
                <a:cs typeface="Calibri" panose="020F0502020204030204" pitchFamily="34" charset="0"/>
              </a:rPr>
              <a:t> microglia in ALS</a:t>
            </a:r>
          </a:p>
        </p:txBody>
      </p:sp>
      <p:pic>
        <p:nvPicPr>
          <p:cNvPr id="64516" name="Picture 4" descr="space:HookerGroupFiles:GroupMembers:Nicole:Manuscripts:ALS:ALS-PBR28:current-version:Figure1: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36675"/>
            <a:ext cx="3829050" cy="536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17" name="TextBox 1"/>
          <p:cNvSpPr txBox="1">
            <a:spLocks noChangeArrowheads="1"/>
          </p:cNvSpPr>
          <p:nvPr/>
        </p:nvSpPr>
        <p:spPr bwMode="auto">
          <a:xfrm>
            <a:off x="7486651" y="6189663"/>
            <a:ext cx="2900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a:t>Zurcher et al. </a:t>
            </a:r>
            <a:r>
              <a:rPr lang="en-US" altLang="en-US" sz="1400" i="1"/>
              <a:t>NeuroImage:Clinical</a:t>
            </a:r>
          </a:p>
          <a:p>
            <a:r>
              <a:rPr lang="en-US" altLang="en-US" sz="1400"/>
              <a:t>7: 409-414 (2015)</a:t>
            </a:r>
          </a:p>
        </p:txBody>
      </p:sp>
      <p:sp>
        <p:nvSpPr>
          <p:cNvPr id="64518" name="TextBox 2"/>
          <p:cNvSpPr txBox="1">
            <a:spLocks noChangeArrowheads="1"/>
          </p:cNvSpPr>
          <p:nvPr/>
        </p:nvSpPr>
        <p:spPr bwMode="auto">
          <a:xfrm>
            <a:off x="7342188" y="2281238"/>
            <a:ext cx="33258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latin typeface="Verdana" panose="020B0604030504040204" pitchFamily="34" charset="0"/>
              </a:rPr>
              <a:t>Increased binding to </a:t>
            </a:r>
          </a:p>
          <a:p>
            <a:r>
              <a:rPr lang="en-US" altLang="en-US">
                <a:latin typeface="Verdana" panose="020B0604030504040204" pitchFamily="34" charset="0"/>
              </a:rPr>
              <a:t>activated microglia in </a:t>
            </a:r>
          </a:p>
          <a:p>
            <a:r>
              <a:rPr lang="en-US" altLang="en-US">
                <a:latin typeface="Verdana" panose="020B0604030504040204" pitchFamily="34" charset="0"/>
              </a:rPr>
              <a:t>Motor cortex and other </a:t>
            </a:r>
          </a:p>
          <a:p>
            <a:r>
              <a:rPr lang="en-US" altLang="en-US">
                <a:latin typeface="Verdana" panose="020B0604030504040204" pitchFamily="34" charset="0"/>
              </a:rPr>
              <a:t>areas of interest for ALS.  </a:t>
            </a:r>
          </a:p>
          <a:p>
            <a:endParaRPr lang="en-US" altLang="en-US">
              <a:latin typeface="Verdana" panose="020B0604030504040204" pitchFamily="34" charset="0"/>
            </a:endParaRPr>
          </a:p>
          <a:p>
            <a:r>
              <a:rPr lang="en-US" altLang="en-US">
                <a:latin typeface="Verdana" panose="020B0604030504040204" pitchFamily="34" charset="0"/>
              </a:rPr>
              <a:t>Potential use as PD marker</a:t>
            </a:r>
          </a:p>
          <a:p>
            <a:r>
              <a:rPr lang="en-US" altLang="en-US">
                <a:latin typeface="Verdana" panose="020B0604030504040204" pitchFamily="34" charset="0"/>
              </a:rPr>
              <a:t>in trials that target</a:t>
            </a:r>
          </a:p>
          <a:p>
            <a:r>
              <a:rPr lang="en-US" altLang="en-US">
                <a:latin typeface="Verdana" panose="020B0604030504040204" pitchFamily="34" charset="0"/>
              </a:rPr>
              <a:t>microglial activation</a:t>
            </a:r>
          </a:p>
          <a:p>
            <a:r>
              <a:rPr lang="en-US" altLang="en-US">
                <a:latin typeface="Verdana" panose="020B0604030504040204" pitchFamily="34" charset="0"/>
              </a:rPr>
              <a:t>(RNS60, ibudilast)</a:t>
            </a:r>
          </a:p>
        </p:txBody>
      </p:sp>
    </p:spTree>
    <p:extLst>
      <p:ext uri="{BB962C8B-B14F-4D97-AF65-F5344CB8AC3E}">
        <p14:creationId xmlns:p14="http://schemas.microsoft.com/office/powerpoint/2010/main" val="4233389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955" y="2671318"/>
            <a:ext cx="8229600" cy="4020201"/>
          </a:xfrm>
        </p:spPr>
        <p:txBody>
          <a:bodyPr/>
          <a:lstStyle/>
          <a:p>
            <a:r>
              <a:rPr lang="en-US" dirty="0"/>
              <a:t>257 patients, 3 doses </a:t>
            </a:r>
            <a:r>
              <a:rPr lang="en-US" dirty="0" err="1"/>
              <a:t>vs</a:t>
            </a:r>
            <a:r>
              <a:rPr lang="en-US" dirty="0"/>
              <a:t> placebo for 24 weeks</a:t>
            </a:r>
          </a:p>
          <a:p>
            <a:r>
              <a:rPr lang="en-US" dirty="0"/>
              <a:t>Primary endpoint: new </a:t>
            </a:r>
            <a:r>
              <a:rPr lang="en-US" dirty="0" err="1"/>
              <a:t>GdE</a:t>
            </a:r>
            <a:r>
              <a:rPr lang="en-US" dirty="0"/>
              <a:t> lesions</a:t>
            </a:r>
          </a:p>
          <a:p>
            <a:pPr lvl="1"/>
            <a:r>
              <a:rPr lang="en-US" dirty="0"/>
              <a:t>Clear dose response; lesions reduced by 69% at highest dose</a:t>
            </a:r>
          </a:p>
          <a:p>
            <a:r>
              <a:rPr lang="en-US" dirty="0"/>
              <a:t>Secondary endpoint: relapse rate</a:t>
            </a:r>
          </a:p>
          <a:p>
            <a:pPr lvl="1"/>
            <a:r>
              <a:rPr lang="en-US" dirty="0"/>
              <a:t>No dose response; overall, relapse rate declined by 32% (</a:t>
            </a:r>
            <a:r>
              <a:rPr lang="en-US" dirty="0" err="1"/>
              <a:t>p</a:t>
            </a:r>
            <a:r>
              <a:rPr lang="en-US" dirty="0"/>
              <a:t>=0.27)</a:t>
            </a:r>
          </a:p>
        </p:txBody>
      </p:sp>
      <p:pic>
        <p:nvPicPr>
          <p:cNvPr id="4" name="Picture 3"/>
          <p:cNvPicPr>
            <a:picLocks noChangeAspect="1"/>
          </p:cNvPicPr>
          <p:nvPr/>
        </p:nvPicPr>
        <p:blipFill>
          <a:blip r:embed="rId2"/>
          <a:stretch>
            <a:fillRect/>
          </a:stretch>
        </p:blipFill>
        <p:spPr>
          <a:xfrm>
            <a:off x="1849567" y="311016"/>
            <a:ext cx="8316988" cy="2045669"/>
          </a:xfrm>
          <a:prstGeom prst="rect">
            <a:avLst/>
          </a:prstGeom>
        </p:spPr>
      </p:pic>
      <p:sp>
        <p:nvSpPr>
          <p:cNvPr id="2" name="Rectangle 1"/>
          <p:cNvSpPr/>
          <p:nvPr/>
        </p:nvSpPr>
        <p:spPr>
          <a:xfrm>
            <a:off x="1524000" y="6257597"/>
            <a:ext cx="4572000" cy="646331"/>
          </a:xfrm>
          <a:prstGeom prst="rect">
            <a:avLst/>
          </a:prstGeom>
        </p:spPr>
        <p:txBody>
          <a:bodyPr>
            <a:spAutoFit/>
          </a:bodyPr>
          <a:lstStyle/>
          <a:p>
            <a:r>
              <a:rPr lang="en-US" dirty="0" err="1">
                <a:latin typeface="Times New Roman"/>
              </a:rPr>
              <a:t>Kappos</a:t>
            </a:r>
            <a:r>
              <a:rPr lang="en-US" dirty="0">
                <a:latin typeface="Times New Roman"/>
              </a:rPr>
              <a:t> et al </a:t>
            </a:r>
          </a:p>
          <a:p>
            <a:r>
              <a:rPr lang="en-US" dirty="0">
                <a:latin typeface="Times New Roman"/>
              </a:rPr>
              <a:t>Lancet 2008</a:t>
            </a:r>
          </a:p>
        </p:txBody>
      </p:sp>
    </p:spTree>
    <p:extLst>
      <p:ext uri="{BB962C8B-B14F-4D97-AF65-F5344CB8AC3E}">
        <p14:creationId xmlns:p14="http://schemas.microsoft.com/office/powerpoint/2010/main" val="296643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t="2097" b="11702"/>
          <a:stretch>
            <a:fillRect/>
          </a:stretch>
        </p:blipFill>
        <p:spPr bwMode="auto">
          <a:xfrm>
            <a:off x="2653894" y="1635810"/>
            <a:ext cx="6237288" cy="4135437"/>
          </a:xfrm>
          <a:prstGeom prst="rect">
            <a:avLst/>
          </a:prstGeom>
          <a:noFill/>
          <a:ln w="9525">
            <a:noFill/>
            <a:miter lim="800000"/>
            <a:headEnd/>
            <a:tailEnd/>
          </a:ln>
        </p:spPr>
      </p:pic>
      <p:sp>
        <p:nvSpPr>
          <p:cNvPr id="104451" name="Rectangle 3"/>
          <p:cNvSpPr>
            <a:spLocks noGrp="1" noChangeArrowheads="1"/>
          </p:cNvSpPr>
          <p:nvPr>
            <p:ph type="title"/>
          </p:nvPr>
        </p:nvSpPr>
        <p:spPr/>
        <p:txBody>
          <a:bodyPr>
            <a:noAutofit/>
          </a:bodyPr>
          <a:lstStyle/>
          <a:p>
            <a:r>
              <a:rPr lang="en-US" b="0" dirty="0">
                <a:solidFill>
                  <a:schemeClr val="bg1"/>
                </a:solidFill>
                <a:ea typeface="Times New Roman"/>
              </a:rPr>
              <a:t>RRMS: </a:t>
            </a:r>
            <a:r>
              <a:rPr lang="en-US" b="0" dirty="0" err="1">
                <a:solidFill>
                  <a:schemeClr val="bg1"/>
                </a:solidFill>
                <a:ea typeface="Times New Roman"/>
              </a:rPr>
              <a:t>Gd</a:t>
            </a:r>
            <a:r>
              <a:rPr lang="en-US" b="0" dirty="0">
                <a:solidFill>
                  <a:schemeClr val="bg1"/>
                </a:solidFill>
                <a:ea typeface="Times New Roman"/>
              </a:rPr>
              <a:t>+ lesions </a:t>
            </a:r>
            <a:br>
              <a:rPr lang="en-US" b="0" dirty="0">
                <a:solidFill>
                  <a:schemeClr val="bg1"/>
                </a:solidFill>
                <a:ea typeface="Times New Roman"/>
              </a:rPr>
            </a:br>
            <a:r>
              <a:rPr lang="en-US" b="0" dirty="0">
                <a:solidFill>
                  <a:schemeClr val="bg1"/>
                </a:solidFill>
                <a:ea typeface="Times New Roman"/>
              </a:rPr>
              <a:t>A marker of disease activity</a:t>
            </a:r>
          </a:p>
        </p:txBody>
      </p:sp>
      <p:sp>
        <p:nvSpPr>
          <p:cNvPr id="2" name="Rectangle 1"/>
          <p:cNvSpPr/>
          <p:nvPr/>
        </p:nvSpPr>
        <p:spPr>
          <a:xfrm>
            <a:off x="2316804" y="6140866"/>
            <a:ext cx="4572000" cy="646331"/>
          </a:xfrm>
          <a:prstGeom prst="rect">
            <a:avLst/>
          </a:prstGeom>
        </p:spPr>
        <p:txBody>
          <a:bodyPr>
            <a:spAutoFit/>
          </a:bodyPr>
          <a:lstStyle/>
          <a:p>
            <a:r>
              <a:rPr lang="en-US" dirty="0" err="1">
                <a:latin typeface="Times New Roman"/>
              </a:rPr>
              <a:t>Kappos</a:t>
            </a:r>
            <a:r>
              <a:rPr lang="en-US" dirty="0">
                <a:latin typeface="Times New Roman"/>
              </a:rPr>
              <a:t> et al </a:t>
            </a:r>
          </a:p>
          <a:p>
            <a:r>
              <a:rPr lang="en-US" dirty="0">
                <a:latin typeface="Times New Roman"/>
              </a:rPr>
              <a:t>Lancet 2008</a:t>
            </a:r>
          </a:p>
        </p:txBody>
      </p:sp>
    </p:spTree>
    <p:extLst>
      <p:ext uri="{BB962C8B-B14F-4D97-AF65-F5344CB8AC3E}">
        <p14:creationId xmlns:p14="http://schemas.microsoft.com/office/powerpoint/2010/main" val="352461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1709" y="1859294"/>
            <a:ext cx="6847718" cy="4881406"/>
          </a:xfrm>
          <a:prstGeom prst="rect">
            <a:avLst/>
          </a:prstGeom>
        </p:spPr>
      </p:pic>
      <p:pic>
        <p:nvPicPr>
          <p:cNvPr id="5" name="Picture 4"/>
          <p:cNvPicPr>
            <a:picLocks noChangeAspect="1"/>
          </p:cNvPicPr>
          <p:nvPr/>
        </p:nvPicPr>
        <p:blipFill>
          <a:blip r:embed="rId3"/>
          <a:stretch>
            <a:fillRect/>
          </a:stretch>
        </p:blipFill>
        <p:spPr>
          <a:xfrm>
            <a:off x="2731709" y="61058"/>
            <a:ext cx="5651552" cy="1717666"/>
          </a:xfrm>
          <a:prstGeom prst="rect">
            <a:avLst/>
          </a:prstGeom>
        </p:spPr>
      </p:pic>
    </p:spTree>
    <p:extLst>
      <p:ext uri="{BB962C8B-B14F-4D97-AF65-F5344CB8AC3E}">
        <p14:creationId xmlns:p14="http://schemas.microsoft.com/office/powerpoint/2010/main" val="79859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10176" cy="1143000"/>
          </a:xfrm>
        </p:spPr>
        <p:txBody>
          <a:bodyPr/>
          <a:lstStyle/>
          <a:p>
            <a:r>
              <a:rPr lang="en-US" dirty="0">
                <a:solidFill>
                  <a:schemeClr val="bg1"/>
                </a:solidFill>
              </a:rPr>
              <a:t>Functional markers serve as intermediate stage endpoints</a:t>
            </a:r>
          </a:p>
        </p:txBody>
      </p:sp>
      <p:sp>
        <p:nvSpPr>
          <p:cNvPr id="3" name="Content Placeholder 2"/>
          <p:cNvSpPr>
            <a:spLocks noGrp="1"/>
          </p:cNvSpPr>
          <p:nvPr>
            <p:ph idx="1"/>
          </p:nvPr>
        </p:nvSpPr>
        <p:spPr/>
        <p:txBody>
          <a:bodyPr/>
          <a:lstStyle/>
          <a:p>
            <a:r>
              <a:rPr lang="en-US" dirty="0"/>
              <a:t>Strength</a:t>
            </a:r>
          </a:p>
          <a:p>
            <a:r>
              <a:rPr lang="en-US" dirty="0"/>
              <a:t>Pulmonary function</a:t>
            </a:r>
          </a:p>
          <a:p>
            <a:r>
              <a:rPr lang="en-US" dirty="0"/>
              <a:t>6 minute walk</a:t>
            </a:r>
          </a:p>
          <a:p>
            <a:r>
              <a:rPr lang="en-US" dirty="0"/>
              <a:t>Timed up and go</a:t>
            </a:r>
          </a:p>
          <a:p>
            <a:r>
              <a:rPr lang="en-US" dirty="0"/>
              <a:t>Many others</a:t>
            </a:r>
          </a:p>
        </p:txBody>
      </p:sp>
    </p:spTree>
    <p:extLst>
      <p:ext uri="{BB962C8B-B14F-4D97-AF65-F5344CB8AC3E}">
        <p14:creationId xmlns:p14="http://schemas.microsoft.com/office/powerpoint/2010/main" val="419626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056120" cy="1143000"/>
          </a:xfrm>
        </p:spPr>
        <p:txBody>
          <a:bodyPr/>
          <a:lstStyle/>
          <a:p>
            <a:r>
              <a:rPr lang="en-US" dirty="0">
                <a:solidFill>
                  <a:schemeClr val="bg1"/>
                </a:solidFill>
              </a:rPr>
              <a:t>Methods of assessment can be very important</a:t>
            </a:r>
            <a:endParaRPr lang="en-US" dirty="0"/>
          </a:p>
        </p:txBody>
      </p:sp>
      <p:sp>
        <p:nvSpPr>
          <p:cNvPr id="3" name="Content Placeholder 2"/>
          <p:cNvSpPr>
            <a:spLocks noGrp="1"/>
          </p:cNvSpPr>
          <p:nvPr>
            <p:ph idx="1"/>
          </p:nvPr>
        </p:nvSpPr>
        <p:spPr/>
        <p:txBody>
          <a:bodyPr/>
          <a:lstStyle/>
          <a:p>
            <a:r>
              <a:rPr lang="en-US" dirty="0"/>
              <a:t>Strength is a functional marker that may be important in studying many diseases</a:t>
            </a:r>
          </a:p>
          <a:p>
            <a:r>
              <a:rPr lang="en-US" dirty="0"/>
              <a:t>However, how it is measured affects it’s utility</a:t>
            </a:r>
          </a:p>
          <a:p>
            <a:pPr marL="800100" lvl="1" indent="-342900">
              <a:lnSpc>
                <a:spcPct val="80000"/>
              </a:lnSpc>
              <a:buClr>
                <a:schemeClr val="bg2"/>
              </a:buClr>
              <a:buFont typeface="Wingdings" panose="05000000000000000000" pitchFamily="2" charset="2"/>
              <a:buChar char="§"/>
              <a:defRPr/>
            </a:pPr>
            <a:r>
              <a:rPr lang="en-US" sz="2000" dirty="0">
                <a:ea typeface="ヒラギノ角ゴ Pro W3" charset="-128"/>
              </a:rPr>
              <a:t>Single muscle group</a:t>
            </a:r>
          </a:p>
          <a:p>
            <a:pPr marL="1200150" lvl="2" indent="-285750">
              <a:lnSpc>
                <a:spcPct val="80000"/>
              </a:lnSpc>
              <a:buClr>
                <a:schemeClr val="bg2"/>
              </a:buClr>
              <a:buFont typeface="Wingdings" panose="05000000000000000000" pitchFamily="2" charset="2"/>
              <a:buChar char="§"/>
              <a:defRPr/>
            </a:pPr>
            <a:r>
              <a:rPr lang="en-US" sz="2000" dirty="0">
                <a:ea typeface="ヒラギノ角ゴ Pro W3" charset="-128"/>
              </a:rPr>
              <a:t>Vital capacity</a:t>
            </a:r>
          </a:p>
          <a:p>
            <a:pPr marL="1200150" lvl="2" indent="-285750">
              <a:lnSpc>
                <a:spcPct val="80000"/>
              </a:lnSpc>
              <a:buClr>
                <a:schemeClr val="bg2"/>
              </a:buClr>
              <a:buFont typeface="Wingdings" panose="05000000000000000000" pitchFamily="2" charset="2"/>
              <a:buChar char="§"/>
              <a:defRPr/>
            </a:pPr>
            <a:r>
              <a:rPr lang="en-US" sz="2000" dirty="0">
                <a:ea typeface="ヒラギノ角ゴ Pro W3" charset="-128"/>
              </a:rPr>
              <a:t>Handgrip</a:t>
            </a:r>
          </a:p>
          <a:p>
            <a:pPr marL="800100" lvl="1" indent="-342900">
              <a:lnSpc>
                <a:spcPct val="80000"/>
              </a:lnSpc>
              <a:buClr>
                <a:schemeClr val="bg2"/>
              </a:buClr>
              <a:buFont typeface="Wingdings" panose="05000000000000000000" pitchFamily="2" charset="2"/>
              <a:buChar char="§"/>
              <a:defRPr/>
            </a:pPr>
            <a:r>
              <a:rPr lang="en-US" sz="2000" dirty="0">
                <a:ea typeface="ヒラギノ角ゴ Pro W3" charset="-128"/>
              </a:rPr>
              <a:t>Global Assessment</a:t>
            </a:r>
          </a:p>
          <a:p>
            <a:pPr marL="1200150" lvl="2" indent="-285750">
              <a:lnSpc>
                <a:spcPct val="80000"/>
              </a:lnSpc>
              <a:buClr>
                <a:schemeClr val="bg2"/>
              </a:buClr>
              <a:buFont typeface="Wingdings" panose="05000000000000000000" pitchFamily="2" charset="2"/>
              <a:buChar char="§"/>
              <a:defRPr/>
            </a:pPr>
            <a:r>
              <a:rPr lang="en-US" sz="2000" dirty="0">
                <a:ea typeface="ヒラギノ角ゴ Pro W3" charset="-128"/>
              </a:rPr>
              <a:t>MRC manual muscle testing</a:t>
            </a:r>
          </a:p>
          <a:p>
            <a:pPr marL="1657350" lvl="3" indent="-285750">
              <a:lnSpc>
                <a:spcPct val="80000"/>
              </a:lnSpc>
              <a:buClr>
                <a:schemeClr val="bg2"/>
              </a:buClr>
              <a:buFont typeface="Wingdings" panose="05000000000000000000" pitchFamily="2" charset="2"/>
              <a:buChar char="§"/>
              <a:defRPr/>
            </a:pPr>
            <a:r>
              <a:rPr lang="en-US" dirty="0">
                <a:ea typeface="ヒラギノ角ゴ Pro W3" charset="-128"/>
              </a:rPr>
              <a:t>Any number of muscle can be tested on a 0-5 ordinal scale</a:t>
            </a:r>
          </a:p>
          <a:p>
            <a:pPr marL="1200150" lvl="2" indent="-285750">
              <a:lnSpc>
                <a:spcPct val="80000"/>
              </a:lnSpc>
              <a:buClr>
                <a:schemeClr val="bg2"/>
              </a:buClr>
              <a:buFont typeface="Wingdings" panose="05000000000000000000" pitchFamily="2" charset="2"/>
              <a:buChar char="§"/>
              <a:defRPr/>
            </a:pPr>
            <a:r>
              <a:rPr lang="en-US" sz="2000" dirty="0">
                <a:ea typeface="ヒラギノ角ゴ Pro W3" charset="-128"/>
              </a:rPr>
              <a:t>Quantitative muscle testing</a:t>
            </a:r>
          </a:p>
          <a:p>
            <a:pPr marL="1657350" lvl="3" indent="-285750">
              <a:lnSpc>
                <a:spcPct val="80000"/>
              </a:lnSpc>
              <a:buClr>
                <a:schemeClr val="bg2"/>
              </a:buClr>
              <a:buFont typeface="Wingdings" panose="05000000000000000000" pitchFamily="2" charset="2"/>
              <a:buChar char="§"/>
              <a:defRPr/>
            </a:pPr>
            <a:r>
              <a:rPr lang="en-US" dirty="0">
                <a:ea typeface="ヒラギノ角ゴ Pro W3" charset="-128"/>
              </a:rPr>
              <a:t>TQNE</a:t>
            </a:r>
          </a:p>
          <a:p>
            <a:pPr marL="1657350" lvl="3" indent="-285750">
              <a:lnSpc>
                <a:spcPct val="80000"/>
              </a:lnSpc>
              <a:buClr>
                <a:schemeClr val="bg2"/>
              </a:buClr>
              <a:buFont typeface="Wingdings" panose="05000000000000000000" pitchFamily="2" charset="2"/>
              <a:buChar char="§"/>
              <a:defRPr/>
            </a:pPr>
            <a:r>
              <a:rPr lang="en-US" dirty="0">
                <a:ea typeface="ヒラギノ角ゴ Pro W3" charset="-128"/>
              </a:rPr>
              <a:t>HHD</a:t>
            </a:r>
          </a:p>
          <a:p>
            <a:endParaRPr lang="en-US" dirty="0"/>
          </a:p>
        </p:txBody>
      </p:sp>
    </p:spTree>
    <p:extLst>
      <p:ext uri="{BB962C8B-B14F-4D97-AF65-F5344CB8AC3E}">
        <p14:creationId xmlns:p14="http://schemas.microsoft.com/office/powerpoint/2010/main" val="394501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m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1"/>
            <a:ext cx="7620000" cy="287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Text Box 4"/>
          <p:cNvSpPr txBox="1">
            <a:spLocks noChangeArrowheads="1"/>
          </p:cNvSpPr>
          <p:nvPr/>
        </p:nvSpPr>
        <p:spPr bwMode="auto">
          <a:xfrm>
            <a:off x="2325688" y="4800601"/>
            <a:ext cx="80772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rgbClr val="006600"/>
                </a:solidFill>
                <a:latin typeface="Arial" charset="0"/>
                <a:ea typeface="ＭＳ Ｐゴシック" charset="0"/>
                <a:cs typeface="ＭＳ Ｐゴシック" charset="0"/>
              </a:defRPr>
            </a:lvl1pPr>
            <a:lvl2pPr marL="742950" indent="-285750" eaLnBrk="0" hangingPunct="0">
              <a:defRPr sz="1600" b="1">
                <a:solidFill>
                  <a:srgbClr val="006600"/>
                </a:solidFill>
                <a:latin typeface="Arial" charset="0"/>
                <a:ea typeface="ＭＳ Ｐゴシック" charset="0"/>
              </a:defRPr>
            </a:lvl2pPr>
            <a:lvl3pPr marL="1143000" indent="-228600" eaLnBrk="0" hangingPunct="0">
              <a:defRPr sz="1600" b="1">
                <a:solidFill>
                  <a:srgbClr val="006600"/>
                </a:solidFill>
                <a:latin typeface="Arial" charset="0"/>
                <a:ea typeface="ＭＳ Ｐゴシック" charset="0"/>
              </a:defRPr>
            </a:lvl3pPr>
            <a:lvl4pPr marL="1600200" indent="-228600" eaLnBrk="0" hangingPunct="0">
              <a:defRPr sz="1600" b="1">
                <a:solidFill>
                  <a:srgbClr val="006600"/>
                </a:solidFill>
                <a:latin typeface="Arial" charset="0"/>
                <a:ea typeface="ＭＳ Ｐゴシック" charset="0"/>
              </a:defRPr>
            </a:lvl4pPr>
            <a:lvl5pPr marL="2057400" indent="-228600" eaLnBrk="0" hangingPunct="0">
              <a:defRPr sz="1600" b="1">
                <a:solidFill>
                  <a:srgbClr val="006600"/>
                </a:solidFill>
                <a:latin typeface="Arial" charset="0"/>
                <a:ea typeface="ＭＳ Ｐゴシック" charset="0"/>
              </a:defRPr>
            </a:lvl5pPr>
            <a:lvl6pPr marL="2514600" indent="-228600"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6pPr>
            <a:lvl7pPr marL="2971800" indent="-228600"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7pPr>
            <a:lvl8pPr marL="3429000" indent="-228600"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8pPr>
            <a:lvl9pPr marL="3886200" indent="-228600" eaLnBrk="0" fontAlgn="base" hangingPunct="0">
              <a:lnSpc>
                <a:spcPct val="80000"/>
              </a:lnSpc>
              <a:spcBef>
                <a:spcPct val="20000"/>
              </a:spcBef>
              <a:spcAft>
                <a:spcPct val="0"/>
              </a:spcAft>
              <a:buClr>
                <a:schemeClr val="bg2"/>
              </a:buClr>
              <a:defRPr sz="1600" b="1">
                <a:solidFill>
                  <a:srgbClr val="006600"/>
                </a:solidFill>
                <a:latin typeface="Arial" charset="0"/>
                <a:ea typeface="ＭＳ Ｐゴシック" charset="0"/>
              </a:defRPr>
            </a:lvl9pPr>
          </a:lstStyle>
          <a:p>
            <a:pPr>
              <a:spcBef>
                <a:spcPct val="50000"/>
              </a:spcBef>
            </a:pPr>
            <a:r>
              <a:rPr lang="en-US" sz="2000" b="0" dirty="0">
                <a:solidFill>
                  <a:schemeClr val="bg1"/>
                </a:solidFill>
                <a:latin typeface="Times"/>
                <a:cs typeface="Times"/>
              </a:rPr>
              <a:t>MMT scale compared with actual </a:t>
            </a:r>
            <a:r>
              <a:rPr lang="en-US" sz="2000" b="0" dirty="0" err="1">
                <a:solidFill>
                  <a:schemeClr val="bg1"/>
                </a:solidFill>
                <a:latin typeface="Times"/>
                <a:cs typeface="Times"/>
              </a:rPr>
              <a:t>dynametric</a:t>
            </a:r>
            <a:r>
              <a:rPr lang="en-US" sz="2000" b="0" dirty="0">
                <a:solidFill>
                  <a:schemeClr val="bg1"/>
                </a:solidFill>
                <a:latin typeface="Times"/>
                <a:cs typeface="Times"/>
              </a:rPr>
              <a:t> force measurement of the biceps </a:t>
            </a:r>
            <a:r>
              <a:rPr lang="en-US" sz="2000" b="0" dirty="0" err="1">
                <a:solidFill>
                  <a:schemeClr val="bg1"/>
                </a:solidFill>
                <a:latin typeface="Times"/>
                <a:cs typeface="Times"/>
              </a:rPr>
              <a:t>brachii</a:t>
            </a:r>
            <a:endParaRPr lang="en-US" sz="2000" b="0" i="1" dirty="0">
              <a:solidFill>
                <a:schemeClr val="bg1"/>
              </a:solidFill>
              <a:latin typeface="Times"/>
              <a:cs typeface="Times"/>
            </a:endParaRPr>
          </a:p>
          <a:p>
            <a:pPr>
              <a:spcBef>
                <a:spcPct val="50000"/>
              </a:spcBef>
            </a:pPr>
            <a:r>
              <a:rPr lang="en-US" sz="2000" b="0" dirty="0">
                <a:solidFill>
                  <a:schemeClr val="bg1"/>
                </a:solidFill>
                <a:latin typeface="Helvetica" charset="0"/>
              </a:rPr>
              <a:t>	(modified from van der </a:t>
            </a:r>
            <a:r>
              <a:rPr lang="en-US" sz="2000" b="0" dirty="0" err="1">
                <a:solidFill>
                  <a:schemeClr val="bg1"/>
                </a:solidFill>
                <a:latin typeface="Helvetica" charset="0"/>
              </a:rPr>
              <a:t>Ploeg</a:t>
            </a:r>
            <a:r>
              <a:rPr lang="en-US" sz="2000" b="0" dirty="0">
                <a:solidFill>
                  <a:schemeClr val="bg1"/>
                </a:solidFill>
                <a:latin typeface="Helvetica" charset="0"/>
              </a:rPr>
              <a:t>: J </a:t>
            </a:r>
            <a:r>
              <a:rPr lang="en-US" sz="2000" b="0" dirty="0" err="1">
                <a:solidFill>
                  <a:schemeClr val="bg1"/>
                </a:solidFill>
                <a:latin typeface="Helvetica" charset="0"/>
              </a:rPr>
              <a:t>Neurol</a:t>
            </a:r>
            <a:r>
              <a:rPr lang="en-US" sz="2000" b="0" dirty="0">
                <a:solidFill>
                  <a:schemeClr val="bg1"/>
                </a:solidFill>
                <a:latin typeface="Helvetica" charset="0"/>
              </a:rPr>
              <a:t>, 1984)</a:t>
            </a:r>
          </a:p>
        </p:txBody>
      </p:sp>
      <p:sp>
        <p:nvSpPr>
          <p:cNvPr id="5" name="Title 1"/>
          <p:cNvSpPr txBox="1">
            <a:spLocks/>
          </p:cNvSpPr>
          <p:nvPr/>
        </p:nvSpPr>
        <p:spPr bwMode="auto">
          <a:xfrm>
            <a:off x="1868488" y="488950"/>
            <a:ext cx="8534400" cy="501650"/>
          </a:xfrm>
          <a:prstGeom prst="rect">
            <a:avLst/>
          </a:prstGeom>
          <a:noFill/>
          <a:ln w="9525">
            <a:noFill/>
            <a:miter lim="800000"/>
            <a:headEnd/>
            <a:tailEnd/>
          </a:ln>
        </p:spPr>
        <p:txBody>
          <a:bodyPr anchor="b"/>
          <a:lstStyle/>
          <a:p>
            <a:pPr eaLnBrk="0" hangingPunct="0">
              <a:defRPr/>
            </a:pPr>
            <a:r>
              <a:rPr lang="en-US" sz="3600" kern="0" dirty="0">
                <a:solidFill>
                  <a:schemeClr val="bg1"/>
                </a:solidFill>
                <a:latin typeface="Calibri" panose="020F0502020204030204" pitchFamily="34" charset="0"/>
                <a:ea typeface="ヒラギノ角ゴ Pro W3" charset="-128"/>
                <a:cs typeface="Calibri" panose="020F0502020204030204" pitchFamily="34" charset="0"/>
              </a:rPr>
              <a:t>Uneven Steps Between MRC Grades </a:t>
            </a:r>
          </a:p>
        </p:txBody>
      </p:sp>
      <p:cxnSp>
        <p:nvCxnSpPr>
          <p:cNvPr id="24580" name="Straight Connector 5"/>
          <p:cNvCxnSpPr>
            <a:cxnSpLocks noChangeShapeType="1"/>
          </p:cNvCxnSpPr>
          <p:nvPr/>
        </p:nvCxnSpPr>
        <p:spPr bwMode="auto">
          <a:xfrm>
            <a:off x="3138488" y="1073150"/>
            <a:ext cx="711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10532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Disclosures</a:t>
            </a:r>
          </a:p>
        </p:txBody>
      </p:sp>
      <p:sp>
        <p:nvSpPr>
          <p:cNvPr id="3" name="Content Placeholder 2"/>
          <p:cNvSpPr>
            <a:spLocks noGrp="1"/>
          </p:cNvSpPr>
          <p:nvPr>
            <p:ph idx="1"/>
          </p:nvPr>
        </p:nvSpPr>
        <p:spPr/>
        <p:txBody>
          <a:bodyPr/>
          <a:lstStyle/>
          <a:p>
            <a:r>
              <a:rPr lang="en-US" dirty="0"/>
              <a:t>Personal compensation received from Cytokinetics, Biogen, MT Pharma,  Brainstorm, </a:t>
            </a:r>
            <a:r>
              <a:rPr lang="en-US" dirty="0" err="1"/>
              <a:t>Pharnext</a:t>
            </a:r>
            <a:r>
              <a:rPr lang="en-US" dirty="0"/>
              <a:t> </a:t>
            </a:r>
          </a:p>
          <a:p>
            <a:r>
              <a:rPr lang="en-US" dirty="0"/>
              <a:t>Research funding received from Cytokinetics, Biogen, Synapse, </a:t>
            </a:r>
            <a:r>
              <a:rPr lang="en-US" dirty="0" err="1"/>
              <a:t>Biotie</a:t>
            </a:r>
            <a:r>
              <a:rPr lang="en-US" dirty="0"/>
              <a:t>, </a:t>
            </a:r>
            <a:r>
              <a:rPr lang="en-US" dirty="0" err="1"/>
              <a:t>Amylyx</a:t>
            </a:r>
            <a:r>
              <a:rPr lang="en-US" dirty="0"/>
              <a:t>, Brainstorm, ALS Association, MDA, NINDS</a:t>
            </a:r>
          </a:p>
        </p:txBody>
      </p:sp>
    </p:spTree>
    <p:extLst>
      <p:ext uri="{BB962C8B-B14F-4D97-AF65-F5344CB8AC3E}">
        <p14:creationId xmlns:p14="http://schemas.microsoft.com/office/powerpoint/2010/main" val="357507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84" y="274638"/>
            <a:ext cx="10525432" cy="1143000"/>
          </a:xfrm>
        </p:spPr>
        <p:txBody>
          <a:bodyPr/>
          <a:lstStyle/>
          <a:p>
            <a:pPr algn="l"/>
            <a:r>
              <a:rPr lang="en-US" dirty="0">
                <a:solidFill>
                  <a:schemeClr val="bg1"/>
                </a:solidFill>
              </a:rPr>
              <a:t>Quantitative Muscle Testing: Standardized Training and Validation</a:t>
            </a:r>
          </a:p>
        </p:txBody>
      </p:sp>
      <p:sp>
        <p:nvSpPr>
          <p:cNvPr id="3" name="Content Placeholder 2"/>
          <p:cNvSpPr>
            <a:spLocks noGrp="1"/>
          </p:cNvSpPr>
          <p:nvPr>
            <p:ph sz="half" idx="1"/>
          </p:nvPr>
        </p:nvSpPr>
        <p:spPr>
          <a:xfrm>
            <a:off x="555523" y="2185221"/>
            <a:ext cx="5384800" cy="4525963"/>
          </a:xfrm>
        </p:spPr>
        <p:txBody>
          <a:bodyPr/>
          <a:lstStyle/>
          <a:p>
            <a:r>
              <a:rPr lang="en-US" dirty="0"/>
              <a:t>Standardized positions</a:t>
            </a:r>
          </a:p>
          <a:p>
            <a:r>
              <a:rPr lang="en-US" dirty="0"/>
              <a:t>Video and hands on training</a:t>
            </a:r>
          </a:p>
          <a:p>
            <a:r>
              <a:rPr lang="en-US" dirty="0"/>
              <a:t>Requirement for demonstration of adequate training</a:t>
            </a:r>
          </a:p>
          <a:p>
            <a:r>
              <a:rPr lang="en-US" dirty="0"/>
              <a:t>Test-retest reliability criterion</a:t>
            </a:r>
          </a:p>
        </p:txBody>
      </p:sp>
      <p:pic>
        <p:nvPicPr>
          <p:cNvPr id="4" name="Picture 3"/>
          <p:cNvPicPr>
            <a:picLocks noChangeAspect="1"/>
          </p:cNvPicPr>
          <p:nvPr/>
        </p:nvPicPr>
        <p:blipFill>
          <a:blip r:embed="rId2" cstate="print"/>
          <a:stretch>
            <a:fillRect/>
          </a:stretch>
        </p:blipFill>
        <p:spPr>
          <a:xfrm>
            <a:off x="6507742" y="1999502"/>
            <a:ext cx="5149821" cy="3275504"/>
          </a:xfrm>
          <a:prstGeom prst="rect">
            <a:avLst/>
          </a:prstGeom>
        </p:spPr>
      </p:pic>
    </p:spTree>
    <p:extLst>
      <p:ext uri="{BB962C8B-B14F-4D97-AF65-F5344CB8AC3E}">
        <p14:creationId xmlns:p14="http://schemas.microsoft.com/office/powerpoint/2010/main" val="398017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0" dirty="0">
                <a:solidFill>
                  <a:schemeClr val="tx1"/>
                </a:solidFill>
                <a:ea typeface="ヒラギノ角ゴ Pro W3" charset="0"/>
                <a:cs typeface="Times New Roman"/>
              </a:rPr>
              <a:t>Clinically Relevant Endpoints</a:t>
            </a:r>
            <a:endParaRPr lang="en-US" b="0" dirty="0">
              <a:solidFill>
                <a:schemeClr val="tx1"/>
              </a:solidFill>
              <a:ea typeface="ＭＳ Ｐゴシック" charset="0"/>
              <a:cs typeface="Times New Roman"/>
            </a:endParaRPr>
          </a:p>
        </p:txBody>
      </p:sp>
      <p:sp>
        <p:nvSpPr>
          <p:cNvPr id="7170" name="Content Placeholder 3"/>
          <p:cNvSpPr>
            <a:spLocks noGrp="1"/>
          </p:cNvSpPr>
          <p:nvPr>
            <p:ph idx="1"/>
          </p:nvPr>
        </p:nvSpPr>
        <p:spPr>
          <a:xfrm>
            <a:off x="1981200" y="1285876"/>
            <a:ext cx="8229600" cy="4840288"/>
          </a:xfrm>
        </p:spPr>
        <p:txBody>
          <a:bodyPr>
            <a:normAutofit fontScale="92500" lnSpcReduction="20000"/>
          </a:bodyPr>
          <a:lstStyle/>
          <a:p>
            <a:pPr marL="225425" indent="-225425">
              <a:defRPr/>
            </a:pPr>
            <a:r>
              <a:rPr lang="en-US" dirty="0">
                <a:solidFill>
                  <a:schemeClr val="tx1"/>
                </a:solidFill>
                <a:ea typeface="ＭＳ Ｐゴシック" charset="0"/>
                <a:cs typeface="Times New Roman"/>
              </a:rPr>
              <a:t>Clinically relevant endpoints are required for phase 3 trials</a:t>
            </a:r>
          </a:p>
          <a:p>
            <a:pPr marL="625475" lvl="1" indent="-225425">
              <a:buFont typeface="Arial" charset="0"/>
              <a:buChar char="•"/>
              <a:defRPr/>
            </a:pPr>
            <a:r>
              <a:rPr lang="en-US" dirty="0">
                <a:solidFill>
                  <a:schemeClr val="tx1"/>
                </a:solidFill>
                <a:ea typeface="ＭＳ Ｐゴシック" charset="0"/>
                <a:cs typeface="Times New Roman"/>
              </a:rPr>
              <a:t>May be subjective (I feel better) or objective (I can walk across the room better)</a:t>
            </a:r>
          </a:p>
          <a:p>
            <a:pPr marL="625475" lvl="1" indent="-225425">
              <a:buFont typeface="Arial" charset="0"/>
              <a:buChar char="•"/>
              <a:defRPr/>
            </a:pPr>
            <a:r>
              <a:rPr lang="en-US" dirty="0">
                <a:solidFill>
                  <a:schemeClr val="tx1"/>
                </a:solidFill>
                <a:ea typeface="ＭＳ Ｐゴシック" charset="0"/>
                <a:cs typeface="Times New Roman"/>
              </a:rPr>
              <a:t>Survival</a:t>
            </a:r>
          </a:p>
          <a:p>
            <a:pPr marL="625475" lvl="1" indent="-225425">
              <a:buFont typeface="Arial" charset="0"/>
              <a:buChar char="•"/>
              <a:defRPr/>
            </a:pPr>
            <a:r>
              <a:rPr lang="en-US" dirty="0">
                <a:solidFill>
                  <a:schemeClr val="tx1"/>
                </a:solidFill>
                <a:ea typeface="ＭＳ Ｐゴシック" charset="0"/>
                <a:cs typeface="Times New Roman"/>
              </a:rPr>
              <a:t>Time to event</a:t>
            </a:r>
          </a:p>
          <a:p>
            <a:pPr marL="225425" indent="-225425">
              <a:defRPr/>
            </a:pPr>
            <a:r>
              <a:rPr lang="en-US" dirty="0">
                <a:solidFill>
                  <a:schemeClr val="tx1"/>
                </a:solidFill>
                <a:ea typeface="ＭＳ Ｐゴシック" charset="0"/>
                <a:cs typeface="Times New Roman"/>
              </a:rPr>
              <a:t>However:</a:t>
            </a:r>
          </a:p>
          <a:p>
            <a:pPr marL="625475" lvl="1" indent="-225425">
              <a:buFont typeface="Times" charset="0"/>
              <a:buChar char="•"/>
              <a:defRPr/>
            </a:pPr>
            <a:r>
              <a:rPr lang="en-US" dirty="0">
                <a:solidFill>
                  <a:schemeClr val="tx1"/>
                </a:solidFill>
                <a:ea typeface="ＭＳ Ｐゴシック" charset="0"/>
                <a:cs typeface="Times New Roman"/>
              </a:rPr>
              <a:t>Clinical Relevance is often a fuzzy target</a:t>
            </a:r>
          </a:p>
          <a:p>
            <a:pPr marL="1025525" lvl="2" indent="-225425">
              <a:buFont typeface="Times" charset="0"/>
              <a:buChar char="•"/>
              <a:defRPr/>
            </a:pPr>
            <a:r>
              <a:rPr lang="en-US" sz="1900" dirty="0">
                <a:solidFill>
                  <a:schemeClr val="tx1"/>
                </a:solidFill>
                <a:ea typeface="ＭＳ Ｐゴシック" charset="0"/>
                <a:cs typeface="Times New Roman"/>
              </a:rPr>
              <a:t>Is vital capacity clinically relevant?</a:t>
            </a:r>
          </a:p>
          <a:p>
            <a:pPr marL="1025525" lvl="2" indent="-225425">
              <a:buFont typeface="Times" charset="0"/>
              <a:buChar char="•"/>
              <a:defRPr/>
            </a:pPr>
            <a:r>
              <a:rPr lang="en-US" sz="1900" dirty="0">
                <a:solidFill>
                  <a:schemeClr val="tx1"/>
                </a:solidFill>
                <a:ea typeface="ＭＳ Ｐゴシック" charset="0"/>
                <a:cs typeface="Times New Roman"/>
              </a:rPr>
              <a:t>Is strength clinically relevant?</a:t>
            </a:r>
          </a:p>
          <a:p>
            <a:pPr marL="625475" lvl="1" indent="-225425">
              <a:buFont typeface="Times" charset="0"/>
              <a:buChar char="•"/>
              <a:defRPr/>
            </a:pPr>
            <a:r>
              <a:rPr lang="en-US" dirty="0">
                <a:solidFill>
                  <a:schemeClr val="tx1"/>
                </a:solidFill>
                <a:ea typeface="ＭＳ Ｐゴシック" charset="0"/>
                <a:cs typeface="Times New Roman"/>
              </a:rPr>
              <a:t>Clinical relevance does not necessarily imply relevance to potential therapeutic mechanism</a:t>
            </a:r>
          </a:p>
          <a:p>
            <a:pPr marL="625475" lvl="1" indent="-225425">
              <a:buFont typeface="Times" charset="0"/>
              <a:buChar char="•"/>
              <a:defRPr/>
            </a:pPr>
            <a:r>
              <a:rPr lang="en-US" dirty="0">
                <a:solidFill>
                  <a:schemeClr val="tx1"/>
                </a:solidFill>
                <a:ea typeface="ＭＳ Ｐゴシック" charset="0"/>
                <a:cs typeface="Times New Roman"/>
              </a:rPr>
              <a:t>Issues of variability may limit utility </a:t>
            </a:r>
          </a:p>
          <a:p>
            <a:pPr lvl="2">
              <a:defRPr/>
            </a:pPr>
            <a:r>
              <a:rPr lang="en-US" sz="1900" dirty="0">
                <a:solidFill>
                  <a:schemeClr val="tx1"/>
                </a:solidFill>
                <a:ea typeface="ＭＳ Ｐゴシック" charset="0"/>
                <a:cs typeface="Times New Roman"/>
              </a:rPr>
              <a:t>Disease related</a:t>
            </a:r>
          </a:p>
          <a:p>
            <a:pPr lvl="2">
              <a:defRPr/>
            </a:pPr>
            <a:r>
              <a:rPr lang="en-US" sz="1900" dirty="0">
                <a:solidFill>
                  <a:schemeClr val="tx1"/>
                </a:solidFill>
                <a:ea typeface="ＭＳ Ｐゴシック" charset="0"/>
                <a:cs typeface="Times New Roman"/>
              </a:rPr>
              <a:t>Measure related</a:t>
            </a:r>
          </a:p>
        </p:txBody>
      </p:sp>
    </p:spTree>
    <p:extLst>
      <p:ext uri="{BB962C8B-B14F-4D97-AF65-F5344CB8AC3E}">
        <p14:creationId xmlns:p14="http://schemas.microsoft.com/office/powerpoint/2010/main" val="179210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633" y="466368"/>
            <a:ext cx="8229600" cy="693737"/>
          </a:xfrm>
        </p:spPr>
        <p:txBody>
          <a:bodyPr/>
          <a:lstStyle/>
          <a:p>
            <a:pPr>
              <a:defRPr/>
            </a:pPr>
            <a:r>
              <a:rPr lang="en-US" b="0" dirty="0">
                <a:solidFill>
                  <a:schemeClr val="bg1"/>
                </a:solidFill>
                <a:cs typeface="Times New Roman"/>
              </a:rPr>
              <a:t>Functional Scales</a:t>
            </a:r>
            <a:r>
              <a:rPr lang="en-US" dirty="0">
                <a:solidFill>
                  <a:schemeClr val="bg1"/>
                </a:solidFill>
                <a:latin typeface="Helvetica"/>
                <a:cs typeface="Helvetica"/>
              </a:rPr>
              <a:t>	</a:t>
            </a:r>
          </a:p>
        </p:txBody>
      </p:sp>
      <p:sp>
        <p:nvSpPr>
          <p:cNvPr id="3" name="Content Placeholder 2"/>
          <p:cNvSpPr>
            <a:spLocks noGrp="1"/>
          </p:cNvSpPr>
          <p:nvPr>
            <p:ph idx="1"/>
          </p:nvPr>
        </p:nvSpPr>
        <p:spPr>
          <a:xfrm>
            <a:off x="1838633" y="1682239"/>
            <a:ext cx="8229600" cy="4935538"/>
          </a:xfrm>
        </p:spPr>
        <p:txBody>
          <a:bodyPr/>
          <a:lstStyle/>
          <a:p>
            <a:pPr>
              <a:defRPr/>
            </a:pPr>
            <a:r>
              <a:rPr lang="en-US" dirty="0">
                <a:cs typeface="Times New Roman"/>
              </a:rPr>
              <a:t>Functional Scales are considered clinically relevant</a:t>
            </a:r>
          </a:p>
          <a:p>
            <a:pPr lvl="1">
              <a:buFont typeface="Arial"/>
              <a:buChar char="•"/>
              <a:defRPr/>
            </a:pPr>
            <a:r>
              <a:rPr lang="en-US" dirty="0">
                <a:cs typeface="Times New Roman"/>
              </a:rPr>
              <a:t>They directly ask patients about functional capacity, or assess these functions by observation</a:t>
            </a:r>
          </a:p>
          <a:p>
            <a:pPr lvl="1">
              <a:buFont typeface="Arial"/>
              <a:buChar char="•"/>
              <a:defRPr/>
            </a:pPr>
            <a:r>
              <a:rPr lang="en-US" dirty="0">
                <a:ea typeface="ＭＳ Ｐゴシック" charset="0"/>
                <a:cs typeface="Times New Roman"/>
              </a:rPr>
              <a:t>However, size of effect that is important is not always clear</a:t>
            </a:r>
            <a:endParaRPr lang="en-US" dirty="0">
              <a:cs typeface="Times New Roman"/>
            </a:endParaRPr>
          </a:p>
          <a:p>
            <a:pPr marL="625475" lvl="1" indent="-225425">
              <a:buFont typeface="Times" charset="0"/>
              <a:buChar char="•"/>
              <a:defRPr/>
            </a:pPr>
            <a:r>
              <a:rPr lang="en-US" dirty="0">
                <a:ea typeface="ＭＳ Ｐゴシック" charset="0"/>
                <a:cs typeface="Times New Roman"/>
              </a:rPr>
              <a:t>The scale properties are critical and often undefined</a:t>
            </a:r>
          </a:p>
          <a:p>
            <a:pPr marL="1025525" lvl="2" indent="-225425">
              <a:buFont typeface="Times" charset="0"/>
              <a:buChar char="•"/>
              <a:defRPr/>
            </a:pPr>
            <a:r>
              <a:rPr lang="en-US" dirty="0">
                <a:ea typeface="ＭＳ Ｐゴシック" charset="0"/>
                <a:cs typeface="Times New Roman"/>
              </a:rPr>
              <a:t>Interval Scaling</a:t>
            </a:r>
          </a:p>
          <a:p>
            <a:pPr marL="1025525" lvl="2" indent="-225425">
              <a:buFont typeface="Times" charset="0"/>
              <a:buChar char="•"/>
              <a:defRPr/>
            </a:pPr>
            <a:r>
              <a:rPr lang="en-US" dirty="0">
                <a:ea typeface="ＭＳ Ｐゴシック" charset="0"/>
                <a:cs typeface="Times New Roman"/>
              </a:rPr>
              <a:t>Continuous </a:t>
            </a:r>
            <a:r>
              <a:rPr lang="en-US" dirty="0" err="1">
                <a:ea typeface="ＭＳ Ｐゴシック" charset="0"/>
                <a:cs typeface="Times New Roman"/>
              </a:rPr>
              <a:t>vs</a:t>
            </a:r>
            <a:r>
              <a:rPr lang="en-US" dirty="0">
                <a:ea typeface="ＭＳ Ｐゴシック" charset="0"/>
                <a:cs typeface="Times New Roman"/>
              </a:rPr>
              <a:t> discrete</a:t>
            </a:r>
          </a:p>
          <a:p>
            <a:pPr marL="225425" indent="-225425">
              <a:buFont typeface="Times" charset="0"/>
              <a:buChar char="•"/>
              <a:defRPr/>
            </a:pPr>
            <a:endParaRPr lang="en-US" dirty="0">
              <a:solidFill>
                <a:srgbClr val="800000"/>
              </a:solidFill>
              <a:latin typeface="Helvetica"/>
              <a:ea typeface="ＭＳ Ｐゴシック" charset="0"/>
              <a:cs typeface="Helvetica"/>
            </a:endParaRPr>
          </a:p>
          <a:p>
            <a:pPr lvl="1">
              <a:defRPr/>
            </a:pPr>
            <a:endParaRPr lang="en-US" dirty="0">
              <a:latin typeface="Helvetica"/>
              <a:cs typeface="Helvetica"/>
            </a:endParaRPr>
          </a:p>
        </p:txBody>
      </p:sp>
    </p:spTree>
    <p:extLst>
      <p:ext uri="{BB962C8B-B14F-4D97-AF65-F5344CB8AC3E}">
        <p14:creationId xmlns:p14="http://schemas.microsoft.com/office/powerpoint/2010/main" val="413671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Functional Scales</a:t>
            </a:r>
          </a:p>
        </p:txBody>
      </p:sp>
      <p:sp>
        <p:nvSpPr>
          <p:cNvPr id="3" name="Content Placeholder 2"/>
          <p:cNvSpPr>
            <a:spLocks noGrp="1"/>
          </p:cNvSpPr>
          <p:nvPr>
            <p:ph idx="1"/>
          </p:nvPr>
        </p:nvSpPr>
        <p:spPr/>
        <p:txBody>
          <a:bodyPr/>
          <a:lstStyle/>
          <a:p>
            <a:r>
              <a:rPr lang="en-US" dirty="0"/>
              <a:t>Can be disease or attribute specific</a:t>
            </a:r>
          </a:p>
          <a:p>
            <a:r>
              <a:rPr lang="en-US" dirty="0"/>
              <a:t>Scoring of individual items should have characteristics of an interval scale: i.e., a change of 1 unit should be the same anywhere on the scale</a:t>
            </a:r>
          </a:p>
          <a:p>
            <a:r>
              <a:rPr lang="en-US" dirty="0"/>
              <a:t>Often comprised of well defined domains capable of assessing different aspects of function</a:t>
            </a:r>
          </a:p>
          <a:p>
            <a:endParaRPr lang="en-US" dirty="0"/>
          </a:p>
        </p:txBody>
      </p:sp>
    </p:spTree>
    <p:extLst>
      <p:ext uri="{BB962C8B-B14F-4D97-AF65-F5344CB8AC3E}">
        <p14:creationId xmlns:p14="http://schemas.microsoft.com/office/powerpoint/2010/main" val="264601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Limitations of Functional Scales</a:t>
            </a:r>
          </a:p>
        </p:txBody>
      </p:sp>
      <p:sp>
        <p:nvSpPr>
          <p:cNvPr id="3" name="Content Placeholder 2"/>
          <p:cNvSpPr>
            <a:spLocks noGrp="1"/>
          </p:cNvSpPr>
          <p:nvPr>
            <p:ph idx="1"/>
          </p:nvPr>
        </p:nvSpPr>
        <p:spPr/>
        <p:txBody>
          <a:bodyPr/>
          <a:lstStyle/>
          <a:p>
            <a:r>
              <a:rPr lang="en-US" dirty="0"/>
              <a:t>Often combine attributes so it is difficult to attribute a change to a specific function</a:t>
            </a:r>
          </a:p>
          <a:p>
            <a:r>
              <a:rPr lang="en-US" dirty="0"/>
              <a:t>The minimum clinically significant change is undetermined</a:t>
            </a:r>
          </a:p>
          <a:p>
            <a:r>
              <a:rPr lang="en-US" dirty="0"/>
              <a:t>Lack of interval scaling may mask small changes</a:t>
            </a:r>
          </a:p>
          <a:p>
            <a:r>
              <a:rPr lang="en-US" dirty="0"/>
              <a:t>Variability of scoring may limit use or increase sample size</a:t>
            </a:r>
          </a:p>
          <a:p>
            <a:r>
              <a:rPr lang="en-US" dirty="0"/>
              <a:t>Individual items are usually strikingly non-linear; averaging many items together can create appearance of linearity</a:t>
            </a:r>
          </a:p>
        </p:txBody>
      </p:sp>
    </p:spTree>
    <p:extLst>
      <p:ext uri="{BB962C8B-B14F-4D97-AF65-F5344CB8AC3E}">
        <p14:creationId xmlns:p14="http://schemas.microsoft.com/office/powerpoint/2010/main" val="327132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Binary/Time to Event</a:t>
            </a:r>
          </a:p>
        </p:txBody>
      </p:sp>
      <p:sp>
        <p:nvSpPr>
          <p:cNvPr id="3" name="Content Placeholder 2"/>
          <p:cNvSpPr>
            <a:spLocks noGrp="1"/>
          </p:cNvSpPr>
          <p:nvPr>
            <p:ph idx="1"/>
          </p:nvPr>
        </p:nvSpPr>
        <p:spPr/>
        <p:txBody>
          <a:bodyPr>
            <a:normAutofit/>
          </a:bodyPr>
          <a:lstStyle/>
          <a:p>
            <a:r>
              <a:rPr lang="en-US" dirty="0"/>
              <a:t>Advantages</a:t>
            </a:r>
          </a:p>
          <a:p>
            <a:pPr lvl="1"/>
            <a:r>
              <a:rPr lang="en-US" dirty="0"/>
              <a:t>Easy to understand</a:t>
            </a:r>
          </a:p>
          <a:p>
            <a:pPr lvl="1"/>
            <a:r>
              <a:rPr lang="en-US" dirty="0"/>
              <a:t>Power calculations are straightforward</a:t>
            </a:r>
          </a:p>
          <a:p>
            <a:r>
              <a:rPr lang="en-US" dirty="0"/>
              <a:t>Disadvantages</a:t>
            </a:r>
          </a:p>
          <a:p>
            <a:pPr lvl="1"/>
            <a:r>
              <a:rPr lang="en-US" dirty="0"/>
              <a:t>Only subjects who reach endpoint are useful</a:t>
            </a:r>
          </a:p>
          <a:p>
            <a:pPr lvl="1"/>
            <a:r>
              <a:rPr lang="en-US" dirty="0"/>
              <a:t>Only 1 change of state is deemed important</a:t>
            </a:r>
          </a:p>
          <a:p>
            <a:pPr lvl="1">
              <a:buNone/>
            </a:pPr>
            <a:endParaRPr lang="en-US" dirty="0"/>
          </a:p>
        </p:txBody>
      </p:sp>
    </p:spTree>
    <p:extLst>
      <p:ext uri="{BB962C8B-B14F-4D97-AF65-F5344CB8AC3E}">
        <p14:creationId xmlns:p14="http://schemas.microsoft.com/office/powerpoint/2010/main" val="405417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Time to Event: Survival</a:t>
            </a:r>
          </a:p>
        </p:txBody>
      </p:sp>
      <p:sp>
        <p:nvSpPr>
          <p:cNvPr id="3" name="Content Placeholder 2"/>
          <p:cNvSpPr>
            <a:spLocks noGrp="1"/>
          </p:cNvSpPr>
          <p:nvPr>
            <p:ph idx="1"/>
          </p:nvPr>
        </p:nvSpPr>
        <p:spPr>
          <a:xfrm>
            <a:off x="1981200" y="1611541"/>
            <a:ext cx="8229600" cy="4525963"/>
          </a:xfrm>
        </p:spPr>
        <p:txBody>
          <a:bodyPr/>
          <a:lstStyle/>
          <a:p>
            <a:r>
              <a:rPr lang="en-US" dirty="0"/>
              <a:t>Useful only when events are likely to occur</a:t>
            </a:r>
          </a:p>
          <a:p>
            <a:pPr lvl="1"/>
            <a:r>
              <a:rPr lang="en-US" dirty="0"/>
              <a:t>Stroke</a:t>
            </a:r>
          </a:p>
          <a:p>
            <a:pPr lvl="1"/>
            <a:r>
              <a:rPr lang="en-US" dirty="0"/>
              <a:t>SAH </a:t>
            </a:r>
          </a:p>
          <a:p>
            <a:pPr lvl="1"/>
            <a:r>
              <a:rPr lang="en-US" dirty="0"/>
              <a:t>ALS </a:t>
            </a:r>
          </a:p>
          <a:p>
            <a:r>
              <a:rPr lang="en-US" dirty="0"/>
              <a:t>Depending on disease state and target, may not be sensitive to experimental intervention</a:t>
            </a:r>
          </a:p>
          <a:p>
            <a:pPr lvl="1"/>
            <a:r>
              <a:rPr lang="en-US" dirty="0" err="1"/>
              <a:t>Nuedexta</a:t>
            </a:r>
            <a:r>
              <a:rPr lang="en-US" dirty="0"/>
              <a:t> for Emotional Lability</a:t>
            </a:r>
          </a:p>
          <a:p>
            <a:pPr lvl="2"/>
            <a:r>
              <a:rPr lang="en-US" dirty="0"/>
              <a:t>Approved for ALS, but unlikely to impact survival</a:t>
            </a:r>
          </a:p>
          <a:p>
            <a:pPr lvl="1"/>
            <a:endParaRPr lang="en-US" dirty="0"/>
          </a:p>
        </p:txBody>
      </p:sp>
    </p:spTree>
    <p:extLst>
      <p:ext uri="{BB962C8B-B14F-4D97-AF65-F5344CB8AC3E}">
        <p14:creationId xmlns:p14="http://schemas.microsoft.com/office/powerpoint/2010/main" val="2765686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77086" y="268026"/>
            <a:ext cx="8229600" cy="1099758"/>
          </a:xfrm>
        </p:spPr>
        <p:txBody>
          <a:bodyPr>
            <a:normAutofit/>
          </a:bodyPr>
          <a:lstStyle/>
          <a:p>
            <a:r>
              <a:rPr lang="en-US" sz="4000" dirty="0">
                <a:solidFill>
                  <a:schemeClr val="bg1"/>
                </a:solidFill>
              </a:rPr>
              <a:t>Survival as an outcome measure in ALS</a:t>
            </a:r>
          </a:p>
        </p:txBody>
      </p:sp>
      <p:graphicFrame>
        <p:nvGraphicFramePr>
          <p:cNvPr id="90115" name="Object 3"/>
          <p:cNvGraphicFramePr>
            <a:graphicFrameLocks noGrp="1" noChangeAspect="1"/>
          </p:cNvGraphicFramePr>
          <p:nvPr>
            <p:ph idx="1"/>
            <p:extLst/>
          </p:nvPr>
        </p:nvGraphicFramePr>
        <p:xfrm>
          <a:off x="6661208" y="1530351"/>
          <a:ext cx="3478213" cy="4525963"/>
        </p:xfrm>
        <a:graphic>
          <a:graphicData uri="http://schemas.openxmlformats.org/presentationml/2006/ole">
            <mc:AlternateContent xmlns:mc="http://schemas.openxmlformats.org/markup-compatibility/2006">
              <mc:Choice xmlns:v="urn:schemas-microsoft-com:vml" Requires="v">
                <p:oleObj spid="_x0000_s3076" name="Photo Editor Photo" r:id="rId3" imgW="4122777" imgH="5363810" progId="">
                  <p:embed/>
                </p:oleObj>
              </mc:Choice>
              <mc:Fallback>
                <p:oleObj name="Photo Editor Photo" r:id="rId3" imgW="4122777" imgH="5363810" progId="">
                  <p:embed/>
                  <p:pic>
                    <p:nvPicPr>
                      <p:cNvPr id="901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208" y="1530351"/>
                        <a:ext cx="347821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0116" name="Picture 4" descr="Survival Curve"/>
          <p:cNvPicPr>
            <a:picLocks noChangeAspect="1" noChangeArrowheads="1"/>
          </p:cNvPicPr>
          <p:nvPr/>
        </p:nvPicPr>
        <p:blipFill>
          <a:blip r:embed="rId5"/>
          <a:srcRect/>
          <a:stretch>
            <a:fillRect/>
          </a:stretch>
        </p:blipFill>
        <p:spPr bwMode="auto">
          <a:xfrm>
            <a:off x="1989138" y="1905852"/>
            <a:ext cx="4419600" cy="3695700"/>
          </a:xfrm>
          <a:prstGeom prst="rect">
            <a:avLst/>
          </a:prstGeom>
          <a:noFill/>
        </p:spPr>
      </p:pic>
      <p:sp>
        <p:nvSpPr>
          <p:cNvPr id="90117" name="Text Box 5"/>
          <p:cNvSpPr txBox="1">
            <a:spLocks noChangeArrowheads="1"/>
          </p:cNvSpPr>
          <p:nvPr/>
        </p:nvSpPr>
        <p:spPr bwMode="auto">
          <a:xfrm>
            <a:off x="2498726" y="5924997"/>
            <a:ext cx="3552825" cy="646331"/>
          </a:xfrm>
          <a:prstGeom prst="rect">
            <a:avLst/>
          </a:prstGeom>
          <a:noFill/>
          <a:ln w="9525">
            <a:noFill/>
            <a:miter lim="800000"/>
            <a:headEnd/>
            <a:tailEnd/>
          </a:ln>
          <a:effectLst/>
        </p:spPr>
        <p:txBody>
          <a:bodyPr wrap="square">
            <a:prstTxWarp prst="textNoShape">
              <a:avLst/>
            </a:prstTxWarp>
            <a:spAutoFit/>
          </a:bodyPr>
          <a:lstStyle/>
          <a:p>
            <a:pPr eaLnBrk="1" hangingPunct="1"/>
            <a:r>
              <a:rPr lang="en-US" dirty="0">
                <a:latin typeface="Verdana" pitchFamily="-108" charset="0"/>
              </a:rPr>
              <a:t>From: Drachmann et al., 2000</a:t>
            </a:r>
          </a:p>
        </p:txBody>
      </p:sp>
      <p:sp>
        <p:nvSpPr>
          <p:cNvPr id="90118" name="Text Box 6"/>
          <p:cNvSpPr txBox="1">
            <a:spLocks noChangeArrowheads="1"/>
          </p:cNvSpPr>
          <p:nvPr/>
        </p:nvSpPr>
        <p:spPr bwMode="auto">
          <a:xfrm>
            <a:off x="7146925" y="6203950"/>
            <a:ext cx="184150" cy="457200"/>
          </a:xfrm>
          <a:prstGeom prst="rect">
            <a:avLst/>
          </a:prstGeom>
          <a:noFill/>
          <a:ln w="9525">
            <a:noFill/>
            <a:miter lim="800000"/>
            <a:headEnd/>
            <a:tailEnd/>
          </a:ln>
          <a:effectLst/>
        </p:spPr>
        <p:txBody>
          <a:bodyPr wrap="none">
            <a:prstTxWarp prst="textNoShape">
              <a:avLst/>
            </a:prstTxWarp>
            <a:spAutoFit/>
          </a:bodyPr>
          <a:lstStyle/>
          <a:p>
            <a:pPr eaLnBrk="1" hangingPunct="1"/>
            <a:endParaRPr lang="en-US" sz="2400">
              <a:latin typeface="Verdana" pitchFamily="-108" charset="0"/>
            </a:endParaRPr>
          </a:p>
        </p:txBody>
      </p:sp>
      <p:sp>
        <p:nvSpPr>
          <p:cNvPr id="90119" name="Text Box 7"/>
          <p:cNvSpPr txBox="1">
            <a:spLocks noChangeArrowheads="1"/>
          </p:cNvSpPr>
          <p:nvPr/>
        </p:nvSpPr>
        <p:spPr bwMode="auto">
          <a:xfrm>
            <a:off x="6918325" y="6056313"/>
            <a:ext cx="3493752" cy="369332"/>
          </a:xfrm>
          <a:prstGeom prst="rect">
            <a:avLst/>
          </a:prstGeom>
          <a:noFill/>
          <a:ln w="9525">
            <a:noFill/>
            <a:miter lim="800000"/>
            <a:headEnd/>
            <a:tailEnd/>
          </a:ln>
          <a:effectLst/>
        </p:spPr>
        <p:txBody>
          <a:bodyPr wrap="none">
            <a:prstTxWarp prst="textNoShape">
              <a:avLst/>
            </a:prstTxWarp>
            <a:spAutoFit/>
          </a:bodyPr>
          <a:lstStyle/>
          <a:p>
            <a:r>
              <a:rPr lang="en-US" dirty="0">
                <a:latin typeface="Verdana"/>
                <a:cs typeface="Verdana"/>
              </a:rPr>
              <a:t>From </a:t>
            </a:r>
            <a:r>
              <a:rPr lang="en-US" dirty="0" err="1">
                <a:latin typeface="Verdana"/>
                <a:cs typeface="Verdana"/>
              </a:rPr>
              <a:t>Lacomblez</a:t>
            </a:r>
            <a:r>
              <a:rPr lang="en-US" dirty="0">
                <a:latin typeface="Verdana"/>
                <a:cs typeface="Verdana"/>
              </a:rPr>
              <a:t> et al., 1996</a:t>
            </a:r>
          </a:p>
        </p:txBody>
      </p:sp>
      <p:sp>
        <p:nvSpPr>
          <p:cNvPr id="8" name="TextBox 7"/>
          <p:cNvSpPr txBox="1"/>
          <p:nvPr/>
        </p:nvSpPr>
        <p:spPr>
          <a:xfrm>
            <a:off x="3101346" y="1367784"/>
            <a:ext cx="983281" cy="369332"/>
          </a:xfrm>
          <a:prstGeom prst="rect">
            <a:avLst/>
          </a:prstGeom>
          <a:noFill/>
        </p:spPr>
        <p:txBody>
          <a:bodyPr wrap="square" rtlCol="0">
            <a:spAutoFit/>
          </a:bodyPr>
          <a:lstStyle/>
          <a:p>
            <a:r>
              <a:rPr lang="en-US" dirty="0"/>
              <a:t>MICE</a:t>
            </a:r>
          </a:p>
        </p:txBody>
      </p:sp>
      <p:sp>
        <p:nvSpPr>
          <p:cNvPr id="9" name="TextBox 8"/>
          <p:cNvSpPr txBox="1"/>
          <p:nvPr/>
        </p:nvSpPr>
        <p:spPr>
          <a:xfrm>
            <a:off x="8178391" y="1183118"/>
            <a:ext cx="1170887" cy="369332"/>
          </a:xfrm>
          <a:prstGeom prst="rect">
            <a:avLst/>
          </a:prstGeom>
          <a:noFill/>
        </p:spPr>
        <p:txBody>
          <a:bodyPr wrap="square" rtlCol="0">
            <a:spAutoFit/>
          </a:bodyPr>
          <a:lstStyle/>
          <a:p>
            <a:r>
              <a:rPr lang="en-US" dirty="0"/>
              <a:t>PEOPLE</a:t>
            </a:r>
          </a:p>
        </p:txBody>
      </p:sp>
    </p:spTree>
    <p:extLst>
      <p:ext uri="{BB962C8B-B14F-4D97-AF65-F5344CB8AC3E}">
        <p14:creationId xmlns:p14="http://schemas.microsoft.com/office/powerpoint/2010/main" val="329473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788" y="274638"/>
            <a:ext cx="7494104" cy="1143000"/>
          </a:xfrm>
        </p:spPr>
        <p:txBody>
          <a:bodyPr/>
          <a:lstStyle/>
          <a:p>
            <a:r>
              <a:rPr lang="en-US" b="0" dirty="0">
                <a:solidFill>
                  <a:schemeClr val="bg1"/>
                </a:solidFill>
              </a:rPr>
              <a:t>Time to event is an example of a binary endpoint</a:t>
            </a:r>
          </a:p>
        </p:txBody>
      </p:sp>
      <p:sp>
        <p:nvSpPr>
          <p:cNvPr id="3" name="Content Placeholder 2"/>
          <p:cNvSpPr>
            <a:spLocks noGrp="1"/>
          </p:cNvSpPr>
          <p:nvPr>
            <p:ph idx="1"/>
          </p:nvPr>
        </p:nvSpPr>
        <p:spPr/>
        <p:txBody>
          <a:bodyPr/>
          <a:lstStyle/>
          <a:p>
            <a:r>
              <a:rPr lang="en-US" dirty="0"/>
              <a:t>Time to event endpoints</a:t>
            </a:r>
          </a:p>
          <a:p>
            <a:pPr lvl="1"/>
            <a:r>
              <a:rPr lang="en-US" dirty="0"/>
              <a:t>Survival</a:t>
            </a:r>
          </a:p>
          <a:p>
            <a:pPr lvl="1"/>
            <a:r>
              <a:rPr lang="en-US" dirty="0"/>
              <a:t>Hospital readmission</a:t>
            </a:r>
          </a:p>
          <a:p>
            <a:pPr lvl="1"/>
            <a:r>
              <a:rPr lang="en-US" dirty="0"/>
              <a:t>Time to new vascular event</a:t>
            </a:r>
          </a:p>
          <a:p>
            <a:pPr lvl="1"/>
            <a:r>
              <a:rPr lang="en-US" dirty="0"/>
              <a:t>Time to initiation of NIV</a:t>
            </a:r>
          </a:p>
          <a:p>
            <a:pPr lvl="1"/>
            <a:endParaRPr lang="en-US" dirty="0"/>
          </a:p>
          <a:p>
            <a:r>
              <a:rPr lang="en-US" dirty="0"/>
              <a:t>Other binary endpoints</a:t>
            </a:r>
          </a:p>
          <a:p>
            <a:pPr lvl="1"/>
            <a:r>
              <a:rPr lang="en-US" dirty="0"/>
              <a:t>Achieving functional independence</a:t>
            </a:r>
          </a:p>
          <a:p>
            <a:pPr lvl="1"/>
            <a:r>
              <a:rPr lang="en-US" dirty="0"/>
              <a:t>Achieving independent ambulation</a:t>
            </a:r>
          </a:p>
          <a:p>
            <a:pPr lvl="1"/>
            <a:endParaRPr lang="en-US" dirty="0"/>
          </a:p>
          <a:p>
            <a:pPr lvl="1"/>
            <a:endParaRPr lang="en-US" dirty="0"/>
          </a:p>
        </p:txBody>
      </p:sp>
    </p:spTree>
    <p:extLst>
      <p:ext uri="{BB962C8B-B14F-4D97-AF65-F5344CB8AC3E}">
        <p14:creationId xmlns:p14="http://schemas.microsoft.com/office/powerpoint/2010/main" val="302023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2122-A2D7-4A01-AD1E-0CA70F5ED7D5}"/>
              </a:ext>
            </a:extLst>
          </p:cNvPr>
          <p:cNvSpPr>
            <a:spLocks noGrp="1"/>
          </p:cNvSpPr>
          <p:nvPr>
            <p:ph type="title"/>
          </p:nvPr>
        </p:nvSpPr>
        <p:spPr>
          <a:xfrm>
            <a:off x="1524000" y="274638"/>
            <a:ext cx="8686800" cy="1143000"/>
          </a:xfrm>
        </p:spPr>
        <p:txBody>
          <a:bodyPr/>
          <a:lstStyle/>
          <a:p>
            <a:r>
              <a:rPr lang="en-US" dirty="0">
                <a:solidFill>
                  <a:schemeClr val="bg1"/>
                </a:solidFill>
              </a:rPr>
              <a:t>How does one choose which biomarker/endpoint is most appropriate?</a:t>
            </a:r>
          </a:p>
        </p:txBody>
      </p:sp>
      <p:sp>
        <p:nvSpPr>
          <p:cNvPr id="3" name="Content Placeholder 2">
            <a:extLst>
              <a:ext uri="{FF2B5EF4-FFF2-40B4-BE49-F238E27FC236}">
                <a16:creationId xmlns:a16="http://schemas.microsoft.com/office/drawing/2014/main" id="{7472EECB-6072-479E-8171-A0FFA892B222}"/>
              </a:ext>
            </a:extLst>
          </p:cNvPr>
          <p:cNvSpPr>
            <a:spLocks noGrp="1"/>
          </p:cNvSpPr>
          <p:nvPr>
            <p:ph idx="1"/>
          </p:nvPr>
        </p:nvSpPr>
        <p:spPr>
          <a:xfrm>
            <a:off x="1981200" y="1833825"/>
            <a:ext cx="8229600" cy="4292339"/>
          </a:xfrm>
        </p:spPr>
        <p:txBody>
          <a:bodyPr/>
          <a:lstStyle/>
          <a:p>
            <a:r>
              <a:rPr lang="en-US" dirty="0"/>
              <a:t>Development stage</a:t>
            </a:r>
          </a:p>
          <a:p>
            <a:r>
              <a:rPr lang="en-US" dirty="0"/>
              <a:t>Qualities intrinsic to marker/endpoint</a:t>
            </a:r>
          </a:p>
          <a:p>
            <a:pPr lvl="1"/>
            <a:r>
              <a:rPr lang="en-US" dirty="0"/>
              <a:t>Relevance to clinically important endpoints</a:t>
            </a:r>
          </a:p>
          <a:p>
            <a:pPr lvl="1"/>
            <a:r>
              <a:rPr lang="en-US" dirty="0"/>
              <a:t>Variability</a:t>
            </a:r>
          </a:p>
          <a:p>
            <a:pPr lvl="2"/>
            <a:r>
              <a:rPr lang="en-US" dirty="0"/>
              <a:t>Measurement related</a:t>
            </a:r>
          </a:p>
          <a:p>
            <a:pPr lvl="2"/>
            <a:r>
              <a:rPr lang="en-US" dirty="0"/>
              <a:t>Disease related</a:t>
            </a:r>
          </a:p>
          <a:p>
            <a:pPr lvl="1"/>
            <a:r>
              <a:rPr lang="en-US" dirty="0"/>
              <a:t>If a binary endpoint, how many events expected?</a:t>
            </a:r>
          </a:p>
        </p:txBody>
      </p:sp>
    </p:spTree>
    <p:extLst>
      <p:ext uri="{BB962C8B-B14F-4D97-AF65-F5344CB8AC3E}">
        <p14:creationId xmlns:p14="http://schemas.microsoft.com/office/powerpoint/2010/main" val="118464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cs typeface="Times New Roman"/>
              </a:rPr>
              <a:t>What is a Biomarker?</a:t>
            </a:r>
          </a:p>
        </p:txBody>
      </p:sp>
      <p:sp>
        <p:nvSpPr>
          <p:cNvPr id="3" name="Content Placeholder 2"/>
          <p:cNvSpPr>
            <a:spLocks noGrp="1"/>
          </p:cNvSpPr>
          <p:nvPr>
            <p:ph idx="1"/>
          </p:nvPr>
        </p:nvSpPr>
        <p:spPr/>
        <p:txBody>
          <a:bodyPr/>
          <a:lstStyle/>
          <a:p>
            <a:pPr lvl="1"/>
            <a:r>
              <a:rPr lang="en-US" sz="2600" dirty="0">
                <a:cs typeface="Times New Roman"/>
              </a:rPr>
              <a:t>generally refers to a measurable indicator of some biological state or condition.  (Wikipedia)</a:t>
            </a:r>
          </a:p>
          <a:p>
            <a:pPr lvl="1"/>
            <a:r>
              <a:rPr lang="en-US" sz="2600" dirty="0">
                <a:cs typeface="Times New Roman"/>
              </a:rPr>
              <a:t>a characteristic that is objectively measured and evaluated as an indicator of normal biologic processes, pathogenic processes, or pharmacologic responses to a therapeutic intervention (NIH)</a:t>
            </a:r>
          </a:p>
          <a:p>
            <a:pPr lvl="1"/>
            <a:r>
              <a:rPr lang="en-US" sz="2600" dirty="0">
                <a:cs typeface="Times New Roman"/>
              </a:rPr>
              <a:t>Definition is so broad that a biomarker can be any one of above</a:t>
            </a:r>
          </a:p>
          <a:p>
            <a:pPr lvl="1"/>
            <a:r>
              <a:rPr lang="en-US" sz="2600" dirty="0">
                <a:cs typeface="Times New Roman"/>
              </a:rPr>
              <a:t>Functional and clinically relevant endpoints can also be a biomarkers</a:t>
            </a:r>
          </a:p>
          <a:p>
            <a:endParaRPr lang="en-US" sz="2400" dirty="0"/>
          </a:p>
        </p:txBody>
      </p:sp>
    </p:spTree>
    <p:extLst>
      <p:ext uri="{BB962C8B-B14F-4D97-AF65-F5344CB8AC3E}">
        <p14:creationId xmlns:p14="http://schemas.microsoft.com/office/powerpoint/2010/main" val="216520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1"/>
                </a:solidFill>
              </a:rPr>
              <a:t>Summary</a:t>
            </a:r>
          </a:p>
        </p:txBody>
      </p:sp>
      <p:sp>
        <p:nvSpPr>
          <p:cNvPr id="3" name="Content Placeholder 2"/>
          <p:cNvSpPr>
            <a:spLocks noGrp="1"/>
          </p:cNvSpPr>
          <p:nvPr>
            <p:ph idx="1"/>
          </p:nvPr>
        </p:nvSpPr>
        <p:spPr/>
        <p:txBody>
          <a:bodyPr>
            <a:normAutofit/>
          </a:bodyPr>
          <a:lstStyle/>
          <a:p>
            <a:r>
              <a:rPr lang="en-US" dirty="0"/>
              <a:t>The choice of endpoint is critical in the design of clinical trials</a:t>
            </a:r>
          </a:p>
          <a:p>
            <a:r>
              <a:rPr lang="en-US" dirty="0"/>
              <a:t>Endpoints should be reliable, meaningful, and sensitive to disease modification</a:t>
            </a:r>
          </a:p>
          <a:p>
            <a:r>
              <a:rPr lang="en-US" dirty="0"/>
              <a:t>An appropriate choice of endpoint should increase the probability of correctly determining whether the goals of the study are met</a:t>
            </a:r>
          </a:p>
          <a:p>
            <a:r>
              <a:rPr lang="en-US" dirty="0"/>
              <a:t>The currently available toolbox of measures is not adequate to meaningfully shorten trials or reduce sample size for most neurological diseases</a:t>
            </a:r>
          </a:p>
        </p:txBody>
      </p:sp>
    </p:spTree>
    <p:extLst>
      <p:ext uri="{BB962C8B-B14F-4D97-AF65-F5344CB8AC3E}">
        <p14:creationId xmlns:p14="http://schemas.microsoft.com/office/powerpoint/2010/main" val="336681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pPr eaLnBrk="1" hangingPunct="1"/>
            <a:r>
              <a:rPr lang="en-US" altLang="en-US" b="0" dirty="0">
                <a:solidFill>
                  <a:schemeClr val="bg1"/>
                </a:solidFill>
                <a:ea typeface="ＭＳ Ｐゴシック" panose="020B0600070205080204" pitchFamily="34" charset="-128"/>
              </a:rPr>
              <a:t>Six Main Categories of Biomarkers</a:t>
            </a:r>
          </a:p>
        </p:txBody>
      </p:sp>
      <p:graphicFrame>
        <p:nvGraphicFramePr>
          <p:cNvPr id="5" name="Content Placeholder 4">
            <a:extLst>
              <a:ext uri="{FF2B5EF4-FFF2-40B4-BE49-F238E27FC236}">
                <a16:creationId xmlns:a16="http://schemas.microsoft.com/office/drawing/2014/main" id="{598D7FB2-E0E5-490B-9206-563225B9DBED}"/>
              </a:ext>
            </a:extLst>
          </p:cNvPr>
          <p:cNvGraphicFramePr>
            <a:graphicFrameLocks noGrp="1"/>
          </p:cNvGraphicFramePr>
          <p:nvPr>
            <p:ph sz="half" idx="2"/>
            <p:extLst/>
          </p:nvPr>
        </p:nvGraphicFramePr>
        <p:xfrm>
          <a:off x="1811338" y="1333501"/>
          <a:ext cx="8542338" cy="4968875"/>
        </p:xfrm>
        <a:graphic>
          <a:graphicData uri="http://schemas.openxmlformats.org/drawingml/2006/table">
            <a:tbl>
              <a:tblPr firstRow="1" bandRow="1">
                <a:tableStyleId>{21E4AEA4-8DFA-4A89-87EB-49C32662AFE0}</a:tableStyleId>
              </a:tblPr>
              <a:tblGrid>
                <a:gridCol w="1691504">
                  <a:extLst>
                    <a:ext uri="{9D8B030D-6E8A-4147-A177-3AD203B41FA5}">
                      <a16:colId xmlns:a16="http://schemas.microsoft.com/office/drawing/2014/main" val="20000"/>
                    </a:ext>
                  </a:extLst>
                </a:gridCol>
                <a:gridCol w="3875772">
                  <a:extLst>
                    <a:ext uri="{9D8B030D-6E8A-4147-A177-3AD203B41FA5}">
                      <a16:colId xmlns:a16="http://schemas.microsoft.com/office/drawing/2014/main" val="20001"/>
                    </a:ext>
                  </a:extLst>
                </a:gridCol>
                <a:gridCol w="2975062">
                  <a:extLst>
                    <a:ext uri="{9D8B030D-6E8A-4147-A177-3AD203B41FA5}">
                      <a16:colId xmlns:a16="http://schemas.microsoft.com/office/drawing/2014/main" val="20002"/>
                    </a:ext>
                  </a:extLst>
                </a:gridCol>
              </a:tblGrid>
              <a:tr h="579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ahoma" pitchFamily="34" charset="0"/>
                          <a:ea typeface="ＭＳ Ｐゴシック" charset="0"/>
                          <a:cs typeface="Tahoma" pitchFamily="34" charset="0"/>
                        </a:rPr>
                        <a:t>Biomarker Category</a:t>
                      </a:r>
                      <a:endParaRPr kumimoji="0" lang="en-US" sz="2400" b="1" i="0" u="none" strike="noStrike" cap="none" normalizeH="0" baseline="0" dirty="0">
                        <a:ln>
                          <a:noFill/>
                        </a:ln>
                        <a:solidFill>
                          <a:schemeClr val="bg1"/>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ahoma" pitchFamily="34" charset="0"/>
                          <a:ea typeface="ＭＳ Ｐゴシック" charset="0"/>
                          <a:cs typeface="Tahoma" pitchFamily="34" charset="0"/>
                        </a:rPr>
                        <a:t>Utility</a:t>
                      </a:r>
                      <a:endParaRPr kumimoji="0" lang="en-US" sz="2400" b="1" i="0" u="none" strike="noStrike" cap="none" normalizeH="0" baseline="0" dirty="0">
                        <a:ln>
                          <a:noFill/>
                        </a:ln>
                        <a:solidFill>
                          <a:schemeClr val="bg1"/>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Tahoma" pitchFamily="34" charset="0"/>
                          <a:ea typeface="ＭＳ Ｐゴシック" charset="0"/>
                          <a:cs typeface="Tahoma" pitchFamily="34" charset="0"/>
                        </a:rPr>
                        <a:t>Examples</a:t>
                      </a:r>
                      <a:endParaRPr kumimoji="0" lang="en-US" sz="2400" b="1" i="0" u="none" strike="noStrike" cap="none" normalizeH="0" baseline="0" dirty="0">
                        <a:ln>
                          <a:noFill/>
                        </a:ln>
                        <a:solidFill>
                          <a:schemeClr val="bg1"/>
                        </a:solidFill>
                        <a:effectLst/>
                        <a:latin typeface="Tahoma" pitchFamily="34" charset="0"/>
                        <a:ea typeface="ＭＳ Ｐゴシック" charset="0"/>
                        <a:cs typeface="Tahoma" pitchFamily="34" charset="0"/>
                      </a:endParaRPr>
                    </a:p>
                  </a:txBody>
                  <a:tcPr marL="91435" marR="91435" marT="45723" marB="45723" horzOverflow="overflow"/>
                </a:tc>
                <a:extLst>
                  <a:ext uri="{0D108BD9-81ED-4DB2-BD59-A6C34878D82A}">
                    <a16:rowId xmlns:a16="http://schemas.microsoft.com/office/drawing/2014/main" val="10000"/>
                  </a:ext>
                </a:extLst>
              </a:tr>
              <a:tr h="701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Target Engagement</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The drug interacts with its intended molecular target </a:t>
                      </a:r>
                      <a:r>
                        <a:rPr kumimoji="0" lang="en-US" sz="1200" b="0" i="1" u="none" strike="noStrike" cap="none" normalizeH="0" baseline="0" dirty="0">
                          <a:ln>
                            <a:noFill/>
                          </a:ln>
                          <a:solidFill>
                            <a:schemeClr val="bg2"/>
                          </a:solidFill>
                          <a:effectLst/>
                          <a:latin typeface="Tahoma" pitchFamily="34" charset="0"/>
                          <a:ea typeface="ＭＳ Ｐゴシック" charset="0"/>
                          <a:cs typeface="Tahoma" pitchFamily="34" charset="0"/>
                        </a:rPr>
                        <a:t>in vivo</a:t>
                      </a:r>
                      <a:endParaRPr kumimoji="0" lang="en-US" sz="18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a:ln>
                            <a:noFill/>
                          </a:ln>
                          <a:solidFill>
                            <a:schemeClr val="bg2"/>
                          </a:solidFill>
                          <a:effectLst/>
                          <a:latin typeface="Tahoma" pitchFamily="34" charset="0"/>
                          <a:ea typeface="ＭＳ Ｐゴシック" charset="0"/>
                          <a:cs typeface="Tahoma" pitchFamily="34" charset="0"/>
                          <a:sym typeface="Symbol" charset="0"/>
                        </a:rPr>
                        <a:t>PET receptor occupancy studies</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a:ln>
                            <a:noFill/>
                          </a:ln>
                          <a:solidFill>
                            <a:schemeClr val="bg2"/>
                          </a:solidFill>
                          <a:effectLst/>
                          <a:latin typeface="Tahoma" pitchFamily="34" charset="0"/>
                          <a:ea typeface="ＭＳ Ｐゴシック" charset="0"/>
                          <a:cs typeface="Tahoma" pitchFamily="34" charset="0"/>
                          <a:sym typeface="Symbol" charset="0"/>
                        </a:rPr>
                        <a:t>Measurement of molecular complexes in vivo</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a:ln>
                            <a:noFill/>
                          </a:ln>
                          <a:solidFill>
                            <a:schemeClr val="bg2"/>
                          </a:solidFill>
                          <a:effectLst/>
                          <a:latin typeface="Tahoma" pitchFamily="34" charset="0"/>
                          <a:ea typeface="ＭＳ Ｐゴシック" charset="0"/>
                          <a:cs typeface="Tahoma" pitchFamily="34" charset="0"/>
                          <a:sym typeface="Symbol" charset="0"/>
                        </a:rPr>
                        <a:t>Binding in a surrogate compartment (e.g., lymphocytes)</a:t>
                      </a:r>
                    </a:p>
                  </a:txBody>
                  <a:tcPr marL="91435" marR="91435" marT="45723" marB="45723" horzOverflow="overflow"/>
                </a:tc>
                <a:extLst>
                  <a:ext uri="{0D108BD9-81ED-4DB2-BD59-A6C34878D82A}">
                    <a16:rowId xmlns:a16="http://schemas.microsoft.com/office/drawing/2014/main" val="10001"/>
                  </a:ext>
                </a:extLst>
              </a:tr>
              <a:tr h="548713">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Pharmacokinetic</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The drug reaches its desired molecular site of action</a:t>
                      </a:r>
                      <a:endParaRPr kumimoji="0" lang="en-US" sz="18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a:ln>
                            <a:noFill/>
                          </a:ln>
                          <a:solidFill>
                            <a:schemeClr val="bg2"/>
                          </a:solidFill>
                          <a:effectLst/>
                          <a:latin typeface="Tahoma" pitchFamily="34" charset="0"/>
                          <a:ea typeface="ＭＳ Ｐゴシック" charset="0"/>
                          <a:cs typeface="Tahoma" pitchFamily="34" charset="0"/>
                        </a:rPr>
                        <a:t>Pharmacokinetics in CSF</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a:ln>
                            <a:noFill/>
                          </a:ln>
                          <a:solidFill>
                            <a:schemeClr val="bg2"/>
                          </a:solidFill>
                          <a:effectLst/>
                          <a:latin typeface="Tahoma" pitchFamily="34" charset="0"/>
                          <a:ea typeface="ＭＳ Ｐゴシック" charset="0"/>
                          <a:cs typeface="Tahoma" pitchFamily="34" charset="0"/>
                        </a:rPr>
                        <a:t>CNS uptake studies </a:t>
                      </a:r>
                      <a:endParaRPr kumimoji="0" lang="en-US" sz="1000" b="0" i="0" u="none" strike="noStrike" cap="none" normalizeH="0" baseline="0">
                        <a:ln>
                          <a:noFill/>
                        </a:ln>
                        <a:solidFill>
                          <a:schemeClr val="bg2"/>
                        </a:solidFill>
                        <a:effectLst/>
                        <a:latin typeface="Tahoma" pitchFamily="34" charset="0"/>
                        <a:ea typeface="ＭＳ Ｐゴシック" charset="0"/>
                        <a:cs typeface="Tahoma" pitchFamily="34" charset="0"/>
                        <a:sym typeface="Symbol" charset="0"/>
                      </a:endParaRPr>
                    </a:p>
                  </a:txBody>
                  <a:tcPr marL="91435" marR="91435" marT="45723" marB="45723" horzOverflow="overflow"/>
                </a:tc>
                <a:extLst>
                  <a:ext uri="{0D108BD9-81ED-4DB2-BD59-A6C34878D82A}">
                    <a16:rowId xmlns:a16="http://schemas.microsoft.com/office/drawing/2014/main" val="10002"/>
                  </a:ext>
                </a:extLst>
              </a:tr>
              <a:tr h="1005969">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rgbClr val="7030A0"/>
                          </a:solidFill>
                          <a:effectLst/>
                          <a:latin typeface="Tahoma" pitchFamily="34" charset="0"/>
                          <a:ea typeface="ＭＳ Ｐゴシック" charset="0"/>
                          <a:cs typeface="Tahoma" pitchFamily="34" charset="0"/>
                        </a:rPr>
                        <a:t>Pharmacodynamic</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The intended molecular effect produces the desired biological effect.  </a:t>
                      </a:r>
                    </a:p>
                    <a:p>
                      <a:pPr marL="347663" marR="0" lvl="1" indent="-11747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Useful for determining therapeutic dose range;</a:t>
                      </a:r>
                    </a:p>
                    <a:p>
                      <a:pPr marL="347663" marR="0" lvl="1" indent="-11747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potential candidate for becoming a surrogate </a:t>
                      </a:r>
                    </a:p>
                  </a:txBody>
                  <a:tcPr marL="91435" marR="91435" marT="45723" marB="45723"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Effect on Molecular Target:</a:t>
                      </a:r>
                    </a:p>
                    <a:p>
                      <a:pPr marL="228600" marR="0" lvl="0" indent="-228600" algn="l" defTabSz="914400" rtl="0" eaLnBrk="0" fontAlgn="base" latinLnBrk="0" hangingPunct="0">
                        <a:lnSpc>
                          <a:spcPct val="100000"/>
                        </a:lnSpc>
                        <a:spcBef>
                          <a:spcPct val="0"/>
                        </a:spcBef>
                        <a:spcAft>
                          <a:spcPct val="0"/>
                        </a:spcAft>
                        <a:buClrTx/>
                        <a:buSzTx/>
                        <a:buFont typeface="Symbol" charset="0"/>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Effect on Presumed Downstream Marker</a:t>
                      </a:r>
                    </a:p>
                    <a:p>
                      <a:pPr marL="228600" marR="0" lvl="0" indent="-228600" algn="l" defTabSz="914400" rtl="0" eaLnBrk="0" fontAlgn="base" latinLnBrk="0" hangingPunct="0">
                        <a:lnSpc>
                          <a:spcPct val="100000"/>
                        </a:lnSpc>
                        <a:spcBef>
                          <a:spcPct val="0"/>
                        </a:spcBef>
                        <a:spcAft>
                          <a:spcPct val="0"/>
                        </a:spcAft>
                        <a:buClrTx/>
                        <a:buSzTx/>
                        <a:buFont typeface="Symbol" charset="0"/>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Plasma proteomics</a:t>
                      </a:r>
                    </a:p>
                    <a:p>
                      <a:pPr marL="228600" marR="0" lvl="0" indent="-228600" algn="l" defTabSz="914400" rtl="0" eaLnBrk="0" fontAlgn="base" latinLnBrk="0" hangingPunct="0">
                        <a:lnSpc>
                          <a:spcPct val="100000"/>
                        </a:lnSpc>
                        <a:spcBef>
                          <a:spcPct val="0"/>
                        </a:spcBef>
                        <a:spcAft>
                          <a:spcPct val="0"/>
                        </a:spcAft>
                        <a:buClrTx/>
                        <a:buSzTx/>
                        <a:buFont typeface="Symbol" charset="0"/>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Plasma </a:t>
                      </a:r>
                      <a:r>
                        <a:rPr kumimoji="0" lang="en-US" sz="1200" b="0" i="0" u="none" strike="noStrike" cap="none" normalizeH="0" baseline="0" dirty="0" err="1">
                          <a:ln>
                            <a:noFill/>
                          </a:ln>
                          <a:solidFill>
                            <a:schemeClr val="bg2"/>
                          </a:solidFill>
                          <a:effectLst/>
                          <a:latin typeface="Tahoma" pitchFamily="34" charset="0"/>
                          <a:ea typeface="ＭＳ Ｐゴシック" charset="0"/>
                          <a:cs typeface="Tahoma" pitchFamily="34" charset="0"/>
                        </a:rPr>
                        <a:t>metabolomics</a:t>
                      </a:r>
                      <a:endParaRPr kumimoji="0" lang="en-US" sz="10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extLst>
                  <a:ext uri="{0D108BD9-81ED-4DB2-BD59-A6C34878D82A}">
                    <a16:rowId xmlns:a16="http://schemas.microsoft.com/office/drawing/2014/main" val="10003"/>
                  </a:ext>
                </a:extLst>
              </a:tr>
              <a:tr h="823064">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Diagnosis/</a:t>
                      </a:r>
                      <a:endParaRPr kumimoji="0" lang="en-US" sz="10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Stratification</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The targeted disease state is present, and/or  the desired patient population can be stratified to optimize risk benefit ratio and probability of success </a:t>
                      </a:r>
                      <a:endParaRPr kumimoji="0" lang="en-US" sz="18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l" defTabSz="914400" rtl="0" eaLnBrk="0" fontAlgn="base" latinLnBrk="0" hangingPunct="0">
                        <a:lnSpc>
                          <a:spcPct val="100000"/>
                        </a:lnSpc>
                        <a:spcBef>
                          <a:spcPct val="0"/>
                        </a:spcBef>
                        <a:spcAft>
                          <a:spcPct val="0"/>
                        </a:spcAft>
                        <a:buClrTx/>
                        <a:buSzTx/>
                        <a:buFont typeface="Symbol" charset="0"/>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Genetics</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Blood-based makers</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CSF</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Imaging</a:t>
                      </a:r>
                    </a:p>
                  </a:txBody>
                  <a:tcPr marL="91435" marR="91435" marT="45723" marB="45723" horzOverflow="overflow"/>
                </a:tc>
                <a:extLst>
                  <a:ext uri="{0D108BD9-81ED-4DB2-BD59-A6C34878D82A}">
                    <a16:rowId xmlns:a16="http://schemas.microsoft.com/office/drawing/2014/main" val="10004"/>
                  </a:ext>
                </a:extLst>
              </a:tr>
              <a:tr h="762096">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Disease Outcome</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Assessment of effect on Clinical or Pathological Disease measures</a:t>
                      </a:r>
                      <a:endParaRPr kumimoji="0" lang="en-US" sz="18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Clinical Outcome Measures</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Imaging</a:t>
                      </a:r>
                    </a:p>
                    <a:p>
                      <a:pPr marL="565150" marR="0" lvl="1" indent="-22225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chemeClr val="bg2"/>
                          </a:solidFill>
                          <a:effectLst/>
                          <a:latin typeface="Tahoma" pitchFamily="34" charset="0"/>
                          <a:ea typeface="ＭＳ Ｐゴシック" charset="0"/>
                          <a:cs typeface="Tahoma" pitchFamily="34" charset="0"/>
                        </a:rPr>
                        <a:t>Anatomical</a:t>
                      </a:r>
                    </a:p>
                    <a:p>
                      <a:pPr marL="565150" marR="0" lvl="1" indent="-22225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chemeClr val="bg2"/>
                          </a:solidFill>
                          <a:effectLst/>
                          <a:latin typeface="Tahoma" pitchFamily="34" charset="0"/>
                          <a:ea typeface="ＭＳ Ｐゴシック" charset="0"/>
                          <a:cs typeface="Tahoma" pitchFamily="34" charset="0"/>
                        </a:rPr>
                        <a:t>Functional</a:t>
                      </a:r>
                      <a:endParaRPr kumimoji="0" lang="en-US" sz="9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extLst>
                  <a:ext uri="{0D108BD9-81ED-4DB2-BD59-A6C34878D82A}">
                    <a16:rowId xmlns:a16="http://schemas.microsoft.com/office/drawing/2014/main" val="10005"/>
                  </a:ext>
                </a:extLst>
              </a:tr>
              <a:tr h="548713">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7030A0"/>
                          </a:solidFill>
                          <a:effectLst/>
                          <a:latin typeface="Tahoma" pitchFamily="34" charset="0"/>
                          <a:ea typeface="ＭＳ Ｐゴシック" charset="0"/>
                          <a:cs typeface="Tahoma" pitchFamily="34" charset="0"/>
                        </a:rPr>
                        <a:t>Safety</a:t>
                      </a:r>
                      <a:endParaRPr kumimoji="0" lang="en-US" sz="1800" b="1" i="0" u="none" strike="noStrike" cap="none" normalizeH="0" baseline="0" dirty="0">
                        <a:ln>
                          <a:noFill/>
                        </a:ln>
                        <a:solidFill>
                          <a:srgbClr val="7030A0"/>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Presence and/or severity of potential target organ toxicity is measurable</a:t>
                      </a:r>
                      <a:endParaRPr kumimoji="0" lang="en-US" sz="1800" b="0" i="0" u="none" strike="noStrike" cap="none" normalizeH="0" baseline="0" dirty="0">
                        <a:ln>
                          <a:noFill/>
                        </a:ln>
                        <a:solidFill>
                          <a:schemeClr val="bg2"/>
                        </a:solidFill>
                        <a:effectLst/>
                        <a:latin typeface="Tahoma" pitchFamily="34" charset="0"/>
                        <a:ea typeface="ＭＳ Ｐゴシック" charset="0"/>
                        <a:cs typeface="Tahoma" pitchFamily="34" charset="0"/>
                      </a:endParaRPr>
                    </a:p>
                  </a:txBody>
                  <a:tcPr marL="91435" marR="91435" marT="45723" marB="45723"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Biochemical (common/special labs)</a:t>
                      </a:r>
                      <a:b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br>
                      <a:r>
                        <a:rPr kumimoji="0" lang="en-US" sz="1200" b="0" i="0" u="none" strike="noStrike" cap="none" normalizeH="0" baseline="0" dirty="0">
                          <a:ln>
                            <a:noFill/>
                          </a:ln>
                          <a:solidFill>
                            <a:schemeClr val="bg2"/>
                          </a:solidFill>
                          <a:effectLst/>
                          <a:latin typeface="Tahoma" pitchFamily="34" charset="0"/>
                          <a:ea typeface="ＭＳ Ｐゴシック" charset="0"/>
                          <a:cs typeface="Tahoma" pitchFamily="34" charset="0"/>
                        </a:rPr>
                        <a:t>Electrophysiological (QTc)</a:t>
                      </a:r>
                    </a:p>
                  </a:txBody>
                  <a:tcPr marL="91435" marR="91435" marT="45723" marB="45723"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797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8" name="Rectangle 10">
            <a:extLst>
              <a:ext uri="{FF2B5EF4-FFF2-40B4-BE49-F238E27FC236}">
                <a16:creationId xmlns:a16="http://schemas.microsoft.com/office/drawing/2014/main" id="{72FD1F79-FCAF-46CB-B294-1009F1C606D8}"/>
              </a:ext>
            </a:extLst>
          </p:cNvPr>
          <p:cNvSpPr>
            <a:spLocks noGrp="1" noChangeArrowheads="1"/>
          </p:cNvSpPr>
          <p:nvPr>
            <p:ph type="title"/>
          </p:nvPr>
        </p:nvSpPr>
        <p:spPr>
          <a:xfrm>
            <a:off x="1710815" y="158749"/>
            <a:ext cx="8123576" cy="800100"/>
          </a:xfrm>
        </p:spPr>
        <p:txBody>
          <a:bodyPr/>
          <a:lstStyle/>
          <a:p>
            <a:pPr eaLnBrk="1" hangingPunct="1">
              <a:defRPr/>
            </a:pPr>
            <a:r>
              <a:rPr lang="en-US" dirty="0">
                <a:solidFill>
                  <a:schemeClr val="bg1"/>
                </a:solidFill>
                <a:cs typeface="+mj-cs"/>
              </a:rPr>
              <a:t>Integration of Biomarker Strategies </a:t>
            </a:r>
            <a:br>
              <a:rPr lang="en-US" dirty="0">
                <a:solidFill>
                  <a:schemeClr val="bg1"/>
                </a:solidFill>
                <a:cs typeface="+mj-cs"/>
              </a:rPr>
            </a:br>
            <a:r>
              <a:rPr lang="en-US" dirty="0">
                <a:solidFill>
                  <a:schemeClr val="bg1"/>
                </a:solidFill>
                <a:cs typeface="+mj-cs"/>
              </a:rPr>
              <a:t>into Drug Development Decision Making</a:t>
            </a:r>
          </a:p>
        </p:txBody>
      </p:sp>
      <p:pic>
        <p:nvPicPr>
          <p:cNvPr id="4813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4" y="1270001"/>
            <a:ext cx="67532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7"/>
          <p:cNvSpPr txBox="1">
            <a:spLocks noChangeArrowheads="1"/>
          </p:cNvSpPr>
          <p:nvPr/>
        </p:nvSpPr>
        <p:spPr bwMode="auto">
          <a:xfrm>
            <a:off x="4197350" y="226060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PDCR</a:t>
            </a:r>
          </a:p>
        </p:txBody>
      </p:sp>
      <p:sp>
        <p:nvSpPr>
          <p:cNvPr id="48133" name="Text Box 48"/>
          <p:cNvSpPr txBox="1">
            <a:spLocks noChangeArrowheads="1"/>
          </p:cNvSpPr>
          <p:nvPr/>
        </p:nvSpPr>
        <p:spPr bwMode="auto">
          <a:xfrm>
            <a:off x="5073651" y="2260600"/>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FIH</a:t>
            </a:r>
          </a:p>
        </p:txBody>
      </p:sp>
      <p:sp>
        <p:nvSpPr>
          <p:cNvPr id="48134" name="Text Box 49"/>
          <p:cNvSpPr txBox="1">
            <a:spLocks noChangeArrowheads="1"/>
          </p:cNvSpPr>
          <p:nvPr/>
        </p:nvSpPr>
        <p:spPr bwMode="auto">
          <a:xfrm>
            <a:off x="5822951" y="2260600"/>
            <a:ext cx="506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Ph.2</a:t>
            </a:r>
          </a:p>
        </p:txBody>
      </p:sp>
      <p:sp>
        <p:nvSpPr>
          <p:cNvPr id="48135" name="Text Box 50"/>
          <p:cNvSpPr txBox="1">
            <a:spLocks noChangeArrowheads="1"/>
          </p:cNvSpPr>
          <p:nvPr/>
        </p:nvSpPr>
        <p:spPr bwMode="auto">
          <a:xfrm>
            <a:off x="6651626" y="2260600"/>
            <a:ext cx="506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Ph.3</a:t>
            </a:r>
          </a:p>
        </p:txBody>
      </p:sp>
      <p:sp>
        <p:nvSpPr>
          <p:cNvPr id="48136" name="Text Box 51"/>
          <p:cNvSpPr txBox="1">
            <a:spLocks noChangeArrowheads="1"/>
          </p:cNvSpPr>
          <p:nvPr/>
        </p:nvSpPr>
        <p:spPr bwMode="auto">
          <a:xfrm>
            <a:off x="7398667" y="2260601"/>
            <a:ext cx="598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Filing</a:t>
            </a:r>
          </a:p>
        </p:txBody>
      </p:sp>
      <p:sp>
        <p:nvSpPr>
          <p:cNvPr id="48137" name="Text Box 52"/>
          <p:cNvSpPr txBox="1">
            <a:spLocks noChangeArrowheads="1"/>
          </p:cNvSpPr>
          <p:nvPr/>
        </p:nvSpPr>
        <p:spPr bwMode="auto">
          <a:xfrm>
            <a:off x="8105249" y="2260601"/>
            <a:ext cx="7328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Launch</a:t>
            </a:r>
          </a:p>
        </p:txBody>
      </p:sp>
      <p:sp>
        <p:nvSpPr>
          <p:cNvPr id="48138" name="Text Box 53"/>
          <p:cNvSpPr txBox="1">
            <a:spLocks noChangeArrowheads="1"/>
          </p:cNvSpPr>
          <p:nvPr/>
        </p:nvSpPr>
        <p:spPr bwMode="auto">
          <a:xfrm>
            <a:off x="8959850" y="2260600"/>
            <a:ext cx="514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a:t>LCM</a:t>
            </a:r>
          </a:p>
        </p:txBody>
      </p:sp>
      <p:graphicFrame>
        <p:nvGraphicFramePr>
          <p:cNvPr id="253125" name="Group 197">
            <a:extLst>
              <a:ext uri="{FF2B5EF4-FFF2-40B4-BE49-F238E27FC236}">
                <a16:creationId xmlns:a16="http://schemas.microsoft.com/office/drawing/2014/main" id="{8FBA3A53-4242-4D0C-A8DC-C732E69E2DAE}"/>
              </a:ext>
            </a:extLst>
          </p:cNvPr>
          <p:cNvGraphicFramePr>
            <a:graphicFrameLocks noGrp="1"/>
          </p:cNvGraphicFramePr>
          <p:nvPr>
            <p:ph idx="1"/>
          </p:nvPr>
        </p:nvGraphicFramePr>
        <p:xfrm>
          <a:off x="1752600" y="2755901"/>
          <a:ext cx="8305800" cy="2827339"/>
        </p:xfrm>
        <a:graphic>
          <a:graphicData uri="http://schemas.openxmlformats.org/drawingml/2006/table">
            <a:tbl>
              <a:tblPr/>
              <a:tblGrid>
                <a:gridCol w="1930400">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8038">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808038">
                  <a:extLst>
                    <a:ext uri="{9D8B030D-6E8A-4147-A177-3AD203B41FA5}">
                      <a16:colId xmlns:a16="http://schemas.microsoft.com/office/drawing/2014/main" val="20004"/>
                    </a:ext>
                  </a:extLst>
                </a:gridCol>
                <a:gridCol w="808037">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52070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Book Antiqua" charset="0"/>
                          <a:ea typeface="ＭＳ Ｐゴシック" charset="0"/>
                          <a:cs typeface="Times New Roman" charset="0"/>
                        </a:rPr>
                        <a:t>Mechanism of Action</a:t>
                      </a:r>
                      <a:endParaRPr kumimoji="0" lang="en-US" sz="1800" b="1" i="0" u="none" strike="noStrike" cap="none" normalizeH="0" baseline="0" dirty="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Book Antiqua" charset="0"/>
                          <a:ea typeface="ＭＳ Ｐゴシック" charset="0"/>
                        </a:rPr>
                        <a:t>Pharmacokinetics</a:t>
                      </a:r>
                      <a:endParaRPr kumimoji="0" lang="en-US" sz="1400" b="1" i="0" u="none" strike="noStrike" cap="none" normalizeH="0" baseline="0" dirty="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838">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Book Antiqua" charset="0"/>
                          <a:ea typeface="ＭＳ Ｐゴシック" charset="0"/>
                          <a:cs typeface="Times New Roman" charset="0"/>
                        </a:rPr>
                        <a:t>Pharmacodynamics</a:t>
                      </a:r>
                      <a:endParaRPr kumimoji="0" lang="en-US" sz="1800" b="1" i="0" u="none" strike="noStrike" cap="none" normalizeH="0" baseline="0" dirty="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Book Antiqua" charset="0"/>
                          <a:ea typeface="ＭＳ Ｐゴシック" charset="0"/>
                          <a:cs typeface="Times New Roman" charset="0"/>
                        </a:rPr>
                        <a:t>Disease </a:t>
                      </a:r>
                      <a:r>
                        <a:rPr kumimoji="0" lang="en-US" sz="1200" b="1" i="0" u="none" strike="noStrike" cap="none" normalizeH="0" baseline="0" dirty="0" err="1">
                          <a:ln>
                            <a:noFill/>
                          </a:ln>
                          <a:solidFill>
                            <a:schemeClr val="tx1"/>
                          </a:solidFill>
                          <a:effectLst/>
                          <a:latin typeface="Book Antiqua" charset="0"/>
                          <a:ea typeface="ＭＳ Ｐゴシック" charset="0"/>
                          <a:cs typeface="Times New Roman" charset="0"/>
                        </a:rPr>
                        <a:t>Dx</a:t>
                      </a:r>
                      <a:r>
                        <a:rPr kumimoji="0" lang="en-US" sz="1200" b="1" i="0" u="none" strike="noStrike" cap="none" normalizeH="0" baseline="0" dirty="0">
                          <a:ln>
                            <a:noFill/>
                          </a:ln>
                          <a:solidFill>
                            <a:schemeClr val="tx1"/>
                          </a:solidFill>
                          <a:effectLst/>
                          <a:latin typeface="Book Antiqua" charset="0"/>
                          <a:ea typeface="ＭＳ Ｐゴシック" charset="0"/>
                          <a:cs typeface="Times New Roman" charset="0"/>
                        </a:rPr>
                        <a:t>/Stratification</a:t>
                      </a:r>
                      <a:endParaRPr kumimoji="0" lang="en-US" sz="1800" b="1" i="0" u="none" strike="noStrike" cap="none" normalizeH="0" baseline="0" dirty="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36563">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Book Antiqua" charset="0"/>
                          <a:ea typeface="ＭＳ Ｐゴシック" charset="0"/>
                          <a:cs typeface="Times New Roman" charset="0"/>
                        </a:rPr>
                        <a:t>Disease Progression</a:t>
                      </a:r>
                      <a:endParaRPr kumimoji="0" lang="en-US" sz="1800" b="1" i="0" u="none" strike="noStrike" cap="none" normalizeH="0" baseline="0" dirty="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5720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Book Antiqua" charset="0"/>
                          <a:ea typeface="ＭＳ Ｐゴシック" charset="0"/>
                          <a:cs typeface="Times New Roman" charset="0"/>
                        </a:rPr>
                        <a:t>Safety</a:t>
                      </a:r>
                      <a:endParaRPr kumimoji="0" lang="en-US" sz="1800" b="1" i="0" u="none" strike="noStrike" cap="none" normalizeH="0" baseline="0">
                        <a:ln>
                          <a:noFill/>
                        </a:ln>
                        <a:solidFill>
                          <a:schemeClr val="tx1"/>
                        </a:solidFill>
                        <a:effectLst/>
                        <a:latin typeface="Book Antiqua"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dirty="0">
                        <a:ln>
                          <a:noFill/>
                        </a:ln>
                        <a:solidFill>
                          <a:schemeClr val="tx1"/>
                        </a:solidFill>
                        <a:effectLst/>
                        <a:latin typeface="Book Antiqua"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8211" name="TextBox 1"/>
          <p:cNvSpPr txBox="1">
            <a:spLocks noChangeArrowheads="1"/>
          </p:cNvSpPr>
          <p:nvPr/>
        </p:nvSpPr>
        <p:spPr bwMode="auto">
          <a:xfrm>
            <a:off x="1951038" y="6329364"/>
            <a:ext cx="330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Courtesy of Jesse Cedarbaum</a:t>
            </a:r>
          </a:p>
        </p:txBody>
      </p:sp>
    </p:spTree>
    <p:extLst>
      <p:ext uri="{BB962C8B-B14F-4D97-AF65-F5344CB8AC3E}">
        <p14:creationId xmlns:p14="http://schemas.microsoft.com/office/powerpoint/2010/main" val="23229193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a:solidFill>
                  <a:schemeClr val="bg1"/>
                </a:solidFill>
                <a:ea typeface="ＭＳ Ｐゴシック" panose="020B0600070205080204" pitchFamily="34" charset="-128"/>
              </a:rPr>
              <a:t>P</a:t>
            </a:r>
            <a:r>
              <a:rPr lang="en-US" altLang="en-US" baseline="-25000" dirty="0">
                <a:solidFill>
                  <a:schemeClr val="bg1"/>
                </a:solidFill>
                <a:ea typeface="ＭＳ Ｐゴシック" panose="020B0600070205080204" pitchFamily="34" charset="-128"/>
              </a:rPr>
              <a:t>D</a:t>
            </a:r>
            <a:r>
              <a:rPr lang="en-US" altLang="en-US" dirty="0">
                <a:solidFill>
                  <a:schemeClr val="bg1"/>
                </a:solidFill>
                <a:ea typeface="ＭＳ Ｐゴシック" panose="020B0600070205080204" pitchFamily="34" charset="-128"/>
              </a:rPr>
              <a:t> Markers: measure of compounds ability to interact with its intended target leading to a biological effect</a:t>
            </a:r>
          </a:p>
        </p:txBody>
      </p:sp>
      <p:sp>
        <p:nvSpPr>
          <p:cNvPr id="2" name="Content Placeholder 1"/>
          <p:cNvSpPr>
            <a:spLocks noGrp="1"/>
          </p:cNvSpPr>
          <p:nvPr>
            <p:ph sz="half" idx="2"/>
          </p:nvPr>
        </p:nvSpPr>
        <p:spPr>
          <a:xfrm>
            <a:off x="1750142" y="2000249"/>
            <a:ext cx="4040188" cy="4525964"/>
          </a:xfrm>
        </p:spPr>
        <p:txBody>
          <a:bodyPr/>
          <a:lstStyle/>
          <a:p>
            <a:pPr>
              <a:lnSpc>
                <a:spcPct val="90000"/>
              </a:lnSpc>
            </a:pPr>
            <a:r>
              <a:rPr lang="en-US" altLang="en-US" dirty="0">
                <a:ea typeface="ＭＳ Ｐゴシック" panose="020B0600070205080204" pitchFamily="34" charset="-128"/>
              </a:rPr>
              <a:t>P</a:t>
            </a:r>
            <a:r>
              <a:rPr lang="en-US" altLang="en-US" baseline="-25000" dirty="0">
                <a:ea typeface="ＭＳ Ｐゴシック" panose="020B0600070205080204" pitchFamily="34" charset="-128"/>
              </a:rPr>
              <a:t>D</a:t>
            </a:r>
            <a:r>
              <a:rPr lang="en-US" altLang="en-US" dirty="0">
                <a:ea typeface="ＭＳ Ｐゴシック" panose="020B0600070205080204" pitchFamily="34" charset="-128"/>
              </a:rPr>
              <a:t> type:</a:t>
            </a:r>
          </a:p>
          <a:p>
            <a:pPr lvl="1">
              <a:lnSpc>
                <a:spcPct val="90000"/>
              </a:lnSpc>
            </a:pPr>
            <a:r>
              <a:rPr lang="en-US" altLang="en-US" dirty="0">
                <a:ea typeface="ＭＳ Ｐゴシック" panose="020B0600070205080204" pitchFamily="34" charset="-128"/>
              </a:rPr>
              <a:t>Biochemical:</a:t>
            </a:r>
          </a:p>
          <a:p>
            <a:pPr lvl="2">
              <a:lnSpc>
                <a:spcPct val="90000"/>
              </a:lnSpc>
            </a:pPr>
            <a:r>
              <a:rPr lang="en-US" altLang="en-US" dirty="0">
                <a:ea typeface="ＭＳ Ｐゴシック" panose="020B0600070205080204" pitchFamily="34" charset="-128"/>
              </a:rPr>
              <a:t>Enzyme substrate</a:t>
            </a:r>
          </a:p>
          <a:p>
            <a:pPr lvl="2">
              <a:lnSpc>
                <a:spcPct val="90000"/>
              </a:lnSpc>
            </a:pPr>
            <a:r>
              <a:rPr lang="en-US" altLang="en-US" dirty="0">
                <a:ea typeface="ＭＳ Ｐゴシック" panose="020B0600070205080204" pitchFamily="34" charset="-128"/>
              </a:rPr>
              <a:t>mRNA/ Protein</a:t>
            </a:r>
          </a:p>
          <a:p>
            <a:pPr lvl="1">
              <a:lnSpc>
                <a:spcPct val="90000"/>
              </a:lnSpc>
            </a:pPr>
            <a:r>
              <a:rPr lang="en-US" altLang="en-US" dirty="0">
                <a:ea typeface="ＭＳ Ｐゴシック" panose="020B0600070205080204" pitchFamily="34" charset="-128"/>
              </a:rPr>
              <a:t>Imaging:</a:t>
            </a:r>
          </a:p>
          <a:p>
            <a:pPr lvl="2">
              <a:lnSpc>
                <a:spcPct val="90000"/>
              </a:lnSpc>
            </a:pPr>
            <a:r>
              <a:rPr lang="en-US" altLang="en-US" dirty="0">
                <a:ea typeface="ＭＳ Ｐゴシック" panose="020B0600070205080204" pitchFamily="34" charset="-128"/>
              </a:rPr>
              <a:t>PET</a:t>
            </a:r>
          </a:p>
          <a:p>
            <a:pPr lvl="2">
              <a:lnSpc>
                <a:spcPct val="90000"/>
              </a:lnSpc>
            </a:pPr>
            <a:r>
              <a:rPr lang="en-US" altLang="en-US" dirty="0">
                <a:ea typeface="ＭＳ Ｐゴシック" panose="020B0600070205080204" pitchFamily="34" charset="-128"/>
              </a:rPr>
              <a:t>MRI</a:t>
            </a:r>
          </a:p>
          <a:p>
            <a:pPr lvl="2">
              <a:lnSpc>
                <a:spcPct val="90000"/>
              </a:lnSpc>
            </a:pPr>
            <a:r>
              <a:rPr lang="en-US" altLang="en-US" dirty="0">
                <a:ea typeface="ＭＳ Ｐゴシック" panose="020B0600070205080204" pitchFamily="34" charset="-128"/>
              </a:rPr>
              <a:t>CT</a:t>
            </a:r>
          </a:p>
          <a:p>
            <a:pPr lvl="1">
              <a:lnSpc>
                <a:spcPct val="90000"/>
              </a:lnSpc>
            </a:pPr>
            <a:r>
              <a:rPr lang="en-US" altLang="en-US" sz="1800" dirty="0">
                <a:ea typeface="ＭＳ Ｐゴシック" panose="020B0600070205080204" pitchFamily="34" charset="-128"/>
              </a:rPr>
              <a:t>Physiology:</a:t>
            </a:r>
          </a:p>
          <a:p>
            <a:pPr lvl="2">
              <a:lnSpc>
                <a:spcPct val="90000"/>
              </a:lnSpc>
            </a:pPr>
            <a:r>
              <a:rPr lang="en-US" altLang="en-US" dirty="0">
                <a:ea typeface="ＭＳ Ｐゴシック" panose="020B0600070205080204" pitchFamily="34" charset="-128"/>
              </a:rPr>
              <a:t>Axonal excitability</a:t>
            </a:r>
          </a:p>
          <a:p>
            <a:pPr lvl="2">
              <a:lnSpc>
                <a:spcPct val="90000"/>
              </a:lnSpc>
            </a:pPr>
            <a:r>
              <a:rPr lang="en-US" altLang="en-US" dirty="0">
                <a:ea typeface="ＭＳ Ｐゴシック" panose="020B0600070205080204" pitchFamily="34" charset="-128"/>
              </a:rPr>
              <a:t>MUNE</a:t>
            </a:r>
          </a:p>
          <a:p>
            <a:endParaRPr lang="en-US" dirty="0"/>
          </a:p>
        </p:txBody>
      </p:sp>
      <p:sp>
        <p:nvSpPr>
          <p:cNvPr id="4" name="Content Placeholder 3"/>
          <p:cNvSpPr>
            <a:spLocks noGrp="1"/>
          </p:cNvSpPr>
          <p:nvPr>
            <p:ph sz="quarter" idx="4"/>
          </p:nvPr>
        </p:nvSpPr>
        <p:spPr>
          <a:xfrm>
            <a:off x="6213271" y="2000249"/>
            <a:ext cx="4041775" cy="4525964"/>
          </a:xfrm>
        </p:spPr>
        <p:txBody>
          <a:bodyPr/>
          <a:lstStyle/>
          <a:p>
            <a:pPr>
              <a:lnSpc>
                <a:spcPct val="90000"/>
              </a:lnSpc>
            </a:pPr>
            <a:r>
              <a:rPr lang="en-US" altLang="en-US" dirty="0">
                <a:ea typeface="ＭＳ Ｐゴシック" panose="020B0600070205080204" pitchFamily="34" charset="-128"/>
              </a:rPr>
              <a:t>P</a:t>
            </a:r>
            <a:r>
              <a:rPr lang="en-US" altLang="en-US" baseline="-25000" dirty="0">
                <a:ea typeface="ＭＳ Ｐゴシック" panose="020B0600070205080204" pitchFamily="34" charset="-128"/>
              </a:rPr>
              <a:t>D</a:t>
            </a:r>
            <a:r>
              <a:rPr lang="en-US" altLang="en-US" dirty="0">
                <a:ea typeface="ＭＳ Ｐゴシック" panose="020B0600070205080204" pitchFamily="34" charset="-128"/>
              </a:rPr>
              <a:t> use:</a:t>
            </a:r>
          </a:p>
          <a:p>
            <a:pPr lvl="1">
              <a:lnSpc>
                <a:spcPct val="90000"/>
              </a:lnSpc>
            </a:pPr>
            <a:r>
              <a:rPr lang="en-US" altLang="en-US" dirty="0">
                <a:ea typeface="ＭＳ Ｐゴシック" panose="020B0600070205080204" pitchFamily="34" charset="-128"/>
              </a:rPr>
              <a:t>Test biological hypothesis in human</a:t>
            </a:r>
          </a:p>
          <a:p>
            <a:pPr lvl="1">
              <a:lnSpc>
                <a:spcPct val="90000"/>
              </a:lnSpc>
            </a:pPr>
            <a:r>
              <a:rPr lang="en-US" altLang="en-US" dirty="0">
                <a:ea typeface="ＭＳ Ｐゴシック" panose="020B0600070205080204" pitchFamily="34" charset="-128"/>
              </a:rPr>
              <a:t>Combine with P</a:t>
            </a:r>
            <a:r>
              <a:rPr lang="en-US" altLang="en-US" baseline="-25000" dirty="0">
                <a:ea typeface="ＭＳ Ｐゴシック" panose="020B0600070205080204" pitchFamily="34" charset="-128"/>
              </a:rPr>
              <a:t>K</a:t>
            </a:r>
            <a:endParaRPr lang="en-US" altLang="en-US" dirty="0">
              <a:ea typeface="ＭＳ Ｐゴシック" panose="020B0600070205080204" pitchFamily="34" charset="-128"/>
            </a:endParaRPr>
          </a:p>
          <a:p>
            <a:pPr lvl="1">
              <a:lnSpc>
                <a:spcPct val="90000"/>
              </a:lnSpc>
            </a:pPr>
            <a:r>
              <a:rPr lang="en-US" altLang="en-US" dirty="0">
                <a:ea typeface="ＭＳ Ｐゴシック" panose="020B0600070205080204" pitchFamily="34" charset="-128"/>
              </a:rPr>
              <a:t>Select dose:</a:t>
            </a:r>
          </a:p>
          <a:p>
            <a:pPr lvl="2">
              <a:lnSpc>
                <a:spcPct val="90000"/>
              </a:lnSpc>
            </a:pPr>
            <a:r>
              <a:rPr lang="en-US" altLang="en-US" dirty="0">
                <a:ea typeface="ＭＳ Ｐゴシック" panose="020B0600070205080204" pitchFamily="34" charset="-128"/>
              </a:rPr>
              <a:t>Efficacious range</a:t>
            </a:r>
          </a:p>
          <a:p>
            <a:pPr lvl="2">
              <a:lnSpc>
                <a:spcPct val="90000"/>
              </a:lnSpc>
            </a:pPr>
            <a:r>
              <a:rPr lang="en-US" altLang="en-US" dirty="0">
                <a:ea typeface="ＭＳ Ｐゴシック" panose="020B0600070205080204" pitchFamily="34" charset="-128"/>
              </a:rPr>
              <a:t>Safe range</a:t>
            </a:r>
          </a:p>
          <a:p>
            <a:endParaRPr lang="en-US" dirty="0"/>
          </a:p>
        </p:txBody>
      </p:sp>
      <p:sp>
        <p:nvSpPr>
          <p:cNvPr id="55305" name="Text Box 4"/>
          <p:cNvSpPr txBox="1">
            <a:spLocks noChangeArrowheads="1"/>
          </p:cNvSpPr>
          <p:nvPr/>
        </p:nvSpPr>
        <p:spPr bwMode="auto">
          <a:xfrm>
            <a:off x="6653214" y="1600199"/>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000" dirty="0">
              <a:solidFill>
                <a:schemeClr val="accent2"/>
              </a:solidFill>
            </a:endParaRPr>
          </a:p>
        </p:txBody>
      </p:sp>
    </p:spTree>
    <p:extLst>
      <p:ext uri="{BB962C8B-B14F-4D97-AF65-F5344CB8AC3E}">
        <p14:creationId xmlns:p14="http://schemas.microsoft.com/office/powerpoint/2010/main" val="313080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1" name="Rectangle 3">
            <a:extLst>
              <a:ext uri="{FF2B5EF4-FFF2-40B4-BE49-F238E27FC236}">
                <a16:creationId xmlns:a16="http://schemas.microsoft.com/office/drawing/2014/main" id="{9DC896C5-EAA7-4130-8052-2397CE2CED4D}"/>
              </a:ext>
            </a:extLst>
          </p:cNvPr>
          <p:cNvSpPr>
            <a:spLocks noGrp="1" noChangeArrowheads="1"/>
          </p:cNvSpPr>
          <p:nvPr>
            <p:ph type="body" sz="half" idx="1"/>
          </p:nvPr>
        </p:nvSpPr>
        <p:spPr>
          <a:xfrm>
            <a:off x="1655764" y="1546225"/>
            <a:ext cx="8880475" cy="3943350"/>
          </a:xfrm>
        </p:spPr>
        <p:txBody>
          <a:bodyPr/>
          <a:lstStyle/>
          <a:p>
            <a:pPr eaLnBrk="1" hangingPunct="1">
              <a:defRPr/>
            </a:pPr>
            <a:r>
              <a:rPr lang="en-US" dirty="0"/>
              <a:t>SOD1 Antisense Oligonucleotides (ASO) lower SOD1 and prolong survival in animal models</a:t>
            </a:r>
          </a:p>
          <a:p>
            <a:pPr eaLnBrk="1" hangingPunct="1">
              <a:defRPr/>
            </a:pPr>
            <a:r>
              <a:rPr lang="en-US" dirty="0"/>
              <a:t>SOD1 natural history data suggests we will be able to determine benefit</a:t>
            </a:r>
          </a:p>
          <a:p>
            <a:pPr eaLnBrk="1" hangingPunct="1">
              <a:defRPr/>
            </a:pPr>
            <a:r>
              <a:rPr lang="en-US" dirty="0"/>
              <a:t>ASOs safe in prior IONIS/Biogen Phase I in SOD1 ALS</a:t>
            </a:r>
          </a:p>
          <a:p>
            <a:pPr marL="0" indent="0" eaLnBrk="1" hangingPunct="1">
              <a:buNone/>
              <a:defRPr/>
            </a:pPr>
            <a:endParaRPr lang="en-US" sz="3200" dirty="0"/>
          </a:p>
        </p:txBody>
      </p:sp>
      <p:sp>
        <p:nvSpPr>
          <p:cNvPr id="2" name="Title 1"/>
          <p:cNvSpPr>
            <a:spLocks noGrp="1"/>
          </p:cNvSpPr>
          <p:nvPr>
            <p:ph type="title"/>
          </p:nvPr>
        </p:nvSpPr>
        <p:spPr>
          <a:xfrm>
            <a:off x="1524000" y="274638"/>
            <a:ext cx="8229600" cy="1143000"/>
          </a:xfrm>
        </p:spPr>
        <p:txBody>
          <a:bodyPr/>
          <a:lstStyle/>
          <a:p>
            <a:pPr fontAlgn="auto">
              <a:spcBef>
                <a:spcPts val="0"/>
              </a:spcBef>
              <a:spcAft>
                <a:spcPts val="0"/>
              </a:spcAft>
              <a:defRPr/>
            </a:pPr>
            <a:r>
              <a:rPr lang="en-US" dirty="0">
                <a:solidFill>
                  <a:schemeClr val="bg1"/>
                </a:solidFill>
              </a:rPr>
              <a:t>CSF SOD1 as a  PD Biomarker for ALS</a:t>
            </a:r>
            <a:endParaRPr lang="en-US" dirty="0">
              <a:solidFill>
                <a:schemeClr val="bg1"/>
              </a:solidFill>
              <a:latin typeface="Tahoma" charset="0"/>
            </a:endParaRPr>
          </a:p>
        </p:txBody>
      </p:sp>
    </p:spTree>
    <p:extLst>
      <p:ext uri="{BB962C8B-B14F-4D97-AF65-F5344CB8AC3E}">
        <p14:creationId xmlns:p14="http://schemas.microsoft.com/office/powerpoint/2010/main" val="195308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A5412053-9D5C-4FB7-BB37-64F19D520497}"/>
              </a:ext>
            </a:extLst>
          </p:cNvPr>
          <p:cNvSpPr>
            <a:spLocks noGrp="1" noChangeArrowheads="1"/>
          </p:cNvSpPr>
          <p:nvPr>
            <p:ph type="title"/>
          </p:nvPr>
        </p:nvSpPr>
        <p:spPr>
          <a:xfrm>
            <a:off x="1271311" y="347080"/>
            <a:ext cx="8229600" cy="1384300"/>
          </a:xfrm>
        </p:spPr>
        <p:txBody>
          <a:bodyPr/>
          <a:lstStyle/>
          <a:p>
            <a:pPr eaLnBrk="1" hangingPunct="1">
              <a:defRPr/>
            </a:pPr>
            <a:r>
              <a:rPr lang="en-US" dirty="0">
                <a:solidFill>
                  <a:schemeClr val="bg1"/>
                </a:solidFill>
              </a:rPr>
              <a:t>Antisense </a:t>
            </a:r>
            <a:r>
              <a:rPr lang="en-US" dirty="0" err="1">
                <a:solidFill>
                  <a:schemeClr val="bg1"/>
                </a:solidFill>
              </a:rPr>
              <a:t>Oligos</a:t>
            </a:r>
            <a:r>
              <a:rPr lang="en-US" dirty="0">
                <a:solidFill>
                  <a:schemeClr val="bg1"/>
                </a:solidFill>
              </a:rPr>
              <a:t> Decrease CSF</a:t>
            </a:r>
            <a:br>
              <a:rPr lang="en-US" dirty="0">
                <a:solidFill>
                  <a:schemeClr val="bg1"/>
                </a:solidFill>
              </a:rPr>
            </a:br>
            <a:r>
              <a:rPr lang="en-US" dirty="0">
                <a:solidFill>
                  <a:schemeClr val="bg1"/>
                </a:solidFill>
              </a:rPr>
              <a:t> in SOD1 G93A Rats</a:t>
            </a:r>
          </a:p>
        </p:txBody>
      </p:sp>
      <p:graphicFrame>
        <p:nvGraphicFramePr>
          <p:cNvPr id="10" name="Chart 9">
            <a:extLst>
              <a:ext uri="{FF2B5EF4-FFF2-40B4-BE49-F238E27FC236}">
                <a16:creationId xmlns:a16="http://schemas.microsoft.com/office/drawing/2014/main" id="{DF90F0D6-1422-4137-BAEF-E838BAF1E4CA}"/>
              </a:ext>
            </a:extLst>
          </p:cNvPr>
          <p:cNvGraphicFramePr/>
          <p:nvPr>
            <p:extLst/>
          </p:nvPr>
        </p:nvGraphicFramePr>
        <p:xfrm>
          <a:off x="1682404" y="1880755"/>
          <a:ext cx="3796145" cy="4510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4322870-BD5B-4E06-B057-DBED982F77C6}"/>
              </a:ext>
            </a:extLst>
          </p:cNvPr>
          <p:cNvGraphicFramePr/>
          <p:nvPr>
            <p:extLst/>
          </p:nvPr>
        </p:nvGraphicFramePr>
        <p:xfrm>
          <a:off x="5709444" y="2231275"/>
          <a:ext cx="4613116" cy="341586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9240520" y="6488668"/>
            <a:ext cx="1176348" cy="369332"/>
          </a:xfrm>
          <a:prstGeom prst="rect">
            <a:avLst/>
          </a:prstGeom>
          <a:noFill/>
        </p:spPr>
        <p:txBody>
          <a:bodyPr wrap="none" rtlCol="0">
            <a:spAutoFit/>
          </a:bodyPr>
          <a:lstStyle/>
          <a:p>
            <a:r>
              <a:rPr lang="en-US" dirty="0"/>
              <a:t>Tim Miller</a:t>
            </a:r>
          </a:p>
        </p:txBody>
      </p:sp>
    </p:spTree>
    <p:extLst>
      <p:ext uri="{BB962C8B-B14F-4D97-AF65-F5344CB8AC3E}">
        <p14:creationId xmlns:p14="http://schemas.microsoft.com/office/powerpoint/2010/main" val="175289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1">
            <a:extLst>
              <a:ext uri="{FF2B5EF4-FFF2-40B4-BE49-F238E27FC236}">
                <a16:creationId xmlns:a16="http://schemas.microsoft.com/office/drawing/2014/main" id="{F3C8EA8D-B368-4F17-BDA0-5E834EF9B688}"/>
              </a:ext>
            </a:extLst>
          </p:cNvPr>
          <p:cNvSpPr txBox="1">
            <a:spLocks noChangeArrowheads="1"/>
          </p:cNvSpPr>
          <p:nvPr/>
        </p:nvSpPr>
        <p:spPr bwMode="auto">
          <a:xfrm>
            <a:off x="1768476" y="138114"/>
            <a:ext cx="6760312" cy="646331"/>
          </a:xfrm>
          <a:prstGeom prst="rect">
            <a:avLst/>
          </a:prstGeom>
          <a:noFill/>
          <a:ln w="9525">
            <a:noFill/>
            <a:miter lim="800000"/>
            <a:headEnd/>
            <a:tailEnd/>
          </a:ln>
          <a:effectLst/>
        </p:spPr>
        <p:txBody>
          <a:bodyPr wrap="none">
            <a:spAutoFit/>
          </a:bodyPr>
          <a:lstStyle/>
          <a:p>
            <a:pPr eaLnBrk="1" hangingPunct="1">
              <a:defRPr/>
            </a:pPr>
            <a:r>
              <a:rPr lang="en-US" sz="36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SOD1 in CSF Varies Little Over Time</a:t>
            </a:r>
          </a:p>
        </p:txBody>
      </p:sp>
      <p:pic>
        <p:nvPicPr>
          <p:cNvPr id="61444" name="Picture 2" descr="C:\Users\millert\Documents\PRESENTATIONS\CSHL meeting 2012\fig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1" y="939801"/>
            <a:ext cx="6875463"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4C6F72E-5B25-4D35-884B-1D90E045719E}"/>
              </a:ext>
            </a:extLst>
          </p:cNvPr>
          <p:cNvSpPr/>
          <p:nvPr/>
        </p:nvSpPr>
        <p:spPr>
          <a:xfrm>
            <a:off x="2043114" y="6238875"/>
            <a:ext cx="4416425" cy="368300"/>
          </a:xfrm>
          <a:prstGeom prst="rect">
            <a:avLst/>
          </a:prstGeom>
        </p:spPr>
        <p:txBody>
          <a:bodyPr wrap="none">
            <a:spAutoFit/>
          </a:bodyPr>
          <a:lstStyle/>
          <a:p>
            <a:pPr eaLnBrk="1" hangingPunct="1">
              <a:defRPr/>
            </a:pPr>
            <a:r>
              <a:rPr lang="en-US" dirty="0" err="1">
                <a:solidFill>
                  <a:srgbClr val="000000"/>
                </a:solidFill>
                <a:latin typeface="Arial" charset="0"/>
              </a:rPr>
              <a:t>Winer</a:t>
            </a:r>
            <a:r>
              <a:rPr lang="en-US" dirty="0">
                <a:solidFill>
                  <a:srgbClr val="000000"/>
                </a:solidFill>
                <a:latin typeface="Arial" charset="0"/>
              </a:rPr>
              <a:t> et al. 2013 , JAMA Neurology </a:t>
            </a:r>
            <a:r>
              <a:rPr lang="en-US" dirty="0">
                <a:solidFill>
                  <a:srgbClr val="FFFFFF"/>
                </a:solidFill>
                <a:latin typeface="Arial" charset="0"/>
              </a:rPr>
              <a:t>2013</a:t>
            </a:r>
          </a:p>
        </p:txBody>
      </p:sp>
    </p:spTree>
    <p:extLst>
      <p:ext uri="{BB962C8B-B14F-4D97-AF65-F5344CB8AC3E}">
        <p14:creationId xmlns:p14="http://schemas.microsoft.com/office/powerpoint/2010/main" val="3737687934"/>
      </p:ext>
    </p:extLst>
  </p:cSld>
  <p:clrMapOvr>
    <a:masterClrMapping/>
  </p:clrMapOvr>
</p:sld>
</file>

<file path=ppt/theme/theme1.xml><?xml version="1.0" encoding="utf-8"?>
<a:theme xmlns:a="http://schemas.openxmlformats.org/drawingml/2006/main" name="BNI">
  <a:themeElements>
    <a:clrScheme name="Default Design 16">
      <a:dk1>
        <a:srgbClr val="FFFFFF"/>
      </a:dk1>
      <a:lt1>
        <a:srgbClr val="FFFFFF"/>
      </a:lt1>
      <a:dk2>
        <a:srgbClr val="CCECFF"/>
      </a:dk2>
      <a:lt2>
        <a:srgbClr val="000000"/>
      </a:lt2>
      <a:accent1>
        <a:srgbClr val="BAE3E4"/>
      </a:accent1>
      <a:accent2>
        <a:srgbClr val="FF9900"/>
      </a:accent2>
      <a:accent3>
        <a:srgbClr val="FFFFFF"/>
      </a:accent3>
      <a:accent4>
        <a:srgbClr val="DADADA"/>
      </a:accent4>
      <a:accent5>
        <a:srgbClr val="D9EFEF"/>
      </a:accent5>
      <a:accent6>
        <a:srgbClr val="E78A00"/>
      </a:accent6>
      <a:hlink>
        <a:srgbClr val="FFCC00"/>
      </a:hlink>
      <a:folHlink>
        <a:srgbClr val="FFE989"/>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CCECFF"/>
        </a:dk2>
        <a:lt2>
          <a:srgbClr val="808080"/>
        </a:lt2>
        <a:accent1>
          <a:srgbClr val="BAE3E4"/>
        </a:accent1>
        <a:accent2>
          <a:srgbClr val="33CCFF"/>
        </a:accent2>
        <a:accent3>
          <a:srgbClr val="FFFFFF"/>
        </a:accent3>
        <a:accent4>
          <a:srgbClr val="DADADA"/>
        </a:accent4>
        <a:accent5>
          <a:srgbClr val="D9EFEF"/>
        </a:accent5>
        <a:accent6>
          <a:srgbClr val="2DB9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CCECFF"/>
        </a:lt2>
        <a:accent1>
          <a:srgbClr val="BAE3E4"/>
        </a:accent1>
        <a:accent2>
          <a:srgbClr val="FF9900"/>
        </a:accent2>
        <a:accent3>
          <a:srgbClr val="AAAAB8"/>
        </a:accent3>
        <a:accent4>
          <a:srgbClr val="DADADA"/>
        </a:accent4>
        <a:accent5>
          <a:srgbClr val="D9EFEF"/>
        </a:accent5>
        <a:accent6>
          <a:srgbClr val="E78A00"/>
        </a:accent6>
        <a:hlink>
          <a:srgbClr val="FFCC00"/>
        </a:hlink>
        <a:folHlink>
          <a:srgbClr val="FFE989"/>
        </a:folHlink>
      </a:clrScheme>
      <a:clrMap bg1="dk2" tx1="lt1" bg2="dk1" tx2="lt2" accent1="accent1" accent2="accent2" accent3="accent3" accent4="accent4" accent5="accent5" accent6="accent6" hlink="hlink" folHlink="folHlink"/>
    </a:extraClrScheme>
    <a:extraClrScheme>
      <a:clrScheme name="Default Design 15">
        <a:dk1>
          <a:srgbClr val="FFFFFF"/>
        </a:dk1>
        <a:lt1>
          <a:srgbClr val="FFFFFF"/>
        </a:lt1>
        <a:dk2>
          <a:srgbClr val="E3EBF1"/>
        </a:dk2>
        <a:lt2>
          <a:srgbClr val="336699"/>
        </a:lt2>
        <a:accent1>
          <a:srgbClr val="003399"/>
        </a:accent1>
        <a:accent2>
          <a:srgbClr val="468A4B"/>
        </a:accent2>
        <a:accent3>
          <a:srgbClr val="FFFFFF"/>
        </a:accent3>
        <a:accent4>
          <a:srgbClr val="DADADA"/>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Design 16">
        <a:dk1>
          <a:srgbClr val="FFFFFF"/>
        </a:dk1>
        <a:lt1>
          <a:srgbClr val="FFFFFF"/>
        </a:lt1>
        <a:dk2>
          <a:srgbClr val="CCECFF"/>
        </a:dk2>
        <a:lt2>
          <a:srgbClr val="000000"/>
        </a:lt2>
        <a:accent1>
          <a:srgbClr val="BAE3E4"/>
        </a:accent1>
        <a:accent2>
          <a:srgbClr val="FF9900"/>
        </a:accent2>
        <a:accent3>
          <a:srgbClr val="FFFFFF"/>
        </a:accent3>
        <a:accent4>
          <a:srgbClr val="DADADA"/>
        </a:accent4>
        <a:accent5>
          <a:srgbClr val="D9EFEF"/>
        </a:accent5>
        <a:accent6>
          <a:srgbClr val="E78A00"/>
        </a:accent6>
        <a:hlink>
          <a:srgbClr val="FFCC00"/>
        </a:hlink>
        <a:folHlink>
          <a:srgbClr val="FFE9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8828</TotalTime>
  <Words>1416</Words>
  <Application>Microsoft Office PowerPoint</Application>
  <PresentationFormat>Widescreen</PresentationFormat>
  <Paragraphs>250</Paragraphs>
  <Slides>30</Slides>
  <Notes>9</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8" baseType="lpstr">
      <vt:lpstr>ＭＳ Ｐゴシック</vt:lpstr>
      <vt:lpstr>ＭＳ Ｐゴシック</vt:lpstr>
      <vt:lpstr>Arial</vt:lpstr>
      <vt:lpstr>Book Antiqua</vt:lpstr>
      <vt:lpstr>Calibri</vt:lpstr>
      <vt:lpstr>Helvetica</vt:lpstr>
      <vt:lpstr>msgothic</vt:lpstr>
      <vt:lpstr>Symbol</vt:lpstr>
      <vt:lpstr>Tahoma</vt:lpstr>
      <vt:lpstr>Times</vt:lpstr>
      <vt:lpstr>Times New Roman</vt:lpstr>
      <vt:lpstr>Verdana</vt:lpstr>
      <vt:lpstr>Wingdings</vt:lpstr>
      <vt:lpstr>ヒラギノ角ゴ Pro W3</vt:lpstr>
      <vt:lpstr>BNI</vt:lpstr>
      <vt:lpstr>Prism 5</vt:lpstr>
      <vt:lpstr>Image</vt:lpstr>
      <vt:lpstr>Photo Editor Photo</vt:lpstr>
      <vt:lpstr>BIOMARKERS and Outcome Measures  in Neurology Clinical Trials</vt:lpstr>
      <vt:lpstr>Disclosures</vt:lpstr>
      <vt:lpstr>What is a Biomarker?</vt:lpstr>
      <vt:lpstr>Six Main Categories of Biomarkers</vt:lpstr>
      <vt:lpstr>Integration of Biomarker Strategies  into Drug Development Decision Making</vt:lpstr>
      <vt:lpstr>PD Markers: measure of compounds ability to interact with its intended target leading to a biological effect</vt:lpstr>
      <vt:lpstr>CSF SOD1 as a  PD Biomarker for ALS</vt:lpstr>
      <vt:lpstr>Antisense Oligos Decrease CSF  in SOD1 G93A Rats</vt:lpstr>
      <vt:lpstr>PowerPoint Presentation</vt:lpstr>
      <vt:lpstr>Regulatory T Cell and their function  are reduced in ALS</vt:lpstr>
      <vt:lpstr>pNFH levels correlate with patient survival</vt:lpstr>
      <vt:lpstr>pNFH or NFL levels are relatively  stable over time</vt:lpstr>
      <vt:lpstr>PowerPoint Presentation</vt:lpstr>
      <vt:lpstr>PowerPoint Presentation</vt:lpstr>
      <vt:lpstr>RRMS: Gd+ lesions  A marker of disease activity</vt:lpstr>
      <vt:lpstr>PowerPoint Presentation</vt:lpstr>
      <vt:lpstr>Functional markers serve as intermediate stage endpoints</vt:lpstr>
      <vt:lpstr>Methods of assessment can be very important</vt:lpstr>
      <vt:lpstr>PowerPoint Presentation</vt:lpstr>
      <vt:lpstr>Quantitative Muscle Testing: Standardized Training and Validation</vt:lpstr>
      <vt:lpstr>Clinically Relevant Endpoints</vt:lpstr>
      <vt:lpstr>Functional Scales </vt:lpstr>
      <vt:lpstr>Functional Scales</vt:lpstr>
      <vt:lpstr>Limitations of Functional Scales</vt:lpstr>
      <vt:lpstr>Binary/Time to Event</vt:lpstr>
      <vt:lpstr>Time to Event: Survival</vt:lpstr>
      <vt:lpstr>Survival as an outcome measure in ALS</vt:lpstr>
      <vt:lpstr>Time to event is an example of a binary endpoint</vt:lpstr>
      <vt:lpstr>How does one choose which biomarker/endpoint is most appropriate?</vt:lpstr>
      <vt:lpstr>Summary</vt:lpstr>
    </vt:vector>
  </TitlesOfParts>
  <Company>Barrow Neurological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Horizon: Advances in ALS Therapeutics</dc:title>
  <dc:creator>Shafeeq Ladha</dc:creator>
  <cp:lastModifiedBy>Jeremy Shefner</cp:lastModifiedBy>
  <cp:revision>134</cp:revision>
  <dcterms:created xsi:type="dcterms:W3CDTF">2015-02-23T20:48:35Z</dcterms:created>
  <dcterms:modified xsi:type="dcterms:W3CDTF">2019-04-10T17:43:35Z</dcterms:modified>
</cp:coreProperties>
</file>