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1" r:id="rId5"/>
    <p:sldId id="265" r:id="rId6"/>
    <p:sldId id="262" r:id="rId7"/>
    <p:sldId id="26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79" d="100"/>
          <a:sy n="79" d="100"/>
        </p:scale>
        <p:origin x="87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5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A47A9-D18F-4CCC-ACEF-DE0AAA2EC94C}" type="datetimeFigureOut">
              <a:rPr lang="en-US" smtClean="0"/>
              <a:t>3/19/19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C3CE9-2990-42A4-8CFD-5B70CD065A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293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A47A9-D18F-4CCC-ACEF-DE0AAA2EC94C}" type="datetimeFigureOut">
              <a:rPr lang="en-US" smtClean="0"/>
              <a:t>3/19/19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C3CE9-2990-42A4-8CFD-5B70CD065A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461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A47A9-D18F-4CCC-ACEF-DE0AAA2EC94C}" type="datetimeFigureOut">
              <a:rPr lang="en-US" smtClean="0"/>
              <a:t>3/19/19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C3CE9-2990-42A4-8CFD-5B70CD065A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929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A47A9-D18F-4CCC-ACEF-DE0AAA2EC94C}" type="datetimeFigureOut">
              <a:rPr lang="en-US" smtClean="0"/>
              <a:t>3/19/19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C3CE9-2990-42A4-8CFD-5B70CD065A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226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A47A9-D18F-4CCC-ACEF-DE0AAA2EC94C}" type="datetimeFigureOut">
              <a:rPr lang="en-US" smtClean="0"/>
              <a:t>3/19/19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C3CE9-2990-42A4-8CFD-5B70CD065A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60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A47A9-D18F-4CCC-ACEF-DE0AAA2EC94C}" type="datetimeFigureOut">
              <a:rPr lang="en-US" smtClean="0"/>
              <a:t>3/19/19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C3CE9-2990-42A4-8CFD-5B70CD065A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252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A47A9-D18F-4CCC-ACEF-DE0AAA2EC94C}" type="datetimeFigureOut">
              <a:rPr lang="en-US" smtClean="0"/>
              <a:t>3/19/19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C3CE9-2990-42A4-8CFD-5B70CD065A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235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A47A9-D18F-4CCC-ACEF-DE0AAA2EC94C}" type="datetimeFigureOut">
              <a:rPr lang="en-US" smtClean="0"/>
              <a:t>3/19/19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C3CE9-2990-42A4-8CFD-5B70CD065A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951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A47A9-D18F-4CCC-ACEF-DE0AAA2EC94C}" type="datetimeFigureOut">
              <a:rPr lang="en-US" smtClean="0"/>
              <a:t>3/19/19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C3CE9-2990-42A4-8CFD-5B70CD065A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429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A47A9-D18F-4CCC-ACEF-DE0AAA2EC94C}" type="datetimeFigureOut">
              <a:rPr lang="en-US" smtClean="0"/>
              <a:t>3/19/19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C3CE9-2990-42A4-8CFD-5B70CD065A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59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A47A9-D18F-4CCC-ACEF-DE0AAA2EC94C}" type="datetimeFigureOut">
              <a:rPr lang="en-US" smtClean="0"/>
              <a:t>3/19/19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C3CE9-2990-42A4-8CFD-5B70CD065A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593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A47A9-D18F-4CCC-ACEF-DE0AAA2EC94C}" type="datetimeFigureOut">
              <a:rPr lang="en-US" smtClean="0"/>
              <a:t>3/19/19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C3CE9-2990-42A4-8CFD-5B70CD065A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49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Kohnmich@umich.edu" TargetMode="External"/><Relationship Id="rId2" Type="http://schemas.openxmlformats.org/officeDocument/2006/relationships/hyperlink" Target="mailto:vwillis@umich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57200"/>
            <a:ext cx="4894263" cy="87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2"/>
          <p:cNvSpPr>
            <a:spLocks noGrp="1"/>
          </p:cNvSpPr>
          <p:nvPr>
            <p:ph type="ctrTitle"/>
          </p:nvPr>
        </p:nvSpPr>
        <p:spPr>
          <a:xfrm>
            <a:off x="1504156" y="2846661"/>
            <a:ext cx="9144000" cy="2387600"/>
          </a:xfrm>
        </p:spPr>
        <p:txBody>
          <a:bodyPr>
            <a:normAutofit fontScale="90000"/>
          </a:bodyPr>
          <a:lstStyle/>
          <a:p>
            <a:pPr marL="282575" indent="-282575" algn="ctr">
              <a:buFont typeface="Arial" panose="020B0604020202020204" pitchFamily="34" charset="0"/>
              <a:buNone/>
            </a:pPr>
            <a:endParaRPr lang="en-US" altLang="en-US" u="sng" dirty="0"/>
          </a:p>
          <a:p>
            <a:pPr marL="282575" indent="-282575" algn="ctr">
              <a:buFont typeface="Arial" panose="020B0604020202020204" pitchFamily="34" charset="0"/>
              <a:buNone/>
            </a:pPr>
            <a:endParaRPr lang="en-US" altLang="en-US" sz="5400" b="1" dirty="0">
              <a:solidFill>
                <a:srgbClr val="C00000"/>
              </a:solidFill>
            </a:endParaRPr>
          </a:p>
          <a:p>
            <a:pPr marL="282575" indent="-282575" algn="ctr">
              <a:buFont typeface="Arial" panose="020B0604020202020204" pitchFamily="34" charset="0"/>
              <a:buNone/>
            </a:pPr>
            <a:r>
              <a:rPr lang="en-US" altLang="en-US" sz="4000" dirty="0">
                <a:solidFill>
                  <a:srgbClr val="C00000"/>
                </a:solidFill>
              </a:rPr>
              <a:t>Brain Oxygen Optimization in Severe TBI Phase 3</a:t>
            </a:r>
          </a:p>
          <a:p>
            <a:pPr marL="282575" indent="-282575" algn="ctr">
              <a:buFont typeface="Arial" panose="020B0604020202020204" pitchFamily="34" charset="0"/>
              <a:buNone/>
            </a:pPr>
            <a:r>
              <a:rPr lang="en-US" altLang="en-US" dirty="0"/>
              <a:t>Contracts and Financials</a:t>
            </a:r>
            <a:br>
              <a:rPr lang="en-US" altLang="en-US" dirty="0"/>
            </a:br>
            <a:r>
              <a:rPr lang="en-US" altLang="en-US" sz="3600" i="1" dirty="0"/>
              <a:t>Valerie Stevenson</a:t>
            </a:r>
            <a:br>
              <a:rPr lang="en-US" altLang="en-US" sz="3600" i="1" dirty="0"/>
            </a:br>
            <a:r>
              <a:rPr lang="en-US" altLang="en-US" sz="3600" i="1" dirty="0"/>
              <a:t>Clinical Coordinating Center</a:t>
            </a:r>
            <a:br>
              <a:rPr lang="en-US" altLang="en-US" sz="3600" i="1" dirty="0"/>
            </a:br>
            <a:r>
              <a:rPr lang="en-US" altLang="en-US" sz="3600" i="1" dirty="0"/>
              <a:t>University of Michigan</a:t>
            </a:r>
          </a:p>
        </p:txBody>
      </p:sp>
      <p:pic>
        <p:nvPicPr>
          <p:cNvPr id="6" name="Shape 86" descr="SIREN draft.png"/>
          <p:cNvPicPr preferRelativeResize="0"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0513" y="5738813"/>
            <a:ext cx="1868487" cy="8143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4157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Requested by CCC, created and sent by UMich Contracts Office</a:t>
            </a:r>
          </a:p>
          <a:p>
            <a:endParaRPr lang="en-US" sz="3200" dirty="0"/>
          </a:p>
          <a:p>
            <a:r>
              <a:rPr lang="en-US" sz="3200" dirty="0"/>
              <a:t>All contracts have Master Agreements and Riders</a:t>
            </a:r>
          </a:p>
          <a:p>
            <a:pPr lvl="1"/>
            <a:r>
              <a:rPr lang="en-US" sz="2800" dirty="0"/>
              <a:t>Master Agreements-”preamble”</a:t>
            </a:r>
          </a:p>
          <a:p>
            <a:pPr lvl="1"/>
            <a:r>
              <a:rPr lang="en-US" sz="2800" dirty="0"/>
              <a:t>Riders-trial specific</a:t>
            </a:r>
          </a:p>
          <a:p>
            <a:endParaRPr lang="en-US" sz="3200" dirty="0"/>
          </a:p>
          <a:p>
            <a:r>
              <a:rPr lang="en-US" sz="3200" dirty="0"/>
              <a:t>Person listed on Master Agreement is on all riders, those listed on riders do not need to be listed on the Master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642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Active BOOST3 Riders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3095972"/>
              </p:ext>
            </p:extLst>
          </p:nvPr>
        </p:nvGraphicFramePr>
        <p:xfrm>
          <a:off x="1600200" y="1500188"/>
          <a:ext cx="8255000" cy="49987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55000">
                  <a:extLst>
                    <a:ext uri="{9D8B030D-6E8A-4147-A177-3AD203B41FA5}">
                      <a16:colId xmlns:a16="http://schemas.microsoft.com/office/drawing/2014/main" val="2776969088"/>
                    </a:ext>
                  </a:extLst>
                </a:gridCol>
              </a:tblGrid>
              <a:tr h="26342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UNIVERSITY OF ARIZONA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21819944"/>
                  </a:ext>
                </a:extLst>
              </a:tr>
              <a:tr h="26342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UNIVERSITY OF PITTSBURGH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204473114"/>
                  </a:ext>
                </a:extLst>
              </a:tr>
              <a:tr h="26342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UNIVERSITY OF WASHINGTON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652124697"/>
                  </a:ext>
                </a:extLst>
              </a:tr>
              <a:tr h="26342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OREGON HEALTH and SCIENCE UNIVERSITY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71146163"/>
                  </a:ext>
                </a:extLst>
              </a:tr>
              <a:tr h="26342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TEMPLE UNIVERSITY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05664166"/>
                  </a:ext>
                </a:extLst>
              </a:tr>
              <a:tr h="26342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THE UNIVERSITY OF TEXAS SOUTHWESTERN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461017595"/>
                  </a:ext>
                </a:extLst>
              </a:tr>
              <a:tr h="26342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HENRY FORD HEALTH SYSTEM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276708363"/>
                  </a:ext>
                </a:extLst>
              </a:tr>
              <a:tr h="26342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UNIVERSITY OF PITTSBURGH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582349855"/>
                  </a:ext>
                </a:extLst>
              </a:tr>
              <a:tr h="26342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RHODE ISLAND HOSPITAL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893019919"/>
                  </a:ext>
                </a:extLst>
              </a:tr>
              <a:tr h="26342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WAYNE STATE UNIVERSITY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457219376"/>
                  </a:ext>
                </a:extLst>
              </a:tr>
              <a:tr h="26342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BAYLOR COLLEGE OF MEDICINE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424637190"/>
                  </a:ext>
                </a:extLst>
              </a:tr>
              <a:tr h="26342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UNIVERSITY OF CALIFORNIA SAN FRANCISCO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869450675"/>
                  </a:ext>
                </a:extLst>
              </a:tr>
              <a:tr h="26342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EMORY UNIVERSITY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802034612"/>
                  </a:ext>
                </a:extLst>
              </a:tr>
              <a:tr h="26342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MEDICAL UNIVERSITY OF SOUTH CAROLINA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56569316"/>
                  </a:ext>
                </a:extLst>
              </a:tr>
              <a:tr h="26342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UNIVERSITY OF UTAH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40485351"/>
                  </a:ext>
                </a:extLst>
              </a:tr>
              <a:tr h="26342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UNIVERSITY OF CALIFORNIA DAVIS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6609777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5698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Payment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90688"/>
            <a:ext cx="10668000" cy="4678363"/>
          </a:xfrm>
        </p:spPr>
        <p:txBody>
          <a:bodyPr>
            <a:normAutofit/>
          </a:bodyPr>
          <a:lstStyle/>
          <a:p>
            <a:r>
              <a:rPr lang="en-US" sz="3200" dirty="0"/>
              <a:t>Start up milestones</a:t>
            </a:r>
          </a:p>
          <a:p>
            <a:pPr lvl="1"/>
            <a:r>
              <a:rPr lang="en-US" sz="3200" dirty="0"/>
              <a:t>$30,000 milestone 1</a:t>
            </a:r>
          </a:p>
          <a:p>
            <a:pPr lvl="1"/>
            <a:r>
              <a:rPr lang="en-US" sz="3200" dirty="0"/>
              <a:t>$10,000 milestone 2</a:t>
            </a:r>
          </a:p>
          <a:p>
            <a:pPr lvl="1"/>
            <a:r>
              <a:rPr lang="en-US" sz="3200" dirty="0"/>
              <a:t>$5,000  equipment allowance</a:t>
            </a:r>
          </a:p>
          <a:p>
            <a:pPr marL="457200" lvl="1" indent="0">
              <a:buNone/>
            </a:pPr>
            <a:r>
              <a:rPr lang="en-US" dirty="0"/>
              <a:t>	</a:t>
            </a:r>
          </a:p>
          <a:p>
            <a:pPr marL="457200" lvl="1" indent="0">
              <a:buNone/>
            </a:pPr>
            <a:r>
              <a:rPr lang="en-US" dirty="0"/>
              <a:t>https://docs.google.com/document/d/1dKc1Ihdy3IuRNjjbp8TlttaPjoGDSKZZax1pYUxycDk/edit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8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Payment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90688"/>
            <a:ext cx="10668000" cy="4678363"/>
          </a:xfrm>
        </p:spPr>
        <p:txBody>
          <a:bodyPr>
            <a:normAutofit/>
          </a:bodyPr>
          <a:lstStyle/>
          <a:p>
            <a:r>
              <a:rPr lang="en-US" sz="3200" dirty="0"/>
              <a:t>Per-subject</a:t>
            </a:r>
          </a:p>
          <a:p>
            <a:pPr lvl="1"/>
            <a:r>
              <a:rPr lang="en-US" sz="3200" dirty="0"/>
              <a:t>$9,000 enrollment</a:t>
            </a:r>
          </a:p>
          <a:p>
            <a:pPr lvl="1"/>
            <a:r>
              <a:rPr lang="en-US" sz="3200" dirty="0"/>
              <a:t>3,500 Completion of follow up visit</a:t>
            </a:r>
          </a:p>
          <a:p>
            <a:pPr lvl="1"/>
            <a:r>
              <a:rPr lang="en-US" sz="3200" dirty="0"/>
              <a:t>Visits must be free of query</a:t>
            </a:r>
          </a:p>
          <a:p>
            <a:pPr lvl="1"/>
            <a:endParaRPr lang="en-US" sz="3200" dirty="0"/>
          </a:p>
          <a:p>
            <a:r>
              <a:rPr lang="en-US" sz="3200" dirty="0"/>
              <a:t>All payments are </a:t>
            </a:r>
            <a:r>
              <a:rPr lang="en-US" sz="3200" u="sng" dirty="0"/>
              <a:t>inclusive</a:t>
            </a:r>
            <a:r>
              <a:rPr lang="en-US" sz="3200" dirty="0"/>
              <a:t> of F&amp;A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195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Payment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lvl="1" indent="0">
              <a:buNone/>
            </a:pPr>
            <a:endParaRPr lang="en-US" dirty="0"/>
          </a:p>
          <a:p>
            <a:r>
              <a:rPr lang="en-US" sz="3200" dirty="0"/>
              <a:t>Payments made to sites with active riders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Payment “readiness” is visible to sites in WebDCU</a:t>
            </a:r>
          </a:p>
          <a:p>
            <a:endParaRPr lang="en-US" sz="3200" dirty="0"/>
          </a:p>
          <a:p>
            <a:r>
              <a:rPr lang="en-US" sz="3200" dirty="0"/>
              <a:t>We generate the invoices for you</a:t>
            </a:r>
          </a:p>
          <a:p>
            <a:endParaRPr lang="en-US" sz="3200" dirty="0"/>
          </a:p>
          <a:p>
            <a:r>
              <a:rPr lang="en-US" sz="3200" dirty="0"/>
              <a:t>Check information (payment date, amount, check number) is entered in WebDCU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72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6000" dirty="0">
                <a:hlinkClick r:id="rId2"/>
              </a:rPr>
              <a:t>vwillis@umich.edu</a:t>
            </a:r>
            <a:endParaRPr lang="en-US" sz="6000" dirty="0"/>
          </a:p>
          <a:p>
            <a:pPr marL="0" indent="0">
              <a:buNone/>
            </a:pPr>
            <a:endParaRPr lang="en-US" sz="6000" dirty="0"/>
          </a:p>
          <a:p>
            <a:pPr marL="0" indent="0">
              <a:buNone/>
            </a:pPr>
            <a:r>
              <a:rPr lang="en-US" sz="6000" dirty="0">
                <a:hlinkClick r:id="rId3"/>
              </a:rPr>
              <a:t>Kohnmich@umich.edu</a:t>
            </a:r>
            <a:endParaRPr lang="en-US" sz="6000" dirty="0"/>
          </a:p>
          <a:p>
            <a:pPr marL="0" indent="0">
              <a:buNone/>
            </a:pPr>
            <a:endParaRPr lang="en-US" sz="6000" dirty="0"/>
          </a:p>
          <a:p>
            <a:pPr marL="0" indent="0">
              <a:buNone/>
            </a:pP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1265434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215</Words>
  <Application>Microsoft Macintosh PowerPoint</Application>
  <PresentationFormat>Widescreen</PresentationFormat>
  <Paragraphs>58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  Brain Oxygen Optimization in Severe TBI Phase 3 Contracts and Financials Valerie Stevenson Clinical Coordinating Center University of Michigan</vt:lpstr>
      <vt:lpstr>Contracts</vt:lpstr>
      <vt:lpstr>Active BOOST3 Riders</vt:lpstr>
      <vt:lpstr>Payment Structure</vt:lpstr>
      <vt:lpstr>Payment Structure</vt:lpstr>
      <vt:lpstr>Payment Process</vt:lpstr>
      <vt:lpstr>Questions?</vt:lpstr>
    </vt:vector>
  </TitlesOfParts>
  <Company>University of Michigan Health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Brain Oxygen Optimization in Severe TBI Phase 3  &lt;&lt;Presenter(s) &amp; institution here&gt;&gt;</dc:title>
  <dc:creator>Black, Joy</dc:creator>
  <cp:lastModifiedBy>Harris, Lindsey</cp:lastModifiedBy>
  <cp:revision>8</cp:revision>
  <dcterms:created xsi:type="dcterms:W3CDTF">2019-03-13T13:25:27Z</dcterms:created>
  <dcterms:modified xsi:type="dcterms:W3CDTF">2019-03-19T13:44:54Z</dcterms:modified>
</cp:coreProperties>
</file>