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69" r:id="rId9"/>
    <p:sldId id="271" r:id="rId10"/>
    <p:sldId id="270" r:id="rId11"/>
    <p:sldId id="272" r:id="rId12"/>
    <p:sldId id="27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d5aedc8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d5aedc8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7d5aedc8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3PO-contact@umich.edu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ren.network/clinical-trials/c3po/education-and-training#Intervention%20Video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ctrTitle" idx="4294967295"/>
          </p:nvPr>
        </p:nvSpPr>
        <p:spPr>
          <a:xfrm>
            <a:off x="685800" y="2382130"/>
            <a:ext cx="7772400" cy="174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4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Team Training</a:t>
            </a:r>
            <a:endParaRPr sz="4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4294967295"/>
          </p:nvPr>
        </p:nvSpPr>
        <p:spPr>
          <a:xfrm>
            <a:off x="685800" y="4130100"/>
            <a:ext cx="6400800" cy="7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" dirty="0" smtClean="0">
                <a:latin typeface="Calibri" panose="020F0502020204030204" pitchFamily="34" charset="0"/>
                <a:cs typeface="Calibri" panose="020F0502020204030204" pitchFamily="34" charset="0"/>
              </a:rPr>
              <a:t>15 July 2020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58298"/>
            <a:ext cx="1541585" cy="2468018"/>
          </a:xfrm>
          <a:prstGeom prst="rect">
            <a:avLst/>
          </a:prstGeom>
        </p:spPr>
      </p:pic>
      <p:pic>
        <p:nvPicPr>
          <p:cNvPr id="7" name="image1.png">
            <a:extLst>
              <a:ext uri="{FF2B5EF4-FFF2-40B4-BE49-F238E27FC236}">
                <a16:creationId xmlns:a16="http://schemas.microsoft.com/office/drawing/2014/main" id="{D947BFB4-E85F-9A43-8605-A8B246C399E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35225" y="265857"/>
            <a:ext cx="2146748" cy="1154357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0764" y="1013369"/>
            <a:ext cx="846251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Infuse study drug per standard institutional protocols.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Document </a:t>
            </a:r>
            <a:r>
              <a:rPr lang="en-US" sz="2400" dirty="0"/>
              <a:t>as per standard institutional </a:t>
            </a:r>
            <a:r>
              <a:rPr lang="en-US" sz="2400" dirty="0" smtClean="0"/>
              <a:t>policies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Given </a:t>
            </a:r>
            <a:r>
              <a:rPr lang="en-US" sz="2400" dirty="0"/>
              <a:t>the empty bag to the study team so they can record the product number and donor identification </a:t>
            </a:r>
            <a:r>
              <a:rPr lang="en-US" sz="2400" dirty="0" smtClean="0"/>
              <a:t>number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Watch for and document any adverse reactions.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Obtain another research sample 1 hour after transfusion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Store samples in a -70 degree freezer or cooler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Discharge home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25" y="182949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Study Procedures (2)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6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0764" y="1013369"/>
            <a:ext cx="84625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Phone calls by central caller: days 2, 4, 6, 8, 10, 12, 14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Phone calls by local team: days 15 and 30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Blood draws by local team: days 15 and 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25" y="182949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Follow-up assessments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4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488" y="1013369"/>
            <a:ext cx="607404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Aft>
                <a:spcPts val="600"/>
              </a:spcAft>
            </a:pPr>
            <a:r>
              <a:rPr lang="en-US" sz="2400" b="1" dirty="0" smtClean="0"/>
              <a:t>Contact </a:t>
            </a:r>
            <a:endParaRPr lang="en-US" sz="2400" b="1" dirty="0" smtClean="0"/>
          </a:p>
          <a:p>
            <a:pPr marL="342900" lvl="5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Site PI (Name and Contact info)</a:t>
            </a:r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2"/>
              </a:rPr>
              <a:t>C3PO-contact@umich.edu</a:t>
            </a:r>
            <a:endParaRPr lang="en-US" sz="2400" dirty="0" smtClean="0"/>
          </a:p>
          <a:p>
            <a:pPr marL="342900" lvl="8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PI Hotline: 1-800-C3PO-PIS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6125" y="182949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Questions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3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6125" y="87464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Study Objectives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537" y="1226204"/>
            <a:ext cx="78713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Primary</a:t>
            </a:r>
            <a:r>
              <a:rPr lang="en-US" sz="2800" dirty="0"/>
              <a:t>: To determine the efficacy and safety of a single dose of convalescent plasma (CP) for preventing the progression from mild to severe COVID-19 illness. 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>
                <a:solidFill>
                  <a:srgbClr val="C00000"/>
                </a:solidFill>
              </a:rPr>
              <a:t>Secondary</a:t>
            </a:r>
            <a:r>
              <a:rPr lang="en-US" sz="2800" dirty="0"/>
              <a:t>: </a:t>
            </a:r>
            <a:r>
              <a:rPr lang="en-US" sz="2800" dirty="0" smtClean="0"/>
              <a:t>To characterize </a:t>
            </a:r>
            <a:r>
              <a:rPr lang="en-US" sz="2800" dirty="0"/>
              <a:t>the immunologic response to CP administration.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914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6125" y="74796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Background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357" y="1013369"/>
            <a:ext cx="7871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Approximately 10-15% of COVID-19 patients develop severe illness. There are </a:t>
            </a:r>
            <a:r>
              <a:rPr lang="en-US" sz="2800" dirty="0" smtClean="0">
                <a:solidFill>
                  <a:srgbClr val="C00000"/>
                </a:solidFill>
              </a:rPr>
              <a:t>no known treatments</a:t>
            </a:r>
            <a:r>
              <a:rPr lang="en-US" sz="2800" dirty="0" smtClean="0"/>
              <a:t> for preventing the progression of mild to severe disease</a:t>
            </a:r>
          </a:p>
          <a:p>
            <a:endParaRPr lang="en-US" sz="2800" dirty="0"/>
          </a:p>
          <a:p>
            <a:r>
              <a:rPr lang="en-US" sz="2800" dirty="0" smtClean="0"/>
              <a:t>Convalescent Plasma (CP) contains antibodies that can </a:t>
            </a:r>
            <a:r>
              <a:rPr lang="en-US" sz="2800" dirty="0" smtClean="0">
                <a:solidFill>
                  <a:srgbClr val="C00000"/>
                </a:solidFill>
              </a:rPr>
              <a:t>neutralize</a:t>
            </a:r>
            <a:r>
              <a:rPr lang="en-US" sz="2800" dirty="0" smtClean="0"/>
              <a:t> the COVID-19 virus. CP has been used in other infectious diseases. Early administration may be efficacious.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1126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6125" y="87464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Study Design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357" y="1013369"/>
            <a:ext cx="787131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Design</a:t>
            </a:r>
            <a:r>
              <a:rPr lang="en-US" sz="2400" dirty="0" smtClean="0"/>
              <a:t>: Multi-center</a:t>
            </a:r>
            <a:r>
              <a:rPr lang="en-US" sz="2400" dirty="0"/>
              <a:t>, randomized, single-blind, two-arm, placebo-controlled trial with blinded outcome assessment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Phase: </a:t>
            </a:r>
            <a:r>
              <a:rPr lang="en-US" sz="2400" dirty="0" smtClean="0">
                <a:solidFill>
                  <a:schemeClr val="tx1"/>
                </a:solidFill>
              </a:rPr>
              <a:t>III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Sample size</a:t>
            </a:r>
            <a:r>
              <a:rPr lang="en-US" sz="2400" dirty="0" smtClean="0"/>
              <a:t>: 600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Number of sites</a:t>
            </a:r>
            <a:r>
              <a:rPr lang="en-US" sz="2400" dirty="0" smtClean="0"/>
              <a:t>: ~50 in the SIREN network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Funding</a:t>
            </a:r>
            <a:r>
              <a:rPr lang="en-US" sz="2400" dirty="0" smtClean="0"/>
              <a:t>: NHLBI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16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5357" y="1013369"/>
            <a:ext cx="787131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Primary outcome</a:t>
            </a:r>
            <a:r>
              <a:rPr lang="en-US" sz="2000" dirty="0"/>
              <a:t>: Disease progression defined as death or hospital admission or seeking emergency or urgent care within 15 days of </a:t>
            </a:r>
            <a:r>
              <a:rPr lang="en-US" sz="2000" dirty="0" smtClean="0"/>
              <a:t>randomization</a:t>
            </a:r>
          </a:p>
          <a:p>
            <a:pPr fontAlgn="base"/>
            <a:r>
              <a:rPr lang="en-US" sz="2400" b="1" dirty="0" smtClean="0">
                <a:solidFill>
                  <a:srgbClr val="C00000"/>
                </a:solidFill>
              </a:rPr>
              <a:t>Secondary outcomes</a:t>
            </a:r>
            <a:r>
              <a:rPr lang="en-US" sz="2400" dirty="0" smtClean="0"/>
              <a:t>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Worst severity rating on the WHO's COVID Ordinal Scale during 30 days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Time to disease progression on the COVID Outpatient Ordinal Outcome Scale.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Hospital-free days during the 30 days following randomization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All-cause mortality at 30 days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Symptom inventory measured using the CDC list of COVID-19 symptoms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Neutralizing antibody titers pre- and post-intervention, days 15, and 30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 smtClean="0"/>
              <a:t>Spike protein IgG antibody titers pre and post CP administration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6125" y="87464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Outcomes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2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3552" y="1013369"/>
            <a:ext cx="8276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One or more symptoms of COVID-19 illness </a:t>
            </a:r>
            <a:r>
              <a:rPr lang="en-US" sz="2000" dirty="0" smtClean="0"/>
              <a:t>and laboratory-confirmed SARS-CoV-2 infection (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if test was performed at another hospital, need proof of positive test</a:t>
            </a:r>
            <a:r>
              <a:rPr lang="en-US" sz="2000" dirty="0" smtClean="0"/>
              <a:t>).</a:t>
            </a:r>
            <a:endParaRPr lang="en-US" sz="2000" dirty="0"/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Has at least one study defined risk factor for severe COVID-19 </a:t>
            </a:r>
            <a:r>
              <a:rPr lang="en-US" sz="2000" dirty="0" smtClean="0"/>
              <a:t>illness (</a:t>
            </a:r>
            <a:r>
              <a:rPr lang="en-US" sz="1800" dirty="0" smtClean="0"/>
              <a:t>≥</a:t>
            </a:r>
            <a:r>
              <a:rPr lang="en-US" sz="1800" dirty="0"/>
              <a:t>50 years; </a:t>
            </a:r>
            <a:r>
              <a:rPr lang="en-US" sz="1800" dirty="0" smtClean="0"/>
              <a:t>hypertension; diabetes</a:t>
            </a:r>
            <a:r>
              <a:rPr lang="en-US" sz="1800" dirty="0"/>
              <a:t>; </a:t>
            </a:r>
            <a:r>
              <a:rPr lang="en-US" sz="1800" dirty="0" smtClean="0"/>
              <a:t>CAD; </a:t>
            </a:r>
            <a:r>
              <a:rPr lang="en-US" sz="1800" dirty="0"/>
              <a:t>chronic lung disease; chronic kidney disease; immunosuppression; sickle cell disease, and </a:t>
            </a:r>
            <a:r>
              <a:rPr lang="en-US" sz="1800" dirty="0" smtClean="0"/>
              <a:t>BMI&gt;30</a:t>
            </a:r>
            <a:r>
              <a:rPr lang="en-US" sz="1800" dirty="0"/>
              <a:t>) 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Clinical team deems stable for </a:t>
            </a:r>
            <a:r>
              <a:rPr lang="en-US" sz="2000" dirty="0" smtClean="0"/>
              <a:t>outpatient </a:t>
            </a:r>
            <a:r>
              <a:rPr lang="en-US" sz="2000" dirty="0"/>
              <a:t>management without supplemental </a:t>
            </a:r>
            <a:r>
              <a:rPr lang="en-US" sz="2000" dirty="0" smtClean="0"/>
              <a:t>oxygen (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CP should be administered before discharge</a:t>
            </a:r>
            <a:r>
              <a:rPr lang="en-US" sz="2000" dirty="0" smtClean="0"/>
              <a:t>)</a:t>
            </a:r>
            <a:endParaRPr lang="en-US" sz="2000" dirty="0"/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CP available at the site at the time of </a:t>
            </a:r>
            <a:r>
              <a:rPr lang="en-US" sz="2000" dirty="0" smtClean="0"/>
              <a:t>enrollment </a:t>
            </a:r>
            <a:endParaRPr lang="en-US" sz="2000" dirty="0"/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Duration of symptoms ≤ 7 days at ED presentation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Informed consent from subject 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6125" y="87464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Inclusion Criteria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2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5357" y="1013369"/>
            <a:ext cx="787131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Age </a:t>
            </a:r>
            <a:r>
              <a:rPr lang="en-US" sz="2000" dirty="0"/>
              <a:t>less than 18 years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Prisoner or ward of the state 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Presumed unable to complete follow-up assessments 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Prior adverse reaction(s) from blood product transfusion 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Receipt of any blood product within the past 120 days 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Treating clinical team unwilling to administer up to 250 ml fluid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Enrollment in another interventional trial for COVID-19 illness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6125" y="87464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Exclusion Criteria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2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0764" y="1013369"/>
            <a:ext cx="846251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Obtain informed consent from subject. No LARs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ake sure blood bank has CP available; check blood type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Obtain pre-transfusion research blood sample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Randomize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Order CP or Placebo (Saline + 1-5 ml IV multivitamin)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Pre-medicate as needed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Administer CP and Placebo in the same way (watch </a:t>
            </a:r>
            <a:r>
              <a:rPr lang="en-US" sz="2400" dirty="0" smtClean="0">
                <a:hlinkClick r:id="rId2"/>
              </a:rPr>
              <a:t>intervention administration video</a:t>
            </a:r>
            <a:r>
              <a:rPr lang="en-US" sz="2400" dirty="0" smtClean="0"/>
              <a:t>). </a:t>
            </a:r>
            <a:r>
              <a:rPr lang="en-US" sz="2400" dirty="0" smtClean="0">
                <a:solidFill>
                  <a:srgbClr val="C00000"/>
                </a:solidFill>
              </a:rPr>
              <a:t>Don’t tell subject what they are receiving</a:t>
            </a:r>
            <a:r>
              <a:rPr lang="en-US" sz="2400" dirty="0" smtClean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25" y="182949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Study Procedures (1)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2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890546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6125" y="1013369"/>
            <a:ext cx="875116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Place study drug in light sensitive bag prior to entering room.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Placebo bags will have sham labels that match </a:t>
            </a:r>
            <a:r>
              <a:rPr lang="en-US" sz="2400" dirty="0" smtClean="0"/>
              <a:t>subject’s </a:t>
            </a:r>
            <a:r>
              <a:rPr lang="en-US" sz="2400" dirty="0" smtClean="0"/>
              <a:t>blood type.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Stand behind the subjects line of sight and uncover the study drug to verify that the right patient is receiving the right drug.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When verifying the component name say “</a:t>
            </a:r>
            <a:r>
              <a:rPr lang="en-US" sz="2400" dirty="0" smtClean="0">
                <a:solidFill>
                  <a:srgbClr val="C00000"/>
                </a:solidFill>
              </a:rPr>
              <a:t>C3PO study drug</a:t>
            </a:r>
            <a:r>
              <a:rPr lang="en-US" sz="2400" dirty="0" smtClean="0"/>
              <a:t>” instead of saying CP or Saline.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After verifying the study drug, place it again in a light sensitive bag.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25" y="182949"/>
            <a:ext cx="853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Steps to ensure subject remains blinded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0821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681</Words>
  <Application>Microsoft Office PowerPoint</Application>
  <PresentationFormat>On-screen Show (16:9)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Simple Light</vt:lpstr>
      <vt:lpstr> Clinical Team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IRB and e-Consent</dc:title>
  <dc:creator>Silbergleit, Robert</dc:creator>
  <cp:lastModifiedBy>Korley, Frederick</cp:lastModifiedBy>
  <cp:revision>21</cp:revision>
  <dcterms:modified xsi:type="dcterms:W3CDTF">2020-07-16T01:24:44Z</dcterms:modified>
</cp:coreProperties>
</file>