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sldIdLst>
    <p:sldId id="256" r:id="rId2"/>
    <p:sldId id="260" r:id="rId3"/>
    <p:sldId id="261" r:id="rId4"/>
    <p:sldId id="259" r:id="rId5"/>
    <p:sldId id="262" r:id="rId6"/>
    <p:sldId id="263" r:id="rId7"/>
    <p:sldId id="266" r:id="rId8"/>
    <p:sldId id="267" r:id="rId9"/>
    <p:sldId id="265" r:id="rId10"/>
    <p:sldId id="282" r:id="rId11"/>
    <p:sldId id="269" r:id="rId12"/>
    <p:sldId id="270" r:id="rId13"/>
    <p:sldId id="271" r:id="rId14"/>
    <p:sldId id="272" r:id="rId15"/>
    <p:sldId id="273" r:id="rId16"/>
    <p:sldId id="276" r:id="rId17"/>
    <p:sldId id="264" r:id="rId18"/>
    <p:sldId id="274" r:id="rId19"/>
    <p:sldId id="275" r:id="rId20"/>
    <p:sldId id="278" r:id="rId21"/>
    <p:sldId id="277" r:id="rId22"/>
    <p:sldId id="279" r:id="rId23"/>
    <p:sldId id="281" r:id="rId24"/>
    <p:sldId id="284" r:id="rId25"/>
    <p:sldId id="285" r:id="rId26"/>
    <p:sldId id="297" r:id="rId27"/>
    <p:sldId id="286" r:id="rId28"/>
    <p:sldId id="287" r:id="rId29"/>
    <p:sldId id="288" r:id="rId30"/>
    <p:sldId id="289" r:id="rId31"/>
    <p:sldId id="295" r:id="rId32"/>
    <p:sldId id="296" r:id="rId33"/>
    <p:sldId id="298" r:id="rId34"/>
    <p:sldId id="291" r:id="rId35"/>
    <p:sldId id="292" r:id="rId36"/>
    <p:sldId id="293" r:id="rId37"/>
    <p:sldId id="299" r:id="rId38"/>
    <p:sldId id="300" r:id="rId39"/>
    <p:sldId id="283" r:id="rId40"/>
    <p:sldId id="268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2" autoAdjust="0"/>
    <p:restoredTop sz="94660"/>
  </p:normalViewPr>
  <p:slideViewPr>
    <p:cSldViewPr>
      <p:cViewPr>
        <p:scale>
          <a:sx n="66" d="100"/>
          <a:sy n="66" d="100"/>
        </p:scale>
        <p:origin x="-2040" y="-13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4" d="100"/>
          <a:sy n="94" d="100"/>
        </p:scale>
        <p:origin x="-2670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8BE37-C95F-454F-9E42-BDE674BDB2A7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134C9-35B6-4299-8564-EE592DFDE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431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“We don’t do clinical trials in a random sample of the population.  We try to make sure people have the </a:t>
            </a:r>
            <a:r>
              <a:rPr lang="en-US" sz="1600" b="1" dirty="0"/>
              <a:t>disease we’re studying </a:t>
            </a:r>
            <a:r>
              <a:rPr lang="en-US" dirty="0"/>
              <a:t>(entry criteria), have stable disease with stable measurements (lead in periods), do </a:t>
            </a:r>
            <a:r>
              <a:rPr lang="en-US" sz="1600" b="1" dirty="0"/>
              <a:t>not respond</a:t>
            </a:r>
            <a:r>
              <a:rPr lang="en-US" sz="1600" dirty="0"/>
              <a:t> </a:t>
            </a:r>
            <a:r>
              <a:rPr lang="en-US" sz="1600" b="1" dirty="0"/>
              <a:t>too well to placebo</a:t>
            </a:r>
            <a:r>
              <a:rPr lang="en-US" b="1" dirty="0"/>
              <a:t> </a:t>
            </a:r>
            <a:r>
              <a:rPr lang="en-US" dirty="0"/>
              <a:t>(placebo lead in periods), have disease of some defined </a:t>
            </a:r>
            <a:r>
              <a:rPr lang="en-US" sz="1600" b="1" dirty="0"/>
              <a:t>severity</a:t>
            </a:r>
            <a:r>
              <a:rPr lang="en-US" dirty="0"/>
              <a:t>, and do not have </a:t>
            </a:r>
            <a:r>
              <a:rPr lang="en-US" sz="1600" b="1" dirty="0"/>
              <a:t>conditions that would obscure benefit.</a:t>
            </a:r>
            <a:r>
              <a:rPr lang="en-US" dirty="0"/>
              <a:t> These efforts are all kinds of </a:t>
            </a:r>
            <a:r>
              <a:rPr lang="en-US" sz="1600" dirty="0"/>
              <a:t>ENRICHMENT</a:t>
            </a:r>
            <a:r>
              <a:rPr lang="en-US" dirty="0"/>
              <a:t>, and almost every clinical trial uses them. There are, in addition, other steps, not as regularly used, that can be taken to increase the likelihood that a drug effect can be detected (if, of course, there is one).”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134C9-35B6-4299-8564-EE592DFDE5E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668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400736" y="914977"/>
            <a:ext cx="4055129" cy="313459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4098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046350" y="4352637"/>
            <a:ext cx="4770904" cy="347806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76930" indent="-76930">
              <a:lnSpc>
                <a:spcPct val="93000"/>
              </a:lnSpc>
              <a:spcBef>
                <a:spcPct val="0"/>
              </a:spcBef>
              <a:buSzPct val="45000"/>
              <a:tabLst>
                <a:tab pos="649628" algn="l"/>
                <a:tab pos="1299256" algn="l"/>
                <a:tab pos="1948884" algn="l"/>
                <a:tab pos="2598511" algn="l"/>
                <a:tab pos="3248139" algn="l"/>
                <a:tab pos="3897767" algn="l"/>
                <a:tab pos="4547395" algn="l"/>
              </a:tabLst>
            </a:pPr>
            <a:r>
              <a:rPr lang="en-GB" altLang="en-US">
                <a:latin typeface="Arial" charset="0"/>
                <a:ea typeface="msgothic" charset="0"/>
                <a:cs typeface="msgothic" charset="0"/>
              </a:rPr>
              <a:t>Figure 1. Survival of ALS patients enrolled in the placebo group of the topiramate study according to their rate of decline of forced vital capacity during the first 3 months of study.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400736" y="914977"/>
            <a:ext cx="4055129" cy="313459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4098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046350" y="4352637"/>
            <a:ext cx="4770904" cy="347806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76930" indent="-76930">
              <a:lnSpc>
                <a:spcPct val="93000"/>
              </a:lnSpc>
              <a:spcBef>
                <a:spcPct val="0"/>
              </a:spcBef>
              <a:buSzPct val="45000"/>
              <a:tabLst>
                <a:tab pos="649628" algn="l"/>
                <a:tab pos="1299256" algn="l"/>
                <a:tab pos="1948884" algn="l"/>
                <a:tab pos="2598511" algn="l"/>
                <a:tab pos="3248139" algn="l"/>
                <a:tab pos="3897767" algn="l"/>
                <a:tab pos="4547395" algn="l"/>
              </a:tabLst>
            </a:pPr>
            <a:r>
              <a:rPr lang="en-GB" altLang="en-US">
                <a:latin typeface="Arial" charset="0"/>
                <a:ea typeface="msgothic" charset="0"/>
                <a:cs typeface="msgothic" charset="0"/>
              </a:rPr>
              <a:t>Figure 2. Survival of ALS patients enrolled in the placebo group of the topiramate study according to their rate of decline of maximum voluntary isometric contraction–arm (MVIC-arm) Z score during the first 3 months of study.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22DF23-F7FC-4A8A-899D-E83DA73479A4}" type="datetime1">
              <a:rPr lang="en-US" smtClean="0"/>
              <a:t>6/26/2014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R25 NS088248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758E68-53B4-4F41-A667-24CECB6A773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7A9EF1-8834-4F5F-8921-0F5899C2BCD6}" type="datetime1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R25 NS088248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758E68-53B4-4F41-A667-24CECB6A77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1339E9-2E43-4BB5-8007-3B2E645B323D}" type="datetime1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R25 NS088248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758E68-53B4-4F41-A667-24CECB6A77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11BDED-16C0-4BA9-817D-76A0800403BD}" type="datetime1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R25 NS088248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758E68-53B4-4F41-A667-24CECB6A77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391253-36C9-4BFC-95A2-A3FF244D0FEA}" type="datetime1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R25 NS088248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758E68-53B4-4F41-A667-24CECB6A77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C81212-5F15-431E-9B07-5075639F1846}" type="datetime1">
              <a:rPr lang="en-US" smtClean="0"/>
              <a:t>6/26/2014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R25 NS088248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758E68-53B4-4F41-A667-24CECB6A77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97A74-1E00-4903-8800-DFA8C0C91126}" type="datetime1">
              <a:rPr lang="en-US" smtClean="0"/>
              <a:t>6/26/2014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R25 NS088248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758E68-53B4-4F41-A667-24CECB6A77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689E05-9153-4914-9171-7961B346A285}" type="datetime1">
              <a:rPr lang="en-US" smtClean="0"/>
              <a:t>6/26/2014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R25 NS088248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758E68-53B4-4F41-A667-24CECB6A77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563A8F-77F7-4D04-87A9-2FEEF2DBE51D}" type="datetime1">
              <a:rPr lang="en-US" smtClean="0"/>
              <a:t>6/26/2014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R25 NS088248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758E68-53B4-4F41-A667-24CECB6A77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589BE8-236A-4A93-B089-566351763B8B}" type="datetime1">
              <a:rPr lang="en-US" smtClean="0"/>
              <a:t>6/26/2014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R25 NS088248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758E68-53B4-4F41-A667-24CECB6A77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AD0886-D3A6-43F1-AACC-AA234EC3DDAD}" type="datetime1">
              <a:rPr lang="en-US" smtClean="0"/>
              <a:t>6/26/2014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R25 NS088248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758E68-53B4-4F41-A667-24CECB6A773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203503D-3E77-4392-BBF3-41B73D05D166}" type="datetime1">
              <a:rPr lang="en-US" smtClean="0"/>
              <a:t>6/26/2014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R25 NS088248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E758E68-53B4-4F41-A667-24CECB6A77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neurotrials.trainin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vimeo.com/58496502" TargetMode="External"/><Relationship Id="rId2" Type="http://schemas.openxmlformats.org/officeDocument/2006/relationships/hyperlink" Target="http://www.fda.gov/ucm/groups/fdagov-public/@fdagov-afda-orgs/documents/document/ucm303485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>
                <a:effectLst/>
              </a:rPr>
              <a:t>Selecting the Right Population for Clinical Trials: Selectivity versus I</a:t>
            </a:r>
            <a:r>
              <a:rPr lang="en-US" b="0" dirty="0" smtClean="0">
                <a:effectLst/>
              </a:rPr>
              <a:t>nclusivity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685032"/>
            <a:ext cx="8458200" cy="1572768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Dr. Laurie </a:t>
            </a:r>
            <a:r>
              <a:rPr lang="en-US" dirty="0" err="1" smtClean="0"/>
              <a:t>Gutmann</a:t>
            </a:r>
            <a:r>
              <a:rPr lang="en-US" dirty="0" smtClean="0"/>
              <a:t>, MD: University of Iowa</a:t>
            </a:r>
            <a:br>
              <a:rPr lang="en-US" dirty="0" smtClean="0"/>
            </a:br>
            <a:r>
              <a:rPr lang="en-US" dirty="0" smtClean="0"/>
              <a:t>Dr. William Meurer, MD, MS: University of Michigan</a:t>
            </a:r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http://neurotrials.training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89EFE-E13C-42A3-A295-1787606FDC9E}" type="datetime1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R25 NS088248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58E68-53B4-4F41-A667-24CECB6A773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568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Enrichment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Entry criteria</a:t>
            </a:r>
          </a:p>
          <a:p>
            <a:pPr lvl="1"/>
            <a:r>
              <a:rPr lang="en-US" dirty="0" smtClean="0"/>
              <a:t>Have the disease we are studying</a:t>
            </a:r>
          </a:p>
          <a:p>
            <a:r>
              <a:rPr lang="en-US" dirty="0" smtClean="0"/>
              <a:t>Lead-in period or stable disease</a:t>
            </a:r>
          </a:p>
          <a:p>
            <a:pPr lvl="1"/>
            <a:r>
              <a:rPr lang="en-US" dirty="0" smtClean="0"/>
              <a:t>Stable measurements or known expected slope of progression</a:t>
            </a:r>
          </a:p>
          <a:p>
            <a:r>
              <a:rPr lang="en-US" dirty="0" smtClean="0"/>
              <a:t>Placebo response taken into account</a:t>
            </a:r>
          </a:p>
          <a:p>
            <a:r>
              <a:rPr lang="en-US" dirty="0" smtClean="0"/>
              <a:t>Defined disease severity</a:t>
            </a:r>
          </a:p>
          <a:p>
            <a:r>
              <a:rPr lang="en-US" dirty="0" smtClean="0"/>
              <a:t>Absence of conditions that would obscure benefit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BDED-16C0-4BA9-817D-76A0800403BD}" type="datetime1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R25 NS088248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58E68-53B4-4F41-A667-24CECB6A773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441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Enrichment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5604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Practical – to decrease heterogeneity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Prognostic enrichment </a:t>
            </a:r>
          </a:p>
          <a:p>
            <a:pPr marL="797814" lvl="1" indent="-514350"/>
            <a:r>
              <a:rPr lang="en-US" dirty="0" smtClean="0"/>
              <a:t>Likely to have study endpoint (outcome)</a:t>
            </a:r>
          </a:p>
          <a:p>
            <a:pPr marL="797814" lvl="1" indent="-514350"/>
            <a:r>
              <a:rPr lang="en-US" dirty="0" smtClean="0"/>
              <a:t>Or large change in endpoint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Predictive enrichment</a:t>
            </a:r>
          </a:p>
          <a:p>
            <a:pPr marL="797814" lvl="1" indent="-514350"/>
            <a:r>
              <a:rPr lang="en-US" dirty="0" smtClean="0"/>
              <a:t>Patient characteristics</a:t>
            </a:r>
          </a:p>
          <a:p>
            <a:pPr marL="797814" lvl="1" indent="-514350"/>
            <a:r>
              <a:rPr lang="en-US" dirty="0" smtClean="0"/>
              <a:t>Patient response to similar treatment</a:t>
            </a:r>
          </a:p>
          <a:p>
            <a:pPr marL="797814" lvl="1" indent="-514350"/>
            <a:r>
              <a:rPr lang="en-US" dirty="0" smtClean="0"/>
              <a:t>Early response of surrogate</a:t>
            </a:r>
          </a:p>
          <a:p>
            <a:pPr marL="283464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Types 2 and 3 may raise generalizability issues later</a:t>
            </a:r>
          </a:p>
          <a:p>
            <a:pPr marL="797814" lvl="1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BDED-16C0-4BA9-817D-76A0800403BD}" type="datetime1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R25 NS088248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58E68-53B4-4F41-A667-24CECB6A773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28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(Some) Strategies to Decrease Heterogeneity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Carefully consider entry criteria</a:t>
            </a:r>
          </a:p>
          <a:p>
            <a:r>
              <a:rPr lang="en-US" dirty="0" smtClean="0"/>
              <a:t>Find (a priori) likely compliers</a:t>
            </a:r>
          </a:p>
          <a:p>
            <a:r>
              <a:rPr lang="en-US" dirty="0" smtClean="0"/>
              <a:t>Find patients who will not drop out</a:t>
            </a:r>
          </a:p>
          <a:p>
            <a:r>
              <a:rPr lang="en-US" dirty="0" smtClean="0"/>
              <a:t>Consider lead in period to weed out placebo responders</a:t>
            </a:r>
          </a:p>
          <a:p>
            <a:r>
              <a:rPr lang="en-US" dirty="0" smtClean="0"/>
              <a:t>Avoid enrollment of patients with short life expectancy (if long term treatment or outcome measurement)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BDED-16C0-4BA9-817D-76A0800403BD}" type="datetime1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R25 NS088248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58E68-53B4-4F41-A667-24CECB6A773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7009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Option: Choose High Risk Patients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89448"/>
          </a:xfrm>
        </p:spPr>
        <p:txBody>
          <a:bodyPr>
            <a:normAutofit/>
          </a:bodyPr>
          <a:lstStyle/>
          <a:p>
            <a:r>
              <a:rPr lang="en-US" dirty="0" smtClean="0"/>
              <a:t>Probability of having outcome events (likely)</a:t>
            </a:r>
          </a:p>
          <a:p>
            <a:r>
              <a:rPr lang="en-US" dirty="0" smtClean="0"/>
              <a:t>Or large change in endpoint measured in study (degenerative disease with well established natural history)</a:t>
            </a:r>
          </a:p>
          <a:p>
            <a:r>
              <a:rPr lang="en-US" dirty="0" smtClean="0"/>
              <a:t>Consider relative versus absolute risk reduction versus base rate</a:t>
            </a:r>
          </a:p>
          <a:p>
            <a:pPr lvl="1"/>
            <a:r>
              <a:rPr lang="en-US" dirty="0" smtClean="0"/>
              <a:t>50% RRR </a:t>
            </a:r>
          </a:p>
          <a:p>
            <a:pPr lvl="2"/>
            <a:r>
              <a:rPr lang="en-US" dirty="0"/>
              <a:t>M</a:t>
            </a:r>
            <a:r>
              <a:rPr lang="en-US" dirty="0" smtClean="0"/>
              <a:t>ortality from 30 to 15%</a:t>
            </a:r>
          </a:p>
          <a:p>
            <a:pPr lvl="2"/>
            <a:r>
              <a:rPr lang="en-US" dirty="0" smtClean="0"/>
              <a:t>Mortality from 1 to 0.5%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BDED-16C0-4BA9-817D-76A0800403BD}" type="datetime1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R25 NS088248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58E68-53B4-4F41-A667-24CECB6A773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821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Option: Choose Likely “Responders”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Predictive enrichment</a:t>
            </a:r>
          </a:p>
          <a:p>
            <a:pPr lvl="1"/>
            <a:r>
              <a:rPr lang="en-US" dirty="0" smtClean="0"/>
              <a:t>Patient characteristics </a:t>
            </a:r>
          </a:p>
          <a:p>
            <a:pPr lvl="2"/>
            <a:r>
              <a:rPr lang="en-US" dirty="0" smtClean="0"/>
              <a:t>Disease phenotype(</a:t>
            </a:r>
            <a:r>
              <a:rPr lang="en-US" dirty="0" err="1" smtClean="0"/>
              <a:t>hyperdense</a:t>
            </a:r>
            <a:r>
              <a:rPr lang="en-US" dirty="0" smtClean="0"/>
              <a:t> MCA)</a:t>
            </a:r>
          </a:p>
          <a:p>
            <a:pPr lvl="2"/>
            <a:r>
              <a:rPr lang="en-US" dirty="0" smtClean="0"/>
              <a:t>Proteomic</a:t>
            </a:r>
          </a:p>
          <a:p>
            <a:pPr lvl="2"/>
            <a:r>
              <a:rPr lang="en-US" dirty="0" smtClean="0"/>
              <a:t>Genomic</a:t>
            </a:r>
          </a:p>
          <a:p>
            <a:pPr lvl="2"/>
            <a:r>
              <a:rPr lang="en-US" dirty="0" smtClean="0"/>
              <a:t>Early response to surrogate (NIHSS “non-response” after </a:t>
            </a:r>
            <a:r>
              <a:rPr lang="en-US" dirty="0" err="1" smtClean="0"/>
              <a:t>tPA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BDED-16C0-4BA9-817D-76A0800403BD}" type="datetime1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R25 NS088248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58E68-53B4-4F41-A667-24CECB6A773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2078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 Home Message on Population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When we decide who to include in a trial, we are doing enrichment (at some level).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We might not call it that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Be able to contrast this from “enrichment designs” – in which the design helps learn about the population best to study (which are cool – but outside our scope today)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BDED-16C0-4BA9-817D-76A0800403BD}" type="datetime1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R25 NS088248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58E68-53B4-4F41-A667-24CECB6A773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459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798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Which of the following types of population selection strategies will have the lowest adverse impact on generalizability after the trial is completed?</a:t>
            </a:r>
          </a:p>
          <a:p>
            <a:pPr marL="514350" indent="-514350">
              <a:buAutoNum type="alphaUcPeriod"/>
            </a:pPr>
            <a:r>
              <a:rPr lang="en-US" dirty="0" smtClean="0"/>
              <a:t>Selection of patients based on protein or biomarker</a:t>
            </a:r>
          </a:p>
          <a:p>
            <a:pPr marL="514350" indent="-514350">
              <a:buAutoNum type="alphaUcPeriod"/>
            </a:pPr>
            <a:r>
              <a:rPr lang="en-US" dirty="0" smtClean="0"/>
              <a:t>Exclusion of older patients</a:t>
            </a:r>
          </a:p>
          <a:p>
            <a:pPr marL="514350" indent="-514350">
              <a:buAutoNum type="alphaUcPeriod"/>
            </a:pPr>
            <a:r>
              <a:rPr lang="en-US" dirty="0" smtClean="0"/>
              <a:t>A design that selects out placebo responders</a:t>
            </a:r>
          </a:p>
          <a:p>
            <a:pPr marL="514350" indent="-514350">
              <a:buAutoNum type="alphaUcPeriod"/>
            </a:pPr>
            <a:r>
              <a:rPr lang="en-US" dirty="0" smtClean="0"/>
              <a:t>Inclusion of most severe patients</a:t>
            </a:r>
          </a:p>
          <a:p>
            <a:pPr marL="514350" indent="-514350">
              <a:buAutoNum type="alphaUcPeriod"/>
            </a:pPr>
            <a:r>
              <a:rPr lang="en-US" dirty="0" smtClean="0"/>
              <a:t>No idea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BDED-16C0-4BA9-817D-76A0800403BD}" type="datetime1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R25 NS088248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58E68-53B4-4F41-A667-24CECB6A773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2023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Issues of Special Interest to Neuroscience Trials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Neurological trial outcomes</a:t>
            </a:r>
          </a:p>
          <a:p>
            <a:pPr lvl="1"/>
            <a:r>
              <a:rPr lang="en-US" dirty="0" smtClean="0"/>
              <a:t>Functional (related to age and other comorbidities ALONG with disease)</a:t>
            </a:r>
          </a:p>
          <a:p>
            <a:pPr lvl="1"/>
            <a:r>
              <a:rPr lang="en-US" dirty="0" smtClean="0"/>
              <a:t>Distinction between baseline prognosis and treatment effect</a:t>
            </a:r>
          </a:p>
          <a:p>
            <a:pPr marL="347472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BDED-16C0-4BA9-817D-76A0800403BD}" type="datetime1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R25 NS088248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58E68-53B4-4F41-A667-24CECB6A773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816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257800"/>
            <a:ext cx="8183880" cy="777240"/>
          </a:xfrm>
        </p:spPr>
        <p:txBody>
          <a:bodyPr/>
          <a:lstStyle/>
          <a:p>
            <a:r>
              <a:rPr lang="en-US" dirty="0" smtClean="0"/>
              <a:t>Key Aspects of 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56048"/>
          </a:xfrm>
        </p:spPr>
        <p:txBody>
          <a:bodyPr/>
          <a:lstStyle/>
          <a:p>
            <a:r>
              <a:rPr lang="en-US" dirty="0" smtClean="0"/>
              <a:t>Age</a:t>
            </a:r>
          </a:p>
          <a:p>
            <a:r>
              <a:rPr lang="en-US" dirty="0" smtClean="0"/>
              <a:t>Disease Severity / Prognosis</a:t>
            </a:r>
          </a:p>
          <a:p>
            <a:r>
              <a:rPr lang="en-US" dirty="0" smtClean="0"/>
              <a:t>Onset (Treatment Window)</a:t>
            </a:r>
          </a:p>
          <a:p>
            <a:r>
              <a:rPr lang="en-US" dirty="0" smtClean="0"/>
              <a:t>Comorbidities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BDED-16C0-4BA9-817D-76A0800403BD}" type="datetime1">
              <a:rPr lang="en-US" smtClean="0"/>
              <a:t>6/26/2014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R25 NS088248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58E68-53B4-4F41-A667-24CECB6A773C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5486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Stroke Reperfusion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793223"/>
              </p:ext>
            </p:extLst>
          </p:nvPr>
        </p:nvGraphicFramePr>
        <p:xfrm>
          <a:off x="762000" y="685800"/>
          <a:ext cx="7848600" cy="443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7642"/>
                <a:gridCol w="2299085"/>
                <a:gridCol w="3091873"/>
              </a:tblGrid>
              <a:tr h="74676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Population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ECASS 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NINDS </a:t>
                      </a:r>
                      <a:r>
                        <a:rPr lang="en-US" sz="2800" dirty="0" err="1" smtClean="0"/>
                        <a:t>tPA</a:t>
                      </a:r>
                      <a:r>
                        <a:rPr lang="en-US" sz="2800" dirty="0" smtClean="0"/>
                        <a:t> trial</a:t>
                      </a:r>
                      <a:endParaRPr lang="en-US" sz="2800" dirty="0"/>
                    </a:p>
                  </a:txBody>
                  <a:tcPr/>
                </a:tc>
              </a:tr>
              <a:tr h="74676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Age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18-80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18+</a:t>
                      </a:r>
                      <a:endParaRPr lang="en-US" sz="2800" dirty="0"/>
                    </a:p>
                  </a:txBody>
                  <a:tcPr/>
                </a:tc>
              </a:tr>
              <a:tr h="74676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Severity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Not</a:t>
                      </a:r>
                      <a:r>
                        <a:rPr lang="en-US" sz="2800" baseline="0" dirty="0" smtClean="0"/>
                        <a:t> “Severe”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Measurable deficit</a:t>
                      </a:r>
                      <a:endParaRPr lang="en-US" sz="2800" dirty="0"/>
                    </a:p>
                  </a:txBody>
                  <a:tcPr/>
                </a:tc>
              </a:tr>
              <a:tr h="74676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Onset to enrollment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0-6 hours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50% 0-90 minutes</a:t>
                      </a:r>
                    </a:p>
                    <a:p>
                      <a:r>
                        <a:rPr lang="en-US" sz="2800" dirty="0" smtClean="0"/>
                        <a:t>50% 91-180 minutes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BDED-16C0-4BA9-817D-76A0800403BD}" type="datetime1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R25 NS088248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58E68-53B4-4F41-A667-24CECB6A773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21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end of this session the learner should be able to </a:t>
            </a:r>
          </a:p>
          <a:p>
            <a:pPr lvl="1"/>
            <a:r>
              <a:rPr lang="en-US" dirty="0" smtClean="0"/>
              <a:t>Consider how selecting a trial population can influence the science and the logistics</a:t>
            </a:r>
          </a:p>
          <a:p>
            <a:pPr lvl="1"/>
            <a:r>
              <a:rPr lang="en-US" dirty="0" smtClean="0"/>
              <a:t>Understand the process of balancing both a population that will be responsive to an intervention (prognosis) but will exist in sufficient numbers for inference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BDED-16C0-4BA9-817D-76A0800403BD}" type="datetime1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R25 NS088248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58E68-53B4-4F41-A667-24CECB6A773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46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Consider the population and relationship to presumed treatment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9715370"/>
              </p:ext>
            </p:extLst>
          </p:nvPr>
        </p:nvGraphicFramePr>
        <p:xfrm>
          <a:off x="762000" y="685800"/>
          <a:ext cx="78486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7642"/>
                <a:gridCol w="2299085"/>
                <a:gridCol w="3091873"/>
              </a:tblGrid>
              <a:tr h="74676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Population</a:t>
                      </a:r>
                    </a:p>
                    <a:p>
                      <a:r>
                        <a:rPr lang="en-US" sz="2800" dirty="0" smtClean="0"/>
                        <a:t>Parameter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Biological</a:t>
                      </a:r>
                    </a:p>
                    <a:p>
                      <a:r>
                        <a:rPr lang="en-US" sz="2800" dirty="0" smtClean="0"/>
                        <a:t>Rationale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Outcome Measure</a:t>
                      </a:r>
                      <a:endParaRPr lang="en-US" sz="2800" dirty="0"/>
                    </a:p>
                  </a:txBody>
                  <a:tcPr/>
                </a:tc>
              </a:tr>
              <a:tr h="74676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Age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Yes</a:t>
                      </a:r>
                      <a:endParaRPr lang="en-US" sz="2800" dirty="0"/>
                    </a:p>
                  </a:txBody>
                  <a:tcPr/>
                </a:tc>
              </a:tr>
              <a:tr h="74676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Severity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Probably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Yes</a:t>
                      </a:r>
                      <a:endParaRPr lang="en-US" sz="2800" dirty="0"/>
                    </a:p>
                  </a:txBody>
                  <a:tcPr/>
                </a:tc>
              </a:tr>
              <a:tr h="74676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Onset to enrollment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No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BDED-16C0-4BA9-817D-76A0800403BD}" type="datetime1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R25 NS088248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58E68-53B4-4F41-A667-24CECB6A773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004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Presumed Correlations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BDED-16C0-4BA9-817D-76A0800403BD}" type="datetime1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R25 NS088248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58E68-53B4-4F41-A667-24CECB6A773C}" type="slidenum">
              <a:rPr lang="en-US" smtClean="0"/>
              <a:t>21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9218967"/>
              </p:ext>
            </p:extLst>
          </p:nvPr>
        </p:nvGraphicFramePr>
        <p:xfrm>
          <a:off x="762000" y="685800"/>
          <a:ext cx="7848601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431235"/>
                <a:gridCol w="2218083"/>
                <a:gridCol w="2218083"/>
              </a:tblGrid>
              <a:tr h="74676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Age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Severity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Onset to </a:t>
                      </a:r>
                      <a:r>
                        <a:rPr lang="en-US" sz="2800" dirty="0" err="1" smtClean="0"/>
                        <a:t>rx</a:t>
                      </a:r>
                      <a:endParaRPr lang="en-US" sz="2800" dirty="0"/>
                    </a:p>
                  </a:txBody>
                  <a:tcPr/>
                </a:tc>
              </a:tr>
              <a:tr h="74676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Age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X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Moderate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Minimal</a:t>
                      </a:r>
                      <a:endParaRPr lang="en-US" sz="2800" dirty="0"/>
                    </a:p>
                  </a:txBody>
                  <a:tcPr/>
                </a:tc>
              </a:tr>
              <a:tr h="74676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Severity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X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High</a:t>
                      </a:r>
                      <a:endParaRPr lang="en-US" sz="2800" dirty="0"/>
                    </a:p>
                  </a:txBody>
                  <a:tcPr/>
                </a:tc>
              </a:tr>
              <a:tr h="74676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Onset to </a:t>
                      </a:r>
                      <a:r>
                        <a:rPr lang="en-US" sz="2800" dirty="0" err="1" smtClean="0"/>
                        <a:t>rx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X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97507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Stroke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Fundamental tension</a:t>
            </a:r>
          </a:p>
          <a:p>
            <a:pPr lvl="1"/>
            <a:r>
              <a:rPr lang="en-US" dirty="0" smtClean="0"/>
              <a:t>Selecting a population that “will have room” to respond</a:t>
            </a:r>
          </a:p>
          <a:p>
            <a:pPr lvl="1"/>
            <a:r>
              <a:rPr lang="en-US" dirty="0" smtClean="0"/>
              <a:t>Restricting the population and limiting generalizability</a:t>
            </a:r>
          </a:p>
          <a:p>
            <a:r>
              <a:rPr lang="en-US" dirty="0" smtClean="0"/>
              <a:t>In early phases</a:t>
            </a:r>
          </a:p>
          <a:p>
            <a:pPr lvl="1"/>
            <a:r>
              <a:rPr lang="en-US" dirty="0" smtClean="0"/>
              <a:t>Usually better to establish that treatment works in a sub-set</a:t>
            </a:r>
          </a:p>
          <a:p>
            <a:pPr lvl="1"/>
            <a:r>
              <a:rPr lang="en-US" dirty="0" smtClean="0"/>
              <a:t>Broaden population later (NINDS -&gt; ECASS3)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BDED-16C0-4BA9-817D-76A0800403BD}" type="datetime1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R25 NS088248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58E68-53B4-4F41-A667-24CECB6A773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260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79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 the ECASS 3 stroke trial, which one of these exclusion criteria has the </a:t>
            </a:r>
            <a:r>
              <a:rPr lang="en-US" u="sng" dirty="0" smtClean="0"/>
              <a:t>strongest</a:t>
            </a:r>
            <a:r>
              <a:rPr lang="en-US" dirty="0" smtClean="0"/>
              <a:t> biological rationale</a:t>
            </a:r>
          </a:p>
          <a:p>
            <a:pPr marL="514350" indent="-514350">
              <a:buAutoNum type="alphaUcPeriod"/>
            </a:pPr>
            <a:r>
              <a:rPr lang="en-US" dirty="0" smtClean="0"/>
              <a:t>Combination of prior stroke and diabetes</a:t>
            </a:r>
          </a:p>
          <a:p>
            <a:pPr marL="514350" indent="-514350">
              <a:buAutoNum type="alphaUcPeriod"/>
            </a:pPr>
            <a:r>
              <a:rPr lang="en-US" dirty="0" smtClean="0"/>
              <a:t>Severe stroke</a:t>
            </a:r>
          </a:p>
          <a:p>
            <a:pPr marL="514350" indent="-514350">
              <a:buAutoNum type="alphaUcPeriod"/>
            </a:pPr>
            <a:r>
              <a:rPr lang="en-US" dirty="0" smtClean="0"/>
              <a:t>Patients greater than 4.5 hours from onset</a:t>
            </a:r>
          </a:p>
          <a:p>
            <a:pPr marL="514350" indent="-514350">
              <a:buAutoNum type="alphaUcPeriod"/>
            </a:pPr>
            <a:r>
              <a:rPr lang="en-US" dirty="0" smtClean="0"/>
              <a:t>Age over 80</a:t>
            </a:r>
          </a:p>
          <a:p>
            <a:pPr marL="514350" indent="-514350">
              <a:buAutoNum type="alphaUcPeriod"/>
            </a:pPr>
            <a:r>
              <a:rPr lang="en-US" dirty="0" smtClean="0"/>
              <a:t>Not fair, you didn’t even present any data from ECASS3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BDED-16C0-4BA9-817D-76A0800403BD}" type="datetime1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R25 NS088248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58E68-53B4-4F41-A667-24CECB6A773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4152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</a:t>
            </a:r>
            <a:r>
              <a:rPr lang="en-US" dirty="0" smtClean="0"/>
              <a:t>are </a:t>
            </a:r>
            <a:r>
              <a:rPr lang="en-US" dirty="0" smtClean="0"/>
              <a:t>Selection Criteria Important?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Safety of participants in the trial</a:t>
            </a:r>
          </a:p>
          <a:p>
            <a:r>
              <a:rPr lang="en-US" dirty="0" smtClean="0"/>
              <a:t>Anticipated effect of intervention</a:t>
            </a:r>
          </a:p>
          <a:p>
            <a:r>
              <a:rPr lang="en-US" dirty="0" smtClean="0"/>
              <a:t>Reproducibility of results</a:t>
            </a:r>
          </a:p>
          <a:p>
            <a:r>
              <a:rPr lang="en-US" dirty="0" smtClean="0"/>
              <a:t>Generalizability of intervention to the population with the disorder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167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Potential to benefit from the intervention</a:t>
            </a:r>
          </a:p>
          <a:p>
            <a:pPr lvl="1"/>
            <a:r>
              <a:rPr lang="en-US" dirty="0" smtClean="0"/>
              <a:t>Defined disease </a:t>
            </a:r>
          </a:p>
          <a:p>
            <a:r>
              <a:rPr lang="en-US" dirty="0" smtClean="0"/>
              <a:t>High likelihood that the effect can be detected</a:t>
            </a:r>
          </a:p>
          <a:p>
            <a:pPr lvl="1"/>
            <a:r>
              <a:rPr lang="en-US" dirty="0" smtClean="0"/>
              <a:t>Known slope of expected disease progression or stable disease</a:t>
            </a:r>
          </a:p>
          <a:p>
            <a:r>
              <a:rPr lang="en-US" dirty="0" smtClean="0"/>
              <a:t>Expected adverse events shape exclusion criteria</a:t>
            </a:r>
          </a:p>
          <a:p>
            <a:pPr lvl="1"/>
            <a:r>
              <a:rPr lang="en-US" dirty="0" smtClean="0"/>
              <a:t>Safety</a:t>
            </a:r>
          </a:p>
          <a:p>
            <a:r>
              <a:rPr lang="en-US" dirty="0" smtClean="0"/>
              <a:t>Competing risks are assessed</a:t>
            </a:r>
          </a:p>
          <a:p>
            <a:pPr lvl="1"/>
            <a:r>
              <a:rPr lang="en-US" dirty="0" smtClean="0"/>
              <a:t>Conditions that would obscure benefit</a:t>
            </a:r>
          </a:p>
          <a:p>
            <a:r>
              <a:rPr lang="en-US" dirty="0" smtClean="0"/>
              <a:t>Likelihood of adherence/completion of trial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1429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Consider your role as a helper of patients (good science)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" lvl="1" indent="0">
              <a:spcBef>
                <a:spcPts val="1000"/>
              </a:spcBef>
              <a:buNone/>
            </a:pPr>
            <a:endParaRPr lang="en-US" dirty="0" smtClean="0"/>
          </a:p>
          <a:p>
            <a:pPr marL="27432" lvl="1" indent="0">
              <a:spcBef>
                <a:spcPts val="1000"/>
              </a:spcBef>
              <a:buNone/>
            </a:pPr>
            <a:endParaRPr lang="en-US" dirty="0" smtClean="0"/>
          </a:p>
          <a:p>
            <a:pPr marL="27432" lvl="1" indent="0">
              <a:spcBef>
                <a:spcPts val="1000"/>
              </a:spcBef>
              <a:buNone/>
            </a:pPr>
            <a:r>
              <a:rPr lang="en-US" dirty="0" smtClean="0"/>
              <a:t>Responsibility </a:t>
            </a:r>
            <a:r>
              <a:rPr lang="en-US" dirty="0"/>
              <a:t>to patients in the trial and outside the trial to ask the best questions </a:t>
            </a:r>
            <a:endParaRPr lang="en-US" dirty="0" smtClean="0"/>
          </a:p>
          <a:p>
            <a:pPr marL="27432" lvl="1" indent="0">
              <a:spcBef>
                <a:spcPts val="1000"/>
              </a:spcBef>
              <a:buNone/>
            </a:pPr>
            <a:endParaRPr lang="en-US" dirty="0"/>
          </a:p>
          <a:p>
            <a:pPr marL="27432" lvl="1" indent="0">
              <a:spcBef>
                <a:spcPts val="1000"/>
              </a:spcBef>
              <a:buNone/>
            </a:pPr>
            <a:endParaRPr lang="en-US" dirty="0" smtClean="0"/>
          </a:p>
          <a:p>
            <a:pPr marL="27432" lvl="1" indent="0">
              <a:spcBef>
                <a:spcPts val="1000"/>
              </a:spcBef>
              <a:buNone/>
            </a:pPr>
            <a:r>
              <a:rPr lang="en-US" dirty="0" smtClean="0"/>
              <a:t>Rare </a:t>
            </a:r>
            <a:r>
              <a:rPr lang="en-US" dirty="0"/>
              <a:t>disease – participants are precious resource </a:t>
            </a:r>
          </a:p>
          <a:p>
            <a:pPr marL="27432" lvl="1" indent="0">
              <a:spcBef>
                <a:spcPts val="1000"/>
              </a:spcBef>
              <a:buNone/>
            </a:pPr>
            <a:endParaRPr lang="en-US" dirty="0" smtClean="0"/>
          </a:p>
          <a:p>
            <a:pPr marL="27432" lvl="1" indent="0">
              <a:spcBef>
                <a:spcPts val="1000"/>
              </a:spcBef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BDED-16C0-4BA9-817D-76A0800403BD}" type="datetime1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R25 NS088248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58E68-53B4-4F41-A667-24CECB6A773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8768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to benefit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With ALS, original studies looked at time to tracheostomy/ventilator or death as endpoint</a:t>
            </a:r>
          </a:p>
          <a:p>
            <a:r>
              <a:rPr lang="en-US" dirty="0" smtClean="0"/>
              <a:t>Slope of curve from natural history data</a:t>
            </a:r>
          </a:p>
          <a:p>
            <a:pPr lvl="1"/>
            <a:r>
              <a:rPr lang="en-US" dirty="0"/>
              <a:t>allowed less </a:t>
            </a:r>
            <a:r>
              <a:rPr lang="en-US" dirty="0" smtClean="0"/>
              <a:t>of a </a:t>
            </a:r>
            <a:r>
              <a:rPr lang="en-US" dirty="0"/>
              <a:t>lead-in for the </a:t>
            </a:r>
            <a:r>
              <a:rPr lang="en-US" dirty="0" smtClean="0"/>
              <a:t>studies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Knowing the natural history of the disease important – know the standard slope of progression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Using natural history/epidemiological data important to look at where on the curve you want to catch patient</a:t>
            </a:r>
          </a:p>
          <a:p>
            <a:pPr lvl="1"/>
            <a:r>
              <a:rPr lang="en-US" dirty="0" smtClean="0"/>
              <a:t>-put graph here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3241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Detectable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28600" lvl="1">
              <a:spcBef>
                <a:spcPts val="1000"/>
              </a:spcBef>
            </a:pPr>
            <a:r>
              <a:rPr lang="en-US" dirty="0" smtClean="0"/>
              <a:t>Need </a:t>
            </a:r>
            <a:r>
              <a:rPr lang="en-US" dirty="0"/>
              <a:t>to look at select population that will show effect – choose outcome measure/biomarker for disease </a:t>
            </a:r>
            <a:endParaRPr lang="en-US" dirty="0" smtClean="0"/>
          </a:p>
          <a:p>
            <a:pPr marL="685800" lvl="2">
              <a:spcBef>
                <a:spcPts val="1000"/>
              </a:spcBef>
            </a:pPr>
            <a:r>
              <a:rPr lang="en-US" dirty="0" smtClean="0"/>
              <a:t>Time </a:t>
            </a:r>
            <a:r>
              <a:rPr lang="en-US" dirty="0"/>
              <a:t>to </a:t>
            </a:r>
            <a:r>
              <a:rPr lang="en-US" dirty="0" err="1"/>
              <a:t>trach</a:t>
            </a:r>
            <a:r>
              <a:rPr lang="en-US" dirty="0"/>
              <a:t>/death was original outcome </a:t>
            </a:r>
            <a:r>
              <a:rPr lang="en-US" dirty="0" smtClean="0"/>
              <a:t>measure</a:t>
            </a:r>
          </a:p>
          <a:p>
            <a:pPr marL="685800" lvl="2">
              <a:spcBef>
                <a:spcPts val="1000"/>
              </a:spcBef>
            </a:pPr>
            <a:r>
              <a:rPr lang="en-US" dirty="0" err="1" smtClean="0"/>
              <a:t>ALSFRSr</a:t>
            </a:r>
            <a:endParaRPr lang="en-US" dirty="0" smtClean="0"/>
          </a:p>
          <a:p>
            <a:pPr marL="685800" lvl="2">
              <a:spcBef>
                <a:spcPts val="1000"/>
              </a:spcBef>
            </a:pPr>
            <a:r>
              <a:rPr lang="en-US" dirty="0" smtClean="0"/>
              <a:t>FVC</a:t>
            </a:r>
          </a:p>
          <a:p>
            <a:pPr marL="685800" lvl="2">
              <a:spcBef>
                <a:spcPts val="1000"/>
              </a:spcBef>
            </a:pPr>
            <a:r>
              <a:rPr lang="en-US" dirty="0" smtClean="0"/>
              <a:t>New biomarkers?</a:t>
            </a:r>
          </a:p>
          <a:p>
            <a:pPr marL="1143000" lvl="3">
              <a:spcBef>
                <a:spcPts val="1000"/>
              </a:spcBef>
            </a:pPr>
            <a:r>
              <a:rPr lang="en-US" dirty="0" smtClean="0"/>
              <a:t>Be careful to use ones that are validated</a:t>
            </a:r>
            <a:endParaRPr lang="en-US" dirty="0"/>
          </a:p>
          <a:p>
            <a:pPr marL="228600" lvl="1">
              <a:spcBef>
                <a:spcPts val="1000"/>
              </a:spcBef>
            </a:pPr>
            <a:r>
              <a:rPr lang="en-US" dirty="0"/>
              <a:t>To look at effect, you need to choose by severity – too severe/too advanced disease, you won’t be able to measure change in slope of progression</a:t>
            </a:r>
            <a:r>
              <a:rPr lang="en-US" dirty="0" smtClean="0"/>
              <a:t>.</a:t>
            </a:r>
          </a:p>
          <a:p>
            <a:pPr marL="685800" lvl="2">
              <a:spcBef>
                <a:spcPts val="1000"/>
              </a:spcBef>
            </a:pPr>
            <a:r>
              <a:rPr lang="en-US" dirty="0" smtClean="0"/>
              <a:t>Survival as outcome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096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Adverse events/competing 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for ongoing treatments then in one time or intermittent treatment</a:t>
            </a:r>
          </a:p>
          <a:p>
            <a:r>
              <a:rPr lang="en-US" dirty="0" smtClean="0"/>
              <a:t>Loss of appetite or nausea</a:t>
            </a:r>
          </a:p>
          <a:p>
            <a:pPr lvl="1"/>
            <a:r>
              <a:rPr lang="en-US" dirty="0" smtClean="0"/>
              <a:t>Some drugs promising in animal models actually showed worse outcome for treated participants due to weight loss/early death</a:t>
            </a:r>
          </a:p>
          <a:p>
            <a:pPr lvl="1"/>
            <a:r>
              <a:rPr lang="en-US" dirty="0" smtClean="0"/>
              <a:t>Also have to worry about early withdrawal from trial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435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Early slide on audience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Description of how to use audience response system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BDED-16C0-4BA9-817D-76A0800403BD}" type="datetime1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R25 NS088248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58E68-53B4-4F41-A667-24CECB6A773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000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Trial completion/adherence to study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Adverse events</a:t>
            </a:r>
          </a:p>
          <a:p>
            <a:r>
              <a:rPr lang="en-US" dirty="0" smtClean="0"/>
              <a:t>Competing trials</a:t>
            </a:r>
          </a:p>
          <a:p>
            <a:pPr lvl="1"/>
            <a:r>
              <a:rPr lang="en-US" dirty="0" smtClean="0"/>
              <a:t>Awareness of other trials in your field of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0147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25440" y="381640"/>
            <a:ext cx="8493120" cy="414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9pPr>
          </a:lstStyle>
          <a:p>
            <a:pPr algn="ctr"/>
            <a:r>
              <a:rPr lang="en-GB" altLang="en-US" sz="1500" b="1">
                <a:latin typeface="Arial" charset="0"/>
              </a:rPr>
              <a:t>Figure 1. Survival of ALS patients enrolled in the placebo group of the topiramate study according to their rate of decline of forced vital capacity during the first 3 months of study.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960" y="5982388"/>
            <a:ext cx="2612160" cy="652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040" y="979303"/>
            <a:ext cx="6871680" cy="4893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139041" y="5972308"/>
            <a:ext cx="3918240" cy="231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9pPr>
          </a:lstStyle>
          <a:p>
            <a:r>
              <a:rPr lang="en-GB" altLang="en-US" sz="1100" b="1">
                <a:latin typeface="Arial" charset="0"/>
              </a:rPr>
              <a:t>Traynor B J et al. Neurology 2004;63:1933-1935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97920" y="6613175"/>
            <a:ext cx="4930560" cy="3470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9pPr>
          </a:lstStyle>
          <a:p>
            <a:r>
              <a:rPr lang="en-GB" altLang="en-US" sz="900">
                <a:latin typeface="Arial" charset="0"/>
              </a:rPr>
              <a:t>©2004 by Lippincott Williams &amp; Wilkins</a:t>
            </a:r>
          </a:p>
        </p:txBody>
      </p:sp>
    </p:spTree>
    <p:extLst>
      <p:ext uri="{BB962C8B-B14F-4D97-AF65-F5344CB8AC3E}">
        <p14:creationId xmlns:p14="http://schemas.microsoft.com/office/powerpoint/2010/main" val="12714943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25440" y="381641"/>
            <a:ext cx="8493120" cy="614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9pPr>
          </a:lstStyle>
          <a:p>
            <a:pPr algn="ctr"/>
            <a:r>
              <a:rPr lang="en-GB" altLang="en-US" sz="1500" b="1">
                <a:latin typeface="Arial" charset="0"/>
              </a:rPr>
              <a:t>Figure 2. Survival of ALS patients enrolled in the placebo group of the topiramate study according to their rate of decline of maximum voluntary isometric contraction–arm (MVIC-arm) Z score during the first 3 months of study.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960" y="5982388"/>
            <a:ext cx="2612160" cy="652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400" y="1219199"/>
            <a:ext cx="7103520" cy="465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022400" y="5972308"/>
            <a:ext cx="3918240" cy="231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9pPr>
          </a:lstStyle>
          <a:p>
            <a:r>
              <a:rPr lang="en-GB" altLang="en-US" sz="1100" b="1">
                <a:latin typeface="Arial" charset="0"/>
              </a:rPr>
              <a:t>Traynor B J et al. Neurology 2004;63:1933-1935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97920" y="6613175"/>
            <a:ext cx="4930560" cy="3470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9pPr>
          </a:lstStyle>
          <a:p>
            <a:r>
              <a:rPr lang="en-GB" altLang="en-US" sz="900">
                <a:latin typeface="Arial" charset="0"/>
              </a:rPr>
              <a:t>©2004 by Lippincott Williams &amp; Wilkins</a:t>
            </a:r>
          </a:p>
        </p:txBody>
      </p:sp>
    </p:spTree>
    <p:extLst>
      <p:ext uri="{BB962C8B-B14F-4D97-AF65-F5344CB8AC3E}">
        <p14:creationId xmlns:p14="http://schemas.microsoft.com/office/powerpoint/2010/main" val="34306823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 selection criteria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Comparability between studies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Increase heterogeneity and generalizability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63A8F-77F7-4D04-87A9-2FEEF2DBE51D}" type="datetime1">
              <a:rPr lang="en-US" smtClean="0"/>
              <a:t>6/26/2014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R25 NS088248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58E68-53B4-4F41-A667-24CECB6A773C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1087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320" y="163399"/>
            <a:ext cx="6215893" cy="6003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320834" y="4116643"/>
            <a:ext cx="361950" cy="4764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4568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573" y="354149"/>
            <a:ext cx="6738384" cy="596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320834" y="4116643"/>
            <a:ext cx="361950" cy="4764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89741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980" y="776177"/>
            <a:ext cx="8091218" cy="5560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336785" y="4162124"/>
            <a:ext cx="361950" cy="4764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58433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Enrichment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Would it help to focus population?</a:t>
            </a:r>
          </a:p>
          <a:p>
            <a:pPr lvl="1"/>
            <a:r>
              <a:rPr lang="en-US" dirty="0" smtClean="0"/>
              <a:t>Bulbar onset</a:t>
            </a:r>
          </a:p>
          <a:p>
            <a:pPr lvl="1"/>
            <a:r>
              <a:rPr lang="en-US" dirty="0" smtClean="0"/>
              <a:t>Limb onset</a:t>
            </a:r>
          </a:p>
          <a:p>
            <a:pPr lvl="1"/>
            <a:r>
              <a:rPr lang="en-US" dirty="0" smtClean="0"/>
              <a:t>Genetic marker (C9ORF72, SOD1)</a:t>
            </a:r>
          </a:p>
          <a:p>
            <a:pPr lvl="1"/>
            <a:r>
              <a:rPr lang="en-US" dirty="0" smtClean="0"/>
              <a:t>Predominantly UMN</a:t>
            </a:r>
          </a:p>
          <a:p>
            <a:r>
              <a:rPr lang="en-US" dirty="0" smtClean="0"/>
              <a:t>Smaller numbers</a:t>
            </a:r>
          </a:p>
          <a:p>
            <a:r>
              <a:rPr lang="en-US" dirty="0" smtClean="0"/>
              <a:t>Would require repeat trial with expanded inclusion criteria to generalize</a:t>
            </a:r>
          </a:p>
          <a:p>
            <a:pPr lvl="1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63A8F-77F7-4D04-87A9-2FEEF2DBE51D}" type="datetime1">
              <a:rPr lang="en-US" smtClean="0"/>
              <a:t>6/26/2014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R25 NS088248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58E68-53B4-4F41-A667-24CECB6A773C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7138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79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Outcome measures that are useful in ALS trials include:</a:t>
            </a:r>
          </a:p>
          <a:p>
            <a:pPr marL="514350" indent="-514350">
              <a:buAutoNum type="alphaUcPeriod"/>
            </a:pPr>
            <a:r>
              <a:rPr lang="en-US" dirty="0" smtClean="0"/>
              <a:t>FVC</a:t>
            </a:r>
          </a:p>
          <a:p>
            <a:pPr marL="514350" indent="-514350">
              <a:buAutoNum type="alphaUcPeriod"/>
            </a:pPr>
            <a:r>
              <a:rPr lang="en-US" dirty="0" err="1" smtClean="0"/>
              <a:t>ALSFRSr</a:t>
            </a: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Survival</a:t>
            </a:r>
          </a:p>
          <a:p>
            <a:pPr marL="514350" indent="-514350">
              <a:buAutoNum type="alphaUcPeriod"/>
            </a:pPr>
            <a:r>
              <a:rPr lang="en-US" dirty="0" smtClean="0"/>
              <a:t>QOL scales</a:t>
            </a:r>
          </a:p>
          <a:p>
            <a:pPr marL="514350" indent="-514350">
              <a:buAutoNum type="alphaUcPeriod"/>
            </a:pPr>
            <a:r>
              <a:rPr lang="en-US" dirty="0" smtClean="0"/>
              <a:t>Potentially these and more, but must be validated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BDED-16C0-4BA9-817D-76A0800403BD}" type="datetime1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R25 NS088248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58E68-53B4-4F41-A667-24CECB6A773C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3381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“We </a:t>
            </a:r>
            <a:r>
              <a:rPr lang="en-US" dirty="0"/>
              <a:t>don’t do clinical trials in a random sample of </a:t>
            </a:r>
            <a:r>
              <a:rPr lang="en-US" dirty="0" smtClean="0"/>
              <a:t>patients…” </a:t>
            </a:r>
            <a:r>
              <a:rPr lang="en-US" sz="1800" dirty="0" smtClean="0"/>
              <a:t>Bob</a:t>
            </a:r>
            <a:r>
              <a:rPr lang="en-US" dirty="0" smtClean="0"/>
              <a:t> </a:t>
            </a:r>
            <a:r>
              <a:rPr lang="en-US" sz="1800" dirty="0" smtClean="0"/>
              <a:t>Temple</a:t>
            </a:r>
            <a:endParaRPr lang="en-US" sz="1800" dirty="0"/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Enriching </a:t>
            </a:r>
            <a:r>
              <a:rPr lang="en-US" dirty="0"/>
              <a:t>the study population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/>
              <a:t>	</a:t>
            </a:r>
            <a:r>
              <a:rPr lang="en-US" smtClean="0"/>
              <a:t>Selectivity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BDED-16C0-4BA9-817D-76A0800403BD}" type="datetime1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R25 NS088248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58E68-53B4-4F41-A667-24CECB6A773C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109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Audience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My favorite college football team is?</a:t>
            </a:r>
          </a:p>
          <a:p>
            <a:pPr marL="514350" indent="-514350">
              <a:buAutoNum type="alphaUcPeriod"/>
            </a:pPr>
            <a:r>
              <a:rPr lang="en-US" dirty="0" smtClean="0"/>
              <a:t>Ohio State</a:t>
            </a:r>
          </a:p>
          <a:p>
            <a:pPr marL="514350" indent="-514350">
              <a:buAutoNum type="alphaUcPeriod"/>
            </a:pPr>
            <a:r>
              <a:rPr lang="en-US" dirty="0" smtClean="0"/>
              <a:t>Michigan</a:t>
            </a:r>
          </a:p>
          <a:p>
            <a:pPr marL="514350" indent="-514350">
              <a:buAutoNum type="alphaUcPeriod"/>
            </a:pPr>
            <a:r>
              <a:rPr lang="en-US" dirty="0" smtClean="0"/>
              <a:t>Iowa</a:t>
            </a:r>
          </a:p>
          <a:p>
            <a:pPr marL="514350" indent="-514350">
              <a:buAutoNum type="alphaUcPeriod"/>
            </a:pPr>
            <a:r>
              <a:rPr lang="en-US" dirty="0" smtClean="0"/>
              <a:t>West Virginia</a:t>
            </a:r>
          </a:p>
          <a:p>
            <a:pPr marL="514350" indent="-514350">
              <a:buAutoNum type="alphaUcPeriod"/>
            </a:pPr>
            <a:r>
              <a:rPr lang="en-US" dirty="0" smtClean="0"/>
              <a:t>None of the Above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BDED-16C0-4BA9-817D-76A0800403BD}" type="datetime1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R25 NS088248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58E68-53B4-4F41-A667-24CECB6A773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78323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information about enrichment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Great slide set: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http://www.fda.gov/ucm/groups/fdagov-public/@fdagov-afda-orgs/documents/document/ucm303485.</a:t>
            </a:r>
            <a:r>
              <a:rPr lang="en-US" dirty="0" smtClean="0">
                <a:hlinkClick r:id="rId2"/>
              </a:rPr>
              <a:t>pdf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Short video from Bob Temple:</a:t>
            </a:r>
          </a:p>
          <a:p>
            <a:pPr marL="0" indent="0">
              <a:buNone/>
            </a:pPr>
            <a:r>
              <a:rPr lang="pt-BR" dirty="0">
                <a:hlinkClick r:id="rId3"/>
              </a:rPr>
              <a:t>http://vimeo.com/</a:t>
            </a:r>
            <a:r>
              <a:rPr lang="pt-BR" dirty="0" smtClean="0">
                <a:hlinkClick r:id="rId3"/>
              </a:rPr>
              <a:t>58496502</a:t>
            </a:r>
            <a:endParaRPr lang="pt-BR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BDED-16C0-4BA9-817D-76A0800403BD}" type="datetime1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R25 NS088248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58E68-53B4-4F41-A667-24CECB6A773C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761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Dr. Meurer</a:t>
            </a:r>
          </a:p>
          <a:p>
            <a:pPr lvl="1"/>
            <a:r>
              <a:rPr lang="en-US" dirty="0" smtClean="0"/>
              <a:t>No relevant disclosures related to commercial entities</a:t>
            </a:r>
          </a:p>
          <a:p>
            <a:r>
              <a:rPr lang="en-US" dirty="0" smtClean="0"/>
              <a:t>Dr. Gutmann</a:t>
            </a:r>
          </a:p>
          <a:p>
            <a:pPr lvl="1"/>
            <a:r>
              <a:rPr lang="en-US" dirty="0" smtClean="0"/>
              <a:t>No relevant disclosures related to commercial entities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BDED-16C0-4BA9-817D-76A0800403BD}" type="datetime1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R25 NS088248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58E68-53B4-4F41-A667-24CECB6A773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127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issues in population selection for trials</a:t>
            </a:r>
          </a:p>
          <a:p>
            <a:pPr lvl="1"/>
            <a:r>
              <a:rPr lang="en-US" dirty="0" smtClean="0"/>
              <a:t>What is enrichment</a:t>
            </a:r>
          </a:p>
          <a:p>
            <a:pPr lvl="1"/>
            <a:r>
              <a:rPr lang="en-US" dirty="0" smtClean="0"/>
              <a:t>Major characteristics (severity, age, </a:t>
            </a:r>
            <a:r>
              <a:rPr lang="en-US" dirty="0"/>
              <a:t>disease </a:t>
            </a:r>
            <a:r>
              <a:rPr lang="en-US" dirty="0" smtClean="0"/>
              <a:t>onset) (WM)</a:t>
            </a:r>
          </a:p>
          <a:p>
            <a:r>
              <a:rPr lang="en-US" dirty="0" smtClean="0"/>
              <a:t>Stroke Example (WM)</a:t>
            </a:r>
          </a:p>
          <a:p>
            <a:r>
              <a:rPr lang="en-US" dirty="0" smtClean="0"/>
              <a:t>ALS Example (LG)</a:t>
            </a:r>
          </a:p>
          <a:p>
            <a:r>
              <a:rPr lang="en-US" dirty="0" smtClean="0"/>
              <a:t>Conclusions / Q&amp;A (LG)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BDED-16C0-4BA9-817D-76A0800403BD}" type="datetime1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R25 NS088248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58E68-53B4-4F41-A667-24CECB6A773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501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reported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 understand the concept of population enrichment in clinical trials?</a:t>
            </a:r>
          </a:p>
          <a:p>
            <a:pPr marL="514350" indent="-514350">
              <a:buAutoNum type="alphaUcPeriod"/>
            </a:pPr>
            <a:r>
              <a:rPr lang="en-US" dirty="0"/>
              <a:t>M</a:t>
            </a:r>
            <a:r>
              <a:rPr lang="en-US" dirty="0" smtClean="0"/>
              <a:t>ostly</a:t>
            </a:r>
          </a:p>
          <a:p>
            <a:pPr marL="514350" indent="-514350">
              <a:buAutoNum type="alphaUcPeriod"/>
            </a:pPr>
            <a:r>
              <a:rPr lang="en-US" dirty="0"/>
              <a:t>S</a:t>
            </a:r>
            <a:r>
              <a:rPr lang="en-US" dirty="0" smtClean="0"/>
              <a:t>omewhat</a:t>
            </a:r>
          </a:p>
          <a:p>
            <a:pPr marL="514350" indent="-514350">
              <a:buAutoNum type="alphaUcPeriod"/>
            </a:pPr>
            <a:r>
              <a:rPr lang="en-US" dirty="0" smtClean="0"/>
              <a:t>Not sure</a:t>
            </a:r>
          </a:p>
          <a:p>
            <a:pPr marL="514350" indent="-514350">
              <a:buAutoNum type="alphaUcPeriod"/>
            </a:pPr>
            <a:r>
              <a:rPr lang="en-US" dirty="0" smtClean="0"/>
              <a:t>Probably not</a:t>
            </a:r>
          </a:p>
          <a:p>
            <a:pPr marL="514350" indent="-514350">
              <a:buAutoNum type="alphaUcPeriod"/>
            </a:pPr>
            <a:r>
              <a:rPr lang="en-US" dirty="0" smtClean="0"/>
              <a:t>Definitely not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BDED-16C0-4BA9-817D-76A0800403BD}" type="datetime1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R25 NS088248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58E68-53B4-4F41-A667-24CECB6A773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554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Wait a second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thought this was a webinar on population selection…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BDED-16C0-4BA9-817D-76A0800403BD}" type="datetime1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R25 NS088248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58E68-53B4-4F41-A667-24CECB6A773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541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Enrichment – Bob Temple, FDA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BDED-16C0-4BA9-817D-76A0800403BD}" type="datetime1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R25 NS088248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58E68-53B4-4F41-A667-24CECB6A773C}" type="slidenum">
              <a:rPr lang="en-US" smtClean="0"/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457200"/>
            <a:ext cx="41148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“We </a:t>
            </a:r>
            <a:r>
              <a:rPr lang="en-US" sz="4400" dirty="0"/>
              <a:t>don’t do clinical trials in a random sample of the </a:t>
            </a:r>
            <a:r>
              <a:rPr lang="en-US" sz="4400" dirty="0" smtClean="0"/>
              <a:t>population… </a:t>
            </a:r>
            <a:r>
              <a:rPr lang="en-US" sz="4400" dirty="0"/>
              <a:t> </a:t>
            </a:r>
            <a:endParaRPr lang="en-US" sz="4400" dirty="0" smtClean="0"/>
          </a:p>
        </p:txBody>
      </p:sp>
      <p:pic>
        <p:nvPicPr>
          <p:cNvPr id="1028" name="Picture 4" descr="Bob Temple, M.D.  is Deputy Director for Clinical Science in FDA’s Center for Drug Evaluation and Research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57200"/>
            <a:ext cx="3276600" cy="4939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62506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2678</TotalTime>
  <Words>1500</Words>
  <Application>Microsoft Office PowerPoint</Application>
  <PresentationFormat>On-screen Show (4:3)</PresentationFormat>
  <Paragraphs>338</Paragraphs>
  <Slides>40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Aspect</vt:lpstr>
      <vt:lpstr>Selecting the Right Population for Clinical Trials: Selectivity versus Inclusivity</vt:lpstr>
      <vt:lpstr>Objectives</vt:lpstr>
      <vt:lpstr>Early slide on audience response</vt:lpstr>
      <vt:lpstr>Example of Audience Response</vt:lpstr>
      <vt:lpstr>Disclosures</vt:lpstr>
      <vt:lpstr>Overview of Session</vt:lpstr>
      <vt:lpstr>Self reported understanding</vt:lpstr>
      <vt:lpstr>Wait a second</vt:lpstr>
      <vt:lpstr>Enrichment – Bob Temple, FDA</vt:lpstr>
      <vt:lpstr>Enrichment</vt:lpstr>
      <vt:lpstr>Major Enrichment Categories</vt:lpstr>
      <vt:lpstr>(Some) Strategies to Decrease Heterogeneity</vt:lpstr>
      <vt:lpstr>Option: Choose High Risk Patients</vt:lpstr>
      <vt:lpstr>Option: Choose Likely “Responders”</vt:lpstr>
      <vt:lpstr>Take Home Message on Population Selection</vt:lpstr>
      <vt:lpstr>Question 2</vt:lpstr>
      <vt:lpstr>Issues of Special Interest to Neuroscience Trials</vt:lpstr>
      <vt:lpstr>Key Aspects of Population</vt:lpstr>
      <vt:lpstr>Example 1: Stroke Reperfusion</vt:lpstr>
      <vt:lpstr>Consider the population and relationship to presumed treatment</vt:lpstr>
      <vt:lpstr>Presumed Correlations</vt:lpstr>
      <vt:lpstr>Summary Stroke</vt:lpstr>
      <vt:lpstr>Question 3</vt:lpstr>
      <vt:lpstr>Why are Selection Criteria Important?</vt:lpstr>
      <vt:lpstr>Selection criteria</vt:lpstr>
      <vt:lpstr>Consider your role as a helper of patients (good science)</vt:lpstr>
      <vt:lpstr>Potential to benefit</vt:lpstr>
      <vt:lpstr>Detectable effect</vt:lpstr>
      <vt:lpstr>Adverse events/competing risks</vt:lpstr>
      <vt:lpstr>Trial completion/adherence to study protocol</vt:lpstr>
      <vt:lpstr>PowerPoint Presentation</vt:lpstr>
      <vt:lpstr>PowerPoint Presentation</vt:lpstr>
      <vt:lpstr>Standard selection criteria</vt:lpstr>
      <vt:lpstr>PowerPoint Presentation</vt:lpstr>
      <vt:lpstr>PowerPoint Presentation</vt:lpstr>
      <vt:lpstr>PowerPoint Presentation</vt:lpstr>
      <vt:lpstr>Enrichment</vt:lpstr>
      <vt:lpstr>Question 4</vt:lpstr>
      <vt:lpstr>Conclusions</vt:lpstr>
      <vt:lpstr>More information about enrichment</vt:lpstr>
    </vt:vector>
  </TitlesOfParts>
  <Company>University of Michigan Hospital and Health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Webinar 1</dc:title>
  <dc:creator>Meurer, William (Will)</dc:creator>
  <cp:lastModifiedBy>Meurer, William (Will)</cp:lastModifiedBy>
  <cp:revision>42</cp:revision>
  <dcterms:created xsi:type="dcterms:W3CDTF">2014-05-08T12:39:57Z</dcterms:created>
  <dcterms:modified xsi:type="dcterms:W3CDTF">2014-06-26T16:11:16Z</dcterms:modified>
</cp:coreProperties>
</file>