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3"/>
  </p:notesMasterIdLst>
  <p:sldIdLst>
    <p:sldId id="331" r:id="rId2"/>
    <p:sldId id="396" r:id="rId3"/>
    <p:sldId id="390" r:id="rId4"/>
    <p:sldId id="397" r:id="rId5"/>
    <p:sldId id="398" r:id="rId6"/>
    <p:sldId id="420" r:id="rId7"/>
    <p:sldId id="414" r:id="rId8"/>
    <p:sldId id="266" r:id="rId9"/>
    <p:sldId id="392" r:id="rId10"/>
    <p:sldId id="262" r:id="rId11"/>
    <p:sldId id="308" r:id="rId12"/>
    <p:sldId id="415" r:id="rId13"/>
    <p:sldId id="399" r:id="rId14"/>
    <p:sldId id="400" r:id="rId15"/>
    <p:sldId id="416" r:id="rId16"/>
    <p:sldId id="401" r:id="rId17"/>
    <p:sldId id="402" r:id="rId18"/>
    <p:sldId id="403" r:id="rId19"/>
    <p:sldId id="404" r:id="rId20"/>
    <p:sldId id="405" r:id="rId21"/>
    <p:sldId id="417" r:id="rId22"/>
    <p:sldId id="406" r:id="rId23"/>
    <p:sldId id="407" r:id="rId24"/>
    <p:sldId id="408" r:id="rId25"/>
    <p:sldId id="409" r:id="rId26"/>
    <p:sldId id="410" r:id="rId27"/>
    <p:sldId id="411" r:id="rId28"/>
    <p:sldId id="412" r:id="rId29"/>
    <p:sldId id="418" r:id="rId30"/>
    <p:sldId id="413" r:id="rId31"/>
    <p:sldId id="41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0" autoAdjust="0"/>
    <p:restoredTop sz="95527" autoAdjust="0"/>
  </p:normalViewPr>
  <p:slideViewPr>
    <p:cSldViewPr>
      <p:cViewPr>
        <p:scale>
          <a:sx n="100" d="100"/>
          <a:sy n="100" d="100"/>
        </p:scale>
        <p:origin x="798"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C70FC4-5486-4008-9B24-27475C166649}" type="datetimeFigureOut">
              <a:rPr lang="en-US" smtClean="0"/>
              <a:t>4/16/2019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CB2DB-222E-4225-BAC9-1AA5624B8E54}" type="slidenum">
              <a:rPr lang="en-US" smtClean="0"/>
              <a:t>‹#›</a:t>
            </a:fld>
            <a:endParaRPr lang="en-US"/>
          </a:p>
        </p:txBody>
      </p:sp>
    </p:spTree>
    <p:extLst>
      <p:ext uri="{BB962C8B-B14F-4D97-AF65-F5344CB8AC3E}">
        <p14:creationId xmlns:p14="http://schemas.microsoft.com/office/powerpoint/2010/main" val="3399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755CB2DB-222E-4225-BAC9-1AA5624B8E54}" type="slidenum">
              <a:rPr lang="en-US" smtClean="0"/>
              <a:t>1</a:t>
            </a:fld>
            <a:endParaRPr lang="en-US"/>
          </a:p>
        </p:txBody>
      </p:sp>
    </p:spTree>
    <p:extLst>
      <p:ext uri="{BB962C8B-B14F-4D97-AF65-F5344CB8AC3E}">
        <p14:creationId xmlns:p14="http://schemas.microsoft.com/office/powerpoint/2010/main" val="428534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5CB2DB-222E-4225-BAC9-1AA5624B8E54}" type="slidenum">
              <a:rPr lang="en-US" smtClean="0"/>
              <a:t>3</a:t>
            </a:fld>
            <a:endParaRPr lang="en-US"/>
          </a:p>
        </p:txBody>
      </p:sp>
    </p:spTree>
    <p:extLst>
      <p:ext uri="{BB962C8B-B14F-4D97-AF65-F5344CB8AC3E}">
        <p14:creationId xmlns:p14="http://schemas.microsoft.com/office/powerpoint/2010/main" val="999505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 a</a:t>
            </a:r>
            <a:r>
              <a:rPr lang="en-US" baseline="0" dirty="0"/>
              <a:t> commentary by Lewis </a:t>
            </a:r>
            <a:r>
              <a:rPr lang="en-US" baseline="0" dirty="0" err="1"/>
              <a:t>Sheiner</a:t>
            </a:r>
            <a:r>
              <a:rPr lang="en-US" baseline="0" dirty="0"/>
              <a:t> from UCSF, he describes the idea of what we are looking for in a clinical trials. This is a gross oversimplification, but you can think of the regimen axis as containing information on everything about the drug or device including dose, how long to treat, concomitant therapies. The prognostic axis contains all the important ways that patients differ in their outcome either with or without the treatment. The vertical, benefit axis signifies the NET efficacy with toxicity subtracted off. This plane will be flat with zero benefit for a treatment that has no effect on anyone. It is important to point out that this is a biological description and when we conduct clinical trials we are trying to find parts of this surface, but we will never estimate something like this fully with a high degree of accuracy.</a:t>
            </a:r>
            <a:endParaRPr lang="en-US" dirty="0"/>
          </a:p>
        </p:txBody>
      </p:sp>
      <p:sp>
        <p:nvSpPr>
          <p:cNvPr id="4" name="Slide Number Placeholder 3"/>
          <p:cNvSpPr>
            <a:spLocks noGrp="1"/>
          </p:cNvSpPr>
          <p:nvPr>
            <p:ph type="sldNum" sz="quarter" idx="10"/>
          </p:nvPr>
        </p:nvSpPr>
        <p:spPr/>
        <p:txBody>
          <a:bodyPr/>
          <a:lstStyle/>
          <a:p>
            <a:fld id="{A32A403E-1752-4FFA-B0FC-95084C3BD653}" type="slidenum">
              <a:rPr lang="en-US" smtClean="0"/>
              <a:t>11</a:t>
            </a:fld>
            <a:endParaRPr lang="en-US"/>
          </a:p>
        </p:txBody>
      </p:sp>
    </p:spTree>
    <p:extLst>
      <p:ext uri="{BB962C8B-B14F-4D97-AF65-F5344CB8AC3E}">
        <p14:creationId xmlns:p14="http://schemas.microsoft.com/office/powerpoint/2010/main" val="2716103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demonstrates the overall drug development</a:t>
            </a:r>
            <a:r>
              <a:rPr lang="en-US" baseline="0" dirty="0" smtClean="0"/>
              <a:t> pathway (from the FDA guidelines). Pre-clinical studies inform, the design of human experiments, starting with phase I focusing on pharmacology, phase II focusing on the exploratory space (should trials progress), with phase III focusing on confirming efficacy.</a:t>
            </a:r>
            <a:endParaRPr lang="en-US" dirty="0"/>
          </a:p>
        </p:txBody>
      </p:sp>
      <p:sp>
        <p:nvSpPr>
          <p:cNvPr id="4" name="Slide Number Placeholder 3"/>
          <p:cNvSpPr>
            <a:spLocks noGrp="1"/>
          </p:cNvSpPr>
          <p:nvPr>
            <p:ph type="sldNum" sz="quarter" idx="10"/>
          </p:nvPr>
        </p:nvSpPr>
        <p:spPr/>
        <p:txBody>
          <a:bodyPr/>
          <a:lstStyle/>
          <a:p>
            <a:fld id="{C934550C-0362-465A-98D4-EAA5C8B95719}" type="slidenum">
              <a:rPr lang="en-US" smtClean="0"/>
              <a:t>13</a:t>
            </a:fld>
            <a:endParaRPr lang="en-US"/>
          </a:p>
        </p:txBody>
      </p:sp>
    </p:spTree>
    <p:extLst>
      <p:ext uri="{BB962C8B-B14F-4D97-AF65-F5344CB8AC3E}">
        <p14:creationId xmlns:p14="http://schemas.microsoft.com/office/powerpoint/2010/main" val="2283555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is</a:t>
            </a:r>
            <a:r>
              <a:rPr lang="en-US" baseline="0" dirty="0" smtClean="0"/>
              <a:t> another way of looking at the goals of clinical trials through the development pathway. While this is focused on drugs, it is reasonable to consider that the development of any interventions should follow a logical, stepwise progression.</a:t>
            </a:r>
            <a:endParaRPr lang="en-US" dirty="0"/>
          </a:p>
        </p:txBody>
      </p:sp>
      <p:sp>
        <p:nvSpPr>
          <p:cNvPr id="4" name="Slide Number Placeholder 3"/>
          <p:cNvSpPr>
            <a:spLocks noGrp="1"/>
          </p:cNvSpPr>
          <p:nvPr>
            <p:ph type="sldNum" sz="quarter" idx="10"/>
          </p:nvPr>
        </p:nvSpPr>
        <p:spPr/>
        <p:txBody>
          <a:bodyPr/>
          <a:lstStyle/>
          <a:p>
            <a:fld id="{C934550C-0362-465A-98D4-EAA5C8B95719}" type="slidenum">
              <a:rPr lang="en-US" smtClean="0"/>
              <a:t>14</a:t>
            </a:fld>
            <a:endParaRPr lang="en-US"/>
          </a:p>
        </p:txBody>
      </p:sp>
    </p:spTree>
    <p:extLst>
      <p:ext uri="{BB962C8B-B14F-4D97-AF65-F5344CB8AC3E}">
        <p14:creationId xmlns:p14="http://schemas.microsoft.com/office/powerpoint/2010/main" val="272254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a:t>
            </a:r>
            <a:r>
              <a:rPr lang="en-US" baseline="30000" dirty="0" smtClean="0"/>
              <a:t>nd</a:t>
            </a:r>
            <a:r>
              <a:rPr lang="en-US" dirty="0" smtClean="0"/>
              <a:t> option is a much better clinical trial question. </a:t>
            </a:r>
            <a:endParaRPr lang="en-US" dirty="0"/>
          </a:p>
        </p:txBody>
      </p:sp>
      <p:sp>
        <p:nvSpPr>
          <p:cNvPr id="4" name="Slide Number Placeholder 3"/>
          <p:cNvSpPr>
            <a:spLocks noGrp="1"/>
          </p:cNvSpPr>
          <p:nvPr>
            <p:ph type="sldNum" sz="quarter" idx="10"/>
          </p:nvPr>
        </p:nvSpPr>
        <p:spPr/>
        <p:txBody>
          <a:bodyPr/>
          <a:lstStyle/>
          <a:p>
            <a:fld id="{C934550C-0362-465A-98D4-EAA5C8B95719}" type="slidenum">
              <a:rPr lang="en-US" smtClean="0"/>
              <a:t>16</a:t>
            </a:fld>
            <a:endParaRPr lang="en-US"/>
          </a:p>
        </p:txBody>
      </p:sp>
    </p:spTree>
    <p:extLst>
      <p:ext uri="{BB962C8B-B14F-4D97-AF65-F5344CB8AC3E}">
        <p14:creationId xmlns:p14="http://schemas.microsoft.com/office/powerpoint/2010/main" val="2708080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DE60AF33-E960-4E07-91C5-3975572ED8AE}" type="datetime1">
              <a:rPr lang="en-US" smtClean="0"/>
              <a:t>4/16/2019</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smtClean="0"/>
              <a:t> Supported by NINDS R25NS088248 U01NS077352</a:t>
            </a: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344444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D652AD-0532-48CB-A070-B62931EBD2B4}" type="datetime1">
              <a:rPr lang="en-US" smtClean="0"/>
              <a:t>4/16/2019</a:t>
            </a:fld>
            <a:endParaRPr lang="en-US"/>
          </a:p>
        </p:txBody>
      </p:sp>
      <p:sp>
        <p:nvSpPr>
          <p:cNvPr id="6" name="Footer Placeholder 5"/>
          <p:cNvSpPr>
            <a:spLocks noGrp="1"/>
          </p:cNvSpPr>
          <p:nvPr>
            <p:ph type="ftr" sz="quarter" idx="11"/>
          </p:nvPr>
        </p:nvSpPr>
        <p:spPr/>
        <p:txBody>
          <a:bodyPr/>
          <a:lstStyle/>
          <a:p>
            <a:r>
              <a:rPr lang="en-US" smtClean="0"/>
              <a:t> Supported by NINDS R25NS088248 U01NS077352</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88451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AE7DC8E-D1C0-47A5-A2CE-7CC5BBD0DAF7}" type="datetime1">
              <a:rPr lang="en-US" smtClean="0"/>
              <a:t>4/16/2019</a:t>
            </a:fld>
            <a:endParaRPr lang="en-US"/>
          </a:p>
        </p:txBody>
      </p:sp>
      <p:sp>
        <p:nvSpPr>
          <p:cNvPr id="5" name="Footer Placeholder 4"/>
          <p:cNvSpPr>
            <a:spLocks noGrp="1"/>
          </p:cNvSpPr>
          <p:nvPr>
            <p:ph type="ftr" sz="quarter" idx="11"/>
          </p:nvPr>
        </p:nvSpPr>
        <p:spPr/>
        <p:txBody>
          <a:bodyPr/>
          <a:lstStyle/>
          <a:p>
            <a:r>
              <a:rPr lang="en-US" smtClean="0"/>
              <a:t> Supported by NINDS R25NS088248 U01NS077352</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7714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41B0CE5-08EE-4CB4-81E3-26DA2FA36317}" type="datetime1">
              <a:rPr lang="en-US" smtClean="0"/>
              <a:t>4/16/2019</a:t>
            </a:fld>
            <a:endParaRPr lang="en-US"/>
          </a:p>
        </p:txBody>
      </p:sp>
      <p:sp>
        <p:nvSpPr>
          <p:cNvPr id="5" name="Footer Placeholder 4"/>
          <p:cNvSpPr>
            <a:spLocks noGrp="1"/>
          </p:cNvSpPr>
          <p:nvPr>
            <p:ph type="ftr" sz="quarter" idx="11"/>
          </p:nvPr>
        </p:nvSpPr>
        <p:spPr/>
        <p:txBody>
          <a:bodyPr/>
          <a:lstStyle/>
          <a:p>
            <a:r>
              <a:rPr lang="en-US" smtClean="0"/>
              <a:t> Supported by NINDS R25NS088248 U01NS077352</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54746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9F9641-7C3A-4896-8027-3645A2EF5576}" type="datetime1">
              <a:rPr lang="en-US" smtClean="0"/>
              <a:t>4/16/2019</a:t>
            </a:fld>
            <a:endParaRPr lang="en-US"/>
          </a:p>
        </p:txBody>
      </p:sp>
      <p:sp>
        <p:nvSpPr>
          <p:cNvPr id="5" name="Footer Placeholder 4"/>
          <p:cNvSpPr>
            <a:spLocks noGrp="1"/>
          </p:cNvSpPr>
          <p:nvPr>
            <p:ph type="ftr" sz="quarter" idx="11"/>
          </p:nvPr>
        </p:nvSpPr>
        <p:spPr/>
        <p:txBody>
          <a:bodyPr/>
          <a:lstStyle/>
          <a:p>
            <a:r>
              <a:rPr lang="en-US" smtClean="0"/>
              <a:t> Supported by NINDS R25NS088248 U01NS077352</a:t>
            </a: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72115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DD6F8A-53D6-41B5-9A45-914ACD09327E}" type="datetime1">
              <a:rPr lang="en-US" smtClean="0"/>
              <a:t>4/16/2019</a:t>
            </a:fld>
            <a:endParaRPr lang="en-US"/>
          </a:p>
        </p:txBody>
      </p:sp>
      <p:sp>
        <p:nvSpPr>
          <p:cNvPr id="8" name="Footer Placeholder 7"/>
          <p:cNvSpPr>
            <a:spLocks noGrp="1"/>
          </p:cNvSpPr>
          <p:nvPr>
            <p:ph type="ftr" sz="quarter" idx="11"/>
          </p:nvPr>
        </p:nvSpPr>
        <p:spPr/>
        <p:txBody>
          <a:bodyPr/>
          <a:lstStyle/>
          <a:p>
            <a:r>
              <a:rPr lang="en-US" smtClean="0"/>
              <a:t> Supported by NINDS R25NS088248 U01NS077352</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6936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2E6A73-E83C-407A-A60A-93DFFA8417DC}" type="datetime1">
              <a:rPr lang="en-US" smtClean="0"/>
              <a:t>4/16/2019</a:t>
            </a:fld>
            <a:endParaRPr lang="en-US"/>
          </a:p>
        </p:txBody>
      </p:sp>
      <p:sp>
        <p:nvSpPr>
          <p:cNvPr id="8" name="Footer Placeholder 7"/>
          <p:cNvSpPr>
            <a:spLocks noGrp="1"/>
          </p:cNvSpPr>
          <p:nvPr>
            <p:ph type="ftr" sz="quarter" idx="11"/>
          </p:nvPr>
        </p:nvSpPr>
        <p:spPr/>
        <p:txBody>
          <a:bodyPr/>
          <a:lstStyle/>
          <a:p>
            <a:r>
              <a:rPr lang="en-US" smtClean="0"/>
              <a:t> Supported by NINDS R25NS088248 U01NS077352</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66188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69037BFA-8D0E-478F-9DF5-DB3F019BC0CE}" type="datetime1">
              <a:rPr lang="en-US" smtClean="0"/>
              <a:t>4/16/2019</a:t>
            </a:fld>
            <a:endParaRPr lang="en-US"/>
          </a:p>
        </p:txBody>
      </p:sp>
      <p:sp>
        <p:nvSpPr>
          <p:cNvPr id="5" name="Footer Placeholder 4"/>
          <p:cNvSpPr>
            <a:spLocks noGrp="1"/>
          </p:cNvSpPr>
          <p:nvPr>
            <p:ph type="ftr" sz="quarter" idx="11"/>
          </p:nvPr>
        </p:nvSpPr>
        <p:spPr>
          <a:xfrm>
            <a:off x="516133" y="6387910"/>
            <a:ext cx="3859795" cy="228660"/>
          </a:xfrm>
        </p:spPr>
        <p:txBody>
          <a:bodyPr/>
          <a:lstStyle/>
          <a:p>
            <a:r>
              <a:rPr lang="en-US" smtClean="0"/>
              <a:t> Supported by NINDS R25NS088248 U01NS077352</a:t>
            </a: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30699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305D2E-0EFC-464F-966F-5C6EA4A299E4}" type="datetime1">
              <a:rPr lang="en-US" smtClean="0"/>
              <a:t>4/16/2019</a:t>
            </a:fld>
            <a:endParaRPr lang="en-US"/>
          </a:p>
        </p:txBody>
      </p:sp>
      <p:sp>
        <p:nvSpPr>
          <p:cNvPr id="5" name="Footer Placeholder 4"/>
          <p:cNvSpPr>
            <a:spLocks noGrp="1"/>
          </p:cNvSpPr>
          <p:nvPr>
            <p:ph type="ftr" sz="quarter" idx="11"/>
          </p:nvPr>
        </p:nvSpPr>
        <p:spPr>
          <a:xfrm>
            <a:off x="538546" y="6365498"/>
            <a:ext cx="3859795" cy="228660"/>
          </a:xfrm>
        </p:spPr>
        <p:txBody>
          <a:bodyPr/>
          <a:lstStyle/>
          <a:p>
            <a:r>
              <a:rPr lang="en-US" smtClean="0"/>
              <a:t> Supported by NINDS R25NS088248 U01NS077352</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14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422CCDE-F031-4C13-8AC3-B11826D19EFD}" type="datetime1">
              <a:rPr lang="en-US" smtClean="0"/>
              <a:t>4/16/2019</a:t>
            </a:fld>
            <a:endParaRPr lang="en-US" dirty="0"/>
          </a:p>
        </p:txBody>
      </p:sp>
      <p:sp>
        <p:nvSpPr>
          <p:cNvPr id="5" name="Footer Placeholder 4"/>
          <p:cNvSpPr>
            <a:spLocks noGrp="1"/>
          </p:cNvSpPr>
          <p:nvPr>
            <p:ph type="ftr" sz="quarter" idx="11"/>
          </p:nvPr>
        </p:nvSpPr>
        <p:spPr/>
        <p:txBody>
          <a:bodyPr/>
          <a:lstStyle/>
          <a:p>
            <a:endParaRPr lang="en-US" dirty="0" smtClean="0"/>
          </a:p>
          <a:p>
            <a:r>
              <a:rPr lang="en-US" dirty="0" smtClean="0"/>
              <a:t>Supported by NINDS R25NS088248 U01NS077352</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35229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861031F-1039-4D9E-8B21-935E3EF8FE65}" type="datetime1">
              <a:rPr lang="en-US" smtClean="0"/>
              <a:t>4/16/2019</a:t>
            </a:fld>
            <a:endParaRPr lang="en-US"/>
          </a:p>
        </p:txBody>
      </p:sp>
      <p:sp>
        <p:nvSpPr>
          <p:cNvPr id="5" name="Footer Placeholder 4"/>
          <p:cNvSpPr>
            <a:spLocks noGrp="1"/>
          </p:cNvSpPr>
          <p:nvPr>
            <p:ph type="ftr" sz="quarter" idx="11"/>
          </p:nvPr>
        </p:nvSpPr>
        <p:spPr/>
        <p:txBody>
          <a:bodyPr/>
          <a:lstStyle/>
          <a:p>
            <a:r>
              <a:rPr lang="en-US" smtClean="0"/>
              <a:t> Supported by NINDS R25NS088248 U01NS077352</a:t>
            </a: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045501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5B37FE-A141-41B7-AE51-52E5EB9496EA}" type="datetime1">
              <a:rPr lang="en-US" smtClean="0"/>
              <a:t>4/16/2019</a:t>
            </a:fld>
            <a:endParaRPr lang="en-US"/>
          </a:p>
        </p:txBody>
      </p:sp>
      <p:sp>
        <p:nvSpPr>
          <p:cNvPr id="6" name="Footer Placeholder 5"/>
          <p:cNvSpPr>
            <a:spLocks noGrp="1"/>
          </p:cNvSpPr>
          <p:nvPr>
            <p:ph type="ftr" sz="quarter" idx="11"/>
          </p:nvPr>
        </p:nvSpPr>
        <p:spPr/>
        <p:txBody>
          <a:bodyPr/>
          <a:lstStyle/>
          <a:p>
            <a:r>
              <a:rPr lang="en-US" smtClean="0"/>
              <a:t> Supported by NINDS R25NS088248 U01NS077352</a:t>
            </a: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72071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3D0291-143A-4E07-A79D-2B2BA6B86B27}" type="datetime1">
              <a:rPr lang="en-US" smtClean="0"/>
              <a:t>4/16/2019</a:t>
            </a:fld>
            <a:endParaRPr lang="en-US"/>
          </a:p>
        </p:txBody>
      </p:sp>
      <p:sp>
        <p:nvSpPr>
          <p:cNvPr id="8" name="Footer Placeholder 7"/>
          <p:cNvSpPr>
            <a:spLocks noGrp="1"/>
          </p:cNvSpPr>
          <p:nvPr>
            <p:ph type="ftr" sz="quarter" idx="11"/>
          </p:nvPr>
        </p:nvSpPr>
        <p:spPr/>
        <p:txBody>
          <a:bodyPr/>
          <a:lstStyle/>
          <a:p>
            <a:r>
              <a:rPr lang="en-US" smtClean="0"/>
              <a:t> Supported by NINDS R25NS088248 U01NS077352</a:t>
            </a: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4673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B5FBE2-8C51-48BB-970A-27AA1F12977F}" type="datetime1">
              <a:rPr lang="en-US" smtClean="0"/>
              <a:t>4/16/2019</a:t>
            </a:fld>
            <a:endParaRPr lang="en-US"/>
          </a:p>
        </p:txBody>
      </p:sp>
      <p:sp>
        <p:nvSpPr>
          <p:cNvPr id="4" name="Footer Placeholder 3"/>
          <p:cNvSpPr>
            <a:spLocks noGrp="1"/>
          </p:cNvSpPr>
          <p:nvPr>
            <p:ph type="ftr" sz="quarter" idx="11"/>
          </p:nvPr>
        </p:nvSpPr>
        <p:spPr/>
        <p:txBody>
          <a:bodyPr/>
          <a:lstStyle/>
          <a:p>
            <a:r>
              <a:rPr lang="en-US" smtClean="0"/>
              <a:t> Supported by NINDS R25NS088248 U01NS077352</a:t>
            </a: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616194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F243CEE6-0E13-4C30-98FD-0228042F636E}" type="datetime1">
              <a:rPr lang="en-US" smtClean="0"/>
              <a:t>4/16/2019</a:t>
            </a:fld>
            <a:endParaRPr lang="en-US"/>
          </a:p>
        </p:txBody>
      </p:sp>
      <p:sp>
        <p:nvSpPr>
          <p:cNvPr id="3" name="Footer Placeholder 2"/>
          <p:cNvSpPr>
            <a:spLocks noGrp="1"/>
          </p:cNvSpPr>
          <p:nvPr>
            <p:ph type="ftr" sz="quarter" idx="11"/>
          </p:nvPr>
        </p:nvSpPr>
        <p:spPr/>
        <p:txBody>
          <a:bodyPr/>
          <a:lstStyle/>
          <a:p>
            <a:r>
              <a:rPr lang="en-US" smtClean="0"/>
              <a:t> Supported by NINDS R25NS088248 U01NS077352</a:t>
            </a: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49111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1E45076-364E-43FA-908C-311C43D4B33E}" type="datetime1">
              <a:rPr lang="en-US" smtClean="0"/>
              <a:t>4/16/2019</a:t>
            </a:fld>
            <a:endParaRPr lang="en-US"/>
          </a:p>
        </p:txBody>
      </p:sp>
      <p:sp>
        <p:nvSpPr>
          <p:cNvPr id="6" name="Footer Placeholder 5"/>
          <p:cNvSpPr>
            <a:spLocks noGrp="1"/>
          </p:cNvSpPr>
          <p:nvPr>
            <p:ph type="ftr" sz="quarter" idx="11"/>
          </p:nvPr>
        </p:nvSpPr>
        <p:spPr/>
        <p:txBody>
          <a:bodyPr/>
          <a:lstStyle/>
          <a:p>
            <a:r>
              <a:rPr lang="en-US" smtClean="0"/>
              <a:t> Supported by NINDS R25NS088248 U01NS077352</a:t>
            </a: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439689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27D4DD-1872-4313-9E97-9F3D6C55AF07}" type="datetime1">
              <a:rPr lang="en-US" smtClean="0"/>
              <a:t>4/16/2019</a:t>
            </a:fld>
            <a:endParaRPr lang="en-US"/>
          </a:p>
        </p:txBody>
      </p:sp>
      <p:sp>
        <p:nvSpPr>
          <p:cNvPr id="6" name="Footer Placeholder 5"/>
          <p:cNvSpPr>
            <a:spLocks noGrp="1"/>
          </p:cNvSpPr>
          <p:nvPr>
            <p:ph type="ftr" sz="quarter" idx="11"/>
          </p:nvPr>
        </p:nvSpPr>
        <p:spPr/>
        <p:txBody>
          <a:bodyPr/>
          <a:lstStyle/>
          <a:p>
            <a:r>
              <a:rPr lang="en-US" smtClean="0"/>
              <a:t> Supported by NINDS R25NS088248 U01NS077352</a:t>
            </a: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687547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BD9FFE55-3251-4877-8604-8D66B60B0C3B}" type="datetime1">
              <a:rPr lang="en-US" smtClean="0">
                <a:solidFill>
                  <a:prstClr val="black">
                    <a:tint val="75000"/>
                  </a:prstClr>
                </a:solidFill>
              </a:rPr>
              <a:t>4/16/2019</a:t>
            </a:fld>
            <a:endParaRPr lang="en-US">
              <a:solidFill>
                <a:prstClr val="black">
                  <a:tint val="75000"/>
                </a:prstClr>
              </a:solidFill>
            </a:endParaRP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smtClean="0"/>
              <a:t> Supported by NINDS R25NS088248 U01NS077352</a:t>
            </a:r>
            <a:endParaRPr lang="en-US" dirty="0" smtClean="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CDE825DC-9B8D-4D9D-ABF1-E604EBFB661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3381373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Lst>
  <p:timing>
    <p:tnLst>
      <p:par>
        <p:cTn id="1" dur="indefinite" restart="never" nodeType="tmRoot"/>
      </p:par>
    </p:tnLst>
  </p:timing>
  <p:hf hd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neurotrials.training/" TargetMode="External"/><Relationship Id="rId2" Type="http://schemas.openxmlformats.org/officeDocument/2006/relationships/hyperlink" Target="https://youtu.be/eU4g6upAQo0" TargetMode="External"/><Relationship Id="rId1" Type="http://schemas.openxmlformats.org/officeDocument/2006/relationships/slideLayout" Target="../slideLayouts/slideLayout2.xml"/><Relationship Id="rId6" Type="http://schemas.openxmlformats.org/officeDocument/2006/relationships/hyperlink" Target="https://youtu.be/bljPT9whkQo" TargetMode="External"/><Relationship Id="rId5" Type="http://schemas.openxmlformats.org/officeDocument/2006/relationships/hyperlink" Target="https://youtu.be/HJkbj2_1WfU" TargetMode="External"/><Relationship Id="rId4" Type="http://schemas.openxmlformats.org/officeDocument/2006/relationships/hyperlink" Target="https://youtu.be/9MQHmqYRaOQ"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00262"/>
            <a:ext cx="7772400" cy="1843088"/>
          </a:xfrm>
        </p:spPr>
        <p:txBody>
          <a:bodyPr>
            <a:normAutofit fontScale="90000"/>
          </a:bodyPr>
          <a:lstStyle/>
          <a:p>
            <a:pPr algn="l"/>
            <a:r>
              <a:rPr lang="en-US" dirty="0" smtClean="0"/>
              <a:t>Asking a good early phase clinical trial question</a:t>
            </a:r>
            <a:endParaRPr lang="en-US" dirty="0"/>
          </a:p>
        </p:txBody>
      </p:sp>
      <p:sp>
        <p:nvSpPr>
          <p:cNvPr id="3" name="Subtitle 2"/>
          <p:cNvSpPr>
            <a:spLocks noGrp="1"/>
          </p:cNvSpPr>
          <p:nvPr>
            <p:ph type="subTitle" idx="1"/>
          </p:nvPr>
        </p:nvSpPr>
        <p:spPr>
          <a:xfrm>
            <a:off x="685800" y="4171950"/>
            <a:ext cx="7086600" cy="1200150"/>
          </a:xfrm>
        </p:spPr>
        <p:txBody>
          <a:bodyPr/>
          <a:lstStyle/>
          <a:p>
            <a:pPr algn="l"/>
            <a:r>
              <a:rPr lang="en-US" dirty="0" smtClean="0"/>
              <a:t>NINDS Clinical Trials Methodology COURSE 2019</a:t>
            </a:r>
            <a:endParaRPr lang="en-US" dirty="0"/>
          </a:p>
          <a:p>
            <a:pPr algn="l"/>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sp>
        <p:nvSpPr>
          <p:cNvPr id="8" name="Date Placeholder 7"/>
          <p:cNvSpPr>
            <a:spLocks noGrp="1"/>
          </p:cNvSpPr>
          <p:nvPr>
            <p:ph type="dt" sz="half" idx="10"/>
          </p:nvPr>
        </p:nvSpPr>
        <p:spPr/>
        <p:txBody>
          <a:bodyPr/>
          <a:lstStyle/>
          <a:p>
            <a:fld id="{05D8EDA9-E244-4BE4-B046-8D92CFEF0AB5}" type="datetime1">
              <a:rPr lang="en-US" smtClean="0"/>
              <a:t>4/16/2019</a:t>
            </a:fld>
            <a:endParaRPr lang="en-US" dirty="0"/>
          </a:p>
        </p:txBody>
      </p:sp>
      <p:sp>
        <p:nvSpPr>
          <p:cNvPr id="9" name="Footer Placeholder 8"/>
          <p:cNvSpPr>
            <a:spLocks noGrp="1"/>
          </p:cNvSpPr>
          <p:nvPr>
            <p:ph type="ftr" sz="quarter" idx="11"/>
          </p:nvPr>
        </p:nvSpPr>
        <p:spPr/>
        <p:txBody>
          <a:bodyPr/>
          <a:lstStyle/>
          <a:p>
            <a:r>
              <a:rPr lang="en-US" dirty="0" smtClean="0"/>
              <a:t> Supported by NINDS R25NS088248 U01NS077352</a:t>
            </a:r>
            <a:endParaRPr lang="en-US" dirty="0"/>
          </a:p>
        </p:txBody>
      </p:sp>
    </p:spTree>
    <p:extLst>
      <p:ext uri="{BB962C8B-B14F-4D97-AF65-F5344CB8AC3E}">
        <p14:creationId xmlns:p14="http://schemas.microsoft.com/office/powerpoint/2010/main" val="943729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Clinical Trials are Models with Tons of </a:t>
            </a:r>
            <a:r>
              <a:rPr lang="en-US" strike="sngStrike" dirty="0"/>
              <a:t>Guesses</a:t>
            </a:r>
            <a:r>
              <a:rPr lang="en-US" dirty="0"/>
              <a:t> Assumptions</a:t>
            </a:r>
          </a:p>
        </p:txBody>
      </p:sp>
      <p:sp>
        <p:nvSpPr>
          <p:cNvPr id="3" name="Content Placeholder 2"/>
          <p:cNvSpPr>
            <a:spLocks noGrp="1"/>
          </p:cNvSpPr>
          <p:nvPr>
            <p:ph idx="1"/>
          </p:nvPr>
        </p:nvSpPr>
        <p:spPr>
          <a:xfrm>
            <a:off x="1075542" y="2514600"/>
            <a:ext cx="6172200" cy="3829050"/>
          </a:xfrm>
        </p:spPr>
        <p:txBody>
          <a:bodyPr>
            <a:normAutofit/>
          </a:bodyPr>
          <a:lstStyle/>
          <a:p>
            <a:pPr marL="0" indent="0">
              <a:buNone/>
            </a:pPr>
            <a:r>
              <a:rPr lang="en-US" dirty="0"/>
              <a:t>Dose from animal models is close</a:t>
            </a:r>
          </a:p>
          <a:p>
            <a:pPr marL="0" indent="0">
              <a:buNone/>
            </a:pPr>
            <a:r>
              <a:rPr lang="en-US" dirty="0"/>
              <a:t>No heterogeneity of effect</a:t>
            </a:r>
          </a:p>
          <a:p>
            <a:pPr marL="0" indent="0">
              <a:buNone/>
            </a:pPr>
            <a:r>
              <a:rPr lang="en-US" dirty="0"/>
              <a:t>Subgroups respond equally </a:t>
            </a:r>
          </a:p>
          <a:p>
            <a:pPr marL="0" indent="0">
              <a:buNone/>
            </a:pPr>
            <a:r>
              <a:rPr lang="en-US" dirty="0"/>
              <a:t>Some subgroups excluded </a:t>
            </a:r>
          </a:p>
          <a:p>
            <a:pPr marL="0" indent="0">
              <a:buNone/>
            </a:pPr>
            <a:r>
              <a:rPr lang="en-US" dirty="0"/>
              <a:t>Effect size to create “reasonable” sample size</a:t>
            </a:r>
          </a:p>
          <a:p>
            <a:pPr marL="0" indent="0">
              <a:buNone/>
            </a:pPr>
            <a:r>
              <a:rPr lang="en-US" dirty="0"/>
              <a:t>“Noise” in outcomes can be understood and overcome</a:t>
            </a:r>
          </a:p>
          <a:p>
            <a:pPr marL="0" indent="0">
              <a:buNone/>
            </a:pPr>
            <a:r>
              <a:rPr lang="en-US" dirty="0"/>
              <a:t>Duration of treatment practical</a:t>
            </a:r>
          </a:p>
          <a:p>
            <a:pPr marL="0" indent="0">
              <a:buNone/>
            </a:pPr>
            <a:r>
              <a:rPr lang="en-US" b="1" dirty="0"/>
              <a:t>LESSON: Make many compromises to reduce number of parameters to make model “solvable”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dirty="0"/>
          </a:p>
        </p:txBody>
      </p:sp>
      <p:sp>
        <p:nvSpPr>
          <p:cNvPr id="7" name="Date Placeholder 6"/>
          <p:cNvSpPr>
            <a:spLocks noGrp="1"/>
          </p:cNvSpPr>
          <p:nvPr>
            <p:ph type="dt" sz="half" idx="10"/>
          </p:nvPr>
        </p:nvSpPr>
        <p:spPr/>
        <p:txBody>
          <a:bodyPr/>
          <a:lstStyle/>
          <a:p>
            <a:fld id="{50A76E85-1830-4277-844F-B7DC87D0ABDE}" type="datetime1">
              <a:rPr lang="en-US" smtClean="0"/>
              <a:t>4/16/2019</a:t>
            </a:fld>
            <a:endParaRPr lang="en-US" dirty="0"/>
          </a:p>
        </p:txBody>
      </p:sp>
      <p:sp>
        <p:nvSpPr>
          <p:cNvPr id="8" name="Footer Placeholder 7"/>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1797931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Response Surface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2000250"/>
            <a:ext cx="5961323"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71600" y="5372100"/>
            <a:ext cx="3714750" cy="300082"/>
          </a:xfrm>
          <a:prstGeom prst="rect">
            <a:avLst/>
          </a:prstGeom>
          <a:noFill/>
        </p:spPr>
        <p:txBody>
          <a:bodyPr wrap="square" rtlCol="0">
            <a:spAutoFit/>
          </a:bodyPr>
          <a:lstStyle/>
          <a:p>
            <a:r>
              <a:rPr lang="en-US" sz="1350" dirty="0" err="1"/>
              <a:t>Clin</a:t>
            </a:r>
            <a:r>
              <a:rPr lang="en-US" sz="1350" dirty="0"/>
              <a:t> </a:t>
            </a:r>
            <a:r>
              <a:rPr lang="en-US" sz="1350" dirty="0" err="1"/>
              <a:t>Pharmacol</a:t>
            </a:r>
            <a:r>
              <a:rPr lang="en-US" sz="1350" dirty="0"/>
              <a:t> </a:t>
            </a:r>
            <a:r>
              <a:rPr lang="en-US" sz="1350" dirty="0" err="1"/>
              <a:t>Ther</a:t>
            </a:r>
            <a:r>
              <a:rPr lang="en-US" sz="1350" dirty="0"/>
              <a:t> 1997;61:275-91</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dirty="0"/>
          </a:p>
        </p:txBody>
      </p:sp>
      <p:sp>
        <p:nvSpPr>
          <p:cNvPr id="7" name="Date Placeholder 6"/>
          <p:cNvSpPr>
            <a:spLocks noGrp="1"/>
          </p:cNvSpPr>
          <p:nvPr>
            <p:ph type="dt" sz="half" idx="10"/>
          </p:nvPr>
        </p:nvSpPr>
        <p:spPr/>
        <p:txBody>
          <a:bodyPr/>
          <a:lstStyle/>
          <a:p>
            <a:fld id="{8047BADA-5210-4564-A75E-7600848F9FD9}" type="datetime1">
              <a:rPr lang="en-US" smtClean="0"/>
              <a:t>4/16/2019</a:t>
            </a:fld>
            <a:endParaRPr lang="en-US" dirty="0"/>
          </a:p>
        </p:txBody>
      </p:sp>
      <p:sp>
        <p:nvSpPr>
          <p:cNvPr id="8" name="Footer Placeholder 7"/>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103938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Two</a:t>
            </a:r>
            <a:endParaRPr lang="en-US" dirty="0"/>
          </a:p>
        </p:txBody>
      </p:sp>
      <p:sp>
        <p:nvSpPr>
          <p:cNvPr id="3" name="Text Placeholder 2"/>
          <p:cNvSpPr>
            <a:spLocks noGrp="1"/>
          </p:cNvSpPr>
          <p:nvPr>
            <p:ph type="body" idx="1"/>
          </p:nvPr>
        </p:nvSpPr>
        <p:spPr/>
        <p:txBody>
          <a:bodyPr/>
          <a:lstStyle/>
          <a:p>
            <a:r>
              <a:rPr lang="en-US" dirty="0" smtClean="0"/>
              <a:t>Progression through PHASES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7" name="Date Placeholder 6"/>
          <p:cNvSpPr>
            <a:spLocks noGrp="1"/>
          </p:cNvSpPr>
          <p:nvPr>
            <p:ph type="dt" sz="half" idx="10"/>
          </p:nvPr>
        </p:nvSpPr>
        <p:spPr/>
        <p:txBody>
          <a:bodyPr/>
          <a:lstStyle/>
          <a:p>
            <a:fld id="{D8207FE8-D861-4FF4-A6DF-0140C5B7F858}" type="datetime1">
              <a:rPr lang="en-US" smtClean="0"/>
              <a:t>4/16/2019</a:t>
            </a:fld>
            <a:endParaRPr lang="en-US"/>
          </a:p>
        </p:txBody>
      </p:sp>
      <p:sp>
        <p:nvSpPr>
          <p:cNvPr id="8" name="Footer Placeholder 7"/>
          <p:cNvSpPr>
            <a:spLocks noGrp="1"/>
          </p:cNvSpPr>
          <p:nvPr>
            <p:ph type="ftr" sz="quarter" idx="11"/>
          </p:nvPr>
        </p:nvSpPr>
        <p:spPr/>
        <p:txBody>
          <a:bodyPr/>
          <a:lstStyle/>
          <a:p>
            <a:r>
              <a:rPr lang="en-US" smtClean="0"/>
              <a:t> Supported by NINDS R25NS088248 U01NS077352</a:t>
            </a:r>
            <a:endParaRPr lang="en-US"/>
          </a:p>
        </p:txBody>
      </p:sp>
    </p:spTree>
    <p:extLst>
      <p:ext uri="{BB962C8B-B14F-4D97-AF65-F5344CB8AC3E}">
        <p14:creationId xmlns:p14="http://schemas.microsoft.com/office/powerpoint/2010/main" val="2567960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Describe how to ask a clinical trial question</a:t>
            </a:r>
          </a:p>
          <a:p>
            <a:r>
              <a:rPr lang="en-US" dirty="0" smtClean="0"/>
              <a:t>Understand potential pitfalls </a:t>
            </a:r>
          </a:p>
          <a:p>
            <a:r>
              <a:rPr lang="en-US" dirty="0" smtClean="0"/>
              <a:t>Describe one motivational example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
            <a:ext cx="80772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dirty="0"/>
          </a:p>
        </p:txBody>
      </p:sp>
      <p:sp>
        <p:nvSpPr>
          <p:cNvPr id="7" name="Date Placeholder 6"/>
          <p:cNvSpPr>
            <a:spLocks noGrp="1"/>
          </p:cNvSpPr>
          <p:nvPr>
            <p:ph type="dt" sz="half" idx="10"/>
          </p:nvPr>
        </p:nvSpPr>
        <p:spPr/>
        <p:txBody>
          <a:bodyPr/>
          <a:lstStyle/>
          <a:p>
            <a:fld id="{30D3C261-72B0-4EC0-9AC8-E96F711A5CC8}" type="datetime1">
              <a:rPr lang="en-US" smtClean="0"/>
              <a:t>4/16/2019</a:t>
            </a:fld>
            <a:endParaRPr lang="en-US" dirty="0"/>
          </a:p>
        </p:txBody>
      </p:sp>
      <p:sp>
        <p:nvSpPr>
          <p:cNvPr id="8" name="Footer Placeholder 7"/>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1903809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906430" cy="709865"/>
          </a:xfrm>
        </p:spPr>
        <p:txBody>
          <a:bodyPr/>
          <a:lstStyle/>
          <a:p>
            <a:r>
              <a:rPr lang="en-US" dirty="0" smtClean="0"/>
              <a:t>Development of an intervention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8288"/>
            <a:ext cx="9229725"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dirty="0"/>
          </a:p>
        </p:txBody>
      </p:sp>
      <p:sp>
        <p:nvSpPr>
          <p:cNvPr id="6" name="Date Placeholder 5"/>
          <p:cNvSpPr>
            <a:spLocks noGrp="1"/>
          </p:cNvSpPr>
          <p:nvPr>
            <p:ph type="dt" sz="half" idx="10"/>
          </p:nvPr>
        </p:nvSpPr>
        <p:spPr/>
        <p:txBody>
          <a:bodyPr/>
          <a:lstStyle/>
          <a:p>
            <a:fld id="{5D905327-F822-477C-94FF-840A4EFD5235}" type="datetime1">
              <a:rPr lang="en-US" smtClean="0"/>
              <a:t>4/16/2019</a:t>
            </a:fld>
            <a:endParaRPr lang="en-US" dirty="0"/>
          </a:p>
        </p:txBody>
      </p:sp>
      <p:sp>
        <p:nvSpPr>
          <p:cNvPr id="7" name="Footer Placeholder 6"/>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2570632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Three</a:t>
            </a:r>
            <a:endParaRPr lang="en-US" dirty="0"/>
          </a:p>
        </p:txBody>
      </p:sp>
      <p:sp>
        <p:nvSpPr>
          <p:cNvPr id="3" name="Text Placeholder 2"/>
          <p:cNvSpPr>
            <a:spLocks noGrp="1"/>
          </p:cNvSpPr>
          <p:nvPr>
            <p:ph type="body" idx="1"/>
          </p:nvPr>
        </p:nvSpPr>
        <p:spPr/>
        <p:txBody>
          <a:bodyPr/>
          <a:lstStyle/>
          <a:p>
            <a:r>
              <a:rPr lang="en-US" dirty="0" smtClean="0"/>
              <a:t>Progression through PHASES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
        <p:nvSpPr>
          <p:cNvPr id="7" name="Date Placeholder 6"/>
          <p:cNvSpPr>
            <a:spLocks noGrp="1"/>
          </p:cNvSpPr>
          <p:nvPr>
            <p:ph type="dt" sz="half" idx="10"/>
          </p:nvPr>
        </p:nvSpPr>
        <p:spPr/>
        <p:txBody>
          <a:bodyPr/>
          <a:lstStyle/>
          <a:p>
            <a:fld id="{9B8A4E49-E0D6-41D4-AA24-02E0E0A137BB}" type="datetime1">
              <a:rPr lang="en-US" smtClean="0"/>
              <a:t>4/16/2019</a:t>
            </a:fld>
            <a:endParaRPr lang="en-US"/>
          </a:p>
        </p:txBody>
      </p:sp>
      <p:sp>
        <p:nvSpPr>
          <p:cNvPr id="8" name="Footer Placeholder 7"/>
          <p:cNvSpPr>
            <a:spLocks noGrp="1"/>
          </p:cNvSpPr>
          <p:nvPr>
            <p:ph type="ftr" sz="quarter" idx="11"/>
          </p:nvPr>
        </p:nvSpPr>
        <p:spPr/>
        <p:txBody>
          <a:bodyPr/>
          <a:lstStyle/>
          <a:p>
            <a:r>
              <a:rPr lang="en-US" smtClean="0"/>
              <a:t> Supported by NINDS R25NS088248 U01NS077352</a:t>
            </a:r>
            <a:endParaRPr lang="en-US"/>
          </a:p>
        </p:txBody>
      </p:sp>
    </p:spTree>
    <p:extLst>
      <p:ext uri="{BB962C8B-B14F-4D97-AF65-F5344CB8AC3E}">
        <p14:creationId xmlns:p14="http://schemas.microsoft.com/office/powerpoint/2010/main" val="2109279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Crafting a good clinical trial question</a:t>
            </a:r>
            <a:endParaRPr lang="en-US" dirty="0"/>
          </a:p>
        </p:txBody>
      </p:sp>
      <p:sp>
        <p:nvSpPr>
          <p:cNvPr id="3" name="Content Placeholder 2"/>
          <p:cNvSpPr>
            <a:spLocks noGrp="1"/>
          </p:cNvSpPr>
          <p:nvPr>
            <p:ph idx="1"/>
          </p:nvPr>
        </p:nvSpPr>
        <p:spPr/>
        <p:txBody>
          <a:bodyPr/>
          <a:lstStyle/>
          <a:p>
            <a:r>
              <a:rPr lang="en-US" dirty="0" smtClean="0"/>
              <a:t>Generally – you should have ONE main question</a:t>
            </a:r>
          </a:p>
          <a:p>
            <a:pPr lvl="1"/>
            <a:r>
              <a:rPr lang="en-US" dirty="0" smtClean="0"/>
              <a:t>Is X better than Y </a:t>
            </a:r>
          </a:p>
          <a:p>
            <a:pPr lvl="1"/>
            <a:r>
              <a:rPr lang="en-US" dirty="0" smtClean="0"/>
              <a:t>Does X improve a patient oriented outcome compared to Y, when administered to this population, for this long, at this dose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dirty="0"/>
          </a:p>
        </p:txBody>
      </p:sp>
      <p:sp>
        <p:nvSpPr>
          <p:cNvPr id="7" name="Date Placeholder 6"/>
          <p:cNvSpPr>
            <a:spLocks noGrp="1"/>
          </p:cNvSpPr>
          <p:nvPr>
            <p:ph type="dt" sz="half" idx="10"/>
          </p:nvPr>
        </p:nvSpPr>
        <p:spPr/>
        <p:txBody>
          <a:bodyPr/>
          <a:lstStyle/>
          <a:p>
            <a:fld id="{54A2CBDC-CD5C-421E-AC9B-98C99403E042}" type="datetime1">
              <a:rPr lang="en-US" smtClean="0"/>
              <a:t>4/16/2019</a:t>
            </a:fld>
            <a:endParaRPr lang="en-US" dirty="0"/>
          </a:p>
        </p:txBody>
      </p:sp>
      <p:sp>
        <p:nvSpPr>
          <p:cNvPr id="8" name="Footer Placeholder 7"/>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3168334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the question be even better?</a:t>
            </a:r>
            <a:endParaRPr lang="en-US" dirty="0"/>
          </a:p>
        </p:txBody>
      </p:sp>
      <p:sp>
        <p:nvSpPr>
          <p:cNvPr id="3" name="Content Placeholder 2"/>
          <p:cNvSpPr>
            <a:spLocks noGrp="1"/>
          </p:cNvSpPr>
          <p:nvPr>
            <p:ph idx="1"/>
          </p:nvPr>
        </p:nvSpPr>
        <p:spPr/>
        <p:txBody>
          <a:bodyPr/>
          <a:lstStyle/>
          <a:p>
            <a:r>
              <a:rPr lang="en-US" dirty="0" smtClean="0"/>
              <a:t>In phase II: What dose, schedule, and population would hold the most promise for determining that treatment X can be proven to be better than treatment Y in a phase III trial of size N</a:t>
            </a:r>
          </a:p>
          <a:p>
            <a:r>
              <a:rPr lang="en-US" dirty="0" smtClean="0"/>
              <a:t>Either you are asking a really GOOD question or you are asking too many questions at once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dirty="0"/>
          </a:p>
        </p:txBody>
      </p:sp>
      <p:sp>
        <p:nvSpPr>
          <p:cNvPr id="7" name="Date Placeholder 6"/>
          <p:cNvSpPr>
            <a:spLocks noGrp="1"/>
          </p:cNvSpPr>
          <p:nvPr>
            <p:ph type="dt" sz="half" idx="10"/>
          </p:nvPr>
        </p:nvSpPr>
        <p:spPr/>
        <p:txBody>
          <a:bodyPr/>
          <a:lstStyle/>
          <a:p>
            <a:fld id="{098D137C-E8D6-4D11-A86B-EF649DC4B096}" type="datetime1">
              <a:rPr lang="en-US" smtClean="0"/>
              <a:t>4/16/2019</a:t>
            </a:fld>
            <a:endParaRPr lang="en-US" dirty="0"/>
          </a:p>
        </p:txBody>
      </p:sp>
      <p:sp>
        <p:nvSpPr>
          <p:cNvPr id="8" name="Footer Placeholder 7"/>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1289115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risks</a:t>
            </a:r>
            <a:endParaRPr lang="en-US" dirty="0"/>
          </a:p>
        </p:txBody>
      </p:sp>
      <p:sp>
        <p:nvSpPr>
          <p:cNvPr id="3" name="Content Placeholder 2"/>
          <p:cNvSpPr>
            <a:spLocks noGrp="1"/>
          </p:cNvSpPr>
          <p:nvPr>
            <p:ph idx="1"/>
          </p:nvPr>
        </p:nvSpPr>
        <p:spPr>
          <a:xfrm>
            <a:off x="457200" y="2438400"/>
            <a:ext cx="8229600" cy="4038600"/>
          </a:xfrm>
        </p:spPr>
        <p:txBody>
          <a:bodyPr/>
          <a:lstStyle/>
          <a:p>
            <a:r>
              <a:rPr lang="en-US" dirty="0" smtClean="0"/>
              <a:t>FDA / academia worries about</a:t>
            </a:r>
          </a:p>
          <a:p>
            <a:pPr lvl="1"/>
            <a:r>
              <a:rPr lang="en-US" dirty="0" smtClean="0"/>
              <a:t>Falsely declaring an ineffective drug efficacious</a:t>
            </a:r>
          </a:p>
          <a:p>
            <a:r>
              <a:rPr lang="en-US" dirty="0" smtClean="0"/>
              <a:t>Academia (should) worry about</a:t>
            </a:r>
          </a:p>
          <a:p>
            <a:pPr lvl="1"/>
            <a:r>
              <a:rPr lang="en-US" dirty="0" smtClean="0"/>
              <a:t>Falsely declaring an effective treatment neutral because something was wrong in the clinical trial</a:t>
            </a:r>
          </a:p>
          <a:p>
            <a:pPr lvl="2"/>
            <a:r>
              <a:rPr lang="en-US" dirty="0" smtClean="0"/>
              <a:t>Population</a:t>
            </a:r>
          </a:p>
          <a:p>
            <a:pPr lvl="2"/>
            <a:r>
              <a:rPr lang="en-US" dirty="0" smtClean="0"/>
              <a:t>Dose</a:t>
            </a:r>
          </a:p>
          <a:p>
            <a:pPr lvl="2"/>
            <a:r>
              <a:rPr lang="en-US" dirty="0" smtClean="0"/>
              <a:t>Schedule</a:t>
            </a:r>
          </a:p>
          <a:p>
            <a:pPr marL="914400" lvl="2"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dirty="0"/>
          </a:p>
        </p:txBody>
      </p:sp>
      <p:sp>
        <p:nvSpPr>
          <p:cNvPr id="7" name="Date Placeholder 6"/>
          <p:cNvSpPr>
            <a:spLocks noGrp="1"/>
          </p:cNvSpPr>
          <p:nvPr>
            <p:ph type="dt" sz="half" idx="10"/>
          </p:nvPr>
        </p:nvSpPr>
        <p:spPr/>
        <p:txBody>
          <a:bodyPr/>
          <a:lstStyle/>
          <a:p>
            <a:fld id="{83A1BEE0-80CD-4357-B90F-8DDE3DF23234}" type="datetime1">
              <a:rPr lang="en-US" smtClean="0"/>
              <a:t>4/16/2019</a:t>
            </a:fld>
            <a:endParaRPr lang="en-US" dirty="0"/>
          </a:p>
        </p:txBody>
      </p:sp>
      <p:sp>
        <p:nvSpPr>
          <p:cNvPr id="8" name="Footer Placeholder 7"/>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69842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609600"/>
            <a:ext cx="8229600" cy="1143000"/>
          </a:xfrm>
        </p:spPr>
        <p:txBody>
          <a:bodyPr/>
          <a:lstStyle/>
          <a:p>
            <a:pPr eaLnBrk="1" hangingPunct="1"/>
            <a:r>
              <a:rPr lang="en-US" sz="4000" dirty="0" smtClean="0"/>
              <a:t>What is an Early Phase Trial?</a:t>
            </a:r>
          </a:p>
        </p:txBody>
      </p:sp>
      <p:sp>
        <p:nvSpPr>
          <p:cNvPr id="18434" name="Rectangle 3"/>
          <p:cNvSpPr>
            <a:spLocks noGrp="1" noChangeArrowheads="1"/>
          </p:cNvSpPr>
          <p:nvPr>
            <p:ph type="body" idx="1"/>
          </p:nvPr>
        </p:nvSpPr>
        <p:spPr>
          <a:xfrm>
            <a:off x="489857" y="2347912"/>
            <a:ext cx="8229600" cy="4191000"/>
          </a:xfrm>
        </p:spPr>
        <p:txBody>
          <a:bodyPr>
            <a:normAutofit fontScale="92500" lnSpcReduction="20000"/>
          </a:bodyPr>
          <a:lstStyle/>
          <a:p>
            <a:r>
              <a:rPr lang="en-US" sz="2800" dirty="0" smtClean="0"/>
              <a:t>General concept: Learn versus confirm</a:t>
            </a:r>
          </a:p>
          <a:p>
            <a:r>
              <a:rPr lang="en-US" sz="2800" dirty="0" smtClean="0"/>
              <a:t>Learn (</a:t>
            </a:r>
            <a:r>
              <a:rPr lang="en-US" sz="2800" dirty="0" err="1" smtClean="0"/>
              <a:t>e.g</a:t>
            </a:r>
            <a:r>
              <a:rPr lang="en-US" sz="2800" dirty="0" smtClean="0"/>
              <a:t>, phase I, phase II)</a:t>
            </a:r>
            <a:endParaRPr lang="en-US" sz="2400" dirty="0"/>
          </a:p>
          <a:p>
            <a:pPr lvl="1"/>
            <a:r>
              <a:rPr lang="en-US" sz="2400" dirty="0" smtClean="0"/>
              <a:t>Greater flexibility and number of questions/goals</a:t>
            </a:r>
          </a:p>
          <a:p>
            <a:pPr lvl="1"/>
            <a:r>
              <a:rPr lang="en-US" sz="2400" dirty="0" smtClean="0"/>
              <a:t>Willingness to tolerate higher error rates and sources of bias</a:t>
            </a:r>
          </a:p>
          <a:p>
            <a:pPr lvl="1"/>
            <a:r>
              <a:rPr lang="en-US" sz="2400" dirty="0" smtClean="0"/>
              <a:t>Not just underpowered confirmatory trials</a:t>
            </a:r>
          </a:p>
          <a:p>
            <a:r>
              <a:rPr lang="en-US" sz="2800" dirty="0" smtClean="0"/>
              <a:t>Confirm (e.g., phase III)</a:t>
            </a:r>
          </a:p>
          <a:p>
            <a:pPr lvl="1"/>
            <a:r>
              <a:rPr lang="en-US" sz="2400" dirty="0" smtClean="0"/>
              <a:t>Rigid control of error rates (i.e., type I rate and power)</a:t>
            </a:r>
          </a:p>
          <a:p>
            <a:pPr lvl="1"/>
            <a:r>
              <a:rPr lang="en-US" sz="2400" dirty="0" err="1" smtClean="0"/>
              <a:t>Prespecification</a:t>
            </a:r>
            <a:r>
              <a:rPr lang="en-US" sz="2400" dirty="0" smtClean="0"/>
              <a:t> and single primary question/outcome</a:t>
            </a:r>
          </a:p>
          <a:p>
            <a:pPr lvl="1"/>
            <a:r>
              <a:rPr lang="en-US" sz="2400" dirty="0" smtClean="0"/>
              <a:t>Setting for the traditional 1:1 randomized RCT</a:t>
            </a:r>
          </a:p>
        </p:txBody>
      </p:sp>
      <p:sp>
        <p:nvSpPr>
          <p:cNvPr id="5" name="Slide Number Placeholder 3"/>
          <p:cNvSpPr>
            <a:spLocks noGrp="1"/>
          </p:cNvSpPr>
          <p:nvPr>
            <p:ph type="sldNum" sz="quarter" idx="12"/>
          </p:nvPr>
        </p:nvSpPr>
        <p:spPr>
          <a:xfrm>
            <a:off x="6553200" y="6356350"/>
            <a:ext cx="2133600" cy="365125"/>
          </a:xfrm>
        </p:spPr>
        <p:txBody>
          <a:bodyPr/>
          <a:lstStyle/>
          <a:p>
            <a:fld id="{FECD21C8-93C1-EC40-A879-72A0D5B9B69D}" type="slidenum">
              <a:rPr lang="en-US" smtClean="0"/>
              <a:pPr/>
              <a:t>19</a:t>
            </a:fld>
            <a:endParaRPr lang="en-US" dirty="0"/>
          </a:p>
        </p:txBody>
      </p:sp>
      <p:sp>
        <p:nvSpPr>
          <p:cNvPr id="2" name="Date Placeholder 1"/>
          <p:cNvSpPr>
            <a:spLocks noGrp="1"/>
          </p:cNvSpPr>
          <p:nvPr>
            <p:ph type="dt" sz="half" idx="10"/>
          </p:nvPr>
        </p:nvSpPr>
        <p:spPr/>
        <p:txBody>
          <a:bodyPr/>
          <a:lstStyle/>
          <a:p>
            <a:fld id="{BE610C2E-5408-4EBB-BD35-33B7E2E3ECC5}" type="datetime1">
              <a:rPr lang="en-US" smtClean="0"/>
              <a:t>4/16/2019</a:t>
            </a:fld>
            <a:endParaRPr lang="en-US" dirty="0"/>
          </a:p>
        </p:txBody>
      </p:sp>
      <p:sp>
        <p:nvSpPr>
          <p:cNvPr id="3" name="Footer Placeholder 2"/>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3286642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lstStyle/>
          <a:p>
            <a:r>
              <a:rPr lang="en-US" dirty="0" smtClean="0"/>
              <a:t>NINDS (funding for course)</a:t>
            </a:r>
          </a:p>
          <a:p>
            <a:pPr lvl="1"/>
            <a:r>
              <a:rPr lang="en-US" dirty="0" smtClean="0"/>
              <a:t>R25NS088248</a:t>
            </a:r>
          </a:p>
          <a:p>
            <a:pPr lvl="1"/>
            <a:r>
              <a:rPr lang="en-US" dirty="0" smtClean="0"/>
              <a:t>U01NS077352</a:t>
            </a:r>
          </a:p>
          <a:p>
            <a:r>
              <a:rPr lang="en-US" dirty="0" smtClean="0"/>
              <a:t>American Academy of Neurology </a:t>
            </a:r>
          </a:p>
          <a:p>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dirty="0"/>
          </a:p>
        </p:txBody>
      </p:sp>
      <p:sp>
        <p:nvSpPr>
          <p:cNvPr id="9" name="Date Placeholder 8"/>
          <p:cNvSpPr>
            <a:spLocks noGrp="1"/>
          </p:cNvSpPr>
          <p:nvPr>
            <p:ph type="dt" sz="half" idx="10"/>
          </p:nvPr>
        </p:nvSpPr>
        <p:spPr/>
        <p:txBody>
          <a:bodyPr/>
          <a:lstStyle/>
          <a:p>
            <a:fld id="{7F0D7F0D-8F24-4637-8B91-D6CC57B45E90}" type="datetime1">
              <a:rPr lang="en-US" smtClean="0"/>
              <a:t>4/16/2019</a:t>
            </a:fld>
            <a:endParaRPr lang="en-US" dirty="0"/>
          </a:p>
        </p:txBody>
      </p:sp>
      <p:sp>
        <p:nvSpPr>
          <p:cNvPr id="10" name="Footer Placeholder 9"/>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769618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z="4000" dirty="0" smtClean="0"/>
              <a:t>Early Phase Question: 1</a:t>
            </a:r>
          </a:p>
        </p:txBody>
      </p:sp>
      <p:sp>
        <p:nvSpPr>
          <p:cNvPr id="18434" name="Rectangle 3"/>
          <p:cNvSpPr>
            <a:spLocks noGrp="1" noChangeArrowheads="1"/>
          </p:cNvSpPr>
          <p:nvPr>
            <p:ph type="body" idx="1"/>
          </p:nvPr>
        </p:nvSpPr>
        <p:spPr>
          <a:xfrm>
            <a:off x="609600" y="2438400"/>
            <a:ext cx="8229600" cy="4876800"/>
          </a:xfrm>
        </p:spPr>
        <p:txBody>
          <a:bodyPr/>
          <a:lstStyle/>
          <a:p>
            <a:pPr eaLnBrk="1" hangingPunct="1"/>
            <a:r>
              <a:rPr lang="en-US" dirty="0" smtClean="0"/>
              <a:t>Can the drug be tolerated?</a:t>
            </a:r>
          </a:p>
          <a:p>
            <a:pPr lvl="1" eaLnBrk="1" hangingPunct="1"/>
            <a:r>
              <a:rPr lang="en-US" dirty="0" smtClean="0"/>
              <a:t>Traditional dose-escalation question</a:t>
            </a:r>
          </a:p>
          <a:p>
            <a:pPr lvl="1" eaLnBrk="1" hangingPunct="1"/>
            <a:r>
              <a:rPr lang="en-US" dirty="0" smtClean="0"/>
              <a:t>Healthy versus diseased population</a:t>
            </a:r>
          </a:p>
          <a:p>
            <a:pPr lvl="1" eaLnBrk="1" hangingPunct="1"/>
            <a:r>
              <a:rPr lang="en-US" dirty="0" smtClean="0"/>
              <a:t>Is the maximum tolerated dose (MTD) of clinical interest</a:t>
            </a:r>
          </a:p>
          <a:p>
            <a:pPr lvl="1" eaLnBrk="1" hangingPunct="1"/>
            <a:r>
              <a:rPr lang="en-US" dirty="0" smtClean="0"/>
              <a:t>Pharmacokinetics versus pharmacodynamics</a:t>
            </a:r>
          </a:p>
          <a:p>
            <a:pPr lvl="1" eaLnBrk="1" hangingPunct="1"/>
            <a:r>
              <a:rPr lang="en-US" u="sng" dirty="0" smtClean="0"/>
              <a:t>Trial Designs</a:t>
            </a:r>
            <a:r>
              <a:rPr lang="en-US" dirty="0" smtClean="0"/>
              <a:t>:</a:t>
            </a:r>
          </a:p>
          <a:p>
            <a:pPr lvl="2" eaLnBrk="1" hangingPunct="1"/>
            <a:r>
              <a:rPr lang="en-US" dirty="0" smtClean="0"/>
              <a:t>3+3 (historical interest)</a:t>
            </a:r>
          </a:p>
          <a:p>
            <a:pPr lvl="2" eaLnBrk="1" hangingPunct="1"/>
            <a:r>
              <a:rPr lang="en-US" dirty="0" smtClean="0"/>
              <a:t>Continual reassessment method (CRM)</a:t>
            </a:r>
          </a:p>
        </p:txBody>
      </p:sp>
      <p:sp>
        <p:nvSpPr>
          <p:cNvPr id="5" name="Slide Number Placeholder 3"/>
          <p:cNvSpPr>
            <a:spLocks noGrp="1"/>
          </p:cNvSpPr>
          <p:nvPr>
            <p:ph type="sldNum" sz="quarter" idx="12"/>
          </p:nvPr>
        </p:nvSpPr>
        <p:spPr>
          <a:xfrm>
            <a:off x="6553200" y="6356350"/>
            <a:ext cx="2133600" cy="365125"/>
          </a:xfrm>
        </p:spPr>
        <p:txBody>
          <a:bodyPr/>
          <a:lstStyle/>
          <a:p>
            <a:fld id="{FECD21C8-93C1-EC40-A879-72A0D5B9B69D}" type="slidenum">
              <a:rPr lang="en-US" smtClean="0"/>
              <a:pPr/>
              <a:t>20</a:t>
            </a:fld>
            <a:endParaRPr lang="en-US" dirty="0"/>
          </a:p>
        </p:txBody>
      </p:sp>
      <p:sp>
        <p:nvSpPr>
          <p:cNvPr id="2" name="Date Placeholder 1"/>
          <p:cNvSpPr>
            <a:spLocks noGrp="1"/>
          </p:cNvSpPr>
          <p:nvPr>
            <p:ph type="dt" sz="half" idx="10"/>
          </p:nvPr>
        </p:nvSpPr>
        <p:spPr/>
        <p:txBody>
          <a:bodyPr/>
          <a:lstStyle/>
          <a:p>
            <a:fld id="{175924FF-6BA3-4BA5-9E78-53C738B2B881}" type="datetime1">
              <a:rPr lang="en-US" smtClean="0"/>
              <a:t>4/16/2019</a:t>
            </a:fld>
            <a:endParaRPr lang="en-US" dirty="0"/>
          </a:p>
        </p:txBody>
      </p:sp>
      <p:sp>
        <p:nvSpPr>
          <p:cNvPr id="3" name="Footer Placeholder 2"/>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412388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Three</a:t>
            </a:r>
            <a:endParaRPr lang="en-US" dirty="0"/>
          </a:p>
        </p:txBody>
      </p:sp>
      <p:sp>
        <p:nvSpPr>
          <p:cNvPr id="3" name="Text Placeholder 2"/>
          <p:cNvSpPr>
            <a:spLocks noGrp="1"/>
          </p:cNvSpPr>
          <p:nvPr>
            <p:ph type="body" idx="1"/>
          </p:nvPr>
        </p:nvSpPr>
        <p:spPr/>
        <p:txBody>
          <a:bodyPr/>
          <a:lstStyle/>
          <a:p>
            <a:r>
              <a:rPr lang="en-US" dirty="0" smtClean="0"/>
              <a:t>(SOME) GOOD QUESTIONS FOR TRIALS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sp>
        <p:nvSpPr>
          <p:cNvPr id="7" name="Date Placeholder 6"/>
          <p:cNvSpPr>
            <a:spLocks noGrp="1"/>
          </p:cNvSpPr>
          <p:nvPr>
            <p:ph type="dt" sz="half" idx="10"/>
          </p:nvPr>
        </p:nvSpPr>
        <p:spPr/>
        <p:txBody>
          <a:bodyPr/>
          <a:lstStyle/>
          <a:p>
            <a:fld id="{C1E0B794-A31C-43D7-997D-F4737034E87B}" type="datetime1">
              <a:rPr lang="en-US" smtClean="0"/>
              <a:t>4/16/2019</a:t>
            </a:fld>
            <a:endParaRPr lang="en-US"/>
          </a:p>
        </p:txBody>
      </p:sp>
      <p:sp>
        <p:nvSpPr>
          <p:cNvPr id="8" name="Footer Placeholder 7"/>
          <p:cNvSpPr>
            <a:spLocks noGrp="1"/>
          </p:cNvSpPr>
          <p:nvPr>
            <p:ph type="ftr" sz="quarter" idx="11"/>
          </p:nvPr>
        </p:nvSpPr>
        <p:spPr/>
        <p:txBody>
          <a:bodyPr/>
          <a:lstStyle/>
          <a:p>
            <a:r>
              <a:rPr lang="en-US" smtClean="0"/>
              <a:t> Supported by NINDS R25NS088248 U01NS077352</a:t>
            </a:r>
            <a:endParaRPr lang="en-US"/>
          </a:p>
        </p:txBody>
      </p:sp>
    </p:spTree>
    <p:extLst>
      <p:ext uri="{BB962C8B-B14F-4D97-AF65-F5344CB8AC3E}">
        <p14:creationId xmlns:p14="http://schemas.microsoft.com/office/powerpoint/2010/main" val="787176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914400" y="737935"/>
            <a:ext cx="6343672" cy="709865"/>
          </a:xfrm>
        </p:spPr>
        <p:txBody>
          <a:bodyPr/>
          <a:lstStyle/>
          <a:p>
            <a:pPr eaLnBrk="1" hangingPunct="1"/>
            <a:r>
              <a:rPr lang="en-US" sz="4000" dirty="0" smtClean="0"/>
              <a:t>Early Phase Question: 2</a:t>
            </a:r>
          </a:p>
        </p:txBody>
      </p:sp>
      <p:sp>
        <p:nvSpPr>
          <p:cNvPr id="18434" name="Rectangle 3"/>
          <p:cNvSpPr>
            <a:spLocks noGrp="1" noChangeArrowheads="1"/>
          </p:cNvSpPr>
          <p:nvPr>
            <p:ph type="body" idx="1"/>
          </p:nvPr>
        </p:nvSpPr>
        <p:spPr>
          <a:xfrm>
            <a:off x="478971" y="2514600"/>
            <a:ext cx="8229600" cy="4876800"/>
          </a:xfrm>
        </p:spPr>
        <p:txBody>
          <a:bodyPr/>
          <a:lstStyle/>
          <a:p>
            <a:pPr eaLnBrk="1" hangingPunct="1"/>
            <a:r>
              <a:rPr lang="en-US" dirty="0" smtClean="0"/>
              <a:t>Can we establish “proof of concept”?</a:t>
            </a:r>
          </a:p>
          <a:p>
            <a:pPr lvl="1" eaLnBrk="1" hangingPunct="1"/>
            <a:r>
              <a:rPr lang="en-US" dirty="0" smtClean="0"/>
              <a:t>Addresses underlying assumptions regarding proposed mechanism of action (e.g., does the drug bind the target receptor, does the drug pass the blood-brain barrier)</a:t>
            </a:r>
          </a:p>
          <a:p>
            <a:pPr lvl="1" eaLnBrk="1" hangingPunct="1"/>
            <a:r>
              <a:rPr lang="en-US" dirty="0" smtClean="0"/>
              <a:t>Assumption is that treatment strategy will not work without this criterion being met (i.e., necessary but not sufficient for success)</a:t>
            </a:r>
          </a:p>
          <a:p>
            <a:pPr lvl="1" eaLnBrk="1" hangingPunct="1"/>
            <a:r>
              <a:rPr lang="en-US" u="sng" dirty="0" smtClean="0"/>
              <a:t>Trial design</a:t>
            </a:r>
            <a:r>
              <a:rPr lang="en-US" dirty="0" smtClean="0"/>
              <a:t>: dose ranging/biomarker or assay</a:t>
            </a:r>
          </a:p>
        </p:txBody>
      </p:sp>
      <p:sp>
        <p:nvSpPr>
          <p:cNvPr id="18435" name="Line 4"/>
          <p:cNvSpPr>
            <a:spLocks noChangeShapeType="1"/>
          </p:cNvSpPr>
          <p:nvPr/>
        </p:nvSpPr>
        <p:spPr bwMode="auto">
          <a:xfrm>
            <a:off x="685800" y="1447800"/>
            <a:ext cx="7772400" cy="0"/>
          </a:xfrm>
          <a:prstGeom prst="line">
            <a:avLst/>
          </a:prstGeom>
          <a:noFill/>
          <a:ln w="9525">
            <a:solidFill>
              <a:schemeClr val="tx1"/>
            </a:solidFill>
            <a:round/>
            <a:headEnd/>
            <a:tailEnd/>
          </a:ln>
        </p:spPr>
        <p:txBody>
          <a:bodyPr/>
          <a:lstStyle/>
          <a:p>
            <a:endParaRPr lang="en-US"/>
          </a:p>
        </p:txBody>
      </p:sp>
      <p:sp>
        <p:nvSpPr>
          <p:cNvPr id="5" name="Slide Number Placeholder 3"/>
          <p:cNvSpPr>
            <a:spLocks noGrp="1"/>
          </p:cNvSpPr>
          <p:nvPr>
            <p:ph type="sldNum" sz="quarter" idx="12"/>
          </p:nvPr>
        </p:nvSpPr>
        <p:spPr>
          <a:xfrm>
            <a:off x="6553200" y="6356350"/>
            <a:ext cx="2133600" cy="365125"/>
          </a:xfrm>
        </p:spPr>
        <p:txBody>
          <a:bodyPr/>
          <a:lstStyle/>
          <a:p>
            <a:fld id="{FECD21C8-93C1-EC40-A879-72A0D5B9B69D}" type="slidenum">
              <a:rPr lang="en-US" smtClean="0"/>
              <a:pPr/>
              <a:t>22</a:t>
            </a:fld>
            <a:endParaRPr lang="en-US" dirty="0"/>
          </a:p>
        </p:txBody>
      </p:sp>
      <p:sp>
        <p:nvSpPr>
          <p:cNvPr id="2" name="Date Placeholder 1"/>
          <p:cNvSpPr>
            <a:spLocks noGrp="1"/>
          </p:cNvSpPr>
          <p:nvPr>
            <p:ph type="dt" sz="half" idx="10"/>
          </p:nvPr>
        </p:nvSpPr>
        <p:spPr/>
        <p:txBody>
          <a:bodyPr/>
          <a:lstStyle/>
          <a:p>
            <a:fld id="{3504E8CB-A82E-40A4-9A58-8CBAC4548DF4}" type="datetime1">
              <a:rPr lang="en-US" smtClean="0"/>
              <a:t>4/16/2019</a:t>
            </a:fld>
            <a:endParaRPr lang="en-US" dirty="0"/>
          </a:p>
        </p:txBody>
      </p:sp>
      <p:sp>
        <p:nvSpPr>
          <p:cNvPr id="3" name="Footer Placeholder 2"/>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449377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914400" y="647701"/>
            <a:ext cx="8229600" cy="1143000"/>
          </a:xfrm>
        </p:spPr>
        <p:txBody>
          <a:bodyPr/>
          <a:lstStyle/>
          <a:p>
            <a:pPr eaLnBrk="1" hangingPunct="1"/>
            <a:r>
              <a:rPr lang="en-US" sz="4000" dirty="0" smtClean="0"/>
              <a:t>Early Phase Question 3: </a:t>
            </a:r>
          </a:p>
        </p:txBody>
      </p:sp>
      <p:sp>
        <p:nvSpPr>
          <p:cNvPr id="18434" name="Rectangle 3"/>
          <p:cNvSpPr>
            <a:spLocks noGrp="1" noChangeArrowheads="1"/>
          </p:cNvSpPr>
          <p:nvPr>
            <p:ph type="body" idx="1"/>
          </p:nvPr>
        </p:nvSpPr>
        <p:spPr>
          <a:xfrm>
            <a:off x="429986" y="2590800"/>
            <a:ext cx="8229600" cy="5334000"/>
          </a:xfrm>
        </p:spPr>
        <p:txBody>
          <a:bodyPr/>
          <a:lstStyle/>
          <a:p>
            <a:pPr eaLnBrk="1" hangingPunct="1"/>
            <a:r>
              <a:rPr lang="en-US" dirty="0" smtClean="0"/>
              <a:t>What dose(s</a:t>
            </a:r>
            <a:r>
              <a:rPr lang="en-US" dirty="0" smtClean="0"/>
              <a:t>)* </a:t>
            </a:r>
            <a:r>
              <a:rPr lang="en-US" dirty="0" smtClean="0"/>
              <a:t>should be investigated further?</a:t>
            </a:r>
          </a:p>
          <a:p>
            <a:pPr lvl="1" eaLnBrk="1" hangingPunct="1"/>
            <a:r>
              <a:rPr lang="en-US" dirty="0" smtClean="0"/>
              <a:t>Potentially useful doses may span a range of several logs</a:t>
            </a:r>
            <a:endParaRPr lang="en-US" dirty="0"/>
          </a:p>
          <a:p>
            <a:pPr lvl="1" eaLnBrk="1" hangingPunct="1"/>
            <a:r>
              <a:rPr lang="en-US" dirty="0" smtClean="0"/>
              <a:t>Dose selection often requires balance of efficacy and toxicity</a:t>
            </a:r>
          </a:p>
          <a:p>
            <a:pPr lvl="1" eaLnBrk="1" hangingPunct="1"/>
            <a:r>
              <a:rPr lang="en-US" dirty="0" smtClean="0"/>
              <a:t>Common mistake to narrow the dose range under consideration too early</a:t>
            </a:r>
          </a:p>
          <a:p>
            <a:pPr lvl="1" eaLnBrk="1" hangingPunct="1"/>
            <a:r>
              <a:rPr lang="en-US" u="sng" dirty="0" smtClean="0"/>
              <a:t>Trial design</a:t>
            </a:r>
            <a:r>
              <a:rPr lang="en-US" dirty="0" smtClean="0"/>
              <a:t>: Dose finding trials with assessment of efficacy and toxicity (e.g., adaptive dose finding trial</a:t>
            </a:r>
            <a:r>
              <a:rPr lang="en-US" dirty="0" smtClean="0"/>
              <a:t>)</a:t>
            </a:r>
          </a:p>
          <a:p>
            <a:pPr lvl="1" eaLnBrk="1" hangingPunct="1"/>
            <a:r>
              <a:rPr lang="en-US" u="sng" dirty="0" smtClean="0"/>
              <a:t>Could consider intensity of intervention, device settings, schedule (how often) – both for drug, device, behavioral or other non-pharmacologic interventions</a:t>
            </a:r>
            <a:endParaRPr lang="en-US" u="sng" dirty="0" smtClean="0"/>
          </a:p>
        </p:txBody>
      </p:sp>
      <p:sp>
        <p:nvSpPr>
          <p:cNvPr id="5" name="Slide Number Placeholder 3"/>
          <p:cNvSpPr>
            <a:spLocks noGrp="1"/>
          </p:cNvSpPr>
          <p:nvPr>
            <p:ph type="sldNum" sz="quarter" idx="12"/>
          </p:nvPr>
        </p:nvSpPr>
        <p:spPr>
          <a:xfrm>
            <a:off x="6553200" y="6400800"/>
            <a:ext cx="2133600" cy="365125"/>
          </a:xfrm>
        </p:spPr>
        <p:txBody>
          <a:bodyPr/>
          <a:lstStyle/>
          <a:p>
            <a:fld id="{FECD21C8-93C1-EC40-A879-72A0D5B9B69D}" type="slidenum">
              <a:rPr lang="en-US" smtClean="0"/>
              <a:pPr/>
              <a:t>23</a:t>
            </a:fld>
            <a:endParaRPr lang="en-US" dirty="0"/>
          </a:p>
        </p:txBody>
      </p:sp>
      <p:sp>
        <p:nvSpPr>
          <p:cNvPr id="2" name="Date Placeholder 1"/>
          <p:cNvSpPr>
            <a:spLocks noGrp="1"/>
          </p:cNvSpPr>
          <p:nvPr>
            <p:ph type="dt" sz="half" idx="10"/>
          </p:nvPr>
        </p:nvSpPr>
        <p:spPr/>
        <p:txBody>
          <a:bodyPr/>
          <a:lstStyle/>
          <a:p>
            <a:fld id="{EDEC9E96-4153-41FF-925D-C296BEAFD378}" type="datetime1">
              <a:rPr lang="en-US" smtClean="0"/>
              <a:t>4/16/2019</a:t>
            </a:fld>
            <a:endParaRPr lang="en-US" dirty="0"/>
          </a:p>
        </p:txBody>
      </p:sp>
      <p:sp>
        <p:nvSpPr>
          <p:cNvPr id="3" name="Footer Placeholder 2"/>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38723618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143000" y="990600"/>
            <a:ext cx="6343672" cy="709865"/>
          </a:xfrm>
        </p:spPr>
        <p:txBody>
          <a:bodyPr/>
          <a:lstStyle/>
          <a:p>
            <a:pPr eaLnBrk="1" hangingPunct="1"/>
            <a:r>
              <a:rPr lang="en-US" sz="4000" dirty="0" smtClean="0"/>
              <a:t>Early Phase Question 4: </a:t>
            </a:r>
          </a:p>
        </p:txBody>
      </p:sp>
      <p:sp>
        <p:nvSpPr>
          <p:cNvPr id="18434" name="Rectangle 3"/>
          <p:cNvSpPr>
            <a:spLocks noGrp="1" noChangeArrowheads="1"/>
          </p:cNvSpPr>
          <p:nvPr>
            <p:ph type="body" idx="1"/>
          </p:nvPr>
        </p:nvSpPr>
        <p:spPr>
          <a:xfrm>
            <a:off x="457200" y="2362200"/>
            <a:ext cx="8229600" cy="4114800"/>
          </a:xfrm>
        </p:spPr>
        <p:txBody>
          <a:bodyPr/>
          <a:lstStyle/>
          <a:p>
            <a:pPr eaLnBrk="1" hangingPunct="1"/>
            <a:r>
              <a:rPr lang="en-US" dirty="0" smtClean="0"/>
              <a:t>What outcome(s) should be measured?</a:t>
            </a:r>
          </a:p>
          <a:p>
            <a:pPr lvl="1" eaLnBrk="1" hangingPunct="1"/>
            <a:r>
              <a:rPr lang="en-US" dirty="0" smtClean="0"/>
              <a:t>Consider likelihood of effect on an outcome versus clinical importance (patient centered)</a:t>
            </a:r>
          </a:p>
          <a:p>
            <a:pPr lvl="1" eaLnBrk="1" hangingPunct="1"/>
            <a:r>
              <a:rPr lang="en-US" dirty="0" smtClean="0"/>
              <a:t>Consider practical issues, timing of follow up and difficulty in assessment</a:t>
            </a:r>
          </a:p>
          <a:p>
            <a:pPr lvl="1" eaLnBrk="1" hangingPunct="1"/>
            <a:r>
              <a:rPr lang="en-US" dirty="0" smtClean="0"/>
              <a:t>Reliability and prior validation or use of outcome measures</a:t>
            </a:r>
          </a:p>
          <a:p>
            <a:pPr lvl="1" eaLnBrk="1" hangingPunct="1"/>
            <a:r>
              <a:rPr lang="en-US" dirty="0" smtClean="0"/>
              <a:t>Can consider multiple outcomes, but with risk of false positive result due to “cherry picking”</a:t>
            </a:r>
          </a:p>
          <a:p>
            <a:pPr lvl="1" eaLnBrk="1" hangingPunct="1"/>
            <a:r>
              <a:rPr lang="en-US" u="sng" dirty="0" smtClean="0"/>
              <a:t>Trial design</a:t>
            </a:r>
            <a:r>
              <a:rPr lang="en-US" dirty="0" smtClean="0"/>
              <a:t>: Intervention/multiple outcomes</a:t>
            </a:r>
            <a:endParaRPr lang="en-US" u="sng" dirty="0" smtClean="0"/>
          </a:p>
        </p:txBody>
      </p:sp>
      <p:sp>
        <p:nvSpPr>
          <p:cNvPr id="5" name="Slide Number Placeholder 3"/>
          <p:cNvSpPr>
            <a:spLocks noGrp="1"/>
          </p:cNvSpPr>
          <p:nvPr>
            <p:ph type="sldNum" sz="quarter" idx="12"/>
          </p:nvPr>
        </p:nvSpPr>
        <p:spPr>
          <a:xfrm>
            <a:off x="6553200" y="6356350"/>
            <a:ext cx="2133600" cy="365125"/>
          </a:xfrm>
        </p:spPr>
        <p:txBody>
          <a:bodyPr/>
          <a:lstStyle/>
          <a:p>
            <a:fld id="{FECD21C8-93C1-EC40-A879-72A0D5B9B69D}" type="slidenum">
              <a:rPr lang="en-US" smtClean="0"/>
              <a:pPr/>
              <a:t>24</a:t>
            </a:fld>
            <a:endParaRPr lang="en-US" dirty="0"/>
          </a:p>
        </p:txBody>
      </p:sp>
      <p:sp>
        <p:nvSpPr>
          <p:cNvPr id="2" name="Date Placeholder 1"/>
          <p:cNvSpPr>
            <a:spLocks noGrp="1"/>
          </p:cNvSpPr>
          <p:nvPr>
            <p:ph type="dt" sz="half" idx="10"/>
          </p:nvPr>
        </p:nvSpPr>
        <p:spPr/>
        <p:txBody>
          <a:bodyPr/>
          <a:lstStyle/>
          <a:p>
            <a:fld id="{CF548E02-254C-4B84-9EC7-6D22B16F5B08}" type="datetime1">
              <a:rPr lang="en-US" smtClean="0"/>
              <a:t>4/16/2019</a:t>
            </a:fld>
            <a:endParaRPr lang="en-US" dirty="0"/>
          </a:p>
        </p:txBody>
      </p:sp>
      <p:sp>
        <p:nvSpPr>
          <p:cNvPr id="3" name="Footer Placeholder 2"/>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3686881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143000" y="914400"/>
            <a:ext cx="6343672" cy="709865"/>
          </a:xfrm>
        </p:spPr>
        <p:txBody>
          <a:bodyPr/>
          <a:lstStyle/>
          <a:p>
            <a:pPr eaLnBrk="1" hangingPunct="1"/>
            <a:r>
              <a:rPr lang="en-US" sz="4000" dirty="0" smtClean="0"/>
              <a:t>Early Phase Question 5: </a:t>
            </a:r>
          </a:p>
        </p:txBody>
      </p:sp>
      <p:sp>
        <p:nvSpPr>
          <p:cNvPr id="18434" name="Rectangle 3"/>
          <p:cNvSpPr>
            <a:spLocks noGrp="1" noChangeArrowheads="1"/>
          </p:cNvSpPr>
          <p:nvPr>
            <p:ph type="body" idx="1"/>
          </p:nvPr>
        </p:nvSpPr>
        <p:spPr>
          <a:xfrm>
            <a:off x="457200" y="2438400"/>
            <a:ext cx="8229600" cy="4038600"/>
          </a:xfrm>
        </p:spPr>
        <p:txBody>
          <a:bodyPr/>
          <a:lstStyle/>
          <a:p>
            <a:pPr eaLnBrk="1" hangingPunct="1"/>
            <a:r>
              <a:rPr lang="en-US" dirty="0" smtClean="0"/>
              <a:t>What disease state(s) should be studied?</a:t>
            </a:r>
          </a:p>
          <a:p>
            <a:pPr lvl="1" eaLnBrk="1" hangingPunct="1"/>
            <a:r>
              <a:rPr lang="en-US" dirty="0" smtClean="0"/>
              <a:t>Consider availability of subjects, confounding factors and treatments, and established outcome measures</a:t>
            </a:r>
          </a:p>
          <a:p>
            <a:pPr lvl="1" eaLnBrk="1" hangingPunct="1"/>
            <a:r>
              <a:rPr lang="en-US" dirty="0" smtClean="0"/>
              <a:t>Common to run multiple phase II trials of the same agent in different diseases</a:t>
            </a:r>
          </a:p>
          <a:p>
            <a:pPr lvl="1" eaLnBrk="1" hangingPunct="1"/>
            <a:r>
              <a:rPr lang="en-US" u="sng" dirty="0" smtClean="0"/>
              <a:t>Trial design</a:t>
            </a:r>
            <a:r>
              <a:rPr lang="en-US" dirty="0" smtClean="0"/>
              <a:t>: “Indication finding trial” with multiple diseases enrolled simultaneously to leverage investment in sites and personnel (e.g., using an integrated statistical approach)</a:t>
            </a:r>
            <a:endParaRPr lang="en-US" u="sng" dirty="0" smtClean="0"/>
          </a:p>
        </p:txBody>
      </p:sp>
      <p:sp>
        <p:nvSpPr>
          <p:cNvPr id="5" name="Slide Number Placeholder 3"/>
          <p:cNvSpPr>
            <a:spLocks noGrp="1"/>
          </p:cNvSpPr>
          <p:nvPr>
            <p:ph type="sldNum" sz="quarter" idx="12"/>
          </p:nvPr>
        </p:nvSpPr>
        <p:spPr>
          <a:xfrm>
            <a:off x="6553200" y="6356350"/>
            <a:ext cx="2133600" cy="365125"/>
          </a:xfrm>
        </p:spPr>
        <p:txBody>
          <a:bodyPr/>
          <a:lstStyle/>
          <a:p>
            <a:fld id="{FECD21C8-93C1-EC40-A879-72A0D5B9B69D}" type="slidenum">
              <a:rPr lang="en-US" smtClean="0"/>
              <a:pPr/>
              <a:t>25</a:t>
            </a:fld>
            <a:endParaRPr lang="en-US" dirty="0"/>
          </a:p>
        </p:txBody>
      </p:sp>
      <p:sp>
        <p:nvSpPr>
          <p:cNvPr id="2" name="Date Placeholder 1"/>
          <p:cNvSpPr>
            <a:spLocks noGrp="1"/>
          </p:cNvSpPr>
          <p:nvPr>
            <p:ph type="dt" sz="half" idx="10"/>
          </p:nvPr>
        </p:nvSpPr>
        <p:spPr/>
        <p:txBody>
          <a:bodyPr/>
          <a:lstStyle/>
          <a:p>
            <a:fld id="{739E1819-10CC-4AC9-B119-1D080461A791}" type="datetime1">
              <a:rPr lang="en-US" smtClean="0"/>
              <a:t>4/16/2019</a:t>
            </a:fld>
            <a:endParaRPr lang="en-US" dirty="0"/>
          </a:p>
        </p:txBody>
      </p:sp>
      <p:sp>
        <p:nvSpPr>
          <p:cNvPr id="3" name="Footer Placeholder 2"/>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1831906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887186" y="609600"/>
            <a:ext cx="8229600" cy="1143000"/>
          </a:xfrm>
        </p:spPr>
        <p:txBody>
          <a:bodyPr/>
          <a:lstStyle/>
          <a:p>
            <a:pPr eaLnBrk="1" hangingPunct="1"/>
            <a:r>
              <a:rPr lang="en-US" sz="4000" dirty="0" smtClean="0"/>
              <a:t>Early Phase Question 6: </a:t>
            </a:r>
          </a:p>
        </p:txBody>
      </p:sp>
      <p:sp>
        <p:nvSpPr>
          <p:cNvPr id="18434" name="Rectangle 3"/>
          <p:cNvSpPr>
            <a:spLocks noGrp="1" noChangeArrowheads="1"/>
          </p:cNvSpPr>
          <p:nvPr>
            <p:ph type="body" idx="1"/>
          </p:nvPr>
        </p:nvSpPr>
        <p:spPr>
          <a:xfrm>
            <a:off x="457200" y="2514600"/>
            <a:ext cx="8458200" cy="3856038"/>
          </a:xfrm>
        </p:spPr>
        <p:txBody>
          <a:bodyPr/>
          <a:lstStyle/>
          <a:p>
            <a:pPr eaLnBrk="1" hangingPunct="1"/>
            <a:r>
              <a:rPr lang="en-US" dirty="0" smtClean="0"/>
              <a:t>What population should be enrolled?</a:t>
            </a:r>
          </a:p>
          <a:p>
            <a:pPr lvl="1" eaLnBrk="1" hangingPunct="1"/>
            <a:r>
              <a:rPr lang="en-US" dirty="0" smtClean="0"/>
              <a:t>Narrow population:</a:t>
            </a:r>
          </a:p>
          <a:p>
            <a:pPr lvl="2" eaLnBrk="1" hangingPunct="1"/>
            <a:r>
              <a:rPr lang="en-US" dirty="0"/>
              <a:t>L</a:t>
            </a:r>
            <a:r>
              <a:rPr lang="en-US" dirty="0" smtClean="0"/>
              <a:t>ess variability and easier to interpret results</a:t>
            </a:r>
          </a:p>
          <a:p>
            <a:pPr lvl="2" eaLnBrk="1" hangingPunct="1"/>
            <a:r>
              <a:rPr lang="en-US" dirty="0" smtClean="0"/>
              <a:t>Difficult to enroll required sample size and less clinical relevance</a:t>
            </a:r>
          </a:p>
          <a:p>
            <a:pPr lvl="1" eaLnBrk="1" hangingPunct="1"/>
            <a:r>
              <a:rPr lang="en-US" dirty="0" smtClean="0"/>
              <a:t>Broad population</a:t>
            </a:r>
          </a:p>
          <a:p>
            <a:pPr lvl="2" eaLnBrk="1" hangingPunct="1"/>
            <a:r>
              <a:rPr lang="en-US" dirty="0" smtClean="0"/>
              <a:t>Increased variability, confounding factors</a:t>
            </a:r>
          </a:p>
          <a:p>
            <a:pPr lvl="2" eaLnBrk="1" hangingPunct="1"/>
            <a:r>
              <a:rPr lang="en-US" dirty="0" smtClean="0"/>
              <a:t>Concerns regarding heterogeneity of the treatment effect (HTE) and low power to detect HTE</a:t>
            </a:r>
          </a:p>
          <a:p>
            <a:pPr lvl="1" eaLnBrk="1" hangingPunct="1"/>
            <a:r>
              <a:rPr lang="en-US" dirty="0" smtClean="0"/>
              <a:t>To inform the design of a confirm phase trial, you need to enroll a “confirm-phase” population</a:t>
            </a:r>
          </a:p>
        </p:txBody>
      </p:sp>
      <p:sp>
        <p:nvSpPr>
          <p:cNvPr id="5" name="Slide Number Placeholder 3"/>
          <p:cNvSpPr>
            <a:spLocks noGrp="1"/>
          </p:cNvSpPr>
          <p:nvPr>
            <p:ph type="sldNum" sz="quarter" idx="12"/>
          </p:nvPr>
        </p:nvSpPr>
        <p:spPr>
          <a:xfrm>
            <a:off x="6553200" y="6356350"/>
            <a:ext cx="2133600" cy="365125"/>
          </a:xfrm>
        </p:spPr>
        <p:txBody>
          <a:bodyPr/>
          <a:lstStyle/>
          <a:p>
            <a:fld id="{FECD21C8-93C1-EC40-A879-72A0D5B9B69D}" type="slidenum">
              <a:rPr lang="en-US" smtClean="0"/>
              <a:pPr/>
              <a:t>26</a:t>
            </a:fld>
            <a:endParaRPr lang="en-US" dirty="0"/>
          </a:p>
        </p:txBody>
      </p:sp>
      <p:sp>
        <p:nvSpPr>
          <p:cNvPr id="2" name="Date Placeholder 1"/>
          <p:cNvSpPr>
            <a:spLocks noGrp="1"/>
          </p:cNvSpPr>
          <p:nvPr>
            <p:ph type="dt" sz="half" idx="10"/>
          </p:nvPr>
        </p:nvSpPr>
        <p:spPr/>
        <p:txBody>
          <a:bodyPr/>
          <a:lstStyle/>
          <a:p>
            <a:fld id="{EC961137-C230-4642-AB03-E84E297BA0DF}" type="datetime1">
              <a:rPr lang="en-US" smtClean="0"/>
              <a:t>4/16/2019</a:t>
            </a:fld>
            <a:endParaRPr lang="en-US" dirty="0"/>
          </a:p>
        </p:txBody>
      </p:sp>
      <p:sp>
        <p:nvSpPr>
          <p:cNvPr id="3" name="Footer Placeholder 2"/>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596353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457200"/>
            <a:ext cx="8229600" cy="1243087"/>
          </a:xfrm>
        </p:spPr>
        <p:txBody>
          <a:bodyPr/>
          <a:lstStyle/>
          <a:p>
            <a:pPr eaLnBrk="1" hangingPunct="1"/>
            <a:r>
              <a:rPr lang="en-US" sz="4000" dirty="0" smtClean="0"/>
              <a:t>Early Phase Question 7: </a:t>
            </a:r>
          </a:p>
        </p:txBody>
      </p:sp>
      <p:sp>
        <p:nvSpPr>
          <p:cNvPr id="18434" name="Rectangle 3"/>
          <p:cNvSpPr>
            <a:spLocks noGrp="1" noChangeArrowheads="1"/>
          </p:cNvSpPr>
          <p:nvPr>
            <p:ph type="body" idx="1"/>
          </p:nvPr>
        </p:nvSpPr>
        <p:spPr>
          <a:xfrm>
            <a:off x="457200" y="2346327"/>
            <a:ext cx="8229600" cy="3673474"/>
          </a:xfrm>
        </p:spPr>
        <p:txBody>
          <a:bodyPr/>
          <a:lstStyle/>
          <a:p>
            <a:pPr eaLnBrk="1" hangingPunct="1"/>
            <a:r>
              <a:rPr lang="en-US" dirty="0" smtClean="0"/>
              <a:t>How should a confirmatory study be designed, implemented, and analyzed?</a:t>
            </a:r>
          </a:p>
          <a:p>
            <a:pPr lvl="1" eaLnBrk="1" hangingPunct="1"/>
            <a:r>
              <a:rPr lang="en-US" dirty="0" smtClean="0"/>
              <a:t>Learn-phase trials should be conducted similarly to confirm-phase trials if they are to inform confirm-phase trial design and conduct</a:t>
            </a:r>
          </a:p>
          <a:p>
            <a:pPr lvl="1" eaLnBrk="1" hangingPunct="1"/>
            <a:r>
              <a:rPr lang="en-US" dirty="0" smtClean="0"/>
              <a:t>Same population, treatments, and outcomes</a:t>
            </a:r>
          </a:p>
          <a:p>
            <a:pPr lvl="1" eaLnBrk="1" hangingPunct="1"/>
            <a:r>
              <a:rPr lang="en-US" dirty="0" smtClean="0"/>
              <a:t>Adequate sample size to answer the key questions needed to design confirmatory trial</a:t>
            </a:r>
          </a:p>
        </p:txBody>
      </p:sp>
      <p:sp>
        <p:nvSpPr>
          <p:cNvPr id="5" name="Slide Number Placeholder 3"/>
          <p:cNvSpPr>
            <a:spLocks noGrp="1"/>
          </p:cNvSpPr>
          <p:nvPr>
            <p:ph type="sldNum" sz="quarter" idx="12"/>
          </p:nvPr>
        </p:nvSpPr>
        <p:spPr>
          <a:xfrm>
            <a:off x="6553200" y="6356350"/>
            <a:ext cx="2133600" cy="365125"/>
          </a:xfrm>
        </p:spPr>
        <p:txBody>
          <a:bodyPr/>
          <a:lstStyle/>
          <a:p>
            <a:fld id="{FECD21C8-93C1-EC40-A879-72A0D5B9B69D}" type="slidenum">
              <a:rPr lang="en-US" smtClean="0"/>
              <a:pPr/>
              <a:t>27</a:t>
            </a:fld>
            <a:endParaRPr lang="en-US" dirty="0"/>
          </a:p>
        </p:txBody>
      </p:sp>
      <p:sp>
        <p:nvSpPr>
          <p:cNvPr id="2" name="Date Placeholder 1"/>
          <p:cNvSpPr>
            <a:spLocks noGrp="1"/>
          </p:cNvSpPr>
          <p:nvPr>
            <p:ph type="dt" sz="half" idx="10"/>
          </p:nvPr>
        </p:nvSpPr>
        <p:spPr/>
        <p:txBody>
          <a:bodyPr/>
          <a:lstStyle/>
          <a:p>
            <a:fld id="{43A2FAA7-F87B-4534-8B87-5BFC34C33983}" type="datetime1">
              <a:rPr lang="en-US" smtClean="0"/>
              <a:t>4/16/2019</a:t>
            </a:fld>
            <a:endParaRPr lang="en-US" dirty="0"/>
          </a:p>
        </p:txBody>
      </p:sp>
      <p:sp>
        <p:nvSpPr>
          <p:cNvPr id="3" name="Footer Placeholder 2"/>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3927923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pPr eaLnBrk="1" hangingPunct="1"/>
            <a:r>
              <a:rPr lang="en-US" sz="4000" dirty="0" smtClean="0"/>
              <a:t>Early Phase Question 8: </a:t>
            </a:r>
          </a:p>
        </p:txBody>
      </p:sp>
      <p:sp>
        <p:nvSpPr>
          <p:cNvPr id="18434" name="Rectangle 3"/>
          <p:cNvSpPr>
            <a:spLocks noGrp="1" noChangeArrowheads="1"/>
          </p:cNvSpPr>
          <p:nvPr>
            <p:ph type="body" idx="1"/>
          </p:nvPr>
        </p:nvSpPr>
        <p:spPr>
          <a:xfrm>
            <a:off x="457200" y="2667000"/>
            <a:ext cx="8229600" cy="3810000"/>
          </a:xfrm>
        </p:spPr>
        <p:txBody>
          <a:bodyPr/>
          <a:lstStyle/>
          <a:p>
            <a:pPr eaLnBrk="1" hangingPunct="1"/>
            <a:r>
              <a:rPr lang="en-US" dirty="0" smtClean="0"/>
              <a:t>Should a confirmatory study be conducted at all?</a:t>
            </a:r>
          </a:p>
          <a:p>
            <a:pPr lvl="1" eaLnBrk="1" hangingPunct="1"/>
            <a:r>
              <a:rPr lang="en-US" dirty="0" smtClean="0"/>
              <a:t>We should only run confirmatory trials that have a substantial chance of showing benefit</a:t>
            </a:r>
          </a:p>
          <a:p>
            <a:pPr lvl="1" eaLnBrk="1" hangingPunct="1"/>
            <a:r>
              <a:rPr lang="en-US" u="sng" dirty="0"/>
              <a:t>Key concept</a:t>
            </a:r>
            <a:r>
              <a:rPr lang="en-US" dirty="0"/>
              <a:t>: predictive power—the probability of a positive confirmatory trial, considering all the remaining </a:t>
            </a:r>
            <a:r>
              <a:rPr lang="en-US" dirty="0" smtClean="0"/>
              <a:t>uncertainties</a:t>
            </a:r>
            <a:endParaRPr lang="en-US" dirty="0"/>
          </a:p>
          <a:p>
            <a:pPr lvl="1" eaLnBrk="1" hangingPunct="1"/>
            <a:r>
              <a:rPr lang="en-US" dirty="0" smtClean="0"/>
              <a:t>Possible counter-example: trials of treatments to prevent Alzheimer’s disease </a:t>
            </a:r>
            <a:endParaRPr lang="en-US" dirty="0"/>
          </a:p>
        </p:txBody>
      </p:sp>
      <p:sp>
        <p:nvSpPr>
          <p:cNvPr id="5" name="Slide Number Placeholder 3"/>
          <p:cNvSpPr>
            <a:spLocks noGrp="1"/>
          </p:cNvSpPr>
          <p:nvPr>
            <p:ph type="sldNum" sz="quarter" idx="12"/>
          </p:nvPr>
        </p:nvSpPr>
        <p:spPr>
          <a:xfrm>
            <a:off x="6553200" y="6356350"/>
            <a:ext cx="2133600" cy="365125"/>
          </a:xfrm>
        </p:spPr>
        <p:txBody>
          <a:bodyPr/>
          <a:lstStyle/>
          <a:p>
            <a:fld id="{FECD21C8-93C1-EC40-A879-72A0D5B9B69D}" type="slidenum">
              <a:rPr lang="en-US" smtClean="0"/>
              <a:pPr/>
              <a:t>28</a:t>
            </a:fld>
            <a:endParaRPr lang="en-US" dirty="0"/>
          </a:p>
        </p:txBody>
      </p:sp>
      <p:sp>
        <p:nvSpPr>
          <p:cNvPr id="2" name="Date Placeholder 1"/>
          <p:cNvSpPr>
            <a:spLocks noGrp="1"/>
          </p:cNvSpPr>
          <p:nvPr>
            <p:ph type="dt" sz="half" idx="10"/>
          </p:nvPr>
        </p:nvSpPr>
        <p:spPr/>
        <p:txBody>
          <a:bodyPr/>
          <a:lstStyle/>
          <a:p>
            <a:fld id="{ABB1D79D-2746-4A8B-B174-B21B87678C8F}" type="datetime1">
              <a:rPr lang="en-US" smtClean="0"/>
              <a:t>4/16/2019</a:t>
            </a:fld>
            <a:endParaRPr lang="en-US" dirty="0"/>
          </a:p>
        </p:txBody>
      </p:sp>
      <p:sp>
        <p:nvSpPr>
          <p:cNvPr id="3" name="Footer Placeholder 2"/>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25738580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Four</a:t>
            </a:r>
            <a:endParaRPr lang="en-US" dirty="0"/>
          </a:p>
        </p:txBody>
      </p:sp>
      <p:sp>
        <p:nvSpPr>
          <p:cNvPr id="3" name="Text Placeholder 2"/>
          <p:cNvSpPr>
            <a:spLocks noGrp="1"/>
          </p:cNvSpPr>
          <p:nvPr>
            <p:ph type="body" idx="1"/>
          </p:nvPr>
        </p:nvSpPr>
        <p:spPr/>
        <p:txBody>
          <a:bodyPr/>
          <a:lstStyle/>
          <a:p>
            <a:r>
              <a:rPr lang="en-US" dirty="0" smtClean="0"/>
              <a:t>Wrap UP</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7" name="Date Placeholder 6"/>
          <p:cNvSpPr>
            <a:spLocks noGrp="1"/>
          </p:cNvSpPr>
          <p:nvPr>
            <p:ph type="dt" sz="half" idx="10"/>
          </p:nvPr>
        </p:nvSpPr>
        <p:spPr/>
        <p:txBody>
          <a:bodyPr/>
          <a:lstStyle/>
          <a:p>
            <a:fld id="{FC773D1A-DC20-4381-AE4C-0069A8C34B4E}" type="datetime1">
              <a:rPr lang="en-US" smtClean="0"/>
              <a:t>4/16/2019</a:t>
            </a:fld>
            <a:endParaRPr lang="en-US"/>
          </a:p>
        </p:txBody>
      </p:sp>
      <p:sp>
        <p:nvSpPr>
          <p:cNvPr id="8" name="Footer Placeholder 7"/>
          <p:cNvSpPr>
            <a:spLocks noGrp="1"/>
          </p:cNvSpPr>
          <p:nvPr>
            <p:ph type="ftr" sz="quarter" idx="11"/>
          </p:nvPr>
        </p:nvSpPr>
        <p:spPr/>
        <p:txBody>
          <a:bodyPr/>
          <a:lstStyle/>
          <a:p>
            <a:r>
              <a:rPr lang="en-US" smtClean="0"/>
              <a:t> Supported by NINDS R25NS088248 U01NS077352</a:t>
            </a:r>
            <a:endParaRPr lang="en-US"/>
          </a:p>
        </p:txBody>
      </p:sp>
    </p:spTree>
    <p:extLst>
      <p:ext uri="{BB962C8B-B14F-4D97-AF65-F5344CB8AC3E}">
        <p14:creationId xmlns:p14="http://schemas.microsoft.com/office/powerpoint/2010/main" val="3377197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E2CA-DC9C-6C46-A2A2-166B54A952BF}"/>
              </a:ext>
            </a:extLst>
          </p:cNvPr>
          <p:cNvSpPr>
            <a:spLocks noGrp="1"/>
          </p:cNvSpPr>
          <p:nvPr>
            <p:ph type="title"/>
          </p:nvPr>
        </p:nvSpPr>
        <p:spPr/>
        <p:txBody>
          <a:bodyPr/>
          <a:lstStyle/>
          <a:p>
            <a:r>
              <a:rPr lang="en-US" dirty="0"/>
              <a:t>Disclosures – William Meurer, MD, MS</a:t>
            </a:r>
          </a:p>
        </p:txBody>
      </p:sp>
      <p:sp>
        <p:nvSpPr>
          <p:cNvPr id="3" name="Content Placeholder 2">
            <a:extLst>
              <a:ext uri="{FF2B5EF4-FFF2-40B4-BE49-F238E27FC236}">
                <a16:creationId xmlns:a16="http://schemas.microsoft.com/office/drawing/2014/main" id="{64BC207D-657F-1F48-86E4-40762F5F82C7}"/>
              </a:ext>
            </a:extLst>
          </p:cNvPr>
          <p:cNvSpPr>
            <a:spLocks noGrp="1"/>
          </p:cNvSpPr>
          <p:nvPr>
            <p:ph idx="1"/>
          </p:nvPr>
        </p:nvSpPr>
        <p:spPr/>
        <p:txBody>
          <a:bodyPr>
            <a:normAutofit fontScale="25000" lnSpcReduction="20000"/>
          </a:bodyPr>
          <a:lstStyle/>
          <a:p>
            <a:r>
              <a:rPr lang="en-US" sz="7200" dirty="0"/>
              <a:t>All non-profit except episodic medico-legal consulting</a:t>
            </a:r>
          </a:p>
          <a:p>
            <a:r>
              <a:rPr lang="en-US" sz="7200" dirty="0"/>
              <a:t>Funding from NINDS -PI of clinical trials methodology course</a:t>
            </a:r>
          </a:p>
          <a:p>
            <a:pPr lvl="1"/>
            <a:r>
              <a:rPr lang="en-US" sz="6900" dirty="0"/>
              <a:t>Funded co-investigator on NETT/SIREN-CCC and SHINE trial</a:t>
            </a:r>
          </a:p>
          <a:p>
            <a:r>
              <a:rPr lang="en-US" sz="7200" dirty="0"/>
              <a:t>NIH-NIDCD (cluster RCT studying dizziness intervention)</a:t>
            </a:r>
          </a:p>
          <a:p>
            <a:r>
              <a:rPr lang="en-US" sz="7200" dirty="0"/>
              <a:t>NIH-NIMHD - PI of trial of hypertension </a:t>
            </a:r>
          </a:p>
          <a:p>
            <a:pPr lvl="1"/>
            <a:r>
              <a:rPr lang="en-US" sz="6900" dirty="0"/>
              <a:t>Co-investigator to improve stroke care in Flint</a:t>
            </a:r>
          </a:p>
          <a:p>
            <a:r>
              <a:rPr lang="en-US" sz="7200" dirty="0"/>
              <a:t>NIH-NHLBI (co-investigator in cardiac arrest expedited transport/ECMO trial)</a:t>
            </a:r>
          </a:p>
          <a:p>
            <a:r>
              <a:rPr lang="en-US" sz="7200" dirty="0"/>
              <a:t>AHRQ (dizziness self treatment)</a:t>
            </a:r>
          </a:p>
          <a:p>
            <a:r>
              <a:rPr lang="en-US" sz="7200" dirty="0"/>
              <a:t>Massey Foundation (studying pupillary response in TBI)</a:t>
            </a:r>
          </a:p>
          <a:p>
            <a:r>
              <a:rPr lang="en-US" sz="7200" dirty="0"/>
              <a:t>FDA and NIH (reviewer)</a:t>
            </a:r>
          </a:p>
          <a:p>
            <a:r>
              <a:rPr lang="en-US" sz="7200" dirty="0"/>
              <a:t>Meth Stats Reviewer</a:t>
            </a:r>
          </a:p>
          <a:p>
            <a:pPr lvl="1"/>
            <a:r>
              <a:rPr lang="en-US" sz="6900" dirty="0"/>
              <a:t>Annals Of Emergency Medicine</a:t>
            </a:r>
          </a:p>
          <a:p>
            <a:pPr lvl="1"/>
            <a:r>
              <a:rPr lang="en-US" sz="6900" dirty="0"/>
              <a:t>Academic Emergency Medicine</a:t>
            </a:r>
          </a:p>
          <a:p>
            <a:r>
              <a:rPr lang="en-US" sz="7200" dirty="0"/>
              <a:t>Senior Editor (paid)</a:t>
            </a:r>
          </a:p>
          <a:p>
            <a:r>
              <a:rPr lang="en-US" sz="7200" dirty="0"/>
              <a:t>BMC Journal - Trials</a:t>
            </a:r>
          </a:p>
          <a:p>
            <a:pPr marL="0" indent="0">
              <a:buNone/>
            </a:pPr>
            <a:r>
              <a:rPr lang="en-US" dirty="0"/>
              <a:t/>
            </a:r>
            <a:br>
              <a:rPr lang="en-US" dirty="0"/>
            </a:br>
            <a:endParaRPr lang="en-US" dirty="0"/>
          </a:p>
        </p:txBody>
      </p:sp>
      <p:sp>
        <p:nvSpPr>
          <p:cNvPr id="4" name="Rectangle 3">
            <a:extLst>
              <a:ext uri="{FF2B5EF4-FFF2-40B4-BE49-F238E27FC236}">
                <a16:creationId xmlns:a16="http://schemas.microsoft.com/office/drawing/2014/main" id="{CF297DE9-6CA9-4548-B120-9C93A2FEF122}"/>
              </a:ext>
            </a:extLst>
          </p:cNvPr>
          <p:cNvSpPr/>
          <p:nvPr/>
        </p:nvSpPr>
        <p:spPr>
          <a:xfrm>
            <a:off x="4482913" y="3290500"/>
            <a:ext cx="232756" cy="300082"/>
          </a:xfrm>
          <a:prstGeom prst="rect">
            <a:avLst/>
          </a:prstGeom>
        </p:spPr>
        <p:txBody>
          <a:bodyPr wrap="none">
            <a:spAutoFit/>
          </a:bodyPr>
          <a:lstStyle/>
          <a:p>
            <a:r>
              <a:rPr lang="en-US" sz="1350" dirty="0"/>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dirty="0"/>
          </a:p>
        </p:txBody>
      </p:sp>
      <p:sp>
        <p:nvSpPr>
          <p:cNvPr id="8" name="Date Placeholder 7"/>
          <p:cNvSpPr>
            <a:spLocks noGrp="1"/>
          </p:cNvSpPr>
          <p:nvPr>
            <p:ph type="dt" sz="half" idx="10"/>
          </p:nvPr>
        </p:nvSpPr>
        <p:spPr/>
        <p:txBody>
          <a:bodyPr/>
          <a:lstStyle/>
          <a:p>
            <a:fld id="{C97ECDC6-E7FB-4DC0-9213-0585B26524AF}" type="datetime1">
              <a:rPr lang="en-US" smtClean="0"/>
              <a:t>4/16/2019</a:t>
            </a:fld>
            <a:endParaRPr lang="en-US" dirty="0"/>
          </a:p>
        </p:txBody>
      </p:sp>
      <p:sp>
        <p:nvSpPr>
          <p:cNvPr id="9" name="Footer Placeholder 8"/>
          <p:cNvSpPr>
            <a:spLocks noGrp="1"/>
          </p:cNvSpPr>
          <p:nvPr>
            <p:ph type="ftr" sz="quarter" idx="11"/>
          </p:nvPr>
        </p:nvSpPr>
        <p:spPr/>
        <p:txBody>
          <a:bodyPr/>
          <a:lstStyle/>
          <a:p>
            <a:endParaRPr lang="en-US" dirty="0" smtClean="0"/>
          </a:p>
          <a:p>
            <a:r>
              <a:rPr lang="en-US" dirty="0" smtClean="0"/>
              <a:t>Supported by NINDS R25NS088248 U01NS077352</a:t>
            </a:r>
          </a:p>
        </p:txBody>
      </p:sp>
    </p:spTree>
    <p:extLst>
      <p:ext uri="{BB962C8B-B14F-4D97-AF65-F5344CB8AC3E}">
        <p14:creationId xmlns:p14="http://schemas.microsoft.com/office/powerpoint/2010/main" val="166665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1"/>
                                          </p:val>
                                        </p:tav>
                                      </p:tavLst>
                                    </p:anim>
                                  </p:childTnLst>
                                </p:cTn>
                              </p:par>
                              <p:par>
                                <p:cTn id="45" presetID="28"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1"/>
                                          </p:val>
                                        </p:tav>
                                      </p:tavLst>
                                    </p:anim>
                                  </p:childTnLst>
                                </p:cTn>
                              </p:par>
                              <p:par>
                                <p:cTn id="49" presetID="28" presetClass="entr" presetSubtype="0"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p:cTn id="5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11" end="11"/>
                                            </p:txEl>
                                          </p:spTgt>
                                        </p:tgtEl>
                                        <p:attrNameLst>
                                          <p:attrName>ppt_y</p:attrName>
                                        </p:attrNameLst>
                                      </p:cBhvr>
                                      <p:tavLst>
                                        <p:tav tm="0">
                                          <p:val>
                                            <p:strVal val="#ppt_y+1"/>
                                          </p:val>
                                        </p:tav>
                                        <p:tav tm="100000">
                                          <p:val>
                                            <p:strVal val="#ppt_y-1"/>
                                          </p:val>
                                        </p:tav>
                                      </p:tavLst>
                                    </p:anim>
                                  </p:childTnLst>
                                </p:cTn>
                              </p:par>
                              <p:par>
                                <p:cTn id="53" presetID="28" presetClass="entr" presetSubtype="0"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p:cTn id="5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2" end="12"/>
                                            </p:txEl>
                                          </p:spTgt>
                                        </p:tgtEl>
                                        <p:attrNameLst>
                                          <p:attrName>ppt_y</p:attrName>
                                        </p:attrNameLst>
                                      </p:cBhvr>
                                      <p:tavLst>
                                        <p:tav tm="0">
                                          <p:val>
                                            <p:strVal val="#ppt_y+1"/>
                                          </p:val>
                                        </p:tav>
                                        <p:tav tm="100000">
                                          <p:val>
                                            <p:strVal val="#ppt_y-1"/>
                                          </p:val>
                                        </p:tav>
                                      </p:tavLst>
                                    </p:anim>
                                  </p:childTnLst>
                                </p:cTn>
                              </p:par>
                              <p:par>
                                <p:cTn id="57" presetID="28" presetClass="entr" presetSubtype="0"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p:cTn id="5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13" end="13"/>
                                            </p:txEl>
                                          </p:spTgt>
                                        </p:tgtEl>
                                        <p:attrNameLst>
                                          <p:attrName>ppt_y</p:attrName>
                                        </p:attrNameLst>
                                      </p:cBhvr>
                                      <p:tavLst>
                                        <p:tav tm="0">
                                          <p:val>
                                            <p:strVal val="#ppt_y+1"/>
                                          </p:val>
                                        </p:tav>
                                        <p:tav tm="100000">
                                          <p:val>
                                            <p:strVal val="#ppt_y-1"/>
                                          </p:val>
                                        </p:tav>
                                      </p:tavLst>
                                    </p:anim>
                                  </p:childTnLst>
                                </p:cTn>
                              </p:par>
                              <p:par>
                                <p:cTn id="61" presetID="28" presetClass="entr" presetSubtype="0"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p:cTn id="6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4" end="14"/>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this time – check out CONSORT extensions!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dirty="0"/>
          </a:p>
        </p:txBody>
      </p:sp>
      <p:pic>
        <p:nvPicPr>
          <p:cNvPr id="7" name="Picture 6"/>
          <p:cNvPicPr>
            <a:picLocks noChangeAspect="1"/>
          </p:cNvPicPr>
          <p:nvPr/>
        </p:nvPicPr>
        <p:blipFill rotWithShape="1">
          <a:blip r:embed="rId2"/>
          <a:srcRect l="15834" t="7778" r="30833" b="18148"/>
          <a:stretch/>
        </p:blipFill>
        <p:spPr>
          <a:xfrm>
            <a:off x="865970" y="1827283"/>
            <a:ext cx="5546426" cy="4333145"/>
          </a:xfrm>
          <a:prstGeom prst="rect">
            <a:avLst/>
          </a:prstGeom>
        </p:spPr>
      </p:pic>
      <p:sp>
        <p:nvSpPr>
          <p:cNvPr id="8" name="Date Placeholder 7"/>
          <p:cNvSpPr>
            <a:spLocks noGrp="1"/>
          </p:cNvSpPr>
          <p:nvPr>
            <p:ph type="dt" sz="half" idx="10"/>
          </p:nvPr>
        </p:nvSpPr>
        <p:spPr/>
        <p:txBody>
          <a:bodyPr/>
          <a:lstStyle/>
          <a:p>
            <a:fld id="{9C2F0D0A-1418-41C8-9184-C8F535247519}" type="datetime1">
              <a:rPr lang="en-US" smtClean="0"/>
              <a:t>4/16/2019</a:t>
            </a:fld>
            <a:endParaRPr lang="en-US" dirty="0"/>
          </a:p>
        </p:txBody>
      </p:sp>
      <p:sp>
        <p:nvSpPr>
          <p:cNvPr id="9" name="Footer Placeholder 8"/>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3631786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Early phase clinical trials are hard</a:t>
            </a:r>
          </a:p>
          <a:p>
            <a:r>
              <a:rPr lang="en-US" dirty="0" smtClean="0"/>
              <a:t>Getting the question right is crucial</a:t>
            </a:r>
          </a:p>
          <a:p>
            <a:r>
              <a:rPr lang="en-US" dirty="0" smtClean="0"/>
              <a:t>It can be challenging to prioritize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dirty="0"/>
          </a:p>
        </p:txBody>
      </p:sp>
      <p:sp>
        <p:nvSpPr>
          <p:cNvPr id="7" name="Date Placeholder 6"/>
          <p:cNvSpPr>
            <a:spLocks noGrp="1"/>
          </p:cNvSpPr>
          <p:nvPr>
            <p:ph type="dt" sz="half" idx="10"/>
          </p:nvPr>
        </p:nvSpPr>
        <p:spPr/>
        <p:txBody>
          <a:bodyPr/>
          <a:lstStyle/>
          <a:p>
            <a:fld id="{11AF0AEB-60FF-4408-9ED8-E3297C608130}" type="datetime1">
              <a:rPr lang="en-US" smtClean="0"/>
              <a:t>4/16/2019</a:t>
            </a:fld>
            <a:endParaRPr lang="en-US" dirty="0"/>
          </a:p>
        </p:txBody>
      </p:sp>
      <p:sp>
        <p:nvSpPr>
          <p:cNvPr id="8" name="Footer Placeholder 7"/>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3742946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Consider purpose of clinical trials</a:t>
            </a:r>
          </a:p>
          <a:p>
            <a:r>
              <a:rPr lang="en-US" dirty="0" smtClean="0"/>
              <a:t>Consider goals of clinical trials</a:t>
            </a:r>
          </a:p>
          <a:p>
            <a:r>
              <a:rPr lang="en-US" dirty="0" smtClean="0"/>
              <a:t>Understand potential output of clinical trials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sp>
        <p:nvSpPr>
          <p:cNvPr id="7" name="Date Placeholder 6"/>
          <p:cNvSpPr>
            <a:spLocks noGrp="1"/>
          </p:cNvSpPr>
          <p:nvPr>
            <p:ph type="dt" sz="half" idx="10"/>
          </p:nvPr>
        </p:nvSpPr>
        <p:spPr/>
        <p:txBody>
          <a:bodyPr/>
          <a:lstStyle/>
          <a:p>
            <a:fld id="{FFA7528C-85FB-4461-B2DB-AC3DBBF0C150}" type="datetime1">
              <a:rPr lang="en-US" smtClean="0"/>
              <a:t>4/16/2019</a:t>
            </a:fld>
            <a:endParaRPr lang="en-US" dirty="0"/>
          </a:p>
        </p:txBody>
      </p:sp>
      <p:sp>
        <p:nvSpPr>
          <p:cNvPr id="8" name="Footer Placeholder 7"/>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2658103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 work derived from various 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slides from recent presentation about a new clinical </a:t>
            </a:r>
            <a:r>
              <a:rPr lang="en-US" dirty="0"/>
              <a:t>trial called ICECAP: </a:t>
            </a:r>
            <a:r>
              <a:rPr lang="en-US" dirty="0">
                <a:hlinkClick r:id="rId2"/>
              </a:rPr>
              <a:t>https://</a:t>
            </a:r>
            <a:r>
              <a:rPr lang="en-US" dirty="0" smtClean="0">
                <a:hlinkClick r:id="rId2"/>
              </a:rPr>
              <a:t>youtu.be/eU4g6upAQo0</a:t>
            </a:r>
            <a:endParaRPr lang="en-US" dirty="0" smtClean="0"/>
          </a:p>
          <a:p>
            <a:r>
              <a:rPr lang="en-US" dirty="0" smtClean="0"/>
              <a:t>Prior webinars – find at webinar tab at </a:t>
            </a:r>
          </a:p>
          <a:p>
            <a:r>
              <a:rPr lang="en-US" dirty="0" smtClean="0">
                <a:hlinkClick r:id="rId3"/>
              </a:rPr>
              <a:t>http://neurotrials.training</a:t>
            </a:r>
            <a:endParaRPr lang="en-US" dirty="0" smtClean="0"/>
          </a:p>
          <a:p>
            <a:r>
              <a:rPr lang="en-US" dirty="0" smtClean="0"/>
              <a:t>2014 Bill </a:t>
            </a:r>
            <a:r>
              <a:rPr lang="en-US" dirty="0" err="1" smtClean="0"/>
              <a:t>Barsan</a:t>
            </a:r>
            <a:r>
              <a:rPr lang="en-US" dirty="0" smtClean="0"/>
              <a:t> – Asking a good clinical trial question</a:t>
            </a:r>
          </a:p>
          <a:p>
            <a:r>
              <a:rPr lang="en-US" dirty="0">
                <a:hlinkClick r:id="rId4"/>
              </a:rPr>
              <a:t>https://</a:t>
            </a:r>
            <a:r>
              <a:rPr lang="en-US" dirty="0" smtClean="0">
                <a:hlinkClick r:id="rId4"/>
              </a:rPr>
              <a:t>youtu.be/9MQHmqYRaOQ</a:t>
            </a:r>
            <a:endParaRPr lang="en-US" dirty="0" smtClean="0"/>
          </a:p>
          <a:p>
            <a:r>
              <a:rPr lang="en-US" dirty="0" smtClean="0"/>
              <a:t>2017 Roger Lewis </a:t>
            </a:r>
            <a:r>
              <a:rPr lang="en-US" dirty="0"/>
              <a:t>– Early Phase Trials:</a:t>
            </a:r>
            <a:br>
              <a:rPr lang="en-US" dirty="0"/>
            </a:br>
            <a:r>
              <a:rPr lang="en-US" dirty="0"/>
              <a:t>Goals and </a:t>
            </a:r>
            <a:r>
              <a:rPr lang="en-US" dirty="0" smtClean="0"/>
              <a:t>Questions - </a:t>
            </a:r>
            <a:r>
              <a:rPr lang="en-US" dirty="0">
                <a:hlinkClick r:id="rId5"/>
              </a:rPr>
              <a:t>https://youtu.be/HJkbj2_1WfU</a:t>
            </a:r>
            <a:endParaRPr lang="en-US" dirty="0" smtClean="0"/>
          </a:p>
          <a:p>
            <a:r>
              <a:rPr lang="en-US" dirty="0" smtClean="0"/>
              <a:t>Good to review: Pilot and Feasibility Studies – Dr. </a:t>
            </a:r>
            <a:r>
              <a:rPr lang="en-US" dirty="0" err="1" smtClean="0"/>
              <a:t>Thabane</a:t>
            </a:r>
            <a:r>
              <a:rPr lang="en-US" dirty="0" smtClean="0"/>
              <a:t> </a:t>
            </a:r>
            <a:r>
              <a:rPr lang="en-US" dirty="0" smtClean="0">
                <a:hlinkClick r:id="rId6"/>
              </a:rPr>
              <a:t>https</a:t>
            </a:r>
            <a:r>
              <a:rPr lang="en-US" dirty="0">
                <a:hlinkClick r:id="rId6"/>
              </a:rPr>
              <a:t>://</a:t>
            </a:r>
            <a:r>
              <a:rPr lang="en-US" dirty="0" smtClean="0">
                <a:hlinkClick r:id="rId6"/>
              </a:rPr>
              <a:t>youtu.be/bljPT9whkQo</a:t>
            </a:r>
            <a:endParaRPr lang="en-US"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sp>
        <p:nvSpPr>
          <p:cNvPr id="7" name="Date Placeholder 6"/>
          <p:cNvSpPr>
            <a:spLocks noGrp="1"/>
          </p:cNvSpPr>
          <p:nvPr>
            <p:ph type="dt" sz="half" idx="10"/>
          </p:nvPr>
        </p:nvSpPr>
        <p:spPr/>
        <p:txBody>
          <a:bodyPr/>
          <a:lstStyle/>
          <a:p>
            <a:fld id="{9E6EDCB8-93F5-4600-AA00-C02656125F57}" type="datetime1">
              <a:rPr lang="en-US" smtClean="0"/>
              <a:t>4/16/2019</a:t>
            </a:fld>
            <a:endParaRPr lang="en-US" dirty="0"/>
          </a:p>
        </p:txBody>
      </p:sp>
      <p:sp>
        <p:nvSpPr>
          <p:cNvPr id="8" name="Footer Placeholder 7"/>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1272589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864382" y="2489200"/>
            <a:ext cx="3250418" cy="3530600"/>
          </a:xfrm>
        </p:spPr>
        <p:txBody>
          <a:bodyPr/>
          <a:lstStyle/>
          <a:p>
            <a:r>
              <a:rPr lang="en-US" dirty="0" smtClean="0"/>
              <a:t>I will pause at each section header (looks like the picture at right)</a:t>
            </a:r>
          </a:p>
          <a:p>
            <a:r>
              <a:rPr lang="en-US" dirty="0" smtClean="0"/>
              <a:t>Type them in as comments and I will try to address the ones I see as I go along</a:t>
            </a:r>
            <a:endParaRPr lang="en-US" dirty="0"/>
          </a:p>
        </p:txBody>
      </p:sp>
      <p:sp>
        <p:nvSpPr>
          <p:cNvPr id="4" name="Date Placeholder 3"/>
          <p:cNvSpPr>
            <a:spLocks noGrp="1"/>
          </p:cNvSpPr>
          <p:nvPr>
            <p:ph type="dt" sz="half" idx="10"/>
          </p:nvPr>
        </p:nvSpPr>
        <p:spPr/>
        <p:txBody>
          <a:bodyPr/>
          <a:lstStyle/>
          <a:p>
            <a:fld id="{9422CCDE-F031-4C13-8AC3-B11826D19EFD}" type="datetime1">
              <a:rPr lang="en-US" smtClean="0"/>
              <a:t>4/16/2019</a:t>
            </a:fld>
            <a:endParaRPr lang="en-US" dirty="0"/>
          </a:p>
        </p:txBody>
      </p:sp>
      <p:sp>
        <p:nvSpPr>
          <p:cNvPr id="5" name="Footer Placeholder 4"/>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pic>
        <p:nvPicPr>
          <p:cNvPr id="7" name="Picture 6"/>
          <p:cNvPicPr>
            <a:picLocks noChangeAspect="1"/>
          </p:cNvPicPr>
          <p:nvPr/>
        </p:nvPicPr>
        <p:blipFill>
          <a:blip r:embed="rId2"/>
          <a:stretch>
            <a:fillRect/>
          </a:stretch>
        </p:blipFill>
        <p:spPr>
          <a:xfrm>
            <a:off x="4114800" y="2489200"/>
            <a:ext cx="4572638" cy="3429479"/>
          </a:xfrm>
          <a:prstGeom prst="rect">
            <a:avLst/>
          </a:prstGeom>
        </p:spPr>
      </p:pic>
    </p:spTree>
    <p:extLst>
      <p:ext uri="{BB962C8B-B14F-4D97-AF65-F5344CB8AC3E}">
        <p14:creationId xmlns:p14="http://schemas.microsoft.com/office/powerpoint/2010/main" val="1285294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One</a:t>
            </a:r>
            <a:endParaRPr lang="en-US" dirty="0"/>
          </a:p>
        </p:txBody>
      </p:sp>
      <p:sp>
        <p:nvSpPr>
          <p:cNvPr id="3" name="Text Placeholder 2"/>
          <p:cNvSpPr>
            <a:spLocks noGrp="1"/>
          </p:cNvSpPr>
          <p:nvPr>
            <p:ph type="body" idx="1"/>
          </p:nvPr>
        </p:nvSpPr>
        <p:spPr/>
        <p:txBody>
          <a:bodyPr/>
          <a:lstStyle/>
          <a:p>
            <a:r>
              <a:rPr lang="en-US" dirty="0" smtClean="0"/>
              <a:t>Scope of PROBLEM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Date Placeholder 6"/>
          <p:cNvSpPr>
            <a:spLocks noGrp="1"/>
          </p:cNvSpPr>
          <p:nvPr>
            <p:ph type="dt" sz="half" idx="10"/>
          </p:nvPr>
        </p:nvSpPr>
        <p:spPr/>
        <p:txBody>
          <a:bodyPr/>
          <a:lstStyle/>
          <a:p>
            <a:fld id="{10C103F6-1758-4F73-A98B-A0A7DFB4D186}" type="datetime1">
              <a:rPr lang="en-US" smtClean="0"/>
              <a:t>4/16/2019</a:t>
            </a:fld>
            <a:endParaRPr lang="en-US"/>
          </a:p>
        </p:txBody>
      </p:sp>
      <p:sp>
        <p:nvSpPr>
          <p:cNvPr id="8" name="Footer Placeholder 7"/>
          <p:cNvSpPr>
            <a:spLocks noGrp="1"/>
          </p:cNvSpPr>
          <p:nvPr>
            <p:ph type="ftr" sz="quarter" idx="11"/>
          </p:nvPr>
        </p:nvSpPr>
        <p:spPr/>
        <p:txBody>
          <a:bodyPr/>
          <a:lstStyle/>
          <a:p>
            <a:r>
              <a:rPr lang="en-US" smtClean="0"/>
              <a:t> Supported by NINDS R25NS088248 U01NS077352</a:t>
            </a:r>
            <a:endParaRPr lang="en-US"/>
          </a:p>
        </p:txBody>
      </p:sp>
    </p:spTree>
    <p:extLst>
      <p:ext uri="{BB962C8B-B14F-4D97-AF65-F5344CB8AC3E}">
        <p14:creationId xmlns:p14="http://schemas.microsoft.com/office/powerpoint/2010/main" val="1046578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farm9.staticflickr.com/8515/8589131258_2d8a5321a8_z.jpg"/>
          <p:cNvPicPr>
            <a:picLocks noChangeAspect="1" noChangeArrowheads="1"/>
          </p:cNvPicPr>
          <p:nvPr/>
        </p:nvPicPr>
        <p:blipFill rotWithShape="1">
          <a:blip r:embed="rId2">
            <a:extLst>
              <a:ext uri="{28A0092B-C50C-407E-A947-70E740481C1C}">
                <a14:useLocalDpi xmlns:a14="http://schemas.microsoft.com/office/drawing/2010/main" val="0"/>
              </a:ext>
            </a:extLst>
          </a:blip>
          <a:srcRect l="4117" t="10221" r="1618" b="37654"/>
          <a:stretch/>
        </p:blipFill>
        <p:spPr bwMode="auto">
          <a:xfrm>
            <a:off x="0" y="114300"/>
            <a:ext cx="9158288" cy="58293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86050" y="1085850"/>
            <a:ext cx="6897293" cy="857250"/>
          </a:xfrm>
          <a:solidFill>
            <a:schemeClr val="bg1">
              <a:alpha val="38000"/>
            </a:schemeClr>
          </a:solidFill>
        </p:spPr>
        <p:txBody>
          <a:bodyPr/>
          <a:lstStyle/>
          <a:p>
            <a:r>
              <a:rPr lang="en-US" dirty="0">
                <a:solidFill>
                  <a:schemeClr val="tx2"/>
                </a:solidFill>
              </a:rPr>
              <a:t>Why Clinical Trials Stink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Date Placeholder 5"/>
          <p:cNvSpPr>
            <a:spLocks noGrp="1"/>
          </p:cNvSpPr>
          <p:nvPr>
            <p:ph type="dt" sz="half" idx="10"/>
          </p:nvPr>
        </p:nvSpPr>
        <p:spPr/>
        <p:txBody>
          <a:bodyPr/>
          <a:lstStyle/>
          <a:p>
            <a:fld id="{3D1EC92A-376E-45CF-96AA-719D53F3FD0E}" type="datetime1">
              <a:rPr lang="en-US" smtClean="0"/>
              <a:t>4/16/2019</a:t>
            </a:fld>
            <a:endParaRPr lang="en-US" dirty="0"/>
          </a:p>
        </p:txBody>
      </p:sp>
      <p:sp>
        <p:nvSpPr>
          <p:cNvPr id="7" name="Footer Placeholder 6"/>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1717822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Clinical Trials Stink</a:t>
            </a:r>
          </a:p>
        </p:txBody>
      </p:sp>
      <p:sp>
        <p:nvSpPr>
          <p:cNvPr id="8" name="Content Placeholder 2"/>
          <p:cNvSpPr txBox="1">
            <a:spLocks/>
          </p:cNvSpPr>
          <p:nvPr/>
        </p:nvSpPr>
        <p:spPr>
          <a:xfrm>
            <a:off x="1171575" y="2057401"/>
            <a:ext cx="6486525" cy="302895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ANALOGY*: Clinical Trial = Diagnostic Test</a:t>
            </a:r>
          </a:p>
          <a:p>
            <a:pPr marL="0" indent="0">
              <a:buNone/>
            </a:pPr>
            <a:endParaRPr lang="en-US" sz="2400" dirty="0"/>
          </a:p>
          <a:p>
            <a:pPr marL="0" indent="0">
              <a:buNone/>
            </a:pPr>
            <a:endParaRPr lang="en-US" sz="2400" dirty="0"/>
          </a:p>
        </p:txBody>
      </p:sp>
      <p:sp>
        <p:nvSpPr>
          <p:cNvPr id="6" name="TextBox 5"/>
          <p:cNvSpPr txBox="1"/>
          <p:nvPr/>
        </p:nvSpPr>
        <p:spPr>
          <a:xfrm>
            <a:off x="1171575" y="5396299"/>
            <a:ext cx="3886200" cy="300082"/>
          </a:xfrm>
          <a:prstGeom prst="rect">
            <a:avLst/>
          </a:prstGeom>
          <a:noFill/>
        </p:spPr>
        <p:txBody>
          <a:bodyPr wrap="square" rtlCol="0">
            <a:spAutoFit/>
          </a:bodyPr>
          <a:lstStyle/>
          <a:p>
            <a:r>
              <a:rPr lang="en-US" sz="1350" dirty="0"/>
              <a:t>*Note: My analogy does not stink</a:t>
            </a:r>
          </a:p>
        </p:txBody>
      </p:sp>
      <p:graphicFrame>
        <p:nvGraphicFramePr>
          <p:cNvPr id="9" name="Table 8"/>
          <p:cNvGraphicFramePr>
            <a:graphicFrameLocks noGrp="1"/>
          </p:cNvGraphicFramePr>
          <p:nvPr>
            <p:extLst/>
          </p:nvPr>
        </p:nvGraphicFramePr>
        <p:xfrm>
          <a:off x="1257300" y="2686051"/>
          <a:ext cx="6629400" cy="2713278"/>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394973">
                <a:tc>
                  <a:txBody>
                    <a:bodyPr/>
                    <a:lstStyle/>
                    <a:p>
                      <a:pPr algn="ctr"/>
                      <a:endParaRPr lang="en-US" sz="1800" dirty="0"/>
                    </a:p>
                  </a:txBody>
                  <a:tcPr marL="68580" marR="68580" marT="34290" marB="34290"/>
                </a:tc>
                <a:tc>
                  <a:txBody>
                    <a:bodyPr/>
                    <a:lstStyle/>
                    <a:p>
                      <a:pPr algn="ctr"/>
                      <a:r>
                        <a:rPr lang="en-US" sz="1800" dirty="0"/>
                        <a:t>Clinical Trial</a:t>
                      </a:r>
                    </a:p>
                  </a:txBody>
                  <a:tcPr marL="68580" marR="68580" marT="34290" marB="34290"/>
                </a:tc>
                <a:tc>
                  <a:txBody>
                    <a:bodyPr/>
                    <a:lstStyle/>
                    <a:p>
                      <a:pPr algn="ctr"/>
                      <a:r>
                        <a:rPr lang="en-US" sz="1800" dirty="0"/>
                        <a:t>Diagnostic Test</a:t>
                      </a:r>
                    </a:p>
                  </a:txBody>
                  <a:tcPr marL="68580" marR="68580" marT="34290" marB="34290"/>
                </a:tc>
                <a:extLst>
                  <a:ext uri="{0D108BD9-81ED-4DB2-BD59-A6C34878D82A}">
                    <a16:rowId xmlns:a16="http://schemas.microsoft.com/office/drawing/2014/main" val="10000"/>
                  </a:ext>
                </a:extLst>
              </a:tr>
              <a:tr h="617220">
                <a:tc>
                  <a:txBody>
                    <a:bodyPr/>
                    <a:lstStyle/>
                    <a:p>
                      <a:pPr algn="ctr"/>
                      <a:r>
                        <a:rPr lang="en-US" sz="1800" dirty="0"/>
                        <a:t>Looking For</a:t>
                      </a:r>
                    </a:p>
                  </a:txBody>
                  <a:tcPr marL="68580" marR="68580" marT="34290" marB="34290"/>
                </a:tc>
                <a:tc>
                  <a:txBody>
                    <a:bodyPr/>
                    <a:lstStyle/>
                    <a:p>
                      <a:pPr algn="ctr"/>
                      <a:r>
                        <a:rPr lang="en-US" sz="1800" dirty="0"/>
                        <a:t>Effective</a:t>
                      </a:r>
                      <a:r>
                        <a:rPr lang="en-US" sz="1800" baseline="0" dirty="0"/>
                        <a:t> Treatment</a:t>
                      </a:r>
                      <a:endParaRPr lang="en-US" sz="1800" dirty="0"/>
                    </a:p>
                  </a:txBody>
                  <a:tcPr marL="68580" marR="68580" marT="34290" marB="34290"/>
                </a:tc>
                <a:tc>
                  <a:txBody>
                    <a:bodyPr/>
                    <a:lstStyle/>
                    <a:p>
                      <a:pPr algn="ctr"/>
                      <a:r>
                        <a:rPr lang="en-US" sz="1800" dirty="0"/>
                        <a:t>Disease</a:t>
                      </a:r>
                    </a:p>
                  </a:txBody>
                  <a:tcPr marL="68580" marR="68580" marT="34290" marB="34290"/>
                </a:tc>
                <a:extLst>
                  <a:ext uri="{0D108BD9-81ED-4DB2-BD59-A6C34878D82A}">
                    <a16:rowId xmlns:a16="http://schemas.microsoft.com/office/drawing/2014/main" val="10001"/>
                  </a:ext>
                </a:extLst>
              </a:tr>
              <a:tr h="809545">
                <a:tc>
                  <a:txBody>
                    <a:bodyPr/>
                    <a:lstStyle/>
                    <a:p>
                      <a:pPr algn="ctr"/>
                      <a:r>
                        <a:rPr lang="en-US" sz="1800" dirty="0"/>
                        <a:t>1 – Type</a:t>
                      </a:r>
                      <a:r>
                        <a:rPr lang="en-US" sz="1800" baseline="0" dirty="0"/>
                        <a:t> II Error (Beta)</a:t>
                      </a:r>
                      <a:endParaRPr lang="en-US" sz="1800" dirty="0"/>
                    </a:p>
                  </a:txBody>
                  <a:tcPr marL="68580" marR="68580" marT="34290" marB="34290"/>
                </a:tc>
                <a:tc>
                  <a:txBody>
                    <a:bodyPr/>
                    <a:lstStyle/>
                    <a:p>
                      <a:pPr algn="ctr"/>
                      <a:r>
                        <a:rPr lang="en-US" sz="1800" dirty="0"/>
                        <a:t>“Power”</a:t>
                      </a:r>
                    </a:p>
                  </a:txBody>
                  <a:tcPr marL="68580" marR="68580" marT="34290" marB="34290"/>
                </a:tc>
                <a:tc>
                  <a:txBody>
                    <a:bodyPr/>
                    <a:lstStyle/>
                    <a:p>
                      <a:pPr algn="ctr"/>
                      <a:r>
                        <a:rPr lang="en-US" sz="1800" dirty="0"/>
                        <a:t>Sensitivity OR True Positive Rate</a:t>
                      </a:r>
                    </a:p>
                  </a:txBody>
                  <a:tcPr marL="68580" marR="68580" marT="34290" marB="34290"/>
                </a:tc>
                <a:extLst>
                  <a:ext uri="{0D108BD9-81ED-4DB2-BD59-A6C34878D82A}">
                    <a16:rowId xmlns:a16="http://schemas.microsoft.com/office/drawing/2014/main" val="10002"/>
                  </a:ext>
                </a:extLst>
              </a:tr>
              <a:tr h="891540">
                <a:tc>
                  <a:txBody>
                    <a:bodyPr/>
                    <a:lstStyle/>
                    <a:p>
                      <a:pPr algn="ctr"/>
                      <a:r>
                        <a:rPr lang="en-US" sz="1800" dirty="0"/>
                        <a:t>Type</a:t>
                      </a:r>
                      <a:r>
                        <a:rPr lang="en-US" sz="1800" baseline="0" dirty="0"/>
                        <a:t> I Error (Alpha)</a:t>
                      </a:r>
                      <a:endParaRPr lang="en-US" sz="1800" dirty="0"/>
                    </a:p>
                  </a:txBody>
                  <a:tcPr marL="68580" marR="68580" marT="34290" marB="34290"/>
                </a:tc>
                <a:tc>
                  <a:txBody>
                    <a:bodyPr/>
                    <a:lstStyle/>
                    <a:p>
                      <a:pPr algn="ctr"/>
                      <a:r>
                        <a:rPr lang="en-US" sz="1800" dirty="0"/>
                        <a:t>Significance</a:t>
                      </a:r>
                      <a:r>
                        <a:rPr lang="en-US" sz="1800" baseline="0" dirty="0"/>
                        <a:t> Level</a:t>
                      </a:r>
                      <a:endParaRPr lang="en-US" sz="1800" dirty="0"/>
                    </a:p>
                  </a:txBody>
                  <a:tcPr marL="68580" marR="68580" marT="34290" marB="34290"/>
                </a:tc>
                <a:tc>
                  <a:txBody>
                    <a:bodyPr/>
                    <a:lstStyle/>
                    <a:p>
                      <a:pPr algn="ctr"/>
                      <a:r>
                        <a:rPr lang="en-US" sz="1800" dirty="0"/>
                        <a:t>1- Specificity</a:t>
                      </a:r>
                      <a:r>
                        <a:rPr lang="en-US" sz="1800" baseline="0" dirty="0"/>
                        <a:t> OR FALSE Positive Rate</a:t>
                      </a:r>
                      <a:endParaRPr lang="en-US" sz="1800" dirty="0"/>
                    </a:p>
                  </a:txBody>
                  <a:tcPr marL="68580" marR="68580" marT="34290" marB="34290"/>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
        <p:nvSpPr>
          <p:cNvPr id="7" name="Date Placeholder 6"/>
          <p:cNvSpPr>
            <a:spLocks noGrp="1"/>
          </p:cNvSpPr>
          <p:nvPr>
            <p:ph type="dt" sz="half" idx="10"/>
          </p:nvPr>
        </p:nvSpPr>
        <p:spPr/>
        <p:txBody>
          <a:bodyPr/>
          <a:lstStyle/>
          <a:p>
            <a:fld id="{E6FB2087-7F56-4D79-BB6F-B88F2BB9B51E}" type="datetime1">
              <a:rPr lang="en-US" smtClean="0"/>
              <a:t>4/16/2019</a:t>
            </a:fld>
            <a:endParaRPr lang="en-US" dirty="0"/>
          </a:p>
        </p:txBody>
      </p:sp>
      <p:sp>
        <p:nvSpPr>
          <p:cNvPr id="10" name="Footer Placeholder 9"/>
          <p:cNvSpPr>
            <a:spLocks noGrp="1"/>
          </p:cNvSpPr>
          <p:nvPr>
            <p:ph type="ftr" sz="quarter" idx="11"/>
          </p:nvPr>
        </p:nvSpPr>
        <p:spPr/>
        <p:txBody>
          <a:bodyPr/>
          <a:lstStyle/>
          <a:p>
            <a:endParaRPr lang="en-US" smtClean="0"/>
          </a:p>
          <a:p>
            <a:r>
              <a:rPr lang="en-US" smtClean="0"/>
              <a:t>Supported by NINDS R25NS088248 U01NS077352</a:t>
            </a:r>
            <a:endParaRPr lang="en-US" dirty="0" smtClean="0"/>
          </a:p>
        </p:txBody>
      </p:sp>
    </p:spTree>
    <p:extLst>
      <p:ext uri="{BB962C8B-B14F-4D97-AF65-F5344CB8AC3E}">
        <p14:creationId xmlns:p14="http://schemas.microsoft.com/office/powerpoint/2010/main" val="4003049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27737</TotalTime>
  <Words>1689</Words>
  <Application>Microsoft Office PowerPoint</Application>
  <PresentationFormat>On-screen Show (4:3)</PresentationFormat>
  <Paragraphs>292</Paragraphs>
  <Slides>31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 3</vt:lpstr>
      <vt:lpstr>Ion Boardroom</vt:lpstr>
      <vt:lpstr>Asking a good early phase clinical trial question</vt:lpstr>
      <vt:lpstr>Acknowledgments</vt:lpstr>
      <vt:lpstr>Disclosures – William Meurer, MD, MS</vt:lpstr>
      <vt:lpstr>Objectives</vt:lpstr>
      <vt:lpstr>Slides / work derived from various sources</vt:lpstr>
      <vt:lpstr>Questions?</vt:lpstr>
      <vt:lpstr>Part One</vt:lpstr>
      <vt:lpstr>Why Clinical Trials Stink</vt:lpstr>
      <vt:lpstr>Why Clinical Trials Stink</vt:lpstr>
      <vt:lpstr>Clinical Trials are Models with Tons of Guesses Assumptions</vt:lpstr>
      <vt:lpstr>Therapeutic Response Surface</vt:lpstr>
      <vt:lpstr>Part Two</vt:lpstr>
      <vt:lpstr>Objectives</vt:lpstr>
      <vt:lpstr>Development of an intervention</vt:lpstr>
      <vt:lpstr>Part Three</vt:lpstr>
      <vt:lpstr>Crafting a good clinical trial question</vt:lpstr>
      <vt:lpstr>Can the question be even better?</vt:lpstr>
      <vt:lpstr>What are the risks</vt:lpstr>
      <vt:lpstr>What is an Early Phase Trial?</vt:lpstr>
      <vt:lpstr>Early Phase Question: 1</vt:lpstr>
      <vt:lpstr>Part Three</vt:lpstr>
      <vt:lpstr>Early Phase Question: 2</vt:lpstr>
      <vt:lpstr>Early Phase Question 3: </vt:lpstr>
      <vt:lpstr>Early Phase Question 4: </vt:lpstr>
      <vt:lpstr>Early Phase Question 5: </vt:lpstr>
      <vt:lpstr>Early Phase Question 6: </vt:lpstr>
      <vt:lpstr>Early Phase Question 7: </vt:lpstr>
      <vt:lpstr>Early Phase Question 8: </vt:lpstr>
      <vt:lpstr>Part Four</vt:lpstr>
      <vt:lpstr>At this time – check out CONSORT extensions!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dc:creator>
  <cp:lastModifiedBy>Meurer, William (Will)</cp:lastModifiedBy>
  <cp:revision>291</cp:revision>
  <dcterms:created xsi:type="dcterms:W3CDTF">2006-08-16T00:00:00Z</dcterms:created>
  <dcterms:modified xsi:type="dcterms:W3CDTF">2019-04-16T15:25:02Z</dcterms:modified>
</cp:coreProperties>
</file>