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524" r:id="rId3"/>
    <p:sldId id="525" r:id="rId4"/>
    <p:sldId id="526" r:id="rId5"/>
    <p:sldId id="527" r:id="rId6"/>
    <p:sldId id="528" r:id="rId7"/>
    <p:sldId id="529" r:id="rId8"/>
    <p:sldId id="530" r:id="rId9"/>
    <p:sldId id="531" r:id="rId10"/>
    <p:sldId id="532" r:id="rId11"/>
    <p:sldId id="533" r:id="rId12"/>
    <p:sldId id="534" r:id="rId13"/>
    <p:sldId id="535" r:id="rId14"/>
    <p:sldId id="536" r:id="rId15"/>
    <p:sldId id="537" r:id="rId16"/>
    <p:sldId id="538" r:id="rId17"/>
    <p:sldId id="539" r:id="rId18"/>
    <p:sldId id="540" r:id="rId19"/>
    <p:sldId id="541" r:id="rId20"/>
    <p:sldId id="542" r:id="rId21"/>
    <p:sldId id="543" r:id="rId22"/>
    <p:sldId id="544" r:id="rId23"/>
    <p:sldId id="545" r:id="rId24"/>
    <p:sldId id="546" r:id="rId25"/>
    <p:sldId id="547" r:id="rId26"/>
    <p:sldId id="548" r:id="rId27"/>
    <p:sldId id="549" r:id="rId28"/>
    <p:sldId id="550" r:id="rId29"/>
    <p:sldId id="551" r:id="rId30"/>
    <p:sldId id="552" r:id="rId31"/>
    <p:sldId id="553" r:id="rId32"/>
    <p:sldId id="554" r:id="rId33"/>
    <p:sldId id="555" r:id="rId34"/>
    <p:sldId id="556" r:id="rId35"/>
    <p:sldId id="557" r:id="rId36"/>
    <p:sldId id="558" r:id="rId37"/>
    <p:sldId id="559" r:id="rId38"/>
    <p:sldId id="560" r:id="rId39"/>
    <p:sldId id="56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58" d="100"/>
          <a:sy n="58" d="100"/>
        </p:scale>
        <p:origin x="5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051CEA-7F27-4107-9A1C-1C74FE947FC0}" type="datetimeFigureOut">
              <a:rPr lang="en-US" smtClean="0"/>
              <a:t>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A16DC-A8A9-42BB-B521-DD24C94567D1}" type="slidenum">
              <a:rPr lang="en-US" smtClean="0"/>
              <a:t>‹#›</a:t>
            </a:fld>
            <a:endParaRPr lang="en-US"/>
          </a:p>
        </p:txBody>
      </p:sp>
    </p:spTree>
    <p:extLst>
      <p:ext uri="{BB962C8B-B14F-4D97-AF65-F5344CB8AC3E}">
        <p14:creationId xmlns:p14="http://schemas.microsoft.com/office/powerpoint/2010/main" val="1896473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9"/>
        <p:cNvGrpSpPr/>
        <p:nvPr/>
      </p:nvGrpSpPr>
      <p:grpSpPr>
        <a:xfrm>
          <a:off x="0" y="0"/>
          <a:ext cx="0" cy="0"/>
          <a:chOff x="0" y="0"/>
          <a:chExt cx="0" cy="0"/>
        </a:xfrm>
      </p:grpSpPr>
      <p:sp>
        <p:nvSpPr>
          <p:cNvPr id="2540" name="Google Shape;2540;g122c02badc2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1" name="Google Shape;2541;g122c02badc2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2"/>
        <p:cNvGrpSpPr/>
        <p:nvPr/>
      </p:nvGrpSpPr>
      <p:grpSpPr>
        <a:xfrm>
          <a:off x="0" y="0"/>
          <a:ext cx="0" cy="0"/>
          <a:chOff x="0" y="0"/>
          <a:chExt cx="0" cy="0"/>
        </a:xfrm>
      </p:grpSpPr>
      <p:sp>
        <p:nvSpPr>
          <p:cNvPr id="2603" name="Google Shape;2603;g126dec8de0d_5_4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4" name="Google Shape;2604;g126dec8de0d_5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9"/>
        <p:cNvGrpSpPr/>
        <p:nvPr/>
      </p:nvGrpSpPr>
      <p:grpSpPr>
        <a:xfrm>
          <a:off x="0" y="0"/>
          <a:ext cx="0" cy="0"/>
          <a:chOff x="0" y="0"/>
          <a:chExt cx="0" cy="0"/>
        </a:xfrm>
      </p:grpSpPr>
      <p:sp>
        <p:nvSpPr>
          <p:cNvPr id="2610" name="Google Shape;2610;g126dec8de0d_5_5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1" name="Google Shape;2611;g126dec8de0d_5_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6"/>
        <p:cNvGrpSpPr/>
        <p:nvPr/>
      </p:nvGrpSpPr>
      <p:grpSpPr>
        <a:xfrm>
          <a:off x="0" y="0"/>
          <a:ext cx="0" cy="0"/>
          <a:chOff x="0" y="0"/>
          <a:chExt cx="0" cy="0"/>
        </a:xfrm>
      </p:grpSpPr>
      <p:sp>
        <p:nvSpPr>
          <p:cNvPr id="2617" name="Google Shape;2617;g126dec8de0d_5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8" name="Google Shape;2618;g126dec8de0d_5_5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9" name="Google Shape;2619;g126dec8de0d_5_5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4"/>
        <p:cNvGrpSpPr/>
        <p:nvPr/>
      </p:nvGrpSpPr>
      <p:grpSpPr>
        <a:xfrm>
          <a:off x="0" y="0"/>
          <a:ext cx="0" cy="0"/>
          <a:chOff x="0" y="0"/>
          <a:chExt cx="0" cy="0"/>
        </a:xfrm>
      </p:grpSpPr>
      <p:sp>
        <p:nvSpPr>
          <p:cNvPr id="2625" name="Google Shape;2625;g126dec8de0d_5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6" name="Google Shape;2626;g126dec8de0d_5_6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7" name="Google Shape;2627;g126dec8de0d_5_6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2"/>
        <p:cNvGrpSpPr/>
        <p:nvPr/>
      </p:nvGrpSpPr>
      <p:grpSpPr>
        <a:xfrm>
          <a:off x="0" y="0"/>
          <a:ext cx="0" cy="0"/>
          <a:chOff x="0" y="0"/>
          <a:chExt cx="0" cy="0"/>
        </a:xfrm>
      </p:grpSpPr>
      <p:sp>
        <p:nvSpPr>
          <p:cNvPr id="2633" name="Google Shape;2633;g126dec8de0d_5_7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4" name="Google Shape;2634;g126dec8de0d_5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0"/>
        <p:cNvGrpSpPr/>
        <p:nvPr/>
      </p:nvGrpSpPr>
      <p:grpSpPr>
        <a:xfrm>
          <a:off x="0" y="0"/>
          <a:ext cx="0" cy="0"/>
          <a:chOff x="0" y="0"/>
          <a:chExt cx="0" cy="0"/>
        </a:xfrm>
      </p:grpSpPr>
      <p:sp>
        <p:nvSpPr>
          <p:cNvPr id="2641" name="Google Shape;2641;g126dec8de0d_5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2" name="Google Shape;2642;g126dec8de0d_5_7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3" name="Google Shape;2643;g126dec8de0d_5_7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8"/>
        <p:cNvGrpSpPr/>
        <p:nvPr/>
      </p:nvGrpSpPr>
      <p:grpSpPr>
        <a:xfrm>
          <a:off x="0" y="0"/>
          <a:ext cx="0" cy="0"/>
          <a:chOff x="0" y="0"/>
          <a:chExt cx="0" cy="0"/>
        </a:xfrm>
      </p:grpSpPr>
      <p:sp>
        <p:nvSpPr>
          <p:cNvPr id="2649" name="Google Shape;2649;g126dec8de0d_5_8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0" name="Google Shape;2650;g126dec8de0d_5_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5"/>
        <p:cNvGrpSpPr/>
        <p:nvPr/>
      </p:nvGrpSpPr>
      <p:grpSpPr>
        <a:xfrm>
          <a:off x="0" y="0"/>
          <a:ext cx="0" cy="0"/>
          <a:chOff x="0" y="0"/>
          <a:chExt cx="0" cy="0"/>
        </a:xfrm>
      </p:grpSpPr>
      <p:sp>
        <p:nvSpPr>
          <p:cNvPr id="2656" name="Google Shape;2656;g126dec8de0d_5_8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7" name="Google Shape;2657;g126dec8de0d_5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2"/>
        <p:cNvGrpSpPr/>
        <p:nvPr/>
      </p:nvGrpSpPr>
      <p:grpSpPr>
        <a:xfrm>
          <a:off x="0" y="0"/>
          <a:ext cx="0" cy="0"/>
          <a:chOff x="0" y="0"/>
          <a:chExt cx="0" cy="0"/>
        </a:xfrm>
      </p:grpSpPr>
      <p:sp>
        <p:nvSpPr>
          <p:cNvPr id="2663" name="Google Shape;2663;g126dec8de0d_5_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64" name="Google Shape;2664;g126dec8de0d_5_9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5" name="Google Shape;2665;g126dec8de0d_5_9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0"/>
        <p:cNvGrpSpPr/>
        <p:nvPr/>
      </p:nvGrpSpPr>
      <p:grpSpPr>
        <a:xfrm>
          <a:off x="0" y="0"/>
          <a:ext cx="0" cy="0"/>
          <a:chOff x="0" y="0"/>
          <a:chExt cx="0" cy="0"/>
        </a:xfrm>
      </p:grpSpPr>
      <p:sp>
        <p:nvSpPr>
          <p:cNvPr id="2671" name="Google Shape;2671;g126dec8de0d_5_1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72" name="Google Shape;2672;g126dec8de0d_5_10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3" name="Google Shape;2673;g126dec8de0d_5_10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5"/>
        <p:cNvGrpSpPr/>
        <p:nvPr/>
      </p:nvGrpSpPr>
      <p:grpSpPr>
        <a:xfrm>
          <a:off x="0" y="0"/>
          <a:ext cx="0" cy="0"/>
          <a:chOff x="0" y="0"/>
          <a:chExt cx="0" cy="0"/>
        </a:xfrm>
      </p:grpSpPr>
      <p:sp>
        <p:nvSpPr>
          <p:cNvPr id="2546" name="Google Shape;2546;g126dec8de0d_5_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47" name="Google Shape;2547;g126dec8de0d_5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8"/>
        <p:cNvGrpSpPr/>
        <p:nvPr/>
      </p:nvGrpSpPr>
      <p:grpSpPr>
        <a:xfrm>
          <a:off x="0" y="0"/>
          <a:ext cx="0" cy="0"/>
          <a:chOff x="0" y="0"/>
          <a:chExt cx="0" cy="0"/>
        </a:xfrm>
      </p:grpSpPr>
      <p:sp>
        <p:nvSpPr>
          <p:cNvPr id="2679" name="Google Shape;2679;g126dec8de0d_5_1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0" name="Google Shape;2680;g126dec8de0d_5_10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1" name="Google Shape;2681;g126dec8de0d_5_10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6"/>
        <p:cNvGrpSpPr/>
        <p:nvPr/>
      </p:nvGrpSpPr>
      <p:grpSpPr>
        <a:xfrm>
          <a:off x="0" y="0"/>
          <a:ext cx="0" cy="0"/>
          <a:chOff x="0" y="0"/>
          <a:chExt cx="0" cy="0"/>
        </a:xfrm>
      </p:grpSpPr>
      <p:sp>
        <p:nvSpPr>
          <p:cNvPr id="2687" name="Google Shape;2687;g126dec8de0d_5_1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8" name="Google Shape;2688;g126dec8de0d_5_1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9" name="Google Shape;2689;g126dec8de0d_5_1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4"/>
        <p:cNvGrpSpPr/>
        <p:nvPr/>
      </p:nvGrpSpPr>
      <p:grpSpPr>
        <a:xfrm>
          <a:off x="0" y="0"/>
          <a:ext cx="0" cy="0"/>
          <a:chOff x="0" y="0"/>
          <a:chExt cx="0" cy="0"/>
        </a:xfrm>
      </p:grpSpPr>
      <p:sp>
        <p:nvSpPr>
          <p:cNvPr id="2695" name="Google Shape;2695;g126dec8de0d_5_12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96" name="Google Shape;2696;g126dec8de0d_5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1"/>
        <p:cNvGrpSpPr/>
        <p:nvPr/>
      </p:nvGrpSpPr>
      <p:grpSpPr>
        <a:xfrm>
          <a:off x="0" y="0"/>
          <a:ext cx="0" cy="0"/>
          <a:chOff x="0" y="0"/>
          <a:chExt cx="0" cy="0"/>
        </a:xfrm>
      </p:grpSpPr>
      <p:sp>
        <p:nvSpPr>
          <p:cNvPr id="2702" name="Google Shape;2702;g126dec8de0d_5_12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03" name="Google Shape;2703;g126dec8de0d_5_1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8"/>
        <p:cNvGrpSpPr/>
        <p:nvPr/>
      </p:nvGrpSpPr>
      <p:grpSpPr>
        <a:xfrm>
          <a:off x="0" y="0"/>
          <a:ext cx="0" cy="0"/>
          <a:chOff x="0" y="0"/>
          <a:chExt cx="0" cy="0"/>
        </a:xfrm>
      </p:grpSpPr>
      <p:sp>
        <p:nvSpPr>
          <p:cNvPr id="2709" name="Google Shape;2709;g126dec8de0d_5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0" name="Google Shape;2710;g126dec8de0d_5_1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1" name="Google Shape;2711;g126dec8de0d_5_1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6"/>
        <p:cNvGrpSpPr/>
        <p:nvPr/>
      </p:nvGrpSpPr>
      <p:grpSpPr>
        <a:xfrm>
          <a:off x="0" y="0"/>
          <a:ext cx="0" cy="0"/>
          <a:chOff x="0" y="0"/>
          <a:chExt cx="0" cy="0"/>
        </a:xfrm>
      </p:grpSpPr>
      <p:sp>
        <p:nvSpPr>
          <p:cNvPr id="2717" name="Google Shape;2717;g126dec8de0d_5_1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8" name="Google Shape;2718;g126dec8de0d_5_1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9" name="Google Shape;2719;g126dec8de0d_5_1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5"/>
        <p:cNvGrpSpPr/>
        <p:nvPr/>
      </p:nvGrpSpPr>
      <p:grpSpPr>
        <a:xfrm>
          <a:off x="0" y="0"/>
          <a:ext cx="0" cy="0"/>
          <a:chOff x="0" y="0"/>
          <a:chExt cx="0" cy="0"/>
        </a:xfrm>
      </p:grpSpPr>
      <p:sp>
        <p:nvSpPr>
          <p:cNvPr id="2726" name="Google Shape;2726;g126dec8de0d_5_1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7" name="Google Shape;2727;g126dec8de0d_5_1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8" name="Google Shape;2728;g126dec8de0d_5_14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27</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3"/>
        <p:cNvGrpSpPr/>
        <p:nvPr/>
      </p:nvGrpSpPr>
      <p:grpSpPr>
        <a:xfrm>
          <a:off x="0" y="0"/>
          <a:ext cx="0" cy="0"/>
          <a:chOff x="0" y="0"/>
          <a:chExt cx="0" cy="0"/>
        </a:xfrm>
      </p:grpSpPr>
      <p:sp>
        <p:nvSpPr>
          <p:cNvPr id="2734" name="Google Shape;2734;g126dec8de0d_5_1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5" name="Google Shape;2735;g126dec8de0d_5_15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6" name="Google Shape;2736;g126dec8de0d_5_15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1"/>
        <p:cNvGrpSpPr/>
        <p:nvPr/>
      </p:nvGrpSpPr>
      <p:grpSpPr>
        <a:xfrm>
          <a:off x="0" y="0"/>
          <a:ext cx="0" cy="0"/>
          <a:chOff x="0" y="0"/>
          <a:chExt cx="0" cy="0"/>
        </a:xfrm>
      </p:grpSpPr>
      <p:sp>
        <p:nvSpPr>
          <p:cNvPr id="2742" name="Google Shape;2742;g126dec8de0d_5_1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3" name="Google Shape;2743;g126dec8de0d_5_16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4" name="Google Shape;2744;g126dec8de0d_5_16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9"/>
        <p:cNvGrpSpPr/>
        <p:nvPr/>
      </p:nvGrpSpPr>
      <p:grpSpPr>
        <a:xfrm>
          <a:off x="0" y="0"/>
          <a:ext cx="0" cy="0"/>
          <a:chOff x="0" y="0"/>
          <a:chExt cx="0" cy="0"/>
        </a:xfrm>
      </p:grpSpPr>
      <p:sp>
        <p:nvSpPr>
          <p:cNvPr id="2750" name="Google Shape;2750;g126dec8de0d_5_1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1" name="Google Shape;2751;g126dec8de0d_5_16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2" name="Google Shape;2752;g126dec8de0d_5_16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2"/>
        <p:cNvGrpSpPr/>
        <p:nvPr/>
      </p:nvGrpSpPr>
      <p:grpSpPr>
        <a:xfrm>
          <a:off x="0" y="0"/>
          <a:ext cx="0" cy="0"/>
          <a:chOff x="0" y="0"/>
          <a:chExt cx="0" cy="0"/>
        </a:xfrm>
      </p:grpSpPr>
      <p:sp>
        <p:nvSpPr>
          <p:cNvPr id="2553" name="Google Shape;2553;g126dec8de0d_5_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4" name="Google Shape;2554;g126dec8de0d_5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7"/>
        <p:cNvGrpSpPr/>
        <p:nvPr/>
      </p:nvGrpSpPr>
      <p:grpSpPr>
        <a:xfrm>
          <a:off x="0" y="0"/>
          <a:ext cx="0" cy="0"/>
          <a:chOff x="0" y="0"/>
          <a:chExt cx="0" cy="0"/>
        </a:xfrm>
      </p:grpSpPr>
      <p:sp>
        <p:nvSpPr>
          <p:cNvPr id="2758" name="Google Shape;2758;g126dec8de0d_5_17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59" name="Google Shape;2759;g126dec8de0d_5_1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4"/>
        <p:cNvGrpSpPr/>
        <p:nvPr/>
      </p:nvGrpSpPr>
      <p:grpSpPr>
        <a:xfrm>
          <a:off x="0" y="0"/>
          <a:ext cx="0" cy="0"/>
          <a:chOff x="0" y="0"/>
          <a:chExt cx="0" cy="0"/>
        </a:xfrm>
      </p:grpSpPr>
      <p:sp>
        <p:nvSpPr>
          <p:cNvPr id="2765" name="Google Shape;2765;g126dec8de0d_5_18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66" name="Google Shape;2766;g126dec8de0d_5_1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1"/>
        <p:cNvGrpSpPr/>
        <p:nvPr/>
      </p:nvGrpSpPr>
      <p:grpSpPr>
        <a:xfrm>
          <a:off x="0" y="0"/>
          <a:ext cx="0" cy="0"/>
          <a:chOff x="0" y="0"/>
          <a:chExt cx="0" cy="0"/>
        </a:xfrm>
      </p:grpSpPr>
      <p:sp>
        <p:nvSpPr>
          <p:cNvPr id="2772" name="Google Shape;2772;g126dec8de0d_5_18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73" name="Google Shape;2773;g126dec8de0d_5_1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8"/>
        <p:cNvGrpSpPr/>
        <p:nvPr/>
      </p:nvGrpSpPr>
      <p:grpSpPr>
        <a:xfrm>
          <a:off x="0" y="0"/>
          <a:ext cx="0" cy="0"/>
          <a:chOff x="0" y="0"/>
          <a:chExt cx="0" cy="0"/>
        </a:xfrm>
      </p:grpSpPr>
      <p:sp>
        <p:nvSpPr>
          <p:cNvPr id="2779" name="Google Shape;2779;g126dec8de0d_5_19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0" name="Google Shape;2780;g126dec8de0d_5_1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5"/>
        <p:cNvGrpSpPr/>
        <p:nvPr/>
      </p:nvGrpSpPr>
      <p:grpSpPr>
        <a:xfrm>
          <a:off x="0" y="0"/>
          <a:ext cx="0" cy="0"/>
          <a:chOff x="0" y="0"/>
          <a:chExt cx="0" cy="0"/>
        </a:xfrm>
      </p:grpSpPr>
      <p:sp>
        <p:nvSpPr>
          <p:cNvPr id="2786" name="Google Shape;2786;g126dec8de0d_5_19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7" name="Google Shape;2787;g126dec8de0d_5_1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2"/>
        <p:cNvGrpSpPr/>
        <p:nvPr/>
      </p:nvGrpSpPr>
      <p:grpSpPr>
        <a:xfrm>
          <a:off x="0" y="0"/>
          <a:ext cx="0" cy="0"/>
          <a:chOff x="0" y="0"/>
          <a:chExt cx="0" cy="0"/>
        </a:xfrm>
      </p:grpSpPr>
      <p:sp>
        <p:nvSpPr>
          <p:cNvPr id="2793" name="Google Shape;2793;g126dec8de0d_5_20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4" name="Google Shape;2794;g126dec8de0d_5_2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9"/>
        <p:cNvGrpSpPr/>
        <p:nvPr/>
      </p:nvGrpSpPr>
      <p:grpSpPr>
        <a:xfrm>
          <a:off x="0" y="0"/>
          <a:ext cx="0" cy="0"/>
          <a:chOff x="0" y="0"/>
          <a:chExt cx="0" cy="0"/>
        </a:xfrm>
      </p:grpSpPr>
      <p:sp>
        <p:nvSpPr>
          <p:cNvPr id="2800" name="Google Shape;2800;g126dec8de0d_5_20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1" name="Google Shape;2801;g126dec8de0d_5_2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6"/>
        <p:cNvGrpSpPr/>
        <p:nvPr/>
      </p:nvGrpSpPr>
      <p:grpSpPr>
        <a:xfrm>
          <a:off x="0" y="0"/>
          <a:ext cx="0" cy="0"/>
          <a:chOff x="0" y="0"/>
          <a:chExt cx="0" cy="0"/>
        </a:xfrm>
      </p:grpSpPr>
      <p:sp>
        <p:nvSpPr>
          <p:cNvPr id="2807" name="Google Shape;2807;g126dec8de0d_5_21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8" name="Google Shape;2808;g126dec8de0d_5_2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3"/>
        <p:cNvGrpSpPr/>
        <p:nvPr/>
      </p:nvGrpSpPr>
      <p:grpSpPr>
        <a:xfrm>
          <a:off x="0" y="0"/>
          <a:ext cx="0" cy="0"/>
          <a:chOff x="0" y="0"/>
          <a:chExt cx="0" cy="0"/>
        </a:xfrm>
      </p:grpSpPr>
      <p:sp>
        <p:nvSpPr>
          <p:cNvPr id="2814" name="Google Shape;2814;g126dec8de0d_5_21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5" name="Google Shape;2815;g126dec8de0d_5_2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9"/>
        <p:cNvGrpSpPr/>
        <p:nvPr/>
      </p:nvGrpSpPr>
      <p:grpSpPr>
        <a:xfrm>
          <a:off x="0" y="0"/>
          <a:ext cx="0" cy="0"/>
          <a:chOff x="0" y="0"/>
          <a:chExt cx="0" cy="0"/>
        </a:xfrm>
      </p:grpSpPr>
      <p:sp>
        <p:nvSpPr>
          <p:cNvPr id="2560" name="Google Shape;2560;g126dec8de0d_5_1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1" name="Google Shape;2561;g126dec8de0d_5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6"/>
        <p:cNvGrpSpPr/>
        <p:nvPr/>
      </p:nvGrpSpPr>
      <p:grpSpPr>
        <a:xfrm>
          <a:off x="0" y="0"/>
          <a:ext cx="0" cy="0"/>
          <a:chOff x="0" y="0"/>
          <a:chExt cx="0" cy="0"/>
        </a:xfrm>
      </p:grpSpPr>
      <p:sp>
        <p:nvSpPr>
          <p:cNvPr id="2567" name="Google Shape;2567;g126dec8de0d_5_1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8" name="Google Shape;2568;g126dec8de0d_5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3"/>
        <p:cNvGrpSpPr/>
        <p:nvPr/>
      </p:nvGrpSpPr>
      <p:grpSpPr>
        <a:xfrm>
          <a:off x="0" y="0"/>
          <a:ext cx="0" cy="0"/>
          <a:chOff x="0" y="0"/>
          <a:chExt cx="0" cy="0"/>
        </a:xfrm>
      </p:grpSpPr>
      <p:sp>
        <p:nvSpPr>
          <p:cNvPr id="2574" name="Google Shape;2574;g126dec8de0d_5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5" name="Google Shape;2575;g126dec8de0d_5_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6" name="Google Shape;2576;g126dec8de0d_5_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1"/>
        <p:cNvGrpSpPr/>
        <p:nvPr/>
      </p:nvGrpSpPr>
      <p:grpSpPr>
        <a:xfrm>
          <a:off x="0" y="0"/>
          <a:ext cx="0" cy="0"/>
          <a:chOff x="0" y="0"/>
          <a:chExt cx="0" cy="0"/>
        </a:xfrm>
      </p:grpSpPr>
      <p:sp>
        <p:nvSpPr>
          <p:cNvPr id="2582" name="Google Shape;2582;g126dec8de0d_5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3" name="Google Shape;2583;g126dec8de0d_5_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4" name="Google Shape;2584;g126dec8de0d_5_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9"/>
        <p:cNvGrpSpPr/>
        <p:nvPr/>
      </p:nvGrpSpPr>
      <p:grpSpPr>
        <a:xfrm>
          <a:off x="0" y="0"/>
          <a:ext cx="0" cy="0"/>
          <a:chOff x="0" y="0"/>
          <a:chExt cx="0" cy="0"/>
        </a:xfrm>
      </p:grpSpPr>
      <p:sp>
        <p:nvSpPr>
          <p:cNvPr id="2590" name="Google Shape;2590;g126dec8de0d_5_3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1" name="Google Shape;2591;g126dec8de0d_5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6"/>
        <p:cNvGrpSpPr/>
        <p:nvPr/>
      </p:nvGrpSpPr>
      <p:grpSpPr>
        <a:xfrm>
          <a:off x="0" y="0"/>
          <a:ext cx="0" cy="0"/>
          <a:chOff x="0" y="0"/>
          <a:chExt cx="0" cy="0"/>
        </a:xfrm>
      </p:grpSpPr>
      <p:sp>
        <p:nvSpPr>
          <p:cNvPr id="2597" name="Google Shape;2597;g126dec8de0d_5_4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8" name="Google Shape;2598;g126dec8de0d_5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8D67-AC55-457A-8092-409257021A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64ABBD-2AE9-4293-ACD7-BDDA5D7617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AB29B7-15ED-4A0B-9616-4102EF2EFB89}"/>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5" name="Footer Placeholder 4">
            <a:extLst>
              <a:ext uri="{FF2B5EF4-FFF2-40B4-BE49-F238E27FC236}">
                <a16:creationId xmlns:a16="http://schemas.microsoft.com/office/drawing/2014/main" id="{F3830E63-D56A-460E-B4B3-2F83AA738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02F19-9512-4A34-BBE3-9EE9BF9A1070}"/>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192657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AA644-3451-467C-A3B0-14EB2B38EC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ED1D5-52AD-4F66-83D7-B716BA990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A7C81-352F-456F-820A-C3D507A11784}"/>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5" name="Footer Placeholder 4">
            <a:extLst>
              <a:ext uri="{FF2B5EF4-FFF2-40B4-BE49-F238E27FC236}">
                <a16:creationId xmlns:a16="http://schemas.microsoft.com/office/drawing/2014/main" id="{307D64C2-4886-44A3-A66D-C6ADE4AF5D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0355A-A7B2-4EEF-AF2D-0F7E916566D4}"/>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2677230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3B7F2-FF22-409B-88A1-6115D63293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67DC4C-0E02-400C-97AB-41DC64F2CA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8728D6-8F26-4149-8DAF-1CB191E9EC01}"/>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5" name="Footer Placeholder 4">
            <a:extLst>
              <a:ext uri="{FF2B5EF4-FFF2-40B4-BE49-F238E27FC236}">
                <a16:creationId xmlns:a16="http://schemas.microsoft.com/office/drawing/2014/main" id="{FDEB1CE1-A4F6-4B1C-9C4C-6F4190DC0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2354E-19C1-4316-B644-10EE8C241536}"/>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1548835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9"/>
        <p:cNvGrpSpPr/>
        <p:nvPr/>
      </p:nvGrpSpPr>
      <p:grpSpPr>
        <a:xfrm>
          <a:off x="0" y="0"/>
          <a:ext cx="0" cy="0"/>
          <a:chOff x="0" y="0"/>
          <a:chExt cx="0" cy="0"/>
        </a:xfrm>
      </p:grpSpPr>
      <p:sp>
        <p:nvSpPr>
          <p:cNvPr id="20" name="Google Shape;20;p3"/>
          <p:cNvSpPr/>
          <p:nvPr/>
        </p:nvSpPr>
        <p:spPr>
          <a:xfrm>
            <a:off x="0" y="3642400"/>
            <a:ext cx="12192000" cy="3215600"/>
          </a:xfrm>
          <a:prstGeom prst="rect">
            <a:avLst/>
          </a:prstGeom>
          <a:solidFill>
            <a:srgbClr val="4B72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21;p3"/>
          <p:cNvSpPr txBox="1">
            <a:spLocks noGrp="1"/>
          </p:cNvSpPr>
          <p:nvPr>
            <p:ph type="title"/>
          </p:nvPr>
        </p:nvSpPr>
        <p:spPr>
          <a:xfrm>
            <a:off x="647833" y="2286000"/>
            <a:ext cx="10911600" cy="1047600"/>
          </a:xfrm>
          <a:prstGeom prst="rect">
            <a:avLst/>
          </a:prstGeom>
        </p:spPr>
        <p:txBody>
          <a:bodyPr spcFirstLastPara="1" wrap="square" lIns="91425" tIns="91425" rIns="91425" bIns="91425" anchor="b" anchorCtr="0">
            <a:normAutofit/>
          </a:bodyPr>
          <a:lstStyle>
            <a:lvl1pPr lvl="0">
              <a:spcBef>
                <a:spcPts val="0"/>
              </a:spcBef>
              <a:spcAft>
                <a:spcPts val="0"/>
              </a:spcAft>
              <a:buSzPts val="3600"/>
              <a:buFont typeface="Comfortaa"/>
              <a:buNone/>
              <a:defRPr sz="4800">
                <a:latin typeface="Comfortaa"/>
                <a:ea typeface="Comfortaa"/>
                <a:cs typeface="Comfortaa"/>
                <a:sym typeface="Comfortaa"/>
              </a:defRPr>
            </a:lvl1pPr>
            <a:lvl2pPr lvl="1">
              <a:spcBef>
                <a:spcPts val="0"/>
              </a:spcBef>
              <a:spcAft>
                <a:spcPts val="0"/>
              </a:spcAft>
              <a:buSzPts val="3600"/>
              <a:buNone/>
              <a:defRPr sz="4800"/>
            </a:lvl2pPr>
            <a:lvl3pPr lvl="2">
              <a:spcBef>
                <a:spcPts val="0"/>
              </a:spcBef>
              <a:spcAft>
                <a:spcPts val="0"/>
              </a:spcAft>
              <a:buSzPts val="3600"/>
              <a:buNone/>
              <a:defRPr sz="4800"/>
            </a:lvl3pPr>
            <a:lvl4pPr lvl="3">
              <a:spcBef>
                <a:spcPts val="0"/>
              </a:spcBef>
              <a:spcAft>
                <a:spcPts val="0"/>
              </a:spcAft>
              <a:buSzPts val="3600"/>
              <a:buNone/>
              <a:defRPr sz="4800"/>
            </a:lvl4pPr>
            <a:lvl5pPr lvl="4">
              <a:spcBef>
                <a:spcPts val="0"/>
              </a:spcBef>
              <a:spcAft>
                <a:spcPts val="0"/>
              </a:spcAft>
              <a:buSzPts val="3600"/>
              <a:buNone/>
              <a:defRPr sz="4800"/>
            </a:lvl5pPr>
            <a:lvl6pPr lvl="5">
              <a:spcBef>
                <a:spcPts val="0"/>
              </a:spcBef>
              <a:spcAft>
                <a:spcPts val="0"/>
              </a:spcAft>
              <a:buSzPts val="3600"/>
              <a:buNone/>
              <a:defRPr sz="4800"/>
            </a:lvl6pPr>
            <a:lvl7pPr lvl="6">
              <a:spcBef>
                <a:spcPts val="0"/>
              </a:spcBef>
              <a:spcAft>
                <a:spcPts val="0"/>
              </a:spcAft>
              <a:buSzPts val="3600"/>
              <a:buNone/>
              <a:defRPr sz="4800"/>
            </a:lvl7pPr>
            <a:lvl8pPr lvl="7">
              <a:spcBef>
                <a:spcPts val="0"/>
              </a:spcBef>
              <a:spcAft>
                <a:spcPts val="0"/>
              </a:spcAft>
              <a:buSzPts val="3600"/>
              <a:buNone/>
              <a:defRPr sz="4800"/>
            </a:lvl8pPr>
            <a:lvl9pPr lvl="8">
              <a:spcBef>
                <a:spcPts val="0"/>
              </a:spcBef>
              <a:spcAft>
                <a:spcPts val="0"/>
              </a:spcAft>
              <a:buSzPts val="3600"/>
              <a:buNone/>
              <a:defRPr sz="4800"/>
            </a:lvl9pPr>
          </a:lstStyle>
          <a:p>
            <a:endParaRPr/>
          </a:p>
        </p:txBody>
      </p:sp>
      <p:sp>
        <p:nvSpPr>
          <p:cNvPr id="22" name="Google Shape;22;p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19655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normAutofit/>
          </a:bodyPr>
          <a:lstStyle>
            <a:lvl1pPr lvl="0">
              <a:spcBef>
                <a:spcPts val="0"/>
              </a:spcBef>
              <a:spcAft>
                <a:spcPts val="0"/>
              </a:spcAft>
              <a:buSzPts val="3000"/>
              <a:buFont typeface="Comfortaa"/>
              <a:buNone/>
              <a:defRPr>
                <a:latin typeface="Comfortaa"/>
                <a:ea typeface="Comfortaa"/>
                <a:cs typeface="Comfortaa"/>
                <a:sym typeface="Comfortaa"/>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6" name="Google Shape;26;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5638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1">
  <p:cSld name="Title and Content 1">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415600" y="593367"/>
            <a:ext cx="11360800" cy="831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SzPts val="3000"/>
              <a:buNone/>
              <a:defRPr/>
            </a:lvl1pPr>
            <a:lvl2pPr lvl="1" algn="l" rtl="0">
              <a:lnSpc>
                <a:spcPct val="100000"/>
              </a:lnSpc>
              <a:spcBef>
                <a:spcPts val="0"/>
              </a:spcBef>
              <a:spcAft>
                <a:spcPts val="0"/>
              </a:spcAft>
              <a:buSzPts val="3000"/>
              <a:buNone/>
              <a:defRPr/>
            </a:lvl2pPr>
            <a:lvl3pPr lvl="2" algn="l" rtl="0">
              <a:lnSpc>
                <a:spcPct val="100000"/>
              </a:lnSpc>
              <a:spcBef>
                <a:spcPts val="0"/>
              </a:spcBef>
              <a:spcAft>
                <a:spcPts val="0"/>
              </a:spcAft>
              <a:buSzPts val="3000"/>
              <a:buNone/>
              <a:defRPr/>
            </a:lvl3pPr>
            <a:lvl4pPr lvl="3" algn="l" rtl="0">
              <a:lnSpc>
                <a:spcPct val="100000"/>
              </a:lnSpc>
              <a:spcBef>
                <a:spcPts val="0"/>
              </a:spcBef>
              <a:spcAft>
                <a:spcPts val="0"/>
              </a:spcAft>
              <a:buSzPts val="3000"/>
              <a:buNone/>
              <a:defRPr/>
            </a:lvl4pPr>
            <a:lvl5pPr lvl="4" algn="l" rtl="0">
              <a:lnSpc>
                <a:spcPct val="100000"/>
              </a:lnSpc>
              <a:spcBef>
                <a:spcPts val="0"/>
              </a:spcBef>
              <a:spcAft>
                <a:spcPts val="0"/>
              </a:spcAft>
              <a:buSzPts val="3000"/>
              <a:buNone/>
              <a:defRPr/>
            </a:lvl5pPr>
            <a:lvl6pPr lvl="5" algn="l" rtl="0">
              <a:lnSpc>
                <a:spcPct val="100000"/>
              </a:lnSpc>
              <a:spcBef>
                <a:spcPts val="0"/>
              </a:spcBef>
              <a:spcAft>
                <a:spcPts val="0"/>
              </a:spcAft>
              <a:buSzPts val="3000"/>
              <a:buNone/>
              <a:defRPr/>
            </a:lvl6pPr>
            <a:lvl7pPr lvl="6" algn="l" rtl="0">
              <a:lnSpc>
                <a:spcPct val="100000"/>
              </a:lnSpc>
              <a:spcBef>
                <a:spcPts val="0"/>
              </a:spcBef>
              <a:spcAft>
                <a:spcPts val="0"/>
              </a:spcAft>
              <a:buSzPts val="3000"/>
              <a:buNone/>
              <a:defRPr/>
            </a:lvl7pPr>
            <a:lvl8pPr lvl="7" algn="l" rtl="0">
              <a:lnSpc>
                <a:spcPct val="100000"/>
              </a:lnSpc>
              <a:spcBef>
                <a:spcPts val="0"/>
              </a:spcBef>
              <a:spcAft>
                <a:spcPts val="0"/>
              </a:spcAft>
              <a:buSzPts val="3000"/>
              <a:buNone/>
              <a:defRPr/>
            </a:lvl8pPr>
            <a:lvl9pPr lvl="8" algn="l" rtl="0">
              <a:lnSpc>
                <a:spcPct val="100000"/>
              </a:lnSpc>
              <a:spcBef>
                <a:spcPts val="0"/>
              </a:spcBef>
              <a:spcAft>
                <a:spcPts val="0"/>
              </a:spcAft>
              <a:buSzPts val="3000"/>
              <a:buNone/>
              <a:defRPr/>
            </a:lvl9pPr>
          </a:lstStyle>
          <a:p>
            <a:endParaRPr/>
          </a:p>
        </p:txBody>
      </p:sp>
      <p:sp>
        <p:nvSpPr>
          <p:cNvPr id="77" name="Google Shape;77;p16"/>
          <p:cNvSpPr txBox="1">
            <a:spLocks noGrp="1"/>
          </p:cNvSpPr>
          <p:nvPr>
            <p:ph type="sldNum" idx="12"/>
          </p:nvPr>
        </p:nvSpPr>
        <p:spPr>
          <a:xfrm>
            <a:off x="11330665" y="6251679"/>
            <a:ext cx="731600" cy="524800"/>
          </a:xfrm>
          <a:prstGeom prst="rect">
            <a:avLst/>
          </a:prstGeom>
          <a:noFill/>
          <a:ln>
            <a:noFill/>
          </a:ln>
        </p:spPr>
        <p:txBody>
          <a:bodyPr spcFirstLastPara="1" wrap="square" lIns="91425" tIns="91425" rIns="91425" bIns="91425" anchor="ctr" anchorCtr="0">
            <a:normAutofit/>
          </a:bodyPr>
          <a:lstStyle>
            <a:lvl1pPr marL="0" lvl="0" indent="0" algn="r" rtl="0">
              <a:lnSpc>
                <a:spcPct val="100000"/>
              </a:lnSpc>
              <a:spcBef>
                <a:spcPts val="0"/>
              </a:spcBef>
              <a:spcAft>
                <a:spcPts val="0"/>
              </a:spcAft>
              <a:buSzPts val="700"/>
              <a:buNone/>
              <a:defRPr/>
            </a:lvl1pPr>
            <a:lvl2pPr marL="0" lvl="1" indent="0" algn="r" rtl="0">
              <a:lnSpc>
                <a:spcPct val="100000"/>
              </a:lnSpc>
              <a:spcBef>
                <a:spcPts val="0"/>
              </a:spcBef>
              <a:spcAft>
                <a:spcPts val="0"/>
              </a:spcAft>
              <a:buSzPts val="700"/>
              <a:buNone/>
              <a:defRPr/>
            </a:lvl2pPr>
            <a:lvl3pPr marL="0" lvl="2" indent="0" algn="r" rtl="0">
              <a:lnSpc>
                <a:spcPct val="100000"/>
              </a:lnSpc>
              <a:spcBef>
                <a:spcPts val="0"/>
              </a:spcBef>
              <a:spcAft>
                <a:spcPts val="0"/>
              </a:spcAft>
              <a:buSzPts val="700"/>
              <a:buNone/>
              <a:defRPr/>
            </a:lvl3pPr>
            <a:lvl4pPr marL="0" lvl="3" indent="0" algn="r" rtl="0">
              <a:lnSpc>
                <a:spcPct val="100000"/>
              </a:lnSpc>
              <a:spcBef>
                <a:spcPts val="0"/>
              </a:spcBef>
              <a:spcAft>
                <a:spcPts val="0"/>
              </a:spcAft>
              <a:buSzPts val="700"/>
              <a:buNone/>
              <a:defRPr/>
            </a:lvl4pPr>
            <a:lvl5pPr marL="0" lvl="4" indent="0" algn="r" rtl="0">
              <a:lnSpc>
                <a:spcPct val="100000"/>
              </a:lnSpc>
              <a:spcBef>
                <a:spcPts val="0"/>
              </a:spcBef>
              <a:spcAft>
                <a:spcPts val="0"/>
              </a:spcAft>
              <a:buSzPts val="700"/>
              <a:buNone/>
              <a:defRPr/>
            </a:lvl5pPr>
            <a:lvl6pPr marL="0" lvl="5" indent="0" algn="r" rtl="0">
              <a:lnSpc>
                <a:spcPct val="100000"/>
              </a:lnSpc>
              <a:spcBef>
                <a:spcPts val="0"/>
              </a:spcBef>
              <a:spcAft>
                <a:spcPts val="0"/>
              </a:spcAft>
              <a:buSzPts val="700"/>
              <a:buNone/>
              <a:defRPr/>
            </a:lvl6pPr>
            <a:lvl7pPr marL="0" lvl="6" indent="0" algn="r" rtl="0">
              <a:lnSpc>
                <a:spcPct val="100000"/>
              </a:lnSpc>
              <a:spcBef>
                <a:spcPts val="0"/>
              </a:spcBef>
              <a:spcAft>
                <a:spcPts val="0"/>
              </a:spcAft>
              <a:buSzPts val="700"/>
              <a:buNone/>
              <a:defRPr/>
            </a:lvl7pPr>
            <a:lvl8pPr marL="0" lvl="7" indent="0" algn="r" rtl="0">
              <a:lnSpc>
                <a:spcPct val="100000"/>
              </a:lnSpc>
              <a:spcBef>
                <a:spcPts val="0"/>
              </a:spcBef>
              <a:spcAft>
                <a:spcPts val="0"/>
              </a:spcAft>
              <a:buSzPts val="700"/>
              <a:buNone/>
              <a:defRPr/>
            </a:lvl8pPr>
            <a:lvl9pPr marL="0" lvl="8" indent="0" algn="r" rtl="0">
              <a:lnSpc>
                <a:spcPct val="100000"/>
              </a:lnSpc>
              <a:spcBef>
                <a:spcPts val="0"/>
              </a:spcBef>
              <a:spcAft>
                <a:spcPts val="0"/>
              </a:spcAft>
              <a:buSzPts val="700"/>
              <a:buNone/>
              <a:defRPr/>
            </a:lvl9pPr>
          </a:lstStyle>
          <a:p>
            <a:fld id="{00000000-1234-1234-1234-123412341234}" type="slidenum">
              <a:rPr lang="en" smtClean="0"/>
              <a:pPr/>
              <a:t>‹#›</a:t>
            </a:fld>
            <a:endParaRPr lang="en"/>
          </a:p>
        </p:txBody>
      </p:sp>
      <p:sp>
        <p:nvSpPr>
          <p:cNvPr id="78" name="Google Shape;78;p16"/>
          <p:cNvSpPr txBox="1">
            <a:spLocks noGrp="1"/>
          </p:cNvSpPr>
          <p:nvPr>
            <p:ph type="body" idx="1"/>
          </p:nvPr>
        </p:nvSpPr>
        <p:spPr>
          <a:xfrm>
            <a:off x="415604" y="1536633"/>
            <a:ext cx="11360800" cy="4555200"/>
          </a:xfrm>
          <a:prstGeom prst="rect">
            <a:avLst/>
          </a:prstGeom>
          <a:noFill/>
          <a:ln>
            <a:noFill/>
          </a:ln>
        </p:spPr>
        <p:txBody>
          <a:bodyPr spcFirstLastPara="1" wrap="square" lIns="91425" tIns="91425" rIns="91425" bIns="91425" anchor="t" anchorCtr="0">
            <a:normAutofit/>
          </a:bodyPr>
          <a:lstStyle>
            <a:lvl1pPr marL="609585" lvl="0" indent="-423323" algn="l" rtl="0">
              <a:lnSpc>
                <a:spcPct val="115000"/>
              </a:lnSpc>
              <a:spcBef>
                <a:spcPts val="0"/>
              </a:spcBef>
              <a:spcAft>
                <a:spcPts val="0"/>
              </a:spcAft>
              <a:buSzPts val="1400"/>
              <a:buChar char="●"/>
              <a:defRPr sz="1467">
                <a:latin typeface="Calibri"/>
                <a:ea typeface="Calibri"/>
                <a:cs typeface="Calibri"/>
                <a:sym typeface="Calibri"/>
              </a:defRPr>
            </a:lvl1pPr>
            <a:lvl2pPr marL="1219170" lvl="1" indent="-406390" algn="l" rtl="0">
              <a:lnSpc>
                <a:spcPct val="115000"/>
              </a:lnSpc>
              <a:spcBef>
                <a:spcPts val="0"/>
              </a:spcBef>
              <a:spcAft>
                <a:spcPts val="0"/>
              </a:spcAft>
              <a:buSzPts val="1200"/>
              <a:buChar char="○"/>
              <a:defRPr sz="1200"/>
            </a:lvl2pPr>
            <a:lvl3pPr marL="1828754" lvl="2" indent="-406390" algn="l" rtl="0">
              <a:lnSpc>
                <a:spcPct val="115000"/>
              </a:lnSpc>
              <a:spcBef>
                <a:spcPts val="0"/>
              </a:spcBef>
              <a:spcAft>
                <a:spcPts val="0"/>
              </a:spcAft>
              <a:buSzPts val="1200"/>
              <a:buChar char="■"/>
              <a:defRPr sz="1200"/>
            </a:lvl3pPr>
            <a:lvl4pPr marL="2438339" lvl="3" indent="-406390" algn="l" rtl="0">
              <a:lnSpc>
                <a:spcPct val="115000"/>
              </a:lnSpc>
              <a:spcBef>
                <a:spcPts val="0"/>
              </a:spcBef>
              <a:spcAft>
                <a:spcPts val="0"/>
              </a:spcAft>
              <a:buSzPts val="1200"/>
              <a:buChar char="●"/>
              <a:defRPr sz="1200"/>
            </a:lvl4pPr>
            <a:lvl5pPr marL="3047924" lvl="4" indent="-406390" algn="l" rtl="0">
              <a:lnSpc>
                <a:spcPct val="115000"/>
              </a:lnSpc>
              <a:spcBef>
                <a:spcPts val="0"/>
              </a:spcBef>
              <a:spcAft>
                <a:spcPts val="0"/>
              </a:spcAft>
              <a:buSzPts val="1200"/>
              <a:buChar char="○"/>
              <a:defRPr sz="1200"/>
            </a:lvl5pPr>
            <a:lvl6pPr marL="3657509" lvl="5" indent="-406390" algn="l" rtl="0">
              <a:lnSpc>
                <a:spcPct val="115000"/>
              </a:lnSpc>
              <a:spcBef>
                <a:spcPts val="0"/>
              </a:spcBef>
              <a:spcAft>
                <a:spcPts val="0"/>
              </a:spcAft>
              <a:buSzPts val="1200"/>
              <a:buChar char="■"/>
              <a:defRPr sz="1200"/>
            </a:lvl6pPr>
            <a:lvl7pPr marL="4267093" lvl="6" indent="-406390" algn="l" rtl="0">
              <a:lnSpc>
                <a:spcPct val="115000"/>
              </a:lnSpc>
              <a:spcBef>
                <a:spcPts val="0"/>
              </a:spcBef>
              <a:spcAft>
                <a:spcPts val="0"/>
              </a:spcAft>
              <a:buSzPts val="1200"/>
              <a:buChar char="●"/>
              <a:defRPr sz="1200"/>
            </a:lvl7pPr>
            <a:lvl8pPr marL="4876678" lvl="7" indent="-406390" algn="l" rtl="0">
              <a:lnSpc>
                <a:spcPct val="115000"/>
              </a:lnSpc>
              <a:spcBef>
                <a:spcPts val="0"/>
              </a:spcBef>
              <a:spcAft>
                <a:spcPts val="0"/>
              </a:spcAft>
              <a:buSzPts val="1200"/>
              <a:buChar char="○"/>
              <a:defRPr sz="1200"/>
            </a:lvl8pPr>
            <a:lvl9pPr marL="5486263" lvl="8" indent="-406390" algn="l" rtl="0">
              <a:lnSpc>
                <a:spcPct val="115000"/>
              </a:lnSpc>
              <a:spcBef>
                <a:spcPts val="0"/>
              </a:spcBef>
              <a:spcAft>
                <a:spcPts val="0"/>
              </a:spcAft>
              <a:buSzPts val="1200"/>
              <a:buChar char="■"/>
              <a:defRPr sz="1200"/>
            </a:lvl9pPr>
          </a:lstStyle>
          <a:p>
            <a:endParaRPr/>
          </a:p>
        </p:txBody>
      </p:sp>
    </p:spTree>
    <p:extLst>
      <p:ext uri="{BB962C8B-B14F-4D97-AF65-F5344CB8AC3E}">
        <p14:creationId xmlns:p14="http://schemas.microsoft.com/office/powerpoint/2010/main" val="2149580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no graphics">
  <p:cSld name="Title and body no graphics">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Font typeface="Comfortaa"/>
              <a:buNone/>
              <a:defRPr>
                <a:latin typeface="Comfortaa"/>
                <a:ea typeface="Comfortaa"/>
                <a:cs typeface="Comfortaa"/>
                <a:sym typeface="Comfortaa"/>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9" name="Google Shape;29;p5"/>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rtl="0">
              <a:spcBef>
                <a:spcPts val="0"/>
              </a:spcBef>
              <a:spcAft>
                <a:spcPts val="0"/>
              </a:spcAft>
              <a:buSzPts val="1800"/>
              <a:buChar char="●"/>
              <a:defRPr/>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0"/>
              </a:spcBef>
              <a:spcAft>
                <a:spcPts val="0"/>
              </a:spcAft>
              <a:buSzPts val="1400"/>
              <a:buChar char="○"/>
              <a:defRPr/>
            </a:lvl5pPr>
            <a:lvl6pPr marL="3657509" lvl="5" indent="-423323" rtl="0">
              <a:spcBef>
                <a:spcPts val="0"/>
              </a:spcBef>
              <a:spcAft>
                <a:spcPts val="0"/>
              </a:spcAft>
              <a:buSzPts val="1400"/>
              <a:buChar char="■"/>
              <a:defRPr/>
            </a:lvl6pPr>
            <a:lvl7pPr marL="4267093" lvl="6" indent="-423323" rtl="0">
              <a:spcBef>
                <a:spcPts val="0"/>
              </a:spcBef>
              <a:spcAft>
                <a:spcPts val="0"/>
              </a:spcAft>
              <a:buSzPts val="1400"/>
              <a:buChar char="●"/>
              <a:defRPr/>
            </a:lvl7pPr>
            <a:lvl8pPr marL="4876678" lvl="7" indent="-423323" rtl="0">
              <a:spcBef>
                <a:spcPts val="0"/>
              </a:spcBef>
              <a:spcAft>
                <a:spcPts val="0"/>
              </a:spcAft>
              <a:buSzPts val="1400"/>
              <a:buChar char="○"/>
              <a:defRPr/>
            </a:lvl8pPr>
            <a:lvl9pPr marL="5486263" lvl="8" indent="-423323" rtl="0">
              <a:spcBef>
                <a:spcPts val="0"/>
              </a:spcBef>
              <a:spcAft>
                <a:spcPts val="0"/>
              </a:spcAft>
              <a:buSzPts val="1400"/>
              <a:buChar char="■"/>
              <a:defRPr/>
            </a:lvl9pPr>
          </a:lstStyle>
          <a:p>
            <a:endParaRPr/>
          </a:p>
        </p:txBody>
      </p:sp>
      <p:sp>
        <p:nvSpPr>
          <p:cNvPr id="30" name="Google Shape;30;p5"/>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31" name="Google Shape;31;p5"/>
          <p:cNvSpPr/>
          <p:nvPr/>
        </p:nvSpPr>
        <p:spPr>
          <a:xfrm>
            <a:off x="10633" y="4883167"/>
            <a:ext cx="11693600" cy="19748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32;p5"/>
          <p:cNvSpPr/>
          <p:nvPr/>
        </p:nvSpPr>
        <p:spPr>
          <a:xfrm>
            <a:off x="10534767" y="4955200"/>
            <a:ext cx="1657200" cy="1506400"/>
          </a:xfrm>
          <a:prstGeom prst="roundRect">
            <a:avLst>
              <a:gd name="adj" fmla="val 16667"/>
            </a:avLst>
          </a:prstGeom>
          <a:solidFill>
            <a:schemeClr val="lt1"/>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828718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 no graphics">
  <p:cSld name="Blank - no graphics">
    <p:spTree>
      <p:nvGrpSpPr>
        <p:cNvPr id="1" name="Shape 62"/>
        <p:cNvGrpSpPr/>
        <p:nvPr/>
      </p:nvGrpSpPr>
      <p:grpSpPr>
        <a:xfrm>
          <a:off x="0" y="0"/>
          <a:ext cx="0" cy="0"/>
          <a:chOff x="0" y="0"/>
          <a:chExt cx="0" cy="0"/>
        </a:xfrm>
      </p:grpSpPr>
      <p:sp>
        <p:nvSpPr>
          <p:cNvPr id="63" name="Google Shape;63;p1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4" name="Google Shape;64;p13"/>
          <p:cNvSpPr/>
          <p:nvPr/>
        </p:nvSpPr>
        <p:spPr>
          <a:xfrm>
            <a:off x="10633" y="4883167"/>
            <a:ext cx="11693600" cy="19748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65;p13"/>
          <p:cNvSpPr/>
          <p:nvPr/>
        </p:nvSpPr>
        <p:spPr>
          <a:xfrm>
            <a:off x="10534767" y="4955200"/>
            <a:ext cx="1657200" cy="1506400"/>
          </a:xfrm>
          <a:prstGeom prst="roundRect">
            <a:avLst>
              <a:gd name="adj" fmla="val 16667"/>
            </a:avLst>
          </a:prstGeom>
          <a:solidFill>
            <a:schemeClr val="lt1"/>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588246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BA19D-E10C-4AAC-AE20-016976ECBC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78B3E0-4F43-4141-B43B-B68A524F89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E37A4-65C2-4833-985D-8BEF72B70049}"/>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5" name="Footer Placeholder 4">
            <a:extLst>
              <a:ext uri="{FF2B5EF4-FFF2-40B4-BE49-F238E27FC236}">
                <a16:creationId xmlns:a16="http://schemas.microsoft.com/office/drawing/2014/main" id="{E8FD47C5-C0DE-4B9D-A4FC-559B8D48A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6C0B10-2B30-4A66-A4D0-0DD1AF488CE4}"/>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50970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08781-179E-4ABB-97CB-55D7759A19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A2285E-29D6-4005-BF70-FAE2C9B02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8B2CCA-6B95-45AC-9684-00BCFE4B4B7D}"/>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5" name="Footer Placeholder 4">
            <a:extLst>
              <a:ext uri="{FF2B5EF4-FFF2-40B4-BE49-F238E27FC236}">
                <a16:creationId xmlns:a16="http://schemas.microsoft.com/office/drawing/2014/main" id="{0C063685-A5AB-435C-8A2A-51EF5042B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B4660-8429-4858-9E64-936793450B52}"/>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325469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37D21-0F24-4BCB-87D6-D6106A3A22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4700ED-3B33-4485-A74B-99534DCD6C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F21AE5-F294-4CF9-9DAE-2ADD049837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4F9A94-E201-4437-BE19-22864859501B}"/>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6" name="Footer Placeholder 5">
            <a:extLst>
              <a:ext uri="{FF2B5EF4-FFF2-40B4-BE49-F238E27FC236}">
                <a16:creationId xmlns:a16="http://schemas.microsoft.com/office/drawing/2014/main" id="{9C4CD285-8FF5-4337-9199-BC2EC2F16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DB5263-DA15-4E2A-86DD-86CCAB430998}"/>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315359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0138C-5AEA-47BE-A6C5-572D459CDD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D8F64F-227B-41FF-ABB8-20B957B52F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8ABFDD-E015-4238-A7BE-E9538792DA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D1C62C-DAFC-4549-8B6E-998C8D6B67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77C543-74BC-49FC-B0CF-F65BDFABE9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3C5470-F339-4D22-B35B-BC31DEC39B39}"/>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8" name="Footer Placeholder 7">
            <a:extLst>
              <a:ext uri="{FF2B5EF4-FFF2-40B4-BE49-F238E27FC236}">
                <a16:creationId xmlns:a16="http://schemas.microsoft.com/office/drawing/2014/main" id="{3009163C-ECEE-4620-859D-86C8B38D23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580261-6898-4C5C-9FEE-378E41D99F11}"/>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203480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798C-AEDA-44AB-BE86-90D4E52762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C819BF-4054-4227-BF0C-09895D5512A1}"/>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4" name="Footer Placeholder 3">
            <a:extLst>
              <a:ext uri="{FF2B5EF4-FFF2-40B4-BE49-F238E27FC236}">
                <a16:creationId xmlns:a16="http://schemas.microsoft.com/office/drawing/2014/main" id="{70E1231A-4849-41C0-94FA-0B46C57DF1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419A61-E9D7-4F8C-B411-91C84FA369DA}"/>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353190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1D519-AE20-4642-9864-0C9EFC3A3D16}"/>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3" name="Footer Placeholder 2">
            <a:extLst>
              <a:ext uri="{FF2B5EF4-FFF2-40B4-BE49-F238E27FC236}">
                <a16:creationId xmlns:a16="http://schemas.microsoft.com/office/drawing/2014/main" id="{177365CA-34F9-49B0-88D8-FE31478BF9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F55F5F-BCF6-4362-8401-6324405B82C6}"/>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6979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85F98-58D8-45E2-B3BA-6C13D8809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E864A4-682A-49BE-8085-9614FB7984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7DD2DB-CB41-45D8-9210-D47D2FC3E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676477-AB5A-4DCA-9682-9AD88547B3FB}"/>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6" name="Footer Placeholder 5">
            <a:extLst>
              <a:ext uri="{FF2B5EF4-FFF2-40B4-BE49-F238E27FC236}">
                <a16:creationId xmlns:a16="http://schemas.microsoft.com/office/drawing/2014/main" id="{CB98131B-305D-456D-9D58-4913D241C3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209CB5-924A-452A-BD23-A99321022843}"/>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247312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F6511-DB1C-40D0-8D08-DCBFE0A03A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0BCF87-EC9C-4B6E-A0F0-900E3FF4B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5D7978-C065-4775-9437-93E418A9C6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FE0D5B-0E74-41BC-B06D-F2BF720CAB03}"/>
              </a:ext>
            </a:extLst>
          </p:cNvPr>
          <p:cNvSpPr>
            <a:spLocks noGrp="1"/>
          </p:cNvSpPr>
          <p:nvPr>
            <p:ph type="dt" sz="half" idx="10"/>
          </p:nvPr>
        </p:nvSpPr>
        <p:spPr/>
        <p:txBody>
          <a:bodyPr/>
          <a:lstStyle/>
          <a:p>
            <a:fld id="{B2F44F3F-D656-4001-9711-CF7CD93F5D54}" type="datetimeFigureOut">
              <a:rPr lang="en-US" smtClean="0"/>
              <a:t>6/2/2022</a:t>
            </a:fld>
            <a:endParaRPr lang="en-US"/>
          </a:p>
        </p:txBody>
      </p:sp>
      <p:sp>
        <p:nvSpPr>
          <p:cNvPr id="6" name="Footer Placeholder 5">
            <a:extLst>
              <a:ext uri="{FF2B5EF4-FFF2-40B4-BE49-F238E27FC236}">
                <a16:creationId xmlns:a16="http://schemas.microsoft.com/office/drawing/2014/main" id="{BEE49CF1-6E38-4B10-958D-EF282BF3D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CA6A29-E417-4905-B584-966B2BA40F94}"/>
              </a:ext>
            </a:extLst>
          </p:cNvPr>
          <p:cNvSpPr>
            <a:spLocks noGrp="1"/>
          </p:cNvSpPr>
          <p:nvPr>
            <p:ph type="sldNum" sz="quarter" idx="12"/>
          </p:nvPr>
        </p:nvSpPr>
        <p:spPr/>
        <p:txBody>
          <a:bodyPr/>
          <a:lstStyle/>
          <a:p>
            <a:fld id="{0EA38606-5322-464E-B82F-F0D53C918EE1}" type="slidenum">
              <a:rPr lang="en-US" smtClean="0"/>
              <a:t>‹#›</a:t>
            </a:fld>
            <a:endParaRPr lang="en-US"/>
          </a:p>
        </p:txBody>
      </p:sp>
    </p:spTree>
    <p:extLst>
      <p:ext uri="{BB962C8B-B14F-4D97-AF65-F5344CB8AC3E}">
        <p14:creationId xmlns:p14="http://schemas.microsoft.com/office/powerpoint/2010/main" val="299099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6469E9-7B5D-40BC-95B0-4160F3EBAE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C2A516-9C15-4ADE-B6F6-E492046EA0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D19A2-ACB5-48D9-A195-3CBDD818C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44F3F-D656-4001-9711-CF7CD93F5D54}" type="datetimeFigureOut">
              <a:rPr lang="en-US" smtClean="0"/>
              <a:t>6/2/2022</a:t>
            </a:fld>
            <a:endParaRPr lang="en-US"/>
          </a:p>
        </p:txBody>
      </p:sp>
      <p:sp>
        <p:nvSpPr>
          <p:cNvPr id="5" name="Footer Placeholder 4">
            <a:extLst>
              <a:ext uri="{FF2B5EF4-FFF2-40B4-BE49-F238E27FC236}">
                <a16:creationId xmlns:a16="http://schemas.microsoft.com/office/drawing/2014/main" id="{F91EE6D7-E559-4456-93B3-CD2189719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EB89AF-2D5A-4447-BB64-B44CF29B8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38606-5322-464E-B82F-F0D53C918EE1}" type="slidenum">
              <a:rPr lang="en-US" smtClean="0"/>
              <a:t>‹#›</a:t>
            </a:fld>
            <a:endParaRPr lang="en-US"/>
          </a:p>
        </p:txBody>
      </p:sp>
    </p:spTree>
    <p:extLst>
      <p:ext uri="{BB962C8B-B14F-4D97-AF65-F5344CB8AC3E}">
        <p14:creationId xmlns:p14="http://schemas.microsoft.com/office/powerpoint/2010/main" val="2619895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mailto:Slomine@kennedykrieger.org"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hyperlink" Target="mailto:monij@umich.edu" TargetMode="External"/><Relationship Id="rId4" Type="http://schemas.openxmlformats.org/officeDocument/2006/relationships/hyperlink" Target="mailto:aminN@kennedykrieger.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mailto:Slomine@kennedykrieger.org"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mailto:AminN@kennedykireger.or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mailto:Slomine@kennedykrieger.org"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5" Type="http://schemas.openxmlformats.org/officeDocument/2006/relationships/hyperlink" Target="mailto:monij@umich.edu" TargetMode="External"/><Relationship Id="rId4" Type="http://schemas.openxmlformats.org/officeDocument/2006/relationships/hyperlink" Target="mailto:aminN@kennedykrieger.or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Slomine@kennedykrieger.org"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hyperlink" Target="mailto:AminN@kennedykrieger.org"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16.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D6D0-21F1-4943-B063-C4ED5669A2E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6C72ABB-A807-4A79-8A40-727B7A43027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529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99"/>
        <p:cNvGrpSpPr/>
        <p:nvPr/>
      </p:nvGrpSpPr>
      <p:grpSpPr>
        <a:xfrm>
          <a:off x="0" y="0"/>
          <a:ext cx="0" cy="0"/>
          <a:chOff x="0" y="0"/>
          <a:chExt cx="0" cy="0"/>
        </a:xfrm>
      </p:grpSpPr>
      <p:sp>
        <p:nvSpPr>
          <p:cNvPr id="2600" name="Google Shape;2600;p305"/>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3 Baseline Questionnaires</a:t>
            </a:r>
            <a:endParaRPr/>
          </a:p>
        </p:txBody>
      </p:sp>
      <p:sp>
        <p:nvSpPr>
          <p:cNvPr id="2601" name="Google Shape;2601;p30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These questionnaires are to be answered by a primary caregiver about the subject’s function PRIOR to cardiac arrest. Answers to these questions become less accurate with time. </a:t>
            </a:r>
            <a:endParaRPr/>
          </a:p>
          <a:p>
            <a:pPr indent="-482588">
              <a:spcBef>
                <a:spcPts val="1600"/>
              </a:spcBef>
              <a:buSzPts val="2100"/>
              <a:buAutoNum type="arabicPeriod"/>
            </a:pPr>
            <a:r>
              <a:rPr lang="en"/>
              <a:t>Family and Household Information Form</a:t>
            </a:r>
            <a:endParaRPr/>
          </a:p>
          <a:p>
            <a:pPr indent="-482588">
              <a:buSzPts val="2100"/>
              <a:buAutoNum type="arabicPeriod"/>
            </a:pPr>
            <a:r>
              <a:rPr lang="en"/>
              <a:t>PedsQL </a:t>
            </a:r>
            <a:endParaRPr/>
          </a:p>
          <a:p>
            <a:pPr indent="-482588">
              <a:buSzPts val="2100"/>
              <a:buAutoNum type="arabicPeriod"/>
            </a:pPr>
            <a:r>
              <a:rPr lang="en"/>
              <a:t>Participant Contact Form </a:t>
            </a:r>
            <a:endParaRPr/>
          </a:p>
          <a:p>
            <a:pPr indent="0">
              <a:spcBef>
                <a:spcPts val="1600"/>
              </a:spcBef>
              <a:buNone/>
            </a:pPr>
            <a:endParaRPr/>
          </a:p>
          <a:p>
            <a:pPr marL="0" indent="0" algn="ctr">
              <a:spcBef>
                <a:spcPts val="1600"/>
              </a:spcBef>
              <a:spcAft>
                <a:spcPts val="1600"/>
              </a:spcAft>
              <a:buNone/>
            </a:pPr>
            <a:r>
              <a:rPr lang="en" sz="2533" i="1"/>
              <a:t>All these forms can be found in the P-ICECAP Toolbox and in WebDCU™ </a:t>
            </a:r>
            <a:endParaRPr sz="2533"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5"/>
        <p:cNvGrpSpPr/>
        <p:nvPr/>
      </p:nvGrpSpPr>
      <p:grpSpPr>
        <a:xfrm>
          <a:off x="0" y="0"/>
          <a:ext cx="0" cy="0"/>
          <a:chOff x="0" y="0"/>
          <a:chExt cx="0" cy="0"/>
        </a:xfrm>
      </p:grpSpPr>
      <p:sp>
        <p:nvSpPr>
          <p:cNvPr id="2606" name="Google Shape;2606;p306"/>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buClr>
                <a:srgbClr val="4E58A7"/>
              </a:buClr>
              <a:buSzPts val="3600"/>
            </a:pPr>
            <a:r>
              <a:rPr lang="en" sz="3867"/>
              <a:t>1. Family and Household Information Form </a:t>
            </a:r>
            <a:endParaRPr sz="3867"/>
          </a:p>
        </p:txBody>
      </p:sp>
      <p:sp>
        <p:nvSpPr>
          <p:cNvPr id="2607" name="Google Shape;2607;p306"/>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237061" indent="-330192">
              <a:lnSpc>
                <a:spcPct val="120000"/>
              </a:lnSpc>
              <a:buClr>
                <a:schemeClr val="dk1"/>
              </a:buClr>
              <a:buSzPts val="2900"/>
            </a:pPr>
            <a:r>
              <a:rPr lang="en" sz="2933"/>
              <a:t>RC will hand the caregiver the user-friendly printed form for completion.</a:t>
            </a:r>
            <a:endParaRPr sz="2933"/>
          </a:p>
          <a:p>
            <a:pPr marL="237061" indent="-330192">
              <a:lnSpc>
                <a:spcPct val="120000"/>
              </a:lnSpc>
              <a:spcBef>
                <a:spcPts val="1067"/>
              </a:spcBef>
              <a:buClr>
                <a:schemeClr val="dk1"/>
              </a:buClr>
              <a:buSzPts val="2900"/>
            </a:pPr>
            <a:r>
              <a:rPr lang="en" sz="2933"/>
              <a:t>If necessary, RC will sit with family and assist with completion.</a:t>
            </a:r>
            <a:endParaRPr sz="2933"/>
          </a:p>
          <a:p>
            <a:pPr marL="237061" indent="-330192">
              <a:lnSpc>
                <a:spcPct val="120000"/>
              </a:lnSpc>
              <a:spcBef>
                <a:spcPts val="1067"/>
              </a:spcBef>
              <a:spcAft>
                <a:spcPts val="1600"/>
              </a:spcAft>
              <a:buClr>
                <a:schemeClr val="dk1"/>
              </a:buClr>
              <a:buSzPts val="2900"/>
            </a:pPr>
            <a:r>
              <a:rPr lang="en" sz="2933"/>
              <a:t>The completed form should be entered directly into WebDCU™.</a:t>
            </a:r>
            <a:endParaRPr sz="2933"/>
          </a:p>
        </p:txBody>
      </p:sp>
      <p:sp>
        <p:nvSpPr>
          <p:cNvPr id="2608" name="Google Shape;2608;p306"/>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12"/>
        <p:cNvGrpSpPr/>
        <p:nvPr/>
      </p:nvGrpSpPr>
      <p:grpSpPr>
        <a:xfrm>
          <a:off x="0" y="0"/>
          <a:ext cx="0" cy="0"/>
          <a:chOff x="0" y="0"/>
          <a:chExt cx="0" cy="0"/>
        </a:xfrm>
      </p:grpSpPr>
      <p:sp>
        <p:nvSpPr>
          <p:cNvPr id="2613" name="Google Shape;2613;p307"/>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2. PedsQL</a:t>
            </a:r>
            <a:endParaRPr/>
          </a:p>
        </p:txBody>
      </p:sp>
      <p:sp>
        <p:nvSpPr>
          <p:cNvPr id="2614" name="Google Shape;2614;p307"/>
          <p:cNvSpPr txBox="1">
            <a:spLocks noGrp="1"/>
          </p:cNvSpPr>
          <p:nvPr>
            <p:ph type="body" idx="1"/>
          </p:nvPr>
        </p:nvSpPr>
        <p:spPr>
          <a:xfrm>
            <a:off x="677200" y="1536633"/>
            <a:ext cx="11099200" cy="4555200"/>
          </a:xfrm>
          <a:prstGeom prst="rect">
            <a:avLst/>
          </a:prstGeom>
          <a:noFill/>
          <a:ln>
            <a:noFill/>
          </a:ln>
        </p:spPr>
        <p:txBody>
          <a:bodyPr spcFirstLastPara="1" vert="horz" wrap="square" lIns="91433" tIns="45700" rIns="91433" bIns="45700" rtlCol="0" anchor="t" anchorCtr="0">
            <a:noAutofit/>
          </a:bodyPr>
          <a:lstStyle/>
          <a:p>
            <a:pPr marL="237061" indent="-273466">
              <a:lnSpc>
                <a:spcPct val="100000"/>
              </a:lnSpc>
              <a:buClr>
                <a:schemeClr val="dk1"/>
              </a:buClr>
              <a:buSzPts val="2030"/>
            </a:pPr>
            <a:r>
              <a:rPr lang="en" sz="1913"/>
              <a:t>Appropriate PedsQL form is based on the age of the child </a:t>
            </a:r>
            <a:r>
              <a:rPr lang="en" sz="1913" u="sng"/>
              <a:t>on the day the form is completed</a:t>
            </a:r>
            <a:r>
              <a:rPr lang="en" sz="1913"/>
              <a:t>. Verify date of birth, date of administration and determine exact age, do not round up, in order to choose the appropriate form.</a:t>
            </a:r>
            <a:endParaRPr sz="1913"/>
          </a:p>
          <a:p>
            <a:pPr marL="237061" indent="-273466">
              <a:lnSpc>
                <a:spcPct val="100000"/>
              </a:lnSpc>
              <a:spcBef>
                <a:spcPts val="1067"/>
              </a:spcBef>
              <a:buClr>
                <a:schemeClr val="dk1"/>
              </a:buClr>
              <a:buSzPts val="2030"/>
            </a:pPr>
            <a:r>
              <a:rPr lang="en" sz="1913"/>
              <a:t>From the options below, pick only one </a:t>
            </a:r>
            <a:endParaRPr sz="1913"/>
          </a:p>
          <a:p>
            <a:pPr marL="457189" lvl="1" indent="0">
              <a:lnSpc>
                <a:spcPct val="100000"/>
              </a:lnSpc>
              <a:spcBef>
                <a:spcPts val="533"/>
              </a:spcBef>
              <a:buClr>
                <a:schemeClr val="dk1"/>
              </a:buClr>
              <a:buSzPts val="1530"/>
              <a:buNone/>
            </a:pPr>
            <a:r>
              <a:rPr lang="en" sz="1913" u="sng"/>
              <a:t>Infant Scales</a:t>
            </a:r>
            <a:endParaRPr sz="1913"/>
          </a:p>
          <a:p>
            <a:pPr marL="457189" lvl="1" indent="0">
              <a:lnSpc>
                <a:spcPct val="100000"/>
              </a:lnSpc>
              <a:spcBef>
                <a:spcPts val="533"/>
              </a:spcBef>
              <a:buClr>
                <a:schemeClr val="dk1"/>
              </a:buClr>
              <a:buSzPts val="1530"/>
              <a:buNone/>
            </a:pPr>
            <a:r>
              <a:rPr lang="en" sz="1913"/>
              <a:t>	PedsQL Infant Scales (2 days – 12 months) </a:t>
            </a:r>
            <a:endParaRPr sz="1913"/>
          </a:p>
          <a:p>
            <a:pPr marL="457189" lvl="1" indent="0">
              <a:lnSpc>
                <a:spcPct val="100000"/>
              </a:lnSpc>
              <a:spcBef>
                <a:spcPts val="533"/>
              </a:spcBef>
              <a:buClr>
                <a:schemeClr val="dk1"/>
              </a:buClr>
              <a:buSzPts val="1530"/>
              <a:buNone/>
            </a:pPr>
            <a:r>
              <a:rPr lang="en" sz="1913"/>
              <a:t>	PedsQL Infant Scales (13 months - &lt; 2 years) </a:t>
            </a:r>
            <a:endParaRPr sz="1913"/>
          </a:p>
          <a:p>
            <a:pPr marL="457189" lvl="1" indent="0">
              <a:lnSpc>
                <a:spcPct val="100000"/>
              </a:lnSpc>
              <a:spcBef>
                <a:spcPts val="533"/>
              </a:spcBef>
              <a:buClr>
                <a:schemeClr val="dk1"/>
              </a:buClr>
              <a:buSzPts val="1530"/>
              <a:buNone/>
            </a:pPr>
            <a:r>
              <a:rPr lang="en" sz="1913" b="1"/>
              <a:t>OR </a:t>
            </a:r>
            <a:endParaRPr sz="1913"/>
          </a:p>
          <a:p>
            <a:pPr marL="457189" lvl="1" indent="0">
              <a:lnSpc>
                <a:spcPct val="100000"/>
              </a:lnSpc>
              <a:spcBef>
                <a:spcPts val="533"/>
              </a:spcBef>
              <a:buClr>
                <a:schemeClr val="dk1"/>
              </a:buClr>
              <a:buSzPts val="1530"/>
              <a:buNone/>
            </a:pPr>
            <a:r>
              <a:rPr lang="en" sz="1913" u="sng"/>
              <a:t>Generic Core Scales </a:t>
            </a:r>
            <a:endParaRPr sz="1913"/>
          </a:p>
          <a:p>
            <a:pPr marL="457189" lvl="1" indent="0">
              <a:lnSpc>
                <a:spcPct val="100000"/>
              </a:lnSpc>
              <a:spcBef>
                <a:spcPts val="533"/>
              </a:spcBef>
              <a:buClr>
                <a:schemeClr val="dk1"/>
              </a:buClr>
              <a:buSzPts val="1530"/>
              <a:buNone/>
            </a:pPr>
            <a:r>
              <a:rPr lang="en" sz="1913"/>
              <a:t>	PedsQL Generic Core – Toddler Version (2-4 years) </a:t>
            </a:r>
            <a:endParaRPr sz="1913"/>
          </a:p>
          <a:p>
            <a:pPr marL="457189" lvl="1" indent="0">
              <a:lnSpc>
                <a:spcPct val="100000"/>
              </a:lnSpc>
              <a:spcBef>
                <a:spcPts val="533"/>
              </a:spcBef>
              <a:buClr>
                <a:schemeClr val="dk1"/>
              </a:buClr>
              <a:buSzPts val="1530"/>
              <a:buNone/>
            </a:pPr>
            <a:r>
              <a:rPr lang="en" sz="1913"/>
              <a:t>	PedsQL Generic Core – Child Version (5-7 years) </a:t>
            </a:r>
            <a:endParaRPr sz="1913"/>
          </a:p>
          <a:p>
            <a:pPr marL="457189" lvl="1" indent="0">
              <a:lnSpc>
                <a:spcPct val="100000"/>
              </a:lnSpc>
              <a:spcBef>
                <a:spcPts val="533"/>
              </a:spcBef>
              <a:buClr>
                <a:schemeClr val="dk1"/>
              </a:buClr>
              <a:buSzPts val="1530"/>
              <a:buNone/>
            </a:pPr>
            <a:r>
              <a:rPr lang="en" sz="1913"/>
              <a:t>	PedsQL Generic Core – Child Version (8-12 years) </a:t>
            </a:r>
            <a:endParaRPr sz="1913"/>
          </a:p>
          <a:p>
            <a:pPr marL="457189" lvl="1" indent="0">
              <a:lnSpc>
                <a:spcPct val="100000"/>
              </a:lnSpc>
              <a:spcBef>
                <a:spcPts val="533"/>
              </a:spcBef>
              <a:spcAft>
                <a:spcPts val="1600"/>
              </a:spcAft>
              <a:buClr>
                <a:schemeClr val="dk1"/>
              </a:buClr>
              <a:buSzPts val="1530"/>
              <a:buNone/>
            </a:pPr>
            <a:r>
              <a:rPr lang="en" sz="1913"/>
              <a:t>	PedsQL Generic Core – Teen Version (13-18 years) </a:t>
            </a:r>
            <a:endParaRPr sz="1913"/>
          </a:p>
        </p:txBody>
      </p:sp>
      <p:sp>
        <p:nvSpPr>
          <p:cNvPr id="2615" name="Google Shape;2615;p307"/>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20"/>
        <p:cNvGrpSpPr/>
        <p:nvPr/>
      </p:nvGrpSpPr>
      <p:grpSpPr>
        <a:xfrm>
          <a:off x="0" y="0"/>
          <a:ext cx="0" cy="0"/>
          <a:chOff x="0" y="0"/>
          <a:chExt cx="0" cy="0"/>
        </a:xfrm>
      </p:grpSpPr>
      <p:sp>
        <p:nvSpPr>
          <p:cNvPr id="2621" name="Google Shape;2621;p308"/>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2. PedsQL</a:t>
            </a:r>
            <a:endParaRPr/>
          </a:p>
        </p:txBody>
      </p:sp>
      <p:sp>
        <p:nvSpPr>
          <p:cNvPr id="2622" name="Google Shape;2622;p308"/>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237061" indent="-330192">
              <a:lnSpc>
                <a:spcPct val="120000"/>
              </a:lnSpc>
              <a:buClr>
                <a:schemeClr val="dk1"/>
              </a:buClr>
              <a:buSzPts val="2900"/>
            </a:pPr>
            <a:r>
              <a:rPr lang="en" sz="2933"/>
              <a:t>RC will hand caregiver the age-appropriate printed form.</a:t>
            </a:r>
            <a:endParaRPr sz="2933"/>
          </a:p>
          <a:p>
            <a:pPr marL="237061" indent="-330192">
              <a:lnSpc>
                <a:spcPct val="120000"/>
              </a:lnSpc>
              <a:spcBef>
                <a:spcPts val="1067"/>
              </a:spcBef>
              <a:buClr>
                <a:schemeClr val="dk1"/>
              </a:buClr>
              <a:buSzPts val="2900"/>
            </a:pPr>
            <a:r>
              <a:rPr lang="en" sz="2933"/>
              <a:t>If necessary, RC will sit with family and assist with completion. </a:t>
            </a:r>
            <a:endParaRPr sz="2933"/>
          </a:p>
          <a:p>
            <a:pPr marL="237061" indent="-330192">
              <a:lnSpc>
                <a:spcPct val="120000"/>
              </a:lnSpc>
              <a:spcBef>
                <a:spcPts val="1067"/>
              </a:spcBef>
              <a:buClr>
                <a:schemeClr val="dk1"/>
              </a:buClr>
              <a:buSzPts val="2900"/>
            </a:pPr>
            <a:r>
              <a:rPr lang="en" sz="2933"/>
              <a:t>The appropriate PedsQL form should be </a:t>
            </a:r>
            <a:r>
              <a:rPr lang="en" sz="2933" i="1"/>
              <a:t>uploaded to the UofM secure dropbox</a:t>
            </a:r>
            <a:r>
              <a:rPr lang="en" sz="2933"/>
              <a:t> so that Kennedy Krieger can score the measure and enter scores into WebDCU™. </a:t>
            </a:r>
            <a:endParaRPr sz="2933"/>
          </a:p>
          <a:p>
            <a:pPr marL="237061" indent="-84665">
              <a:lnSpc>
                <a:spcPct val="120000"/>
              </a:lnSpc>
              <a:spcBef>
                <a:spcPts val="1067"/>
              </a:spcBef>
              <a:spcAft>
                <a:spcPts val="1600"/>
              </a:spcAft>
              <a:buClr>
                <a:schemeClr val="dk1"/>
              </a:buClr>
              <a:buNone/>
            </a:pPr>
            <a:endParaRPr sz="2933"/>
          </a:p>
        </p:txBody>
      </p:sp>
      <p:sp>
        <p:nvSpPr>
          <p:cNvPr id="2623" name="Google Shape;2623;p308"/>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28"/>
        <p:cNvGrpSpPr/>
        <p:nvPr/>
      </p:nvGrpSpPr>
      <p:grpSpPr>
        <a:xfrm>
          <a:off x="0" y="0"/>
          <a:ext cx="0" cy="0"/>
          <a:chOff x="0" y="0"/>
          <a:chExt cx="0" cy="0"/>
        </a:xfrm>
      </p:grpSpPr>
      <p:sp>
        <p:nvSpPr>
          <p:cNvPr id="2629" name="Google Shape;2629;p309"/>
          <p:cNvSpPr/>
          <p:nvPr/>
        </p:nvSpPr>
        <p:spPr>
          <a:xfrm>
            <a:off x="9779544" y="5671226"/>
            <a:ext cx="2208177" cy="1186775"/>
          </a:xfrm>
          <a:prstGeom prst="rect">
            <a:avLst/>
          </a:prstGeom>
          <a:solidFill>
            <a:schemeClr val="lt1"/>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2630" name="Google Shape;2630;p309"/>
          <p:cNvSpPr txBox="1">
            <a:spLocks noGrp="1"/>
          </p:cNvSpPr>
          <p:nvPr>
            <p:ph type="title"/>
          </p:nvPr>
        </p:nvSpPr>
        <p:spPr>
          <a:xfrm>
            <a:off x="348344" y="568960"/>
            <a:ext cx="11386457" cy="969328"/>
          </a:xfrm>
          <a:prstGeom prst="rect">
            <a:avLst/>
          </a:prstGeom>
          <a:noFill/>
          <a:ln>
            <a:noFill/>
          </a:ln>
        </p:spPr>
        <p:txBody>
          <a:bodyPr spcFirstLastPara="1" vert="horz" wrap="square" lIns="91433" tIns="45700" rIns="91433" bIns="45700" rtlCol="0" anchor="ctr" anchorCtr="0">
            <a:normAutofit/>
          </a:bodyPr>
          <a:lstStyle/>
          <a:p>
            <a:pPr>
              <a:lnSpc>
                <a:spcPct val="90000"/>
              </a:lnSpc>
              <a:buClr>
                <a:srgbClr val="4E58A7"/>
              </a:buClr>
              <a:buSzPts val="3600"/>
            </a:pPr>
            <a:r>
              <a:rPr lang="en"/>
              <a:t>3. Baseline Participant Contact Form </a:t>
            </a:r>
            <a:endParaRPr/>
          </a:p>
        </p:txBody>
      </p:sp>
      <p:sp>
        <p:nvSpPr>
          <p:cNvPr id="2631" name="Google Shape;2631;p309"/>
          <p:cNvSpPr txBox="1">
            <a:spLocks noGrp="1"/>
          </p:cNvSpPr>
          <p:nvPr>
            <p:ph type="body" idx="1"/>
          </p:nvPr>
        </p:nvSpPr>
        <p:spPr>
          <a:xfrm>
            <a:off x="455022" y="1535114"/>
            <a:ext cx="11386457" cy="5046557"/>
          </a:xfrm>
          <a:prstGeom prst="rect">
            <a:avLst/>
          </a:prstGeom>
          <a:noFill/>
          <a:ln>
            <a:noFill/>
          </a:ln>
        </p:spPr>
        <p:txBody>
          <a:bodyPr spcFirstLastPara="1" vert="horz" wrap="square" lIns="91433" tIns="45700" rIns="91433" bIns="45700" rtlCol="0" anchor="t" anchorCtr="0">
            <a:normAutofit/>
          </a:bodyPr>
          <a:lstStyle/>
          <a:p>
            <a:pPr marL="237061" indent="-321725">
              <a:lnSpc>
                <a:spcPct val="120000"/>
              </a:lnSpc>
              <a:buClr>
                <a:schemeClr val="dk1"/>
              </a:buClr>
              <a:buSzPts val="2800"/>
            </a:pPr>
            <a:r>
              <a:rPr lang="en" sz="2800">
                <a:latin typeface="Source Sans Pro"/>
                <a:ea typeface="Source Sans Pro"/>
                <a:cs typeface="Source Sans Pro"/>
                <a:sym typeface="Source Sans Pro"/>
              </a:rPr>
              <a:t>Study Hospital will obtain contact information from caregiver. </a:t>
            </a:r>
            <a:endParaRPr sz="2800">
              <a:latin typeface="Source Sans Pro"/>
              <a:ea typeface="Source Sans Pro"/>
              <a:cs typeface="Source Sans Pro"/>
              <a:sym typeface="Source Sans Pro"/>
            </a:endParaRPr>
          </a:p>
          <a:p>
            <a:pPr marL="237061" indent="-321725">
              <a:lnSpc>
                <a:spcPct val="120000"/>
              </a:lnSpc>
              <a:spcBef>
                <a:spcPts val="1067"/>
              </a:spcBef>
              <a:buClr>
                <a:schemeClr val="dk1"/>
              </a:buClr>
              <a:buSzPts val="2800"/>
            </a:pPr>
            <a:r>
              <a:rPr lang="en" sz="2800">
                <a:latin typeface="Source Sans Pro"/>
                <a:ea typeface="Source Sans Pro"/>
                <a:cs typeface="Source Sans Pro"/>
                <a:sym typeface="Source Sans Pro"/>
              </a:rPr>
              <a:t>Study Hospital should ask caregiver for all available contact information and alternates who can either complete the interview OR find a caregiver. </a:t>
            </a:r>
            <a:endParaRPr sz="2800">
              <a:latin typeface="Source Sans Pro"/>
              <a:ea typeface="Source Sans Pro"/>
              <a:cs typeface="Source Sans Pro"/>
              <a:sym typeface="Source Sans Pro"/>
            </a:endParaRPr>
          </a:p>
          <a:p>
            <a:pPr marL="237061" indent="-321725">
              <a:lnSpc>
                <a:spcPct val="120000"/>
              </a:lnSpc>
              <a:spcBef>
                <a:spcPts val="1067"/>
              </a:spcBef>
              <a:buClr>
                <a:schemeClr val="dk1"/>
              </a:buClr>
              <a:buSzPts val="2800"/>
            </a:pPr>
            <a:r>
              <a:rPr lang="en" sz="2800">
                <a:latin typeface="Source Sans Pro"/>
                <a:ea typeface="Source Sans Pro"/>
                <a:cs typeface="Source Sans Pro"/>
                <a:sym typeface="Source Sans Pro"/>
              </a:rPr>
              <a:t>Obtain names, telephone numbers, email, preferred contact method, time of day for interview and preferred language of primary caregiver.</a:t>
            </a:r>
            <a:endParaRPr sz="2800">
              <a:latin typeface="Source Sans Pro"/>
              <a:ea typeface="Source Sans Pro"/>
              <a:cs typeface="Source Sans Pro"/>
              <a:sym typeface="Source Sans Pro"/>
            </a:endParaRPr>
          </a:p>
          <a:p>
            <a:pPr marL="237061" indent="-321725">
              <a:lnSpc>
                <a:spcPct val="120000"/>
              </a:lnSpc>
              <a:spcBef>
                <a:spcPts val="1067"/>
              </a:spcBef>
              <a:buClr>
                <a:schemeClr val="dk1"/>
              </a:buClr>
              <a:buSzPts val="2800"/>
            </a:pPr>
            <a:r>
              <a:rPr lang="en" sz="2800">
                <a:latin typeface="Source Sans Pro"/>
                <a:ea typeface="Source Sans Pro"/>
                <a:cs typeface="Source Sans Pro"/>
                <a:sym typeface="Source Sans Pro"/>
              </a:rPr>
              <a:t>Keep this form at the Study Hospital.</a:t>
            </a:r>
            <a:endParaRPr sz="2800">
              <a:latin typeface="Source Sans Pro"/>
              <a:ea typeface="Source Sans Pro"/>
              <a:cs typeface="Source Sans Pro"/>
              <a:sym typeface="Source Sans Pr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35"/>
        <p:cNvGrpSpPr/>
        <p:nvPr/>
      </p:nvGrpSpPr>
      <p:grpSpPr>
        <a:xfrm>
          <a:off x="0" y="0"/>
          <a:ext cx="0" cy="0"/>
          <a:chOff x="0" y="0"/>
          <a:chExt cx="0" cy="0"/>
        </a:xfrm>
      </p:grpSpPr>
      <p:sp>
        <p:nvSpPr>
          <p:cNvPr id="2636" name="Google Shape;2636;p310"/>
          <p:cNvSpPr/>
          <p:nvPr/>
        </p:nvSpPr>
        <p:spPr>
          <a:xfrm>
            <a:off x="9779544" y="5671226"/>
            <a:ext cx="2208177" cy="1186775"/>
          </a:xfrm>
          <a:prstGeom prst="rect">
            <a:avLst/>
          </a:prstGeom>
          <a:solidFill>
            <a:schemeClr val="lt1"/>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2637" name="Google Shape;2637;p310"/>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Baseline Assessment Data Entry </a:t>
            </a:r>
            <a:endParaRPr/>
          </a:p>
        </p:txBody>
      </p:sp>
      <p:sp>
        <p:nvSpPr>
          <p:cNvPr id="2638" name="Google Shape;2638;p310"/>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indent="-465655">
              <a:lnSpc>
                <a:spcPct val="115000"/>
              </a:lnSpc>
              <a:buSzPts val="1900"/>
            </a:pPr>
            <a:r>
              <a:rPr lang="en" sz="2533"/>
              <a:t>The Study Hospital will: </a:t>
            </a:r>
            <a:endParaRPr sz="2533"/>
          </a:p>
          <a:p>
            <a:pPr lvl="1" indent="-465655">
              <a:lnSpc>
                <a:spcPct val="115000"/>
              </a:lnSpc>
              <a:buSzPts val="1900"/>
            </a:pPr>
            <a:r>
              <a:rPr lang="en" sz="2533"/>
              <a:t>Enter Baseline PCPC/POPC in WebDCU™</a:t>
            </a:r>
            <a:endParaRPr sz="2533"/>
          </a:p>
          <a:p>
            <a:pPr lvl="1" indent="-465655">
              <a:lnSpc>
                <a:spcPct val="115000"/>
              </a:lnSpc>
              <a:buSzPts val="1900"/>
            </a:pPr>
            <a:r>
              <a:rPr lang="en" sz="2533"/>
              <a:t>Enter Family and Household Information into WebDCU™</a:t>
            </a:r>
            <a:endParaRPr sz="2533"/>
          </a:p>
          <a:p>
            <a:pPr lvl="1" indent="-465655">
              <a:lnSpc>
                <a:spcPct val="115000"/>
              </a:lnSpc>
              <a:buSzPts val="1900"/>
            </a:pPr>
            <a:r>
              <a:rPr lang="en" sz="2533"/>
              <a:t>Upload PedsQL to secure UofM box for Kennedy Krieger to review and score</a:t>
            </a:r>
            <a:endParaRPr sz="2533"/>
          </a:p>
          <a:p>
            <a:pPr lvl="1" indent="-465655">
              <a:lnSpc>
                <a:spcPct val="115000"/>
              </a:lnSpc>
              <a:buSzPts val="1900"/>
            </a:pPr>
            <a:r>
              <a:rPr lang="en" sz="2533"/>
              <a:t>Store Participant Contact Form at the Study Hospital </a:t>
            </a:r>
            <a:endParaRPr sz="2533"/>
          </a:p>
          <a:p>
            <a:pPr indent="-465655">
              <a:lnSpc>
                <a:spcPct val="115000"/>
              </a:lnSpc>
              <a:buSzPts val="1900"/>
            </a:pPr>
            <a:r>
              <a:rPr lang="en" sz="2533"/>
              <a:t>Kennedy Krieger will: </a:t>
            </a:r>
            <a:endParaRPr sz="2533"/>
          </a:p>
          <a:p>
            <a:pPr lvl="1" indent="-465655">
              <a:lnSpc>
                <a:spcPct val="115000"/>
              </a:lnSpc>
              <a:buSzPts val="1900"/>
            </a:pPr>
            <a:r>
              <a:rPr lang="en" sz="2533"/>
              <a:t>Enter PedsQL scores into WebDCU™</a:t>
            </a:r>
            <a:endParaRPr sz="2533"/>
          </a:p>
          <a:p>
            <a:pPr marL="1219170" indent="0">
              <a:lnSpc>
                <a:spcPct val="115000"/>
              </a:lnSpc>
              <a:spcBef>
                <a:spcPts val="1067"/>
              </a:spcBef>
              <a:buNone/>
            </a:pPr>
            <a:r>
              <a:rPr lang="en" sz="2533" i="1"/>
              <a:t>If these forms are not completed within 72 hrs of enrollment, an email reminder will be sent to Study Hospital</a:t>
            </a:r>
            <a:endParaRPr sz="2533" i="1"/>
          </a:p>
        </p:txBody>
      </p:sp>
      <p:sp>
        <p:nvSpPr>
          <p:cNvPr id="2639" name="Google Shape;2639;p310"/>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44"/>
        <p:cNvGrpSpPr/>
        <p:nvPr/>
      </p:nvGrpSpPr>
      <p:grpSpPr>
        <a:xfrm>
          <a:off x="0" y="0"/>
          <a:ext cx="0" cy="0"/>
          <a:chOff x="0" y="0"/>
          <a:chExt cx="0" cy="0"/>
        </a:xfrm>
      </p:grpSpPr>
      <p:sp>
        <p:nvSpPr>
          <p:cNvPr id="2645" name="Google Shape;2645;p311"/>
          <p:cNvSpPr txBox="1">
            <a:spLocks noGrp="1"/>
          </p:cNvSpPr>
          <p:nvPr>
            <p:ph type="title"/>
          </p:nvPr>
        </p:nvSpPr>
        <p:spPr>
          <a:xfrm>
            <a:off x="415600" y="322467"/>
            <a:ext cx="11360800" cy="1102000"/>
          </a:xfrm>
          <a:prstGeom prst="rect">
            <a:avLst/>
          </a:prstGeom>
          <a:noFill/>
          <a:ln>
            <a:noFill/>
          </a:ln>
        </p:spPr>
        <p:txBody>
          <a:bodyPr spcFirstLastPara="1" vert="horz" wrap="square" lIns="91433" tIns="45700" rIns="91433" bIns="45700" rtlCol="0" anchor="ctr" anchorCtr="0">
            <a:noAutofit/>
          </a:bodyPr>
          <a:lstStyle/>
          <a:p>
            <a:pPr>
              <a:buClr>
                <a:srgbClr val="4E58A7"/>
              </a:buClr>
              <a:buSzPts val="3600"/>
            </a:pPr>
            <a:r>
              <a:rPr lang="en" sz="3867"/>
              <a:t>Hospital Discharge or 30 days Assessments</a:t>
            </a:r>
            <a:endParaRPr sz="3867"/>
          </a:p>
          <a:p>
            <a:pPr>
              <a:buClr>
                <a:srgbClr val="4E58A7"/>
              </a:buClr>
              <a:buSzPts val="3600"/>
            </a:pPr>
            <a:r>
              <a:rPr lang="en" sz="3200"/>
              <a:t>(Whichever comes first)</a:t>
            </a:r>
            <a:r>
              <a:rPr lang="en" sz="3867"/>
              <a:t> </a:t>
            </a:r>
            <a:endParaRPr sz="3867"/>
          </a:p>
        </p:txBody>
      </p:sp>
      <p:sp>
        <p:nvSpPr>
          <p:cNvPr id="2646" name="Google Shape;2646;p311"/>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237061" indent="-287859">
              <a:lnSpc>
                <a:spcPct val="120000"/>
              </a:lnSpc>
              <a:buClr>
                <a:schemeClr val="dk1"/>
              </a:buClr>
              <a:buSzPts val="2400"/>
            </a:pPr>
            <a:r>
              <a:rPr lang="en" sz="2267"/>
              <a:t>PCPC/POPC score at time of Hospital Discharge or 30 days, whichever comes first, is required </a:t>
            </a:r>
            <a:endParaRPr sz="2267"/>
          </a:p>
          <a:p>
            <a:pPr marL="237061" indent="-287859">
              <a:lnSpc>
                <a:spcPct val="120000"/>
              </a:lnSpc>
              <a:spcBef>
                <a:spcPts val="1067"/>
              </a:spcBef>
              <a:buClr>
                <a:schemeClr val="dk1"/>
              </a:buClr>
              <a:buSzPts val="2400"/>
            </a:pPr>
            <a:r>
              <a:rPr lang="en" sz="2267"/>
              <a:t>PCPC/POPC should be completed from information available in medical record or by consulting care team as close to Hospital Discharge/Day 30 as possible, or from family interview (within 24 hrs of Hospital Discharge/Day 30) </a:t>
            </a:r>
            <a:endParaRPr sz="2267"/>
          </a:p>
          <a:p>
            <a:pPr marL="237061" indent="-287859">
              <a:lnSpc>
                <a:spcPct val="120000"/>
              </a:lnSpc>
              <a:spcBef>
                <a:spcPts val="1067"/>
              </a:spcBef>
              <a:spcAft>
                <a:spcPts val="1600"/>
              </a:spcAft>
              <a:buClr>
                <a:schemeClr val="dk1"/>
              </a:buClr>
              <a:buSzPts val="2400"/>
            </a:pPr>
            <a:r>
              <a:rPr lang="en" sz="2267"/>
              <a:t>Refer to PCPC/POPC Decision Tree while reviewing records for information about development and functional skills at time of discharge or 30 days</a:t>
            </a:r>
            <a:endParaRPr sz="2267"/>
          </a:p>
        </p:txBody>
      </p:sp>
      <p:sp>
        <p:nvSpPr>
          <p:cNvPr id="2647" name="Google Shape;2647;p311"/>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51"/>
        <p:cNvGrpSpPr/>
        <p:nvPr/>
      </p:nvGrpSpPr>
      <p:grpSpPr>
        <a:xfrm>
          <a:off x="0" y="0"/>
          <a:ext cx="0" cy="0"/>
          <a:chOff x="0" y="0"/>
          <a:chExt cx="0" cy="0"/>
        </a:xfrm>
      </p:grpSpPr>
      <p:sp>
        <p:nvSpPr>
          <p:cNvPr id="2652" name="Google Shape;2652;p312"/>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3 Month Follow-Up: What is included?</a:t>
            </a:r>
            <a:endParaRPr/>
          </a:p>
        </p:txBody>
      </p:sp>
      <p:sp>
        <p:nvSpPr>
          <p:cNvPr id="2653" name="Google Shape;2653;p312"/>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237061" indent="-287859">
              <a:lnSpc>
                <a:spcPct val="120000"/>
              </a:lnSpc>
              <a:buClr>
                <a:schemeClr val="dk1"/>
              </a:buClr>
              <a:buSzPts val="2400"/>
            </a:pPr>
            <a:r>
              <a:rPr lang="en" sz="2267"/>
              <a:t>There is ONE component to the 3-month evaluation - 3-month </a:t>
            </a:r>
            <a:r>
              <a:rPr lang="en" sz="2267" b="1"/>
              <a:t>telephone interview </a:t>
            </a:r>
            <a:r>
              <a:rPr lang="en" sz="2267"/>
              <a:t>done by Kennedy Krieger</a:t>
            </a:r>
            <a:endParaRPr sz="2267"/>
          </a:p>
          <a:p>
            <a:pPr marL="237061" indent="-287859">
              <a:lnSpc>
                <a:spcPct val="120000"/>
              </a:lnSpc>
              <a:spcBef>
                <a:spcPts val="1067"/>
              </a:spcBef>
              <a:buClr>
                <a:schemeClr val="dk1"/>
              </a:buClr>
              <a:buSzPts val="2400"/>
            </a:pPr>
            <a:r>
              <a:rPr lang="en" sz="2267" i="1"/>
              <a:t>3-month data will be used for interim analyses and to add in adaptive allocation to cooling doses; collecting the VABS-3 in 3-month survivors is essential for trial success.</a:t>
            </a:r>
            <a:endParaRPr sz="2267"/>
          </a:p>
          <a:p>
            <a:pPr marL="237061" indent="-287859">
              <a:lnSpc>
                <a:spcPct val="120000"/>
              </a:lnSpc>
              <a:spcBef>
                <a:spcPts val="1067"/>
              </a:spcBef>
              <a:buClr>
                <a:schemeClr val="dk1"/>
              </a:buClr>
              <a:buSzPts val="2400"/>
            </a:pPr>
            <a:r>
              <a:rPr lang="en" sz="2267"/>
              <a:t>Kennedy Krieger has </a:t>
            </a:r>
            <a:r>
              <a:rPr lang="en" sz="2267" u="sng"/>
              <a:t>3 months ± 2 weeks</a:t>
            </a:r>
            <a:r>
              <a:rPr lang="en" sz="2267"/>
              <a:t> to complete the 3 months’ assessment, thus it is important that the Study Hospital contact the family as soon as possible within the window (two to four weeks) prior to the 3-month date. </a:t>
            </a:r>
            <a:endParaRPr sz="2267"/>
          </a:p>
          <a:p>
            <a:pPr marL="0" indent="0">
              <a:lnSpc>
                <a:spcPct val="120000"/>
              </a:lnSpc>
              <a:spcBef>
                <a:spcPts val="1067"/>
              </a:spcBef>
              <a:spcAft>
                <a:spcPts val="1600"/>
              </a:spcAft>
              <a:buClr>
                <a:schemeClr val="dk1"/>
              </a:buClr>
              <a:buNone/>
            </a:pPr>
            <a:endParaRPr sz="2267"/>
          </a:p>
        </p:txBody>
      </p:sp>
      <p:sp>
        <p:nvSpPr>
          <p:cNvPr id="2654" name="Google Shape;2654;p312"/>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58"/>
        <p:cNvGrpSpPr/>
        <p:nvPr/>
      </p:nvGrpSpPr>
      <p:grpSpPr>
        <a:xfrm>
          <a:off x="0" y="0"/>
          <a:ext cx="0" cy="0"/>
          <a:chOff x="0" y="0"/>
          <a:chExt cx="0" cy="0"/>
        </a:xfrm>
      </p:grpSpPr>
      <p:sp>
        <p:nvSpPr>
          <p:cNvPr id="2659" name="Google Shape;2659;p313"/>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2 months after cardiac arrest</a:t>
            </a:r>
            <a:endParaRPr sz="4444"/>
          </a:p>
          <a:p>
            <a:pPr>
              <a:buClr>
                <a:srgbClr val="4E58A7"/>
              </a:buClr>
              <a:buSzPct val="147272"/>
            </a:pPr>
            <a:r>
              <a:rPr lang="en" sz="3259"/>
              <a:t>In preparation for the 3-month outcome</a:t>
            </a:r>
            <a:endParaRPr sz="3259"/>
          </a:p>
        </p:txBody>
      </p:sp>
      <p:sp>
        <p:nvSpPr>
          <p:cNvPr id="2660" name="Google Shape;2660;p313"/>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0" indent="0">
              <a:lnSpc>
                <a:spcPct val="120000"/>
              </a:lnSpc>
              <a:buClr>
                <a:schemeClr val="dk1"/>
              </a:buClr>
              <a:buNone/>
            </a:pPr>
            <a:r>
              <a:rPr lang="en" sz="2667" b="1"/>
              <a:t>Pre-interview instruction for Study Hospitals </a:t>
            </a:r>
            <a:endParaRPr sz="2667"/>
          </a:p>
          <a:p>
            <a:pPr marL="237061" indent="-313259">
              <a:lnSpc>
                <a:spcPct val="120000"/>
              </a:lnSpc>
              <a:spcBef>
                <a:spcPts val="1067"/>
              </a:spcBef>
              <a:buClr>
                <a:schemeClr val="dk1"/>
              </a:buClr>
              <a:buSzPts val="2700"/>
            </a:pPr>
            <a:r>
              <a:rPr lang="en" sz="2667"/>
              <a:t>2-4 weeks prior to 3-month evaluation, contact caregiver to obtain vital status and if alive, update contact information.</a:t>
            </a:r>
            <a:endParaRPr sz="2667"/>
          </a:p>
          <a:p>
            <a:pPr marL="237061" indent="-313259">
              <a:lnSpc>
                <a:spcPct val="120000"/>
              </a:lnSpc>
              <a:spcBef>
                <a:spcPts val="1067"/>
              </a:spcBef>
              <a:buClr>
                <a:schemeClr val="dk1"/>
              </a:buClr>
              <a:buSzPts val="2700"/>
            </a:pPr>
            <a:r>
              <a:rPr lang="en" sz="2667"/>
              <a:t>The Study Hospital can schedule interview time directly with caregiver.  </a:t>
            </a:r>
            <a:endParaRPr sz="2667"/>
          </a:p>
          <a:p>
            <a:pPr marL="237061" indent="-313259">
              <a:lnSpc>
                <a:spcPct val="120000"/>
              </a:lnSpc>
              <a:spcBef>
                <a:spcPts val="1067"/>
              </a:spcBef>
              <a:spcAft>
                <a:spcPts val="1600"/>
              </a:spcAft>
              <a:buClr>
                <a:schemeClr val="dk1"/>
              </a:buClr>
              <a:buSzPts val="2700"/>
            </a:pPr>
            <a:r>
              <a:rPr lang="en" sz="2667"/>
              <a:t>Please let caregiver know to expect interview will take between 30 minutes and up to 1.5 hours. </a:t>
            </a:r>
            <a:endParaRPr sz="2667"/>
          </a:p>
        </p:txBody>
      </p:sp>
      <p:sp>
        <p:nvSpPr>
          <p:cNvPr id="2661" name="Google Shape;2661;p313"/>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66"/>
        <p:cNvGrpSpPr/>
        <p:nvPr/>
      </p:nvGrpSpPr>
      <p:grpSpPr>
        <a:xfrm>
          <a:off x="0" y="0"/>
          <a:ext cx="0" cy="0"/>
          <a:chOff x="0" y="0"/>
          <a:chExt cx="0" cy="0"/>
        </a:xfrm>
      </p:grpSpPr>
      <p:sp>
        <p:nvSpPr>
          <p:cNvPr id="2667" name="Google Shape;2667;p314"/>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0" indent="0">
              <a:lnSpc>
                <a:spcPct val="120000"/>
              </a:lnSpc>
              <a:buClr>
                <a:schemeClr val="dk1"/>
              </a:buClr>
              <a:buNone/>
            </a:pPr>
            <a:r>
              <a:rPr lang="en" b="1"/>
              <a:t>Pre-interview instruction for Study Hospitals </a:t>
            </a:r>
            <a:endParaRPr/>
          </a:p>
          <a:p>
            <a:pPr marL="237061" indent="-296326">
              <a:lnSpc>
                <a:spcPct val="120000"/>
              </a:lnSpc>
              <a:spcBef>
                <a:spcPts val="1067"/>
              </a:spcBef>
              <a:buClr>
                <a:schemeClr val="dk1"/>
              </a:buClr>
              <a:buSzPts val="2500"/>
            </a:pPr>
            <a:r>
              <a:rPr lang="en"/>
              <a:t>All attempts to contact family at 2 months must be documented on Contact Tracking Form  </a:t>
            </a:r>
            <a:endParaRPr/>
          </a:p>
          <a:p>
            <a:pPr marL="237061" indent="-296326">
              <a:lnSpc>
                <a:spcPct val="120000"/>
              </a:lnSpc>
              <a:spcBef>
                <a:spcPts val="1067"/>
              </a:spcBef>
              <a:buClr>
                <a:schemeClr val="dk1"/>
              </a:buClr>
              <a:buSzPts val="2500"/>
            </a:pPr>
            <a:r>
              <a:rPr lang="en"/>
              <a:t>There is no minimum or maximum number of contacts prescribed. </a:t>
            </a:r>
            <a:endParaRPr/>
          </a:p>
          <a:p>
            <a:pPr marL="237061" indent="-296326">
              <a:lnSpc>
                <a:spcPct val="120000"/>
              </a:lnSpc>
              <a:spcBef>
                <a:spcPts val="1067"/>
              </a:spcBef>
              <a:spcAft>
                <a:spcPts val="1600"/>
              </a:spcAft>
              <a:buClr>
                <a:schemeClr val="dk1"/>
              </a:buClr>
              <a:buSzPts val="2500"/>
            </a:pPr>
            <a:r>
              <a:rPr lang="en"/>
              <a:t>If Study Hospital is having trouble reaching the family, please reach out to Beth Slomine (</a:t>
            </a:r>
            <a:r>
              <a:rPr lang="en" u="sng">
                <a:solidFill>
                  <a:schemeClr val="hlink"/>
                </a:solidFill>
                <a:hlinkClick r:id="rId3"/>
              </a:rPr>
              <a:t>Slomine@kennedykrieger.org</a:t>
            </a:r>
            <a:r>
              <a:rPr lang="en"/>
              <a:t>) and Nishta Amin (</a:t>
            </a:r>
            <a:r>
              <a:rPr lang="en" u="sng">
                <a:solidFill>
                  <a:schemeClr val="hlink"/>
                </a:solidFill>
                <a:hlinkClick r:id="rId4"/>
              </a:rPr>
              <a:t>aminN@kennedykrieger.org</a:t>
            </a:r>
            <a:r>
              <a:rPr lang="en"/>
              <a:t>) and/or Moni Weber (</a:t>
            </a:r>
            <a:r>
              <a:rPr lang="en" u="sng">
                <a:solidFill>
                  <a:schemeClr val="hlink"/>
                </a:solidFill>
                <a:hlinkClick r:id="rId5"/>
              </a:rPr>
              <a:t>monij@umich.edu</a:t>
            </a:r>
            <a:r>
              <a:rPr lang="en"/>
              <a:t>) for advice and suggestions. </a:t>
            </a:r>
            <a:endParaRPr/>
          </a:p>
        </p:txBody>
      </p:sp>
      <p:sp>
        <p:nvSpPr>
          <p:cNvPr id="2668" name="Google Shape;2668;p314"/>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19</a:t>
            </a:fld>
            <a:endParaRPr/>
          </a:p>
        </p:txBody>
      </p:sp>
      <p:sp>
        <p:nvSpPr>
          <p:cNvPr id="2669" name="Google Shape;2669;p314"/>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2 months after cardiac arrest</a:t>
            </a:r>
            <a:endParaRPr sz="4444"/>
          </a:p>
          <a:p>
            <a:pPr>
              <a:buClr>
                <a:srgbClr val="4E58A7"/>
              </a:buClr>
              <a:buSzPct val="147272"/>
            </a:pPr>
            <a:r>
              <a:rPr lang="en" sz="3259"/>
              <a:t>In preparation for the 3-month outcome</a:t>
            </a:r>
            <a:endParaRPr sz="3259"/>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42"/>
        <p:cNvGrpSpPr/>
        <p:nvPr/>
      </p:nvGrpSpPr>
      <p:grpSpPr>
        <a:xfrm>
          <a:off x="0" y="0"/>
          <a:ext cx="0" cy="0"/>
          <a:chOff x="0" y="0"/>
          <a:chExt cx="0" cy="0"/>
        </a:xfrm>
      </p:grpSpPr>
      <p:sp>
        <p:nvSpPr>
          <p:cNvPr id="2543" name="Google Shape;2543;p297"/>
          <p:cNvSpPr txBox="1">
            <a:spLocks noGrp="1"/>
          </p:cNvSpPr>
          <p:nvPr>
            <p:ph type="title"/>
          </p:nvPr>
        </p:nvSpPr>
        <p:spPr>
          <a:xfrm>
            <a:off x="647833" y="2286000"/>
            <a:ext cx="10911600" cy="1047600"/>
          </a:xfrm>
          <a:prstGeom prst="rect">
            <a:avLst/>
          </a:prstGeom>
        </p:spPr>
        <p:txBody>
          <a:bodyPr spcFirstLastPara="1" vert="horz" wrap="square" lIns="121900" tIns="121900" rIns="121900" bIns="121900" rtlCol="0" anchor="b" anchorCtr="0">
            <a:normAutofit fontScale="90000"/>
          </a:bodyPr>
          <a:lstStyle/>
          <a:p>
            <a:r>
              <a:rPr lang="en" dirty="0"/>
              <a:t>Baseline &amp; Central-Measured Outcome</a:t>
            </a:r>
            <a:endParaRPr dirty="0"/>
          </a:p>
          <a:p>
            <a:r>
              <a:rPr lang="en" sz="2333" dirty="0"/>
              <a:t>Dr. Beth Slomine</a:t>
            </a:r>
            <a:endParaRPr sz="2333" dirty="0"/>
          </a:p>
        </p:txBody>
      </p:sp>
      <p:sp>
        <p:nvSpPr>
          <p:cNvPr id="2544" name="Google Shape;2544;p297"/>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74"/>
        <p:cNvGrpSpPr/>
        <p:nvPr/>
      </p:nvGrpSpPr>
      <p:grpSpPr>
        <a:xfrm>
          <a:off x="0" y="0"/>
          <a:ext cx="0" cy="0"/>
          <a:chOff x="0" y="0"/>
          <a:chExt cx="0" cy="0"/>
        </a:xfrm>
      </p:grpSpPr>
      <p:sp>
        <p:nvSpPr>
          <p:cNvPr id="2675" name="Google Shape;2675;p315"/>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0" indent="0">
              <a:lnSpc>
                <a:spcPct val="120000"/>
              </a:lnSpc>
              <a:buClr>
                <a:schemeClr val="dk1"/>
              </a:buClr>
              <a:buNone/>
            </a:pPr>
            <a:r>
              <a:rPr lang="en" b="1"/>
              <a:t>For Subjects Who Are Living </a:t>
            </a:r>
            <a:endParaRPr/>
          </a:p>
          <a:p>
            <a:pPr marL="237061" indent="-296326">
              <a:lnSpc>
                <a:spcPct val="120000"/>
              </a:lnSpc>
              <a:spcBef>
                <a:spcPts val="1067"/>
              </a:spcBef>
              <a:buClr>
                <a:schemeClr val="dk1"/>
              </a:buClr>
              <a:buSzPts val="2500"/>
            </a:pPr>
            <a:r>
              <a:rPr lang="en"/>
              <a:t>The UPDATED Participant Contact Form should be uploaded to secure UofM dropbox.</a:t>
            </a:r>
            <a:endParaRPr/>
          </a:p>
          <a:p>
            <a:pPr marL="237061" indent="-296326">
              <a:lnSpc>
                <a:spcPct val="120000"/>
              </a:lnSpc>
              <a:spcBef>
                <a:spcPts val="1067"/>
              </a:spcBef>
              <a:buClr>
                <a:schemeClr val="dk1"/>
              </a:buClr>
              <a:buSzPts val="2500"/>
            </a:pPr>
            <a:r>
              <a:rPr lang="en"/>
              <a:t>To ensure that form has been received the Study Hospital should ALSO email Dr. Beth Slomine at </a:t>
            </a:r>
            <a:r>
              <a:rPr lang="en" u="sng">
                <a:solidFill>
                  <a:schemeClr val="hlink"/>
                </a:solidFill>
                <a:hlinkClick r:id="rId3"/>
              </a:rPr>
              <a:t>Slomine@kennedykrieger.org</a:t>
            </a:r>
            <a:r>
              <a:rPr lang="en" u="sng"/>
              <a:t> </a:t>
            </a:r>
            <a:r>
              <a:rPr lang="en"/>
              <a:t> and Nishta Amin at </a:t>
            </a:r>
            <a:r>
              <a:rPr lang="en" u="sng">
                <a:solidFill>
                  <a:schemeClr val="hlink"/>
                </a:solidFill>
                <a:hlinkClick r:id="rId4"/>
              </a:rPr>
              <a:t>AminN@kennedykireger.org</a:t>
            </a:r>
            <a:r>
              <a:rPr lang="en"/>
              <a:t> to confirm receipt. </a:t>
            </a:r>
            <a:endParaRPr/>
          </a:p>
          <a:p>
            <a:pPr marL="237061" indent="-296326">
              <a:lnSpc>
                <a:spcPct val="120000"/>
              </a:lnSpc>
              <a:spcBef>
                <a:spcPts val="1067"/>
              </a:spcBef>
              <a:buClr>
                <a:schemeClr val="dk1"/>
              </a:buClr>
              <a:buSzPts val="2500"/>
            </a:pPr>
            <a:r>
              <a:rPr lang="en"/>
              <a:t>It is critical the subject ID/date of birth are entered correctly on form so that Kennedy Krieger enters information for the correct participant into WebDCU™. </a:t>
            </a:r>
            <a:endParaRPr/>
          </a:p>
          <a:p>
            <a:pPr marL="237061" indent="-84665">
              <a:lnSpc>
                <a:spcPct val="120000"/>
              </a:lnSpc>
              <a:spcBef>
                <a:spcPts val="1067"/>
              </a:spcBef>
              <a:spcAft>
                <a:spcPts val="1600"/>
              </a:spcAft>
              <a:buClr>
                <a:schemeClr val="dk1"/>
              </a:buClr>
              <a:buNone/>
            </a:pPr>
            <a:endParaRPr/>
          </a:p>
        </p:txBody>
      </p:sp>
      <p:sp>
        <p:nvSpPr>
          <p:cNvPr id="2676" name="Google Shape;2676;p315"/>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20</a:t>
            </a:fld>
            <a:endParaRPr/>
          </a:p>
        </p:txBody>
      </p:sp>
      <p:sp>
        <p:nvSpPr>
          <p:cNvPr id="2677" name="Google Shape;2677;p315"/>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2 months after cardiac arrest</a:t>
            </a:r>
            <a:endParaRPr sz="4444"/>
          </a:p>
          <a:p>
            <a:pPr>
              <a:buClr>
                <a:srgbClr val="4E58A7"/>
              </a:buClr>
              <a:buSzPct val="147272"/>
            </a:pPr>
            <a:r>
              <a:rPr lang="en" sz="3259"/>
              <a:t>In preparation for the 3-month outcome</a:t>
            </a:r>
            <a:endParaRPr sz="3259"/>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82"/>
        <p:cNvGrpSpPr/>
        <p:nvPr/>
      </p:nvGrpSpPr>
      <p:grpSpPr>
        <a:xfrm>
          <a:off x="0" y="0"/>
          <a:ext cx="0" cy="0"/>
          <a:chOff x="0" y="0"/>
          <a:chExt cx="0" cy="0"/>
        </a:xfrm>
      </p:grpSpPr>
      <p:sp>
        <p:nvSpPr>
          <p:cNvPr id="2683" name="Google Shape;2683;p316"/>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0" indent="0">
              <a:lnSpc>
                <a:spcPct val="120000"/>
              </a:lnSpc>
              <a:buClr>
                <a:schemeClr val="dk1"/>
              </a:buClr>
              <a:buNone/>
            </a:pPr>
            <a:r>
              <a:rPr lang="en" b="1"/>
              <a:t>For Subjects Who Are Deceased</a:t>
            </a:r>
            <a:endParaRPr/>
          </a:p>
          <a:p>
            <a:pPr marL="237061" indent="-296326">
              <a:lnSpc>
                <a:spcPct val="120000"/>
              </a:lnSpc>
              <a:spcBef>
                <a:spcPts val="1067"/>
              </a:spcBef>
              <a:buClr>
                <a:schemeClr val="dk1"/>
              </a:buClr>
              <a:buSzPts val="2500"/>
            </a:pPr>
            <a:r>
              <a:rPr lang="en"/>
              <a:t>If the subject died between hospital discharge and the 3-month evaluation time point, DO NOT forward contact information to Kennedy Krieger. </a:t>
            </a:r>
            <a:endParaRPr/>
          </a:p>
          <a:p>
            <a:pPr marL="237061" indent="-296326">
              <a:lnSpc>
                <a:spcPct val="120000"/>
              </a:lnSpc>
              <a:spcBef>
                <a:spcPts val="1067"/>
              </a:spcBef>
              <a:buClr>
                <a:schemeClr val="dk1"/>
              </a:buClr>
              <a:buSzPts val="2500"/>
            </a:pPr>
            <a:r>
              <a:rPr lang="en"/>
              <a:t> Kennedy Krieger will only be contacting caregivers of participants who survived.</a:t>
            </a:r>
            <a:endParaRPr/>
          </a:p>
          <a:p>
            <a:pPr marL="237061" indent="-296326">
              <a:lnSpc>
                <a:spcPct val="120000"/>
              </a:lnSpc>
              <a:spcBef>
                <a:spcPts val="1067"/>
              </a:spcBef>
              <a:spcAft>
                <a:spcPts val="1600"/>
              </a:spcAft>
              <a:buClr>
                <a:schemeClr val="dk1"/>
              </a:buClr>
              <a:buSzPts val="2500"/>
            </a:pPr>
            <a:r>
              <a:rPr lang="en"/>
              <a:t>Study Hospitals must complete the End of Study Form in WebDCU™.</a:t>
            </a:r>
            <a:endParaRPr/>
          </a:p>
        </p:txBody>
      </p:sp>
      <p:sp>
        <p:nvSpPr>
          <p:cNvPr id="2684" name="Google Shape;2684;p316"/>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21</a:t>
            </a:fld>
            <a:endParaRPr/>
          </a:p>
        </p:txBody>
      </p:sp>
      <p:sp>
        <p:nvSpPr>
          <p:cNvPr id="2685" name="Google Shape;2685;p316"/>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2 months after cardiac arrest</a:t>
            </a:r>
            <a:endParaRPr sz="4444"/>
          </a:p>
          <a:p>
            <a:pPr>
              <a:buClr>
                <a:srgbClr val="4E58A7"/>
              </a:buClr>
              <a:buSzPct val="147272"/>
            </a:pPr>
            <a:r>
              <a:rPr lang="en" sz="3259"/>
              <a:t>In preparation for the 3-month outcome</a:t>
            </a:r>
            <a:endParaRPr sz="3259"/>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90"/>
        <p:cNvGrpSpPr/>
        <p:nvPr/>
      </p:nvGrpSpPr>
      <p:grpSpPr>
        <a:xfrm>
          <a:off x="0" y="0"/>
          <a:ext cx="0" cy="0"/>
          <a:chOff x="0" y="0"/>
          <a:chExt cx="0" cy="0"/>
        </a:xfrm>
      </p:grpSpPr>
      <p:sp>
        <p:nvSpPr>
          <p:cNvPr id="2691" name="Google Shape;2691;p317"/>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0" indent="0">
              <a:lnSpc>
                <a:spcPct val="120000"/>
              </a:lnSpc>
              <a:buClr>
                <a:schemeClr val="dk1"/>
              </a:buClr>
              <a:buNone/>
            </a:pPr>
            <a:r>
              <a:rPr lang="en" b="1"/>
              <a:t>For Subjects Lost to Follow-Up </a:t>
            </a:r>
            <a:endParaRPr/>
          </a:p>
          <a:p>
            <a:pPr marL="237061" indent="-296326">
              <a:lnSpc>
                <a:spcPct val="120000"/>
              </a:lnSpc>
              <a:spcBef>
                <a:spcPts val="1067"/>
              </a:spcBef>
              <a:buClr>
                <a:schemeClr val="dk1"/>
              </a:buClr>
              <a:buSzPts val="2500"/>
            </a:pPr>
            <a:r>
              <a:rPr lang="en"/>
              <a:t>Discuss difficulties connecting with local PI and Beth Slomine and/or Moni Weber</a:t>
            </a:r>
            <a:endParaRPr/>
          </a:p>
          <a:p>
            <a:pPr marL="237061" indent="-296326">
              <a:lnSpc>
                <a:spcPct val="120000"/>
              </a:lnSpc>
              <a:spcBef>
                <a:spcPts val="1067"/>
              </a:spcBef>
              <a:buClr>
                <a:schemeClr val="dk1"/>
              </a:buClr>
              <a:buSzPts val="2500"/>
            </a:pPr>
            <a:r>
              <a:rPr lang="en"/>
              <a:t>If suggestions exhausted, participant will be considered lost to follow-up for the 3-month visit.  </a:t>
            </a:r>
            <a:endParaRPr/>
          </a:p>
          <a:p>
            <a:pPr marL="237061" indent="-296326">
              <a:lnSpc>
                <a:spcPct val="120000"/>
              </a:lnSpc>
              <a:spcBef>
                <a:spcPts val="1067"/>
              </a:spcBef>
              <a:spcAft>
                <a:spcPts val="1600"/>
              </a:spcAft>
              <a:buClr>
                <a:schemeClr val="dk1"/>
              </a:buClr>
              <a:buSzPts val="2500"/>
            </a:pPr>
            <a:r>
              <a:rPr lang="en" b="1"/>
              <a:t>The participant will still be considered active and attempts should be made to contact the caregiver at 11 months</a:t>
            </a:r>
            <a:r>
              <a:rPr lang="en"/>
              <a:t>.   </a:t>
            </a:r>
            <a:endParaRPr/>
          </a:p>
        </p:txBody>
      </p:sp>
      <p:sp>
        <p:nvSpPr>
          <p:cNvPr id="2692" name="Google Shape;2692;p317"/>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22</a:t>
            </a:fld>
            <a:endParaRPr/>
          </a:p>
        </p:txBody>
      </p:sp>
      <p:sp>
        <p:nvSpPr>
          <p:cNvPr id="2693" name="Google Shape;2693;p317"/>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2 months after cardiac arrest</a:t>
            </a:r>
            <a:endParaRPr sz="4444"/>
          </a:p>
          <a:p>
            <a:pPr>
              <a:buClr>
                <a:srgbClr val="4E58A7"/>
              </a:buClr>
              <a:buSzPct val="147272"/>
            </a:pPr>
            <a:r>
              <a:rPr lang="en" sz="3259"/>
              <a:t>In preparation for the 3-month outcome</a:t>
            </a:r>
            <a:endParaRPr sz="3259"/>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97"/>
        <p:cNvGrpSpPr/>
        <p:nvPr/>
      </p:nvGrpSpPr>
      <p:grpSpPr>
        <a:xfrm>
          <a:off x="0" y="0"/>
          <a:ext cx="0" cy="0"/>
          <a:chOff x="0" y="0"/>
          <a:chExt cx="0" cy="0"/>
        </a:xfrm>
      </p:grpSpPr>
      <p:sp>
        <p:nvSpPr>
          <p:cNvPr id="2698" name="Google Shape;2698;p318"/>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12-Month Follow-Up: What is included?</a:t>
            </a:r>
            <a:endParaRPr/>
          </a:p>
        </p:txBody>
      </p:sp>
      <p:sp>
        <p:nvSpPr>
          <p:cNvPr id="2699" name="Google Shape;2699;p318"/>
          <p:cNvSpPr txBox="1">
            <a:spLocks noGrp="1"/>
          </p:cNvSpPr>
          <p:nvPr>
            <p:ph type="body" idx="1"/>
          </p:nvPr>
        </p:nvSpPr>
        <p:spPr>
          <a:xfrm>
            <a:off x="548200" y="1536633"/>
            <a:ext cx="11228400" cy="4555200"/>
          </a:xfrm>
          <a:prstGeom prst="rect">
            <a:avLst/>
          </a:prstGeom>
          <a:noFill/>
          <a:ln>
            <a:noFill/>
          </a:ln>
        </p:spPr>
        <p:txBody>
          <a:bodyPr spcFirstLastPara="1" vert="horz" wrap="square" lIns="91433" tIns="45700" rIns="91433" bIns="45700" rtlCol="0" anchor="t" anchorCtr="0">
            <a:noAutofit/>
          </a:bodyPr>
          <a:lstStyle/>
          <a:p>
            <a:pPr indent="-450203">
              <a:lnSpc>
                <a:spcPct val="120000"/>
              </a:lnSpc>
              <a:buSzPts val="1717"/>
            </a:pPr>
            <a:r>
              <a:rPr lang="en" sz="2289"/>
              <a:t>There are TWO components to the 12-month evaluation. </a:t>
            </a:r>
            <a:endParaRPr sz="2289"/>
          </a:p>
          <a:p>
            <a:pPr lvl="1" indent="-450203">
              <a:lnSpc>
                <a:spcPct val="120000"/>
              </a:lnSpc>
              <a:buSzPts val="1717"/>
              <a:buAutoNum type="arabicPeriod"/>
            </a:pPr>
            <a:r>
              <a:rPr lang="en" sz="2289"/>
              <a:t>12-month </a:t>
            </a:r>
            <a:r>
              <a:rPr lang="en" sz="2289" b="1"/>
              <a:t>telephone interview </a:t>
            </a:r>
            <a:r>
              <a:rPr lang="en" sz="2289"/>
              <a:t>done by Kennedy Krieger</a:t>
            </a:r>
            <a:endParaRPr sz="2289"/>
          </a:p>
          <a:p>
            <a:pPr lvl="1" indent="-450203">
              <a:lnSpc>
                <a:spcPct val="120000"/>
              </a:lnSpc>
              <a:buSzPts val="1717"/>
              <a:buAutoNum type="arabicPeriod"/>
            </a:pPr>
            <a:r>
              <a:rPr lang="en" sz="2289"/>
              <a:t>On site 12-month </a:t>
            </a:r>
            <a:r>
              <a:rPr lang="en" sz="2289" b="1"/>
              <a:t>Neurologic Evaluation</a:t>
            </a:r>
            <a:r>
              <a:rPr lang="en" sz="2289"/>
              <a:t>, completed at the Study Hospital by a clinical neurologist.</a:t>
            </a:r>
            <a:endParaRPr sz="2289"/>
          </a:p>
          <a:p>
            <a:pPr indent="-450203">
              <a:lnSpc>
                <a:spcPct val="120000"/>
              </a:lnSpc>
              <a:buSzPts val="1717"/>
            </a:pPr>
            <a:r>
              <a:rPr lang="en" sz="2289" i="1"/>
              <a:t>The primary outcome is </a:t>
            </a:r>
            <a:r>
              <a:rPr lang="en" sz="2289" b="1" i="1"/>
              <a:t>VABS-3 Mortality Composite at 12 months</a:t>
            </a:r>
            <a:r>
              <a:rPr lang="en" sz="2289"/>
              <a:t> collected via telephone interview </a:t>
            </a:r>
            <a:r>
              <a:rPr lang="en" sz="2289" i="1"/>
              <a:t> </a:t>
            </a:r>
            <a:endParaRPr sz="2289"/>
          </a:p>
          <a:p>
            <a:pPr indent="-450203">
              <a:lnSpc>
                <a:spcPct val="120000"/>
              </a:lnSpc>
              <a:buSzPts val="1717"/>
            </a:pPr>
            <a:r>
              <a:rPr lang="en" sz="2289" i="1"/>
              <a:t>Collecting VABS-3 in 12-month survivors is essential for trial success </a:t>
            </a:r>
            <a:r>
              <a:rPr lang="en" sz="2289"/>
              <a:t>and should be </a:t>
            </a:r>
            <a:r>
              <a:rPr lang="en" sz="2289" u="sng"/>
              <a:t>completed PRIOR to the onsite neurological examination</a:t>
            </a:r>
            <a:endParaRPr sz="2289"/>
          </a:p>
          <a:p>
            <a:pPr indent="-450203">
              <a:lnSpc>
                <a:spcPct val="120000"/>
              </a:lnSpc>
              <a:buSzPts val="1717"/>
            </a:pPr>
            <a:r>
              <a:rPr lang="en" sz="2289"/>
              <a:t>Kennedy Krieger has </a:t>
            </a:r>
            <a:r>
              <a:rPr lang="en" sz="2289" u="sng"/>
              <a:t>12 months ± 2 weeks</a:t>
            </a:r>
            <a:r>
              <a:rPr lang="en" sz="2289"/>
              <a:t> to complete the 12 months’ assessment</a:t>
            </a:r>
            <a:endParaRPr sz="2289"/>
          </a:p>
          <a:p>
            <a:pPr indent="-450203">
              <a:lnSpc>
                <a:spcPct val="120000"/>
              </a:lnSpc>
              <a:buSzPts val="1717"/>
            </a:pPr>
            <a:r>
              <a:rPr lang="en" sz="2289"/>
              <a:t>Contact caregiver as soon as possible within window (2-4 weeks prior to 11-month date). </a:t>
            </a:r>
            <a:endParaRPr sz="2289"/>
          </a:p>
          <a:p>
            <a:pPr indent="0">
              <a:lnSpc>
                <a:spcPct val="120000"/>
              </a:lnSpc>
              <a:spcBef>
                <a:spcPts val="1067"/>
              </a:spcBef>
              <a:spcAft>
                <a:spcPts val="1600"/>
              </a:spcAft>
              <a:buNone/>
            </a:pPr>
            <a:endParaRPr sz="2289"/>
          </a:p>
        </p:txBody>
      </p:sp>
      <p:sp>
        <p:nvSpPr>
          <p:cNvPr id="2700" name="Google Shape;2700;p318"/>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04"/>
        <p:cNvGrpSpPr/>
        <p:nvPr/>
      </p:nvGrpSpPr>
      <p:grpSpPr>
        <a:xfrm>
          <a:off x="0" y="0"/>
          <a:ext cx="0" cy="0"/>
          <a:chOff x="0" y="0"/>
          <a:chExt cx="0" cy="0"/>
        </a:xfrm>
      </p:grpSpPr>
      <p:sp>
        <p:nvSpPr>
          <p:cNvPr id="2705" name="Google Shape;2705;p319"/>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0" indent="0">
              <a:lnSpc>
                <a:spcPct val="120000"/>
              </a:lnSpc>
              <a:buClr>
                <a:schemeClr val="dk1"/>
              </a:buClr>
              <a:buNone/>
            </a:pPr>
            <a:r>
              <a:rPr lang="en" b="1"/>
              <a:t>Pre-interview instruction for Study Hospitals </a:t>
            </a:r>
            <a:endParaRPr/>
          </a:p>
          <a:p>
            <a:pPr marL="237061" indent="-296326">
              <a:lnSpc>
                <a:spcPct val="120000"/>
              </a:lnSpc>
              <a:spcBef>
                <a:spcPts val="1067"/>
              </a:spcBef>
              <a:buClr>
                <a:schemeClr val="dk1"/>
              </a:buClr>
              <a:buSzPts val="2500"/>
            </a:pPr>
            <a:r>
              <a:rPr lang="en"/>
              <a:t>2-4 weeks prior to 3-month evaluation, contact caregiver to obtain vital status and if alive, update contact information.</a:t>
            </a:r>
            <a:endParaRPr/>
          </a:p>
          <a:p>
            <a:pPr marL="237061" indent="-296326">
              <a:lnSpc>
                <a:spcPct val="120000"/>
              </a:lnSpc>
              <a:spcBef>
                <a:spcPts val="1067"/>
              </a:spcBef>
              <a:buClr>
                <a:schemeClr val="dk1"/>
              </a:buClr>
              <a:buSzPts val="2500"/>
            </a:pPr>
            <a:r>
              <a:rPr lang="en"/>
              <a:t>The Study Hospital can schedule interview time directly with caregiver.  </a:t>
            </a:r>
            <a:endParaRPr/>
          </a:p>
          <a:p>
            <a:pPr marL="237061" indent="-296326">
              <a:lnSpc>
                <a:spcPct val="120000"/>
              </a:lnSpc>
              <a:spcBef>
                <a:spcPts val="1067"/>
              </a:spcBef>
              <a:spcAft>
                <a:spcPts val="1600"/>
              </a:spcAft>
              <a:buClr>
                <a:schemeClr val="dk1"/>
              </a:buClr>
              <a:buSzPts val="2500"/>
            </a:pPr>
            <a:r>
              <a:rPr lang="en"/>
              <a:t>Please let caregiver know (remind caregiver) to expect interview will take between 30 minutes and up to 1.5 hours. </a:t>
            </a:r>
            <a:endParaRPr/>
          </a:p>
        </p:txBody>
      </p:sp>
      <p:sp>
        <p:nvSpPr>
          <p:cNvPr id="2706" name="Google Shape;2706;p319"/>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24</a:t>
            </a:fld>
            <a:endParaRPr/>
          </a:p>
        </p:txBody>
      </p:sp>
      <p:sp>
        <p:nvSpPr>
          <p:cNvPr id="2707" name="Google Shape;2707;p319"/>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11 months after cardiac arrest</a:t>
            </a:r>
            <a:endParaRPr sz="4444"/>
          </a:p>
          <a:p>
            <a:pPr>
              <a:buClr>
                <a:srgbClr val="4E58A7"/>
              </a:buClr>
              <a:buSzPct val="147272"/>
            </a:pPr>
            <a:r>
              <a:rPr lang="en" sz="3259"/>
              <a:t>In preparation for the 12-month outcome</a:t>
            </a:r>
            <a:endParaRPr sz="3259"/>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12"/>
        <p:cNvGrpSpPr/>
        <p:nvPr/>
      </p:nvGrpSpPr>
      <p:grpSpPr>
        <a:xfrm>
          <a:off x="0" y="0"/>
          <a:ext cx="0" cy="0"/>
          <a:chOff x="0" y="0"/>
          <a:chExt cx="0" cy="0"/>
        </a:xfrm>
      </p:grpSpPr>
      <p:sp>
        <p:nvSpPr>
          <p:cNvPr id="2713" name="Google Shape;2713;p320"/>
          <p:cNvSpPr txBox="1">
            <a:spLocks noGrp="1"/>
          </p:cNvSpPr>
          <p:nvPr>
            <p:ph type="body" idx="1"/>
          </p:nvPr>
        </p:nvSpPr>
        <p:spPr>
          <a:xfrm>
            <a:off x="677200" y="1536633"/>
            <a:ext cx="11099200" cy="4555200"/>
          </a:xfrm>
          <a:prstGeom prst="rect">
            <a:avLst/>
          </a:prstGeom>
          <a:noFill/>
          <a:ln>
            <a:noFill/>
          </a:ln>
        </p:spPr>
        <p:txBody>
          <a:bodyPr spcFirstLastPara="1" vert="horz" wrap="square" lIns="91433" tIns="45700" rIns="91433" bIns="45700" rtlCol="0" anchor="t" anchorCtr="0">
            <a:normAutofit lnSpcReduction="10000"/>
          </a:bodyPr>
          <a:lstStyle/>
          <a:p>
            <a:pPr marL="0" indent="0">
              <a:lnSpc>
                <a:spcPct val="120000"/>
              </a:lnSpc>
              <a:buClr>
                <a:schemeClr val="dk1"/>
              </a:buClr>
              <a:buNone/>
            </a:pPr>
            <a:r>
              <a:rPr lang="en" b="1"/>
              <a:t>Pre-interview instruction for Study Hospitals </a:t>
            </a:r>
            <a:endParaRPr/>
          </a:p>
          <a:p>
            <a:pPr marL="237061" indent="-296326">
              <a:lnSpc>
                <a:spcPct val="120000"/>
              </a:lnSpc>
              <a:spcBef>
                <a:spcPts val="1067"/>
              </a:spcBef>
              <a:buClr>
                <a:schemeClr val="dk1"/>
              </a:buClr>
              <a:buSzPts val="2500"/>
            </a:pPr>
            <a:r>
              <a:rPr lang="en"/>
              <a:t>All attempts to contact family at 11 months must be documented on Contact Tracking Form  </a:t>
            </a:r>
            <a:endParaRPr/>
          </a:p>
          <a:p>
            <a:pPr marL="237061" indent="-296326">
              <a:lnSpc>
                <a:spcPct val="120000"/>
              </a:lnSpc>
              <a:spcBef>
                <a:spcPts val="1067"/>
              </a:spcBef>
              <a:buClr>
                <a:schemeClr val="dk1"/>
              </a:buClr>
              <a:buSzPts val="2500"/>
            </a:pPr>
            <a:r>
              <a:rPr lang="en"/>
              <a:t>There is no minimum or maximum number of contacts prescribed. </a:t>
            </a:r>
            <a:endParaRPr/>
          </a:p>
          <a:p>
            <a:pPr marL="237061" indent="-296326">
              <a:lnSpc>
                <a:spcPct val="120000"/>
              </a:lnSpc>
              <a:spcBef>
                <a:spcPts val="1067"/>
              </a:spcBef>
              <a:spcAft>
                <a:spcPts val="1600"/>
              </a:spcAft>
              <a:buClr>
                <a:schemeClr val="dk1"/>
              </a:buClr>
              <a:buSzPts val="2500"/>
            </a:pPr>
            <a:r>
              <a:rPr lang="en"/>
              <a:t>If Study Hospital is having trouble reaching the family, please reach out to Beth Slomine (</a:t>
            </a:r>
            <a:r>
              <a:rPr lang="en" u="sng">
                <a:solidFill>
                  <a:schemeClr val="hlink"/>
                </a:solidFill>
                <a:hlinkClick r:id="rId3"/>
              </a:rPr>
              <a:t>Slomine@kennedykrieger.org</a:t>
            </a:r>
            <a:r>
              <a:rPr lang="en"/>
              <a:t>) and Nishta Amin (</a:t>
            </a:r>
            <a:r>
              <a:rPr lang="en" u="sng">
                <a:solidFill>
                  <a:schemeClr val="hlink"/>
                </a:solidFill>
                <a:hlinkClick r:id="rId4"/>
              </a:rPr>
              <a:t>aminN@kennedykrieger.org</a:t>
            </a:r>
            <a:r>
              <a:rPr lang="en"/>
              <a:t>) and/or Moni Weber (</a:t>
            </a:r>
            <a:r>
              <a:rPr lang="en" u="sng">
                <a:solidFill>
                  <a:schemeClr val="hlink"/>
                </a:solidFill>
                <a:hlinkClick r:id="rId5"/>
              </a:rPr>
              <a:t>monij@umich.edu</a:t>
            </a:r>
            <a:r>
              <a:rPr lang="en"/>
              <a:t>) for advice and suggestions. </a:t>
            </a:r>
            <a:endParaRPr/>
          </a:p>
        </p:txBody>
      </p:sp>
      <p:sp>
        <p:nvSpPr>
          <p:cNvPr id="2714" name="Google Shape;2714;p320"/>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25</a:t>
            </a:fld>
            <a:endParaRPr/>
          </a:p>
        </p:txBody>
      </p:sp>
      <p:sp>
        <p:nvSpPr>
          <p:cNvPr id="2715" name="Google Shape;2715;p320"/>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11 months after cardiac arrest</a:t>
            </a:r>
            <a:endParaRPr sz="4444"/>
          </a:p>
          <a:p>
            <a:pPr>
              <a:buClr>
                <a:srgbClr val="4E58A7"/>
              </a:buClr>
              <a:buSzPct val="147272"/>
            </a:pPr>
            <a:r>
              <a:rPr lang="en" sz="3259"/>
              <a:t>In preparation for the 12-month outcome</a:t>
            </a:r>
            <a:endParaRPr sz="3259"/>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20"/>
        <p:cNvGrpSpPr/>
        <p:nvPr/>
      </p:nvGrpSpPr>
      <p:grpSpPr>
        <a:xfrm>
          <a:off x="0" y="0"/>
          <a:ext cx="0" cy="0"/>
          <a:chOff x="0" y="0"/>
          <a:chExt cx="0" cy="0"/>
        </a:xfrm>
      </p:grpSpPr>
      <p:sp>
        <p:nvSpPr>
          <p:cNvPr id="2721" name="Google Shape;2721;p321"/>
          <p:cNvSpPr/>
          <p:nvPr/>
        </p:nvSpPr>
        <p:spPr>
          <a:xfrm>
            <a:off x="9779544" y="5671226"/>
            <a:ext cx="2208177" cy="1186775"/>
          </a:xfrm>
          <a:prstGeom prst="rect">
            <a:avLst/>
          </a:prstGeom>
          <a:solidFill>
            <a:schemeClr val="lt1"/>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2722" name="Google Shape;2722;p321"/>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0" indent="0">
              <a:lnSpc>
                <a:spcPct val="120000"/>
              </a:lnSpc>
              <a:buClr>
                <a:schemeClr val="dk1"/>
              </a:buClr>
              <a:buNone/>
            </a:pPr>
            <a:r>
              <a:rPr lang="en" b="1"/>
              <a:t>For Subjects Who Are Living </a:t>
            </a:r>
            <a:endParaRPr/>
          </a:p>
          <a:p>
            <a:pPr marL="237061" indent="-296326">
              <a:lnSpc>
                <a:spcPct val="120000"/>
              </a:lnSpc>
              <a:spcBef>
                <a:spcPts val="1067"/>
              </a:spcBef>
              <a:buClr>
                <a:schemeClr val="dk1"/>
              </a:buClr>
              <a:buSzPts val="2500"/>
            </a:pPr>
            <a:r>
              <a:rPr lang="en"/>
              <a:t>11-month Participant Contact Form will be uploaded to the secure UofM dropbox. To ensure that form has been received.</a:t>
            </a:r>
            <a:endParaRPr/>
          </a:p>
          <a:p>
            <a:pPr marL="237061" indent="-296326">
              <a:lnSpc>
                <a:spcPct val="120000"/>
              </a:lnSpc>
              <a:spcBef>
                <a:spcPts val="1067"/>
              </a:spcBef>
              <a:buClr>
                <a:schemeClr val="dk1"/>
              </a:buClr>
              <a:buSzPts val="2500"/>
            </a:pPr>
            <a:r>
              <a:rPr lang="en"/>
              <a:t>Study Hospital should ALSO email Dr. Beth Slomine at </a:t>
            </a:r>
            <a:r>
              <a:rPr lang="en" u="sng">
                <a:solidFill>
                  <a:schemeClr val="hlink"/>
                </a:solidFill>
                <a:hlinkClick r:id="rId3"/>
              </a:rPr>
              <a:t>Slomine@kennedykrieger.org</a:t>
            </a:r>
            <a:r>
              <a:rPr lang="en" u="sng"/>
              <a:t> </a:t>
            </a:r>
            <a:r>
              <a:rPr lang="en"/>
              <a:t> and Nishta Amin at </a:t>
            </a:r>
            <a:r>
              <a:rPr lang="en" u="sng">
                <a:solidFill>
                  <a:schemeClr val="hlink"/>
                </a:solidFill>
                <a:hlinkClick r:id="rId4"/>
              </a:rPr>
              <a:t>AminN@kennedykrieger.org</a:t>
            </a:r>
            <a:r>
              <a:rPr lang="en"/>
              <a:t> to confirm receipt. </a:t>
            </a:r>
            <a:endParaRPr/>
          </a:p>
          <a:p>
            <a:pPr marL="237061" indent="-296326">
              <a:lnSpc>
                <a:spcPct val="120000"/>
              </a:lnSpc>
              <a:spcBef>
                <a:spcPts val="1067"/>
              </a:spcBef>
              <a:buClr>
                <a:schemeClr val="dk1"/>
              </a:buClr>
              <a:buSzPts val="2500"/>
            </a:pPr>
            <a:r>
              <a:rPr lang="en"/>
              <a:t>It is critical the subject ID/Date of Birth are entered correctly on the contact form so that Kennedy Krieger enters information for the correct participant into WebDCU™. </a:t>
            </a:r>
            <a:endParaRPr/>
          </a:p>
          <a:p>
            <a:pPr marL="237061" indent="-84665">
              <a:lnSpc>
                <a:spcPct val="120000"/>
              </a:lnSpc>
              <a:spcBef>
                <a:spcPts val="1067"/>
              </a:spcBef>
              <a:spcAft>
                <a:spcPts val="1600"/>
              </a:spcAft>
              <a:buClr>
                <a:schemeClr val="dk1"/>
              </a:buClr>
              <a:buNone/>
            </a:pPr>
            <a:endParaRPr/>
          </a:p>
        </p:txBody>
      </p:sp>
      <p:sp>
        <p:nvSpPr>
          <p:cNvPr id="2723" name="Google Shape;2723;p321"/>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26</a:t>
            </a:fld>
            <a:endParaRPr/>
          </a:p>
        </p:txBody>
      </p:sp>
      <p:sp>
        <p:nvSpPr>
          <p:cNvPr id="2724" name="Google Shape;2724;p321"/>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11 months after cardiac arrest</a:t>
            </a:r>
            <a:endParaRPr sz="4444"/>
          </a:p>
          <a:p>
            <a:pPr>
              <a:buClr>
                <a:srgbClr val="4E58A7"/>
              </a:buClr>
              <a:buSzPct val="147272"/>
            </a:pPr>
            <a:r>
              <a:rPr lang="en" sz="3259"/>
              <a:t>In preparation for the 12-month outcome</a:t>
            </a:r>
            <a:endParaRPr sz="3259"/>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29"/>
        <p:cNvGrpSpPr/>
        <p:nvPr/>
      </p:nvGrpSpPr>
      <p:grpSpPr>
        <a:xfrm>
          <a:off x="0" y="0"/>
          <a:ext cx="0" cy="0"/>
          <a:chOff x="0" y="0"/>
          <a:chExt cx="0" cy="0"/>
        </a:xfrm>
      </p:grpSpPr>
      <p:sp>
        <p:nvSpPr>
          <p:cNvPr id="2730" name="Google Shape;2730;p322"/>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0" indent="0">
              <a:lnSpc>
                <a:spcPct val="120000"/>
              </a:lnSpc>
              <a:buClr>
                <a:schemeClr val="dk1"/>
              </a:buClr>
              <a:buNone/>
            </a:pPr>
            <a:r>
              <a:rPr lang="en" b="1"/>
              <a:t>For Subjects Who Are Deceased</a:t>
            </a:r>
            <a:endParaRPr/>
          </a:p>
          <a:p>
            <a:pPr marL="237061" indent="-296326">
              <a:lnSpc>
                <a:spcPct val="120000"/>
              </a:lnSpc>
              <a:spcBef>
                <a:spcPts val="1067"/>
              </a:spcBef>
              <a:buClr>
                <a:schemeClr val="dk1"/>
              </a:buClr>
              <a:buSzPts val="2500"/>
            </a:pPr>
            <a:r>
              <a:rPr lang="en"/>
              <a:t>If the participant died between hospital discharge and 12-month evaluation time point, DO NOT forward contact information to Kennedy Krieger.</a:t>
            </a:r>
            <a:endParaRPr/>
          </a:p>
          <a:p>
            <a:pPr marL="237061" indent="-296326">
              <a:lnSpc>
                <a:spcPct val="120000"/>
              </a:lnSpc>
              <a:spcBef>
                <a:spcPts val="1067"/>
              </a:spcBef>
              <a:buClr>
                <a:schemeClr val="dk1"/>
              </a:buClr>
              <a:buSzPts val="2500"/>
            </a:pPr>
            <a:r>
              <a:rPr lang="en"/>
              <a:t>Kennedy Krieger will only be contacting families of known survivors.</a:t>
            </a:r>
            <a:endParaRPr/>
          </a:p>
          <a:p>
            <a:pPr marL="237061" indent="-296326">
              <a:lnSpc>
                <a:spcPct val="120000"/>
              </a:lnSpc>
              <a:spcBef>
                <a:spcPts val="1067"/>
              </a:spcBef>
              <a:spcAft>
                <a:spcPts val="1600"/>
              </a:spcAft>
              <a:buClr>
                <a:schemeClr val="dk1"/>
              </a:buClr>
              <a:buSzPts val="2500"/>
            </a:pPr>
            <a:r>
              <a:rPr lang="en"/>
              <a:t>Study Hospitals must complete the End of Study Form in WebDCU™.</a:t>
            </a:r>
            <a:endParaRPr/>
          </a:p>
        </p:txBody>
      </p:sp>
      <p:sp>
        <p:nvSpPr>
          <p:cNvPr id="2731" name="Google Shape;2731;p322"/>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27</a:t>
            </a:fld>
            <a:endParaRPr/>
          </a:p>
        </p:txBody>
      </p:sp>
      <p:sp>
        <p:nvSpPr>
          <p:cNvPr id="2732" name="Google Shape;2732;p322"/>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11 months after cardiac arrest</a:t>
            </a:r>
            <a:endParaRPr sz="4444"/>
          </a:p>
          <a:p>
            <a:pPr>
              <a:buClr>
                <a:srgbClr val="4E58A7"/>
              </a:buClr>
              <a:buSzPct val="147272"/>
            </a:pPr>
            <a:r>
              <a:rPr lang="en" sz="3259"/>
              <a:t>In preparation for the 12-month outcome</a:t>
            </a:r>
            <a:endParaRPr sz="3259"/>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37"/>
        <p:cNvGrpSpPr/>
        <p:nvPr/>
      </p:nvGrpSpPr>
      <p:grpSpPr>
        <a:xfrm>
          <a:off x="0" y="0"/>
          <a:ext cx="0" cy="0"/>
          <a:chOff x="0" y="0"/>
          <a:chExt cx="0" cy="0"/>
        </a:xfrm>
      </p:grpSpPr>
      <p:sp>
        <p:nvSpPr>
          <p:cNvPr id="2738" name="Google Shape;2738;p323"/>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lnSpcReduction="10000"/>
          </a:bodyPr>
          <a:lstStyle/>
          <a:p>
            <a:pPr marL="0" indent="0">
              <a:lnSpc>
                <a:spcPct val="120000"/>
              </a:lnSpc>
              <a:buClr>
                <a:schemeClr val="dk1"/>
              </a:buClr>
              <a:buNone/>
            </a:pPr>
            <a:r>
              <a:rPr lang="en" b="1"/>
              <a:t>For Subjects Lost to Follow-Up </a:t>
            </a:r>
            <a:endParaRPr/>
          </a:p>
          <a:p>
            <a:pPr marL="237061" indent="-296326">
              <a:lnSpc>
                <a:spcPct val="120000"/>
              </a:lnSpc>
              <a:spcBef>
                <a:spcPts val="1067"/>
              </a:spcBef>
              <a:buClr>
                <a:schemeClr val="dk1"/>
              </a:buClr>
              <a:buSzPts val="2500"/>
            </a:pPr>
            <a:r>
              <a:rPr lang="en"/>
              <a:t>Discuss difficulties connecting with local PI and Beth Slomine and/or Moni Weber</a:t>
            </a:r>
            <a:endParaRPr/>
          </a:p>
          <a:p>
            <a:pPr marL="237061" indent="-296326">
              <a:lnSpc>
                <a:spcPct val="120000"/>
              </a:lnSpc>
              <a:spcBef>
                <a:spcPts val="1067"/>
              </a:spcBef>
              <a:buClr>
                <a:schemeClr val="dk1"/>
              </a:buClr>
              <a:buSzPts val="2500"/>
            </a:pPr>
            <a:r>
              <a:rPr lang="en"/>
              <a:t>If suggestions exhausted, participant will be considered lost to follow-up for the 12-month visit.  </a:t>
            </a:r>
            <a:endParaRPr/>
          </a:p>
          <a:p>
            <a:pPr marL="237061" indent="-296326">
              <a:lnSpc>
                <a:spcPct val="120000"/>
              </a:lnSpc>
              <a:spcBef>
                <a:spcPts val="1067"/>
              </a:spcBef>
              <a:spcAft>
                <a:spcPts val="1600"/>
              </a:spcAft>
              <a:buClr>
                <a:schemeClr val="dk1"/>
              </a:buClr>
              <a:buSzPts val="2500"/>
            </a:pPr>
            <a:r>
              <a:rPr lang="en"/>
              <a:t>Study Hospital will complete the End of Study Form in WebDCU™, indicating that the 12-month assessment was not done and when queried will explain that the family could not be contacted. </a:t>
            </a:r>
            <a:endParaRPr/>
          </a:p>
        </p:txBody>
      </p:sp>
      <p:sp>
        <p:nvSpPr>
          <p:cNvPr id="2739" name="Google Shape;2739;p323"/>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28</a:t>
            </a:fld>
            <a:endParaRPr/>
          </a:p>
        </p:txBody>
      </p:sp>
      <p:sp>
        <p:nvSpPr>
          <p:cNvPr id="2740" name="Google Shape;2740;p323"/>
          <p:cNvSpPr txBox="1">
            <a:spLocks noGrp="1"/>
          </p:cNvSpPr>
          <p:nvPr>
            <p:ph type="title"/>
          </p:nvPr>
        </p:nvSpPr>
        <p:spPr>
          <a:xfrm>
            <a:off x="415600" y="354733"/>
            <a:ext cx="11360800" cy="10700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ct val="108000"/>
            </a:pPr>
            <a:r>
              <a:rPr lang="en" sz="4444"/>
              <a:t>11-month Procedures</a:t>
            </a:r>
            <a:endParaRPr sz="4444"/>
          </a:p>
          <a:p>
            <a:pPr>
              <a:buClr>
                <a:srgbClr val="4E58A7"/>
              </a:buClr>
              <a:buSzPct val="147272"/>
            </a:pPr>
            <a:r>
              <a:rPr lang="en" sz="3259"/>
              <a:t>In preparation for the 12-month outcome</a:t>
            </a:r>
            <a:endParaRPr sz="3259"/>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45"/>
        <p:cNvGrpSpPr/>
        <p:nvPr/>
      </p:nvGrpSpPr>
      <p:grpSpPr>
        <a:xfrm>
          <a:off x="0" y="0"/>
          <a:ext cx="0" cy="0"/>
          <a:chOff x="0" y="0"/>
          <a:chExt cx="0" cy="0"/>
        </a:xfrm>
      </p:grpSpPr>
      <p:sp>
        <p:nvSpPr>
          <p:cNvPr id="2746" name="Google Shape;2746;p324"/>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ts val="3600"/>
            </a:pPr>
            <a:r>
              <a:rPr lang="en"/>
              <a:t>12-month Onsite Neurologic Evaluation </a:t>
            </a:r>
            <a:endParaRPr/>
          </a:p>
        </p:txBody>
      </p:sp>
      <p:sp>
        <p:nvSpPr>
          <p:cNvPr id="2747" name="Google Shape;2747;p324"/>
          <p:cNvSpPr txBox="1">
            <a:spLocks noGrp="1"/>
          </p:cNvSpPr>
          <p:nvPr>
            <p:ph type="body" idx="1"/>
          </p:nvPr>
        </p:nvSpPr>
        <p:spPr>
          <a:xfrm>
            <a:off x="677200" y="1536633"/>
            <a:ext cx="11099200" cy="4555200"/>
          </a:xfrm>
          <a:prstGeom prst="rect">
            <a:avLst/>
          </a:prstGeom>
          <a:noFill/>
          <a:ln>
            <a:noFill/>
          </a:ln>
        </p:spPr>
        <p:txBody>
          <a:bodyPr spcFirstLastPara="1" vert="horz" wrap="square" lIns="91433" tIns="45700" rIns="91433" bIns="45700" rtlCol="0" anchor="t" anchorCtr="0">
            <a:normAutofit lnSpcReduction="10000"/>
          </a:bodyPr>
          <a:lstStyle/>
          <a:p>
            <a:pPr marL="0" indent="0">
              <a:lnSpc>
                <a:spcPct val="120000"/>
              </a:lnSpc>
              <a:buClr>
                <a:schemeClr val="dk1"/>
              </a:buClr>
              <a:buNone/>
            </a:pPr>
            <a:r>
              <a:rPr lang="en" sz="2331" b="1"/>
              <a:t>Instructions for Study Hospitals prior to administration </a:t>
            </a:r>
            <a:endParaRPr sz="2331"/>
          </a:p>
          <a:p>
            <a:pPr marL="237061" indent="-308911">
              <a:lnSpc>
                <a:spcPct val="120000"/>
              </a:lnSpc>
              <a:spcBef>
                <a:spcPts val="1067"/>
              </a:spcBef>
              <a:buClr>
                <a:schemeClr val="dk1"/>
              </a:buClr>
              <a:buSzPts val="2449"/>
            </a:pPr>
            <a:r>
              <a:rPr lang="en" sz="2331" u="sng"/>
              <a:t>The neurologic examination must be completed </a:t>
            </a:r>
            <a:r>
              <a:rPr lang="en" sz="2331" b="1" u="sng"/>
              <a:t>AFTER</a:t>
            </a:r>
            <a:r>
              <a:rPr lang="en" sz="2331" u="sng"/>
              <a:t> the 12-Month Kennedy Krieger Evaluation. </a:t>
            </a:r>
            <a:endParaRPr sz="2331"/>
          </a:p>
          <a:p>
            <a:pPr marL="237061" indent="-308911">
              <a:lnSpc>
                <a:spcPct val="120000"/>
              </a:lnSpc>
              <a:spcBef>
                <a:spcPts val="1067"/>
              </a:spcBef>
              <a:buClr>
                <a:schemeClr val="dk1"/>
              </a:buClr>
              <a:buSzPts val="2449"/>
            </a:pPr>
            <a:r>
              <a:rPr lang="en" sz="2331"/>
              <a:t>Schedule the Month 12 Neurologic Evaluation. </a:t>
            </a:r>
            <a:endParaRPr sz="2331"/>
          </a:p>
          <a:p>
            <a:pPr marL="237061" indent="-308911">
              <a:lnSpc>
                <a:spcPct val="120000"/>
              </a:lnSpc>
              <a:spcBef>
                <a:spcPts val="1067"/>
              </a:spcBef>
              <a:buClr>
                <a:schemeClr val="dk1"/>
              </a:buClr>
              <a:buSzPts val="2449"/>
            </a:pPr>
            <a:r>
              <a:rPr lang="en" sz="2331"/>
              <a:t>Remind the participant/caregiver of the appointment at the time of contact for the 12-month evaluation and discuss site specific reimbursement policies for travel costs with the caregiver. </a:t>
            </a:r>
            <a:endParaRPr sz="2331"/>
          </a:p>
          <a:p>
            <a:pPr marL="237061" indent="-308911">
              <a:lnSpc>
                <a:spcPct val="120000"/>
              </a:lnSpc>
              <a:spcBef>
                <a:spcPts val="1067"/>
              </a:spcBef>
              <a:spcAft>
                <a:spcPts val="1600"/>
              </a:spcAft>
              <a:buClr>
                <a:schemeClr val="dk1"/>
              </a:buClr>
              <a:buSzPts val="2449"/>
            </a:pPr>
            <a:r>
              <a:rPr lang="en" sz="2331"/>
              <a:t>Provide a paper copy of the correct neurologic exam form to the neurologist. There are two versions of the form (&lt; 3 years of age, ≥ 3 years of age at the time of evaluation)</a:t>
            </a:r>
            <a:endParaRPr sz="2331"/>
          </a:p>
        </p:txBody>
      </p:sp>
      <p:sp>
        <p:nvSpPr>
          <p:cNvPr id="2748" name="Google Shape;2748;p324"/>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48"/>
        <p:cNvGrpSpPr/>
        <p:nvPr/>
      </p:nvGrpSpPr>
      <p:grpSpPr>
        <a:xfrm>
          <a:off x="0" y="0"/>
          <a:ext cx="0" cy="0"/>
          <a:chOff x="0" y="0"/>
          <a:chExt cx="0" cy="0"/>
        </a:xfrm>
      </p:grpSpPr>
      <p:sp>
        <p:nvSpPr>
          <p:cNvPr id="2549" name="Google Shape;2549;p298"/>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Agenda	</a:t>
            </a:r>
            <a:endParaRPr/>
          </a:p>
        </p:txBody>
      </p:sp>
      <p:sp>
        <p:nvSpPr>
          <p:cNvPr id="2550" name="Google Shape;2550;p298"/>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237061" indent="-304792">
              <a:lnSpc>
                <a:spcPct val="120000"/>
              </a:lnSpc>
              <a:buClr>
                <a:schemeClr val="dk1"/>
              </a:buClr>
              <a:buSzPts val="2600"/>
            </a:pPr>
            <a:r>
              <a:rPr lang="en" sz="2533"/>
              <a:t>Study Hospital responsibilities necessary for outcomes assessment for…</a:t>
            </a:r>
            <a:endParaRPr sz="2533"/>
          </a:p>
          <a:p>
            <a:pPr marL="694249" lvl="1" indent="-304792">
              <a:lnSpc>
                <a:spcPct val="120000"/>
              </a:lnSpc>
              <a:spcBef>
                <a:spcPts val="533"/>
              </a:spcBef>
              <a:buClr>
                <a:schemeClr val="dk1"/>
              </a:buClr>
              <a:buSzPts val="2600"/>
            </a:pPr>
            <a:r>
              <a:rPr lang="en" sz="2533"/>
              <a:t>The first 48 hours</a:t>
            </a:r>
            <a:endParaRPr sz="2533"/>
          </a:p>
          <a:p>
            <a:pPr marL="694249" lvl="1" indent="-304792">
              <a:lnSpc>
                <a:spcPct val="120000"/>
              </a:lnSpc>
              <a:spcBef>
                <a:spcPts val="533"/>
              </a:spcBef>
              <a:buClr>
                <a:schemeClr val="dk1"/>
              </a:buClr>
              <a:buSzPts val="2600"/>
            </a:pPr>
            <a:r>
              <a:rPr lang="en" sz="2533"/>
              <a:t>30 days or hospital discharge (whichever comes first)</a:t>
            </a:r>
            <a:endParaRPr sz="2533"/>
          </a:p>
          <a:p>
            <a:pPr marL="694249" lvl="1" indent="-304792">
              <a:lnSpc>
                <a:spcPct val="120000"/>
              </a:lnSpc>
              <a:spcBef>
                <a:spcPts val="533"/>
              </a:spcBef>
              <a:buClr>
                <a:schemeClr val="dk1"/>
              </a:buClr>
              <a:buSzPts val="2600"/>
            </a:pPr>
            <a:r>
              <a:rPr lang="en" sz="2533"/>
              <a:t>2 and 11 months</a:t>
            </a:r>
            <a:endParaRPr sz="2000"/>
          </a:p>
          <a:p>
            <a:pPr marL="237061" indent="-304792">
              <a:lnSpc>
                <a:spcPct val="120000"/>
              </a:lnSpc>
              <a:spcBef>
                <a:spcPts val="1067"/>
              </a:spcBef>
              <a:spcAft>
                <a:spcPts val="1600"/>
              </a:spcAft>
              <a:buClr>
                <a:schemeClr val="dk1"/>
              </a:buClr>
              <a:buSzPts val="2600"/>
            </a:pPr>
            <a:r>
              <a:rPr lang="en" sz="2533"/>
              <a:t>3 and 12-month telephone interview</a:t>
            </a:r>
            <a:endParaRPr sz="2533"/>
          </a:p>
        </p:txBody>
      </p:sp>
      <p:sp>
        <p:nvSpPr>
          <p:cNvPr id="2551" name="Google Shape;2551;p298"/>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53"/>
        <p:cNvGrpSpPr/>
        <p:nvPr/>
      </p:nvGrpSpPr>
      <p:grpSpPr>
        <a:xfrm>
          <a:off x="0" y="0"/>
          <a:ext cx="0" cy="0"/>
          <a:chOff x="0" y="0"/>
          <a:chExt cx="0" cy="0"/>
        </a:xfrm>
      </p:grpSpPr>
      <p:sp>
        <p:nvSpPr>
          <p:cNvPr id="2754" name="Google Shape;2754;p325"/>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ts val="3600"/>
            </a:pPr>
            <a:r>
              <a:rPr lang="en"/>
              <a:t>12-month Onsite Neurologic Evaluation </a:t>
            </a:r>
            <a:endParaRPr/>
          </a:p>
        </p:txBody>
      </p:sp>
      <p:sp>
        <p:nvSpPr>
          <p:cNvPr id="2755" name="Google Shape;2755;p325"/>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fontScale="92500"/>
          </a:bodyPr>
          <a:lstStyle/>
          <a:p>
            <a:pPr marL="0" indent="0">
              <a:lnSpc>
                <a:spcPct val="120000"/>
              </a:lnSpc>
              <a:buClr>
                <a:schemeClr val="dk1"/>
              </a:buClr>
              <a:buNone/>
            </a:pPr>
            <a:r>
              <a:rPr lang="en" b="1"/>
              <a:t>Instructions for Study Hospitals after administration </a:t>
            </a:r>
            <a:endParaRPr/>
          </a:p>
          <a:p>
            <a:pPr indent="-448722">
              <a:lnSpc>
                <a:spcPct val="115000"/>
              </a:lnSpc>
              <a:spcBef>
                <a:spcPts val="1067"/>
              </a:spcBef>
              <a:buSzPts val="1700"/>
            </a:pPr>
            <a:r>
              <a:rPr lang="en" sz="2267"/>
              <a:t>Collect Neurology Exam Form as soon as possible after exam completion. A copy should be retained by neurologist. </a:t>
            </a:r>
            <a:endParaRPr sz="2267"/>
          </a:p>
          <a:p>
            <a:pPr indent="-448722">
              <a:lnSpc>
                <a:spcPct val="115000"/>
              </a:lnSpc>
              <a:buSzPts val="1700"/>
            </a:pPr>
            <a:r>
              <a:rPr lang="en" sz="2267"/>
              <a:t>Ensure all elements of Global Assessment Score are complete and ask neurologist to provide any missing or unclear information. </a:t>
            </a:r>
            <a:endParaRPr sz="2267"/>
          </a:p>
          <a:p>
            <a:pPr indent="-448722">
              <a:lnSpc>
                <a:spcPct val="115000"/>
              </a:lnSpc>
              <a:buSzPts val="1700"/>
            </a:pPr>
            <a:r>
              <a:rPr lang="en" sz="2267"/>
              <a:t>Enter information from Neurology Exam Form directly into WebDCU™.</a:t>
            </a:r>
            <a:endParaRPr sz="2267"/>
          </a:p>
          <a:p>
            <a:pPr indent="-448722">
              <a:lnSpc>
                <a:spcPct val="115000"/>
              </a:lnSpc>
              <a:buSzPts val="1700"/>
            </a:pPr>
            <a:r>
              <a:rPr lang="en" sz="2267"/>
              <a:t>Retain Neurology Exam Form with research files. </a:t>
            </a:r>
            <a:endParaRPr sz="2267"/>
          </a:p>
          <a:p>
            <a:pPr indent="-448722">
              <a:lnSpc>
                <a:spcPct val="115000"/>
              </a:lnSpc>
              <a:buSzPts val="1700"/>
            </a:pPr>
            <a:r>
              <a:rPr lang="en" sz="2267"/>
              <a:t>Upload a copy to secure UofM dropbox for review by Drs. Silverstein or Ichord.   </a:t>
            </a:r>
            <a:endParaRPr sz="2267"/>
          </a:p>
          <a:p>
            <a:pPr indent="-448722">
              <a:lnSpc>
                <a:spcPct val="115000"/>
              </a:lnSpc>
              <a:buSzPts val="1700"/>
            </a:pPr>
            <a:r>
              <a:rPr lang="en" sz="2267"/>
              <a:t>Drs. Silverstein/Ichord will reach out to site neurologists if there are questions or concerns.</a:t>
            </a:r>
            <a:endParaRPr sz="2267"/>
          </a:p>
          <a:p>
            <a:pPr indent="-448722">
              <a:lnSpc>
                <a:spcPct val="115000"/>
              </a:lnSpc>
              <a:buSzPts val="1700"/>
            </a:pPr>
            <a:r>
              <a:rPr lang="en" sz="2267"/>
              <a:t>If necessary, site neurologist will correct form and site RC will revise WebDCU™ entries.</a:t>
            </a:r>
            <a:endParaRPr sz="2267"/>
          </a:p>
          <a:p>
            <a:pPr indent="-448722">
              <a:lnSpc>
                <a:spcPct val="115000"/>
              </a:lnSpc>
              <a:buSzPts val="1700"/>
            </a:pPr>
            <a:r>
              <a:rPr lang="en" sz="2267"/>
              <a:t>Once the Neurology Exam is completed, complete the End of Study CRF.</a:t>
            </a:r>
            <a:endParaRPr sz="2267"/>
          </a:p>
        </p:txBody>
      </p:sp>
      <p:sp>
        <p:nvSpPr>
          <p:cNvPr id="2756" name="Google Shape;2756;p325"/>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60"/>
        <p:cNvGrpSpPr/>
        <p:nvPr/>
      </p:nvGrpSpPr>
      <p:grpSpPr>
        <a:xfrm>
          <a:off x="0" y="0"/>
          <a:ext cx="0" cy="0"/>
          <a:chOff x="0" y="0"/>
          <a:chExt cx="0" cy="0"/>
        </a:xfrm>
      </p:grpSpPr>
      <p:sp>
        <p:nvSpPr>
          <p:cNvPr id="2761" name="Google Shape;2761;p326"/>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What will we do with these outcomes?</a:t>
            </a:r>
            <a:endParaRPr/>
          </a:p>
        </p:txBody>
      </p:sp>
      <p:sp>
        <p:nvSpPr>
          <p:cNvPr id="2762" name="Google Shape;2762;p326"/>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237061" indent="-253994">
              <a:lnSpc>
                <a:spcPct val="150000"/>
              </a:lnSpc>
              <a:buClr>
                <a:schemeClr val="dk1"/>
              </a:buClr>
              <a:buSzPts val="2000"/>
            </a:pPr>
            <a:r>
              <a:rPr lang="en" sz="2667"/>
              <a:t>Vineland Adaptive Behavior Scale (VABS-3) at 12 months is highest priority</a:t>
            </a:r>
            <a:endParaRPr sz="2667"/>
          </a:p>
          <a:p>
            <a:pPr marL="237061" indent="-253994">
              <a:lnSpc>
                <a:spcPct val="150000"/>
              </a:lnSpc>
              <a:spcBef>
                <a:spcPts val="1067"/>
              </a:spcBef>
              <a:buClr>
                <a:schemeClr val="dk1"/>
              </a:buClr>
              <a:buSzPts val="2000"/>
            </a:pPr>
            <a:r>
              <a:rPr lang="en" sz="2667" u="sng"/>
              <a:t>VABS-3 Mortality Composite at 12 months is the primary outcome</a:t>
            </a:r>
            <a:endParaRPr sz="2667"/>
          </a:p>
          <a:p>
            <a:pPr marL="237061" indent="-253994">
              <a:lnSpc>
                <a:spcPct val="150000"/>
              </a:lnSpc>
              <a:spcBef>
                <a:spcPts val="1067"/>
              </a:spcBef>
              <a:buClr>
                <a:schemeClr val="dk1"/>
              </a:buClr>
              <a:buSzPts val="2000"/>
            </a:pPr>
            <a:r>
              <a:rPr lang="en" sz="2667"/>
              <a:t>Pre-CA PCPC scores used to determine if child will be included in primary analysis </a:t>
            </a:r>
            <a:endParaRPr sz="2667"/>
          </a:p>
          <a:p>
            <a:pPr marL="237061" indent="-253994">
              <a:lnSpc>
                <a:spcPct val="150000"/>
              </a:lnSpc>
              <a:spcBef>
                <a:spcPts val="1067"/>
              </a:spcBef>
              <a:spcAft>
                <a:spcPts val="1600"/>
              </a:spcAft>
              <a:buClr>
                <a:schemeClr val="dk1"/>
              </a:buClr>
              <a:buSzPts val="2000"/>
            </a:pPr>
            <a:r>
              <a:rPr lang="en" sz="2667"/>
              <a:t>Other measures are important for planned secondary analyses</a:t>
            </a:r>
            <a:endParaRPr sz="2667"/>
          </a:p>
        </p:txBody>
      </p:sp>
      <p:sp>
        <p:nvSpPr>
          <p:cNvPr id="2763" name="Google Shape;2763;p326"/>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67"/>
        <p:cNvGrpSpPr/>
        <p:nvPr/>
      </p:nvGrpSpPr>
      <p:grpSpPr>
        <a:xfrm>
          <a:off x="0" y="0"/>
          <a:ext cx="0" cy="0"/>
          <a:chOff x="0" y="0"/>
          <a:chExt cx="0" cy="0"/>
        </a:xfrm>
      </p:grpSpPr>
      <p:sp>
        <p:nvSpPr>
          <p:cNvPr id="2768" name="Google Shape;2768;p327"/>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VABS-3</a:t>
            </a:r>
            <a:endParaRPr/>
          </a:p>
        </p:txBody>
      </p:sp>
      <p:sp>
        <p:nvSpPr>
          <p:cNvPr id="2769" name="Google Shape;2769;p327"/>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indent="-465655">
              <a:lnSpc>
                <a:spcPct val="120000"/>
              </a:lnSpc>
              <a:buSzPts val="1900"/>
            </a:pPr>
            <a:r>
              <a:rPr lang="en" sz="2533" b="1"/>
              <a:t>Adaptive Behavior Composite</a:t>
            </a:r>
            <a:endParaRPr sz="2533"/>
          </a:p>
          <a:p>
            <a:pPr lvl="1" indent="-465655">
              <a:lnSpc>
                <a:spcPct val="120000"/>
              </a:lnSpc>
              <a:buSzPts val="1900"/>
            </a:pPr>
            <a:r>
              <a:rPr lang="en" sz="2533" b="1"/>
              <a:t>Communication</a:t>
            </a:r>
            <a:endParaRPr sz="2533"/>
          </a:p>
          <a:p>
            <a:pPr lvl="1" indent="-465655">
              <a:lnSpc>
                <a:spcPct val="120000"/>
              </a:lnSpc>
              <a:buSzPts val="1900"/>
            </a:pPr>
            <a:r>
              <a:rPr lang="en" sz="2533" b="1"/>
              <a:t>Daily Living Skills</a:t>
            </a:r>
            <a:endParaRPr sz="2533"/>
          </a:p>
          <a:p>
            <a:pPr lvl="1" indent="-465655">
              <a:lnSpc>
                <a:spcPct val="120000"/>
              </a:lnSpc>
              <a:buSzPts val="1900"/>
            </a:pPr>
            <a:r>
              <a:rPr lang="en" sz="2533" b="1"/>
              <a:t>Socialization</a:t>
            </a:r>
            <a:endParaRPr sz="2533"/>
          </a:p>
          <a:p>
            <a:pPr marL="1219170" indent="0">
              <a:lnSpc>
                <a:spcPct val="120000"/>
              </a:lnSpc>
              <a:spcBef>
                <a:spcPts val="533"/>
              </a:spcBef>
              <a:buNone/>
            </a:pPr>
            <a:endParaRPr sz="2533"/>
          </a:p>
          <a:p>
            <a:pPr lvl="1" indent="-465655">
              <a:lnSpc>
                <a:spcPct val="120000"/>
              </a:lnSpc>
              <a:spcBef>
                <a:spcPts val="533"/>
              </a:spcBef>
              <a:buSzPts val="1900"/>
            </a:pPr>
            <a:r>
              <a:rPr lang="en" sz="2533"/>
              <a:t>Motor Skills</a:t>
            </a:r>
            <a:endParaRPr sz="2533"/>
          </a:p>
          <a:p>
            <a:pPr marL="237061" indent="-84665">
              <a:lnSpc>
                <a:spcPct val="120000"/>
              </a:lnSpc>
              <a:spcBef>
                <a:spcPts val="1067"/>
              </a:spcBef>
              <a:spcAft>
                <a:spcPts val="1600"/>
              </a:spcAft>
              <a:buClr>
                <a:schemeClr val="dk1"/>
              </a:buClr>
              <a:buNone/>
            </a:pPr>
            <a:endParaRPr sz="2533"/>
          </a:p>
        </p:txBody>
      </p:sp>
      <p:sp>
        <p:nvSpPr>
          <p:cNvPr id="2770" name="Google Shape;2770;p327"/>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74"/>
        <p:cNvGrpSpPr/>
        <p:nvPr/>
      </p:nvGrpSpPr>
      <p:grpSpPr>
        <a:xfrm>
          <a:off x="0" y="0"/>
          <a:ext cx="0" cy="0"/>
          <a:chOff x="0" y="0"/>
          <a:chExt cx="0" cy="0"/>
        </a:xfrm>
      </p:grpSpPr>
      <p:sp>
        <p:nvSpPr>
          <p:cNvPr id="2775" name="Google Shape;2775;p328"/>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Health-related Quality of Life	</a:t>
            </a:r>
            <a:endParaRPr/>
          </a:p>
        </p:txBody>
      </p:sp>
      <p:sp>
        <p:nvSpPr>
          <p:cNvPr id="2776" name="Google Shape;2776;p328"/>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237061" indent="-296326">
              <a:lnSpc>
                <a:spcPct val="120000"/>
              </a:lnSpc>
              <a:buClr>
                <a:schemeClr val="dk1"/>
              </a:buClr>
              <a:buSzPts val="2500"/>
            </a:pPr>
            <a:r>
              <a:rPr lang="en"/>
              <a:t>PedsQL – child functioning</a:t>
            </a:r>
            <a:endParaRPr/>
          </a:p>
          <a:p>
            <a:pPr marL="694249" lvl="1" indent="-296326">
              <a:lnSpc>
                <a:spcPct val="120000"/>
              </a:lnSpc>
              <a:spcBef>
                <a:spcPts val="533"/>
              </a:spcBef>
              <a:buClr>
                <a:schemeClr val="dk1"/>
              </a:buClr>
              <a:buSzPts val="2500"/>
            </a:pPr>
            <a:r>
              <a:rPr lang="en"/>
              <a:t>Infant Scales or Core</a:t>
            </a:r>
            <a:endParaRPr/>
          </a:p>
          <a:p>
            <a:pPr marL="694249" lvl="1" indent="-296326">
              <a:lnSpc>
                <a:spcPct val="120000"/>
              </a:lnSpc>
              <a:spcBef>
                <a:spcPts val="533"/>
              </a:spcBef>
              <a:buClr>
                <a:schemeClr val="dk1"/>
              </a:buClr>
              <a:buSzPts val="2500"/>
            </a:pPr>
            <a:r>
              <a:rPr lang="en"/>
              <a:t>Cognitive functioning</a:t>
            </a:r>
            <a:endParaRPr/>
          </a:p>
          <a:p>
            <a:pPr marL="237061" indent="-296326">
              <a:lnSpc>
                <a:spcPct val="120000"/>
              </a:lnSpc>
              <a:spcBef>
                <a:spcPts val="1067"/>
              </a:spcBef>
              <a:buClr>
                <a:schemeClr val="dk1"/>
              </a:buClr>
              <a:buSzPts val="2500"/>
            </a:pPr>
            <a:r>
              <a:rPr lang="en"/>
              <a:t>PedsQL Family Impact Module – caregiver and family functioning</a:t>
            </a:r>
            <a:endParaRPr/>
          </a:p>
          <a:p>
            <a:pPr marL="694249" lvl="1" indent="-296326">
              <a:lnSpc>
                <a:spcPct val="120000"/>
              </a:lnSpc>
              <a:spcBef>
                <a:spcPts val="533"/>
              </a:spcBef>
              <a:buClr>
                <a:schemeClr val="dk1"/>
              </a:buClr>
              <a:buSzPts val="2500"/>
            </a:pPr>
            <a:r>
              <a:rPr lang="en"/>
              <a:t>Parent functioning</a:t>
            </a:r>
            <a:endParaRPr/>
          </a:p>
          <a:p>
            <a:pPr marL="694249" lvl="1" indent="-296326">
              <a:lnSpc>
                <a:spcPct val="120000"/>
              </a:lnSpc>
              <a:spcBef>
                <a:spcPts val="533"/>
              </a:spcBef>
              <a:spcAft>
                <a:spcPts val="1600"/>
              </a:spcAft>
              <a:buClr>
                <a:schemeClr val="dk1"/>
              </a:buClr>
              <a:buSzPts val="2500"/>
            </a:pPr>
            <a:r>
              <a:rPr lang="en"/>
              <a:t>Family functioning</a:t>
            </a:r>
            <a:endParaRPr/>
          </a:p>
        </p:txBody>
      </p:sp>
      <p:sp>
        <p:nvSpPr>
          <p:cNvPr id="2777" name="Google Shape;2777;p328"/>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1"/>
        <p:cNvGrpSpPr/>
        <p:nvPr/>
      </p:nvGrpSpPr>
      <p:grpSpPr>
        <a:xfrm>
          <a:off x="0" y="0"/>
          <a:ext cx="0" cy="0"/>
          <a:chOff x="0" y="0"/>
          <a:chExt cx="0" cy="0"/>
        </a:xfrm>
      </p:grpSpPr>
      <p:sp>
        <p:nvSpPr>
          <p:cNvPr id="2782" name="Google Shape;2782;p329"/>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PCPC/POPC	</a:t>
            </a:r>
            <a:endParaRPr/>
          </a:p>
        </p:txBody>
      </p:sp>
      <p:sp>
        <p:nvSpPr>
          <p:cNvPr id="2783" name="Google Shape;2783;p329"/>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237061" indent="-253994">
              <a:lnSpc>
                <a:spcPct val="120000"/>
              </a:lnSpc>
              <a:buClr>
                <a:schemeClr val="dk1"/>
              </a:buClr>
              <a:buSzPts val="2000"/>
            </a:pPr>
            <a:r>
              <a:rPr lang="en" sz="2667"/>
              <a:t>Brief Interview </a:t>
            </a:r>
            <a:endParaRPr sz="2667"/>
          </a:p>
          <a:p>
            <a:pPr marL="237061" indent="-253994">
              <a:lnSpc>
                <a:spcPct val="120000"/>
              </a:lnSpc>
              <a:spcBef>
                <a:spcPts val="1067"/>
              </a:spcBef>
              <a:buClr>
                <a:schemeClr val="dk1"/>
              </a:buClr>
              <a:buSzPts val="2000"/>
            </a:pPr>
            <a:r>
              <a:rPr lang="en" sz="2667"/>
              <a:t>Captures diagnoses/medical problems</a:t>
            </a:r>
            <a:endParaRPr sz="2667"/>
          </a:p>
          <a:p>
            <a:pPr marL="237061" indent="-253994">
              <a:lnSpc>
                <a:spcPct val="120000"/>
              </a:lnSpc>
              <a:spcBef>
                <a:spcPts val="1067"/>
              </a:spcBef>
              <a:spcAft>
                <a:spcPts val="1600"/>
              </a:spcAft>
              <a:buClr>
                <a:schemeClr val="dk1"/>
              </a:buClr>
              <a:buSzPts val="2000"/>
            </a:pPr>
            <a:r>
              <a:rPr lang="en" sz="2667"/>
              <a:t>AND functional impairments associated with each diagnosis/problem</a:t>
            </a:r>
            <a:endParaRPr sz="2667"/>
          </a:p>
        </p:txBody>
      </p:sp>
      <p:sp>
        <p:nvSpPr>
          <p:cNvPr id="2784" name="Google Shape;2784;p329"/>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88"/>
        <p:cNvGrpSpPr/>
        <p:nvPr/>
      </p:nvGrpSpPr>
      <p:grpSpPr>
        <a:xfrm>
          <a:off x="0" y="0"/>
          <a:ext cx="0" cy="0"/>
          <a:chOff x="0" y="0"/>
          <a:chExt cx="0" cy="0"/>
        </a:xfrm>
      </p:grpSpPr>
      <p:sp>
        <p:nvSpPr>
          <p:cNvPr id="2789" name="Google Shape;2789;p330"/>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3-month telephone interview	</a:t>
            </a:r>
            <a:endParaRPr/>
          </a:p>
        </p:txBody>
      </p:sp>
      <p:graphicFrame>
        <p:nvGraphicFramePr>
          <p:cNvPr id="2790" name="Google Shape;2790;p330"/>
          <p:cNvGraphicFramePr/>
          <p:nvPr/>
        </p:nvGraphicFramePr>
        <p:xfrm>
          <a:off x="180537" y="1424560"/>
          <a:ext cx="4000000" cy="4000000"/>
        </p:xfrm>
        <a:graphic>
          <a:graphicData uri="http://schemas.openxmlformats.org/drawingml/2006/table">
            <a:tbl>
              <a:tblPr firstRow="1" firstCol="1" bandRow="1">
                <a:noFill/>
              </a:tblPr>
              <a:tblGrid>
                <a:gridCol w="3537000">
                  <a:extLst>
                    <a:ext uri="{9D8B030D-6E8A-4147-A177-3AD203B41FA5}">
                      <a16:colId xmlns:a16="http://schemas.microsoft.com/office/drawing/2014/main" val="20000"/>
                    </a:ext>
                  </a:extLst>
                </a:gridCol>
                <a:gridCol w="3175633">
                  <a:extLst>
                    <a:ext uri="{9D8B030D-6E8A-4147-A177-3AD203B41FA5}">
                      <a16:colId xmlns:a16="http://schemas.microsoft.com/office/drawing/2014/main" val="20001"/>
                    </a:ext>
                  </a:extLst>
                </a:gridCol>
                <a:gridCol w="3530300">
                  <a:extLst>
                    <a:ext uri="{9D8B030D-6E8A-4147-A177-3AD203B41FA5}">
                      <a16:colId xmlns:a16="http://schemas.microsoft.com/office/drawing/2014/main" val="20002"/>
                    </a:ext>
                  </a:extLst>
                </a:gridCol>
                <a:gridCol w="1588000">
                  <a:extLst>
                    <a:ext uri="{9D8B030D-6E8A-4147-A177-3AD203B41FA5}">
                      <a16:colId xmlns:a16="http://schemas.microsoft.com/office/drawing/2014/main" val="20003"/>
                    </a:ext>
                  </a:extLst>
                </a:gridCol>
              </a:tblGrid>
              <a:tr h="437567">
                <a:tc>
                  <a:txBody>
                    <a:bodyPr/>
                    <a:lstStyle/>
                    <a:p>
                      <a:pPr marL="0" marR="0" lvl="0" indent="0" algn="l" rtl="0">
                        <a:lnSpc>
                          <a:spcPct val="107000"/>
                        </a:lnSpc>
                        <a:spcBef>
                          <a:spcPts val="0"/>
                        </a:spcBef>
                        <a:spcAft>
                          <a:spcPts val="0"/>
                        </a:spcAft>
                        <a:buNone/>
                      </a:pPr>
                      <a:r>
                        <a:rPr lang="en" sz="2400" u="none" strike="noStrike" cap="none"/>
                        <a:t>Measure </a:t>
                      </a:r>
                      <a:endParaRPr sz="24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400" u="none" strike="noStrike" cap="none"/>
                        <a:t>Domain </a:t>
                      </a:r>
                      <a:endParaRPr sz="24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400" u="none" strike="noStrike" cap="none"/>
                        <a:t>Collection Method</a:t>
                      </a:r>
                      <a:endParaRPr sz="24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400" u="none" strike="noStrike" cap="none"/>
                        <a:t>Time</a:t>
                      </a:r>
                      <a:endParaRPr sz="24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0"/>
                  </a:ext>
                </a:extLst>
              </a:tr>
              <a:tr h="895400">
                <a:tc>
                  <a:txBody>
                    <a:bodyPr/>
                    <a:lstStyle/>
                    <a:p>
                      <a:pPr marL="0" marR="0" lvl="0" indent="0" algn="l" rtl="0">
                        <a:lnSpc>
                          <a:spcPct val="107000"/>
                        </a:lnSpc>
                        <a:spcBef>
                          <a:spcPts val="0"/>
                        </a:spcBef>
                        <a:spcAft>
                          <a:spcPts val="0"/>
                        </a:spcAft>
                        <a:buNone/>
                      </a:pPr>
                      <a:r>
                        <a:rPr lang="en" sz="2000" u="none" strike="noStrike" cap="none"/>
                        <a:t>Vineland Adaptive Behavior Scale – Third Edition (VABS-3)</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Neurobehavioral Functioning</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Caregiver interview via phone</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30-60 min</a:t>
                      </a:r>
                      <a:endParaRPr sz="19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1"/>
                  </a:ext>
                </a:extLst>
              </a:tr>
              <a:tr h="895400">
                <a:tc>
                  <a:txBody>
                    <a:bodyPr/>
                    <a:lstStyle/>
                    <a:p>
                      <a:pPr marL="0" marR="0" lvl="0" indent="0" algn="l" rtl="0">
                        <a:lnSpc>
                          <a:spcPct val="107000"/>
                        </a:lnSpc>
                        <a:spcBef>
                          <a:spcPts val="0"/>
                        </a:spcBef>
                        <a:spcAft>
                          <a:spcPts val="0"/>
                        </a:spcAft>
                        <a:buNone/>
                      </a:pPr>
                      <a:r>
                        <a:rPr lang="en" sz="2000" u="none" strike="noStrike" cap="none"/>
                        <a:t>PedsQL Core or Infant Scales </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Health Related Quality of Life</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Caregiver report via phone</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3-5 min</a:t>
                      </a:r>
                      <a:endParaRPr sz="19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2"/>
                  </a:ext>
                </a:extLst>
              </a:tr>
              <a:tr h="437567">
                <a:tc>
                  <a:txBody>
                    <a:bodyPr/>
                    <a:lstStyle/>
                    <a:p>
                      <a:pPr marL="0" marR="0" lvl="0" indent="0" algn="l" rtl="0">
                        <a:lnSpc>
                          <a:spcPct val="107000"/>
                        </a:lnSpc>
                        <a:spcBef>
                          <a:spcPts val="0"/>
                        </a:spcBef>
                        <a:spcAft>
                          <a:spcPts val="0"/>
                        </a:spcAft>
                        <a:buNone/>
                      </a:pPr>
                      <a:r>
                        <a:rPr lang="en" sz="2000" u="none" strike="noStrike" cap="none"/>
                        <a:t>PedsQL cognitive functioning</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Cognitive Functioning</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Caregiver report via phone</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1-3 min</a:t>
                      </a:r>
                      <a:endParaRPr sz="19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3"/>
                  </a:ext>
                </a:extLst>
              </a:tr>
              <a:tr h="895400">
                <a:tc>
                  <a:txBody>
                    <a:bodyPr/>
                    <a:lstStyle/>
                    <a:p>
                      <a:pPr marL="0" marR="0" lvl="0" indent="0" algn="l" rtl="0">
                        <a:lnSpc>
                          <a:spcPct val="107000"/>
                        </a:lnSpc>
                        <a:spcBef>
                          <a:spcPts val="0"/>
                        </a:spcBef>
                        <a:spcAft>
                          <a:spcPts val="0"/>
                        </a:spcAft>
                        <a:buNone/>
                      </a:pPr>
                      <a:r>
                        <a:rPr lang="en" sz="2000" u="none" strike="noStrike" cap="none"/>
                        <a:t>PedsQL Family Impact Module</a:t>
                      </a:r>
                      <a:endParaRPr sz="1500"/>
                    </a:p>
                    <a:p>
                      <a:pPr marL="0" marR="0" lvl="0" indent="0" algn="l" rtl="0">
                        <a:lnSpc>
                          <a:spcPct val="107000"/>
                        </a:lnSpc>
                        <a:spcBef>
                          <a:spcPts val="0"/>
                        </a:spcBef>
                        <a:spcAft>
                          <a:spcPts val="0"/>
                        </a:spcAft>
                        <a:buNone/>
                      </a:pPr>
                      <a:r>
                        <a:rPr lang="en" sz="2000" u="none" strike="noStrike" cap="none"/>
                        <a:t>(family functioning scales only)</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Family Burden</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Caregiver report via phone</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1 min</a:t>
                      </a:r>
                      <a:endParaRPr sz="19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4"/>
                  </a:ext>
                </a:extLst>
              </a:tr>
              <a:tr h="1353233">
                <a:tc>
                  <a:txBody>
                    <a:bodyPr/>
                    <a:lstStyle/>
                    <a:p>
                      <a:pPr marL="0" marR="0" lvl="0" indent="0" algn="l" rtl="0">
                        <a:lnSpc>
                          <a:spcPct val="107000"/>
                        </a:lnSpc>
                        <a:spcBef>
                          <a:spcPts val="0"/>
                        </a:spcBef>
                        <a:spcAft>
                          <a:spcPts val="0"/>
                        </a:spcAft>
                        <a:buNone/>
                      </a:pPr>
                      <a:r>
                        <a:rPr lang="en" sz="2000" u="none" strike="noStrike" cap="none"/>
                        <a:t>PCPC/POPC</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Neurological and global functioning</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Caregiver report (based on VABS-3 responses and any clarifying questions)</a:t>
                      </a:r>
                      <a:endParaRPr sz="19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1900" u="none" strike="noStrike" cap="none"/>
                        <a:t>2-5 min</a:t>
                      </a:r>
                      <a:endParaRPr sz="19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5"/>
                  </a:ext>
                </a:extLst>
              </a:tr>
            </a:tbl>
          </a:graphicData>
        </a:graphic>
      </p:graphicFrame>
      <p:sp>
        <p:nvSpPr>
          <p:cNvPr id="2791" name="Google Shape;2791;p330"/>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95"/>
        <p:cNvGrpSpPr/>
        <p:nvPr/>
      </p:nvGrpSpPr>
      <p:grpSpPr>
        <a:xfrm>
          <a:off x="0" y="0"/>
          <a:ext cx="0" cy="0"/>
          <a:chOff x="0" y="0"/>
          <a:chExt cx="0" cy="0"/>
        </a:xfrm>
      </p:grpSpPr>
      <p:sp>
        <p:nvSpPr>
          <p:cNvPr id="2796" name="Google Shape;2796;p331"/>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12-month telephone interview</a:t>
            </a:r>
            <a:endParaRPr/>
          </a:p>
        </p:txBody>
      </p:sp>
      <p:graphicFrame>
        <p:nvGraphicFramePr>
          <p:cNvPr id="2797" name="Google Shape;2797;p331"/>
          <p:cNvGraphicFramePr/>
          <p:nvPr/>
        </p:nvGraphicFramePr>
        <p:xfrm>
          <a:off x="246295" y="1474792"/>
          <a:ext cx="4000000" cy="4000000"/>
        </p:xfrm>
        <a:graphic>
          <a:graphicData uri="http://schemas.openxmlformats.org/drawingml/2006/table">
            <a:tbl>
              <a:tblPr firstRow="1" firstCol="1" bandRow="1">
                <a:noFill/>
              </a:tblPr>
              <a:tblGrid>
                <a:gridCol w="3590433">
                  <a:extLst>
                    <a:ext uri="{9D8B030D-6E8A-4147-A177-3AD203B41FA5}">
                      <a16:colId xmlns:a16="http://schemas.microsoft.com/office/drawing/2014/main" val="20000"/>
                    </a:ext>
                  </a:extLst>
                </a:gridCol>
                <a:gridCol w="3195367">
                  <a:extLst>
                    <a:ext uri="{9D8B030D-6E8A-4147-A177-3AD203B41FA5}">
                      <a16:colId xmlns:a16="http://schemas.microsoft.com/office/drawing/2014/main" val="20001"/>
                    </a:ext>
                  </a:extLst>
                </a:gridCol>
                <a:gridCol w="3337867">
                  <a:extLst>
                    <a:ext uri="{9D8B030D-6E8A-4147-A177-3AD203B41FA5}">
                      <a16:colId xmlns:a16="http://schemas.microsoft.com/office/drawing/2014/main" val="20002"/>
                    </a:ext>
                  </a:extLst>
                </a:gridCol>
                <a:gridCol w="1575767">
                  <a:extLst>
                    <a:ext uri="{9D8B030D-6E8A-4147-A177-3AD203B41FA5}">
                      <a16:colId xmlns:a16="http://schemas.microsoft.com/office/drawing/2014/main" val="20003"/>
                    </a:ext>
                  </a:extLst>
                </a:gridCol>
              </a:tblGrid>
              <a:tr h="420833">
                <a:tc>
                  <a:txBody>
                    <a:bodyPr/>
                    <a:lstStyle/>
                    <a:p>
                      <a:pPr marL="0" marR="0" lvl="0" indent="0" algn="l" rtl="0">
                        <a:lnSpc>
                          <a:spcPct val="107000"/>
                        </a:lnSpc>
                        <a:spcBef>
                          <a:spcPts val="0"/>
                        </a:spcBef>
                        <a:spcAft>
                          <a:spcPts val="0"/>
                        </a:spcAft>
                        <a:buNone/>
                      </a:pPr>
                      <a:r>
                        <a:rPr lang="en" sz="2000" u="none" strike="noStrike" cap="none"/>
                        <a:t>Measure </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Domain </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Collection Method</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Time</a:t>
                      </a:r>
                      <a:endParaRPr sz="20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0"/>
                  </a:ext>
                </a:extLst>
              </a:tr>
              <a:tr h="861167">
                <a:tc>
                  <a:txBody>
                    <a:bodyPr/>
                    <a:lstStyle/>
                    <a:p>
                      <a:pPr marL="0" marR="0" lvl="0" indent="0" algn="l" rtl="0">
                        <a:lnSpc>
                          <a:spcPct val="107000"/>
                        </a:lnSpc>
                        <a:spcBef>
                          <a:spcPts val="0"/>
                        </a:spcBef>
                        <a:spcAft>
                          <a:spcPts val="0"/>
                        </a:spcAft>
                        <a:buNone/>
                      </a:pPr>
                      <a:r>
                        <a:rPr lang="en" sz="2000" b="1" u="none" strike="noStrike" cap="none"/>
                        <a:t>VABS-3 – Primary study outcome</a:t>
                      </a:r>
                      <a:endParaRPr sz="2000" b="1"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b="1" u="none" strike="noStrike" cap="none"/>
                        <a:t>Neurobehavioral Functioning</a:t>
                      </a:r>
                      <a:endParaRPr sz="2000" b="1"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b="1" u="none" strike="noStrike" cap="none"/>
                        <a:t>Caregiver interview via phone</a:t>
                      </a:r>
                      <a:endParaRPr sz="2000" b="1"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b="1" u="none" strike="noStrike" cap="none"/>
                        <a:t>30-60 min</a:t>
                      </a:r>
                      <a:endParaRPr sz="2000" b="1"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1"/>
                  </a:ext>
                </a:extLst>
              </a:tr>
              <a:tr h="861167">
                <a:tc>
                  <a:txBody>
                    <a:bodyPr/>
                    <a:lstStyle/>
                    <a:p>
                      <a:pPr marL="0" marR="0" lvl="0" indent="0" algn="l" rtl="0">
                        <a:lnSpc>
                          <a:spcPct val="107000"/>
                        </a:lnSpc>
                        <a:spcBef>
                          <a:spcPts val="0"/>
                        </a:spcBef>
                        <a:spcAft>
                          <a:spcPts val="0"/>
                        </a:spcAft>
                        <a:buNone/>
                      </a:pPr>
                      <a:r>
                        <a:rPr lang="en" sz="2000" u="none" strike="noStrike" cap="none"/>
                        <a:t>PedsQL Core or Infant Scales </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Health Related Quality of Life</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Caregiver report via phone</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3-5 min</a:t>
                      </a:r>
                      <a:endParaRPr sz="20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2"/>
                  </a:ext>
                </a:extLst>
              </a:tr>
              <a:tr h="420833">
                <a:tc>
                  <a:txBody>
                    <a:bodyPr/>
                    <a:lstStyle/>
                    <a:p>
                      <a:pPr marL="0" marR="0" lvl="0" indent="0" algn="l" rtl="0">
                        <a:lnSpc>
                          <a:spcPct val="107000"/>
                        </a:lnSpc>
                        <a:spcBef>
                          <a:spcPts val="0"/>
                        </a:spcBef>
                        <a:spcAft>
                          <a:spcPts val="0"/>
                        </a:spcAft>
                        <a:buNone/>
                      </a:pPr>
                      <a:r>
                        <a:rPr lang="en" sz="2000" u="none" strike="noStrike" cap="none"/>
                        <a:t>PedsQL cognitive functioning</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Cognitive Functioning</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Caregiver report via phone</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1-3 min</a:t>
                      </a:r>
                      <a:endParaRPr sz="20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3"/>
                  </a:ext>
                </a:extLst>
              </a:tr>
              <a:tr h="861167">
                <a:tc>
                  <a:txBody>
                    <a:bodyPr/>
                    <a:lstStyle/>
                    <a:p>
                      <a:pPr marL="0" marR="0" lvl="0" indent="0" algn="l" rtl="0">
                        <a:lnSpc>
                          <a:spcPct val="107000"/>
                        </a:lnSpc>
                        <a:spcBef>
                          <a:spcPts val="0"/>
                        </a:spcBef>
                        <a:spcAft>
                          <a:spcPts val="0"/>
                        </a:spcAft>
                        <a:buNone/>
                      </a:pPr>
                      <a:r>
                        <a:rPr lang="en" sz="2000" u="none" strike="noStrike" cap="none"/>
                        <a:t>PedsQL Family Impact Module</a:t>
                      </a:r>
                      <a:endParaRPr sz="1500"/>
                    </a:p>
                    <a:p>
                      <a:pPr marL="0" marR="0" lvl="0" indent="0" algn="l" rtl="0">
                        <a:lnSpc>
                          <a:spcPct val="107000"/>
                        </a:lnSpc>
                        <a:spcBef>
                          <a:spcPts val="0"/>
                        </a:spcBef>
                        <a:spcAft>
                          <a:spcPts val="0"/>
                        </a:spcAft>
                        <a:buNone/>
                      </a:pPr>
                      <a:r>
                        <a:rPr lang="en" sz="2000" u="none" strike="noStrike" cap="none"/>
                        <a:t>(entire scale)</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Family Burden</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Caregiver report via phone</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3-5 min</a:t>
                      </a:r>
                      <a:endParaRPr sz="20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4"/>
                  </a:ext>
                </a:extLst>
              </a:tr>
              <a:tr h="1301500">
                <a:tc>
                  <a:txBody>
                    <a:bodyPr/>
                    <a:lstStyle/>
                    <a:p>
                      <a:pPr marL="0" marR="0" lvl="0" indent="0" algn="l" rtl="0">
                        <a:lnSpc>
                          <a:spcPct val="107000"/>
                        </a:lnSpc>
                        <a:spcBef>
                          <a:spcPts val="0"/>
                        </a:spcBef>
                        <a:spcAft>
                          <a:spcPts val="0"/>
                        </a:spcAft>
                        <a:buNone/>
                      </a:pPr>
                      <a:r>
                        <a:rPr lang="en" sz="2000" u="none" strike="noStrike" cap="none"/>
                        <a:t>PCPC/POPC</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Neurological and global functioning</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Caregiver report (based on VABS-3 and any clarifying questions)</a:t>
                      </a:r>
                      <a:endParaRPr sz="2000" u="none" strike="noStrike" cap="none">
                        <a:latin typeface="Calibri"/>
                        <a:ea typeface="Calibri"/>
                        <a:cs typeface="Calibri"/>
                        <a:sym typeface="Calibri"/>
                      </a:endParaRPr>
                    </a:p>
                  </a:txBody>
                  <a:tcPr marL="68567" marR="68567" marT="0" marB="0"/>
                </a:tc>
                <a:tc>
                  <a:txBody>
                    <a:bodyPr/>
                    <a:lstStyle/>
                    <a:p>
                      <a:pPr marL="0" marR="0" lvl="0" indent="0" algn="l" rtl="0">
                        <a:lnSpc>
                          <a:spcPct val="107000"/>
                        </a:lnSpc>
                        <a:spcBef>
                          <a:spcPts val="0"/>
                        </a:spcBef>
                        <a:spcAft>
                          <a:spcPts val="0"/>
                        </a:spcAft>
                        <a:buNone/>
                      </a:pPr>
                      <a:r>
                        <a:rPr lang="en" sz="2000" u="none" strike="noStrike" cap="none"/>
                        <a:t>0-5 min</a:t>
                      </a:r>
                      <a:endParaRPr sz="2000" u="none" strike="noStrike" cap="none">
                        <a:latin typeface="Calibri"/>
                        <a:ea typeface="Calibri"/>
                        <a:cs typeface="Calibri"/>
                        <a:sym typeface="Calibri"/>
                      </a:endParaRPr>
                    </a:p>
                  </a:txBody>
                  <a:tcPr marL="68567" marR="68567" marT="0" marB="0"/>
                </a:tc>
                <a:extLst>
                  <a:ext uri="{0D108BD9-81ED-4DB2-BD59-A6C34878D82A}">
                    <a16:rowId xmlns:a16="http://schemas.microsoft.com/office/drawing/2014/main" val="10005"/>
                  </a:ext>
                </a:extLst>
              </a:tr>
            </a:tbl>
          </a:graphicData>
        </a:graphic>
      </p:graphicFrame>
      <p:sp>
        <p:nvSpPr>
          <p:cNvPr id="2798" name="Google Shape;2798;p331"/>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02"/>
        <p:cNvGrpSpPr/>
        <p:nvPr/>
      </p:nvGrpSpPr>
      <p:grpSpPr>
        <a:xfrm>
          <a:off x="0" y="0"/>
          <a:ext cx="0" cy="0"/>
          <a:chOff x="0" y="0"/>
          <a:chExt cx="0" cy="0"/>
        </a:xfrm>
      </p:grpSpPr>
      <p:sp>
        <p:nvSpPr>
          <p:cNvPr id="2803" name="Google Shape;2803;p332"/>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Challenges and Solutions</a:t>
            </a:r>
            <a:endParaRPr/>
          </a:p>
        </p:txBody>
      </p:sp>
      <p:pic>
        <p:nvPicPr>
          <p:cNvPr id="2804" name="Google Shape;2804;p332"/>
          <p:cNvPicPr preferRelativeResize="0"/>
          <p:nvPr/>
        </p:nvPicPr>
        <p:blipFill rotWithShape="1">
          <a:blip r:embed="rId3">
            <a:alphaModFix/>
          </a:blip>
          <a:srcRect/>
          <a:stretch/>
        </p:blipFill>
        <p:spPr>
          <a:xfrm>
            <a:off x="1" y="1424583"/>
            <a:ext cx="12191999" cy="4125951"/>
          </a:xfrm>
          <a:prstGeom prst="rect">
            <a:avLst/>
          </a:prstGeom>
          <a:noFill/>
          <a:ln>
            <a:noFill/>
          </a:ln>
        </p:spPr>
      </p:pic>
      <p:sp>
        <p:nvSpPr>
          <p:cNvPr id="2805" name="Google Shape;2805;p332"/>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09"/>
        <p:cNvGrpSpPr/>
        <p:nvPr/>
      </p:nvGrpSpPr>
      <p:grpSpPr>
        <a:xfrm>
          <a:off x="0" y="0"/>
          <a:ext cx="0" cy="0"/>
          <a:chOff x="0" y="0"/>
          <a:chExt cx="0" cy="0"/>
        </a:xfrm>
      </p:grpSpPr>
      <p:sp>
        <p:nvSpPr>
          <p:cNvPr id="2810" name="Google Shape;2810;p333"/>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Before Sites Go Live	</a:t>
            </a:r>
            <a:endParaRPr/>
          </a:p>
        </p:txBody>
      </p:sp>
      <p:sp>
        <p:nvSpPr>
          <p:cNvPr id="2811" name="Google Shape;2811;p333"/>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338658" indent="-355591">
              <a:lnSpc>
                <a:spcPct val="107000"/>
              </a:lnSpc>
              <a:buClr>
                <a:schemeClr val="dk1"/>
              </a:buClr>
              <a:buSzPts val="2000"/>
              <a:buFont typeface="Noto Sans Symbols"/>
              <a:buChar char="∙"/>
            </a:pPr>
            <a:r>
              <a:rPr lang="en" sz="2667"/>
              <a:t>Discuss scientific rationale for study and potential impact study could have on patient population. </a:t>
            </a:r>
            <a:endParaRPr sz="2667"/>
          </a:p>
          <a:p>
            <a:pPr marL="338658" indent="-186262">
              <a:lnSpc>
                <a:spcPct val="107000"/>
              </a:lnSpc>
              <a:buClr>
                <a:schemeClr val="dk1"/>
              </a:buClr>
              <a:buNone/>
            </a:pPr>
            <a:endParaRPr sz="2667"/>
          </a:p>
          <a:p>
            <a:pPr marL="338658" indent="-355591">
              <a:lnSpc>
                <a:spcPct val="107000"/>
              </a:lnSpc>
              <a:buClr>
                <a:schemeClr val="dk1"/>
              </a:buClr>
              <a:buSzPts val="2000"/>
              <a:buFont typeface="Noto Sans Symbols"/>
              <a:buChar char="∙"/>
            </a:pPr>
            <a:r>
              <a:rPr lang="en" sz="2667"/>
              <a:t>Emphasize consequences of lost to follow-up on primary outcome.</a:t>
            </a:r>
            <a:endParaRPr sz="2667"/>
          </a:p>
          <a:p>
            <a:pPr marL="338658" indent="-186262">
              <a:lnSpc>
                <a:spcPct val="107000"/>
              </a:lnSpc>
              <a:buClr>
                <a:schemeClr val="dk1"/>
              </a:buClr>
              <a:buNone/>
            </a:pPr>
            <a:endParaRPr sz="2667"/>
          </a:p>
          <a:p>
            <a:pPr marL="338658" indent="-355591">
              <a:lnSpc>
                <a:spcPct val="107000"/>
              </a:lnSpc>
              <a:buClr>
                <a:schemeClr val="dk1"/>
              </a:buClr>
              <a:buSzPts val="2000"/>
              <a:buFont typeface="Noto Sans Symbols"/>
              <a:buChar char="∙"/>
            </a:pPr>
            <a:r>
              <a:rPr lang="en" sz="2667"/>
              <a:t>Orient study teams to detailed protocol and procedures.</a:t>
            </a:r>
            <a:endParaRPr sz="2667"/>
          </a:p>
          <a:p>
            <a:pPr marL="338658" indent="-186262">
              <a:lnSpc>
                <a:spcPct val="107000"/>
              </a:lnSpc>
              <a:buClr>
                <a:schemeClr val="dk1"/>
              </a:buClr>
              <a:buNone/>
            </a:pPr>
            <a:endParaRPr sz="2667"/>
          </a:p>
          <a:p>
            <a:pPr marL="338658" indent="-355591">
              <a:lnSpc>
                <a:spcPct val="107000"/>
              </a:lnSpc>
              <a:buClr>
                <a:schemeClr val="dk1"/>
              </a:buClr>
              <a:buSzPts val="2000"/>
              <a:buFont typeface="Noto Sans Symbols"/>
              <a:buChar char="∙"/>
            </a:pPr>
            <a:r>
              <a:rPr lang="en" sz="2667"/>
              <a:t>Many additional strategies (Gildea et la., 2020, supplemental table 1)</a:t>
            </a:r>
            <a:endParaRPr sz="2667"/>
          </a:p>
        </p:txBody>
      </p:sp>
      <p:sp>
        <p:nvSpPr>
          <p:cNvPr id="2812" name="Google Shape;2812;p333"/>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38</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16"/>
        <p:cNvGrpSpPr/>
        <p:nvPr/>
      </p:nvGrpSpPr>
      <p:grpSpPr>
        <a:xfrm>
          <a:off x="0" y="0"/>
          <a:ext cx="0" cy="0"/>
          <a:chOff x="0" y="0"/>
          <a:chExt cx="0" cy="0"/>
        </a:xfrm>
      </p:grpSpPr>
      <p:sp>
        <p:nvSpPr>
          <p:cNvPr id="2817" name="Google Shape;2817;p334"/>
          <p:cNvSpPr txBox="1">
            <a:spLocks noGrp="1"/>
          </p:cNvSpPr>
          <p:nvPr>
            <p:ph type="title" idx="4294967295"/>
          </p:nvPr>
        </p:nvSpPr>
        <p:spPr>
          <a:xfrm>
            <a:off x="290200" y="1795133"/>
            <a:ext cx="8728400" cy="1945600"/>
          </a:xfrm>
          <a:prstGeom prst="rect">
            <a:avLst/>
          </a:prstGeom>
          <a:noFill/>
          <a:ln>
            <a:noFill/>
          </a:ln>
        </p:spPr>
        <p:txBody>
          <a:bodyPr spcFirstLastPara="1" vert="horz" wrap="square" lIns="91433" tIns="45700" rIns="91433" bIns="45700" rtlCol="0" anchor="ctr" anchorCtr="0">
            <a:noAutofit/>
          </a:bodyPr>
          <a:lstStyle/>
          <a:p>
            <a:pPr>
              <a:spcBef>
                <a:spcPts val="0"/>
              </a:spcBef>
              <a:buClr>
                <a:srgbClr val="4E58A7"/>
              </a:buClr>
              <a:buSzPts val="3600"/>
            </a:pPr>
            <a:r>
              <a:rPr lang="en"/>
              <a:t>Thank you for your attention!</a:t>
            </a:r>
            <a:endParaRPr/>
          </a:p>
          <a:p>
            <a:pPr>
              <a:spcBef>
                <a:spcPts val="0"/>
              </a:spcBef>
              <a:buClr>
                <a:srgbClr val="4E58A7"/>
              </a:buClr>
              <a:buSzPts val="3600"/>
            </a:pPr>
            <a:endParaRPr/>
          </a:p>
          <a:p>
            <a:pPr>
              <a:spcBef>
                <a:spcPts val="0"/>
              </a:spcBef>
              <a:buClr>
                <a:srgbClr val="4E58A7"/>
              </a:buClr>
              <a:buSzPts val="3600"/>
            </a:pPr>
            <a:r>
              <a:rPr lang="en"/>
              <a:t>Questions and Discussion</a:t>
            </a:r>
            <a:endParaRPr/>
          </a:p>
        </p:txBody>
      </p:sp>
      <p:sp>
        <p:nvSpPr>
          <p:cNvPr id="2818" name="Google Shape;2818;p334"/>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39</a:t>
            </a:fld>
            <a:endParaRPr/>
          </a:p>
        </p:txBody>
      </p:sp>
      <p:pic>
        <p:nvPicPr>
          <p:cNvPr id="2819" name="Google Shape;2819;p334"/>
          <p:cNvPicPr preferRelativeResize="0"/>
          <p:nvPr/>
        </p:nvPicPr>
        <p:blipFill rotWithShape="1">
          <a:blip r:embed="rId3">
            <a:alphaModFix/>
          </a:blip>
          <a:srcRect/>
          <a:stretch/>
        </p:blipFill>
        <p:spPr>
          <a:xfrm>
            <a:off x="7595755" y="4044949"/>
            <a:ext cx="4486888" cy="2698752"/>
          </a:xfrm>
          <a:prstGeom prst="rect">
            <a:avLst/>
          </a:prstGeom>
          <a:noFill/>
          <a:ln>
            <a:noFill/>
          </a:ln>
        </p:spPr>
      </p:pic>
      <p:pic>
        <p:nvPicPr>
          <p:cNvPr id="2820" name="Google Shape;2820;p334"/>
          <p:cNvPicPr preferRelativeResize="0">
            <a:picLocks noGrp="1"/>
          </p:cNvPicPr>
          <p:nvPr>
            <p:ph type="body" idx="4294967295"/>
          </p:nvPr>
        </p:nvPicPr>
        <p:blipFill rotWithShape="1">
          <a:blip r:embed="rId4">
            <a:alphaModFix/>
          </a:blip>
          <a:srcRect/>
          <a:stretch/>
        </p:blipFill>
        <p:spPr>
          <a:xfrm>
            <a:off x="0" y="4044949"/>
            <a:ext cx="4014400" cy="2760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55"/>
        <p:cNvGrpSpPr/>
        <p:nvPr/>
      </p:nvGrpSpPr>
      <p:grpSpPr>
        <a:xfrm>
          <a:off x="0" y="0"/>
          <a:ext cx="0" cy="0"/>
          <a:chOff x="0" y="0"/>
          <a:chExt cx="0" cy="0"/>
        </a:xfrm>
      </p:grpSpPr>
      <p:sp>
        <p:nvSpPr>
          <p:cNvPr id="2556" name="Google Shape;2556;p299"/>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Baseline Assessment for Outcomes </a:t>
            </a:r>
            <a:endParaRPr/>
          </a:p>
        </p:txBody>
      </p:sp>
      <p:sp>
        <p:nvSpPr>
          <p:cNvPr id="2557" name="Google Shape;2557;p299"/>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237061" indent="-279393">
              <a:lnSpc>
                <a:spcPct val="100000"/>
              </a:lnSpc>
              <a:buClr>
                <a:schemeClr val="dk1"/>
              </a:buClr>
              <a:buSzPts val="2500"/>
            </a:pPr>
            <a:r>
              <a:rPr lang="en" sz="3333" i="1"/>
              <a:t>Understanding functioning prior to cardiac arrest is essential for outcome analysis </a:t>
            </a:r>
            <a:endParaRPr sz="3333"/>
          </a:p>
          <a:p>
            <a:pPr marL="694249" lvl="1" indent="-262460">
              <a:lnSpc>
                <a:spcPct val="100000"/>
              </a:lnSpc>
              <a:spcBef>
                <a:spcPts val="533"/>
              </a:spcBef>
              <a:buClr>
                <a:schemeClr val="dk1"/>
              </a:buClr>
              <a:buSzPts val="2300"/>
            </a:pPr>
            <a:r>
              <a:rPr lang="en" sz="3067"/>
              <a:t>Identify a primary caregiver as respondent</a:t>
            </a:r>
            <a:endParaRPr sz="3067"/>
          </a:p>
          <a:p>
            <a:pPr marL="694249" lvl="1" indent="-262460">
              <a:lnSpc>
                <a:spcPct val="100000"/>
              </a:lnSpc>
              <a:spcBef>
                <a:spcPts val="533"/>
              </a:spcBef>
              <a:buClr>
                <a:schemeClr val="dk1"/>
              </a:buClr>
              <a:buSzPts val="2300"/>
            </a:pPr>
            <a:r>
              <a:rPr lang="en" sz="3067"/>
              <a:t>Rate of global neurological functioning and overall functioning based on medical records and/or caregiver report</a:t>
            </a:r>
            <a:endParaRPr sz="3067"/>
          </a:p>
          <a:p>
            <a:pPr marL="694249" lvl="1" indent="-262460">
              <a:lnSpc>
                <a:spcPct val="100000"/>
              </a:lnSpc>
              <a:spcBef>
                <a:spcPts val="533"/>
              </a:spcBef>
              <a:buClr>
                <a:schemeClr val="dk1"/>
              </a:buClr>
              <a:buSzPts val="2300"/>
            </a:pPr>
            <a:r>
              <a:rPr lang="en" sz="3067"/>
              <a:t>Facilitate caregiver completion of 3 questionnaires</a:t>
            </a:r>
            <a:endParaRPr sz="3067"/>
          </a:p>
          <a:p>
            <a:pPr marL="694249" lvl="1" indent="-262460">
              <a:lnSpc>
                <a:spcPct val="100000"/>
              </a:lnSpc>
              <a:spcBef>
                <a:spcPts val="533"/>
              </a:spcBef>
              <a:buClr>
                <a:schemeClr val="dk1"/>
              </a:buClr>
              <a:buSzPts val="2300"/>
            </a:pPr>
            <a:r>
              <a:rPr lang="en" sz="3067"/>
              <a:t>Collect data within 48 hours of enrollment</a:t>
            </a:r>
            <a:endParaRPr sz="3067"/>
          </a:p>
          <a:p>
            <a:pPr marL="237061" indent="-101597">
              <a:lnSpc>
                <a:spcPct val="100000"/>
              </a:lnSpc>
              <a:spcBef>
                <a:spcPts val="1067"/>
              </a:spcBef>
              <a:buClr>
                <a:schemeClr val="dk1"/>
              </a:buClr>
              <a:buSzPts val="1260"/>
              <a:buNone/>
            </a:pPr>
            <a:endParaRPr sz="1960"/>
          </a:p>
          <a:p>
            <a:pPr marL="0" indent="0">
              <a:lnSpc>
                <a:spcPct val="100000"/>
              </a:lnSpc>
              <a:spcBef>
                <a:spcPts val="1067"/>
              </a:spcBef>
              <a:spcAft>
                <a:spcPts val="1600"/>
              </a:spcAft>
              <a:buClr>
                <a:schemeClr val="dk1"/>
              </a:buClr>
              <a:buSzPts val="1260"/>
              <a:buNone/>
            </a:pPr>
            <a:endParaRPr sz="1960"/>
          </a:p>
        </p:txBody>
      </p:sp>
      <p:sp>
        <p:nvSpPr>
          <p:cNvPr id="2558" name="Google Shape;2558;p299"/>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62"/>
        <p:cNvGrpSpPr/>
        <p:nvPr/>
      </p:nvGrpSpPr>
      <p:grpSpPr>
        <a:xfrm>
          <a:off x="0" y="0"/>
          <a:ext cx="0" cy="0"/>
          <a:chOff x="0" y="0"/>
          <a:chExt cx="0" cy="0"/>
        </a:xfrm>
      </p:grpSpPr>
      <p:sp>
        <p:nvSpPr>
          <p:cNvPr id="2563" name="Google Shape;2563;p300"/>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fontScale="90000"/>
          </a:bodyPr>
          <a:lstStyle/>
          <a:p>
            <a:pPr>
              <a:buClr>
                <a:srgbClr val="4E58A7"/>
              </a:buClr>
              <a:buSzPts val="3600"/>
            </a:pPr>
            <a:r>
              <a:rPr lang="en"/>
              <a:t>Identifying and supporting respondent</a:t>
            </a:r>
            <a:endParaRPr/>
          </a:p>
        </p:txBody>
      </p:sp>
      <p:sp>
        <p:nvSpPr>
          <p:cNvPr id="2564" name="Google Shape;2564;p300"/>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237061" indent="-253994">
              <a:lnSpc>
                <a:spcPct val="120000"/>
              </a:lnSpc>
              <a:buClr>
                <a:schemeClr val="dk1"/>
              </a:buClr>
            </a:pPr>
            <a:r>
              <a:rPr lang="en"/>
              <a:t>Respondent must be adult very familiar with everyday behavior of child (usually a parent). </a:t>
            </a:r>
            <a:endParaRPr/>
          </a:p>
          <a:p>
            <a:pPr marL="237061" indent="-253994">
              <a:lnSpc>
                <a:spcPct val="120000"/>
              </a:lnSpc>
              <a:spcBef>
                <a:spcPts val="1067"/>
              </a:spcBef>
              <a:buClr>
                <a:schemeClr val="dk1"/>
              </a:buClr>
            </a:pPr>
            <a:r>
              <a:rPr lang="en"/>
              <a:t>Identify obstacles: language, literary status, level of distress. </a:t>
            </a:r>
            <a:endParaRPr sz="1600"/>
          </a:p>
          <a:p>
            <a:pPr marL="694249" lvl="1" indent="-253994">
              <a:lnSpc>
                <a:spcPct val="120000"/>
              </a:lnSpc>
              <a:spcBef>
                <a:spcPts val="533"/>
              </a:spcBef>
              <a:buClr>
                <a:schemeClr val="dk1"/>
              </a:buClr>
              <a:buSzPts val="1800"/>
            </a:pPr>
            <a:r>
              <a:rPr lang="en" u="sng"/>
              <a:t>Language</a:t>
            </a:r>
            <a:r>
              <a:rPr lang="en"/>
              <a:t> - If proficiency in English comprehension is poor and Spanish is respondent’s primary language, use Spanish version of questionnaires.</a:t>
            </a:r>
            <a:endParaRPr/>
          </a:p>
          <a:p>
            <a:pPr marL="694249" lvl="1" indent="-253994">
              <a:lnSpc>
                <a:spcPct val="120000"/>
              </a:lnSpc>
              <a:spcBef>
                <a:spcPts val="533"/>
              </a:spcBef>
              <a:buClr>
                <a:schemeClr val="dk1"/>
              </a:buClr>
              <a:buSzPts val="1800"/>
            </a:pPr>
            <a:r>
              <a:rPr lang="en" u="sng"/>
              <a:t>Literacy</a:t>
            </a:r>
            <a:r>
              <a:rPr lang="en"/>
              <a:t> - Must have sufficiently high reading skills to be able to read and understand questionnaires. If poor reading skills are suspected, read items to respondent. </a:t>
            </a:r>
            <a:endParaRPr/>
          </a:p>
          <a:p>
            <a:pPr marL="694249" lvl="1" indent="-253994">
              <a:lnSpc>
                <a:spcPct val="100000"/>
              </a:lnSpc>
              <a:spcBef>
                <a:spcPts val="533"/>
              </a:spcBef>
              <a:spcAft>
                <a:spcPts val="1600"/>
              </a:spcAft>
              <a:buClr>
                <a:schemeClr val="dk1"/>
              </a:buClr>
              <a:buSzPts val="1800"/>
            </a:pPr>
            <a:r>
              <a:rPr lang="en" u="sng"/>
              <a:t>Distress</a:t>
            </a:r>
            <a:r>
              <a:rPr lang="en"/>
              <a:t> - If the family is distraught, it is suggested that a member of the study team sit down with the respondent, and, if necessary, read questionnaires and assist with completion. </a:t>
            </a:r>
            <a:endParaRPr sz="1600"/>
          </a:p>
        </p:txBody>
      </p:sp>
      <p:sp>
        <p:nvSpPr>
          <p:cNvPr id="2565" name="Google Shape;2565;p300"/>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69"/>
        <p:cNvGrpSpPr/>
        <p:nvPr/>
      </p:nvGrpSpPr>
      <p:grpSpPr>
        <a:xfrm>
          <a:off x="0" y="0"/>
          <a:ext cx="0" cy="0"/>
          <a:chOff x="0" y="0"/>
          <a:chExt cx="0" cy="0"/>
        </a:xfrm>
      </p:grpSpPr>
      <p:sp>
        <p:nvSpPr>
          <p:cNvPr id="2570" name="Google Shape;2570;p301"/>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Establishing Rapport</a:t>
            </a:r>
            <a:endParaRPr/>
          </a:p>
        </p:txBody>
      </p:sp>
      <p:sp>
        <p:nvSpPr>
          <p:cNvPr id="2571" name="Google Shape;2571;p301"/>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0" indent="0">
              <a:lnSpc>
                <a:spcPct val="120000"/>
              </a:lnSpc>
              <a:buClr>
                <a:schemeClr val="dk1"/>
              </a:buClr>
              <a:buNone/>
            </a:pPr>
            <a:r>
              <a:rPr lang="en" sz="2267"/>
              <a:t>Establishing a relationship that encourages accurate, unbiased information is important for obtaining valid results. </a:t>
            </a:r>
            <a:r>
              <a:rPr lang="en" sz="2267" u="sng"/>
              <a:t>Take time to establish rapport</a:t>
            </a:r>
            <a:r>
              <a:rPr lang="en" sz="2267"/>
              <a:t>: </a:t>
            </a:r>
            <a:endParaRPr sz="2267"/>
          </a:p>
          <a:p>
            <a:pPr marL="694249" lvl="1" indent="-287859">
              <a:lnSpc>
                <a:spcPct val="120000"/>
              </a:lnSpc>
              <a:spcBef>
                <a:spcPts val="533"/>
              </a:spcBef>
              <a:buClr>
                <a:schemeClr val="dk1"/>
              </a:buClr>
              <a:buSzPts val="2400"/>
            </a:pPr>
            <a:r>
              <a:rPr lang="en" sz="2267"/>
              <a:t>Briefly describe purpose of assessment: “Learning about [NAME’S] behavior and your family prior to this cardiac arrest will help us get a total picture of him/her” </a:t>
            </a:r>
            <a:endParaRPr sz="2267"/>
          </a:p>
          <a:p>
            <a:pPr marL="694249" lvl="1" indent="-287859">
              <a:lnSpc>
                <a:spcPct val="120000"/>
              </a:lnSpc>
              <a:spcBef>
                <a:spcPts val="533"/>
              </a:spcBef>
              <a:buClr>
                <a:schemeClr val="dk1"/>
              </a:buClr>
              <a:buSzPts val="2400"/>
            </a:pPr>
            <a:r>
              <a:rPr lang="en" sz="2267"/>
              <a:t>Explain their role: “Given that you have spent the most time with [NAME], you will be the important person who is going to give us the information about his/her behavior.” </a:t>
            </a:r>
            <a:endParaRPr sz="2267"/>
          </a:p>
          <a:p>
            <a:pPr marL="694249" lvl="1" indent="-287859">
              <a:lnSpc>
                <a:spcPct val="120000"/>
              </a:lnSpc>
              <a:spcBef>
                <a:spcPts val="533"/>
              </a:spcBef>
              <a:buClr>
                <a:schemeClr val="dk1"/>
              </a:buClr>
              <a:buSzPts val="2400"/>
            </a:pPr>
            <a:r>
              <a:rPr lang="en" sz="2267"/>
              <a:t>Explain the structure of the questionnaires: “You will be giving us information about [NAME’S] physical, emotional, social, and cognitive functioning as well as information about his/her family and household.” </a:t>
            </a:r>
            <a:endParaRPr sz="2267"/>
          </a:p>
          <a:p>
            <a:pPr marL="237061" indent="-84665">
              <a:lnSpc>
                <a:spcPct val="120000"/>
              </a:lnSpc>
              <a:spcBef>
                <a:spcPts val="1067"/>
              </a:spcBef>
              <a:spcAft>
                <a:spcPts val="1600"/>
              </a:spcAft>
              <a:buClr>
                <a:schemeClr val="dk1"/>
              </a:buClr>
              <a:buNone/>
            </a:pPr>
            <a:endParaRPr sz="2267"/>
          </a:p>
        </p:txBody>
      </p:sp>
      <p:sp>
        <p:nvSpPr>
          <p:cNvPr id="2572" name="Google Shape;2572;p301"/>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sz="1333"/>
              <a:pPr/>
              <a:t>6</a:t>
            </a:fld>
            <a:endParaRPr sz="1333"/>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77"/>
        <p:cNvGrpSpPr/>
        <p:nvPr/>
      </p:nvGrpSpPr>
      <p:grpSpPr>
        <a:xfrm>
          <a:off x="0" y="0"/>
          <a:ext cx="0" cy="0"/>
          <a:chOff x="0" y="0"/>
          <a:chExt cx="0" cy="0"/>
        </a:xfrm>
      </p:grpSpPr>
      <p:sp>
        <p:nvSpPr>
          <p:cNvPr id="2578" name="Google Shape;2578;p302"/>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buClr>
                <a:srgbClr val="4E58A7"/>
              </a:buClr>
              <a:buSzPts val="3600"/>
            </a:pPr>
            <a:r>
              <a:rPr lang="en"/>
              <a:t>Global Neurological and Overall Functioning</a:t>
            </a:r>
            <a:endParaRPr/>
          </a:p>
        </p:txBody>
      </p:sp>
      <p:sp>
        <p:nvSpPr>
          <p:cNvPr id="2579" name="Google Shape;2579;p302"/>
          <p:cNvSpPr txBox="1">
            <a:spLocks noGrp="1"/>
          </p:cNvSpPr>
          <p:nvPr>
            <p:ph type="body" idx="1"/>
          </p:nvPr>
        </p:nvSpPr>
        <p:spPr>
          <a:xfrm>
            <a:off x="902933" y="1784367"/>
            <a:ext cx="10873600" cy="4307600"/>
          </a:xfrm>
          <a:prstGeom prst="rect">
            <a:avLst/>
          </a:prstGeom>
          <a:noFill/>
          <a:ln>
            <a:noFill/>
          </a:ln>
        </p:spPr>
        <p:txBody>
          <a:bodyPr spcFirstLastPara="1" vert="horz" wrap="square" lIns="91433" tIns="45700" rIns="91433" bIns="45700" rtlCol="0" anchor="t" anchorCtr="0">
            <a:noAutofit/>
          </a:bodyPr>
          <a:lstStyle/>
          <a:p>
            <a:pPr marL="0" indent="0">
              <a:lnSpc>
                <a:spcPct val="120000"/>
              </a:lnSpc>
              <a:buClr>
                <a:schemeClr val="dk1"/>
              </a:buClr>
              <a:buSzPts val="2100"/>
              <a:buNone/>
            </a:pPr>
            <a:r>
              <a:rPr lang="en" sz="3733" b="1"/>
              <a:t>PCPC – Pediatric Cerebral Performance Category </a:t>
            </a:r>
            <a:endParaRPr/>
          </a:p>
          <a:p>
            <a:pPr marL="0" indent="0">
              <a:lnSpc>
                <a:spcPct val="120000"/>
              </a:lnSpc>
              <a:spcBef>
                <a:spcPts val="1067"/>
              </a:spcBef>
              <a:buClr>
                <a:schemeClr val="dk1"/>
              </a:buClr>
              <a:buSzPts val="2100"/>
              <a:buNone/>
            </a:pPr>
            <a:r>
              <a:rPr lang="en" sz="3733" b="1"/>
              <a:t>POPC – Pediatric Overall Performance Category </a:t>
            </a:r>
            <a:endParaRPr/>
          </a:p>
          <a:p>
            <a:pPr marL="237061" indent="-296326">
              <a:lnSpc>
                <a:spcPct val="120000"/>
              </a:lnSpc>
              <a:spcBef>
                <a:spcPts val="1067"/>
              </a:spcBef>
              <a:buClr>
                <a:schemeClr val="dk1"/>
              </a:buClr>
              <a:buSzPts val="2500"/>
            </a:pPr>
            <a:r>
              <a:rPr lang="en"/>
              <a:t>Review the </a:t>
            </a:r>
            <a:r>
              <a:rPr lang="en" u="sng"/>
              <a:t>medical record </a:t>
            </a:r>
            <a:r>
              <a:rPr lang="en"/>
              <a:t>for the pre-CA level of impairment, medical conditions, AND etiology of delays in functional impairment.</a:t>
            </a:r>
            <a:endParaRPr/>
          </a:p>
          <a:p>
            <a:pPr marL="237061" indent="-296326">
              <a:lnSpc>
                <a:spcPct val="120000"/>
              </a:lnSpc>
              <a:spcBef>
                <a:spcPts val="1067"/>
              </a:spcBef>
              <a:spcAft>
                <a:spcPts val="1600"/>
              </a:spcAft>
              <a:buClr>
                <a:schemeClr val="dk1"/>
              </a:buClr>
              <a:buSzPts val="2500"/>
            </a:pPr>
            <a:r>
              <a:rPr lang="en"/>
              <a:t>If records are not clear, </a:t>
            </a:r>
            <a:r>
              <a:rPr lang="en" u="sng"/>
              <a:t>ask the caregiver </a:t>
            </a:r>
            <a:r>
              <a:rPr lang="en"/>
              <a:t>about any medical diagnoses the child had prior to the cardiac arrest AND ask whether each diagnosis limited child’s functioning in any way.</a:t>
            </a:r>
            <a:endParaRPr/>
          </a:p>
        </p:txBody>
      </p:sp>
      <p:sp>
        <p:nvSpPr>
          <p:cNvPr id="2580" name="Google Shape;2580;p302"/>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85"/>
        <p:cNvGrpSpPr/>
        <p:nvPr/>
      </p:nvGrpSpPr>
      <p:grpSpPr>
        <a:xfrm>
          <a:off x="0" y="0"/>
          <a:ext cx="0" cy="0"/>
          <a:chOff x="0" y="0"/>
          <a:chExt cx="0" cy="0"/>
        </a:xfrm>
      </p:grpSpPr>
      <p:sp>
        <p:nvSpPr>
          <p:cNvPr id="2586" name="Google Shape;2586;p303"/>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PCPC/POPC Decision Tree </a:t>
            </a:r>
            <a:endParaRPr/>
          </a:p>
        </p:txBody>
      </p:sp>
      <p:sp>
        <p:nvSpPr>
          <p:cNvPr id="2587" name="Google Shape;2587;p303"/>
          <p:cNvSpPr txBox="1">
            <a:spLocks noGrp="1"/>
          </p:cNvSpPr>
          <p:nvPr>
            <p:ph type="body" idx="1"/>
          </p:nvPr>
        </p:nvSpPr>
        <p:spPr>
          <a:xfrm>
            <a:off x="591200" y="1536633"/>
            <a:ext cx="11185200" cy="4555200"/>
          </a:xfrm>
          <a:prstGeom prst="rect">
            <a:avLst/>
          </a:prstGeom>
          <a:noFill/>
          <a:ln>
            <a:noFill/>
          </a:ln>
        </p:spPr>
        <p:txBody>
          <a:bodyPr spcFirstLastPara="1" vert="horz" wrap="square" lIns="91433" tIns="45700" rIns="91433" bIns="45700" rtlCol="0" anchor="t" anchorCtr="0">
            <a:noAutofit/>
          </a:bodyPr>
          <a:lstStyle/>
          <a:p>
            <a:pPr marL="457189" indent="-444489">
              <a:lnSpc>
                <a:spcPct val="120000"/>
              </a:lnSpc>
              <a:buClr>
                <a:schemeClr val="dk1"/>
              </a:buClr>
              <a:buSzPts val="1450"/>
              <a:buFont typeface="Calibri"/>
              <a:buAutoNum type="arabicPeriod"/>
            </a:pPr>
            <a:r>
              <a:rPr lang="en" sz="1933" b="1"/>
              <a:t>Normal/Good</a:t>
            </a:r>
            <a:r>
              <a:rPr lang="en" sz="1933"/>
              <a:t> = If the child has no disability or medical conditions, and is functioning appropriately, they should be classified as “Normal” on the PCPC and “Good” on the POPC. </a:t>
            </a:r>
            <a:endParaRPr sz="1933"/>
          </a:p>
          <a:p>
            <a:pPr marL="457189" indent="-444489">
              <a:lnSpc>
                <a:spcPct val="120000"/>
              </a:lnSpc>
              <a:buClr>
                <a:schemeClr val="dk1"/>
              </a:buClr>
              <a:buSzPts val="1450"/>
              <a:buFont typeface="Calibri"/>
              <a:buAutoNum type="arabicPeriod"/>
            </a:pPr>
            <a:r>
              <a:rPr lang="en" sz="1933" b="1"/>
              <a:t>Mild Disability </a:t>
            </a:r>
            <a:r>
              <a:rPr lang="en" sz="1933"/>
              <a:t>= If the child has minor delays or functional impairments and most skills are within age-appropriate limits, or the child has well-controlled medical conditions, they should be classified as “Mild Disability”.</a:t>
            </a:r>
            <a:endParaRPr sz="1933"/>
          </a:p>
          <a:p>
            <a:pPr marL="457189" indent="-444489">
              <a:lnSpc>
                <a:spcPct val="120000"/>
              </a:lnSpc>
              <a:buClr>
                <a:schemeClr val="dk1"/>
              </a:buClr>
              <a:buSzPts val="1450"/>
              <a:buFont typeface="Calibri"/>
              <a:buAutoNum type="arabicPeriod"/>
            </a:pPr>
            <a:r>
              <a:rPr lang="en" sz="1933" b="1"/>
              <a:t>Moderate Disability </a:t>
            </a:r>
            <a:r>
              <a:rPr lang="en" sz="1933"/>
              <a:t>= If the child is significantly delayed or functionally impaired in most areas and demonstrates some level of independence in activities of daily living, they should be classified as “Moderate Disability”.</a:t>
            </a:r>
            <a:endParaRPr sz="1933"/>
          </a:p>
          <a:p>
            <a:pPr marL="457189" indent="-444489">
              <a:lnSpc>
                <a:spcPct val="120000"/>
              </a:lnSpc>
              <a:buClr>
                <a:schemeClr val="dk1"/>
              </a:buClr>
              <a:buSzPts val="1450"/>
              <a:buFont typeface="Calibri"/>
              <a:buAutoNum type="arabicPeriod"/>
            </a:pPr>
            <a:r>
              <a:rPr lang="en" sz="1933" b="1"/>
              <a:t>Severe Disability </a:t>
            </a:r>
            <a:r>
              <a:rPr lang="en" sz="1933"/>
              <a:t>= If the child is responsive to the environment but dependent on others for daily support because of impaired brain functioning or other medical conditions (excluding age), the child is classified as “Severe Disability”. </a:t>
            </a:r>
            <a:endParaRPr sz="1933"/>
          </a:p>
          <a:p>
            <a:pPr marL="457189" indent="-444489">
              <a:lnSpc>
                <a:spcPct val="120000"/>
              </a:lnSpc>
              <a:spcBef>
                <a:spcPts val="1067"/>
              </a:spcBef>
              <a:spcAft>
                <a:spcPts val="1600"/>
              </a:spcAft>
              <a:buClr>
                <a:schemeClr val="dk1"/>
              </a:buClr>
              <a:buSzPts val="1450"/>
              <a:buFont typeface="Calibri"/>
              <a:buAutoNum type="arabicPeriod"/>
            </a:pPr>
            <a:r>
              <a:rPr lang="en" sz="1933" b="1"/>
              <a:t>Coma/Vegetative State </a:t>
            </a:r>
            <a:r>
              <a:rPr lang="en" sz="1933"/>
              <a:t>= If the child has any degree of coma, is unaware and unresponsive, even if awake in appearance, without interaction with environment, they are classified as “Coma/Vegetative State”. </a:t>
            </a:r>
            <a:endParaRPr sz="1933"/>
          </a:p>
        </p:txBody>
      </p:sp>
      <p:sp>
        <p:nvSpPr>
          <p:cNvPr id="2588" name="Google Shape;2588;p303"/>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92"/>
        <p:cNvGrpSpPr/>
        <p:nvPr/>
      </p:nvGrpSpPr>
      <p:grpSpPr>
        <a:xfrm>
          <a:off x="0" y="0"/>
          <a:ext cx="0" cy="0"/>
          <a:chOff x="0" y="0"/>
          <a:chExt cx="0" cy="0"/>
        </a:xfrm>
      </p:grpSpPr>
      <p:sp>
        <p:nvSpPr>
          <p:cNvPr id="2593" name="Google Shape;2593;p304"/>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rmAutofit/>
          </a:bodyPr>
          <a:lstStyle/>
          <a:p>
            <a:pPr>
              <a:buClr>
                <a:srgbClr val="4E58A7"/>
              </a:buClr>
              <a:buSzPts val="3600"/>
            </a:pPr>
            <a:r>
              <a:rPr lang="en"/>
              <a:t>PCPC/POPC Decision Tree </a:t>
            </a:r>
            <a:endParaRPr/>
          </a:p>
        </p:txBody>
      </p:sp>
      <p:sp>
        <p:nvSpPr>
          <p:cNvPr id="2594" name="Google Shape;2594;p304"/>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457189" lvl="1" indent="-296326">
              <a:lnSpc>
                <a:spcPct val="107000"/>
              </a:lnSpc>
              <a:buClr>
                <a:schemeClr val="dk1"/>
              </a:buClr>
              <a:buSzPts val="2700"/>
            </a:pPr>
            <a:r>
              <a:rPr lang="en" sz="2667" i="1"/>
              <a:t>Neurological Disease </a:t>
            </a:r>
            <a:r>
              <a:rPr lang="en" sz="2667"/>
              <a:t>is coded on the PCPC </a:t>
            </a:r>
            <a:r>
              <a:rPr lang="en" sz="2667" b="1"/>
              <a:t>and</a:t>
            </a:r>
            <a:r>
              <a:rPr lang="en" sz="2667"/>
              <a:t> the POPC. If the identified functional impairments are the result of </a:t>
            </a:r>
            <a:r>
              <a:rPr lang="en" sz="2667" i="1"/>
              <a:t>neurological disease (e.g. cerebral palsy), </a:t>
            </a:r>
            <a:r>
              <a:rPr lang="en" sz="2667"/>
              <a:t>the PCPC </a:t>
            </a:r>
            <a:r>
              <a:rPr lang="en" sz="2667" b="1"/>
              <a:t>and</a:t>
            </a:r>
            <a:r>
              <a:rPr lang="en" sz="2667"/>
              <a:t> POPC get coded based on level of functional impairments. </a:t>
            </a:r>
            <a:endParaRPr sz="2667"/>
          </a:p>
          <a:p>
            <a:pPr marL="0" indent="152396">
              <a:lnSpc>
                <a:spcPct val="107000"/>
              </a:lnSpc>
              <a:buClr>
                <a:schemeClr val="dk1"/>
              </a:buClr>
              <a:buNone/>
            </a:pPr>
            <a:endParaRPr sz="2667"/>
          </a:p>
          <a:p>
            <a:pPr marL="0" indent="152396">
              <a:lnSpc>
                <a:spcPct val="107000"/>
              </a:lnSpc>
              <a:buClr>
                <a:schemeClr val="dk1"/>
              </a:buClr>
              <a:buNone/>
            </a:pPr>
            <a:endParaRPr sz="2667"/>
          </a:p>
          <a:p>
            <a:pPr marL="457189" lvl="1" indent="-296326">
              <a:lnSpc>
                <a:spcPct val="107000"/>
              </a:lnSpc>
              <a:buClr>
                <a:schemeClr val="dk1"/>
              </a:buClr>
              <a:buSzPts val="2700"/>
            </a:pPr>
            <a:r>
              <a:rPr lang="en" sz="2667"/>
              <a:t>If </a:t>
            </a:r>
            <a:r>
              <a:rPr lang="en" sz="2667" i="1"/>
              <a:t>non-neurological medical conditions </a:t>
            </a:r>
            <a:r>
              <a:rPr lang="en" sz="2667"/>
              <a:t>(e.g., asthma, amputation) impair functioning above and beyond any impairment caused by neurological disease, score disability </a:t>
            </a:r>
            <a:r>
              <a:rPr lang="en" sz="2667" b="1"/>
              <a:t>ONLY</a:t>
            </a:r>
            <a:r>
              <a:rPr lang="en" sz="2667"/>
              <a:t> on the POPC. </a:t>
            </a:r>
            <a:endParaRPr sz="2667"/>
          </a:p>
          <a:p>
            <a:pPr marL="237061" indent="-84665">
              <a:lnSpc>
                <a:spcPct val="120000"/>
              </a:lnSpc>
              <a:spcBef>
                <a:spcPts val="1067"/>
              </a:spcBef>
              <a:spcAft>
                <a:spcPts val="1600"/>
              </a:spcAft>
              <a:buClr>
                <a:schemeClr val="dk1"/>
              </a:buClr>
              <a:buNone/>
            </a:pPr>
            <a:endParaRPr sz="2667"/>
          </a:p>
        </p:txBody>
      </p:sp>
      <p:sp>
        <p:nvSpPr>
          <p:cNvPr id="2595" name="Google Shape;2595;p304"/>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9</a:t>
            </a:f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2838</Words>
  <Application>Microsoft Office PowerPoint</Application>
  <PresentationFormat>Widescreen</PresentationFormat>
  <Paragraphs>313</Paragraphs>
  <Slides>39</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Comfortaa</vt:lpstr>
      <vt:lpstr>Noto Sans Symbols</vt:lpstr>
      <vt:lpstr>Source Sans Pro</vt:lpstr>
      <vt:lpstr>Office Theme</vt:lpstr>
      <vt:lpstr>PowerPoint Presentation</vt:lpstr>
      <vt:lpstr>Baseline &amp; Central-Measured Outcome Dr. Beth Slomine</vt:lpstr>
      <vt:lpstr>Agenda </vt:lpstr>
      <vt:lpstr>Baseline Assessment for Outcomes </vt:lpstr>
      <vt:lpstr>Identifying and supporting respondent</vt:lpstr>
      <vt:lpstr>Establishing Rapport</vt:lpstr>
      <vt:lpstr>Global Neurological and Overall Functioning</vt:lpstr>
      <vt:lpstr>PCPC/POPC Decision Tree </vt:lpstr>
      <vt:lpstr>PCPC/POPC Decision Tree </vt:lpstr>
      <vt:lpstr>3 Baseline Questionnaires</vt:lpstr>
      <vt:lpstr>1. Family and Household Information Form </vt:lpstr>
      <vt:lpstr>2. PedsQL</vt:lpstr>
      <vt:lpstr>2. PedsQL</vt:lpstr>
      <vt:lpstr>3. Baseline Participant Contact Form </vt:lpstr>
      <vt:lpstr>Baseline Assessment Data Entry </vt:lpstr>
      <vt:lpstr>Hospital Discharge or 30 days Assessments (Whichever comes first) </vt:lpstr>
      <vt:lpstr>3 Month Follow-Up: What is included?</vt:lpstr>
      <vt:lpstr>2 months after cardiac arrest In preparation for the 3-month outcome</vt:lpstr>
      <vt:lpstr>2 months after cardiac arrest In preparation for the 3-month outcome</vt:lpstr>
      <vt:lpstr>2 months after cardiac arrest In preparation for the 3-month outcome</vt:lpstr>
      <vt:lpstr>2 months after cardiac arrest In preparation for the 3-month outcome</vt:lpstr>
      <vt:lpstr>2 months after cardiac arrest In preparation for the 3-month outcome</vt:lpstr>
      <vt:lpstr>12-Month Follow-Up: What is included?</vt:lpstr>
      <vt:lpstr>11 months after cardiac arrest In preparation for the 12-month outcome</vt:lpstr>
      <vt:lpstr>11 months after cardiac arrest In preparation for the 12-month outcome</vt:lpstr>
      <vt:lpstr>11 months after cardiac arrest In preparation for the 12-month outcome</vt:lpstr>
      <vt:lpstr>11 months after cardiac arrest In preparation for the 12-month outcome</vt:lpstr>
      <vt:lpstr>11-month Procedures In preparation for the 12-month outcome</vt:lpstr>
      <vt:lpstr>12-month Onsite Neurologic Evaluation </vt:lpstr>
      <vt:lpstr>12-month Onsite Neurologic Evaluation </vt:lpstr>
      <vt:lpstr>What will we do with these outcomes?</vt:lpstr>
      <vt:lpstr>VABS-3</vt:lpstr>
      <vt:lpstr>Health-related Quality of Life </vt:lpstr>
      <vt:lpstr>PCPC/POPC </vt:lpstr>
      <vt:lpstr>3-month telephone interview </vt:lpstr>
      <vt:lpstr>12-month telephone interview</vt:lpstr>
      <vt:lpstr>Challenges and Solutions</vt:lpstr>
      <vt:lpstr>Before Sites Go Live </vt:lpstr>
      <vt:lpstr>Thank you for your attention!  Questions and Discussion</vt:lpstr>
    </vt:vector>
  </TitlesOfParts>
  <Company>Michigan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Courtney</dc:creator>
  <cp:lastModifiedBy>Miller, Courtney</cp:lastModifiedBy>
  <cp:revision>1</cp:revision>
  <dcterms:created xsi:type="dcterms:W3CDTF">2022-06-02T20:52:22Z</dcterms:created>
  <dcterms:modified xsi:type="dcterms:W3CDTF">2022-06-02T21:02:54Z</dcterms:modified>
</cp:coreProperties>
</file>