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11C1-E8A6-4A82-A1E9-9E0D8F4FD4AD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BEE98-233B-4A33-AFF3-83ABD2D4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5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27764b3e9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27764b3e90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26edb39297_3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g126edb39297_3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126edb39297_3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g126edb39297_3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126edb39297_3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g126edb39297_3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126edb39297_3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g126edb39297_3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26edb39297_3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g126edb39297_3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26edb39297_3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g126edb39297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26edb39297_3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g126edb39297_3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126edb39297_3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g126edb39297_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26edb39297_3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126edb39297_3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126edb39297_3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g126edb39297_3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126edb39297_3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g126edb39297_3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126edb39297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g126edb39297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4C89-48F7-4301-8A48-E9AACCC4B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BEE23-1F8A-4F4D-90AF-7B7086DE8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E4920-8965-4715-9E60-2DCB5914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4EFFE-02DF-4DC2-B1BD-152376A4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FCA33-5B2C-4869-9105-759DE97E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213E-7865-4FA5-801B-B040F7C9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14DEE-883B-44E2-A9FE-BD4AE6810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B29A8-06A4-47CF-A5DF-24FD2B43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3C07C-AE5B-49B9-9B97-B07E3173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2D297-3BF6-47B1-97D2-8C17590F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0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4C655-3C80-4D9F-9F9A-B2CD70C62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059DE-7827-4ECA-8F31-97B1CE5BA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6518-E62D-4B72-861F-B46569F4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5239B-AE51-413A-9EF8-627FEA80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282C3-23AD-4E09-A5BA-1CBA71A0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3642400"/>
            <a:ext cx="12192000" cy="3215600"/>
          </a:xfrm>
          <a:prstGeom prst="rect">
            <a:avLst/>
          </a:prstGeom>
          <a:solidFill>
            <a:srgbClr val="4B72B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47833" y="2286000"/>
            <a:ext cx="109116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omfortaa"/>
              <a:buNone/>
              <a:defRPr sz="4800"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2538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434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F86E6-EA9B-4DBA-8B41-17038F20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0A923-5FD2-40B3-8AF1-A5EE4DBA4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F6B1-C291-4435-A12C-4A8BBDF5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0CD3-06B4-4614-B0EF-FC4AE539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FD9D-5966-430B-9353-7E0CDB39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3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7189-E963-488F-AEBA-BF7B975D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25809-9CFC-4541-8336-430E39304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524E1-7E91-4D7D-B3C8-502C1514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11343-6144-4AD5-9789-B3D636A6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CB6EE-DE5E-434F-9323-BA6AA6BE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4C05-E494-4BAD-809D-0ED13141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31CD-6823-4887-8A6C-F86810DD3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C2FC6-0FAA-4F53-826C-8552D7563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7F946-7518-42E3-B6DC-A15532D6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02418-DEF4-4966-8F9D-A3EAF594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AF515-D585-4EE6-A29D-13B4FEB1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3BEE6-5657-4962-BF54-2B6545A9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E54CE-E1DA-4B84-AAF7-908CB5246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24FB4-BC7C-414F-9CC1-5F9FE7601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1AAE5-C6B4-4D5D-83F1-58A952E9D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DDB99-1B4F-45E0-BCD4-43542F876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9CC673-C0BB-4646-9CCF-EA69D071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A431F-F848-4C9A-BCD1-CFE5153E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15149-B9D0-4782-8FED-26770B03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1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7DD3-7A60-4528-A236-D08D68C7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70634-753B-4B5D-8A9C-C4C69239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1DD13-5B1D-4828-AFFB-47014C20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4D1AD-1840-4CDC-AD0F-32884294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BB546D-8952-4AE1-B495-6201661D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1E5D8-E9FF-4F7D-8F41-AF761E4F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EE9BF-679C-43E2-A1C5-679D67D7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15DA-70B7-412E-A5B1-60CFEBD5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09468-A48E-471A-AEF1-082584C1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B147F-E8FA-40B6-BD62-C6C42FC28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A6CF3-76E3-4CEF-B483-B9821CD6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D84DD-BDED-4176-AF90-992D9D1A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9F6A1-1534-4A98-BC58-6B0FDDDE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3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D16B-007C-45EB-B0EB-FC679488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A805B-D3C1-4552-94B3-587AC2FA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97F2B-226C-4D80-8E6C-BED13DC0B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AC83-F2C8-45F0-90C7-154E690D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A6472-3254-44AD-8067-56D757B8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9A37C-69F5-485A-9BED-01D19AD5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4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AD5BE-F64D-4E03-AAE4-809F6F25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8AADC-C3A5-41F9-9FC6-47FE055BD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37A9-68DC-456D-89FD-73E7A192D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1D118-CDAE-4A7F-BA0F-C8F3F993EB9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CB24-5B79-4BD7-A41E-160946E8F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19F1A-C38E-4E41-B022-1E2491AC9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B9C5C-E90B-4429-BA4B-323BB286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pa-files/pa-21-071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2"/>
          <p:cNvSpPr txBox="1">
            <a:spLocks noGrp="1"/>
          </p:cNvSpPr>
          <p:nvPr>
            <p:ph type="title"/>
          </p:nvPr>
        </p:nvSpPr>
        <p:spPr>
          <a:xfrm>
            <a:off x="647833" y="2286000"/>
            <a:ext cx="10911600" cy="104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r>
              <a:rPr lang="en"/>
              <a:t>Ancillary Study Ideas</a:t>
            </a:r>
            <a:endParaRPr/>
          </a:p>
          <a:p>
            <a:r>
              <a:rPr lang="en" sz="2333"/>
              <a:t>Dr. Alexis Topjian</a:t>
            </a:r>
            <a:endParaRPr sz="2333"/>
          </a:p>
        </p:txBody>
      </p:sp>
      <p:sp>
        <p:nvSpPr>
          <p:cNvPr id="380" name="Google Shape;380;p5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ICECAP Ancillaries</a:t>
            </a:r>
            <a:endParaRPr/>
          </a:p>
        </p:txBody>
      </p:sp>
      <p:sp>
        <p:nvSpPr>
          <p:cNvPr id="448" name="Google Shape;448;p6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03195">
              <a:buClr>
                <a:schemeClr val="dk1"/>
              </a:buClr>
            </a:pPr>
            <a:r>
              <a:rPr lang="en"/>
              <a:t>PREC-ICECAP </a:t>
            </a:r>
            <a:r>
              <a:rPr lang="en">
                <a:solidFill>
                  <a:srgbClr val="FF0000"/>
                </a:solidFill>
              </a:rPr>
              <a:t>FUNDED AND ENROLLING</a:t>
            </a:r>
            <a:endParaRPr/>
          </a:p>
          <a:p>
            <a:pPr marL="694249" lvl="1" indent="-237061">
              <a:spcBef>
                <a:spcPts val="533"/>
              </a:spcBef>
              <a:buClr>
                <a:schemeClr val="dk1"/>
              </a:buClr>
              <a:buSzPts val="1800"/>
            </a:pPr>
            <a:r>
              <a:rPr lang="en"/>
              <a:t>Sub phenotyping cardiac arrest injury with EEG and Hemodynamic Data</a:t>
            </a:r>
            <a:endParaRPr/>
          </a:p>
          <a:p>
            <a:pPr marL="237061" indent="-203195">
              <a:spcBef>
                <a:spcPts val="1067"/>
              </a:spcBef>
              <a:buClr>
                <a:schemeClr val="dk1"/>
              </a:buClr>
            </a:pPr>
            <a:r>
              <a:rPr lang="en"/>
              <a:t>COMPACT   </a:t>
            </a:r>
            <a:r>
              <a:rPr lang="en">
                <a:solidFill>
                  <a:srgbClr val="FF0000"/>
                </a:solidFill>
              </a:rPr>
              <a:t>RESUBMITTED</a:t>
            </a:r>
            <a:endParaRPr/>
          </a:p>
          <a:p>
            <a:pPr marL="694249" lvl="1" indent="-237061">
              <a:spcBef>
                <a:spcPts val="533"/>
              </a:spcBef>
              <a:buClr>
                <a:schemeClr val="dk1"/>
              </a:buClr>
              <a:buSzPts val="1800"/>
            </a:pPr>
            <a:r>
              <a:rPr lang="en"/>
              <a:t>Biomarker Study</a:t>
            </a:r>
            <a:endParaRPr/>
          </a:p>
          <a:p>
            <a:pPr marL="237061" indent="-203195">
              <a:spcBef>
                <a:spcPts val="1067"/>
              </a:spcBef>
              <a:buClr>
                <a:schemeClr val="dk1"/>
              </a:buClr>
            </a:pPr>
            <a:r>
              <a:rPr lang="en"/>
              <a:t>POST-ICECAP </a:t>
            </a:r>
            <a:r>
              <a:rPr lang="en">
                <a:solidFill>
                  <a:srgbClr val="FF0000"/>
                </a:solidFill>
              </a:rPr>
              <a:t>PREPARING RESUBMISSION</a:t>
            </a:r>
            <a:endParaRPr/>
          </a:p>
          <a:p>
            <a:pPr marL="694249" lvl="1" indent="-237061">
              <a:spcBef>
                <a:spcPts val="533"/>
              </a:spcBef>
              <a:buClr>
                <a:schemeClr val="dk1"/>
              </a:buClr>
              <a:buSzPts val="1800"/>
            </a:pPr>
            <a:r>
              <a:rPr lang="en"/>
              <a:t>Long Term Outcomes</a:t>
            </a:r>
            <a:endParaRPr/>
          </a:p>
          <a:p>
            <a:pPr marL="0" indent="0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sp>
        <p:nvSpPr>
          <p:cNvPr id="449" name="Google Shape;449;p61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6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Topics			</a:t>
            </a:r>
            <a:endParaRPr/>
          </a:p>
        </p:txBody>
      </p:sp>
      <p:sp>
        <p:nvSpPr>
          <p:cNvPr id="455" name="Google Shape;455;p62"/>
          <p:cNvSpPr txBox="1">
            <a:spLocks noGrp="1"/>
          </p:cNvSpPr>
          <p:nvPr>
            <p:ph type="body" idx="1"/>
          </p:nvPr>
        </p:nvSpPr>
        <p:spPr>
          <a:xfrm>
            <a:off x="832567" y="1536633"/>
            <a:ext cx="10944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37061" indent="-287859">
              <a:buClr>
                <a:schemeClr val="dk1"/>
              </a:buClr>
              <a:buSzPts val="2800"/>
            </a:pPr>
            <a:r>
              <a:rPr lang="en"/>
              <a:t>EEG monitoring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Neuroimaging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Biomarkers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Inflammation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Gut microbiome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Subphenotyping/early injury stratification</a:t>
            </a:r>
            <a:endParaRPr/>
          </a:p>
          <a:p>
            <a:pPr marL="237061" indent="-287859">
              <a:spcBef>
                <a:spcPts val="1067"/>
              </a:spcBef>
              <a:buClr>
                <a:schemeClr val="dk1"/>
              </a:buClr>
              <a:buSzPts val="2800"/>
            </a:pPr>
            <a:r>
              <a:rPr lang="en"/>
              <a:t>Long Term Outcomes</a:t>
            </a:r>
            <a:endParaRPr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sp>
        <p:nvSpPr>
          <p:cNvPr id="456" name="Google Shape;456;p6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Grant Mechanism	</a:t>
            </a:r>
            <a:endParaRPr/>
          </a:p>
        </p:txBody>
      </p:sp>
      <p:sp>
        <p:nvSpPr>
          <p:cNvPr id="462" name="Google Shape;462;p6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03195">
              <a:buClr>
                <a:schemeClr val="dk1"/>
              </a:buClr>
            </a:pPr>
            <a:r>
              <a:rPr lang="en"/>
              <a:t>NHLBI R01</a:t>
            </a:r>
            <a:endParaRPr/>
          </a:p>
          <a:p>
            <a:pPr marL="237061" indent="-203195">
              <a:spcBef>
                <a:spcPts val="1067"/>
              </a:spcBef>
              <a:buClr>
                <a:schemeClr val="dk1"/>
              </a:buClr>
            </a:pPr>
            <a:r>
              <a:rPr lang="en"/>
              <a:t>NINDS R01</a:t>
            </a:r>
            <a:endParaRPr/>
          </a:p>
          <a:p>
            <a:pPr marL="237061" indent="-203195">
              <a:spcBef>
                <a:spcPts val="1067"/>
              </a:spcBef>
              <a:buClr>
                <a:schemeClr val="dk1"/>
              </a:buClr>
            </a:pPr>
            <a:r>
              <a:rPr lang="en"/>
              <a:t>American Heart Association</a:t>
            </a:r>
            <a:endParaRPr/>
          </a:p>
          <a:p>
            <a:pPr marL="237061" indent="-203195">
              <a:spcBef>
                <a:spcPts val="1067"/>
              </a:spcBef>
              <a:buClr>
                <a:schemeClr val="dk1"/>
              </a:buClr>
            </a:pPr>
            <a:r>
              <a:rPr lang="en"/>
              <a:t>NIH Diversity Supplement</a:t>
            </a:r>
            <a:endParaRPr/>
          </a:p>
          <a:p>
            <a:pPr marL="694249" lvl="1" indent="-237061">
              <a:spcBef>
                <a:spcPts val="533"/>
              </a:spcBef>
              <a:buClr>
                <a:schemeClr val="dk1"/>
              </a:buClr>
              <a:buSzPts val="1800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https://grants.nih.gov/grants/guide/pa-files/pa-21-071.html</a:t>
            </a:r>
            <a:endParaRPr/>
          </a:p>
          <a:p>
            <a:pPr marL="694249" lvl="1" indent="-237061">
              <a:spcBef>
                <a:spcPts val="533"/>
              </a:spcBef>
              <a:spcAft>
                <a:spcPts val="1600"/>
              </a:spcAft>
              <a:buClr>
                <a:schemeClr val="dk1"/>
              </a:buClr>
              <a:buSzPts val="1800"/>
            </a:pPr>
            <a:r>
              <a:rPr lang="en"/>
              <a:t>https://www.nhlbi.nih.gov/grants-and-training/training-and-career-development/nhlbi-research-supplement-application-guidelines</a:t>
            </a:r>
            <a:endParaRPr/>
          </a:p>
        </p:txBody>
      </p:sp>
      <p:sp>
        <p:nvSpPr>
          <p:cNvPr id="463" name="Google Shape;463;p6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6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If you are interested.. Next steps</a:t>
            </a:r>
            <a:endParaRPr/>
          </a:p>
        </p:txBody>
      </p:sp>
      <p:sp>
        <p:nvSpPr>
          <p:cNvPr id="469" name="Google Shape;469;p6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20128">
              <a:buClr>
                <a:schemeClr val="dk1"/>
              </a:buClr>
              <a:buSzPts val="2000"/>
            </a:pPr>
            <a:r>
              <a:rPr lang="en" sz="2667"/>
              <a:t>Email about what you are thinking</a:t>
            </a:r>
            <a:endParaRPr sz="2667"/>
          </a:p>
          <a:p>
            <a:pPr marL="237061" indent="-220128">
              <a:spcBef>
                <a:spcPts val="1067"/>
              </a:spcBef>
              <a:buClr>
                <a:schemeClr val="dk1"/>
              </a:buClr>
              <a:buSzPts val="2000"/>
            </a:pPr>
            <a:r>
              <a:rPr lang="en" sz="2667"/>
              <a:t>Synthesize your Aims</a:t>
            </a:r>
            <a:endParaRPr sz="2667"/>
          </a:p>
          <a:p>
            <a:pPr marL="237061" indent="-220128">
              <a:spcBef>
                <a:spcPts val="1067"/>
              </a:spcBef>
              <a:buClr>
                <a:schemeClr val="dk1"/>
              </a:buClr>
              <a:buSzPts val="2000"/>
            </a:pPr>
            <a:r>
              <a:rPr lang="en" sz="2667"/>
              <a:t>Process to submit to the EC will be forthcoming in next couple of weeks</a:t>
            </a:r>
            <a:endParaRPr sz="2667"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sz="2667"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 sz="2667"/>
          </a:p>
        </p:txBody>
      </p:sp>
      <p:sp>
        <p:nvSpPr>
          <p:cNvPr id="470" name="Google Shape;470;p6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5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Overview	</a:t>
            </a:r>
            <a:endParaRPr/>
          </a:p>
        </p:txBody>
      </p:sp>
      <p:sp>
        <p:nvSpPr>
          <p:cNvPr id="386" name="Google Shape;386;p5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28594">
              <a:buClr>
                <a:schemeClr val="dk1"/>
              </a:buClr>
              <a:buSzPts val="2100"/>
            </a:pPr>
            <a:r>
              <a:rPr lang="en"/>
              <a:t>Process</a:t>
            </a: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Timing</a:t>
            </a: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Grant Mechanisms</a:t>
            </a: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Idea Brainstorming</a:t>
            </a:r>
            <a:endParaRPr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sp>
        <p:nvSpPr>
          <p:cNvPr id="387" name="Google Shape;387;p5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Huge Opportunity	</a:t>
            </a:r>
            <a:endParaRPr/>
          </a:p>
        </p:txBody>
      </p:sp>
      <p:sp>
        <p:nvSpPr>
          <p:cNvPr id="393" name="Google Shape;393;p5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296326">
              <a:buClr>
                <a:schemeClr val="dk1"/>
              </a:buClr>
              <a:buSzPts val="2900"/>
            </a:pPr>
            <a:r>
              <a:rPr lang="en" sz="2533"/>
              <a:t>Largest pediatric post cardiac trial ever</a:t>
            </a:r>
            <a:endParaRPr sz="2533"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 sz="2533"/>
              <a:t>Anticipated 900 patient to be enrolled over 5 years, 6</a:t>
            </a:r>
            <a:r>
              <a:rPr lang="en" sz="3067"/>
              <a:t>th</a:t>
            </a:r>
            <a:r>
              <a:rPr lang="en" sz="2533"/>
              <a:t> year to complete follow up</a:t>
            </a:r>
            <a:endParaRPr sz="2533"/>
          </a:p>
          <a:p>
            <a:pPr marL="237061" indent="-296326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900"/>
            </a:pPr>
            <a:r>
              <a:rPr lang="en" sz="2533"/>
              <a:t>Anticipate approximately 50% survival rate approx. 450 survivors </a:t>
            </a:r>
            <a:endParaRPr sz="2533"/>
          </a:p>
        </p:txBody>
      </p:sp>
      <p:sp>
        <p:nvSpPr>
          <p:cNvPr id="394" name="Google Shape;394;p5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Process</a:t>
            </a:r>
            <a:endParaRPr/>
          </a:p>
        </p:txBody>
      </p:sp>
      <p:sp>
        <p:nvSpPr>
          <p:cNvPr id="400" name="Google Shape;400;p5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304792">
              <a:buClr>
                <a:schemeClr val="dk1"/>
              </a:buClr>
              <a:buSzPts val="3000"/>
            </a:pPr>
            <a:r>
              <a:rPr lang="en" sz="2667"/>
              <a:t>Ancillary study ideas will be presented to the Protocol Review Committee of the Executive Committee for their assessments of study feasibility and interest in collaboration.</a:t>
            </a:r>
            <a:endParaRPr sz="2667"/>
          </a:p>
          <a:p>
            <a:pPr marL="0" indent="0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EC will review the submitted Grant Proposal</a:t>
            </a:r>
            <a:endParaRPr sz="2667"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A letter of support will be provided for grant applications</a:t>
            </a:r>
            <a:endParaRPr sz="2667"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 sz="2667"/>
          </a:p>
        </p:txBody>
      </p:sp>
      <p:sp>
        <p:nvSpPr>
          <p:cNvPr id="401" name="Google Shape;401;p55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Key Considerations</a:t>
            </a:r>
            <a:endParaRPr/>
          </a:p>
        </p:txBody>
      </p:sp>
      <p:sp>
        <p:nvSpPr>
          <p:cNvPr id="407" name="Google Shape;407;p5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304792">
              <a:buClr>
                <a:schemeClr val="dk1"/>
              </a:buClr>
              <a:buSzPts val="3000"/>
            </a:pPr>
            <a:r>
              <a:rPr lang="en" sz="2667"/>
              <a:t>The proposed study addresses a question of importance.</a:t>
            </a: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The proposed study should not compete with other studies</a:t>
            </a: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Conduct of the study must not adversely affect the parent study.</a:t>
            </a: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Funding will be obtained by the PI and be independent of the parent study.</a:t>
            </a: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Procedures for accessing necessary data and records from the parent study are explicit and acceptable</a:t>
            </a:r>
            <a:endParaRPr sz="2667"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 sz="2667"/>
          </a:p>
        </p:txBody>
      </p:sp>
      <p:sp>
        <p:nvSpPr>
          <p:cNvPr id="408" name="Google Shape;408;p56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Key Considerations</a:t>
            </a:r>
            <a:endParaRPr/>
          </a:p>
        </p:txBody>
      </p:sp>
      <p:sp>
        <p:nvSpPr>
          <p:cNvPr id="414" name="Google Shape;414;p5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37061" indent="-296326">
              <a:buClr>
                <a:schemeClr val="dk1"/>
              </a:buClr>
              <a:buSzPts val="2900"/>
            </a:pPr>
            <a:r>
              <a:rPr lang="en" sz="2533"/>
              <a:t>The proposing PI has the appropriate expertise and facilities to conduct the study.</a:t>
            </a:r>
            <a:endParaRPr sz="2533"/>
          </a:p>
          <a:p>
            <a:pPr marL="237061" indent="-296326">
              <a:spcBef>
                <a:spcPts val="1067"/>
              </a:spcBef>
              <a:buClr>
                <a:schemeClr val="dk1"/>
              </a:buClr>
              <a:buSzPts val="2900"/>
            </a:pPr>
            <a:r>
              <a:rPr lang="en" sz="2533"/>
              <a:t>Plans for publication and authorship of study results are appropriate, including review and approval of manuscripts per the SIREN publication policy.</a:t>
            </a:r>
            <a:endParaRPr sz="2533"/>
          </a:p>
          <a:p>
            <a:pPr marL="237061" indent="-296326">
              <a:spcBef>
                <a:spcPts val="1067"/>
              </a:spcBef>
              <a:buClr>
                <a:schemeClr val="dk1"/>
              </a:buClr>
              <a:buSzPts val="2900"/>
            </a:pPr>
            <a:r>
              <a:rPr lang="en" sz="2533"/>
              <a:t>EC members will be given adequate time to review the draft proposal including a draft grant overview before an initial vote is taken. </a:t>
            </a:r>
            <a:endParaRPr sz="2533"/>
          </a:p>
          <a:p>
            <a:pPr marL="237061" indent="-296326">
              <a:spcBef>
                <a:spcPts val="1067"/>
              </a:spcBef>
              <a:buClr>
                <a:schemeClr val="dk1"/>
              </a:buClr>
              <a:buSzPts val="2900"/>
            </a:pPr>
            <a:r>
              <a:rPr lang="en" sz="2533"/>
              <a:t>90% approval of the EC is required.</a:t>
            </a:r>
            <a:endParaRPr sz="2533"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 sz="2533"/>
          </a:p>
        </p:txBody>
      </p:sp>
      <p:sp>
        <p:nvSpPr>
          <p:cNvPr id="415" name="Google Shape;415;p57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5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Key Considerations</a:t>
            </a:r>
            <a:endParaRPr/>
          </a:p>
        </p:txBody>
      </p:sp>
      <p:sp>
        <p:nvSpPr>
          <p:cNvPr id="421" name="Google Shape;421;p5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304792">
              <a:buClr>
                <a:schemeClr val="dk1"/>
              </a:buClr>
              <a:buSzPts val="3000"/>
            </a:pPr>
            <a:r>
              <a:rPr lang="en" sz="2667"/>
              <a:t>Ancillary studies will not publish before the P-ICEPCAP primary publication</a:t>
            </a:r>
            <a:endParaRPr sz="2667"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P-ICECAP data primary data will not be unblinded/revealed for ancillaries</a:t>
            </a:r>
            <a:endParaRPr sz="2667"/>
          </a:p>
          <a:p>
            <a:pPr marL="237061" indent="-50799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 sz="2667"/>
          </a:p>
        </p:txBody>
      </p:sp>
      <p:sp>
        <p:nvSpPr>
          <p:cNvPr id="422" name="Google Shape;422;p58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5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Timeline: PICECAP Anticipated Enrollment</a:t>
            </a:r>
            <a:endParaRPr/>
          </a:p>
        </p:txBody>
      </p:sp>
      <p:pic>
        <p:nvPicPr>
          <p:cNvPr id="428" name="Google Shape;428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4633" y="1424559"/>
            <a:ext cx="10515600" cy="43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59"/>
          <p:cNvSpPr/>
          <p:nvPr/>
        </p:nvSpPr>
        <p:spPr>
          <a:xfrm>
            <a:off x="1485840" y="4076340"/>
            <a:ext cx="430800" cy="693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59"/>
          <p:cNvSpPr txBox="1"/>
          <p:nvPr/>
        </p:nvSpPr>
        <p:spPr>
          <a:xfrm>
            <a:off x="825471" y="3707008"/>
            <a:ext cx="1380400" cy="6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Here</a:t>
            </a:r>
            <a:endParaRPr sz="1467"/>
          </a:p>
        </p:txBody>
      </p:sp>
      <p:sp>
        <p:nvSpPr>
          <p:cNvPr id="431" name="Google Shape;431;p59"/>
          <p:cNvSpPr/>
          <p:nvPr/>
        </p:nvSpPr>
        <p:spPr>
          <a:xfrm>
            <a:off x="2150060" y="3468212"/>
            <a:ext cx="430800" cy="693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p59"/>
          <p:cNvSpPr/>
          <p:nvPr/>
        </p:nvSpPr>
        <p:spPr>
          <a:xfrm>
            <a:off x="3414549" y="3197992"/>
            <a:ext cx="430800" cy="693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59"/>
          <p:cNvSpPr txBox="1"/>
          <p:nvPr/>
        </p:nvSpPr>
        <p:spPr>
          <a:xfrm>
            <a:off x="1547223" y="2879554"/>
            <a:ext cx="1430400" cy="6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R01 Deadline</a:t>
            </a:r>
            <a:endParaRPr sz="1467"/>
          </a:p>
        </p:txBody>
      </p:sp>
      <p:sp>
        <p:nvSpPr>
          <p:cNvPr id="434" name="Google Shape;434;p59"/>
          <p:cNvSpPr txBox="1"/>
          <p:nvPr/>
        </p:nvSpPr>
        <p:spPr>
          <a:xfrm>
            <a:off x="2767216" y="2318201"/>
            <a:ext cx="1953200" cy="95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spAutoFit/>
          </a:bodyPr>
          <a:lstStyle/>
          <a:p>
            <a:r>
              <a:rPr lang="en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Earliest Start Date/</a:t>
            </a:r>
            <a:endParaRPr sz="1467"/>
          </a:p>
          <a:p>
            <a:pPr algn="ctr"/>
            <a:r>
              <a:rPr lang="en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Resubmission</a:t>
            </a:r>
            <a:endParaRPr sz="1467"/>
          </a:p>
        </p:txBody>
      </p:sp>
      <p:sp>
        <p:nvSpPr>
          <p:cNvPr id="435" name="Google Shape;435;p59"/>
          <p:cNvSpPr txBox="1">
            <a:spLocks noGrp="1"/>
          </p:cNvSpPr>
          <p:nvPr>
            <p:ph type="sldNum" idx="12"/>
          </p:nvPr>
        </p:nvSpPr>
        <p:spPr>
          <a:xfrm>
            <a:off x="11410232" y="6203412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6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3300"/>
            </a:pPr>
            <a:r>
              <a:rPr lang="en"/>
              <a:t>THAPCA Ancillaries</a:t>
            </a:r>
            <a:endParaRPr/>
          </a:p>
        </p:txBody>
      </p:sp>
      <p:sp>
        <p:nvSpPr>
          <p:cNvPr id="441" name="Google Shape;441;p6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304792">
              <a:buClr>
                <a:schemeClr val="dk1"/>
              </a:buClr>
              <a:buSzPts val="3000"/>
            </a:pPr>
            <a:r>
              <a:rPr lang="en" sz="2667"/>
              <a:t>Pharmacology of drugs related to cooling.  </a:t>
            </a:r>
            <a:r>
              <a:rPr lang="en" sz="2667">
                <a:solidFill>
                  <a:srgbClr val="FF0000"/>
                </a:solidFill>
              </a:rPr>
              <a:t>FUNDED</a:t>
            </a:r>
            <a:endParaRPr sz="2667"/>
          </a:p>
          <a:p>
            <a:pPr marL="694249" lvl="1" indent="-313259">
              <a:spcBef>
                <a:spcPts val="533"/>
              </a:spcBef>
              <a:buClr>
                <a:schemeClr val="dk1"/>
              </a:buClr>
              <a:buSzPts val="2700"/>
            </a:pPr>
            <a:r>
              <a:rPr lang="en" sz="2667"/>
              <a:t>Funded but near end of trial </a:t>
            </a:r>
            <a:endParaRPr sz="2667"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sz="2667"/>
          </a:p>
          <a:p>
            <a:pPr marL="237061" indent="-304792">
              <a:spcBef>
                <a:spcPts val="1067"/>
              </a:spcBef>
              <a:buClr>
                <a:schemeClr val="dk1"/>
              </a:buClr>
              <a:buSzPts val="3000"/>
            </a:pPr>
            <a:r>
              <a:rPr lang="en" sz="2667"/>
              <a:t>Effects of cooling on inflammation, immunity </a:t>
            </a:r>
            <a:r>
              <a:rPr lang="en" sz="2667">
                <a:solidFill>
                  <a:srgbClr val="FF0000"/>
                </a:solidFill>
              </a:rPr>
              <a:t>NOT FUNDED</a:t>
            </a:r>
            <a:endParaRPr sz="2667"/>
          </a:p>
          <a:p>
            <a:pPr marL="694249" lvl="1" indent="-313259">
              <a:spcBef>
                <a:spcPts val="533"/>
              </a:spcBef>
              <a:spcAft>
                <a:spcPts val="1600"/>
              </a:spcAft>
              <a:buClr>
                <a:schemeClr val="dk1"/>
              </a:buClr>
              <a:buSzPts val="2700"/>
            </a:pPr>
            <a:r>
              <a:rPr lang="en" sz="2667"/>
              <a:t>Not funded but close</a:t>
            </a:r>
            <a:endParaRPr sz="2667"/>
          </a:p>
        </p:txBody>
      </p:sp>
      <p:sp>
        <p:nvSpPr>
          <p:cNvPr id="442" name="Google Shape;442;p60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Comfortaa</vt:lpstr>
      <vt:lpstr>Office Theme</vt:lpstr>
      <vt:lpstr>Ancillary Study Ideas Dr. Alexis Topjian</vt:lpstr>
      <vt:lpstr>Overview </vt:lpstr>
      <vt:lpstr>Huge Opportunity </vt:lpstr>
      <vt:lpstr>Process</vt:lpstr>
      <vt:lpstr>Key Considerations</vt:lpstr>
      <vt:lpstr>Key Considerations</vt:lpstr>
      <vt:lpstr>Key Considerations</vt:lpstr>
      <vt:lpstr>Timeline: PICECAP Anticipated Enrollment</vt:lpstr>
      <vt:lpstr>THAPCA Ancillaries</vt:lpstr>
      <vt:lpstr>ICECAP Ancillaries</vt:lpstr>
      <vt:lpstr>Topics   </vt:lpstr>
      <vt:lpstr>Grant Mechanism </vt:lpstr>
      <vt:lpstr>If you are interested.. Next steps</vt:lpstr>
    </vt:vector>
  </TitlesOfParts>
  <Company>Michigan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Study Ideas Dr. Alexis Topjian</dc:title>
  <dc:creator>Miller, Courtney</dc:creator>
  <cp:lastModifiedBy>Miller, Courtney</cp:lastModifiedBy>
  <cp:revision>1</cp:revision>
  <dcterms:created xsi:type="dcterms:W3CDTF">2022-06-06T13:54:21Z</dcterms:created>
  <dcterms:modified xsi:type="dcterms:W3CDTF">2022-06-06T13:54:53Z</dcterms:modified>
</cp:coreProperties>
</file>