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B29E-0C5A-491A-9329-21ABE06AA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5D8AC-3350-44F2-83EA-B56D3BF16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88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7764b3e9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7764b3e9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810f35901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12810f35901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2810f35901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12810f3590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2810f3590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g12810f3590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810f3590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12810f3590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810f3590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12810f3590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810f3590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12810f3590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810f3590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12810f3590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2810f35901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12810f35901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2810f35901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2810f3590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810f35901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12810f35901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2810f3590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12810f3590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490FA-9BB0-4121-92F5-A6B23FA6A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8183A-0954-4297-833F-313FA7D3C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86E91-9411-4D6B-8E2C-8CAED2BA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7B902-6A02-4E94-B090-C4542D35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F12E3-6B66-44B8-BCE8-27A4EF96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7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6FFF-B468-452A-8678-4E1DACC9F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B0D45-02C9-47DB-A932-86D33EAD1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2BF64-FDF5-49ED-BFFB-FA9254D4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2E1E-7AB3-492C-81A6-B68D71A6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039FE-EBA5-4872-859E-31632504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7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2BD7A-740C-4416-B6DF-0BD23FCA3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5CFFE3-F645-4155-8256-4E9230F74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6F4AB-C1A9-4A9F-81D7-0C82E0D1D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40FEC-73C3-4ADA-8C38-A5B32DFD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E36F7-C6B4-425D-86E3-4AB290AB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9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0" y="3642400"/>
            <a:ext cx="12192000" cy="3215600"/>
          </a:xfrm>
          <a:prstGeom prst="rect">
            <a:avLst/>
          </a:prstGeom>
          <a:solidFill>
            <a:srgbClr val="4B72B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47833" y="2286000"/>
            <a:ext cx="109116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Comfortaa"/>
              <a:buNone/>
              <a:defRPr sz="4800"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20785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4407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7F170-0C58-40D1-95FF-C16258CB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7F24D-1655-434A-8773-F69821F6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998CC-FF80-4556-BD54-6EDB056E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7098E-F8FE-4544-8A10-B7EEAF68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7A5D0-93EC-40DC-8CB2-542B28B3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8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FA380-A2B4-4C36-83EB-1E1A5D835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E5967-5763-4C73-92EE-5E9F436FB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861C3-79BF-4B6F-B5BB-DCDABB3B1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5A0A5-2F1C-4E76-8025-756EA1C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B7294-8D76-4B6B-B9F0-F5B4039E6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4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F47B0-5C7F-44E9-948E-71842063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5BE78-0BBD-475D-AFED-5406C0C0E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CF1AF-7AFD-46BF-AE08-A54B70705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46D4A-ED4C-4311-9F08-DD5E735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99792-9ADF-48BD-B4D4-7D323522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B26D0-76FE-43B4-A2A9-823F9F38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5A970-68C9-4B98-B8D6-3014EE21E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336AF-B71B-4DDF-909F-1FD97503D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3711AA-94B9-42CE-8884-5B5D6BC8E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E53A3-37E7-440E-A95F-9B964239E9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DEEE69-532C-44CF-A85C-DBC51B14B0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EFA817-EF8B-4AFB-8205-CFA58135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39460-2B56-4B33-A58F-D44F39DF2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9C69C6-CBDE-4DE1-81A0-DE97C682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7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261A-ABE5-4350-B678-4856D038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386F3-1C32-48BA-85E2-22FA9DBB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C702AF-5F45-4A53-A36A-600208EA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7A8CE-73E1-4B6D-84A9-77180B6F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4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36A426-253A-4002-9355-2E8D38EB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41C24-DEB9-41BE-8186-9E900D4D2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25223-85B6-4E7A-96C9-2384D100F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6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E9D69-A344-400A-BC52-9F31B6CD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85F4F-5076-4F92-B1E5-C012C0B8C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69347-C313-4648-B44B-A8E5AA545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A6E50-1DE6-436B-85CE-A9A52AAD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024C1-AB20-4FE0-9679-848BA815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D14B9-645B-4058-863B-D4798868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9F919-43BC-4137-988B-B9C16D706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68447-7DB4-4A5C-93FC-9C59F76DF9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72838-BFF1-4C71-8DAE-5C3E0400A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40E5D-33E3-498C-83B4-17013011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2741A-BE08-4608-8334-A9E2D3CF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1C349-F513-4750-BBB0-E9239FEE2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2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B80762-A197-454E-BE40-4A968917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C6FA0-FA22-4C9C-A286-47E4B4A13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CDA33-26FF-4756-B362-7A5AD03F2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BF0D-B18F-404B-9E7A-818B3F6405F6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EF6DA-B251-49F6-B6FB-419880E93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903D1-52DD-44D6-BA64-2081499C3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31FD0-A0B0-40E7-B966-7CBF98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3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behnke@med.umich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ren.network/clinical-trials/piceca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siren.network/sites/default/files/siren_sop_participant_reimbursement_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647833" y="2286000"/>
            <a:ext cx="10911600" cy="104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 fontScale="90000"/>
          </a:bodyPr>
          <a:lstStyle/>
          <a:p>
            <a:r>
              <a:rPr lang="en"/>
              <a:t>Milestones &amp; Finance</a:t>
            </a:r>
            <a:endParaRPr/>
          </a:p>
          <a:p>
            <a:r>
              <a:rPr lang="en" sz="2333"/>
              <a:t>Valerie Stevenson</a:t>
            </a:r>
            <a:endParaRPr sz="2333"/>
          </a:p>
        </p:txBody>
      </p:sp>
      <p:sp>
        <p:nvSpPr>
          <p:cNvPr id="94" name="Google Shape;94;p18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2000" y="381000"/>
            <a:ext cx="8128000" cy="60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4294967295"/>
          </p:nvPr>
        </p:nvSpPr>
        <p:spPr>
          <a:xfrm>
            <a:off x="838200" y="3069809"/>
            <a:ext cx="10515600" cy="133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5400"/>
              <a:buNone/>
            </a:pPr>
            <a:r>
              <a:rPr lang="en" sz="7200"/>
              <a:t>Where’s My Agreement?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800" cy="62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 fontScale="90000"/>
          </a:bodyPr>
          <a:lstStyle/>
          <a:p>
            <a:pPr>
              <a:buClr>
                <a:schemeClr val="dk1"/>
              </a:buClr>
              <a:buSzPct val="110000"/>
            </a:pPr>
            <a:r>
              <a:rPr lang="en"/>
              <a:t>Questions?</a:t>
            </a:r>
            <a:endParaRPr/>
          </a:p>
        </p:txBody>
      </p:sp>
      <p:sp>
        <p:nvSpPr>
          <p:cNvPr id="181" name="Google Shape;18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buClr>
                <a:schemeClr val="dk1"/>
              </a:buClr>
              <a:buSzPts val="3000"/>
              <a:buNone/>
            </a:pPr>
            <a:endParaRPr sz="4000"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spcBef>
                <a:spcPts val="1600"/>
              </a:spcBef>
              <a:buClr>
                <a:schemeClr val="dk1"/>
              </a:buClr>
              <a:buSzPts val="3000"/>
              <a:buNone/>
            </a:pPr>
            <a:endParaRPr sz="4000"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</a:pPr>
            <a:r>
              <a:rPr lang="en" sz="4000"/>
              <a:t>Contact Teri Behnke @ </a:t>
            </a:r>
            <a:r>
              <a:rPr lang="en" sz="4000" u="sng">
                <a:solidFill>
                  <a:schemeClr val="hlink"/>
                </a:solidFill>
                <a:hlinkClick r:id="rId3"/>
              </a:rPr>
              <a:t>tbehnke@med.umich.edu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 fontScale="90000"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" sz="5467" b="1"/>
              <a:t>Start-up Payment</a:t>
            </a: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237061" indent="-228594">
              <a:buClr>
                <a:srgbClr val="000000"/>
              </a:buClr>
              <a:buSzPts val="2100"/>
            </a:pPr>
            <a:r>
              <a:rPr lang="en" i="0" u="none" strike="noStrike">
                <a:solidFill>
                  <a:srgbClr val="000000"/>
                </a:solidFill>
              </a:rPr>
              <a:t>A one-time payment of </a:t>
            </a:r>
            <a:r>
              <a:rPr lang="en" b="1" i="0" u="none" strike="noStrike">
                <a:solidFill>
                  <a:srgbClr val="000000"/>
                </a:solidFill>
              </a:rPr>
              <a:t>$5000 (inclusive of F&amp;A costs)</a:t>
            </a:r>
            <a:r>
              <a:rPr lang="en" i="0" u="none" strike="noStrike">
                <a:solidFill>
                  <a:srgbClr val="000000"/>
                </a:solidFill>
              </a:rPr>
              <a:t> will be paid to up to forty (40) P-ICECAP sites upon the completion of all required trainings, regulatory documents submission, institutionally required approvals, signed and executed contracts and are </a:t>
            </a:r>
            <a:r>
              <a:rPr lang="en" i="1" u="none" strike="noStrike">
                <a:solidFill>
                  <a:srgbClr val="000000"/>
                </a:solidFill>
              </a:rPr>
              <a:t>released to enroll </a:t>
            </a:r>
            <a:r>
              <a:rPr lang="en" i="0" u="none" strike="noStrike">
                <a:solidFill>
                  <a:srgbClr val="000000"/>
                </a:solidFill>
              </a:rPr>
              <a:t>subjects by the Clinical Coordinating Center.  </a:t>
            </a:r>
            <a:endParaRPr/>
          </a:p>
          <a:p>
            <a:pPr marL="0" indent="0">
              <a:spcBef>
                <a:spcPts val="800"/>
              </a:spcBef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800"/>
              </a:spcBef>
              <a:buClr>
                <a:srgbClr val="000000"/>
              </a:buClr>
              <a:buSzPts val="2100"/>
            </a:pPr>
            <a:r>
              <a:rPr lang="en" i="0" u="none" strike="noStrike">
                <a:solidFill>
                  <a:srgbClr val="000000"/>
                </a:solidFill>
              </a:rPr>
              <a:t>Start-up funds are </a:t>
            </a:r>
            <a:r>
              <a:rPr lang="en" i="1" u="none" strike="noStrike">
                <a:solidFill>
                  <a:srgbClr val="000000"/>
                </a:solidFill>
              </a:rPr>
              <a:t>reduced by $1,000 </a:t>
            </a:r>
            <a:r>
              <a:rPr lang="en" i="0" u="none" strike="noStrike">
                <a:solidFill>
                  <a:srgbClr val="000000"/>
                </a:solidFill>
              </a:rPr>
              <a:t>per calendar month if all start-up requirements are completed after the posted deadline. Sites not included in the original proposal may not be eligible for this start-up payment.</a:t>
            </a:r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 fontScale="90000"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" b="1"/>
              <a:t>Per-subject Payments</a:t>
            </a:r>
            <a:br>
              <a:rPr lang="en" b="1"/>
            </a:br>
            <a:endParaRPr/>
          </a:p>
        </p:txBody>
      </p:sp>
      <p:graphicFrame>
        <p:nvGraphicFramePr>
          <p:cNvPr id="107" name="Google Shape;107;p20"/>
          <p:cNvGraphicFramePr/>
          <p:nvPr/>
        </p:nvGraphicFramePr>
        <p:xfrm>
          <a:off x="2331011" y="1424663"/>
          <a:ext cx="7529901" cy="450903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0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4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13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Milestone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II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III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 a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 b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76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Screening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stipend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Enrolled,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died during hospitalization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alive at discharge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stipend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Month (VABS III)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stipend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 month (VABS III)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stipend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 Month Neurological Appointment scheduled and successfully completed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stipend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 Month Neurological exam by Neurologist</a:t>
                      </a:r>
                      <a:endParaRPr sz="19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br>
                        <a:rPr lang="en" sz="1900" u="none" strike="noStrike" cap="none"/>
                      </a:b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stipend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 Month Family expenses for travel to neurological exam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13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PAYMENT AMOUNT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$100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$7,000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$1,000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$2,000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$500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$500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$150</a:t>
                      </a:r>
                      <a:endParaRPr sz="1900" u="none" strike="noStrike" cap="none"/>
                    </a:p>
                  </a:txBody>
                  <a:tcPr marL="68567" marR="68567" marT="45733" marB="4573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8" name="Google Shape;108;p20"/>
          <p:cNvSpPr/>
          <p:nvPr/>
        </p:nvSpPr>
        <p:spPr>
          <a:xfrm>
            <a:off x="89452" y="1830097"/>
            <a:ext cx="1848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0" rIns="91433" bIns="0" anchor="ctr" anchorCtr="0">
            <a:noAutofit/>
          </a:bodyPr>
          <a:lstStyle/>
          <a:p>
            <a:pPr>
              <a:buClr>
                <a:schemeClr val="dk1"/>
              </a:buClr>
              <a:buSzPts val="1400"/>
            </a:pPr>
            <a:br>
              <a:rPr lang="en" sz="186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6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chemeClr val="dk1"/>
              </a:buClr>
              <a:buSzPts val="4100"/>
            </a:pPr>
            <a:r>
              <a:rPr lang="en" sz="3067" b="1"/>
              <a:t>Per-subject Payments</a:t>
            </a:r>
            <a:endParaRPr sz="3067"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Autofit/>
          </a:bodyPr>
          <a:lstStyle/>
          <a:p>
            <a:pPr marL="457189" indent="-347125">
              <a:spcBef>
                <a:spcPts val="800"/>
              </a:spcBef>
              <a:buClr>
                <a:srgbClr val="000000"/>
              </a:buClr>
              <a:buSzPts val="1500"/>
              <a:buFont typeface="Calibri"/>
              <a:buChar char="●"/>
            </a:pPr>
            <a:r>
              <a:rPr lang="en" sz="2000">
                <a:solidFill>
                  <a:srgbClr val="000000"/>
                </a:solidFill>
              </a:rPr>
              <a:t>Sites that are open to enroll will be eligible for subject payment of </a:t>
            </a:r>
            <a:r>
              <a:rPr lang="en" sz="2000" b="1">
                <a:solidFill>
                  <a:srgbClr val="000000"/>
                </a:solidFill>
              </a:rPr>
              <a:t>$7,000 (inclusive of F&amp;A costs)</a:t>
            </a:r>
            <a:r>
              <a:rPr lang="en" sz="2000">
                <a:solidFill>
                  <a:srgbClr val="000000"/>
                </a:solidFill>
              </a:rPr>
              <a:t> after an eligible subject is enrolled and randomized and all study CRFs required from baseline through hospital discharge are </a:t>
            </a:r>
            <a:r>
              <a:rPr lang="en" sz="2000" b="1">
                <a:solidFill>
                  <a:srgbClr val="000000"/>
                </a:solidFill>
              </a:rPr>
              <a:t>submitted and free of queries</a:t>
            </a:r>
            <a:r>
              <a:rPr lang="en" sz="2000">
                <a:solidFill>
                  <a:srgbClr val="000000"/>
                </a:solidFill>
              </a:rPr>
              <a:t>. This includes subjects that died prior to discharge.</a:t>
            </a:r>
            <a:endParaRPr sz="1200"/>
          </a:p>
          <a:p>
            <a:pPr marL="0" indent="0">
              <a:spcBef>
                <a:spcPts val="800"/>
              </a:spcBef>
              <a:buClr>
                <a:schemeClr val="dk1"/>
              </a:buClr>
              <a:buSzPts val="1400"/>
              <a:buNone/>
            </a:pPr>
            <a:endParaRPr sz="2000">
              <a:solidFill>
                <a:srgbClr val="000000"/>
              </a:solidFill>
            </a:endParaRPr>
          </a:p>
          <a:p>
            <a:pPr marL="457189" indent="-347125">
              <a:spcBef>
                <a:spcPts val="800"/>
              </a:spcBef>
              <a:buClr>
                <a:srgbClr val="000000"/>
              </a:buClr>
              <a:buSzPts val="1500"/>
              <a:buFont typeface="Calibri"/>
              <a:buChar char="●"/>
            </a:pPr>
            <a:r>
              <a:rPr lang="en" sz="2000">
                <a:solidFill>
                  <a:srgbClr val="000000"/>
                </a:solidFill>
              </a:rPr>
              <a:t>Sites will be eligible for a second subject payment for the 3 Month (VABS III) visit of </a:t>
            </a:r>
            <a:r>
              <a:rPr lang="en" sz="2000" b="1">
                <a:solidFill>
                  <a:srgbClr val="000000"/>
                </a:solidFill>
              </a:rPr>
              <a:t>$1,000 (inclusive of F&amp;A costs)</a:t>
            </a:r>
            <a:r>
              <a:rPr lang="en" sz="2000">
                <a:solidFill>
                  <a:srgbClr val="000000"/>
                </a:solidFill>
              </a:rPr>
              <a:t> when the visit is successfully completed and all required study CRFs </a:t>
            </a:r>
            <a:r>
              <a:rPr lang="en" sz="2000" b="1">
                <a:solidFill>
                  <a:srgbClr val="000000"/>
                </a:solidFill>
              </a:rPr>
              <a:t>are submitted and free of queries</a:t>
            </a:r>
            <a:r>
              <a:rPr lang="en" sz="2000">
                <a:solidFill>
                  <a:srgbClr val="000000"/>
                </a:solidFill>
              </a:rPr>
              <a:t>.</a:t>
            </a:r>
            <a:endParaRPr sz="2000">
              <a:solidFill>
                <a:srgbClr val="000000"/>
              </a:solidFill>
            </a:endParaRPr>
          </a:p>
          <a:p>
            <a:pPr marL="457189" indent="0">
              <a:spcBef>
                <a:spcPts val="800"/>
              </a:spcBef>
              <a:buNone/>
            </a:pPr>
            <a:endParaRPr sz="2000">
              <a:solidFill>
                <a:srgbClr val="000000"/>
              </a:solidFill>
            </a:endParaRPr>
          </a:p>
          <a:p>
            <a:pPr marL="457189" indent="-347125">
              <a:spcBef>
                <a:spcPts val="800"/>
              </a:spcBef>
              <a:buClr>
                <a:srgbClr val="000000"/>
              </a:buClr>
              <a:buSzPts val="1500"/>
              <a:buFont typeface="Calibri"/>
              <a:buChar char="●"/>
            </a:pPr>
            <a:r>
              <a:rPr lang="en" sz="2000">
                <a:solidFill>
                  <a:srgbClr val="000000"/>
                </a:solidFill>
              </a:rPr>
              <a:t>Sites will be eligible for a third and final subject payment of a maximum of </a:t>
            </a:r>
            <a:r>
              <a:rPr lang="en" sz="2000" b="1">
                <a:solidFill>
                  <a:srgbClr val="000000"/>
                </a:solidFill>
              </a:rPr>
              <a:t>$3,150 (inclusive of F&amp;A costs)</a:t>
            </a:r>
            <a:r>
              <a:rPr lang="en" sz="2000">
                <a:solidFill>
                  <a:srgbClr val="000000"/>
                </a:solidFill>
              </a:rPr>
              <a:t> when the visit is successfully completed and all required study CRFs </a:t>
            </a:r>
            <a:r>
              <a:rPr lang="en" sz="2000" b="1">
                <a:solidFill>
                  <a:srgbClr val="000000"/>
                </a:solidFill>
              </a:rPr>
              <a:t>are submitted and free of queries</a:t>
            </a:r>
            <a:r>
              <a:rPr lang="en" sz="2000">
                <a:solidFill>
                  <a:srgbClr val="000000"/>
                </a:solidFill>
              </a:rPr>
              <a:t>. </a:t>
            </a:r>
            <a:endParaRPr sz="1200"/>
          </a:p>
          <a:p>
            <a:pPr marL="914377" lvl="1" indent="-347125">
              <a:buClr>
                <a:srgbClr val="000000"/>
              </a:buClr>
              <a:buSzPts val="1500"/>
            </a:pPr>
            <a:r>
              <a:rPr lang="en" sz="2000">
                <a:solidFill>
                  <a:srgbClr val="000000"/>
                </a:solidFill>
              </a:rPr>
              <a:t>Included in the maximum payment is $2,000 for completion of the 12 month (VABS III), $500 for scheduling and completing the Neurological exam, $500 payment once the neurology exam is completed and $150 for subject reimbursement for travel expenses</a:t>
            </a:r>
            <a:endParaRPr sz="1067"/>
          </a:p>
          <a:p>
            <a:pPr marL="0" indent="0">
              <a:spcBef>
                <a:spcPts val="1867"/>
              </a:spcBef>
              <a:spcAft>
                <a:spcPts val="1600"/>
              </a:spcAft>
              <a:buClr>
                <a:schemeClr val="dk1"/>
              </a:buClr>
              <a:buSzPts val="1000"/>
              <a:buNone/>
            </a:pPr>
            <a:endParaRPr sz="1200"/>
          </a:p>
        </p:txBody>
      </p:sp>
      <p:sp>
        <p:nvSpPr>
          <p:cNvPr id="116" name="Google Shape;116;p21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chemeClr val="dk1"/>
              </a:buClr>
              <a:buSzPts val="4100"/>
            </a:pPr>
            <a:r>
              <a:rPr lang="en" sz="3067" b="1"/>
              <a:t>Per-subject Payments</a:t>
            </a:r>
            <a:endParaRPr sz="3067"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 fontScale="92500" lnSpcReduction="10000"/>
          </a:bodyPr>
          <a:lstStyle/>
          <a:p>
            <a:pPr marL="0" indent="0">
              <a:buClr>
                <a:schemeClr val="dk1"/>
              </a:buClr>
              <a:buSzPct val="100000"/>
              <a:buNone/>
            </a:pPr>
            <a:endParaRPr>
              <a:solidFill>
                <a:srgbClr val="000000"/>
              </a:solidFill>
            </a:endParaRPr>
          </a:p>
          <a:p>
            <a:pPr marL="237061" indent="-235790"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">
                <a:solidFill>
                  <a:srgbClr val="000000"/>
                </a:solidFill>
              </a:rPr>
              <a:t>Sites will receive payment of $100 for each patient that meets inclusion criteria and is screened within 6 hours of ROSC but is not enrolled. </a:t>
            </a:r>
            <a:r>
              <a:rPr lang="en" b="1">
                <a:solidFill>
                  <a:srgbClr val="000000"/>
                </a:solidFill>
              </a:rPr>
              <a:t>Payment will be made quarterly</a:t>
            </a:r>
            <a:r>
              <a:rPr lang="en">
                <a:solidFill>
                  <a:srgbClr val="000000"/>
                </a:solidFill>
              </a:rPr>
              <a:t> for patients entered in WebDCU as a screen failure by the site.</a:t>
            </a:r>
            <a:endParaRPr/>
          </a:p>
          <a:p>
            <a:pPr marL="0" indent="0">
              <a:spcBef>
                <a:spcPts val="800"/>
              </a:spcBef>
              <a:buClr>
                <a:schemeClr val="dk1"/>
              </a:buClr>
              <a:buSzPct val="100000"/>
              <a:buNone/>
            </a:pPr>
            <a:endParaRPr/>
          </a:p>
          <a:p>
            <a:pPr marL="237061" indent="-235790">
              <a:spcBef>
                <a:spcPts val="800"/>
              </a:spcBef>
              <a:buClr>
                <a:srgbClr val="000000"/>
              </a:buClr>
              <a:buSzPct val="100000"/>
            </a:pPr>
            <a:r>
              <a:rPr lang="en">
                <a:solidFill>
                  <a:srgbClr val="000000"/>
                </a:solidFill>
              </a:rPr>
              <a:t>The total amount of reimbursements for a single subject shall not exceed </a:t>
            </a:r>
            <a:r>
              <a:rPr lang="en" b="1">
                <a:solidFill>
                  <a:srgbClr val="000000"/>
                </a:solidFill>
              </a:rPr>
              <a:t>$11,150 (inclusive of F&amp;A costs).  </a:t>
            </a:r>
            <a:r>
              <a:rPr lang="en">
                <a:solidFill>
                  <a:srgbClr val="000000"/>
                </a:solidFill>
              </a:rPr>
              <a:t>Procedures, timelines and specific information can be found on the trial website,</a:t>
            </a:r>
            <a:r>
              <a:rPr lang="en" u="sng">
                <a:solidFill>
                  <a:schemeClr val="hlink"/>
                </a:solidFill>
                <a:hlinkClick r:id="rId3"/>
              </a:rPr>
              <a:t> https://siren.network/clinical-trials/picecap</a:t>
            </a:r>
            <a:endParaRPr u="sng">
              <a:solidFill>
                <a:srgbClr val="1155CC"/>
              </a:solidFill>
            </a:endParaRPr>
          </a:p>
          <a:p>
            <a:pPr marL="0" indent="0">
              <a:spcBef>
                <a:spcPts val="800"/>
              </a:spcBef>
              <a:buClr>
                <a:schemeClr val="dk1"/>
              </a:buClr>
              <a:buSzPct val="100000"/>
              <a:buNone/>
            </a:pPr>
            <a:endParaRPr/>
          </a:p>
          <a:p>
            <a:pPr marL="237061" indent="-235790">
              <a:spcBef>
                <a:spcPts val="800"/>
              </a:spcBef>
              <a:buClr>
                <a:schemeClr val="dk1"/>
              </a:buClr>
              <a:buSzPct val="100000"/>
            </a:pPr>
            <a:br>
              <a:rPr lang="en"/>
            </a:br>
            <a:r>
              <a:rPr lang="en">
                <a:solidFill>
                  <a:srgbClr val="000000"/>
                </a:solidFill>
              </a:rPr>
              <a:t>SIREN SOP for Participant Reimbursement applies.  </a:t>
            </a:r>
            <a:r>
              <a:rPr lang="en" u="sng">
                <a:solidFill>
                  <a:schemeClr val="hlink"/>
                </a:solidFill>
                <a:hlinkClick r:id="rId4"/>
              </a:rPr>
              <a:t>SIREN SOP Participant Reimbursement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ct val="116666"/>
              <a:buNone/>
            </a:pPr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>
              <a:buClr>
                <a:schemeClr val="dk1"/>
              </a:buClr>
              <a:buSzPts val="4100"/>
            </a:pPr>
            <a:r>
              <a:rPr lang="en" sz="3067" b="1"/>
              <a:t>Invoicing</a:t>
            </a:r>
            <a:endParaRPr sz="3067"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0" indent="0"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1067"/>
              </a:spcBef>
              <a:buClr>
                <a:schemeClr val="dk1"/>
              </a:buClr>
              <a:buSzPts val="2100"/>
            </a:pPr>
            <a:r>
              <a:rPr lang="en"/>
              <a:t>You see what we see</a:t>
            </a:r>
            <a:endParaRPr/>
          </a:p>
          <a:p>
            <a:pPr marL="237061" indent="-50799">
              <a:spcBef>
                <a:spcPts val="1067"/>
              </a:spcBef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1067"/>
              </a:spcBef>
              <a:buClr>
                <a:schemeClr val="dk1"/>
              </a:buClr>
              <a:buSzPts val="2100"/>
            </a:pPr>
            <a:r>
              <a:rPr lang="en"/>
              <a:t>Based on contract language</a:t>
            </a:r>
            <a:endParaRPr/>
          </a:p>
          <a:p>
            <a:pPr marL="0" indent="0">
              <a:spcBef>
                <a:spcPts val="1067"/>
              </a:spcBef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1067"/>
              </a:spcBef>
              <a:buClr>
                <a:schemeClr val="dk1"/>
              </a:buClr>
              <a:buSzPts val="2100"/>
            </a:pPr>
            <a:r>
              <a:rPr lang="en"/>
              <a:t>Subject visit reads READY in WebDCU</a:t>
            </a:r>
            <a:endParaRPr/>
          </a:p>
          <a:p>
            <a:pPr marL="237061" indent="-50799">
              <a:spcBef>
                <a:spcPts val="1067"/>
              </a:spcBef>
              <a:buClr>
                <a:schemeClr val="dk1"/>
              </a:buClr>
              <a:buSzPts val="2100"/>
              <a:buNone/>
            </a:pPr>
            <a:endParaRPr/>
          </a:p>
          <a:p>
            <a:pPr marL="0" indent="0">
              <a:spcBef>
                <a:spcPts val="1067"/>
              </a:spcBef>
              <a:spcAft>
                <a:spcPts val="160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 fontScale="90000"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" sz="5467" b="1"/>
              <a:t>Invoicing</a:t>
            </a:r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237061" indent="-50799"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1067"/>
              </a:spcBef>
              <a:buClr>
                <a:schemeClr val="dk1"/>
              </a:buClr>
              <a:buSzPts val="2100"/>
            </a:pPr>
            <a:r>
              <a:rPr lang="en"/>
              <a:t>Invoice creation is not automatic</a:t>
            </a:r>
            <a:endParaRPr/>
          </a:p>
          <a:p>
            <a:pPr marL="237061" indent="-50799">
              <a:spcBef>
                <a:spcPts val="1067"/>
              </a:spcBef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1067"/>
              </a:spcBef>
              <a:buClr>
                <a:schemeClr val="dk1"/>
              </a:buClr>
              <a:buSzPts val="2100"/>
            </a:pPr>
            <a:r>
              <a:rPr lang="en"/>
              <a:t>We generate the invoice for you at least quarterly</a:t>
            </a:r>
            <a:endParaRPr/>
          </a:p>
          <a:p>
            <a:pPr marL="0" indent="0">
              <a:spcBef>
                <a:spcPts val="1067"/>
              </a:spcBef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1067"/>
              </a:spcBef>
              <a:buClr>
                <a:schemeClr val="dk1"/>
              </a:buClr>
              <a:buSzPts val="2100"/>
            </a:pPr>
            <a:r>
              <a:rPr lang="en"/>
              <a:t>Invoices can be found in WebDCU</a:t>
            </a:r>
            <a:endParaRPr/>
          </a:p>
          <a:p>
            <a:pPr marL="237061" indent="-50799">
              <a:spcBef>
                <a:spcPts val="1067"/>
              </a:spcBef>
              <a:buClr>
                <a:schemeClr val="dk1"/>
              </a:buClr>
              <a:buSzPts val="2100"/>
              <a:buNone/>
            </a:pPr>
            <a:endParaRPr/>
          </a:p>
          <a:p>
            <a:pPr marL="237061" indent="-228594">
              <a:spcBef>
                <a:spcPts val="1067"/>
              </a:spcBef>
              <a:buClr>
                <a:schemeClr val="dk1"/>
              </a:buClr>
              <a:buSzPts val="2100"/>
            </a:pPr>
            <a:r>
              <a:rPr lang="en"/>
              <a:t>Retrieve and submit your invoice to your Accounts Receivable office to assist with reconciliation</a:t>
            </a:r>
            <a:endParaRPr/>
          </a:p>
          <a:p>
            <a:pPr marL="0" indent="0">
              <a:spcBef>
                <a:spcPts val="1067"/>
              </a:spcBef>
              <a:spcAft>
                <a:spcPts val="160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  <p:sp>
        <p:nvSpPr>
          <p:cNvPr id="137" name="Google Shape;137;p24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/>
          <p:nvPr/>
        </p:nvSpPr>
        <p:spPr>
          <a:xfrm>
            <a:off x="0" y="0"/>
            <a:ext cx="12189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5"/>
          <p:cNvSpPr/>
          <p:nvPr/>
        </p:nvSpPr>
        <p:spPr>
          <a:xfrm flipH="1">
            <a:off x="1" y="0"/>
            <a:ext cx="5962785" cy="6858000"/>
          </a:xfrm>
          <a:custGeom>
            <a:avLst/>
            <a:gdLst/>
            <a:ahLst/>
            <a:cxnLst/>
            <a:rect l="l" t="t" r="r" b="b"/>
            <a:pathLst>
              <a:path w="5962785" h="6858000" extrusionOk="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lt2">
              <a:alpha val="498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/>
            <a:endParaRPr sz="1867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800" cy="62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ctr" anchorCtr="0">
            <a:normAutofit fontScale="90000"/>
          </a:bodyPr>
          <a:lstStyle/>
          <a:p>
            <a:pPr>
              <a:buClr>
                <a:schemeClr val="dk1"/>
              </a:buClr>
              <a:buSzPct val="110000"/>
            </a:pPr>
            <a:r>
              <a:rPr lang="en" b="1"/>
              <a:t>Invoicing</a:t>
            </a:r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t" anchorCtr="0">
            <a:normAutofit/>
          </a:bodyPr>
          <a:lstStyle/>
          <a:p>
            <a:pPr marL="237061" indent="-101597">
              <a:buClr>
                <a:schemeClr val="dk1"/>
              </a:buClr>
              <a:buSzPts val="1500"/>
              <a:buNone/>
            </a:pPr>
            <a:endParaRPr sz="2000"/>
          </a:p>
          <a:p>
            <a:pPr marL="0" indent="0">
              <a:spcBef>
                <a:spcPts val="1067"/>
              </a:spcBef>
              <a:buClr>
                <a:schemeClr val="dk1"/>
              </a:buClr>
              <a:buSzPts val="3000"/>
              <a:buNone/>
            </a:pPr>
            <a:r>
              <a:rPr lang="en" sz="4000" b="1"/>
              <a:t>Data is entered and free of query</a:t>
            </a:r>
            <a:endParaRPr b="1"/>
          </a:p>
          <a:p>
            <a:pPr marL="0" indent="0">
              <a:spcBef>
                <a:spcPts val="1067"/>
              </a:spcBef>
              <a:spcAft>
                <a:spcPts val="1600"/>
              </a:spcAft>
              <a:buClr>
                <a:schemeClr val="dk1"/>
              </a:buClr>
              <a:buSzPts val="1500"/>
              <a:buNone/>
            </a:pPr>
            <a:endParaRPr sz="2000"/>
          </a:p>
        </p:txBody>
      </p:sp>
      <p:pic>
        <p:nvPicPr>
          <p:cNvPr id="146" name="Google Shape;146;p25" descr="A picture containing text, mammal, squirrel, sig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50680" y="3583713"/>
            <a:ext cx="2914120" cy="2914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2000" y="381000"/>
            <a:ext cx="8128000" cy="60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6" descr="Subject CRF Bind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6" descr="Study Progress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6" descr="Data Management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6" descr="Project Management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6" descr="Site Management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6" descr="Central IRB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6" descr="Data Monitori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6" descr="Graphic Reports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6" descr="Project Setu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6" descr="User Management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6" descr="Regulatory Document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6" descr="Help &amp; Toolbox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6" descr="Emergency Hel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6" descr="Alerts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1"/>
            <a:ext cx="1295400" cy="819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Office PowerPoint</Application>
  <PresentationFormat>Widescreen</PresentationFormat>
  <Paragraphs>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Comfortaa</vt:lpstr>
      <vt:lpstr>Office Theme</vt:lpstr>
      <vt:lpstr>Milestones &amp; Finance Valerie Stevenson</vt:lpstr>
      <vt:lpstr>Start-up Payment</vt:lpstr>
      <vt:lpstr>Per-subject Payments </vt:lpstr>
      <vt:lpstr>Per-subject Payments</vt:lpstr>
      <vt:lpstr>Per-subject Payments</vt:lpstr>
      <vt:lpstr>Invoicing</vt:lpstr>
      <vt:lpstr>Invoicing</vt:lpstr>
      <vt:lpstr>Invoicing</vt:lpstr>
      <vt:lpstr>PowerPoint Presentation</vt:lpstr>
      <vt:lpstr>PowerPoint Presentation</vt:lpstr>
      <vt:lpstr>PowerPoint Presentation</vt:lpstr>
      <vt:lpstr>Questions?</vt:lpstr>
    </vt:vector>
  </TitlesOfParts>
  <Company>Michigan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Milestones &amp; Finance Valerie Stevenson</dc:title>
  <dc:creator>Miller, Courtney</dc:creator>
  <cp:lastModifiedBy>Miller, Courtney</cp:lastModifiedBy>
  <cp:revision>1</cp:revision>
  <dcterms:created xsi:type="dcterms:W3CDTF">2022-06-06T13:52:26Z</dcterms:created>
  <dcterms:modified xsi:type="dcterms:W3CDTF">2022-06-06T13:52:49Z</dcterms:modified>
</cp:coreProperties>
</file>