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7" r:id="rId3"/>
    <p:sldId id="259" r:id="rId4"/>
    <p:sldId id="294" r:id="rId5"/>
    <p:sldId id="295" r:id="rId6"/>
    <p:sldId id="287" r:id="rId7"/>
    <p:sldId id="289" r:id="rId8"/>
    <p:sldId id="301" r:id="rId9"/>
    <p:sldId id="298" r:id="rId10"/>
    <p:sldId id="299" r:id="rId11"/>
    <p:sldId id="290" r:id="rId12"/>
    <p:sldId id="291" r:id="rId13"/>
    <p:sldId id="300" r:id="rId14"/>
    <p:sldId id="293" r:id="rId15"/>
    <p:sldId id="292" r:id="rId16"/>
    <p:sldId id="263" r:id="rId17"/>
    <p:sldId id="276" r:id="rId18"/>
    <p:sldId id="267" r:id="rId19"/>
    <p:sldId id="273" r:id="rId20"/>
    <p:sldId id="288" r:id="rId21"/>
    <p:sldId id="281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68752-AEBA-4EB0-8BB1-AEF3115AB505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0F1DB-E736-4C5C-9BC5-7B52A0A53223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Does the relationship meet all five criteria?</a:t>
          </a:r>
          <a:endParaRPr lang="en-US" dirty="0">
            <a:solidFill>
              <a:schemeClr val="bg1"/>
            </a:solidFill>
          </a:endParaRPr>
        </a:p>
      </dgm:t>
    </dgm:pt>
    <dgm:pt modelId="{A0C6DED8-093A-4667-BDB5-F11BE8304665}" type="parTrans" cxnId="{18756802-D7BA-4F32-BFEC-57AF5BCA126B}">
      <dgm:prSet/>
      <dgm:spPr/>
      <dgm:t>
        <a:bodyPr/>
        <a:lstStyle/>
        <a:p>
          <a:endParaRPr lang="en-US"/>
        </a:p>
      </dgm:t>
    </dgm:pt>
    <dgm:pt modelId="{378D2A32-32EB-439F-BDD9-A7B25220F853}" type="sibTrans" cxnId="{18756802-D7BA-4F32-BFEC-57AF5BCA126B}">
      <dgm:prSet/>
      <dgm:spPr/>
      <dgm:t>
        <a:bodyPr/>
        <a:lstStyle/>
        <a:p>
          <a:endParaRPr lang="en-US"/>
        </a:p>
      </dgm:t>
    </dgm:pt>
    <dgm:pt modelId="{41C4DC21-7873-4C45-B27C-F5624148E9FA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Is the service something they offer as the primary course of business?</a:t>
          </a:r>
          <a:endParaRPr lang="en-US" dirty="0">
            <a:solidFill>
              <a:schemeClr val="bg1"/>
            </a:solidFill>
          </a:endParaRPr>
        </a:p>
      </dgm:t>
    </dgm:pt>
    <dgm:pt modelId="{820BE286-BDA0-486E-A4BB-472B0DAD5C8D}" type="parTrans" cxnId="{89C73531-F51E-4B1F-94A5-C572BABA3980}">
      <dgm:prSet/>
      <dgm:spPr/>
      <dgm:t>
        <a:bodyPr/>
        <a:lstStyle/>
        <a:p>
          <a:endParaRPr lang="en-US"/>
        </a:p>
      </dgm:t>
    </dgm:pt>
    <dgm:pt modelId="{9EFC05B8-D7EB-49C0-96B3-D732E73DE1B3}" type="sibTrans" cxnId="{89C73531-F51E-4B1F-94A5-C572BABA3980}">
      <dgm:prSet/>
      <dgm:spPr/>
      <dgm:t>
        <a:bodyPr/>
        <a:lstStyle/>
        <a:p>
          <a:endParaRPr lang="en-US"/>
        </a:p>
      </dgm:t>
    </dgm:pt>
    <dgm:pt modelId="{88FF9DC5-71A1-43CE-92A5-E5FCDD7DCFB8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Vendor or Consultant</a:t>
          </a:r>
          <a:endParaRPr lang="en-US" dirty="0">
            <a:solidFill>
              <a:schemeClr val="bg1"/>
            </a:solidFill>
          </a:endParaRPr>
        </a:p>
      </dgm:t>
    </dgm:pt>
    <dgm:pt modelId="{CE533E5A-9D3C-4868-9D87-274C2CCCC614}" type="parTrans" cxnId="{904923CC-2661-496F-8C7E-825594AB67AF}">
      <dgm:prSet/>
      <dgm:spPr/>
      <dgm:t>
        <a:bodyPr/>
        <a:lstStyle/>
        <a:p>
          <a:endParaRPr lang="en-US"/>
        </a:p>
      </dgm:t>
    </dgm:pt>
    <dgm:pt modelId="{0123A87E-75D8-455E-A7CE-01315EE9A3CA}" type="sibTrans" cxnId="{904923CC-2661-496F-8C7E-825594AB67AF}">
      <dgm:prSet/>
      <dgm:spPr/>
      <dgm:t>
        <a:bodyPr/>
        <a:lstStyle/>
        <a:p>
          <a:endParaRPr lang="en-US"/>
        </a:p>
      </dgm:t>
    </dgm:pt>
    <dgm:pt modelId="{5F939A0D-D8E5-4F64-B43A-08D669F0EE29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(True) 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Subcontract</a:t>
          </a:r>
          <a:endParaRPr lang="en-US" dirty="0">
            <a:solidFill>
              <a:schemeClr val="bg1"/>
            </a:solidFill>
          </a:endParaRPr>
        </a:p>
      </dgm:t>
    </dgm:pt>
    <dgm:pt modelId="{05C02AA3-1B77-4E7C-A8D4-48DE004E23A4}" type="parTrans" cxnId="{6432E26D-558A-4B75-8766-E54EF7DCAB28}">
      <dgm:prSet/>
      <dgm:spPr/>
      <dgm:t>
        <a:bodyPr/>
        <a:lstStyle/>
        <a:p>
          <a:endParaRPr lang="en-US"/>
        </a:p>
      </dgm:t>
    </dgm:pt>
    <dgm:pt modelId="{69E7E5A3-29E7-42E7-B03E-A2839CAF8BC7}" type="sibTrans" cxnId="{6432E26D-558A-4B75-8766-E54EF7DCAB28}">
      <dgm:prSet/>
      <dgm:spPr/>
      <dgm:t>
        <a:bodyPr/>
        <a:lstStyle/>
        <a:p>
          <a:endParaRPr lang="en-US"/>
        </a:p>
      </dgm:t>
    </dgm:pt>
    <dgm:pt modelId="{F35D63B0-4C3F-40BC-A95B-0DB9DCA99E2A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Will they be following a standard protocol and returning results receiving a fixed reimbursement?</a:t>
          </a:r>
          <a:endParaRPr lang="en-US" dirty="0">
            <a:solidFill>
              <a:schemeClr val="bg1"/>
            </a:solidFill>
          </a:endParaRPr>
        </a:p>
      </dgm:t>
    </dgm:pt>
    <dgm:pt modelId="{6733E52F-A52E-4B1D-862E-D157554A35BC}" type="sibTrans" cxnId="{E91098E3-887C-4B23-B26F-91C0CC9F522C}">
      <dgm:prSet/>
      <dgm:spPr/>
      <dgm:t>
        <a:bodyPr/>
        <a:lstStyle/>
        <a:p>
          <a:endParaRPr lang="en-US"/>
        </a:p>
      </dgm:t>
    </dgm:pt>
    <dgm:pt modelId="{A1B8EE04-6A8E-4997-80D0-C38DE39B8473}" type="parTrans" cxnId="{E91098E3-887C-4B23-B26F-91C0CC9F522C}">
      <dgm:prSet/>
      <dgm:spPr/>
      <dgm:t>
        <a:bodyPr/>
        <a:lstStyle/>
        <a:p>
          <a:endParaRPr lang="en-US"/>
        </a:p>
      </dgm:t>
    </dgm:pt>
    <dgm:pt modelId="{A7A97970-CA34-4429-B4A2-4D99B310EEC9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2">
                  <a:lumMod val="60000"/>
                  <a:lumOff val="40000"/>
                </a:schemeClr>
              </a:solidFill>
            </a:rPr>
            <a:t>Something went wrong</a:t>
          </a:r>
          <a:endParaRPr lang="en-US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A401B211-74C5-4B77-8C84-03A93D86950F}" type="parTrans" cxnId="{B5F32C0D-AA55-4477-9EAB-A6BB494A1D98}">
      <dgm:prSet/>
      <dgm:spPr/>
      <dgm:t>
        <a:bodyPr/>
        <a:lstStyle/>
        <a:p>
          <a:endParaRPr lang="en-US"/>
        </a:p>
      </dgm:t>
    </dgm:pt>
    <dgm:pt modelId="{D092BD6F-1CD3-4A54-A533-7C3742927B71}" type="sibTrans" cxnId="{B5F32C0D-AA55-4477-9EAB-A6BB494A1D98}">
      <dgm:prSet/>
      <dgm:spPr/>
      <dgm:t>
        <a:bodyPr/>
        <a:lstStyle/>
        <a:p>
          <a:endParaRPr lang="en-US"/>
        </a:p>
      </dgm:t>
    </dgm:pt>
    <dgm:pt modelId="{4C97410F-5657-434B-BBE7-145B88A8B356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bg1"/>
              </a:solidFill>
            </a:rPr>
            <a:t>Hybrid 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Purchase 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Order</a:t>
          </a:r>
          <a:endParaRPr lang="en-US" dirty="0">
            <a:solidFill>
              <a:schemeClr val="bg1"/>
            </a:solidFill>
          </a:endParaRPr>
        </a:p>
      </dgm:t>
    </dgm:pt>
    <dgm:pt modelId="{142FB4B0-D21C-4B0B-B4E4-D8C1E626619D}" type="parTrans" cxnId="{453BE4B1-A87D-4D28-BFFE-75B0646BCC8A}">
      <dgm:prSet/>
      <dgm:spPr/>
      <dgm:t>
        <a:bodyPr/>
        <a:lstStyle/>
        <a:p>
          <a:endParaRPr lang="en-US"/>
        </a:p>
      </dgm:t>
    </dgm:pt>
    <dgm:pt modelId="{1B10376C-43A2-4C5A-92B8-E38F8C6A8F20}" type="sibTrans" cxnId="{453BE4B1-A87D-4D28-BFFE-75B0646BCC8A}">
      <dgm:prSet/>
      <dgm:spPr/>
      <dgm:t>
        <a:bodyPr/>
        <a:lstStyle/>
        <a:p>
          <a:endParaRPr lang="en-US"/>
        </a:p>
      </dgm:t>
    </dgm:pt>
    <dgm:pt modelId="{FD85AA14-6D1A-4E94-ADC2-D001776276F7}" type="pres">
      <dgm:prSet presAssocID="{45468752-AEBA-4EB0-8BB1-AEF3115AB5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2565AEE-CFDA-49AE-B9AC-CCDB00292A9F}" type="pres">
      <dgm:prSet presAssocID="{3CC0F1DB-E736-4C5C-9BC5-7B52A0A53223}" presName="hierRoot1" presStyleCnt="0"/>
      <dgm:spPr/>
    </dgm:pt>
    <dgm:pt modelId="{5C065D27-A13A-4FA4-8D0F-04552ADB501B}" type="pres">
      <dgm:prSet presAssocID="{3CC0F1DB-E736-4C5C-9BC5-7B52A0A53223}" presName="composite" presStyleCnt="0"/>
      <dgm:spPr/>
    </dgm:pt>
    <dgm:pt modelId="{7E518C48-7CBC-4AE8-AD31-9AF3DF8AEE5A}" type="pres">
      <dgm:prSet presAssocID="{3CC0F1DB-E736-4C5C-9BC5-7B52A0A53223}" presName="image" presStyleLbl="node0" presStyleIdx="0" presStyleCnt="1" custScaleX="140973" custLinFactNeighborX="69818"/>
      <dgm:spPr>
        <a:prstGeom prst="roundRect">
          <a:avLst/>
        </a:prstGeom>
      </dgm:spPr>
    </dgm:pt>
    <dgm:pt modelId="{A893966C-4BE8-4D5D-B50F-11D3C3CBEE07}" type="pres">
      <dgm:prSet presAssocID="{3CC0F1DB-E736-4C5C-9BC5-7B52A0A53223}" presName="text" presStyleLbl="revTx" presStyleIdx="0" presStyleCnt="7" custScaleX="77467" custScaleY="112099" custLinFactNeighborX="-37640" custLinFactNeighborY="1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29FDB2-6C41-4A39-ACCC-5D555CEAF58B}" type="pres">
      <dgm:prSet presAssocID="{3CC0F1DB-E736-4C5C-9BC5-7B52A0A53223}" presName="hierChild2" presStyleCnt="0"/>
      <dgm:spPr/>
    </dgm:pt>
    <dgm:pt modelId="{4B6418AA-1548-4DCE-8C1E-64867577EC50}" type="pres">
      <dgm:prSet presAssocID="{820BE286-BDA0-486E-A4BB-472B0DAD5C8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83B9666-0F59-4349-A4CB-48B73E1DE916}" type="pres">
      <dgm:prSet presAssocID="{41C4DC21-7873-4C45-B27C-F5624148E9FA}" presName="hierRoot2" presStyleCnt="0"/>
      <dgm:spPr/>
    </dgm:pt>
    <dgm:pt modelId="{CC747F2E-6F1C-41E0-8E7B-0E5C81441F42}" type="pres">
      <dgm:prSet presAssocID="{41C4DC21-7873-4C45-B27C-F5624148E9FA}" presName="composite2" presStyleCnt="0"/>
      <dgm:spPr/>
    </dgm:pt>
    <dgm:pt modelId="{95CDB79E-8806-4D0A-868D-2790CAD10E1F}" type="pres">
      <dgm:prSet presAssocID="{41C4DC21-7873-4C45-B27C-F5624148E9FA}" presName="image2" presStyleLbl="node2" presStyleIdx="0" presStyleCnt="2" custScaleX="126747"/>
      <dgm:spPr>
        <a:prstGeom prst="roundRect">
          <a:avLst/>
        </a:prstGeom>
      </dgm:spPr>
    </dgm:pt>
    <dgm:pt modelId="{CBF2696F-D89E-4BE9-A6F0-9D6CE455FA5D}" type="pres">
      <dgm:prSet presAssocID="{41C4DC21-7873-4C45-B27C-F5624148E9FA}" presName="text2" presStyleLbl="revTx" presStyleIdx="1" presStyleCnt="7" custScaleX="76856" custLinFactNeighborX="-81448" custLinFactNeighborY="10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A6E551-8FFB-4E91-9D7F-3061FFF4BA6F}" type="pres">
      <dgm:prSet presAssocID="{41C4DC21-7873-4C45-B27C-F5624148E9FA}" presName="hierChild3" presStyleCnt="0"/>
      <dgm:spPr/>
    </dgm:pt>
    <dgm:pt modelId="{4C8DA8E0-29AC-4786-9E7B-FA84194F9679}" type="pres">
      <dgm:prSet presAssocID="{A1B8EE04-6A8E-4997-80D0-C38DE39B8473}" presName="Name17" presStyleLbl="parChTrans1D3" presStyleIdx="0" presStyleCnt="2"/>
      <dgm:spPr/>
      <dgm:t>
        <a:bodyPr/>
        <a:lstStyle/>
        <a:p>
          <a:endParaRPr lang="en-US"/>
        </a:p>
      </dgm:t>
    </dgm:pt>
    <dgm:pt modelId="{20790C6E-9E2E-4133-93AD-33E9DDA1A057}" type="pres">
      <dgm:prSet presAssocID="{F35D63B0-4C3F-40BC-A95B-0DB9DCA99E2A}" presName="hierRoot3" presStyleCnt="0"/>
      <dgm:spPr/>
    </dgm:pt>
    <dgm:pt modelId="{5B1797DA-F554-489E-9E56-79ADFBB9A461}" type="pres">
      <dgm:prSet presAssocID="{F35D63B0-4C3F-40BC-A95B-0DB9DCA99E2A}" presName="composite3" presStyleCnt="0"/>
      <dgm:spPr/>
    </dgm:pt>
    <dgm:pt modelId="{DC70D578-8F4B-4BAB-B96F-713EDE9AF92D}" type="pres">
      <dgm:prSet presAssocID="{F35D63B0-4C3F-40BC-A95B-0DB9DCA99E2A}" presName="image3" presStyleLbl="node3" presStyleIdx="0" presStyleCnt="2" custScaleX="147525" custLinFactNeighborX="-41280"/>
      <dgm:spPr>
        <a:prstGeom prst="roundRect">
          <a:avLst/>
        </a:prstGeom>
      </dgm:spPr>
    </dgm:pt>
    <dgm:pt modelId="{AD9C636D-C4F5-48E2-986C-969585131E90}" type="pres">
      <dgm:prSet presAssocID="{F35D63B0-4C3F-40BC-A95B-0DB9DCA99E2A}" presName="text3" presStyleLbl="revTx" presStyleIdx="2" presStyleCnt="7" custScaleX="92822" custLinFactX="-8428" custLinFactNeighborX="-100000" custLinFactNeighborY="27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EC8605-D484-4339-8294-41952A622FD1}" type="pres">
      <dgm:prSet presAssocID="{F35D63B0-4C3F-40BC-A95B-0DB9DCA99E2A}" presName="hierChild4" presStyleCnt="0"/>
      <dgm:spPr/>
    </dgm:pt>
    <dgm:pt modelId="{F86EB62D-A833-40F7-BCF3-C177A8F4E1AC}" type="pres">
      <dgm:prSet presAssocID="{A401B211-74C5-4B77-8C84-03A93D86950F}" presName="Name23" presStyleLbl="parChTrans1D4" presStyleIdx="0" presStyleCnt="2"/>
      <dgm:spPr/>
      <dgm:t>
        <a:bodyPr/>
        <a:lstStyle/>
        <a:p>
          <a:endParaRPr lang="en-US"/>
        </a:p>
      </dgm:t>
    </dgm:pt>
    <dgm:pt modelId="{4A8F5C4F-7DF6-47A6-836E-D247BD496F87}" type="pres">
      <dgm:prSet presAssocID="{A7A97970-CA34-4429-B4A2-4D99B310EEC9}" presName="hierRoot4" presStyleCnt="0"/>
      <dgm:spPr/>
    </dgm:pt>
    <dgm:pt modelId="{4F936CC3-F14F-4C42-A63B-EC1BF21F8521}" type="pres">
      <dgm:prSet presAssocID="{A7A97970-CA34-4429-B4A2-4D99B310EEC9}" presName="composite4" presStyleCnt="0"/>
      <dgm:spPr/>
    </dgm:pt>
    <dgm:pt modelId="{7AFA0D64-C21A-46CA-85E8-D41D15319CA1}" type="pres">
      <dgm:prSet presAssocID="{A7A97970-CA34-4429-B4A2-4D99B310EEC9}" presName="image4" presStyleLbl="node4" presStyleIdx="0" presStyleCnt="2" custLinFactNeighborX="-51540"/>
      <dgm:spPr/>
    </dgm:pt>
    <dgm:pt modelId="{B89F9FFE-025F-4F11-A703-5C7CF431F257}" type="pres">
      <dgm:prSet presAssocID="{A7A97970-CA34-4429-B4A2-4D99B310EEC9}" presName="text4" presStyleLbl="revTx" presStyleIdx="3" presStyleCnt="7" custScaleX="50958" custLinFactX="-20358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D4E31-0C88-454E-B2A6-8AB6EC38C763}" type="pres">
      <dgm:prSet presAssocID="{A7A97970-CA34-4429-B4A2-4D99B310EEC9}" presName="hierChild5" presStyleCnt="0"/>
      <dgm:spPr/>
    </dgm:pt>
    <dgm:pt modelId="{542FDE92-10F9-4896-864A-515D570836DF}" type="pres">
      <dgm:prSet presAssocID="{142FB4B0-D21C-4B0B-B4E4-D8C1E626619D}" presName="Name23" presStyleLbl="parChTrans1D4" presStyleIdx="1" presStyleCnt="2"/>
      <dgm:spPr/>
      <dgm:t>
        <a:bodyPr/>
        <a:lstStyle/>
        <a:p>
          <a:endParaRPr lang="en-US"/>
        </a:p>
      </dgm:t>
    </dgm:pt>
    <dgm:pt modelId="{F38C746A-0615-461B-B16C-4FE598D299C4}" type="pres">
      <dgm:prSet presAssocID="{4C97410F-5657-434B-BBE7-145B88A8B356}" presName="hierRoot4" presStyleCnt="0"/>
      <dgm:spPr/>
    </dgm:pt>
    <dgm:pt modelId="{DFA53E7F-5849-4567-9D40-78DFC6D6D806}" type="pres">
      <dgm:prSet presAssocID="{4C97410F-5657-434B-BBE7-145B88A8B356}" presName="composite4" presStyleCnt="0"/>
      <dgm:spPr/>
    </dgm:pt>
    <dgm:pt modelId="{5E09AECE-9433-427A-96C3-AADD594782C5}" type="pres">
      <dgm:prSet presAssocID="{4C97410F-5657-434B-BBE7-145B88A8B356}" presName="image4" presStyleLbl="node4" presStyleIdx="1" presStyleCnt="2" custLinFactNeighborX="-53156"/>
      <dgm:spPr>
        <a:solidFill>
          <a:schemeClr val="accent6">
            <a:lumMod val="75000"/>
          </a:schemeClr>
        </a:solidFill>
      </dgm:spPr>
    </dgm:pt>
    <dgm:pt modelId="{30A5DAEB-D74D-497B-8791-B8C43B78711C}" type="pres">
      <dgm:prSet presAssocID="{4C97410F-5657-434B-BBE7-145B88A8B356}" presName="text4" presStyleLbl="revTx" presStyleIdx="4" presStyleCnt="7" custScaleX="70116" custScaleY="74968" custLinFactX="-19106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86C052-CD9E-4DDE-BB71-E7B3A4A5D9BB}" type="pres">
      <dgm:prSet presAssocID="{4C97410F-5657-434B-BBE7-145B88A8B356}" presName="hierChild5" presStyleCnt="0"/>
      <dgm:spPr/>
    </dgm:pt>
    <dgm:pt modelId="{861F0544-A288-4935-9222-C967DBB1FA77}" type="pres">
      <dgm:prSet presAssocID="{CE533E5A-9D3C-4868-9D87-274C2CCCC61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9140FE9-43BF-43F1-BAFA-0529BB58EB12}" type="pres">
      <dgm:prSet presAssocID="{88FF9DC5-71A1-43CE-92A5-E5FCDD7DCFB8}" presName="hierRoot3" presStyleCnt="0"/>
      <dgm:spPr/>
    </dgm:pt>
    <dgm:pt modelId="{05E7C09A-4A86-42BF-965E-7DD8FD1AF730}" type="pres">
      <dgm:prSet presAssocID="{88FF9DC5-71A1-43CE-92A5-E5FCDD7DCFB8}" presName="composite3" presStyleCnt="0"/>
      <dgm:spPr/>
    </dgm:pt>
    <dgm:pt modelId="{69967B04-0ABF-485B-9082-AFBFB2E1CB9F}" type="pres">
      <dgm:prSet presAssocID="{88FF9DC5-71A1-43CE-92A5-E5FCDD7DCFB8}" presName="image3" presStyleLbl="node3" presStyleIdx="1" presStyleCnt="2"/>
      <dgm:spPr>
        <a:solidFill>
          <a:schemeClr val="bg2">
            <a:lumMod val="50000"/>
          </a:schemeClr>
        </a:solidFill>
      </dgm:spPr>
    </dgm:pt>
    <dgm:pt modelId="{FB179713-B43C-486C-8668-C59EA55391B0}" type="pres">
      <dgm:prSet presAssocID="{88FF9DC5-71A1-43CE-92A5-E5FCDD7DCFB8}" presName="text3" presStyleLbl="revTx" presStyleIdx="5" presStyleCnt="7" custScaleX="58523" custScaleY="70232" custLinFactNeighborX="-811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07D7CD-20A8-4750-A6EC-CEFC6B14ACFC}" type="pres">
      <dgm:prSet presAssocID="{88FF9DC5-71A1-43CE-92A5-E5FCDD7DCFB8}" presName="hierChild4" presStyleCnt="0"/>
      <dgm:spPr/>
    </dgm:pt>
    <dgm:pt modelId="{F79F3AC7-7B0C-4ED8-8CD8-BC8E9BADAC0D}" type="pres">
      <dgm:prSet presAssocID="{05C02AA3-1B77-4E7C-A8D4-48DE004E23A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AD23768-4EE2-4031-85CF-634CD5BB2C38}" type="pres">
      <dgm:prSet presAssocID="{5F939A0D-D8E5-4F64-B43A-08D669F0EE29}" presName="hierRoot2" presStyleCnt="0"/>
      <dgm:spPr/>
    </dgm:pt>
    <dgm:pt modelId="{D8C20E9A-8F72-4C5F-8EF2-B399441A18AA}" type="pres">
      <dgm:prSet presAssocID="{5F939A0D-D8E5-4F64-B43A-08D669F0EE29}" presName="composite2" presStyleCnt="0"/>
      <dgm:spPr/>
    </dgm:pt>
    <dgm:pt modelId="{7937901C-BA88-4718-A46D-C75B31300D07}" type="pres">
      <dgm:prSet presAssocID="{5F939A0D-D8E5-4F64-B43A-08D669F0EE29}" presName="image2" presStyleLbl="node2" presStyleIdx="1" presStyleCnt="2" custLinFactNeighborX="86364"/>
      <dgm:spPr>
        <a:solidFill>
          <a:schemeClr val="accent2">
            <a:lumMod val="75000"/>
          </a:schemeClr>
        </a:solidFill>
      </dgm:spPr>
    </dgm:pt>
    <dgm:pt modelId="{1A83E045-95AF-4A14-84F5-B2E60EAD86FE}" type="pres">
      <dgm:prSet presAssocID="{5F939A0D-D8E5-4F64-B43A-08D669F0EE29}" presName="text2" presStyleLbl="revTx" presStyleIdx="6" presStyleCnt="7" custScaleX="58856" custScaleY="65496" custLinFactNeighborX="-270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E8279D-9279-483E-A571-D322FE94787D}" type="pres">
      <dgm:prSet presAssocID="{5F939A0D-D8E5-4F64-B43A-08D669F0EE29}" presName="hierChild3" presStyleCnt="0"/>
      <dgm:spPr/>
    </dgm:pt>
  </dgm:ptLst>
  <dgm:cxnLst>
    <dgm:cxn modelId="{303A7E93-B4A0-42DE-85C0-22FE0AC5741B}" type="presOf" srcId="{4C97410F-5657-434B-BBE7-145B88A8B356}" destId="{30A5DAEB-D74D-497B-8791-B8C43B78711C}" srcOrd="0" destOrd="0" presId="urn:microsoft.com/office/officeart/2009/layout/CirclePictureHierarchy"/>
    <dgm:cxn modelId="{CC9AD5CF-F760-4C5E-9064-185D57BB7C4C}" type="presOf" srcId="{05C02AA3-1B77-4E7C-A8D4-48DE004E23A4}" destId="{F79F3AC7-7B0C-4ED8-8CD8-BC8E9BADAC0D}" srcOrd="0" destOrd="0" presId="urn:microsoft.com/office/officeart/2009/layout/CirclePictureHierarchy"/>
    <dgm:cxn modelId="{89C73531-F51E-4B1F-94A5-C572BABA3980}" srcId="{3CC0F1DB-E736-4C5C-9BC5-7B52A0A53223}" destId="{41C4DC21-7873-4C45-B27C-F5624148E9FA}" srcOrd="0" destOrd="0" parTransId="{820BE286-BDA0-486E-A4BB-472B0DAD5C8D}" sibTransId="{9EFC05B8-D7EB-49C0-96B3-D732E73DE1B3}"/>
    <dgm:cxn modelId="{48D67C53-15D7-4AA3-8808-5395AF9FC797}" type="presOf" srcId="{142FB4B0-D21C-4B0B-B4E4-D8C1E626619D}" destId="{542FDE92-10F9-4896-864A-515D570836DF}" srcOrd="0" destOrd="0" presId="urn:microsoft.com/office/officeart/2009/layout/CirclePictureHierarchy"/>
    <dgm:cxn modelId="{36CF3A9C-F66A-4055-B655-DD4DF3A62974}" type="presOf" srcId="{5F939A0D-D8E5-4F64-B43A-08D669F0EE29}" destId="{1A83E045-95AF-4A14-84F5-B2E60EAD86FE}" srcOrd="0" destOrd="0" presId="urn:microsoft.com/office/officeart/2009/layout/CirclePictureHierarchy"/>
    <dgm:cxn modelId="{6432E26D-558A-4B75-8766-E54EF7DCAB28}" srcId="{3CC0F1DB-E736-4C5C-9BC5-7B52A0A53223}" destId="{5F939A0D-D8E5-4F64-B43A-08D669F0EE29}" srcOrd="1" destOrd="0" parTransId="{05C02AA3-1B77-4E7C-A8D4-48DE004E23A4}" sibTransId="{69E7E5A3-29E7-42E7-B03E-A2839CAF8BC7}"/>
    <dgm:cxn modelId="{BCE9EB6A-FDDF-4B30-9259-B6A25C608D49}" type="presOf" srcId="{45468752-AEBA-4EB0-8BB1-AEF3115AB505}" destId="{FD85AA14-6D1A-4E94-ADC2-D001776276F7}" srcOrd="0" destOrd="0" presId="urn:microsoft.com/office/officeart/2009/layout/CirclePictureHierarchy"/>
    <dgm:cxn modelId="{E91098E3-887C-4B23-B26F-91C0CC9F522C}" srcId="{41C4DC21-7873-4C45-B27C-F5624148E9FA}" destId="{F35D63B0-4C3F-40BC-A95B-0DB9DCA99E2A}" srcOrd="0" destOrd="0" parTransId="{A1B8EE04-6A8E-4997-80D0-C38DE39B8473}" sibTransId="{6733E52F-A52E-4B1D-862E-D157554A35BC}"/>
    <dgm:cxn modelId="{BD96FAE2-EDF6-4042-A184-5D8BB0109714}" type="presOf" srcId="{A7A97970-CA34-4429-B4A2-4D99B310EEC9}" destId="{B89F9FFE-025F-4F11-A703-5C7CF431F257}" srcOrd="0" destOrd="0" presId="urn:microsoft.com/office/officeart/2009/layout/CirclePictureHierarchy"/>
    <dgm:cxn modelId="{8DE26C54-6F80-43E7-9BC9-EF6A125E5D74}" type="presOf" srcId="{41C4DC21-7873-4C45-B27C-F5624148E9FA}" destId="{CBF2696F-D89E-4BE9-A6F0-9D6CE455FA5D}" srcOrd="0" destOrd="0" presId="urn:microsoft.com/office/officeart/2009/layout/CirclePictureHierarchy"/>
    <dgm:cxn modelId="{8B9BE7A8-F65C-43DE-A64D-9321C3C40284}" type="presOf" srcId="{A1B8EE04-6A8E-4997-80D0-C38DE39B8473}" destId="{4C8DA8E0-29AC-4786-9E7B-FA84194F9679}" srcOrd="0" destOrd="0" presId="urn:microsoft.com/office/officeart/2009/layout/CirclePictureHierarchy"/>
    <dgm:cxn modelId="{809A6D16-92AF-4D92-8FA5-06679D83509B}" type="presOf" srcId="{A401B211-74C5-4B77-8C84-03A93D86950F}" destId="{F86EB62D-A833-40F7-BCF3-C177A8F4E1AC}" srcOrd="0" destOrd="0" presId="urn:microsoft.com/office/officeart/2009/layout/CirclePictureHierarchy"/>
    <dgm:cxn modelId="{453BE4B1-A87D-4D28-BFFE-75B0646BCC8A}" srcId="{F35D63B0-4C3F-40BC-A95B-0DB9DCA99E2A}" destId="{4C97410F-5657-434B-BBE7-145B88A8B356}" srcOrd="1" destOrd="0" parTransId="{142FB4B0-D21C-4B0B-B4E4-D8C1E626619D}" sibTransId="{1B10376C-43A2-4C5A-92B8-E38F8C6A8F20}"/>
    <dgm:cxn modelId="{C2A15F74-C241-4800-AEDD-DD4E963B1D59}" type="presOf" srcId="{3CC0F1DB-E736-4C5C-9BC5-7B52A0A53223}" destId="{A893966C-4BE8-4D5D-B50F-11D3C3CBEE07}" srcOrd="0" destOrd="0" presId="urn:microsoft.com/office/officeart/2009/layout/CirclePictureHierarchy"/>
    <dgm:cxn modelId="{3B9CFFEC-4E8B-490E-9F14-304B87544B65}" type="presOf" srcId="{820BE286-BDA0-486E-A4BB-472B0DAD5C8D}" destId="{4B6418AA-1548-4DCE-8C1E-64867577EC50}" srcOrd="0" destOrd="0" presId="urn:microsoft.com/office/officeart/2009/layout/CirclePictureHierarchy"/>
    <dgm:cxn modelId="{18756802-D7BA-4F32-BFEC-57AF5BCA126B}" srcId="{45468752-AEBA-4EB0-8BB1-AEF3115AB505}" destId="{3CC0F1DB-E736-4C5C-9BC5-7B52A0A53223}" srcOrd="0" destOrd="0" parTransId="{A0C6DED8-093A-4667-BDB5-F11BE8304665}" sibTransId="{378D2A32-32EB-439F-BDD9-A7B25220F853}"/>
    <dgm:cxn modelId="{47E374C7-7BCA-4F9E-9961-8F3F816EDD98}" type="presOf" srcId="{F35D63B0-4C3F-40BC-A95B-0DB9DCA99E2A}" destId="{AD9C636D-C4F5-48E2-986C-969585131E90}" srcOrd="0" destOrd="0" presId="urn:microsoft.com/office/officeart/2009/layout/CirclePictureHierarchy"/>
    <dgm:cxn modelId="{44BCABB8-32C1-4242-85E9-9C9471FD2499}" type="presOf" srcId="{CE533E5A-9D3C-4868-9D87-274C2CCCC614}" destId="{861F0544-A288-4935-9222-C967DBB1FA77}" srcOrd="0" destOrd="0" presId="urn:microsoft.com/office/officeart/2009/layout/CirclePictureHierarchy"/>
    <dgm:cxn modelId="{F70867E3-B04D-4E22-B6FD-9D2C331F9DED}" type="presOf" srcId="{88FF9DC5-71A1-43CE-92A5-E5FCDD7DCFB8}" destId="{FB179713-B43C-486C-8668-C59EA55391B0}" srcOrd="0" destOrd="0" presId="urn:microsoft.com/office/officeart/2009/layout/CirclePictureHierarchy"/>
    <dgm:cxn modelId="{904923CC-2661-496F-8C7E-825594AB67AF}" srcId="{41C4DC21-7873-4C45-B27C-F5624148E9FA}" destId="{88FF9DC5-71A1-43CE-92A5-E5FCDD7DCFB8}" srcOrd="1" destOrd="0" parTransId="{CE533E5A-9D3C-4868-9D87-274C2CCCC614}" sibTransId="{0123A87E-75D8-455E-A7CE-01315EE9A3CA}"/>
    <dgm:cxn modelId="{B5F32C0D-AA55-4477-9EAB-A6BB494A1D98}" srcId="{F35D63B0-4C3F-40BC-A95B-0DB9DCA99E2A}" destId="{A7A97970-CA34-4429-B4A2-4D99B310EEC9}" srcOrd="0" destOrd="0" parTransId="{A401B211-74C5-4B77-8C84-03A93D86950F}" sibTransId="{D092BD6F-1CD3-4A54-A533-7C3742927B71}"/>
    <dgm:cxn modelId="{8B06BA30-BCB5-44D3-A9E9-A34172729B52}" type="presParOf" srcId="{FD85AA14-6D1A-4E94-ADC2-D001776276F7}" destId="{22565AEE-CFDA-49AE-B9AC-CCDB00292A9F}" srcOrd="0" destOrd="0" presId="urn:microsoft.com/office/officeart/2009/layout/CirclePictureHierarchy"/>
    <dgm:cxn modelId="{54A25481-55F6-408C-AFC9-C22ECC931D98}" type="presParOf" srcId="{22565AEE-CFDA-49AE-B9AC-CCDB00292A9F}" destId="{5C065D27-A13A-4FA4-8D0F-04552ADB501B}" srcOrd="0" destOrd="0" presId="urn:microsoft.com/office/officeart/2009/layout/CirclePictureHierarchy"/>
    <dgm:cxn modelId="{EA3F1F27-CC9D-4B7D-8950-14E811830174}" type="presParOf" srcId="{5C065D27-A13A-4FA4-8D0F-04552ADB501B}" destId="{7E518C48-7CBC-4AE8-AD31-9AF3DF8AEE5A}" srcOrd="0" destOrd="0" presId="urn:microsoft.com/office/officeart/2009/layout/CirclePictureHierarchy"/>
    <dgm:cxn modelId="{FCB96C5A-3FD7-4770-9144-DCDF04A047E3}" type="presParOf" srcId="{5C065D27-A13A-4FA4-8D0F-04552ADB501B}" destId="{A893966C-4BE8-4D5D-B50F-11D3C3CBEE07}" srcOrd="1" destOrd="0" presId="urn:microsoft.com/office/officeart/2009/layout/CirclePictureHierarchy"/>
    <dgm:cxn modelId="{E0ACACD8-B4F0-47AD-8C56-EDC6AD932027}" type="presParOf" srcId="{22565AEE-CFDA-49AE-B9AC-CCDB00292A9F}" destId="{8829FDB2-6C41-4A39-ACCC-5D555CEAF58B}" srcOrd="1" destOrd="0" presId="urn:microsoft.com/office/officeart/2009/layout/CirclePictureHierarchy"/>
    <dgm:cxn modelId="{10CE3C05-19FE-480B-B77D-A04CA34D9124}" type="presParOf" srcId="{8829FDB2-6C41-4A39-ACCC-5D555CEAF58B}" destId="{4B6418AA-1548-4DCE-8C1E-64867577EC50}" srcOrd="0" destOrd="0" presId="urn:microsoft.com/office/officeart/2009/layout/CirclePictureHierarchy"/>
    <dgm:cxn modelId="{29D038B3-EC23-4A09-9503-C2B779A701AD}" type="presParOf" srcId="{8829FDB2-6C41-4A39-ACCC-5D555CEAF58B}" destId="{383B9666-0F59-4349-A4CB-48B73E1DE916}" srcOrd="1" destOrd="0" presId="urn:microsoft.com/office/officeart/2009/layout/CirclePictureHierarchy"/>
    <dgm:cxn modelId="{FF0B6928-D8F3-436E-92B2-BDA89BCAABF6}" type="presParOf" srcId="{383B9666-0F59-4349-A4CB-48B73E1DE916}" destId="{CC747F2E-6F1C-41E0-8E7B-0E5C81441F42}" srcOrd="0" destOrd="0" presId="urn:microsoft.com/office/officeart/2009/layout/CirclePictureHierarchy"/>
    <dgm:cxn modelId="{88E285AB-0FC1-42AC-94AF-B08D3A9898A1}" type="presParOf" srcId="{CC747F2E-6F1C-41E0-8E7B-0E5C81441F42}" destId="{95CDB79E-8806-4D0A-868D-2790CAD10E1F}" srcOrd="0" destOrd="0" presId="urn:microsoft.com/office/officeart/2009/layout/CirclePictureHierarchy"/>
    <dgm:cxn modelId="{31A0C004-BB07-4B0D-9EB0-5296FA5A50BB}" type="presParOf" srcId="{CC747F2E-6F1C-41E0-8E7B-0E5C81441F42}" destId="{CBF2696F-D89E-4BE9-A6F0-9D6CE455FA5D}" srcOrd="1" destOrd="0" presId="urn:microsoft.com/office/officeart/2009/layout/CirclePictureHierarchy"/>
    <dgm:cxn modelId="{C79D1D01-F1CE-4FC6-A0FE-BA4A9810B4DA}" type="presParOf" srcId="{383B9666-0F59-4349-A4CB-48B73E1DE916}" destId="{ADA6E551-8FFB-4E91-9D7F-3061FFF4BA6F}" srcOrd="1" destOrd="0" presId="urn:microsoft.com/office/officeart/2009/layout/CirclePictureHierarchy"/>
    <dgm:cxn modelId="{20A6CE62-EA0F-4044-9E0F-F81FDD21A90D}" type="presParOf" srcId="{ADA6E551-8FFB-4E91-9D7F-3061FFF4BA6F}" destId="{4C8DA8E0-29AC-4786-9E7B-FA84194F9679}" srcOrd="0" destOrd="0" presId="urn:microsoft.com/office/officeart/2009/layout/CirclePictureHierarchy"/>
    <dgm:cxn modelId="{3F0D34CF-B7EC-4026-818A-267EBA5E8F86}" type="presParOf" srcId="{ADA6E551-8FFB-4E91-9D7F-3061FFF4BA6F}" destId="{20790C6E-9E2E-4133-93AD-33E9DDA1A057}" srcOrd="1" destOrd="0" presId="urn:microsoft.com/office/officeart/2009/layout/CirclePictureHierarchy"/>
    <dgm:cxn modelId="{92AF607B-1A15-4382-92AA-2A4D91628C52}" type="presParOf" srcId="{20790C6E-9E2E-4133-93AD-33E9DDA1A057}" destId="{5B1797DA-F554-489E-9E56-79ADFBB9A461}" srcOrd="0" destOrd="0" presId="urn:microsoft.com/office/officeart/2009/layout/CirclePictureHierarchy"/>
    <dgm:cxn modelId="{36C6F57B-20A9-4642-BE85-E03A8057EE46}" type="presParOf" srcId="{5B1797DA-F554-489E-9E56-79ADFBB9A461}" destId="{DC70D578-8F4B-4BAB-B96F-713EDE9AF92D}" srcOrd="0" destOrd="0" presId="urn:microsoft.com/office/officeart/2009/layout/CirclePictureHierarchy"/>
    <dgm:cxn modelId="{71935490-E980-427F-B4E1-160786B34675}" type="presParOf" srcId="{5B1797DA-F554-489E-9E56-79ADFBB9A461}" destId="{AD9C636D-C4F5-48E2-986C-969585131E90}" srcOrd="1" destOrd="0" presId="urn:microsoft.com/office/officeart/2009/layout/CirclePictureHierarchy"/>
    <dgm:cxn modelId="{6FE560BB-2B7C-4DD7-BEB2-C39E3246EBD1}" type="presParOf" srcId="{20790C6E-9E2E-4133-93AD-33E9DDA1A057}" destId="{E3EC8605-D484-4339-8294-41952A622FD1}" srcOrd="1" destOrd="0" presId="urn:microsoft.com/office/officeart/2009/layout/CirclePictureHierarchy"/>
    <dgm:cxn modelId="{CAEA1E49-FB88-4E82-AE7C-47F6FF006DAC}" type="presParOf" srcId="{E3EC8605-D484-4339-8294-41952A622FD1}" destId="{F86EB62D-A833-40F7-BCF3-C177A8F4E1AC}" srcOrd="0" destOrd="0" presId="urn:microsoft.com/office/officeart/2009/layout/CirclePictureHierarchy"/>
    <dgm:cxn modelId="{209D5E6D-09A1-4962-8667-923C722C74CB}" type="presParOf" srcId="{E3EC8605-D484-4339-8294-41952A622FD1}" destId="{4A8F5C4F-7DF6-47A6-836E-D247BD496F87}" srcOrd="1" destOrd="0" presId="urn:microsoft.com/office/officeart/2009/layout/CirclePictureHierarchy"/>
    <dgm:cxn modelId="{DB7F659A-0A80-49AF-B616-E0BF70036A5B}" type="presParOf" srcId="{4A8F5C4F-7DF6-47A6-836E-D247BD496F87}" destId="{4F936CC3-F14F-4C42-A63B-EC1BF21F8521}" srcOrd="0" destOrd="0" presId="urn:microsoft.com/office/officeart/2009/layout/CirclePictureHierarchy"/>
    <dgm:cxn modelId="{B3B6BB02-CA55-4B76-B5DF-2F9E308F0694}" type="presParOf" srcId="{4F936CC3-F14F-4C42-A63B-EC1BF21F8521}" destId="{7AFA0D64-C21A-46CA-85E8-D41D15319CA1}" srcOrd="0" destOrd="0" presId="urn:microsoft.com/office/officeart/2009/layout/CirclePictureHierarchy"/>
    <dgm:cxn modelId="{317B9038-6E29-48D5-81AB-7EC52F541586}" type="presParOf" srcId="{4F936CC3-F14F-4C42-A63B-EC1BF21F8521}" destId="{B89F9FFE-025F-4F11-A703-5C7CF431F257}" srcOrd="1" destOrd="0" presId="urn:microsoft.com/office/officeart/2009/layout/CirclePictureHierarchy"/>
    <dgm:cxn modelId="{08426DC0-DEB4-4766-99D5-C24C49C249C3}" type="presParOf" srcId="{4A8F5C4F-7DF6-47A6-836E-D247BD496F87}" destId="{599D4E31-0C88-454E-B2A6-8AB6EC38C763}" srcOrd="1" destOrd="0" presId="urn:microsoft.com/office/officeart/2009/layout/CirclePictureHierarchy"/>
    <dgm:cxn modelId="{FDB2E02C-0555-4519-B78B-0089CAE34CBA}" type="presParOf" srcId="{E3EC8605-D484-4339-8294-41952A622FD1}" destId="{542FDE92-10F9-4896-864A-515D570836DF}" srcOrd="2" destOrd="0" presId="urn:microsoft.com/office/officeart/2009/layout/CirclePictureHierarchy"/>
    <dgm:cxn modelId="{86655B5F-C191-4807-9118-19B7E2BED497}" type="presParOf" srcId="{E3EC8605-D484-4339-8294-41952A622FD1}" destId="{F38C746A-0615-461B-B16C-4FE598D299C4}" srcOrd="3" destOrd="0" presId="urn:microsoft.com/office/officeart/2009/layout/CirclePictureHierarchy"/>
    <dgm:cxn modelId="{416D047F-7B37-40FF-B4A9-7954E93794E8}" type="presParOf" srcId="{F38C746A-0615-461B-B16C-4FE598D299C4}" destId="{DFA53E7F-5849-4567-9D40-78DFC6D6D806}" srcOrd="0" destOrd="0" presId="urn:microsoft.com/office/officeart/2009/layout/CirclePictureHierarchy"/>
    <dgm:cxn modelId="{8F305C55-34D7-4BA6-89EA-0500A795B29B}" type="presParOf" srcId="{DFA53E7F-5849-4567-9D40-78DFC6D6D806}" destId="{5E09AECE-9433-427A-96C3-AADD594782C5}" srcOrd="0" destOrd="0" presId="urn:microsoft.com/office/officeart/2009/layout/CirclePictureHierarchy"/>
    <dgm:cxn modelId="{49B70ED5-F1EB-4B24-9FEA-B2EB5E51749C}" type="presParOf" srcId="{DFA53E7F-5849-4567-9D40-78DFC6D6D806}" destId="{30A5DAEB-D74D-497B-8791-B8C43B78711C}" srcOrd="1" destOrd="0" presId="urn:microsoft.com/office/officeart/2009/layout/CirclePictureHierarchy"/>
    <dgm:cxn modelId="{F3B58695-1355-4069-A347-72D12B130155}" type="presParOf" srcId="{F38C746A-0615-461B-B16C-4FE598D299C4}" destId="{D186C052-CD9E-4DDE-BB71-E7B3A4A5D9BB}" srcOrd="1" destOrd="0" presId="urn:microsoft.com/office/officeart/2009/layout/CirclePictureHierarchy"/>
    <dgm:cxn modelId="{B57E2D6F-9166-44B7-8979-A9EDD569127B}" type="presParOf" srcId="{ADA6E551-8FFB-4E91-9D7F-3061FFF4BA6F}" destId="{861F0544-A288-4935-9222-C967DBB1FA77}" srcOrd="2" destOrd="0" presId="urn:microsoft.com/office/officeart/2009/layout/CirclePictureHierarchy"/>
    <dgm:cxn modelId="{28E70A72-6B24-428B-BD4B-7AE0EC524E11}" type="presParOf" srcId="{ADA6E551-8FFB-4E91-9D7F-3061FFF4BA6F}" destId="{79140FE9-43BF-43F1-BAFA-0529BB58EB12}" srcOrd="3" destOrd="0" presId="urn:microsoft.com/office/officeart/2009/layout/CirclePictureHierarchy"/>
    <dgm:cxn modelId="{2B2FECF5-821D-4FA0-9A9A-217F2B1C7BE3}" type="presParOf" srcId="{79140FE9-43BF-43F1-BAFA-0529BB58EB12}" destId="{05E7C09A-4A86-42BF-965E-7DD8FD1AF730}" srcOrd="0" destOrd="0" presId="urn:microsoft.com/office/officeart/2009/layout/CirclePictureHierarchy"/>
    <dgm:cxn modelId="{FE17B4BC-764F-4B1B-B260-57C8EBF39DFE}" type="presParOf" srcId="{05E7C09A-4A86-42BF-965E-7DD8FD1AF730}" destId="{69967B04-0ABF-485B-9082-AFBFB2E1CB9F}" srcOrd="0" destOrd="0" presId="urn:microsoft.com/office/officeart/2009/layout/CirclePictureHierarchy"/>
    <dgm:cxn modelId="{9C5C3B44-16DE-428D-B762-4DB9AB490CC6}" type="presParOf" srcId="{05E7C09A-4A86-42BF-965E-7DD8FD1AF730}" destId="{FB179713-B43C-486C-8668-C59EA55391B0}" srcOrd="1" destOrd="0" presId="urn:microsoft.com/office/officeart/2009/layout/CirclePictureHierarchy"/>
    <dgm:cxn modelId="{C0DB0D01-4DBD-46DF-AA03-F947BF8CFB03}" type="presParOf" srcId="{79140FE9-43BF-43F1-BAFA-0529BB58EB12}" destId="{A207D7CD-20A8-4750-A6EC-CEFC6B14ACFC}" srcOrd="1" destOrd="0" presId="urn:microsoft.com/office/officeart/2009/layout/CirclePictureHierarchy"/>
    <dgm:cxn modelId="{C2583A76-870F-4860-9177-BE65D08EBBEB}" type="presParOf" srcId="{8829FDB2-6C41-4A39-ACCC-5D555CEAF58B}" destId="{F79F3AC7-7B0C-4ED8-8CD8-BC8E9BADAC0D}" srcOrd="2" destOrd="0" presId="urn:microsoft.com/office/officeart/2009/layout/CirclePictureHierarchy"/>
    <dgm:cxn modelId="{DF2977E1-8715-4CEB-BC3D-46F07C41B7E9}" type="presParOf" srcId="{8829FDB2-6C41-4A39-ACCC-5D555CEAF58B}" destId="{CAD23768-4EE2-4031-85CF-634CD5BB2C38}" srcOrd="3" destOrd="0" presId="urn:microsoft.com/office/officeart/2009/layout/CirclePictureHierarchy"/>
    <dgm:cxn modelId="{A4FFEA29-00F1-40F9-BDA4-D0BD868735E7}" type="presParOf" srcId="{CAD23768-4EE2-4031-85CF-634CD5BB2C38}" destId="{D8C20E9A-8F72-4C5F-8EF2-B399441A18AA}" srcOrd="0" destOrd="0" presId="urn:microsoft.com/office/officeart/2009/layout/CirclePictureHierarchy"/>
    <dgm:cxn modelId="{0434BA3A-DF08-4255-B684-811E6FBF1F65}" type="presParOf" srcId="{D8C20E9A-8F72-4C5F-8EF2-B399441A18AA}" destId="{7937901C-BA88-4718-A46D-C75B31300D07}" srcOrd="0" destOrd="0" presId="urn:microsoft.com/office/officeart/2009/layout/CirclePictureHierarchy"/>
    <dgm:cxn modelId="{AF65791D-1D01-45C1-8479-F50B07553E1D}" type="presParOf" srcId="{D8C20E9A-8F72-4C5F-8EF2-B399441A18AA}" destId="{1A83E045-95AF-4A14-84F5-B2E60EAD86FE}" srcOrd="1" destOrd="0" presId="urn:microsoft.com/office/officeart/2009/layout/CirclePictureHierarchy"/>
    <dgm:cxn modelId="{DBFB2E91-81C6-4820-B393-1AC45B229B76}" type="presParOf" srcId="{CAD23768-4EE2-4031-85CF-634CD5BB2C38}" destId="{5BE8279D-9279-483E-A571-D322FE94787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F3AC7-7B0C-4ED8-8CD8-BC8E9BADAC0D}">
      <dsp:nvSpPr>
        <dsp:cNvPr id="0" name=""/>
        <dsp:cNvSpPr/>
      </dsp:nvSpPr>
      <dsp:spPr>
        <a:xfrm>
          <a:off x="5610486" y="1075526"/>
          <a:ext cx="1456593" cy="362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37"/>
              </a:lnTo>
              <a:lnTo>
                <a:pt x="1456593" y="209737"/>
              </a:lnTo>
              <a:lnTo>
                <a:pt x="1456593" y="3627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F0544-A288-4935-9222-C967DBB1FA77}">
      <dsp:nvSpPr>
        <dsp:cNvPr id="0" name=""/>
        <dsp:cNvSpPr/>
      </dsp:nvSpPr>
      <dsp:spPr>
        <a:xfrm>
          <a:off x="3699393" y="2419635"/>
          <a:ext cx="1437875" cy="305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62"/>
              </a:lnTo>
              <a:lnTo>
                <a:pt x="1437875" y="152962"/>
              </a:lnTo>
              <a:lnTo>
                <a:pt x="1437875" y="3059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FDE92-10F9-4896-864A-515D570836DF}">
      <dsp:nvSpPr>
        <dsp:cNvPr id="0" name=""/>
        <dsp:cNvSpPr/>
      </dsp:nvSpPr>
      <dsp:spPr>
        <a:xfrm>
          <a:off x="2093711" y="3706970"/>
          <a:ext cx="1016815" cy="305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62"/>
              </a:lnTo>
              <a:lnTo>
                <a:pt x="1016815" y="152962"/>
              </a:lnTo>
              <a:lnTo>
                <a:pt x="1016815" y="3059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EB62D-A833-40F7-BCF3-C177A8F4E1AC}">
      <dsp:nvSpPr>
        <dsp:cNvPr id="0" name=""/>
        <dsp:cNvSpPr/>
      </dsp:nvSpPr>
      <dsp:spPr>
        <a:xfrm>
          <a:off x="794279" y="3706970"/>
          <a:ext cx="1299432" cy="308372"/>
        </a:xfrm>
        <a:custGeom>
          <a:avLst/>
          <a:gdLst/>
          <a:ahLst/>
          <a:cxnLst/>
          <a:rect l="0" t="0" r="0" b="0"/>
          <a:pathLst>
            <a:path>
              <a:moveTo>
                <a:pt x="1299432" y="0"/>
              </a:moveTo>
              <a:lnTo>
                <a:pt x="1299432" y="155410"/>
              </a:lnTo>
              <a:lnTo>
                <a:pt x="0" y="155410"/>
              </a:lnTo>
              <a:lnTo>
                <a:pt x="0" y="3083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DA8E0-29AC-4786-9E7B-FA84194F9679}">
      <dsp:nvSpPr>
        <dsp:cNvPr id="0" name=""/>
        <dsp:cNvSpPr/>
      </dsp:nvSpPr>
      <dsp:spPr>
        <a:xfrm>
          <a:off x="2093711" y="2419635"/>
          <a:ext cx="1605681" cy="308372"/>
        </a:xfrm>
        <a:custGeom>
          <a:avLst/>
          <a:gdLst/>
          <a:ahLst/>
          <a:cxnLst/>
          <a:rect l="0" t="0" r="0" b="0"/>
          <a:pathLst>
            <a:path>
              <a:moveTo>
                <a:pt x="1605681" y="0"/>
              </a:moveTo>
              <a:lnTo>
                <a:pt x="1605681" y="155410"/>
              </a:lnTo>
              <a:lnTo>
                <a:pt x="0" y="155410"/>
              </a:lnTo>
              <a:lnTo>
                <a:pt x="0" y="3083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418AA-1548-4DCE-8C1E-64867577EC50}">
      <dsp:nvSpPr>
        <dsp:cNvPr id="0" name=""/>
        <dsp:cNvSpPr/>
      </dsp:nvSpPr>
      <dsp:spPr>
        <a:xfrm>
          <a:off x="3699393" y="1075526"/>
          <a:ext cx="1911093" cy="365147"/>
        </a:xfrm>
        <a:custGeom>
          <a:avLst/>
          <a:gdLst/>
          <a:ahLst/>
          <a:cxnLst/>
          <a:rect l="0" t="0" r="0" b="0"/>
          <a:pathLst>
            <a:path>
              <a:moveTo>
                <a:pt x="1911093" y="0"/>
              </a:moveTo>
              <a:lnTo>
                <a:pt x="1911093" y="212185"/>
              </a:lnTo>
              <a:lnTo>
                <a:pt x="0" y="212185"/>
              </a:lnTo>
              <a:lnTo>
                <a:pt x="0" y="365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18C48-7CBC-4AE8-AD31-9AF3DF8AEE5A}">
      <dsp:nvSpPr>
        <dsp:cNvPr id="0" name=""/>
        <dsp:cNvSpPr/>
      </dsp:nvSpPr>
      <dsp:spPr>
        <a:xfrm>
          <a:off x="4920450" y="96564"/>
          <a:ext cx="1380071" cy="978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3966C-4BE8-4D5D-B50F-11D3C3CBEE07}">
      <dsp:nvSpPr>
        <dsp:cNvPr id="0" name=""/>
        <dsp:cNvSpPr/>
      </dsp:nvSpPr>
      <dsp:spPr>
        <a:xfrm>
          <a:off x="5029196" y="45595"/>
          <a:ext cx="1137558" cy="1097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Does the relationship meet all five criteria?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5029196" y="45595"/>
        <a:ext cx="1137558" cy="1097406"/>
      </dsp:txXfrm>
    </dsp:sp>
    <dsp:sp modelId="{95CDB79E-8806-4D0A-868D-2790CAD10E1F}">
      <dsp:nvSpPr>
        <dsp:cNvPr id="0" name=""/>
        <dsp:cNvSpPr/>
      </dsp:nvSpPr>
      <dsp:spPr>
        <a:xfrm>
          <a:off x="3078990" y="1440674"/>
          <a:ext cx="1240804" cy="978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2696F-D89E-4BE9-A6F0-9D6CE455FA5D}">
      <dsp:nvSpPr>
        <dsp:cNvPr id="0" name=""/>
        <dsp:cNvSpPr/>
      </dsp:nvSpPr>
      <dsp:spPr>
        <a:xfrm>
          <a:off x="3162785" y="1448241"/>
          <a:ext cx="1128586" cy="97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Is the service something they offer as the primary course of business?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3162785" y="1448241"/>
        <a:ext cx="1128586" cy="978961"/>
      </dsp:txXfrm>
    </dsp:sp>
    <dsp:sp modelId="{DC70D578-8F4B-4BAB-B96F-713EDE9AF92D}">
      <dsp:nvSpPr>
        <dsp:cNvPr id="0" name=""/>
        <dsp:cNvSpPr/>
      </dsp:nvSpPr>
      <dsp:spPr>
        <a:xfrm>
          <a:off x="1371604" y="2728008"/>
          <a:ext cx="1444213" cy="978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C636D-C4F5-48E2-986C-969585131E90}">
      <dsp:nvSpPr>
        <dsp:cNvPr id="0" name=""/>
        <dsp:cNvSpPr/>
      </dsp:nvSpPr>
      <dsp:spPr>
        <a:xfrm>
          <a:off x="1447807" y="2752854"/>
          <a:ext cx="1363037" cy="97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Will they be following a standard protocol and returning results receiving a fixed reimbursement?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447807" y="2752854"/>
        <a:ext cx="1363037" cy="978961"/>
      </dsp:txXfrm>
    </dsp:sp>
    <dsp:sp modelId="{7AFA0D64-C21A-46CA-85E8-D41D15319CA1}">
      <dsp:nvSpPr>
        <dsp:cNvPr id="0" name=""/>
        <dsp:cNvSpPr/>
      </dsp:nvSpPr>
      <dsp:spPr>
        <a:xfrm>
          <a:off x="304798" y="4015343"/>
          <a:ext cx="978961" cy="9789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F9FFE-025F-4F11-A703-5C7CF431F257}">
      <dsp:nvSpPr>
        <dsp:cNvPr id="0" name=""/>
        <dsp:cNvSpPr/>
      </dsp:nvSpPr>
      <dsp:spPr>
        <a:xfrm>
          <a:off x="381005" y="4012895"/>
          <a:ext cx="748288" cy="97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Something went wrong</a:t>
          </a:r>
          <a:endParaRPr lang="en-US" sz="1000" kern="1200" dirty="0">
            <a:solidFill>
              <a:schemeClr val="bg2">
                <a:lumMod val="60000"/>
                <a:lumOff val="40000"/>
              </a:schemeClr>
            </a:solidFill>
          </a:endParaRPr>
        </a:p>
      </dsp:txBody>
      <dsp:txXfrm>
        <a:off x="381005" y="4012895"/>
        <a:ext cx="748288" cy="978961"/>
      </dsp:txXfrm>
    </dsp:sp>
    <dsp:sp modelId="{5E09AECE-9433-427A-96C3-AADD594782C5}">
      <dsp:nvSpPr>
        <dsp:cNvPr id="0" name=""/>
        <dsp:cNvSpPr/>
      </dsp:nvSpPr>
      <dsp:spPr>
        <a:xfrm>
          <a:off x="2621046" y="4012895"/>
          <a:ext cx="978961" cy="97896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5DAEB-D74D-497B-8791-B8C43B78711C}">
      <dsp:nvSpPr>
        <dsp:cNvPr id="0" name=""/>
        <dsp:cNvSpPr/>
      </dsp:nvSpPr>
      <dsp:spPr>
        <a:xfrm>
          <a:off x="2590796" y="4132975"/>
          <a:ext cx="1029613" cy="73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Hybrid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Purchase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Order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590796" y="4132975"/>
        <a:ext cx="1029613" cy="733907"/>
      </dsp:txXfrm>
    </dsp:sp>
    <dsp:sp modelId="{69967B04-0ABF-485B-9082-AFBFB2E1CB9F}">
      <dsp:nvSpPr>
        <dsp:cNvPr id="0" name=""/>
        <dsp:cNvSpPr/>
      </dsp:nvSpPr>
      <dsp:spPr>
        <a:xfrm>
          <a:off x="4647787" y="2725561"/>
          <a:ext cx="978961" cy="978961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79713-B43C-486C-8668-C59EA55391B0}">
      <dsp:nvSpPr>
        <dsp:cNvPr id="0" name=""/>
        <dsp:cNvSpPr/>
      </dsp:nvSpPr>
      <dsp:spPr>
        <a:xfrm>
          <a:off x="4739729" y="2868822"/>
          <a:ext cx="859376" cy="687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Vendor or Consultant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4739729" y="2868822"/>
        <a:ext cx="859376" cy="687544"/>
      </dsp:txXfrm>
    </dsp:sp>
    <dsp:sp modelId="{7937901C-BA88-4718-A46D-C75B31300D07}">
      <dsp:nvSpPr>
        <dsp:cNvPr id="0" name=""/>
        <dsp:cNvSpPr/>
      </dsp:nvSpPr>
      <dsp:spPr>
        <a:xfrm>
          <a:off x="6577599" y="1438226"/>
          <a:ext cx="978961" cy="978961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3E045-95AF-4A14-84F5-B2E60EAD86FE}">
      <dsp:nvSpPr>
        <dsp:cNvPr id="0" name=""/>
        <dsp:cNvSpPr/>
      </dsp:nvSpPr>
      <dsp:spPr>
        <a:xfrm>
          <a:off x="6615612" y="1604669"/>
          <a:ext cx="864266" cy="64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(True)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Subcontract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6615612" y="1604669"/>
        <a:ext cx="864266" cy="641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F88D3060-16D6-4D98-B83C-5FF0141BF9E8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A1960E6A-7C87-4DC0-8F77-CFEA9D9F8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2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94463E3A-16C6-451D-A444-5C8204D2858F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6085323-6D25-4ACA-BB3A-1F681A7E9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8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2&amp;3 – statement of work clause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323-6D25-4ACA-BB3A-1F681A7E912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NETT exists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323-6D25-4ACA-BB3A-1F681A7E912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9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7596E-52F4-4706-B1C5-0626FB073E68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1A3010-CD2E-41D2-A649-8546B9E9C08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policy/faq_grants_uniformguidance.htm" TargetMode="External"/><Relationship Id="rId2" Type="http://schemas.openxmlformats.org/officeDocument/2006/relationships/hyperlink" Target="http://grants.nih.gov/grants/policy/policy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acronymcreator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Clinical Trial </a:t>
            </a:r>
            <a:r>
              <a:rPr lang="en-US" sz="5400" dirty="0"/>
              <a:t>B</a:t>
            </a:r>
            <a:r>
              <a:rPr lang="en-US" sz="5400" dirty="0" smtClean="0"/>
              <a:t>udgeting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Valerie Stevenson, BAS, RRT, CCRP</a:t>
            </a:r>
          </a:p>
          <a:p>
            <a:r>
              <a:rPr lang="en-US" dirty="0">
                <a:latin typeface="+mj-lt"/>
              </a:rPr>
              <a:t>Administrative Director</a:t>
            </a:r>
          </a:p>
          <a:p>
            <a:r>
              <a:rPr lang="en-US" dirty="0">
                <a:latin typeface="+mj-lt"/>
              </a:rPr>
              <a:t>Neurological Emergencies Treatment Trials (NETT)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89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9225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Services</a:t>
            </a:r>
            <a:endParaRPr lang="en-US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Laboratory space</a:t>
            </a:r>
          </a:p>
          <a:p>
            <a:pPr lvl="2"/>
            <a:r>
              <a:rPr lang="en-US" dirty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pecimen collection and storage</a:t>
            </a:r>
          </a:p>
          <a:p>
            <a:pPr lvl="2"/>
            <a:r>
              <a:rPr lang="en-US" dirty="0" smtClean="0">
                <a:latin typeface="+mj-lt"/>
              </a:rPr>
              <a:t>IT charges</a:t>
            </a:r>
          </a:p>
          <a:p>
            <a:pPr lvl="2"/>
            <a:r>
              <a:rPr lang="en-US" dirty="0" smtClean="0">
                <a:latin typeface="+mj-lt"/>
              </a:rPr>
              <a:t>Investigational product services</a:t>
            </a:r>
          </a:p>
          <a:p>
            <a:pPr lvl="3"/>
            <a:r>
              <a:rPr lang="en-US" dirty="0" smtClean="0">
                <a:latin typeface="+mj-lt"/>
              </a:rPr>
              <a:t>Receiving</a:t>
            </a:r>
          </a:p>
          <a:p>
            <a:pPr lvl="3"/>
            <a:r>
              <a:rPr lang="en-US" dirty="0" smtClean="0">
                <a:latin typeface="+mj-lt"/>
              </a:rPr>
              <a:t>Restocking</a:t>
            </a:r>
          </a:p>
          <a:p>
            <a:pPr lvl="3"/>
            <a:r>
              <a:rPr lang="en-US" dirty="0" smtClean="0">
                <a:latin typeface="+mj-lt"/>
              </a:rPr>
              <a:t>Accountability and tracking</a:t>
            </a:r>
          </a:p>
          <a:p>
            <a:pPr marL="978408" lvl="3" indent="0">
              <a:buNone/>
            </a:pP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Application fees</a:t>
            </a:r>
          </a:p>
          <a:p>
            <a:pPr lvl="2"/>
            <a:r>
              <a:rPr lang="en-US" dirty="0" smtClean="0">
                <a:latin typeface="+mj-lt"/>
              </a:rPr>
              <a:t>IRB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125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Budget Considerations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1" cy="44074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Supplies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Binders</a:t>
            </a:r>
          </a:p>
          <a:p>
            <a:pPr lvl="1"/>
            <a:r>
              <a:rPr lang="en-US" dirty="0" smtClean="0">
                <a:latin typeface="+mj-lt"/>
              </a:rPr>
              <a:t>Glassware</a:t>
            </a:r>
          </a:p>
          <a:p>
            <a:pPr lvl="1"/>
            <a:r>
              <a:rPr lang="en-US" dirty="0" smtClean="0">
                <a:latin typeface="+mj-lt"/>
              </a:rPr>
              <a:t>Specimen collection</a:t>
            </a:r>
          </a:p>
          <a:p>
            <a:pPr lvl="1"/>
            <a:r>
              <a:rPr lang="en-US" dirty="0" smtClean="0">
                <a:latin typeface="+mj-lt"/>
              </a:rPr>
              <a:t>Computers</a:t>
            </a:r>
          </a:p>
          <a:p>
            <a:pPr lvl="1"/>
            <a:r>
              <a:rPr lang="en-US" dirty="0" smtClean="0">
                <a:latin typeface="+mj-lt"/>
              </a:rPr>
              <a:t>Office supplies, gifts, postage, etc. not allowable unless special circumstance </a:t>
            </a:r>
          </a:p>
          <a:p>
            <a:pPr marL="393192" lvl="1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Equipment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Freezers</a:t>
            </a:r>
          </a:p>
          <a:p>
            <a:pPr lvl="1"/>
            <a:r>
              <a:rPr lang="en-US" dirty="0" smtClean="0">
                <a:latin typeface="+mj-lt"/>
              </a:rPr>
              <a:t>Microscopes</a:t>
            </a:r>
          </a:p>
          <a:p>
            <a:pPr marL="393192" lvl="1" indent="0">
              <a:buNone/>
            </a:pPr>
            <a:r>
              <a:rPr lang="en-US" dirty="0" smtClean="0">
                <a:latin typeface="+mj-lt"/>
              </a:rPr>
              <a:t>	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975" y="3886200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752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39319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Travel</a:t>
            </a:r>
          </a:p>
          <a:p>
            <a:pPr lvl="1"/>
            <a:r>
              <a:rPr lang="en-US" dirty="0" smtClean="0">
                <a:latin typeface="+mj-lt"/>
              </a:rPr>
              <a:t>Protocol meetings</a:t>
            </a:r>
          </a:p>
          <a:p>
            <a:pPr lvl="1"/>
            <a:r>
              <a:rPr lang="en-US" dirty="0" smtClean="0">
                <a:latin typeface="+mj-lt"/>
              </a:rPr>
              <a:t>Meetings with sponsors and/or collaborators</a:t>
            </a:r>
          </a:p>
          <a:p>
            <a:pPr lvl="1"/>
            <a:r>
              <a:rPr lang="en-US" dirty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ravel for study team </a:t>
            </a:r>
            <a:r>
              <a:rPr lang="en-US" dirty="0" smtClean="0">
                <a:latin typeface="+mj-lt"/>
              </a:rPr>
              <a:t>members for subject interactions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Remember to budget mileage, parking, meals as part of travel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720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Toll calls</a:t>
            </a:r>
          </a:p>
          <a:p>
            <a:r>
              <a:rPr lang="en-US" dirty="0" smtClean="0">
                <a:latin typeface="+mj-lt"/>
              </a:rPr>
              <a:t>Meeting expenses</a:t>
            </a:r>
          </a:p>
          <a:p>
            <a:pPr lvl="1"/>
            <a:r>
              <a:rPr lang="en-US" dirty="0" smtClean="0">
                <a:latin typeface="+mj-lt"/>
              </a:rPr>
              <a:t>Room rentals</a:t>
            </a:r>
          </a:p>
          <a:p>
            <a:pPr lvl="1"/>
            <a:r>
              <a:rPr lang="en-US" dirty="0" smtClean="0">
                <a:latin typeface="+mj-lt"/>
              </a:rPr>
              <a:t>Audio-visual</a:t>
            </a:r>
          </a:p>
          <a:p>
            <a:pPr lvl="1"/>
            <a:r>
              <a:rPr lang="en-US" dirty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ustenance during meetings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Space</a:t>
            </a:r>
          </a:p>
          <a:p>
            <a:pPr lvl="1"/>
            <a:r>
              <a:rPr lang="en-US" dirty="0" smtClean="0">
                <a:latin typeface="+mj-lt"/>
              </a:rPr>
              <a:t>Exams and/or visits</a:t>
            </a:r>
          </a:p>
          <a:p>
            <a:pPr lvl="1"/>
            <a:r>
              <a:rPr lang="en-US" dirty="0" smtClean="0">
                <a:latin typeface="+mj-lt"/>
              </a:rPr>
              <a:t>Alterations </a:t>
            </a:r>
            <a:r>
              <a:rPr lang="en-US" dirty="0">
                <a:latin typeface="+mj-lt"/>
              </a:rPr>
              <a:t>and </a:t>
            </a:r>
            <a:r>
              <a:rPr lang="en-US" dirty="0" smtClean="0">
                <a:latin typeface="+mj-lt"/>
              </a:rPr>
              <a:t>renovations </a:t>
            </a:r>
            <a:r>
              <a:rPr lang="en-US" dirty="0">
                <a:latin typeface="+mj-lt"/>
              </a:rPr>
              <a:t>(rare</a:t>
            </a:r>
            <a:r>
              <a:rPr lang="en-US" dirty="0" smtClean="0">
                <a:latin typeface="+mj-lt"/>
              </a:rPr>
              <a:t>) 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110" y="2792079"/>
            <a:ext cx="3048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3048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8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Facilities and administrative </a:t>
            </a:r>
            <a:r>
              <a:rPr lang="en-US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F&amp;A)</a:t>
            </a:r>
          </a:p>
          <a:p>
            <a:pPr lvl="1"/>
            <a:r>
              <a:rPr lang="en-US" dirty="0" smtClean="0">
                <a:latin typeface="+mj-lt"/>
              </a:rPr>
              <a:t>Aka Indirect </a:t>
            </a:r>
            <a:r>
              <a:rPr lang="en-US" dirty="0">
                <a:latin typeface="+mj-lt"/>
              </a:rPr>
              <a:t>Costs (</a:t>
            </a:r>
            <a:r>
              <a:rPr lang="en-US" dirty="0" smtClean="0">
                <a:latin typeface="+mj-lt"/>
              </a:rPr>
              <a:t>IDC)</a:t>
            </a:r>
          </a:p>
          <a:p>
            <a:pPr lvl="1"/>
            <a:r>
              <a:rPr lang="en-US" dirty="0" smtClean="0">
                <a:latin typeface="+mj-lt"/>
              </a:rPr>
              <a:t>The real </a:t>
            </a:r>
            <a:r>
              <a:rPr lang="en-US" dirty="0">
                <a:latin typeface="+mj-lt"/>
              </a:rPr>
              <a:t>costs of university operations which are not readily assignable to a particular </a:t>
            </a:r>
            <a:r>
              <a:rPr lang="en-US" dirty="0" smtClean="0">
                <a:latin typeface="+mj-lt"/>
              </a:rPr>
              <a:t>project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The costs of operations that generally cannot be assigned to specific projects, such as electricity and </a:t>
            </a:r>
            <a:r>
              <a:rPr lang="en-US" dirty="0" smtClean="0">
                <a:latin typeface="+mj-lt"/>
              </a:rPr>
              <a:t>administrative services</a:t>
            </a:r>
          </a:p>
          <a:p>
            <a:pPr lvl="1"/>
            <a:r>
              <a:rPr lang="en-US" dirty="0" smtClean="0">
                <a:latin typeface="+mj-lt"/>
              </a:rPr>
              <a:t>May not apply to patient care costs</a:t>
            </a:r>
          </a:p>
          <a:p>
            <a:pPr lvl="1"/>
            <a:r>
              <a:rPr lang="en-US" dirty="0" smtClean="0">
                <a:latin typeface="+mj-lt"/>
              </a:rPr>
              <a:t>Vary between institutions, awards </a:t>
            </a:r>
            <a:r>
              <a:rPr lang="en-US" dirty="0" smtClean="0">
                <a:latin typeface="+mj-lt"/>
              </a:rPr>
              <a:t>and sponsors</a:t>
            </a:r>
            <a:endParaRPr lang="en-US" dirty="0">
              <a:latin typeface="+mj-lt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Preparing Budget for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+mj-lt"/>
              </a:rPr>
              <a:t>Determine Type of </a:t>
            </a:r>
            <a:r>
              <a:rPr lang="en-US" dirty="0" smtClean="0">
                <a:latin typeface="+mj-lt"/>
              </a:rPr>
              <a:t>Agreement</a:t>
            </a:r>
          </a:p>
          <a:p>
            <a:pPr lvl="1"/>
            <a:r>
              <a:rPr lang="en-US" dirty="0" smtClean="0">
                <a:latin typeface="+mj-lt"/>
              </a:rPr>
              <a:t>Cost reimbursable</a:t>
            </a:r>
          </a:p>
          <a:p>
            <a:pPr lvl="2"/>
            <a:r>
              <a:rPr lang="en-US" dirty="0" smtClean="0">
                <a:latin typeface="+mj-lt"/>
              </a:rPr>
              <a:t>Co-investigator, coordinator, etc. </a:t>
            </a:r>
          </a:p>
          <a:p>
            <a:pPr marL="667512" lvl="2" indent="0">
              <a:buNone/>
            </a:pPr>
            <a:endParaRPr lang="en-US" dirty="0" smtClean="0">
              <a:latin typeface="+mj-lt"/>
            </a:endParaRPr>
          </a:p>
          <a:p>
            <a:pPr lvl="0"/>
            <a:r>
              <a:rPr lang="en-US" dirty="0" smtClean="0">
                <a:latin typeface="+mj-lt"/>
              </a:rPr>
              <a:t>Vendor</a:t>
            </a:r>
          </a:p>
          <a:p>
            <a:pPr lvl="1"/>
            <a:r>
              <a:rPr lang="en-US" dirty="0" smtClean="0">
                <a:latin typeface="+mj-lt"/>
              </a:rPr>
              <a:t>Central, offsite lab</a:t>
            </a:r>
          </a:p>
          <a:p>
            <a:pPr lvl="1"/>
            <a:r>
              <a:rPr lang="en-US" dirty="0" smtClean="0">
                <a:latin typeface="+mj-lt"/>
              </a:rPr>
              <a:t>Consultant</a:t>
            </a:r>
          </a:p>
          <a:p>
            <a:pPr lvl="1"/>
            <a:r>
              <a:rPr lang="en-US" dirty="0" smtClean="0">
                <a:latin typeface="+mj-lt"/>
              </a:rPr>
              <a:t>CRO</a:t>
            </a:r>
          </a:p>
          <a:p>
            <a:pPr marL="393192" lvl="1" indent="0">
              <a:buNone/>
            </a:pPr>
            <a:endParaRPr lang="en-US" dirty="0" smtClean="0">
              <a:latin typeface="+mj-lt"/>
            </a:endParaRPr>
          </a:p>
          <a:p>
            <a:pPr lvl="0"/>
            <a:r>
              <a:rPr lang="en-US" dirty="0" smtClean="0">
                <a:latin typeface="+mj-lt"/>
              </a:rPr>
              <a:t>Hybrid</a:t>
            </a:r>
          </a:p>
          <a:p>
            <a:pPr lvl="1"/>
            <a:r>
              <a:rPr lang="en-US" dirty="0" smtClean="0">
                <a:latin typeface="+mj-lt"/>
              </a:rPr>
              <a:t>Per-subject payments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Subcontracts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62729"/>
          </a:xfrm>
        </p:spPr>
        <p:txBody>
          <a:bodyPr>
            <a:normAutofit fontScale="25000" lnSpcReduction="20000"/>
          </a:bodyPr>
          <a:lstStyle/>
          <a:p>
            <a:endParaRPr lang="en-US" sz="8000" dirty="0" smtClean="0"/>
          </a:p>
          <a:p>
            <a:r>
              <a:rPr lang="en-US" sz="8000" dirty="0" smtClean="0">
                <a:latin typeface="+mj-lt"/>
              </a:rPr>
              <a:t>Sponsored </a:t>
            </a:r>
            <a:r>
              <a:rPr lang="en-US" sz="8000" dirty="0">
                <a:latin typeface="+mj-lt"/>
              </a:rPr>
              <a:t>funds are being paid to a university, non-profit entity, or for-profit business, rather than to an individual. 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8000" dirty="0" smtClean="0">
                <a:latin typeface="+mj-lt"/>
              </a:rPr>
              <a:t>Subcontractor/Vendor </a:t>
            </a:r>
            <a:r>
              <a:rPr lang="en-US" sz="8000" dirty="0">
                <a:latin typeface="+mj-lt"/>
              </a:rPr>
              <a:t>is acting as a collaborator or contributing to the scientific/scholarly conduct of the project. 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8000" dirty="0" smtClean="0">
                <a:latin typeface="+mj-lt"/>
              </a:rPr>
              <a:t>Subcontractor's/Vendor's </a:t>
            </a:r>
            <a:r>
              <a:rPr lang="en-US" sz="8000" dirty="0">
                <a:latin typeface="+mj-lt"/>
              </a:rPr>
              <a:t>portion of the project requires use of discretion and unique expertise available from only one qualified source. 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8000" dirty="0" smtClean="0">
                <a:latin typeface="+mj-lt"/>
              </a:rPr>
              <a:t>Subcontractor/Vendor </a:t>
            </a:r>
            <a:r>
              <a:rPr lang="en-US" sz="8000" dirty="0">
                <a:latin typeface="+mj-lt"/>
              </a:rPr>
              <a:t>was identified by name, statement of work, and dollar amount in the project proposal and/or does not provide the same services to others as their primary business. 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8000" dirty="0" smtClean="0">
                <a:latin typeface="+mj-lt"/>
              </a:rPr>
              <a:t>Verification </a:t>
            </a:r>
            <a:r>
              <a:rPr lang="en-US" sz="8000" dirty="0">
                <a:latin typeface="+mj-lt"/>
              </a:rPr>
              <a:t>by the Project Director of the Subcontractor's/Vendor's performance is required before payment is made. </a:t>
            </a:r>
          </a:p>
          <a:p>
            <a:endParaRPr lang="en-US" dirty="0" smtClean="0"/>
          </a:p>
          <a:p>
            <a:pPr marL="2194560" lvl="8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2194560" lvl="8" indent="0">
              <a:buNone/>
            </a:pPr>
            <a:r>
              <a:rPr lang="en-US" dirty="0"/>
              <a:t>	</a:t>
            </a:r>
            <a:r>
              <a:rPr lang="en-US" dirty="0" smtClean="0"/>
              <a:t>				University of Michigan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Translating Subagreements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385064"/>
              </p:ext>
            </p:extLst>
          </p:nvPr>
        </p:nvGraphicFramePr>
        <p:xfrm>
          <a:off x="228600" y="16002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38891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YES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5937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886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2590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YES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51845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518457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YES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Consideration of F&amp;A Costs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07893" cy="541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sz="2400" dirty="0" smtClean="0">
                <a:latin typeface="+mj-lt"/>
              </a:rPr>
              <a:t>Cost reimbursable</a:t>
            </a:r>
          </a:p>
          <a:p>
            <a:pPr lvl="1"/>
            <a:r>
              <a:rPr lang="en-US" sz="2200" dirty="0" smtClean="0">
                <a:latin typeface="+mj-lt"/>
              </a:rPr>
              <a:t>F&amp;A assessed on first $25,000 </a:t>
            </a:r>
            <a:endParaRPr lang="en-US" sz="2200" dirty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r>
              <a:rPr lang="en-US" sz="2600" dirty="0" smtClean="0">
                <a:latin typeface="+mj-lt"/>
              </a:rPr>
              <a:t>Vendor</a:t>
            </a:r>
          </a:p>
          <a:p>
            <a:pPr lvl="1"/>
            <a:r>
              <a:rPr lang="en-US" sz="2400" dirty="0">
                <a:latin typeface="+mj-lt"/>
              </a:rPr>
              <a:t>F&amp;A assessed on </a:t>
            </a:r>
            <a:r>
              <a:rPr lang="en-US" sz="2400" dirty="0" smtClean="0">
                <a:latin typeface="+mj-lt"/>
              </a:rPr>
              <a:t>all dollars paid to sites</a:t>
            </a:r>
            <a:endParaRPr lang="en-US" sz="2400" dirty="0">
              <a:latin typeface="+mj-lt"/>
            </a:endParaRPr>
          </a:p>
          <a:p>
            <a:pPr marL="45720" indent="0">
              <a:buNone/>
            </a:pPr>
            <a:endParaRPr lang="en-US" dirty="0">
              <a:latin typeface="+mj-lt"/>
            </a:endParaRPr>
          </a:p>
          <a:p>
            <a:pPr lvl="0"/>
            <a:r>
              <a:rPr lang="en-US" dirty="0">
                <a:latin typeface="+mj-lt"/>
              </a:rPr>
              <a:t>Consultant</a:t>
            </a:r>
          </a:p>
          <a:p>
            <a:pPr lvl="1"/>
            <a:r>
              <a:rPr lang="en-US" dirty="0">
                <a:latin typeface="+mj-lt"/>
              </a:rPr>
              <a:t>F&amp;A assessed on all dollars paid to </a:t>
            </a:r>
            <a:r>
              <a:rPr lang="en-US" dirty="0" smtClean="0">
                <a:latin typeface="+mj-lt"/>
              </a:rPr>
              <a:t>consultant</a:t>
            </a:r>
            <a:endParaRPr lang="en-US" dirty="0">
              <a:latin typeface="+mj-lt"/>
            </a:endParaRPr>
          </a:p>
          <a:p>
            <a:pPr lvl="0"/>
            <a:endParaRPr lang="en-US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Hybrid</a:t>
            </a:r>
          </a:p>
          <a:p>
            <a:pPr lvl="1"/>
            <a:r>
              <a:rPr lang="en-US" sz="2200" dirty="0" smtClean="0">
                <a:latin typeface="+mj-lt"/>
              </a:rPr>
              <a:t>Depends! </a:t>
            </a:r>
            <a:endParaRPr lang="en-US" sz="2200" dirty="0">
              <a:latin typeface="+mj-lt"/>
            </a:endParaRPr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pic>
        <p:nvPicPr>
          <p:cNvPr id="4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713" y="6324600"/>
            <a:ext cx="36576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415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 How </a:t>
            </a:r>
            <a:r>
              <a:rPr lang="en-US" dirty="0"/>
              <a:t>T</a:t>
            </a:r>
            <a:r>
              <a:rPr lang="en-US" dirty="0" smtClean="0"/>
              <a:t>o Package </a:t>
            </a:r>
            <a:r>
              <a:rPr lang="en-US" dirty="0"/>
              <a:t>P</a:t>
            </a:r>
            <a:r>
              <a:rPr lang="en-US" dirty="0" smtClean="0"/>
              <a:t>roposal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3200" dirty="0">
                <a:latin typeface="+mj-lt"/>
              </a:rPr>
              <a:t>What reimbursement strategy that works best for the trial</a:t>
            </a:r>
            <a:r>
              <a:rPr lang="en-US" sz="3200" dirty="0" smtClean="0">
                <a:latin typeface="+mj-lt"/>
              </a:rPr>
              <a:t>?</a:t>
            </a:r>
          </a:p>
          <a:p>
            <a:r>
              <a:rPr lang="en-US" sz="3200" dirty="0" smtClean="0">
                <a:latin typeface="+mj-lt"/>
              </a:rPr>
              <a:t>What </a:t>
            </a:r>
            <a:r>
              <a:rPr lang="en-US" sz="3200" dirty="0">
                <a:latin typeface="+mj-lt"/>
              </a:rPr>
              <a:t>are the collaborators doing for the trial</a:t>
            </a:r>
            <a:r>
              <a:rPr lang="en-US" sz="3200" dirty="0" smtClean="0">
                <a:latin typeface="+mj-lt"/>
              </a:rPr>
              <a:t>?</a:t>
            </a:r>
          </a:p>
          <a:p>
            <a:r>
              <a:rPr lang="en-US" sz="3200" dirty="0" smtClean="0">
                <a:latin typeface="+mj-lt"/>
              </a:rPr>
              <a:t>Will you </a:t>
            </a:r>
            <a:r>
              <a:rPr lang="en-US" sz="3200" dirty="0" err="1" smtClean="0">
                <a:latin typeface="+mj-lt"/>
              </a:rPr>
              <a:t>rovide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set funds for a coordinator or leave as $/milestone</a:t>
            </a:r>
            <a:r>
              <a:rPr lang="en-US" sz="3200" dirty="0" smtClean="0">
                <a:latin typeface="+mj-lt"/>
              </a:rPr>
              <a:t>?</a:t>
            </a:r>
          </a:p>
          <a:p>
            <a:r>
              <a:rPr lang="en-US" sz="3200" dirty="0" smtClean="0">
                <a:latin typeface="+mj-lt"/>
              </a:rPr>
              <a:t>Will </a:t>
            </a:r>
            <a:r>
              <a:rPr lang="en-US" sz="3200" dirty="0">
                <a:latin typeface="+mj-lt"/>
              </a:rPr>
              <a:t>your department or Medical School reconsider alternate forms of F&amp;A recovery? </a:t>
            </a: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Is your institution willing to Cost-Share? </a:t>
            </a:r>
          </a:p>
          <a:p>
            <a:r>
              <a:rPr lang="en-US" sz="3200" dirty="0">
                <a:latin typeface="+mj-lt"/>
              </a:rPr>
              <a:t>Pay for travel from the central award?</a:t>
            </a:r>
          </a:p>
          <a:p>
            <a:endParaRPr lang="en-US" sz="3200" dirty="0"/>
          </a:p>
          <a:p>
            <a:endParaRPr lang="en-US" sz="3000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0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2800" dirty="0">
                <a:latin typeface="+mj-lt"/>
              </a:rPr>
              <a:t>Valerie Stevenson’s salary is supported by NINDS/NIH via award </a:t>
            </a:r>
            <a:r>
              <a:rPr lang="en-US" sz="2800" dirty="0" smtClean="0">
                <a:latin typeface="+mj-lt"/>
              </a:rPr>
              <a:t>2-U01-NS056975</a:t>
            </a:r>
            <a:endParaRPr lang="en-US" sz="2800" dirty="0">
              <a:latin typeface="+mj-lt"/>
            </a:endParaRPr>
          </a:p>
          <a:p>
            <a:pPr marL="45720" indent="0">
              <a:buNone/>
            </a:pPr>
            <a:endParaRPr lang="en-US" sz="1400" dirty="0">
              <a:latin typeface="+mj-lt"/>
            </a:endParaRPr>
          </a:p>
          <a:p>
            <a:pPr marL="0" lvl="0" indent="0">
              <a:buNone/>
            </a:pPr>
            <a:r>
              <a:rPr lang="en-US" sz="2800" dirty="0">
                <a:latin typeface="+mj-lt"/>
              </a:rPr>
              <a:t>Valerie Stevenson’s has </a:t>
            </a:r>
            <a:r>
              <a:rPr lang="en-US" sz="2800" u="sng" dirty="0">
                <a:latin typeface="+mj-lt"/>
              </a:rPr>
              <a:t>no commercial or financial interests</a:t>
            </a:r>
            <a:r>
              <a:rPr lang="en-US" sz="2800" dirty="0">
                <a:latin typeface="+mj-lt"/>
              </a:rPr>
              <a:t>, relationships, activities, or other conflicts of interest to disclose.</a:t>
            </a:r>
          </a:p>
          <a:p>
            <a:pPr marL="45720" indent="0">
              <a:buNone/>
            </a:pPr>
            <a:endParaRPr lang="en-US" sz="1400" dirty="0">
              <a:latin typeface="+mj-lt"/>
            </a:endParaRPr>
          </a:p>
          <a:p>
            <a:pPr marL="0" lvl="0" indent="0">
              <a:buNone/>
            </a:pPr>
            <a:r>
              <a:rPr lang="en-US" sz="2800" dirty="0">
                <a:latin typeface="+mj-lt"/>
              </a:rPr>
              <a:t>Valerie’s presentation </a:t>
            </a:r>
            <a:r>
              <a:rPr lang="en-US" sz="2800" u="sng" dirty="0">
                <a:latin typeface="+mj-lt"/>
              </a:rPr>
              <a:t>will not include</a:t>
            </a:r>
            <a:r>
              <a:rPr lang="en-US" sz="2800" dirty="0">
                <a:latin typeface="+mj-lt"/>
              </a:rPr>
              <a:t> information on unlabeled use of any commercial products or investigational use that is not yet approved for any purpose</a:t>
            </a:r>
          </a:p>
          <a:p>
            <a:pPr marL="45720" indent="0">
              <a:buNone/>
            </a:pPr>
            <a:endParaRPr lang="en-US" sz="1400" dirty="0">
              <a:latin typeface="+mj-lt"/>
            </a:endParaRPr>
          </a:p>
          <a:p>
            <a:pPr marL="45720" indent="0">
              <a:buNone/>
            </a:pPr>
            <a:r>
              <a:rPr lang="en-US" sz="2800" dirty="0">
                <a:latin typeface="+mj-lt"/>
              </a:rPr>
              <a:t>The content of this presentation was developed by Valerie and does not replace NIH policy or </a:t>
            </a:r>
            <a:r>
              <a:rPr lang="en-US" sz="2800" dirty="0" smtClean="0">
                <a:latin typeface="+mj-lt"/>
              </a:rPr>
              <a:t>guidance</a:t>
            </a:r>
            <a:endParaRPr lang="en-US" sz="2800" dirty="0">
              <a:latin typeface="+mj-lt"/>
            </a:endParaRPr>
          </a:p>
          <a:p>
            <a:pPr marL="45720" indent="0">
              <a:buNone/>
            </a:pPr>
            <a:endParaRPr lang="en-US" sz="2800" dirty="0" smtClean="0">
              <a:latin typeface="+mj-lt"/>
            </a:endParaRPr>
          </a:p>
          <a:p>
            <a:pPr marL="45720" indent="0">
              <a:buNone/>
            </a:pPr>
            <a:r>
              <a:rPr lang="en-US" sz="2800" dirty="0" smtClean="0">
                <a:latin typeface="+mj-lt"/>
              </a:rPr>
              <a:t>Valerie is not being compensated for this presentation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14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Input!!</a:t>
            </a:r>
            <a:endParaRPr lang="en-US" dirty="0"/>
          </a:p>
        </p:txBody>
      </p:sp>
      <p:pic>
        <p:nvPicPr>
          <p:cNvPr id="4" name="Content Placeholder 3" descr="http://www.indezine.com/images/blog/andertoons5327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2286000"/>
            <a:ext cx="48768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301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2667000"/>
            <a:ext cx="4191000" cy="1066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 </a:t>
            </a:r>
            <a:endParaRPr lang="en-US" sz="66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438400" y="6096000"/>
            <a:ext cx="4038600" cy="49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4152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917192"/>
            <a:ext cx="8407893" cy="44074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NIH </a:t>
            </a:r>
            <a:r>
              <a:rPr lang="en-US" sz="2400" b="1" dirty="0">
                <a:latin typeface="+mj-lt"/>
              </a:rPr>
              <a:t>Grants Policy &amp; Guidance: </a:t>
            </a:r>
            <a:r>
              <a:rPr lang="en-US" sz="2400" b="1" dirty="0">
                <a:latin typeface="+mj-lt"/>
                <a:hlinkClick r:id="rId2"/>
              </a:rPr>
              <a:t>http://</a:t>
            </a:r>
            <a:r>
              <a:rPr lang="en-US" sz="2400" b="1" dirty="0" smtClean="0">
                <a:latin typeface="+mj-lt"/>
                <a:hlinkClick r:id="rId2"/>
              </a:rPr>
              <a:t>grants.nih.gov/grants/policy/policy.htm</a:t>
            </a:r>
            <a:endParaRPr lang="en-US" sz="2400" b="1" dirty="0" smtClean="0">
              <a:latin typeface="+mj-lt"/>
            </a:endParaRPr>
          </a:p>
          <a:p>
            <a:pPr marL="45720" indent="0">
              <a:buNone/>
            </a:pPr>
            <a:endParaRPr lang="en-US" sz="2400" b="1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Uniform Guidance: </a:t>
            </a:r>
            <a:r>
              <a:rPr lang="en-US" sz="2800" dirty="0" smtClean="0">
                <a:latin typeface="+mj-lt"/>
                <a:hlinkClick r:id="rId3"/>
              </a:rPr>
              <a:t>http</a:t>
            </a:r>
            <a:r>
              <a:rPr lang="en-US" sz="2800" dirty="0">
                <a:latin typeface="+mj-lt"/>
                <a:hlinkClick r:id="rId3"/>
              </a:rPr>
              <a:t>://</a:t>
            </a:r>
            <a:r>
              <a:rPr lang="en-US" sz="2800" dirty="0" smtClean="0">
                <a:latin typeface="+mj-lt"/>
                <a:hlinkClick r:id="rId3"/>
              </a:rPr>
              <a:t>grants.nih.gov/grants/policy/faq_grants_uniformguidance.htm</a:t>
            </a:r>
            <a:r>
              <a:rPr lang="en-US" sz="2800" dirty="0" smtClean="0">
                <a:latin typeface="+mj-lt"/>
              </a:rPr>
              <a:t>  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Create an acronym:</a:t>
            </a:r>
          </a:p>
          <a:p>
            <a:pPr marL="365760" lvl="1" indent="0">
              <a:buNone/>
            </a:pPr>
            <a:r>
              <a:rPr lang="en-US" sz="2400" dirty="0">
                <a:latin typeface="+mj-lt"/>
                <a:hlinkClick r:id="rId4"/>
              </a:rPr>
              <a:t>http://acronymcreator.net</a:t>
            </a:r>
            <a:r>
              <a:rPr lang="en-US" sz="2400" dirty="0" smtClean="0">
                <a:latin typeface="+mj-lt"/>
                <a:hlinkClick r:id="rId4"/>
              </a:rPr>
              <a:t>/</a:t>
            </a:r>
            <a:endParaRPr lang="en-US" sz="2400" dirty="0" smtClean="0">
              <a:latin typeface="+mj-lt"/>
            </a:endParaRPr>
          </a:p>
          <a:p>
            <a:pPr marL="365760" lvl="1" indent="0">
              <a:buNone/>
            </a:pPr>
            <a:endParaRPr lang="en-US" sz="2400" dirty="0" smtClean="0"/>
          </a:p>
          <a:p>
            <a:pPr marL="36576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 smtClean="0"/>
          </a:p>
        </p:txBody>
      </p:sp>
      <p:pic>
        <p:nvPicPr>
          <p:cNvPr id="4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3276600"/>
            <a:ext cx="27432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86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Understand funding opportunities</a:t>
            </a:r>
          </a:p>
          <a:p>
            <a:pPr marL="0" indent="0">
              <a:buNone/>
            </a:pPr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Identify budget </a:t>
            </a:r>
            <a:r>
              <a:rPr lang="en-US" sz="3000" dirty="0" smtClean="0">
                <a:latin typeface="+mj-lt"/>
              </a:rPr>
              <a:t>considerations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Determine </a:t>
            </a:r>
            <a:r>
              <a:rPr lang="en-US" sz="3000" dirty="0">
                <a:latin typeface="+mj-lt"/>
              </a:rPr>
              <a:t>types of cost</a:t>
            </a:r>
          </a:p>
          <a:p>
            <a:pPr marL="0" indent="0">
              <a:buNone/>
            </a:pPr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Develop strategies in drafting a budget and preparing for a proposal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53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Budgeting….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696200" cy="37216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dirty="0" smtClean="0">
                <a:latin typeface="+mj-lt"/>
              </a:rPr>
              <a:t>Balancing what you need with the amount of funds available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891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Opportunities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285999"/>
            <a:ext cx="8407893" cy="384047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Is there a capitated amount?</a:t>
            </a:r>
          </a:p>
          <a:p>
            <a:r>
              <a:rPr lang="en-US" dirty="0">
                <a:latin typeface="+mj-lt"/>
              </a:rPr>
              <a:t>What can be funded</a:t>
            </a:r>
            <a:r>
              <a:rPr lang="en-US" dirty="0" smtClean="0">
                <a:latin typeface="+mj-lt"/>
              </a:rPr>
              <a:t>?</a:t>
            </a:r>
          </a:p>
          <a:p>
            <a:r>
              <a:rPr lang="en-US" dirty="0" smtClean="0">
                <a:latin typeface="+mj-lt"/>
              </a:rPr>
              <a:t>Does the capitated amount include indirect costs</a:t>
            </a:r>
            <a:r>
              <a:rPr lang="en-US" dirty="0" smtClean="0">
                <a:latin typeface="+mj-lt"/>
              </a:rPr>
              <a:t>?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>
                <a:latin typeface="+mj-lt"/>
              </a:rPr>
              <a:t>RFA language</a:t>
            </a:r>
          </a:p>
          <a:p>
            <a:r>
              <a:rPr lang="en-US" dirty="0" smtClean="0">
                <a:latin typeface="+mj-lt"/>
              </a:rPr>
              <a:t>Are </a:t>
            </a:r>
            <a:r>
              <a:rPr lang="en-US" dirty="0" smtClean="0">
                <a:latin typeface="+mj-lt"/>
              </a:rPr>
              <a:t>other sites indirect costs your direct costs</a:t>
            </a:r>
          </a:p>
          <a:p>
            <a:r>
              <a:rPr lang="en-US" dirty="0" smtClean="0">
                <a:latin typeface="+mj-lt"/>
              </a:rPr>
              <a:t>Do you understand any special terms and conditions?</a:t>
            </a:r>
          </a:p>
          <a:p>
            <a:r>
              <a:rPr lang="en-US" dirty="0" smtClean="0">
                <a:latin typeface="+mj-lt"/>
              </a:rPr>
              <a:t>Know the deadlines</a:t>
            </a:r>
          </a:p>
          <a:p>
            <a:r>
              <a:rPr lang="en-US" dirty="0" smtClean="0">
                <a:latin typeface="+mj-lt"/>
              </a:rPr>
              <a:t>Start early !!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35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7924801" cy="36576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lvl="1"/>
            <a:r>
              <a:rPr lang="en-US" sz="4400" dirty="0" smtClean="0"/>
              <a:t>Map out subject interactions and interventions</a:t>
            </a:r>
          </a:p>
          <a:p>
            <a:pPr lvl="1"/>
            <a:r>
              <a:rPr lang="en-US" sz="4400" dirty="0" smtClean="0"/>
              <a:t>Involve </a:t>
            </a:r>
            <a:r>
              <a:rPr lang="en-US" sz="4400" dirty="0"/>
              <a:t>participating </a:t>
            </a:r>
            <a:r>
              <a:rPr lang="en-US" sz="4400" dirty="0" smtClean="0"/>
              <a:t>investigators </a:t>
            </a:r>
            <a:r>
              <a:rPr lang="en-US" sz="4400" u="sng" dirty="0" smtClean="0"/>
              <a:t>AND</a:t>
            </a:r>
            <a:r>
              <a:rPr lang="en-US" sz="4400" dirty="0"/>
              <a:t> </a:t>
            </a:r>
            <a:r>
              <a:rPr lang="en-US" sz="4400" dirty="0" smtClean="0"/>
              <a:t>coordinators </a:t>
            </a:r>
            <a:r>
              <a:rPr lang="en-US" sz="4400" dirty="0"/>
              <a:t>in the budgeting </a:t>
            </a:r>
            <a:r>
              <a:rPr lang="en-US" sz="4400" dirty="0" smtClean="0"/>
              <a:t>conversation</a:t>
            </a:r>
          </a:p>
          <a:p>
            <a:pPr lvl="1"/>
            <a:r>
              <a:rPr lang="en-US" sz="4400" dirty="0" smtClean="0"/>
              <a:t>Obtain institutional expertise</a:t>
            </a:r>
          </a:p>
          <a:p>
            <a:pPr lvl="1"/>
            <a:r>
              <a:rPr lang="en-US" sz="4400" dirty="0" smtClean="0"/>
              <a:t>Invite finance and grant personnel early</a:t>
            </a:r>
          </a:p>
          <a:p>
            <a:pPr lvl="1"/>
            <a:r>
              <a:rPr lang="en-US" sz="4400" dirty="0" smtClean="0"/>
              <a:t>Benchmark with other trials and or institutions</a:t>
            </a:r>
          </a:p>
          <a:p>
            <a:pPr lvl="1"/>
            <a:r>
              <a:rPr lang="en-US" sz="4400" dirty="0" smtClean="0"/>
              <a:t>Historical </a:t>
            </a:r>
            <a:r>
              <a:rPr lang="en-US" sz="4400" dirty="0"/>
              <a:t>data from previous </a:t>
            </a:r>
            <a:r>
              <a:rPr lang="en-US" sz="4400" dirty="0" smtClean="0"/>
              <a:t>trials</a:t>
            </a:r>
          </a:p>
          <a:p>
            <a:pPr lvl="1"/>
            <a:r>
              <a:rPr lang="en-US" sz="4400" dirty="0" smtClean="0"/>
              <a:t>Develop Scope of Work</a:t>
            </a:r>
          </a:p>
          <a:p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Personnel</a:t>
            </a:r>
          </a:p>
          <a:p>
            <a:pPr lvl="1"/>
            <a:r>
              <a:rPr lang="en-US" dirty="0" smtClean="0">
                <a:latin typeface="+mj-lt"/>
              </a:rPr>
              <a:t>Co-investigators</a:t>
            </a:r>
          </a:p>
          <a:p>
            <a:pPr lvl="1"/>
            <a:r>
              <a:rPr lang="en-US" dirty="0" smtClean="0">
                <a:latin typeface="+mj-lt"/>
              </a:rPr>
              <a:t>Study team members</a:t>
            </a:r>
          </a:p>
          <a:p>
            <a:pPr lvl="2"/>
            <a:r>
              <a:rPr lang="en-US" dirty="0" smtClean="0">
                <a:latin typeface="+mj-lt"/>
              </a:rPr>
              <a:t>Other investigators</a:t>
            </a:r>
          </a:p>
          <a:p>
            <a:pPr lvl="2"/>
            <a:r>
              <a:rPr lang="en-US" dirty="0" smtClean="0">
                <a:latin typeface="+mj-lt"/>
              </a:rPr>
              <a:t>Coordinators</a:t>
            </a:r>
          </a:p>
          <a:p>
            <a:pPr lvl="2"/>
            <a:r>
              <a:rPr lang="en-US" dirty="0" smtClean="0">
                <a:latin typeface="+mj-lt"/>
              </a:rPr>
              <a:t>Research assistants</a:t>
            </a:r>
          </a:p>
          <a:p>
            <a:pPr lvl="2"/>
            <a:r>
              <a:rPr lang="en-US" dirty="0" smtClean="0">
                <a:latin typeface="+mj-lt"/>
              </a:rPr>
              <a:t>Financial oversight</a:t>
            </a:r>
          </a:p>
          <a:p>
            <a:pPr lvl="1"/>
            <a:r>
              <a:rPr lang="en-US" dirty="0" smtClean="0">
                <a:latin typeface="+mj-lt"/>
              </a:rPr>
              <a:t>Clinical care staff</a:t>
            </a:r>
          </a:p>
          <a:p>
            <a:pPr lvl="2"/>
            <a:r>
              <a:rPr lang="en-US" dirty="0" smtClean="0">
                <a:latin typeface="+mj-lt"/>
              </a:rPr>
              <a:t>Special considerations, union rules, etc.</a:t>
            </a:r>
          </a:p>
          <a:p>
            <a:pPr lvl="1"/>
            <a:r>
              <a:rPr lang="en-US" dirty="0" smtClean="0">
                <a:latin typeface="+mj-lt"/>
              </a:rPr>
              <a:t>Consultants</a:t>
            </a:r>
          </a:p>
          <a:p>
            <a:pPr lvl="2"/>
            <a:r>
              <a:rPr lang="en-US" dirty="0" smtClean="0">
                <a:latin typeface="+mj-lt"/>
              </a:rPr>
              <a:t>Are they truly “consultants”? </a:t>
            </a:r>
          </a:p>
          <a:p>
            <a:pPr lvl="2"/>
            <a:r>
              <a:rPr lang="en-US" dirty="0" smtClean="0">
                <a:latin typeface="+mj-lt"/>
              </a:rPr>
              <a:t>Is his/her work severable </a:t>
            </a:r>
            <a:r>
              <a:rPr lang="en-US" dirty="0">
                <a:latin typeface="+mj-lt"/>
              </a:rPr>
              <a:t>from </a:t>
            </a:r>
            <a:r>
              <a:rPr lang="en-US" dirty="0" smtClean="0">
                <a:latin typeface="+mj-lt"/>
              </a:rPr>
              <a:t>his/her “day job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3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Personnel</a:t>
            </a:r>
          </a:p>
          <a:p>
            <a:pPr lvl="1"/>
            <a:r>
              <a:rPr lang="en-US" dirty="0" smtClean="0">
                <a:latin typeface="+mj-lt"/>
              </a:rPr>
              <a:t>Be conservative when multitasking staff</a:t>
            </a:r>
          </a:p>
          <a:p>
            <a:pPr lvl="1"/>
            <a:r>
              <a:rPr lang="en-US" dirty="0" smtClean="0">
                <a:latin typeface="+mj-lt"/>
              </a:rPr>
              <a:t>Don’t forget at about fringe benefits</a:t>
            </a:r>
          </a:p>
          <a:p>
            <a:pPr lvl="1"/>
            <a:r>
              <a:rPr lang="en-US" dirty="0" smtClean="0">
                <a:latin typeface="+mj-lt"/>
              </a:rPr>
              <a:t>If collaborating, look for role duplication</a:t>
            </a:r>
          </a:p>
          <a:p>
            <a:pPr lvl="1"/>
            <a:r>
              <a:rPr lang="en-US" dirty="0">
                <a:latin typeface="+mj-lt"/>
              </a:rPr>
              <a:t>Administrative staff may or not be allowed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8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Considerations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63481"/>
            <a:ext cx="7924801" cy="3995929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000" dirty="0" smtClean="0">
                <a:latin typeface="+mj-lt"/>
              </a:rPr>
              <a:t>Patient care costs </a:t>
            </a:r>
          </a:p>
          <a:p>
            <a:pPr lvl="2"/>
            <a:r>
              <a:rPr lang="en-US" sz="3000" dirty="0" smtClean="0">
                <a:latin typeface="+mj-lt"/>
              </a:rPr>
              <a:t>Investigational product</a:t>
            </a:r>
          </a:p>
          <a:p>
            <a:pPr lvl="3"/>
            <a:r>
              <a:rPr lang="en-US" sz="3000" dirty="0">
                <a:latin typeface="+mj-lt"/>
              </a:rPr>
              <a:t>Standard of care? </a:t>
            </a:r>
          </a:p>
          <a:p>
            <a:pPr lvl="3"/>
            <a:r>
              <a:rPr lang="en-US" sz="3000" dirty="0" smtClean="0">
                <a:latin typeface="+mj-lt"/>
              </a:rPr>
              <a:t>Relabeling</a:t>
            </a:r>
          </a:p>
          <a:p>
            <a:pPr lvl="3"/>
            <a:r>
              <a:rPr lang="en-US" sz="3000" dirty="0" smtClean="0">
                <a:latin typeface="+mj-lt"/>
              </a:rPr>
              <a:t>Placebo</a:t>
            </a:r>
          </a:p>
          <a:p>
            <a:pPr lvl="2"/>
            <a:r>
              <a:rPr lang="en-US" sz="3000" dirty="0" smtClean="0">
                <a:latin typeface="+mj-lt"/>
              </a:rPr>
              <a:t>Tests and interventions</a:t>
            </a:r>
          </a:p>
          <a:p>
            <a:pPr lvl="3"/>
            <a:r>
              <a:rPr lang="en-US" sz="3000" dirty="0" smtClean="0">
                <a:latin typeface="+mj-lt"/>
              </a:rPr>
              <a:t>Standard of care? </a:t>
            </a:r>
            <a:endParaRPr lang="en-US" sz="3100" dirty="0" smtClean="0">
              <a:latin typeface="+mj-lt"/>
            </a:endParaRPr>
          </a:p>
          <a:p>
            <a:pPr marL="978408" lvl="3" indent="0">
              <a:buNone/>
            </a:pPr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Subject reimbursements</a:t>
            </a:r>
          </a:p>
          <a:p>
            <a:pPr lvl="1"/>
            <a:r>
              <a:rPr lang="en-US" sz="2800" dirty="0" smtClean="0">
                <a:latin typeface="+mj-lt"/>
              </a:rPr>
              <a:t>Not coercive</a:t>
            </a:r>
          </a:p>
          <a:p>
            <a:pPr lvl="2"/>
            <a:endParaRPr lang="en-US" sz="4100" dirty="0" smtClean="0"/>
          </a:p>
          <a:p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6" name="Picture 2" descr="C:\Users\vwillis\AppData\Local\Microsoft\Windows\Temporary Internet Files\Content.IE5\3VD7BJLA\warning-sign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375938"/>
            <a:ext cx="312751" cy="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75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1410</TotalTime>
  <Words>808</Words>
  <Application>Microsoft Office PowerPoint</Application>
  <PresentationFormat>On-screen Show (4:3)</PresentationFormat>
  <Paragraphs>224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Clinical Trial Budgeting</vt:lpstr>
      <vt:lpstr>Disclosures</vt:lpstr>
      <vt:lpstr>Learning Objectives</vt:lpstr>
      <vt:lpstr>Budgeting….</vt:lpstr>
      <vt:lpstr>Funding Opportunities</vt:lpstr>
      <vt:lpstr>Getting Started</vt:lpstr>
      <vt:lpstr>Budget Considerations</vt:lpstr>
      <vt:lpstr>Budget Considerations</vt:lpstr>
      <vt:lpstr>Budget Considerations</vt:lpstr>
      <vt:lpstr>Budget Considerations</vt:lpstr>
      <vt:lpstr>Budget Considerations</vt:lpstr>
      <vt:lpstr>Budget Considerations</vt:lpstr>
      <vt:lpstr>Budget Considerations</vt:lpstr>
      <vt:lpstr>Budget Considerations</vt:lpstr>
      <vt:lpstr>Preparing Budget for Proposal</vt:lpstr>
      <vt:lpstr>Characteristics of Subcontracts</vt:lpstr>
      <vt:lpstr>Translating Subagreements</vt:lpstr>
      <vt:lpstr>Consideration of F&amp;A Costs  </vt:lpstr>
      <vt:lpstr>Consider How To Package Proposal</vt:lpstr>
      <vt:lpstr>Get Input!!</vt:lpstr>
      <vt:lpstr>Questions? </vt:lpstr>
      <vt:lpstr>Helpful Resources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 Multi-Center Trials:  ACCENT</dc:title>
  <dc:creator>Offhaus, Heather</dc:creator>
  <cp:lastModifiedBy>Stevenson, Valerie</cp:lastModifiedBy>
  <cp:revision>118</cp:revision>
  <cp:lastPrinted>2016-07-15T15:55:58Z</cp:lastPrinted>
  <dcterms:created xsi:type="dcterms:W3CDTF">2014-04-25T13:12:22Z</dcterms:created>
  <dcterms:modified xsi:type="dcterms:W3CDTF">2016-07-15T18:19:07Z</dcterms:modified>
</cp:coreProperties>
</file>