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85" r:id="rId4"/>
    <p:sldId id="293" r:id="rId5"/>
    <p:sldId id="287" r:id="rId6"/>
    <p:sldId id="288" r:id="rId7"/>
    <p:sldId id="294" r:id="rId8"/>
    <p:sldId id="290" r:id="rId9"/>
    <p:sldId id="291" r:id="rId10"/>
    <p:sldId id="292" r:id="rId11"/>
    <p:sldId id="283" r:id="rId12"/>
    <p:sldId id="295" r:id="rId13"/>
    <p:sldId id="296" r:id="rId14"/>
    <p:sldId id="297" r:id="rId15"/>
    <p:sldId id="298" r:id="rId16"/>
    <p:sldId id="299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3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9CD74-556F-4180-BFBA-80CF2080E52E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17C6-AD98-473B-B4E0-6CD1C6D30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3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F9348-CCDC-4336-B610-4C97E653904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Adverse events – seriousness is all relative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517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2bf934f2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12bf934f2_0_2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12bf934f2_0_2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261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50690-9811-4E17-91A7-0D58B8E6549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7842" name="Rectangle 7"/>
          <p:cNvSpPr txBox="1">
            <a:spLocks noGrp="1" noChangeArrowheads="1"/>
          </p:cNvSpPr>
          <p:nvPr/>
        </p:nvSpPr>
        <p:spPr bwMode="auto">
          <a:xfrm>
            <a:off x="3884852" y="8685862"/>
            <a:ext cx="2971593" cy="4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5650" indent="-290513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638" indent="-233363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8775" indent="-233363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3913" indent="-233363" defTabSz="9302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1113" indent="-233363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8313" indent="-233363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5513" indent="-233363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2713" indent="-233363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9A4A5AD-FEE2-4AC7-98D5-B104435F1FD0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47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7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</p:spPr>
        <p:txBody>
          <a:bodyPr lIns="91431" tIns="45716" rIns="91431" bIns="457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8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446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786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2bf934f2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2bf934f2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312bf934f2_0_2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811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2bf934f2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12bf934f2_0_2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312bf934f2_0_2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520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12bf934f2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12bf934f2_0_2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312bf934f2_0_2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247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12bf934f2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12bf934f2_0_2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312bf934f2_0_2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9043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12bf934f2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12bf934f2_0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12bf934f2_0_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83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800172"/>
            <a:ext cx="4155169" cy="629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680319"/>
            <a:ext cx="3361360" cy="15272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1536462" y="1402249"/>
            <a:ext cx="10097036" cy="776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2575" indent="-282575">
              <a:buFont typeface="Arial" panose="020B0604020202020204" pitchFamily="34" charset="0"/>
              <a:buNone/>
            </a:pPr>
            <a:r>
              <a:rPr lang="en-US" altLang="en-US" sz="3600" dirty="0" smtClean="0">
                <a:solidFill>
                  <a:srgbClr val="C00000"/>
                </a:solidFill>
              </a:rPr>
              <a:t>Brain Oxygen Optimization in Severe TBI Phase 3</a:t>
            </a:r>
          </a:p>
          <a:p>
            <a:pPr marL="282575" indent="-282575">
              <a:buFont typeface="Arial" panose="020B0604020202020204" pitchFamily="34" charset="0"/>
              <a:buNone/>
            </a:pPr>
            <a:endParaRPr lang="en-US" alt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366529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6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2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2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0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3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5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47A9-D18F-4CCC-ACEF-DE0AAA2EC94C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9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47A9-D18F-4CCC-ACEF-DE0AAA2EC94C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C3CE9-2990-42A4-8CFD-5B70CD065A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04" y="6377816"/>
            <a:ext cx="2127096" cy="322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9" y="6188444"/>
            <a:ext cx="1473595" cy="6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onsimulator.com/?url=redcaptraining.umms.med.umich.edu/surveys/index.php?s%3DPCRDJDRJT9%26__prevpage%3D1#590" TargetMode="External"/><Relationship Id="rId2" Type="http://schemas.openxmlformats.org/officeDocument/2006/relationships/hyperlink" Target="http://www.responsimulator.com/?url=/redcaptraining.umms.med.umich.edu/surveys/?s%3DAPTMCJK7NJ#8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dcaptraining.umms.med.umich.edu/surveys/index.php?s=PCRDJDRJT9&amp;__prevpage=1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Central IRB and E-Consent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Silbergleit,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5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/>
          </p:cNvPr>
          <p:cNvSpPr/>
          <p:nvPr/>
        </p:nvSpPr>
        <p:spPr>
          <a:xfrm>
            <a:off x="533400" y="887412"/>
            <a:ext cx="2689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Link to simulator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385060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RedCap</a:t>
            </a:r>
            <a:endParaRPr lang="en-US" dirty="0" smtClean="0"/>
          </a:p>
          <a:p>
            <a:r>
              <a:rPr lang="en-US" dirty="0" smtClean="0"/>
              <a:t>Compliant</a:t>
            </a:r>
          </a:p>
          <a:p>
            <a:r>
              <a:rPr lang="en-US" dirty="0" smtClean="0"/>
              <a:t>Web based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94" y="354820"/>
            <a:ext cx="3924757" cy="5615767"/>
          </a:xfrm>
          <a:prstGeom prst="roundRect">
            <a:avLst>
              <a:gd name="adj" fmla="val 42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800" y="1532586"/>
            <a:ext cx="1665000" cy="3379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>
            <a:hlinkClick r:id="rId2"/>
          </p:cNvPr>
          <p:cNvSpPr/>
          <p:nvPr/>
        </p:nvSpPr>
        <p:spPr>
          <a:xfrm>
            <a:off x="533400" y="418306"/>
            <a:ext cx="2689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Link to test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29763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3674" y="2182600"/>
            <a:ext cx="3426500" cy="249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2574" y="152400"/>
            <a:ext cx="5005137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4">
            <a:alphaModFix/>
          </a:blip>
          <a:srcRect l="18668" r="25902"/>
          <a:stretch/>
        </p:blipFill>
        <p:spPr>
          <a:xfrm>
            <a:off x="10292750" y="3545000"/>
            <a:ext cx="1899250" cy="249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52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38643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 rotWithShape="1">
          <a:blip r:embed="rId4">
            <a:alphaModFix/>
          </a:blip>
          <a:srcRect l="18668" r="25902"/>
          <a:stretch/>
        </p:blipFill>
        <p:spPr>
          <a:xfrm>
            <a:off x="3369650" y="1523225"/>
            <a:ext cx="1899250" cy="249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0600" y="152400"/>
            <a:ext cx="4956602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 rotWithShape="1">
          <a:blip r:embed="rId4">
            <a:alphaModFix/>
          </a:blip>
          <a:srcRect l="18668" r="25902"/>
          <a:stretch/>
        </p:blipFill>
        <p:spPr>
          <a:xfrm>
            <a:off x="10324125" y="3391100"/>
            <a:ext cx="1899250" cy="249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18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08999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3049" y="152400"/>
            <a:ext cx="4908999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 rotWithShape="1">
          <a:blip r:embed="rId4">
            <a:alphaModFix/>
          </a:blip>
          <a:srcRect t="23301"/>
          <a:stretch/>
        </p:blipFill>
        <p:spPr>
          <a:xfrm>
            <a:off x="8883600" y="2971425"/>
            <a:ext cx="817600" cy="35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 rotWithShape="1">
          <a:blip r:embed="rId5">
            <a:alphaModFix/>
          </a:blip>
          <a:srcRect l="18668" r="25902"/>
          <a:stretch/>
        </p:blipFill>
        <p:spPr>
          <a:xfrm>
            <a:off x="9068550" y="2895225"/>
            <a:ext cx="1899250" cy="249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370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85539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5339" y="152400"/>
            <a:ext cx="4914900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90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25" y="642938"/>
            <a:ext cx="2857500" cy="55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4175" y="633413"/>
            <a:ext cx="2933700" cy="55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4950" y="1825787"/>
            <a:ext cx="5699325" cy="3206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421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body" idx="1"/>
          </p:nvPr>
        </p:nvSpPr>
        <p:spPr>
          <a:xfrm>
            <a:off x="838200" y="2711025"/>
            <a:ext cx="10515600" cy="34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/>
              <a:t>Questions?</a:t>
            </a:r>
            <a:endParaRPr sz="4800"/>
          </a:p>
        </p:txBody>
      </p:sp>
    </p:spTree>
    <p:extLst>
      <p:ext uri="{BB962C8B-B14F-4D97-AF65-F5344CB8AC3E}">
        <p14:creationId xmlns:p14="http://schemas.microsoft.com/office/powerpoint/2010/main" val="169828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s://usafamilymedicine.files.wordpress.com/2013/10/competition-cartoon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3" b="5744"/>
          <a:stretch/>
        </p:blipFill>
        <p:spPr bwMode="auto">
          <a:xfrm>
            <a:off x="2163651" y="25758"/>
            <a:ext cx="7823605" cy="60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73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Why a central IRB?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What a CIRB is and is not.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How it works.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e-consent platform</a:t>
            </a:r>
            <a:endParaRPr lang="en-US" sz="2000" dirty="0"/>
          </a:p>
        </p:txBody>
      </p:sp>
      <p:sp>
        <p:nvSpPr>
          <p:cNvPr id="546820" name="Text Box 4"/>
          <p:cNvSpPr txBox="1">
            <a:spLocks noChangeArrowheads="1"/>
          </p:cNvSpPr>
          <p:nvPr/>
        </p:nvSpPr>
        <p:spPr bwMode="auto">
          <a:xfrm>
            <a:off x="10058400" y="63246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</a:rPr>
              <a:t>CD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a central IRB?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 descr="NOT-OD-16-094: Final NIH Policy on the Use of a Single Institutional Review Board for Multi-Site Research - Google Chrom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33647"/>
          <a:stretch/>
        </p:blipFill>
        <p:spPr>
          <a:xfrm>
            <a:off x="5715000" y="0"/>
            <a:ext cx="6477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 b="45271"/>
          <a:stretch/>
        </p:blipFill>
        <p:spPr>
          <a:xfrm>
            <a:off x="3414825" y="2333225"/>
            <a:ext cx="6786025" cy="45247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15265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a central IRB?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Empowerment</a:t>
            </a:r>
          </a:p>
          <a:p>
            <a:endParaRPr lang="en-US" dirty="0"/>
          </a:p>
          <a:p>
            <a:r>
              <a:rPr lang="en-US" dirty="0" smtClean="0"/>
              <a:t>Equity</a:t>
            </a:r>
          </a:p>
          <a:p>
            <a:endParaRPr lang="en-US" dirty="0"/>
          </a:p>
          <a:p>
            <a:r>
              <a:rPr lang="en-US" dirty="0" smtClean="0"/>
              <a:t>Efficiency</a:t>
            </a:r>
          </a:p>
          <a:p>
            <a:endParaRPr lang="en-US" dirty="0"/>
          </a:p>
          <a:p>
            <a:r>
              <a:rPr lang="en-US" dirty="0" smtClean="0"/>
              <a:t>Expertise</a:t>
            </a:r>
          </a:p>
        </p:txBody>
      </p:sp>
      <p:pic>
        <p:nvPicPr>
          <p:cNvPr id="4" name="Picture 2" descr="https://www.spok.com/application/files/9914/7671/7364/B08261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15" y="2032603"/>
            <a:ext cx="7919861" cy="260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8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 CIRB is and is </a:t>
            </a:r>
            <a:r>
              <a:rPr lang="en-US" b="1" dirty="0" smtClean="0"/>
              <a:t>not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replacement for your local IRB panel</a:t>
            </a:r>
          </a:p>
          <a:p>
            <a:pPr lvl="1"/>
            <a:r>
              <a:rPr lang="en-US" dirty="0" smtClean="0"/>
              <a:t>Protocol review, consent review, site applications, AE’s, ORIO’s, SCR’s</a:t>
            </a:r>
          </a:p>
          <a:p>
            <a:pPr lvl="1"/>
            <a:endParaRPr lang="en-US" dirty="0"/>
          </a:p>
          <a:p>
            <a:r>
              <a:rPr lang="en-US" dirty="0" smtClean="0"/>
              <a:t>It IS NOT a replacement for everything your local IRB office does</a:t>
            </a:r>
          </a:p>
          <a:p>
            <a:pPr lvl="1"/>
            <a:r>
              <a:rPr lang="en-US" dirty="0" smtClean="0"/>
              <a:t>Contracts, staff training, certification, billing, COI, radiation </a:t>
            </a:r>
            <a:r>
              <a:rPr lang="en-US" dirty="0" err="1" smtClean="0"/>
              <a:t>comm</a:t>
            </a:r>
            <a:r>
              <a:rPr lang="en-US" dirty="0" smtClean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54222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it works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Reliance agreements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processes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Ceding documents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Site applications</a:t>
            </a:r>
            <a:endParaRPr/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Approvals</a:t>
            </a:r>
            <a:endParaRPr/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AE and ORIO reporting</a:t>
            </a:r>
            <a:endParaRPr/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SCR</a:t>
            </a:r>
            <a:endParaRPr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4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it works</a:t>
            </a:r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Data flow</a:t>
            </a:r>
          </a:p>
          <a:p>
            <a:r>
              <a:rPr lang="en-US" dirty="0" smtClean="0"/>
              <a:t>Avoid </a:t>
            </a:r>
            <a:r>
              <a:rPr lang="en-US" dirty="0" err="1" smtClean="0"/>
              <a:t>triplicative</a:t>
            </a:r>
            <a:r>
              <a:rPr lang="en-US" dirty="0" smtClean="0"/>
              <a:t> data entry</a:t>
            </a:r>
          </a:p>
          <a:p>
            <a:r>
              <a:rPr lang="en-US" dirty="0" smtClean="0"/>
              <a:t>Avoid download/upload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hape 420"/>
          <p:cNvSpPr/>
          <p:nvPr/>
        </p:nvSpPr>
        <p:spPr>
          <a:xfrm>
            <a:off x="6874730" y="4747775"/>
            <a:ext cx="673200" cy="6816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Site</a:t>
            </a:r>
            <a:endParaRPr sz="1300"/>
          </a:p>
        </p:txBody>
      </p:sp>
      <p:sp>
        <p:nvSpPr>
          <p:cNvPr id="5" name="Shape 421"/>
          <p:cNvSpPr/>
          <p:nvPr/>
        </p:nvSpPr>
        <p:spPr>
          <a:xfrm>
            <a:off x="7759205" y="4747775"/>
            <a:ext cx="673200" cy="6816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Site</a:t>
            </a:r>
            <a:endParaRPr sz="1300"/>
          </a:p>
        </p:txBody>
      </p:sp>
      <p:sp>
        <p:nvSpPr>
          <p:cNvPr id="6" name="Shape 422"/>
          <p:cNvSpPr/>
          <p:nvPr/>
        </p:nvSpPr>
        <p:spPr>
          <a:xfrm>
            <a:off x="8643680" y="4747775"/>
            <a:ext cx="673200" cy="6816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Site</a:t>
            </a:r>
            <a:endParaRPr sz="1300"/>
          </a:p>
        </p:txBody>
      </p:sp>
      <p:sp>
        <p:nvSpPr>
          <p:cNvPr id="7" name="Shape 423"/>
          <p:cNvSpPr/>
          <p:nvPr/>
        </p:nvSpPr>
        <p:spPr>
          <a:xfrm>
            <a:off x="9528155" y="4747775"/>
            <a:ext cx="673200" cy="6816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Site</a:t>
            </a:r>
            <a:endParaRPr sz="1300"/>
          </a:p>
        </p:txBody>
      </p:sp>
      <p:sp>
        <p:nvSpPr>
          <p:cNvPr id="8" name="Shape 424"/>
          <p:cNvSpPr/>
          <p:nvPr/>
        </p:nvSpPr>
        <p:spPr>
          <a:xfrm>
            <a:off x="8007380" y="1400450"/>
            <a:ext cx="1169700" cy="1986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425"/>
          <p:cNvSpPr/>
          <p:nvPr/>
        </p:nvSpPr>
        <p:spPr>
          <a:xfrm>
            <a:off x="8188280" y="2531900"/>
            <a:ext cx="807900" cy="68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CCC</a:t>
            </a:r>
            <a:endParaRPr/>
          </a:p>
        </p:txBody>
      </p:sp>
      <p:sp>
        <p:nvSpPr>
          <p:cNvPr id="10" name="Shape 426"/>
          <p:cNvSpPr/>
          <p:nvPr/>
        </p:nvSpPr>
        <p:spPr>
          <a:xfrm>
            <a:off x="8188280" y="1573550"/>
            <a:ext cx="807900" cy="68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CIRB</a:t>
            </a:r>
            <a:endParaRPr/>
          </a:p>
        </p:txBody>
      </p:sp>
      <p:cxnSp>
        <p:nvCxnSpPr>
          <p:cNvPr id="11" name="Shape 427"/>
          <p:cNvCxnSpPr>
            <a:stCxn id="10" idx="2"/>
            <a:endCxn id="9" idx="0"/>
          </p:cNvCxnSpPr>
          <p:nvPr/>
        </p:nvCxnSpPr>
        <p:spPr>
          <a:xfrm rot="-5400000" flipH="1">
            <a:off x="8454080" y="2393300"/>
            <a:ext cx="276900" cy="600"/>
          </a:xfrm>
          <a:prstGeom prst="bentConnector3">
            <a:avLst>
              <a:gd name="adj1" fmla="val 5002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2" name="Shape 428"/>
          <p:cNvSpPr txBox="1"/>
          <p:nvPr/>
        </p:nvSpPr>
        <p:spPr>
          <a:xfrm>
            <a:off x="8007380" y="1102500"/>
            <a:ext cx="11697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</a:rPr>
              <a:t>ER-CIRB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3" name="Shape 429"/>
          <p:cNvSpPr/>
          <p:nvPr/>
        </p:nvSpPr>
        <p:spPr>
          <a:xfrm>
            <a:off x="9675330" y="2072325"/>
            <a:ext cx="673200" cy="6732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</a:rPr>
              <a:t>CTMS </a:t>
            </a:r>
            <a:r>
              <a:rPr lang="en-US" sz="700">
                <a:solidFill>
                  <a:schemeClr val="dk1"/>
                </a:solidFill>
              </a:rPr>
              <a:t>WebDCU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4" name="Shape 430"/>
          <p:cNvSpPr/>
          <p:nvPr/>
        </p:nvSpPr>
        <p:spPr>
          <a:xfrm>
            <a:off x="6835930" y="2072325"/>
            <a:ext cx="673200" cy="6732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IRB-IT</a:t>
            </a:r>
            <a:endParaRPr sz="1100" b="1">
              <a:solidFill>
                <a:schemeClr val="dk1"/>
              </a:solidFill>
            </a:endParaRPr>
          </a:p>
        </p:txBody>
      </p:sp>
      <p:cxnSp>
        <p:nvCxnSpPr>
          <p:cNvPr id="15" name="Shape 431"/>
          <p:cNvCxnSpPr>
            <a:stCxn id="4" idx="0"/>
            <a:endCxn id="13" idx="2"/>
          </p:cNvCxnSpPr>
          <p:nvPr/>
        </p:nvCxnSpPr>
        <p:spPr>
          <a:xfrm rot="-5400000">
            <a:off x="7610480" y="2346425"/>
            <a:ext cx="2002200" cy="28005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rgbClr val="999999"/>
            </a:solidFill>
            <a:prstDash val="dash"/>
            <a:round/>
            <a:headEnd type="none" w="lg" len="lg"/>
            <a:tailEnd type="stealth" w="lg" len="lg"/>
          </a:ln>
        </p:spPr>
      </p:cxnSp>
      <p:cxnSp>
        <p:nvCxnSpPr>
          <p:cNvPr id="16" name="Shape 432"/>
          <p:cNvCxnSpPr>
            <a:stCxn id="5" idx="0"/>
            <a:endCxn id="13" idx="2"/>
          </p:cNvCxnSpPr>
          <p:nvPr/>
        </p:nvCxnSpPr>
        <p:spPr>
          <a:xfrm rot="-5400000">
            <a:off x="8052755" y="2788625"/>
            <a:ext cx="2002200" cy="19161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rgbClr val="999999"/>
            </a:solidFill>
            <a:prstDash val="dash"/>
            <a:round/>
            <a:headEnd type="none" w="lg" len="lg"/>
            <a:tailEnd type="stealth" w="lg" len="lg"/>
          </a:ln>
        </p:spPr>
      </p:cxnSp>
      <p:cxnSp>
        <p:nvCxnSpPr>
          <p:cNvPr id="17" name="Shape 433"/>
          <p:cNvCxnSpPr>
            <a:stCxn id="6" idx="0"/>
            <a:endCxn id="13" idx="2"/>
          </p:cNvCxnSpPr>
          <p:nvPr/>
        </p:nvCxnSpPr>
        <p:spPr>
          <a:xfrm rot="-5400000">
            <a:off x="8495030" y="3230825"/>
            <a:ext cx="2002200" cy="10317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rgbClr val="999999"/>
            </a:solidFill>
            <a:prstDash val="dash"/>
            <a:round/>
            <a:headEnd type="none" w="lg" len="lg"/>
            <a:tailEnd type="stealth" w="lg" len="lg"/>
          </a:ln>
        </p:spPr>
      </p:cxnSp>
      <p:cxnSp>
        <p:nvCxnSpPr>
          <p:cNvPr id="18" name="Shape 434"/>
          <p:cNvCxnSpPr>
            <a:stCxn id="7" idx="0"/>
            <a:endCxn id="13" idx="2"/>
          </p:cNvCxnSpPr>
          <p:nvPr/>
        </p:nvCxnSpPr>
        <p:spPr>
          <a:xfrm rot="-5400000">
            <a:off x="8937305" y="3673025"/>
            <a:ext cx="2002200" cy="1473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rgbClr val="999999"/>
            </a:solidFill>
            <a:prstDash val="dash"/>
            <a:round/>
            <a:headEnd type="none" w="lg" len="lg"/>
            <a:tailEnd type="stealth" w="lg" len="lg"/>
          </a:ln>
        </p:spPr>
      </p:cxnSp>
      <p:cxnSp>
        <p:nvCxnSpPr>
          <p:cNvPr id="19" name="Shape 435"/>
          <p:cNvCxnSpPr>
            <a:stCxn id="4" idx="0"/>
            <a:endCxn id="9" idx="2"/>
          </p:cNvCxnSpPr>
          <p:nvPr/>
        </p:nvCxnSpPr>
        <p:spPr>
          <a:xfrm rot="10800000" flipH="1">
            <a:off x="7211330" y="3213575"/>
            <a:ext cx="1380900" cy="15342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0" name="Shape 436"/>
          <p:cNvCxnSpPr>
            <a:stCxn id="5" idx="0"/>
            <a:endCxn id="9" idx="2"/>
          </p:cNvCxnSpPr>
          <p:nvPr/>
        </p:nvCxnSpPr>
        <p:spPr>
          <a:xfrm rot="10800000" flipH="1">
            <a:off x="8095805" y="3213575"/>
            <a:ext cx="496500" cy="15342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1" name="Shape 437"/>
          <p:cNvCxnSpPr>
            <a:stCxn id="6" idx="0"/>
            <a:endCxn id="9" idx="2"/>
          </p:cNvCxnSpPr>
          <p:nvPr/>
        </p:nvCxnSpPr>
        <p:spPr>
          <a:xfrm rot="10800000">
            <a:off x="8592380" y="3213575"/>
            <a:ext cx="387900" cy="15342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2" name="Shape 438"/>
          <p:cNvCxnSpPr>
            <a:stCxn id="7" idx="0"/>
            <a:endCxn id="9" idx="2"/>
          </p:cNvCxnSpPr>
          <p:nvPr/>
        </p:nvCxnSpPr>
        <p:spPr>
          <a:xfrm rot="10800000">
            <a:off x="8592155" y="3213575"/>
            <a:ext cx="1272600" cy="15342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3" name="Shape 439"/>
          <p:cNvCxnSpPr>
            <a:stCxn id="13" idx="0"/>
            <a:endCxn id="14" idx="0"/>
          </p:cNvCxnSpPr>
          <p:nvPr/>
        </p:nvCxnSpPr>
        <p:spPr>
          <a:xfrm rot="5400000">
            <a:off x="8591880" y="652875"/>
            <a:ext cx="600" cy="2839500"/>
          </a:xfrm>
          <a:prstGeom prst="curvedConnector3">
            <a:avLst>
              <a:gd name="adj1" fmla="val -203895833"/>
            </a:avLst>
          </a:prstGeom>
          <a:noFill/>
          <a:ln w="19050" cap="flat" cmpd="sng">
            <a:solidFill>
              <a:srgbClr val="999999"/>
            </a:solidFill>
            <a:prstDash val="dash"/>
            <a:round/>
            <a:headEnd type="stealth" w="lg" len="lg"/>
            <a:tailEnd type="stealth" w="lg" len="lg"/>
          </a:ln>
        </p:spPr>
      </p:cxnSp>
      <p:cxnSp>
        <p:nvCxnSpPr>
          <p:cNvPr id="24" name="Shape 441"/>
          <p:cNvCxnSpPr>
            <a:stCxn id="14" idx="3"/>
            <a:endCxn id="10" idx="1"/>
          </p:cNvCxnSpPr>
          <p:nvPr/>
        </p:nvCxnSpPr>
        <p:spPr>
          <a:xfrm rot="10800000" flipH="1">
            <a:off x="7509130" y="1914225"/>
            <a:ext cx="679200" cy="494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5" name="Shape 442"/>
          <p:cNvCxnSpPr>
            <a:stCxn id="14" idx="3"/>
            <a:endCxn id="9" idx="1"/>
          </p:cNvCxnSpPr>
          <p:nvPr/>
        </p:nvCxnSpPr>
        <p:spPr>
          <a:xfrm>
            <a:off x="7509130" y="2408925"/>
            <a:ext cx="679200" cy="463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6" name="Shape 443"/>
          <p:cNvCxnSpPr>
            <a:stCxn id="9" idx="3"/>
            <a:endCxn id="13" idx="1"/>
          </p:cNvCxnSpPr>
          <p:nvPr/>
        </p:nvCxnSpPr>
        <p:spPr>
          <a:xfrm rot="10800000" flipH="1">
            <a:off x="8996180" y="2408900"/>
            <a:ext cx="679200" cy="463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7" name="Shape 444"/>
          <p:cNvCxnSpPr>
            <a:stCxn id="10" idx="3"/>
            <a:endCxn id="13" idx="1"/>
          </p:cNvCxnSpPr>
          <p:nvPr/>
        </p:nvCxnSpPr>
        <p:spPr>
          <a:xfrm>
            <a:off x="8996180" y="1914350"/>
            <a:ext cx="679200" cy="494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stealth" w="lg" len="lg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3041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prod-carehubs.net/n1/748e8fe697af5de8/uploads/2018/09/shutterstock_5039228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2"/>
          <a:stretch/>
        </p:blipFill>
        <p:spPr bwMode="auto">
          <a:xfrm>
            <a:off x="1764407" y="0"/>
            <a:ext cx="10427594" cy="68767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5769" y="0"/>
            <a:ext cx="10466231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246" y="365125"/>
            <a:ext cx="9120554" cy="1325563"/>
          </a:xfrm>
        </p:spPr>
        <p:txBody>
          <a:bodyPr/>
          <a:lstStyle/>
          <a:p>
            <a:r>
              <a:rPr lang="en-US" b="1" dirty="0" smtClean="0"/>
              <a:t>E-consent document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614" y="1825625"/>
            <a:ext cx="6998678" cy="4351338"/>
          </a:xfrm>
        </p:spPr>
        <p:txBody>
          <a:bodyPr/>
          <a:lstStyle/>
          <a:p>
            <a:r>
              <a:rPr lang="en-US" dirty="0" smtClean="0"/>
              <a:t>Consent remains a human process</a:t>
            </a:r>
          </a:p>
          <a:p>
            <a:r>
              <a:rPr lang="en-US" dirty="0" smtClean="0"/>
              <a:t>Adjustable text size</a:t>
            </a:r>
          </a:p>
          <a:p>
            <a:r>
              <a:rPr lang="en-US" dirty="0" smtClean="0"/>
              <a:t>Error reduction</a:t>
            </a:r>
          </a:p>
          <a:p>
            <a:r>
              <a:rPr lang="en-US" dirty="0" smtClean="0"/>
              <a:t>Compliant remote consent documentation</a:t>
            </a:r>
          </a:p>
          <a:p>
            <a:r>
              <a:rPr lang="en-US" dirty="0" smtClean="0"/>
              <a:t>Completes the web based study binder</a:t>
            </a:r>
          </a:p>
          <a:p>
            <a:r>
              <a:rPr lang="en-US" dirty="0" smtClean="0"/>
              <a:t>Facilitate </a:t>
            </a:r>
            <a:r>
              <a:rPr lang="en-US" dirty="0"/>
              <a:t>remote monitoring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198</Words>
  <Application>Microsoft Office PowerPoint</Application>
  <PresentationFormat>Widescreen</PresentationFormat>
  <Paragraphs>73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Central IRB and E-Consent</vt:lpstr>
      <vt:lpstr>PowerPoint Presentation</vt:lpstr>
      <vt:lpstr>Objectives</vt:lpstr>
      <vt:lpstr>Why a central IRB?</vt:lpstr>
      <vt:lpstr>Why a central IRB?</vt:lpstr>
      <vt:lpstr>What a CIRB is and is not</vt:lpstr>
      <vt:lpstr>How it works</vt:lpstr>
      <vt:lpstr>How it works</vt:lpstr>
      <vt:lpstr>E-consent document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Oxygen Optimization in Severe TBI Phase 3  &lt;&lt;Presenter(s) &amp; institution here&gt;&gt;</dc:title>
  <dc:creator>Black, Joy</dc:creator>
  <cp:lastModifiedBy>Silbergleit, Robert</cp:lastModifiedBy>
  <cp:revision>18</cp:revision>
  <dcterms:created xsi:type="dcterms:W3CDTF">2019-03-13T13:25:27Z</dcterms:created>
  <dcterms:modified xsi:type="dcterms:W3CDTF">2019-03-17T10:05:34Z</dcterms:modified>
</cp:coreProperties>
</file>