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1" r:id="rId4"/>
    <p:sldId id="262" r:id="rId5"/>
    <p:sldId id="263" r:id="rId6"/>
    <p:sldId id="264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B5ED4-4646-4858-8715-42FBC3BCB9D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DDE0A-C9BF-4401-822D-D00A11851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71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DE0A-C9BF-4401-822D-D00A118513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0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DE0A-C9BF-4401-822D-D00A118513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00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A1A68-64EE-4245-8825-F63E568018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47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A1A68-64EE-4245-8825-F63E568018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50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A1A68-64EE-4245-8825-F63E568018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54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DE0A-C9BF-4401-822D-D00A118513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37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9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6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2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2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0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5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3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5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2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9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A47A9-D18F-4CCC-ACEF-DE0AAA2EC94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57200"/>
            <a:ext cx="4894263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type="ctrTitle"/>
          </p:nvPr>
        </p:nvSpPr>
        <p:spPr>
          <a:xfrm>
            <a:off x="835742" y="2364877"/>
            <a:ext cx="10041014" cy="2387600"/>
          </a:xfrm>
        </p:spPr>
        <p:txBody>
          <a:bodyPr>
            <a:normAutofit fontScale="90000"/>
          </a:bodyPr>
          <a:lstStyle/>
          <a:p>
            <a:pPr marL="282575" indent="-282575" algn="ctr">
              <a:buFont typeface="Arial" panose="020B0604020202020204" pitchFamily="34" charset="0"/>
              <a:buNone/>
            </a:pPr>
            <a:endParaRPr lang="en-US" altLang="en-US" u="sng" dirty="0" smtClean="0"/>
          </a:p>
          <a:p>
            <a:pPr marL="282575" indent="-282575" algn="ctr">
              <a:buFont typeface="Arial" panose="020B0604020202020204" pitchFamily="34" charset="0"/>
              <a:buNone/>
            </a:pPr>
            <a:endParaRPr lang="en-US" altLang="en-US" sz="5400" b="1" dirty="0" smtClean="0">
              <a:solidFill>
                <a:srgbClr val="C00000"/>
              </a:solidFill>
            </a:endParaRPr>
          </a:p>
          <a:p>
            <a:pPr marL="282575" indent="-282575" algn="ctr">
              <a:buFont typeface="Arial" panose="020B0604020202020204" pitchFamily="34" charset="0"/>
              <a:buNone/>
            </a:pPr>
            <a:r>
              <a:rPr lang="en-US" altLang="en-US" sz="4400" b="1" dirty="0" smtClean="0">
                <a:solidFill>
                  <a:srgbClr val="C00000"/>
                </a:solidFill>
              </a:rPr>
              <a:t>Virtual Investigators Meeting</a:t>
            </a:r>
            <a:br>
              <a:rPr lang="en-US" altLang="en-US" sz="4400" b="1" dirty="0" smtClean="0">
                <a:solidFill>
                  <a:srgbClr val="C00000"/>
                </a:solidFill>
              </a:rPr>
            </a:br>
            <a:r>
              <a:rPr lang="en-US" altLang="en-US" sz="4400" b="1" dirty="0" smtClean="0">
                <a:solidFill>
                  <a:srgbClr val="C00000"/>
                </a:solidFill>
              </a:rPr>
              <a:t>January 14, 2021</a:t>
            </a:r>
            <a:endParaRPr lang="en-US" altLang="en-US" sz="4400" b="1" dirty="0" smtClean="0">
              <a:solidFill>
                <a:srgbClr val="C00000"/>
              </a:solidFill>
            </a:endParaRPr>
          </a:p>
          <a:p>
            <a:pPr marL="282575" indent="-282575" algn="ctr">
              <a:buFont typeface="Arial" panose="020B0604020202020204" pitchFamily="34" charset="0"/>
              <a:buNone/>
            </a:pPr>
            <a:r>
              <a:rPr lang="en-US" altLang="en-US" sz="1800" i="1" dirty="0" smtClean="0"/>
              <a:t/>
            </a:r>
            <a:br>
              <a:rPr lang="en-US" altLang="en-US" sz="1800" i="1" dirty="0" smtClean="0"/>
            </a:br>
            <a:endParaRPr lang="en-US" altLang="en-US" sz="1800" i="1" dirty="0" smtClean="0"/>
          </a:p>
          <a:p>
            <a:pPr marL="282575" indent="-282575" algn="ctr">
              <a:buFont typeface="Arial" panose="020B0604020202020204" pitchFamily="34" charset="0"/>
              <a:buNone/>
            </a:pPr>
            <a:r>
              <a:rPr lang="en-US" altLang="en-US" sz="3600" dirty="0" smtClean="0"/>
              <a:t>Ramon Diaz-Arrastia, MD, PhD</a:t>
            </a:r>
            <a:br>
              <a:rPr lang="en-US" altLang="en-US" sz="3600" dirty="0" smtClean="0"/>
            </a:br>
            <a:r>
              <a:rPr lang="en-US" altLang="en-US" sz="3600" dirty="0" smtClean="0"/>
              <a:t>Professor of Neurology, University of Pennsylvania</a:t>
            </a:r>
            <a:br>
              <a:rPr lang="en-US" altLang="en-US" sz="3600" dirty="0" smtClean="0"/>
            </a:br>
            <a:r>
              <a:rPr lang="en-US" altLang="en-US" sz="3600" dirty="0" smtClean="0"/>
              <a:t>BOOST-3 Study Chair</a:t>
            </a:r>
          </a:p>
        </p:txBody>
      </p:sp>
      <p:pic>
        <p:nvPicPr>
          <p:cNvPr id="6" name="Shape 86" descr="SIREN draft.png"/>
          <p:cNvPicPr preferRelativeResize="0"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738813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15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017135" cy="3036443"/>
          </a:xfrm>
        </p:spPr>
        <p:txBody>
          <a:bodyPr>
            <a:normAutofit/>
          </a:bodyPr>
          <a:lstStyle/>
          <a:p>
            <a:r>
              <a:rPr lang="en-US" b="1" dirty="0" smtClean="0"/>
              <a:t>  Enrollment to Date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2200" dirty="0" smtClean="0"/>
              <a:t>n = 114</a:t>
            </a:r>
            <a:br>
              <a:rPr lang="en-US" sz="2200" dirty="0" smtClean="0"/>
            </a:br>
            <a:r>
              <a:rPr lang="en-US" sz="2200" dirty="0" smtClean="0"/>
              <a:t>Sites with enrollment = 20</a:t>
            </a:r>
            <a:br>
              <a:rPr lang="en-US" sz="2200" dirty="0" smtClean="0"/>
            </a:br>
            <a:r>
              <a:rPr lang="en-US" sz="2200" dirty="0" smtClean="0"/>
              <a:t>Sites released to enroll = 34</a:t>
            </a:r>
            <a:endParaRPr lang="en-US" sz="2200" dirty="0"/>
          </a:p>
        </p:txBody>
      </p:sp>
      <p:pic>
        <p:nvPicPr>
          <p:cNvPr id="3074" name="Picture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335" y="46037"/>
            <a:ext cx="6270625" cy="681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61" y="6176530"/>
            <a:ext cx="2622885" cy="439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38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895056"/>
          </a:xfrm>
        </p:spPr>
        <p:txBody>
          <a:bodyPr/>
          <a:lstStyle/>
          <a:p>
            <a:r>
              <a:rPr lang="en-US" b="1" dirty="0" smtClean="0"/>
              <a:t>Enrollment delays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5450" y="1582143"/>
            <a:ext cx="9414510" cy="4471108"/>
          </a:xfrm>
        </p:spPr>
        <p:txBody>
          <a:bodyPr/>
          <a:lstStyle/>
          <a:p>
            <a:r>
              <a:rPr lang="en-US" dirty="0"/>
              <a:t>Most sites were closed for COVID19</a:t>
            </a:r>
          </a:p>
          <a:p>
            <a:r>
              <a:rPr lang="en-US" dirty="0"/>
              <a:t>Many have reopened over time with 4 still closed</a:t>
            </a:r>
          </a:p>
          <a:p>
            <a:r>
              <a:rPr lang="en-US" dirty="0"/>
              <a:t>Site opening slower than anticipated</a:t>
            </a:r>
          </a:p>
          <a:p>
            <a:pPr lvl="1"/>
            <a:r>
              <a:rPr lang="en-US" sz="2800" dirty="0"/>
              <a:t>Delays in approval by </a:t>
            </a:r>
            <a:r>
              <a:rPr lang="en-US" sz="2800" dirty="0" err="1"/>
              <a:t>cIRB</a:t>
            </a:r>
            <a:endParaRPr lang="en-US" sz="2800" dirty="0"/>
          </a:p>
          <a:p>
            <a:pPr lvl="1"/>
            <a:r>
              <a:rPr lang="en-US" sz="2800" dirty="0"/>
              <a:t>First multicenter trial to use a </a:t>
            </a:r>
            <a:r>
              <a:rPr lang="en-US" sz="2800" dirty="0" err="1"/>
              <a:t>cIRB</a:t>
            </a:r>
            <a:r>
              <a:rPr lang="en-US" sz="2800" dirty="0"/>
              <a:t> for </a:t>
            </a:r>
            <a:r>
              <a:rPr lang="en-US" sz="2800" dirty="0"/>
              <a:t>EFIC</a:t>
            </a:r>
          </a:p>
          <a:p>
            <a:pPr lvl="1"/>
            <a:r>
              <a:rPr lang="en-US" sz="2800" dirty="0"/>
              <a:t>Difficulties performing EFIC activities with COVID19</a:t>
            </a:r>
            <a:endParaRPr lang="en-US" sz="2800" dirty="0"/>
          </a:p>
          <a:p>
            <a:r>
              <a:rPr lang="en-US" dirty="0"/>
              <a:t>All sites should be </a:t>
            </a:r>
            <a:r>
              <a:rPr lang="en-US" dirty="0" err="1"/>
              <a:t>cIRB</a:t>
            </a:r>
            <a:r>
              <a:rPr lang="en-US" dirty="0"/>
              <a:t> approved and open by early 2021</a:t>
            </a:r>
          </a:p>
          <a:p>
            <a:pPr lvl="1"/>
            <a:endParaRPr lang="en-US" dirty="0"/>
          </a:p>
          <a:p>
            <a:pPr marL="3429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380" y="5723899"/>
            <a:ext cx="2518610" cy="420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231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BOOST3 Ancillary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4282" y="1825624"/>
            <a:ext cx="8213793" cy="4666615"/>
          </a:xfrm>
        </p:spPr>
        <p:txBody>
          <a:bodyPr>
            <a:normAutofit fontScale="92500"/>
          </a:bodyPr>
          <a:lstStyle/>
          <a:p>
            <a:pPr marL="342900" lvl="1" indent="0">
              <a:buNone/>
            </a:pPr>
            <a:r>
              <a:rPr lang="en-US" sz="3900" dirty="0" err="1">
                <a:latin typeface="Arial" panose="020B0604020202020204" pitchFamily="34" charset="0"/>
                <a:cs typeface="Arial" panose="020B0604020202020204" pitchFamily="34" charset="0"/>
              </a:rPr>
              <a:t>BioBOOST</a:t>
            </a:r>
            <a:endParaRPr lang="en-US" sz="3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Blood and CSF biomarkers of CNS injury</a:t>
            </a:r>
          </a:p>
          <a:p>
            <a:pPr lvl="2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Funded by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DoD (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BA170613, Award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W81XWH-19-1-0829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Separate consent not under EFIC</a:t>
            </a:r>
          </a:p>
          <a:p>
            <a:pPr lvl="2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Approved by DSMB and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cIRB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en-US" sz="2050" dirty="0">
                <a:latin typeface="Arial" panose="020B0604020202020204" pitchFamily="34" charset="0"/>
                <a:cs typeface="Arial" panose="020B0604020202020204" pitchFamily="34" charset="0"/>
              </a:rPr>
              <a:t>5 sites have ceded IRB approval</a:t>
            </a:r>
          </a:p>
          <a:p>
            <a:pPr lvl="2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Approved by DoD Human Research Protection Office (HRPO)</a:t>
            </a:r>
          </a:p>
          <a:p>
            <a:pPr lvl="2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Subcontracts in progress with clinical sites </a:t>
            </a:r>
          </a:p>
          <a:p>
            <a:pPr lvl="2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Protocol, Manual of Procedures, and CRFs finalized</a:t>
            </a:r>
          </a:p>
          <a:p>
            <a:pPr lvl="2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Investigators Meeting by video-conference on 10/8 and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10/12</a:t>
            </a:r>
          </a:p>
          <a:p>
            <a:pPr lvl="2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 sites currently open for enrollment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Anticipate first enrollment during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January 2020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>
              <a:buNone/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71" y="6311900"/>
            <a:ext cx="2518610" cy="420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515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ELECTROBOOST</a:t>
            </a:r>
          </a:p>
          <a:p>
            <a:pPr marL="969963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Prospective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observational study at 18 sites that utilize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cEEG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as standard of care in severe TBI (n=200)</a:t>
            </a:r>
          </a:p>
          <a:p>
            <a:pPr marL="969963"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PIs:  Emily Gilmore (contact, Yale), Eric Rosenthal (MGH), Kan Ding (UTSW)</a:t>
            </a:r>
          </a:p>
          <a:p>
            <a:pPr marL="969963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Specific Aims</a:t>
            </a:r>
          </a:p>
          <a:p>
            <a:pPr marL="969963"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Demonstrate effects of electrographic seizures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eSz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and high-frequency periodic discharges (HF-PD) on brain oxygenation</a:t>
            </a:r>
          </a:p>
          <a:p>
            <a:pPr marL="969963"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Quantify the effects of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eSz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HF-PD on functional outcome</a:t>
            </a:r>
          </a:p>
          <a:p>
            <a:pPr marL="969963"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Investigate the impact of AED escalation on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eSz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HF-PD exposure</a:t>
            </a:r>
          </a:p>
          <a:p>
            <a:pPr marL="969963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Separate consent waived</a:t>
            </a:r>
          </a:p>
          <a:p>
            <a:pPr marL="969963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Approved by NINDS Council; NGA 7/31/2020 (R01 NS117904)</a:t>
            </a:r>
          </a:p>
          <a:p>
            <a:pPr marL="969963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Protocol and MOP Finalized; CRFs in final stages of development</a:t>
            </a:r>
          </a:p>
          <a:p>
            <a:pPr marL="969963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Anticipate first enrollment Q1 2021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211" y="6184232"/>
            <a:ext cx="2518610" cy="420498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BOOST3 Ancillary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269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BOOST Epileptogenesis Project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Prospective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observational study of BOOST-3 and ELECTRO-BOOST participants (n = 200) </a:t>
            </a: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Extend FU to 2 years after injury</a:t>
            </a:r>
          </a:p>
          <a:p>
            <a:pPr lvl="1"/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MRI at 6 months after injury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Participants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who screen positive on telephone interview for possible post-traumatic epilepsy will be invited for an in-person evaluation with expert epileptologist</a:t>
            </a:r>
          </a:p>
          <a:p>
            <a:pPr lvl="2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“Gold” standard DISCOVER interview to adjudicate PTE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Hypotheses designed to asses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electrophysiologic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imaging, and molecular biomarkers associated with PTE</a:t>
            </a:r>
          </a:p>
          <a:p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Submitted to DoD 7/21/2020</a:t>
            </a:r>
            <a:r>
              <a:rPr lang="en-US" sz="2000" u="sng" dirty="0">
                <a:latin typeface="ArialMT"/>
              </a:rPr>
              <a:t>.  Scored 1.6 (Not selected for funding)</a:t>
            </a:r>
            <a:endParaRPr lang="en-US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Planned re-submission to NIH or DoD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211" y="6184232"/>
            <a:ext cx="2518610" cy="420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436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738813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1523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394</Words>
  <Application>Microsoft Office PowerPoint</Application>
  <PresentationFormat>Widescreen</PresentationFormat>
  <Paragraphs>58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ArialMT</vt:lpstr>
      <vt:lpstr>Calibri</vt:lpstr>
      <vt:lpstr>Calibri Light</vt:lpstr>
      <vt:lpstr>Office Theme</vt:lpstr>
      <vt:lpstr>  Virtual Investigators Meeting January 14, 2021   Ramon Diaz-Arrastia, MD, PhD Professor of Neurology, University of Pennsylvania BOOST-3 Study Chair</vt:lpstr>
      <vt:lpstr>  Enrollment to Date  n = 114 Sites with enrollment = 20 Sites released to enroll = 34</vt:lpstr>
      <vt:lpstr>Enrollment delays</vt:lpstr>
      <vt:lpstr>BOOST3 Ancillary Studies</vt:lpstr>
      <vt:lpstr>BOOST3 Ancillary Studies</vt:lpstr>
      <vt:lpstr>BOOST Epileptogenesis Project</vt:lpstr>
      <vt:lpstr>PowerPoint Presentation</vt:lpstr>
    </vt:vector>
  </TitlesOfParts>
  <Company>University of Michigan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Oxygen Optimization in Severe TBI Phase 3  &lt;&lt;Presenter(s) &amp; institution here&gt;&gt;</dc:title>
  <dc:creator>Black, Joy</dc:creator>
  <cp:lastModifiedBy>Diaz-Arrastia, Ramon</cp:lastModifiedBy>
  <cp:revision>21</cp:revision>
  <dcterms:created xsi:type="dcterms:W3CDTF">2019-03-13T13:25:27Z</dcterms:created>
  <dcterms:modified xsi:type="dcterms:W3CDTF">2021-01-14T13:20:15Z</dcterms:modified>
</cp:coreProperties>
</file>