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7dd93a043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dd93a043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g7dd93a0432_0_0: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7dd93a0432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dd93a043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g7dd93a0432_0_7: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dd93a0432_0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7dd93a043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g7dd93a0432_0_12: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7dd93a0432_0_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dd93a043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g7dd93a0432_0_17: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dd93a0432_0_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dd93a043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7dd93a0432_0_24:notes"/>
          <p:cNvSpPr txBox="1"/>
          <p:nvPr>
            <p:ph idx="12" type="sldNum"/>
          </p:nvPr>
        </p:nvSpPr>
        <p:spPr>
          <a:xfrm>
            <a:off x="3884613" y="8685213"/>
            <a:ext cx="2971800" cy="45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cSld name="SECTION_HEADER_1">
    <p:spTree>
      <p:nvGrpSpPr>
        <p:cNvPr id="50" name="Shape 50"/>
        <p:cNvGrpSpPr/>
        <p:nvPr/>
      </p:nvGrpSpPr>
      <p:grpSpPr>
        <a:xfrm>
          <a:off x="0" y="0"/>
          <a:ext cx="0" cy="0"/>
          <a:chOff x="0" y="0"/>
          <a:chExt cx="0" cy="0"/>
        </a:xfrm>
      </p:grpSpPr>
      <p:sp>
        <p:nvSpPr>
          <p:cNvPr id="51" name="Google Shape;51;p13"/>
          <p:cNvSpPr txBox="1"/>
          <p:nvPr>
            <p:ph type="title"/>
          </p:nvPr>
        </p:nvSpPr>
        <p:spPr>
          <a:xfrm>
            <a:off x="722313" y="3305176"/>
            <a:ext cx="7772400" cy="1021500"/>
          </a:xfrm>
          <a:prstGeom prst="rect">
            <a:avLst/>
          </a:prstGeom>
          <a:noFill/>
          <a:ln>
            <a:noFill/>
          </a:ln>
        </p:spPr>
        <p:txBody>
          <a:bodyPr anchorCtr="0" anchor="t" bIns="34275" lIns="68575" spcFirstLastPara="1" rIns="68575" wrap="square" tIns="34275">
            <a:noAutofit/>
          </a:bodyPr>
          <a:lstStyle>
            <a:lvl1pPr lvl="0" rtl="0" algn="l">
              <a:spcBef>
                <a:spcPts val="0"/>
              </a:spcBef>
              <a:spcAft>
                <a:spcPts val="0"/>
              </a:spcAft>
              <a:buClr>
                <a:schemeClr val="dk1"/>
              </a:buClr>
              <a:buSzPts val="3000"/>
              <a:buFont typeface="Calibri"/>
              <a:buNone/>
              <a:defRPr b="1" sz="3000" cap="none"/>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722313" y="2180035"/>
            <a:ext cx="7772400" cy="1125300"/>
          </a:xfrm>
          <a:prstGeom prst="rect">
            <a:avLst/>
          </a:prstGeom>
          <a:noFill/>
          <a:ln>
            <a:noFill/>
          </a:ln>
        </p:spPr>
        <p:txBody>
          <a:bodyPr anchorCtr="0" anchor="b" bIns="34275" lIns="68575" spcFirstLastPara="1" rIns="68575" wrap="square" tIns="34275">
            <a:noAutofit/>
          </a:bodyPr>
          <a:lstStyle>
            <a:lvl1pPr indent="-228600" lvl="0" marL="457200" rtl="0" algn="l">
              <a:spcBef>
                <a:spcPts val="300"/>
              </a:spcBef>
              <a:spcAft>
                <a:spcPts val="0"/>
              </a:spcAft>
              <a:buClr>
                <a:srgbClr val="888888"/>
              </a:buClr>
              <a:buSzPts val="1500"/>
              <a:buNone/>
              <a:defRPr sz="1500">
                <a:solidFill>
                  <a:srgbClr val="888888"/>
                </a:solidFill>
              </a:defRPr>
            </a:lvl1pPr>
            <a:lvl2pPr indent="-228600" lvl="1" marL="914400" rtl="0" algn="l">
              <a:spcBef>
                <a:spcPts val="1600"/>
              </a:spcBef>
              <a:spcAft>
                <a:spcPts val="0"/>
              </a:spcAft>
              <a:buClr>
                <a:srgbClr val="888888"/>
              </a:buClr>
              <a:buSzPts val="1400"/>
              <a:buNone/>
              <a:defRPr sz="1400">
                <a:solidFill>
                  <a:srgbClr val="888888"/>
                </a:solidFill>
              </a:defRPr>
            </a:lvl2pPr>
            <a:lvl3pPr indent="-228600" lvl="2" marL="1371600" rtl="0" algn="l">
              <a:spcBef>
                <a:spcPts val="1600"/>
              </a:spcBef>
              <a:spcAft>
                <a:spcPts val="0"/>
              </a:spcAft>
              <a:buClr>
                <a:srgbClr val="888888"/>
              </a:buClr>
              <a:buSzPts val="1200"/>
              <a:buNone/>
              <a:defRPr sz="1200">
                <a:solidFill>
                  <a:srgbClr val="888888"/>
                </a:solidFill>
              </a:defRPr>
            </a:lvl3pPr>
            <a:lvl4pPr indent="-228600" lvl="3" marL="1828800" rtl="0" algn="l">
              <a:spcBef>
                <a:spcPts val="1600"/>
              </a:spcBef>
              <a:spcAft>
                <a:spcPts val="0"/>
              </a:spcAft>
              <a:buClr>
                <a:srgbClr val="888888"/>
              </a:buClr>
              <a:buSzPts val="1100"/>
              <a:buNone/>
              <a:defRPr sz="1100">
                <a:solidFill>
                  <a:srgbClr val="888888"/>
                </a:solidFill>
              </a:defRPr>
            </a:lvl4pPr>
            <a:lvl5pPr indent="-228600" lvl="4" marL="2286000" rtl="0" algn="l">
              <a:spcBef>
                <a:spcPts val="1600"/>
              </a:spcBef>
              <a:spcAft>
                <a:spcPts val="0"/>
              </a:spcAft>
              <a:buClr>
                <a:srgbClr val="888888"/>
              </a:buClr>
              <a:buSzPts val="1100"/>
              <a:buNone/>
              <a:defRPr sz="1100">
                <a:solidFill>
                  <a:srgbClr val="888888"/>
                </a:solidFill>
              </a:defRPr>
            </a:lvl5pPr>
            <a:lvl6pPr indent="-228600" lvl="5" marL="2743200" rtl="0" algn="l">
              <a:spcBef>
                <a:spcPts val="1600"/>
              </a:spcBef>
              <a:spcAft>
                <a:spcPts val="0"/>
              </a:spcAft>
              <a:buClr>
                <a:srgbClr val="888888"/>
              </a:buClr>
              <a:buSzPts val="1100"/>
              <a:buNone/>
              <a:defRPr sz="1100">
                <a:solidFill>
                  <a:srgbClr val="888888"/>
                </a:solidFill>
              </a:defRPr>
            </a:lvl6pPr>
            <a:lvl7pPr indent="-228600" lvl="6" marL="3200400" rtl="0" algn="l">
              <a:spcBef>
                <a:spcPts val="1600"/>
              </a:spcBef>
              <a:spcAft>
                <a:spcPts val="0"/>
              </a:spcAft>
              <a:buClr>
                <a:srgbClr val="888888"/>
              </a:buClr>
              <a:buSzPts val="1100"/>
              <a:buNone/>
              <a:defRPr sz="1100">
                <a:solidFill>
                  <a:srgbClr val="888888"/>
                </a:solidFill>
              </a:defRPr>
            </a:lvl7pPr>
            <a:lvl8pPr indent="-228600" lvl="7" marL="3657600" rtl="0" algn="l">
              <a:spcBef>
                <a:spcPts val="1600"/>
              </a:spcBef>
              <a:spcAft>
                <a:spcPts val="0"/>
              </a:spcAft>
              <a:buClr>
                <a:srgbClr val="888888"/>
              </a:buClr>
              <a:buSzPts val="1100"/>
              <a:buNone/>
              <a:defRPr sz="1100">
                <a:solidFill>
                  <a:srgbClr val="888888"/>
                </a:solidFill>
              </a:defRPr>
            </a:lvl8pPr>
            <a:lvl9pPr indent="-228600" lvl="8" marL="4114800" rtl="0" algn="l">
              <a:spcBef>
                <a:spcPts val="1600"/>
              </a:spcBef>
              <a:spcAft>
                <a:spcPts val="1600"/>
              </a:spcAft>
              <a:buClr>
                <a:srgbClr val="888888"/>
              </a:buClr>
              <a:buSzPts val="1100"/>
              <a:buNone/>
              <a:defRPr sz="1100">
                <a:solidFill>
                  <a:srgbClr val="888888"/>
                </a:solidFill>
              </a:defRPr>
            </a:lvl9pPr>
          </a:lstStyle>
          <a:p/>
        </p:txBody>
      </p:sp>
      <p:sp>
        <p:nvSpPr>
          <p:cNvPr id="53" name="Google Shape;53;p13"/>
          <p:cNvSpPr txBox="1"/>
          <p:nvPr>
            <p:ph idx="12" type="sldNum"/>
          </p:nvPr>
        </p:nvSpPr>
        <p:spPr>
          <a:xfrm>
            <a:off x="6553200" y="4767263"/>
            <a:ext cx="21336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4" name="Shape 54"/>
        <p:cNvGrpSpPr/>
        <p:nvPr/>
      </p:nvGrpSpPr>
      <p:grpSpPr>
        <a:xfrm>
          <a:off x="0" y="0"/>
          <a:ext cx="0" cy="0"/>
          <a:chOff x="0" y="0"/>
          <a:chExt cx="0" cy="0"/>
        </a:xfrm>
      </p:grpSpPr>
      <p:sp>
        <p:nvSpPr>
          <p:cNvPr id="55" name="Google Shape;55;p14"/>
          <p:cNvSpPr txBox="1"/>
          <p:nvPr>
            <p:ph type="title"/>
          </p:nvPr>
        </p:nvSpPr>
        <p:spPr>
          <a:xfrm>
            <a:off x="457200" y="205978"/>
            <a:ext cx="8229600" cy="8574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Clr>
                <a:schemeClr val="dk1"/>
              </a:buClr>
              <a:buSzPts val="3300"/>
              <a:buFont typeface="Calibri"/>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6" name="Google Shape;56;p14"/>
          <p:cNvSpPr txBox="1"/>
          <p:nvPr>
            <p:ph idx="1" type="body"/>
          </p:nvPr>
        </p:nvSpPr>
        <p:spPr>
          <a:xfrm>
            <a:off x="457200" y="1200151"/>
            <a:ext cx="8229600" cy="3394500"/>
          </a:xfrm>
          <a:prstGeom prst="rect">
            <a:avLst/>
          </a:prstGeom>
          <a:noFill/>
          <a:ln>
            <a:noFill/>
          </a:ln>
        </p:spPr>
        <p:txBody>
          <a:bodyPr anchorCtr="0" anchor="t" bIns="34275" lIns="68575" spcFirstLastPara="1" rIns="68575" wrap="square" tIns="34275">
            <a:noAutofit/>
          </a:bodyPr>
          <a:lstStyle>
            <a:lvl1pPr indent="-381000" lvl="0" marL="457200" rtl="0" algn="l">
              <a:spcBef>
                <a:spcPts val="1400"/>
              </a:spcBef>
              <a:spcAft>
                <a:spcPts val="0"/>
              </a:spcAft>
              <a:buClr>
                <a:schemeClr val="dk1"/>
              </a:buClr>
              <a:buSzPts val="2400"/>
              <a:buChar char="●"/>
              <a:defRPr/>
            </a:lvl1pPr>
            <a:lvl2pPr indent="-361950" lvl="1" marL="914400" rtl="0" algn="l">
              <a:spcBef>
                <a:spcPts val="1600"/>
              </a:spcBef>
              <a:spcAft>
                <a:spcPts val="0"/>
              </a:spcAft>
              <a:buClr>
                <a:schemeClr val="dk1"/>
              </a:buClr>
              <a:buSzPts val="2100"/>
              <a:buChar char="○"/>
              <a:defRPr/>
            </a:lvl2pPr>
            <a:lvl3pPr indent="-342900" lvl="2" marL="1371600" rtl="0" algn="l">
              <a:spcBef>
                <a:spcPts val="1600"/>
              </a:spcBef>
              <a:spcAft>
                <a:spcPts val="0"/>
              </a:spcAft>
              <a:buClr>
                <a:schemeClr val="dk1"/>
              </a:buClr>
              <a:buSzPts val="1800"/>
              <a:buChar char="■"/>
              <a:defRPr/>
            </a:lvl3pPr>
            <a:lvl4pPr indent="-323850" lvl="3" marL="1828800" rtl="0" algn="l">
              <a:spcBef>
                <a:spcPts val="1600"/>
              </a:spcBef>
              <a:spcAft>
                <a:spcPts val="0"/>
              </a:spcAft>
              <a:buClr>
                <a:schemeClr val="dk1"/>
              </a:buClr>
              <a:buSzPts val="1500"/>
              <a:buChar char="●"/>
              <a:defRPr/>
            </a:lvl4pPr>
            <a:lvl5pPr indent="-323850" lvl="4" marL="2286000" rtl="0" algn="l">
              <a:spcBef>
                <a:spcPts val="1600"/>
              </a:spcBef>
              <a:spcAft>
                <a:spcPts val="0"/>
              </a:spcAft>
              <a:buClr>
                <a:schemeClr val="dk1"/>
              </a:buClr>
              <a:buSzPts val="1500"/>
              <a:buChar char="○"/>
              <a:defRPr/>
            </a:lvl5pPr>
            <a:lvl6pPr indent="-317500" lvl="5" marL="2743200" rtl="0" algn="l">
              <a:spcBef>
                <a:spcPts val="1600"/>
              </a:spcBef>
              <a:spcAft>
                <a:spcPts val="0"/>
              </a:spcAft>
              <a:buClr>
                <a:schemeClr val="dk1"/>
              </a:buClr>
              <a:buSzPts val="1400"/>
              <a:buChar char="■"/>
              <a:defRPr/>
            </a:lvl6pPr>
            <a:lvl7pPr indent="-317500" lvl="6" marL="3200400" rtl="0" algn="l">
              <a:spcBef>
                <a:spcPts val="1600"/>
              </a:spcBef>
              <a:spcAft>
                <a:spcPts val="0"/>
              </a:spcAft>
              <a:buClr>
                <a:schemeClr val="dk1"/>
              </a:buClr>
              <a:buSzPts val="1400"/>
              <a:buChar char="●"/>
              <a:defRPr/>
            </a:lvl7pPr>
            <a:lvl8pPr indent="-317500" lvl="7" marL="3657600" rtl="0" algn="l">
              <a:spcBef>
                <a:spcPts val="1600"/>
              </a:spcBef>
              <a:spcAft>
                <a:spcPts val="0"/>
              </a:spcAft>
              <a:buClr>
                <a:schemeClr val="dk1"/>
              </a:buClr>
              <a:buSzPts val="1400"/>
              <a:buChar char="○"/>
              <a:defRPr/>
            </a:lvl8pPr>
            <a:lvl9pPr indent="-317500" lvl="8" marL="4114800" rtl="0" algn="l">
              <a:spcBef>
                <a:spcPts val="1600"/>
              </a:spcBef>
              <a:spcAft>
                <a:spcPts val="1600"/>
              </a:spcAft>
              <a:buClr>
                <a:schemeClr val="dk1"/>
              </a:buClr>
              <a:buSzPts val="14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5"/>
          <p:cNvSpPr txBox="1"/>
          <p:nvPr>
            <p:ph idx="12" type="sldNum"/>
          </p:nvPr>
        </p:nvSpPr>
        <p:spPr>
          <a:xfrm>
            <a:off x="6553200" y="4767263"/>
            <a:ext cx="2133600" cy="273900"/>
          </a:xfrm>
          <a:prstGeom prst="rect">
            <a:avLst/>
          </a:prstGeom>
        </p:spPr>
        <p:txBody>
          <a:bodyPr anchorCtr="0" anchor="ctr" bIns="34275" lIns="68575" spcFirstLastPara="1" rIns="68575" wrap="square" tIns="34275">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
        <p:nvSpPr>
          <p:cNvPr id="63" name="Google Shape;63;p15"/>
          <p:cNvSpPr txBox="1"/>
          <p:nvPr>
            <p:ph type="title"/>
          </p:nvPr>
        </p:nvSpPr>
        <p:spPr>
          <a:xfrm>
            <a:off x="722313" y="3305176"/>
            <a:ext cx="7772400" cy="1021500"/>
          </a:xfrm>
          <a:prstGeom prst="rect">
            <a:avLst/>
          </a:prstGeom>
        </p:spPr>
        <p:txBody>
          <a:bodyPr anchorCtr="0" anchor="t" bIns="34275" lIns="68575" spcFirstLastPara="1" rIns="68575" wrap="square" tIns="34275">
            <a:noAutofit/>
          </a:bodyPr>
          <a:lstStyle/>
          <a:p>
            <a:pPr indent="0" lvl="0" marL="0" rtl="0" algn="l">
              <a:spcBef>
                <a:spcPts val="0"/>
              </a:spcBef>
              <a:spcAft>
                <a:spcPts val="0"/>
              </a:spcAft>
              <a:buNone/>
            </a:pPr>
            <a:r>
              <a:rPr lang="en"/>
              <a:t>ICECAP Project History and Timeline</a:t>
            </a:r>
            <a:endParaRPr/>
          </a:p>
        </p:txBody>
      </p:sp>
      <p:sp>
        <p:nvSpPr>
          <p:cNvPr id="64" name="Google Shape;64;p15"/>
          <p:cNvSpPr txBox="1"/>
          <p:nvPr>
            <p:ph idx="1" type="body"/>
          </p:nvPr>
        </p:nvSpPr>
        <p:spPr>
          <a:xfrm>
            <a:off x="722313" y="2180035"/>
            <a:ext cx="7772400" cy="1125300"/>
          </a:xfrm>
          <a:prstGeom prst="rect">
            <a:avLst/>
          </a:prstGeom>
        </p:spPr>
        <p:txBody>
          <a:bodyPr anchorCtr="0" anchor="b" bIns="34275" lIns="68575" spcFirstLastPara="1" rIns="68575" wrap="square" tIns="34275">
            <a:noAutofit/>
          </a:bodyPr>
          <a:lstStyle/>
          <a:p>
            <a:pPr indent="0" lvl="0" marL="0" rtl="0" algn="l">
              <a:spcBef>
                <a:spcPts val="300"/>
              </a:spcBef>
              <a:spcAft>
                <a:spcPts val="1600"/>
              </a:spcAft>
              <a:buNone/>
            </a:pPr>
            <a:r>
              <a:rPr lang="en"/>
              <a:t>Robert Silbergleit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6"/>
          <p:cNvSpPr txBox="1"/>
          <p:nvPr>
            <p:ph idx="1" type="body"/>
          </p:nvPr>
        </p:nvSpPr>
        <p:spPr>
          <a:xfrm>
            <a:off x="457200" y="214556"/>
            <a:ext cx="8229600" cy="4800000"/>
          </a:xfrm>
          <a:prstGeom prst="rect">
            <a:avLst/>
          </a:prstGeom>
        </p:spPr>
        <p:txBody>
          <a:bodyPr anchorCtr="0" anchor="t" bIns="34275" lIns="68575" spcFirstLastPara="1" rIns="68575" wrap="square" tIns="34275">
            <a:noAutofit/>
          </a:bodyPr>
          <a:lstStyle/>
          <a:p>
            <a:pPr indent="0" lvl="0" marL="0" rtl="0" algn="l">
              <a:lnSpc>
                <a:spcPct val="115000"/>
              </a:lnSpc>
              <a:spcBef>
                <a:spcPts val="500"/>
              </a:spcBef>
              <a:spcAft>
                <a:spcPts val="0"/>
              </a:spcAft>
              <a:buClr>
                <a:schemeClr val="dk1"/>
              </a:buClr>
              <a:buSzPts val="800"/>
              <a:buFont typeface="Arial"/>
              <a:buNone/>
            </a:pPr>
            <a:r>
              <a:rPr lang="en" sz="2100"/>
              <a:t>12/2009  	First NETT organizational meeting</a:t>
            </a:r>
            <a:endParaRPr sz="2100"/>
          </a:p>
          <a:p>
            <a:pPr indent="0" lvl="0" marL="0" rtl="0" algn="l">
              <a:lnSpc>
                <a:spcPct val="115000"/>
              </a:lnSpc>
              <a:spcBef>
                <a:spcPts val="1600"/>
              </a:spcBef>
              <a:spcAft>
                <a:spcPts val="0"/>
              </a:spcAft>
              <a:buClr>
                <a:schemeClr val="dk1"/>
              </a:buClr>
              <a:buSzPts val="800"/>
              <a:buFont typeface="Arial"/>
              <a:buNone/>
            </a:pPr>
            <a:r>
              <a:rPr lang="en" sz="2100"/>
              <a:t>5/2010  		NETT and ROC start collaboration</a:t>
            </a:r>
            <a:endParaRPr sz="2100"/>
          </a:p>
          <a:p>
            <a:pPr indent="0" lvl="0" marL="0" rtl="0" algn="l">
              <a:lnSpc>
                <a:spcPct val="115000"/>
              </a:lnSpc>
              <a:spcBef>
                <a:spcPts val="1600"/>
              </a:spcBef>
              <a:spcAft>
                <a:spcPts val="0"/>
              </a:spcAft>
              <a:buClr>
                <a:schemeClr val="dk1"/>
              </a:buClr>
              <a:buSzPts val="800"/>
              <a:buFont typeface="Arial"/>
              <a:buNone/>
            </a:pPr>
            <a:r>
              <a:rPr lang="en" sz="2100"/>
              <a:t>2/2011  		FDA, NETT and ROC meeting</a:t>
            </a:r>
            <a:endParaRPr sz="2100"/>
          </a:p>
          <a:p>
            <a:pPr indent="0" lvl="0" marL="0" rtl="0" algn="l">
              <a:lnSpc>
                <a:spcPct val="115000"/>
              </a:lnSpc>
              <a:spcBef>
                <a:spcPts val="1600"/>
              </a:spcBef>
              <a:spcAft>
                <a:spcPts val="0"/>
              </a:spcAft>
              <a:buClr>
                <a:schemeClr val="dk1"/>
              </a:buClr>
              <a:buSzPts val="800"/>
              <a:buFont typeface="Arial"/>
              <a:buNone/>
            </a:pPr>
            <a:r>
              <a:rPr lang="en" sz="2100"/>
              <a:t>7/2011  		NETT / ADAPT-IT grant</a:t>
            </a:r>
            <a:endParaRPr sz="2100"/>
          </a:p>
          <a:p>
            <a:pPr indent="0" lvl="0" marL="0" rtl="0" algn="l">
              <a:lnSpc>
                <a:spcPct val="115000"/>
              </a:lnSpc>
              <a:spcBef>
                <a:spcPts val="1600"/>
              </a:spcBef>
              <a:spcAft>
                <a:spcPts val="0"/>
              </a:spcAft>
              <a:buClr>
                <a:schemeClr val="dk1"/>
              </a:buClr>
              <a:buSzPts val="800"/>
              <a:buFont typeface="Arial"/>
              <a:buNone/>
            </a:pPr>
            <a:r>
              <a:rPr lang="en" sz="2100"/>
              <a:t>4/2012  		ADAPT-IT design presentation</a:t>
            </a:r>
            <a:endParaRPr sz="2100"/>
          </a:p>
          <a:p>
            <a:pPr indent="0" lvl="0" marL="0" rtl="0" algn="l">
              <a:lnSpc>
                <a:spcPct val="115000"/>
              </a:lnSpc>
              <a:spcBef>
                <a:spcPts val="1600"/>
              </a:spcBef>
              <a:spcAft>
                <a:spcPts val="0"/>
              </a:spcAft>
              <a:buClr>
                <a:schemeClr val="dk1"/>
              </a:buClr>
              <a:buSzPts val="800"/>
              <a:buFont typeface="Arial"/>
              <a:buNone/>
            </a:pPr>
            <a:r>
              <a:rPr lang="en" sz="2100"/>
              <a:t>11/2012  	Design presented at ReSS</a:t>
            </a:r>
            <a:endParaRPr sz="2100"/>
          </a:p>
          <a:p>
            <a:pPr indent="0" lvl="0" marL="0" rtl="0" algn="l">
              <a:lnSpc>
                <a:spcPct val="115000"/>
              </a:lnSpc>
              <a:spcBef>
                <a:spcPts val="1600"/>
              </a:spcBef>
              <a:spcAft>
                <a:spcPts val="0"/>
              </a:spcAft>
              <a:buClr>
                <a:schemeClr val="dk1"/>
              </a:buClr>
              <a:buSzPts val="800"/>
              <a:buFont typeface="Arial"/>
              <a:buNone/>
            </a:pPr>
            <a:r>
              <a:rPr lang="en" sz="2100"/>
              <a:t>2/2013  		NETT and FDA teleconference</a:t>
            </a:r>
            <a:endParaRPr sz="2100"/>
          </a:p>
          <a:p>
            <a:pPr indent="0" lvl="0" marL="0" rtl="0" algn="l">
              <a:lnSpc>
                <a:spcPct val="115000"/>
              </a:lnSpc>
              <a:spcBef>
                <a:spcPts val="1600"/>
              </a:spcBef>
              <a:spcAft>
                <a:spcPts val="0"/>
              </a:spcAft>
              <a:buClr>
                <a:schemeClr val="dk1"/>
              </a:buClr>
              <a:buSzPts val="800"/>
              <a:buFont typeface="Arial"/>
              <a:buNone/>
            </a:pPr>
            <a:r>
              <a:rPr lang="en" sz="2100"/>
              <a:t>10/2013  	NETT and ROC renew collaboration, pitch to NHLBI</a:t>
            </a:r>
            <a:endParaRPr sz="2100"/>
          </a:p>
          <a:p>
            <a:pPr indent="0" lvl="0" marL="0" rtl="0" algn="l">
              <a:lnSpc>
                <a:spcPct val="115000"/>
              </a:lnSpc>
              <a:spcBef>
                <a:spcPts val="1600"/>
              </a:spcBef>
              <a:spcAft>
                <a:spcPts val="0"/>
              </a:spcAft>
              <a:buClr>
                <a:schemeClr val="dk1"/>
              </a:buClr>
              <a:buSzPts val="800"/>
              <a:buFont typeface="Arial"/>
              <a:buNone/>
            </a:pPr>
            <a:r>
              <a:rPr b="1" lang="en" sz="2100"/>
              <a:t>4/2016  		IDE approved by FDA</a:t>
            </a:r>
            <a:endParaRPr b="1" sz="2100"/>
          </a:p>
          <a:p>
            <a:pPr indent="0" lvl="0" marL="0" marR="0" rtl="0" algn="l">
              <a:lnSpc>
                <a:spcPct val="115000"/>
              </a:lnSpc>
              <a:spcBef>
                <a:spcPts val="1600"/>
              </a:spcBef>
              <a:spcAft>
                <a:spcPts val="0"/>
              </a:spcAft>
              <a:buNone/>
            </a:pPr>
            <a:r>
              <a:rPr lang="en" sz="2100"/>
              <a:t>6?/2017  	</a:t>
            </a:r>
            <a:r>
              <a:rPr lang="en" sz="2100">
                <a:latin typeface="Arial"/>
                <a:ea typeface="Arial"/>
                <a:cs typeface="Arial"/>
                <a:sym typeface="Arial"/>
              </a:rPr>
              <a:t>	</a:t>
            </a:r>
            <a:r>
              <a:rPr lang="en" sz="2100"/>
              <a:t>SIREN awarded – a new hope - </a:t>
            </a:r>
            <a:endParaRPr sz="2100"/>
          </a:p>
          <a:p>
            <a:pPr indent="0" lvl="0" marL="0" rtl="0" algn="l">
              <a:spcBef>
                <a:spcPts val="14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7"/>
          <p:cNvSpPr txBox="1"/>
          <p:nvPr>
            <p:ph idx="1" type="body"/>
          </p:nvPr>
        </p:nvSpPr>
        <p:spPr>
          <a:xfrm>
            <a:off x="457200" y="214556"/>
            <a:ext cx="8229600" cy="4800000"/>
          </a:xfrm>
          <a:prstGeom prst="rect">
            <a:avLst/>
          </a:prstGeom>
        </p:spPr>
        <p:txBody>
          <a:bodyPr anchorCtr="0" anchor="t" bIns="34275" lIns="68575" spcFirstLastPara="1" rIns="68575" wrap="square" tIns="34275">
            <a:noAutofit/>
          </a:bodyPr>
          <a:lstStyle/>
          <a:p>
            <a:pPr indent="0" lvl="0" marL="0" rtl="0" algn="l">
              <a:lnSpc>
                <a:spcPct val="115000"/>
              </a:lnSpc>
              <a:spcBef>
                <a:spcPts val="500"/>
              </a:spcBef>
              <a:spcAft>
                <a:spcPts val="0"/>
              </a:spcAft>
              <a:buClr>
                <a:schemeClr val="dk1"/>
              </a:buClr>
              <a:buSzPts val="800"/>
              <a:buFont typeface="Arial"/>
              <a:buNone/>
            </a:pPr>
            <a:r>
              <a:rPr lang="en" sz="2100"/>
              <a:t>10/2017		Pitch at NINDS - Empire Strikes Back</a:t>
            </a:r>
            <a:endParaRPr sz="2100"/>
          </a:p>
          <a:p>
            <a:pPr indent="0" lvl="0" marL="0" rtl="0" algn="l">
              <a:lnSpc>
                <a:spcPct val="115000"/>
              </a:lnSpc>
              <a:spcBef>
                <a:spcPts val="1600"/>
              </a:spcBef>
              <a:spcAft>
                <a:spcPts val="0"/>
              </a:spcAft>
              <a:buClr>
                <a:schemeClr val="dk1"/>
              </a:buClr>
              <a:buSzPts val="800"/>
              <a:buFont typeface="Arial"/>
              <a:buNone/>
            </a:pPr>
            <a:r>
              <a:rPr lang="en" sz="2100"/>
              <a:t>11/2018		Grant application finally submitted</a:t>
            </a:r>
            <a:endParaRPr sz="2100"/>
          </a:p>
          <a:p>
            <a:pPr indent="0" lvl="0" marL="0" rtl="0" algn="l">
              <a:lnSpc>
                <a:spcPct val="115000"/>
              </a:lnSpc>
              <a:spcBef>
                <a:spcPts val="1600"/>
              </a:spcBef>
              <a:spcAft>
                <a:spcPts val="0"/>
              </a:spcAft>
              <a:buClr>
                <a:schemeClr val="dk1"/>
              </a:buClr>
              <a:buSzPts val="800"/>
              <a:buFont typeface="Arial"/>
              <a:buNone/>
            </a:pPr>
            <a:r>
              <a:rPr lang="en" sz="2100"/>
              <a:t>2/2019		Grant resubmission reviewed</a:t>
            </a:r>
            <a:endParaRPr sz="2100"/>
          </a:p>
          <a:p>
            <a:pPr indent="0" lvl="0" marL="0" rtl="0" algn="l">
              <a:lnSpc>
                <a:spcPct val="115000"/>
              </a:lnSpc>
              <a:spcBef>
                <a:spcPts val="1600"/>
              </a:spcBef>
              <a:spcAft>
                <a:spcPts val="0"/>
              </a:spcAft>
              <a:buClr>
                <a:schemeClr val="dk1"/>
              </a:buClr>
              <a:buSzPts val="800"/>
              <a:buFont typeface="Arial"/>
              <a:buNone/>
            </a:pPr>
            <a:r>
              <a:rPr lang="en" sz="2100"/>
              <a:t>10/2019		Grant awarded</a:t>
            </a:r>
            <a:endParaRPr sz="2100"/>
          </a:p>
          <a:p>
            <a:pPr indent="0" lvl="0" marL="0" rtl="0" algn="l">
              <a:lnSpc>
                <a:spcPct val="115000"/>
              </a:lnSpc>
              <a:spcBef>
                <a:spcPts val="1600"/>
              </a:spcBef>
              <a:spcAft>
                <a:spcPts val="0"/>
              </a:spcAft>
              <a:buClr>
                <a:schemeClr val="dk1"/>
              </a:buClr>
              <a:buSzPts val="800"/>
              <a:buFont typeface="Arial"/>
              <a:buNone/>
            </a:pPr>
            <a:r>
              <a:rPr lang="en" sz="2100"/>
              <a:t>12/2019		DSMB approval</a:t>
            </a:r>
            <a:endParaRPr sz="2100"/>
          </a:p>
          <a:p>
            <a:pPr indent="0" lvl="0" marL="0" rtl="0" algn="l">
              <a:lnSpc>
                <a:spcPct val="115000"/>
              </a:lnSpc>
              <a:spcBef>
                <a:spcPts val="1600"/>
              </a:spcBef>
              <a:spcAft>
                <a:spcPts val="0"/>
              </a:spcAft>
              <a:buClr>
                <a:schemeClr val="dk1"/>
              </a:buClr>
              <a:buSzPts val="800"/>
              <a:buFont typeface="Arial"/>
              <a:buNone/>
            </a:pPr>
            <a:r>
              <a:rPr lang="en" sz="2100"/>
              <a:t>1/2020		CIRB protocol approval</a:t>
            </a:r>
            <a:endParaRPr sz="2100"/>
          </a:p>
          <a:p>
            <a:pPr indent="0" lvl="0" marL="0" rtl="0" algn="l">
              <a:lnSpc>
                <a:spcPct val="115000"/>
              </a:lnSpc>
              <a:spcBef>
                <a:spcPts val="1600"/>
              </a:spcBef>
              <a:spcAft>
                <a:spcPts val="0"/>
              </a:spcAft>
              <a:buClr>
                <a:schemeClr val="dk1"/>
              </a:buClr>
              <a:buSzPts val="800"/>
              <a:buFont typeface="Arial"/>
              <a:buNone/>
            </a:pPr>
            <a:r>
              <a:rPr lang="en" sz="2100"/>
              <a:t>1/2020		Here we are today - Investigator Kick-off Meeting</a:t>
            </a:r>
            <a:endParaRPr sz="2100"/>
          </a:p>
          <a:p>
            <a:pPr indent="0" lvl="0" marL="0" rtl="0" algn="l">
              <a:spcBef>
                <a:spcPts val="1600"/>
              </a:spcBef>
              <a:spcAft>
                <a:spcPts val="1600"/>
              </a:spcAft>
              <a:buNone/>
            </a:pPr>
            <a:r>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8"/>
          <p:cNvSpPr txBox="1"/>
          <p:nvPr>
            <p:ph type="title"/>
          </p:nvPr>
        </p:nvSpPr>
        <p:spPr>
          <a:xfrm>
            <a:off x="457200" y="205978"/>
            <a:ext cx="8229600" cy="8574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en"/>
              <a:t>ADAPT-IT</a:t>
            </a:r>
            <a:endParaRPr/>
          </a:p>
        </p:txBody>
      </p:sp>
      <p:sp>
        <p:nvSpPr>
          <p:cNvPr id="83" name="Google Shape;83;p18"/>
          <p:cNvSpPr txBox="1"/>
          <p:nvPr>
            <p:ph idx="1" type="body"/>
          </p:nvPr>
        </p:nvSpPr>
        <p:spPr>
          <a:xfrm>
            <a:off x="457200" y="1200151"/>
            <a:ext cx="8229600" cy="3394500"/>
          </a:xfrm>
          <a:prstGeom prst="rect">
            <a:avLst/>
          </a:prstGeom>
        </p:spPr>
        <p:txBody>
          <a:bodyPr anchorCtr="0" anchor="t" bIns="34275" lIns="68575" spcFirstLastPara="1" rIns="68575" wrap="square" tIns="34275">
            <a:noAutofit/>
          </a:bodyPr>
          <a:lstStyle/>
          <a:p>
            <a:pPr indent="-292100" lvl="0" marL="342900" rtl="0" algn="l">
              <a:lnSpc>
                <a:spcPct val="115000"/>
              </a:lnSpc>
              <a:spcBef>
                <a:spcPts val="500"/>
              </a:spcBef>
              <a:spcAft>
                <a:spcPts val="0"/>
              </a:spcAft>
              <a:buSzPts val="2000"/>
              <a:buChar char="●"/>
            </a:pPr>
            <a:r>
              <a:rPr lang="en" sz="2000"/>
              <a:t>FDA / NIH Common Fund cooperative award</a:t>
            </a:r>
            <a:endParaRPr sz="2000"/>
          </a:p>
          <a:p>
            <a:pPr indent="-292100" lvl="0" marL="342900" rtl="0" algn="l">
              <a:lnSpc>
                <a:spcPct val="115000"/>
              </a:lnSpc>
              <a:spcBef>
                <a:spcPts val="0"/>
              </a:spcBef>
              <a:spcAft>
                <a:spcPts val="0"/>
              </a:spcAft>
              <a:buSzPts val="2000"/>
              <a:buChar char="●"/>
            </a:pPr>
            <a:r>
              <a:rPr lang="en" sz="2000"/>
              <a:t>develop adaptive clinical trial designs for confirmatory, large scale trials</a:t>
            </a:r>
            <a:endParaRPr sz="2000"/>
          </a:p>
          <a:p>
            <a:pPr indent="-292100" lvl="0" marL="342900" rtl="0" algn="l">
              <a:lnSpc>
                <a:spcPct val="115000"/>
              </a:lnSpc>
              <a:spcBef>
                <a:spcPts val="0"/>
              </a:spcBef>
              <a:spcAft>
                <a:spcPts val="0"/>
              </a:spcAft>
              <a:buSzPts val="2000"/>
              <a:buChar char="●"/>
            </a:pPr>
            <a:r>
              <a:rPr lang="en" sz="2000"/>
              <a:t>Process</a:t>
            </a:r>
            <a:endParaRPr sz="2000"/>
          </a:p>
          <a:p>
            <a:pPr indent="-292100" lvl="1" marL="685800" rtl="0" algn="l">
              <a:lnSpc>
                <a:spcPct val="115000"/>
              </a:lnSpc>
              <a:spcBef>
                <a:spcPts val="0"/>
              </a:spcBef>
              <a:spcAft>
                <a:spcPts val="0"/>
              </a:spcAft>
              <a:buSzPts val="2000"/>
              <a:buChar char="○"/>
            </a:pPr>
            <a:r>
              <a:rPr lang="en" sz="2000"/>
              <a:t>Stakeholder Meeting to present the clinical problem</a:t>
            </a:r>
            <a:endParaRPr sz="2000"/>
          </a:p>
          <a:p>
            <a:pPr indent="-292100" lvl="1" marL="685800" rtl="0" algn="l">
              <a:lnSpc>
                <a:spcPct val="115000"/>
              </a:lnSpc>
              <a:spcBef>
                <a:spcPts val="0"/>
              </a:spcBef>
              <a:spcAft>
                <a:spcPts val="0"/>
              </a:spcAft>
              <a:buSzPts val="2000"/>
              <a:buChar char="○"/>
            </a:pPr>
            <a:r>
              <a:rPr lang="en" sz="2000"/>
              <a:t>Preliminary design - Simulations and iterations</a:t>
            </a:r>
            <a:endParaRPr sz="2000"/>
          </a:p>
          <a:p>
            <a:pPr indent="-292100" lvl="1" marL="685800" rtl="0" algn="l">
              <a:lnSpc>
                <a:spcPct val="115000"/>
              </a:lnSpc>
              <a:spcBef>
                <a:spcPts val="0"/>
              </a:spcBef>
              <a:spcAft>
                <a:spcPts val="0"/>
              </a:spcAft>
              <a:buSzPts val="2000"/>
              <a:buChar char="○"/>
            </a:pPr>
            <a:r>
              <a:rPr lang="en" sz="2000"/>
              <a:t>Stakeholder Meeting to review “final” design proposal *</a:t>
            </a:r>
            <a:endParaRPr sz="2000"/>
          </a:p>
          <a:p>
            <a:pPr indent="-292100" lvl="1" marL="685800" rtl="0" algn="l">
              <a:lnSpc>
                <a:spcPct val="115000"/>
              </a:lnSpc>
              <a:spcBef>
                <a:spcPts val="0"/>
              </a:spcBef>
              <a:spcAft>
                <a:spcPts val="0"/>
              </a:spcAft>
              <a:buSzPts val="2000"/>
              <a:buChar char="○"/>
            </a:pPr>
            <a:r>
              <a:rPr lang="en" sz="2000"/>
              <a:t>More simulations and validation</a:t>
            </a:r>
            <a:endParaRPr sz="2000"/>
          </a:p>
          <a:p>
            <a:pPr indent="-292100" lvl="1" marL="685800" rtl="0" algn="l">
              <a:lnSpc>
                <a:spcPct val="115000"/>
              </a:lnSpc>
              <a:spcBef>
                <a:spcPts val="0"/>
              </a:spcBef>
              <a:spcAft>
                <a:spcPts val="0"/>
              </a:spcAft>
              <a:buSzPts val="2000"/>
              <a:buChar char="○"/>
            </a:pPr>
            <a:r>
              <a:rPr lang="en" sz="2000"/>
              <a:t>Development of protocol (IDE / clinical trial protocol)</a:t>
            </a:r>
            <a:endParaRPr sz="2000"/>
          </a:p>
          <a:p>
            <a:pPr indent="-292100" lvl="0" marL="342900" rtl="0" algn="l">
              <a:lnSpc>
                <a:spcPct val="115000"/>
              </a:lnSpc>
              <a:spcBef>
                <a:spcPts val="0"/>
              </a:spcBef>
              <a:spcAft>
                <a:spcPts val="0"/>
              </a:spcAft>
              <a:buSzPts val="2000"/>
              <a:buChar char="●"/>
            </a:pPr>
            <a:r>
              <a:rPr lang="en" sz="2000"/>
              <a:t>Importance of non-shockable rhythms emphasized by stakeholders led to revision </a:t>
            </a:r>
            <a:endParaRPr sz="2000"/>
          </a:p>
          <a:p>
            <a:pPr indent="0" lvl="0" marL="0" rtl="0" algn="l">
              <a:spcBef>
                <a:spcPts val="1600"/>
              </a:spcBef>
              <a:spcAft>
                <a:spcPts val="1600"/>
              </a:spcAft>
              <a:buNone/>
            </a:pPr>
            <a:r>
              <a:t/>
            </a:r>
            <a:endParaRPr sz="2000"/>
          </a:p>
        </p:txBody>
      </p:sp>
      <p:sp>
        <p:nvSpPr>
          <p:cNvPr id="84" name="Google Shape;84;p18"/>
          <p:cNvSpPr txBox="1"/>
          <p:nvPr>
            <p:ph idx="4294967295" type="sldNum"/>
          </p:nvPr>
        </p:nvSpPr>
        <p:spPr>
          <a:xfrm>
            <a:off x="6553200" y="4767263"/>
            <a:ext cx="2133600" cy="2739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idx="12" type="sldNum"/>
          </p:nvPr>
        </p:nvSpPr>
        <p:spPr>
          <a:xfrm>
            <a:off x="6354343" y="3497413"/>
            <a:ext cx="411600" cy="2952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91" name="Google Shape;91;p19"/>
          <p:cNvSpPr txBox="1"/>
          <p:nvPr/>
        </p:nvSpPr>
        <p:spPr>
          <a:xfrm>
            <a:off x="4519369" y="312544"/>
            <a:ext cx="4391400" cy="4278900"/>
          </a:xfrm>
          <a:prstGeom prst="rect">
            <a:avLst/>
          </a:prstGeom>
          <a:noFill/>
          <a:ln>
            <a:noFill/>
          </a:ln>
        </p:spPr>
        <p:txBody>
          <a:bodyPr anchorCtr="0" anchor="t" bIns="68575" lIns="68575" spcFirstLastPara="1" rIns="68575" wrap="square" tIns="68575">
            <a:noAutofit/>
          </a:bodyPr>
          <a:lstStyle/>
          <a:p>
            <a:pPr indent="0" lvl="0" marL="0" rtl="0" algn="l">
              <a:lnSpc>
                <a:spcPct val="115000"/>
              </a:lnSpc>
              <a:spcBef>
                <a:spcPts val="900"/>
              </a:spcBef>
              <a:spcAft>
                <a:spcPts val="0"/>
              </a:spcAft>
              <a:buNone/>
            </a:pPr>
            <a:r>
              <a:rPr b="1" lang="en" sz="1800">
                <a:solidFill>
                  <a:srgbClr val="1F497D"/>
                </a:solidFill>
                <a:latin typeface="Calibri"/>
                <a:ea typeface="Calibri"/>
                <a:cs typeface="Calibri"/>
                <a:sym typeface="Calibri"/>
              </a:rPr>
              <a:t>Meaning of the logo</a:t>
            </a:r>
            <a:endParaRPr b="1" sz="1800">
              <a:solidFill>
                <a:srgbClr val="1F497D"/>
              </a:solidFill>
              <a:latin typeface="Calibri"/>
              <a:ea typeface="Calibri"/>
              <a:cs typeface="Calibri"/>
              <a:sym typeface="Calibri"/>
            </a:endParaRPr>
          </a:p>
          <a:p>
            <a:pPr indent="0" lvl="0" marL="0" rtl="0" algn="l">
              <a:lnSpc>
                <a:spcPct val="115000"/>
              </a:lnSpc>
              <a:spcBef>
                <a:spcPts val="900"/>
              </a:spcBef>
              <a:spcAft>
                <a:spcPts val="0"/>
              </a:spcAft>
              <a:buClr>
                <a:schemeClr val="dk1"/>
              </a:buClr>
              <a:buSzPts val="800"/>
              <a:buFont typeface="Arial"/>
              <a:buNone/>
            </a:pPr>
            <a:r>
              <a:rPr lang="en" sz="1800">
                <a:solidFill>
                  <a:srgbClr val="1F497D"/>
                </a:solidFill>
                <a:latin typeface="Calibri"/>
                <a:ea typeface="Calibri"/>
                <a:cs typeface="Calibri"/>
                <a:sym typeface="Calibri"/>
              </a:rPr>
              <a:t>Ursa maritimus, is emblematic of the polar icecap and, more generally, of cold, power, and survival.  This stylized icebear logo is adapted from an early 20th century hotel travel sticker via the Saturn Press, an artisanal printer in Maine.  The bear is facing forward and looking back.  Looking back represents our goal of re-visiting whether cooling works, and facing forward represents our goal of a better future with more good outcomes from better dosing.</a:t>
            </a:r>
            <a:endParaRPr sz="1800">
              <a:solidFill>
                <a:srgbClr val="1F497D"/>
              </a:solidFill>
              <a:latin typeface="Calibri"/>
              <a:ea typeface="Calibri"/>
              <a:cs typeface="Calibri"/>
              <a:sym typeface="Calibri"/>
            </a:endParaRPr>
          </a:p>
          <a:p>
            <a:pPr indent="0" lvl="0" marL="0" rtl="0" algn="l">
              <a:spcBef>
                <a:spcPts val="900"/>
              </a:spcBef>
              <a:spcAft>
                <a:spcPts val="0"/>
              </a:spcAft>
              <a:buNone/>
            </a:pPr>
            <a:r>
              <a:t/>
            </a:r>
            <a:endParaRPr sz="1800">
              <a:latin typeface="Calibri"/>
              <a:ea typeface="Calibri"/>
              <a:cs typeface="Calibri"/>
              <a:sym typeface="Calibri"/>
            </a:endParaRPr>
          </a:p>
        </p:txBody>
      </p:sp>
      <p:pic>
        <p:nvPicPr>
          <p:cNvPr id="92" name="Google Shape;92;p19"/>
          <p:cNvPicPr preferRelativeResize="0"/>
          <p:nvPr/>
        </p:nvPicPr>
        <p:blipFill>
          <a:blip r:embed="rId3">
            <a:alphaModFix/>
          </a:blip>
          <a:stretch>
            <a:fillRect/>
          </a:stretch>
        </p:blipFill>
        <p:spPr>
          <a:xfrm>
            <a:off x="114300" y="114300"/>
            <a:ext cx="3943875" cy="4059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