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e9b9477f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e9b9477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6e9b9477f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e9b9477f5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6e9b9477f5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e9b9477f5_0_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6e9b9477f5_0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e9b9477f5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6e9b9477f5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e9b9477f5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6e9b9477f5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e9b9477f5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6e9b9477f5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e9b9477f5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6e9b9477f5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e9b9477f5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6e9b9477f5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e9b9477f5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6e9b9477f5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e9b9477f5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6e9b9477f5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e9b9477f5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6e9b9477f5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9b9477f5_0_7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6e9b9477f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g6e9b9477f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6e9b9477f5_0_7:notes"/>
          <p:cNvSpPr txBox="1"/>
          <p:nvPr/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e9b9477f5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6e9b9477f5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e9b9477f5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6e9b9477f5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9b9477f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6e9b9477f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9b9477f5_0_21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6e9b9477f5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g6e9b9477f5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6e9b9477f5_0_21:notes"/>
          <p:cNvSpPr txBox="1"/>
          <p:nvPr/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e9b9477f5_0_31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6e9b9477f5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6e9b9477f5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6e9b9477f5_0_31:notes"/>
          <p:cNvSpPr txBox="1"/>
          <p:nvPr/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e9b9477f5_0_40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6e9b9477f5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g6e9b9477f5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6e9b9477f5_0_40:notes"/>
          <p:cNvSpPr txBox="1"/>
          <p:nvPr/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e9b9477f5_0_48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6e9b9477f5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g6e9b9477f5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6e9b9477f5_0_48:notes"/>
          <p:cNvSpPr txBox="1"/>
          <p:nvPr/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e9b9477f5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6e9b9477f5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e9b9477f5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e9b9477f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6e9b9477f5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ICECAP-contact@umich.edu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hyperlink" Target="mailto:ICECAP-PIs@umich.edu" TargetMode="External"/><Relationship Id="rId5" Type="http://schemas.openxmlformats.org/officeDocument/2006/relationships/hyperlink" Target="mailto:ICECAP-contact@umich.edu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Regulatory Readiness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1600"/>
              </a:spcAft>
              <a:buNone/>
            </a:pPr>
            <a:r>
              <a:rPr lang="en"/>
              <a:t>Mickie Speers</a:t>
            </a:r>
            <a:endParaRPr/>
          </a:p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432157" y="23245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Regulatory Parameters Document</a:t>
            </a:r>
            <a:endParaRPr/>
          </a:p>
        </p:txBody>
      </p:sp>
      <p:sp>
        <p:nvSpPr>
          <p:cNvPr id="143" name="Google Shape;143;p24"/>
          <p:cNvSpPr txBox="1"/>
          <p:nvPr/>
        </p:nvSpPr>
        <p:spPr>
          <a:xfrm>
            <a:off x="544115" y="1226631"/>
            <a:ext cx="63435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Outlines all regulatory and training requirements</a:t>
            </a:r>
            <a:endParaRPr sz="1100"/>
          </a:p>
          <a:p>
            <a:pPr indent="-254000" lvl="1" marL="254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Document:  Applies to a site/Spoke</a:t>
            </a:r>
            <a:endParaRPr sz="1100"/>
          </a:p>
          <a:p>
            <a:pPr indent="0" lvl="2" marL="1397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1397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1188"/>
            <a:ext cx="9380287" cy="202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36KPGzrOGVrHHrBJnFPqEgoSvsHOKnHE5deTN_UoJ6-pCi_4sxDIbi0IferOOSQhkEZxvT7KC_RM4OabfnkgNt6GJ1Rq1LqAn2b25gz08FlNLHgmYj75Tlc1oJsAwl6Jk5z9t2Al" id="145" name="Google Shape;1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6772" y="4107942"/>
            <a:ext cx="1050735" cy="914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233775" y="333769"/>
            <a:ext cx="63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Regulatory </a:t>
            </a: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Documents Needed for Startup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endParaRPr sz="3000"/>
          </a:p>
        </p:txBody>
      </p:sp>
      <p:sp>
        <p:nvSpPr>
          <p:cNvPr id="151" name="Google Shape;151;p25"/>
          <p:cNvSpPr txBox="1"/>
          <p:nvPr/>
        </p:nvSpPr>
        <p:spPr>
          <a:xfrm>
            <a:off x="628650" y="1046606"/>
            <a:ext cx="41460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1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FWA for your Institution</a:t>
            </a:r>
            <a:endParaRPr sz="2300"/>
          </a:p>
          <a:p>
            <a:pPr indent="-311150" lvl="1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 Certification</a:t>
            </a:r>
            <a:endParaRPr sz="2300"/>
          </a:p>
          <a:p>
            <a:pPr indent="-311150" lvl="1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Attestation of Study Team Education and Training</a:t>
            </a:r>
            <a:endParaRPr sz="2300"/>
          </a:p>
          <a:p>
            <a:pPr indent="-311150" lvl="1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Ceding Request to Local IRB</a:t>
            </a:r>
            <a:endParaRPr sz="2300"/>
          </a:p>
          <a:p>
            <a:pPr indent="-311150" lvl="1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Ceding Acknowledgment from Local IRB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 Requirements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1" marL="254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IRB Approval (Advarra)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5"/>
          <p:cNvSpPr/>
          <p:nvPr/>
        </p:nvSpPr>
        <p:spPr>
          <a:xfrm>
            <a:off x="261938" y="4578038"/>
            <a:ext cx="72606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Reminder: Please upload all documents as pdfs in WebDCU</a:t>
            </a:r>
            <a:endParaRPr b="1" i="1" sz="2300" u="sng"/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545" y="3875417"/>
            <a:ext cx="1204992" cy="10491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4679156" y="940594"/>
            <a:ext cx="40482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11150" lvl="1" marL="254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IRB Approved Informed Consent (Advarra)</a:t>
            </a:r>
            <a:endParaRPr sz="2300">
              <a:solidFill>
                <a:schemeClr val="dk1"/>
              </a:solidFill>
            </a:endParaRPr>
          </a:p>
          <a:p>
            <a:pPr indent="-311150" lvl="1" marL="2540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cIRB Tables</a:t>
            </a:r>
            <a:endParaRPr sz="2300">
              <a:solidFill>
                <a:schemeClr val="dk1"/>
              </a:solidFill>
            </a:endParaRPr>
          </a:p>
          <a:p>
            <a:pPr indent="-311150" lvl="2" marL="596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Overview (SIREN)</a:t>
            </a:r>
            <a:endParaRPr sz="2300">
              <a:solidFill>
                <a:schemeClr val="dk1"/>
              </a:solidFill>
            </a:endParaRPr>
          </a:p>
          <a:p>
            <a:pPr indent="-311150" lvl="2" marL="596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Regulatory Inspection (SIREN)</a:t>
            </a:r>
            <a:endParaRPr sz="2300">
              <a:solidFill>
                <a:schemeClr val="dk1"/>
              </a:solidFill>
            </a:endParaRPr>
          </a:p>
          <a:p>
            <a:pPr indent="-311150" lvl="2" marL="596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Site Submission (ICECAP)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514350" y="26228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Regulatory </a:t>
            </a:r>
            <a:r>
              <a:rPr b="1" lang="en" sz="3000"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Documents Needed for Startup 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endParaRPr sz="3000"/>
          </a:p>
        </p:txBody>
      </p:sp>
      <p:sp>
        <p:nvSpPr>
          <p:cNvPr id="160" name="Google Shape;160;p26"/>
          <p:cNvSpPr/>
          <p:nvPr/>
        </p:nvSpPr>
        <p:spPr>
          <a:xfrm>
            <a:off x="857250" y="3915593"/>
            <a:ext cx="5658000" cy="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Reminder: Please upload all documents as pdfs in WebDCU</a:t>
            </a:r>
            <a:endParaRPr sz="1100"/>
          </a:p>
        </p:txBody>
      </p:sp>
      <p:sp>
        <p:nvSpPr>
          <p:cNvPr id="161" name="Google Shape;161;p26"/>
          <p:cNvSpPr txBox="1"/>
          <p:nvPr/>
        </p:nvSpPr>
        <p:spPr>
          <a:xfrm>
            <a:off x="514350" y="1422600"/>
            <a:ext cx="32559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Team Members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CV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HSP 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GCP 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 Training</a:t>
            </a:r>
            <a:endParaRPr sz="1100"/>
          </a:p>
          <a:p>
            <a:pPr indent="0" lvl="1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62" name="Google Shape;16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545" y="3875417"/>
            <a:ext cx="1204992" cy="104910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4572000" y="1256456"/>
            <a:ext cx="32559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Applicable Team Members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License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 Data Training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Regulatory Document Training</a:t>
            </a:r>
            <a:endParaRPr sz="1100"/>
          </a:p>
          <a:p>
            <a:pPr indent="-2540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Blinded Outcomes Assessment Training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781" y="117975"/>
            <a:ext cx="9024318" cy="463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628650" y="1700784"/>
            <a:ext cx="61722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/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70" name="Google Shape;1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97715" y="3797250"/>
            <a:ext cx="1546286" cy="134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233775" y="333769"/>
            <a:ext cx="63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Readiness Checklist 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620857" y="1090303"/>
            <a:ext cx="3257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1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Sites will complete to confirm regulatory and logistical readiness</a:t>
            </a:r>
            <a:endParaRPr sz="1100"/>
          </a:p>
          <a:p>
            <a:pPr indent="-25400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names of site participants who will be in attendance </a:t>
            </a:r>
            <a:endParaRPr sz="1100"/>
          </a:p>
          <a:p>
            <a:pPr indent="-25400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all questions in logistics section </a:t>
            </a:r>
            <a:endParaRPr sz="1100"/>
          </a:p>
          <a:p>
            <a:pPr indent="-25400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completed checklist prior to the call (ICECAP-contact @umich.edu) </a:t>
            </a:r>
            <a:endParaRPr sz="1100"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1216" y="0"/>
            <a:ext cx="488532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36KPGzrOGVrHHrBJnFPqEgoSvsHOKnHE5deTN_UoJ6-pCi_4sxDIbi0IferOOSQhkEZxvT7KC_RM4OabfnkgNt6GJ1Rq1LqAn2b25gz08FlNLHgmYj75Tlc1oJsAwl6Jk5z9t2Al" id="178" name="Google Shape;17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1424" y="3985404"/>
            <a:ext cx="1204992" cy="104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521208" y="273844"/>
            <a:ext cx="7994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Final Checks to be Released to Enroll in ICECAP</a:t>
            </a:r>
            <a:endParaRPr/>
          </a:p>
        </p:txBody>
      </p:sp>
      <p:sp>
        <p:nvSpPr>
          <p:cNvPr id="184" name="Google Shape;184;p29"/>
          <p:cNvSpPr/>
          <p:nvPr/>
        </p:nvSpPr>
        <p:spPr>
          <a:xfrm>
            <a:off x="720043" y="1371426"/>
            <a:ext cx="45720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eDOA Complete</a:t>
            </a:r>
            <a:endParaRPr sz="2300"/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documents in WebDCU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540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Readiness Checklist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completed readiness checklist to </a:t>
            </a:r>
            <a:r>
              <a:rPr b="0" i="0" lang="en" sz="2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ICECAP-contact@umich.edu</a:t>
            </a: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request a readiness call</a:t>
            </a:r>
            <a:endParaRPr sz="2300"/>
          </a:p>
          <a:p>
            <a:pPr indent="-16510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85" name="Google Shape;18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90054" y="3601131"/>
            <a:ext cx="1646364" cy="143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233775" y="333769"/>
            <a:ext cx="63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Readiness Call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685800" y="1371600"/>
            <a:ext cx="6114900" cy="3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39700" lvl="1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4404" y="3859242"/>
            <a:ext cx="1204992" cy="10491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/>
          <p:nvPr/>
        </p:nvSpPr>
        <p:spPr>
          <a:xfrm>
            <a:off x="918972" y="1166664"/>
            <a:ext cx="6583800" cy="3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readiness call is the study initiation meeting</a:t>
            </a:r>
            <a:endParaRPr sz="2300"/>
          </a:p>
          <a:p>
            <a:pPr indent="-285750" lvl="2" marL="596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Personnel:   Hub PI and PM, Trial PI, Primary SC. Other team members are welcome to attend! </a:t>
            </a:r>
            <a:endParaRPr sz="2300"/>
          </a:p>
          <a:p>
            <a:pPr indent="-285750" lvl="2" marL="5969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ICECAP PI, Site Manager, MUSC personnel and other team members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Conducted via phone conference</a:t>
            </a:r>
            <a:endParaRPr sz="2300"/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Q&amp;A with trial leadership and CCC</a:t>
            </a:r>
            <a:endParaRPr sz="2300"/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 and confirm site readiness for study activation</a:t>
            </a:r>
            <a:endParaRPr sz="2300"/>
          </a:p>
          <a:p>
            <a:pPr indent="-16510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462979" y="339341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Post Call – Site Activation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571500" y="1200150"/>
            <a:ext cx="6057900" cy="3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88900" lvl="0" marL="20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action items remain after the readiness call, site personnel will resolve prior to activation</a:t>
            </a:r>
            <a:endParaRPr sz="2300"/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 action items, site will be activated and released to enroll (assuming site has been approved by Advarra)</a:t>
            </a:r>
            <a:endParaRPr sz="2300"/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ICECAP study team will be notified via email</a:t>
            </a:r>
            <a:endParaRPr sz="2300"/>
          </a:p>
          <a:p>
            <a:pPr indent="-203200" lvl="0" marL="20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200" name="Google Shape;20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6766" y="3849538"/>
            <a:ext cx="1204992" cy="104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628650" y="35475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Ongoing Site Management 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06" name="Google Shape;206;p32"/>
          <p:cNvSpPr txBox="1"/>
          <p:nvPr/>
        </p:nvSpPr>
        <p:spPr>
          <a:xfrm>
            <a:off x="628650" y="1384412"/>
            <a:ext cx="60579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responsibility of each Hub/Site to maintain regulatory compliance, inclusive of site documents and people documents, throughout the duration of the trial</a:t>
            </a:r>
            <a:endParaRPr sz="2300"/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approaching expiration should be reconciled prior to the expiration date</a:t>
            </a:r>
            <a:endParaRPr sz="2300"/>
          </a:p>
          <a:p>
            <a:pPr indent="-285750" lvl="1" marL="2540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team personnel who are out of regulatory compliance should not participate in any trial related activities</a:t>
            </a:r>
            <a:endParaRPr sz="2300"/>
          </a:p>
          <a:p>
            <a:pPr indent="-63500" lvl="0" marL="20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207" name="Google Shape;20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692" y="3765430"/>
            <a:ext cx="1204992" cy="104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6.googleusercontent.com/36KPGzrOGVrHHrBJnFPqEgoSvsHOKnHE5deTN_UoJ6-pCi_4sxDIbi0IferOOSQhkEZxvT7KC_RM4OabfnkgNt6GJ1Rq1LqAn2b25gz08FlNLHgmYj75Tlc1oJsAwl6Jk5z9t2Al" id="212" name="Google Shape;2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8511" y="3859242"/>
            <a:ext cx="1204992" cy="10491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Study Team Changes</a:t>
            </a:r>
            <a:endParaRPr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1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lang="en" sz="2300"/>
              <a:t>Documented in ICECAP Database</a:t>
            </a:r>
            <a:endParaRPr sz="2300"/>
          </a:p>
          <a:p>
            <a:pPr indent="-285750" lvl="1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lang="en" sz="2300"/>
              <a:t>Update eDOA</a:t>
            </a:r>
            <a:endParaRPr sz="2300"/>
          </a:p>
          <a:p>
            <a:pPr indent="-285750" lvl="1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lang="en" sz="2300"/>
              <a:t>Upload all team personnel documents, trainings and certifications (eg., CV, medical license)</a:t>
            </a:r>
            <a:endParaRPr sz="2300"/>
          </a:p>
          <a:p>
            <a:pPr indent="-285750" lvl="1" marL="254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▪"/>
            </a:pPr>
            <a:r>
              <a:rPr lang="en" sz="2300"/>
              <a:t>Study team members cannot begin research related activities until all of the above have been reconciled. </a:t>
            </a:r>
            <a:endParaRPr sz="23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4294967295" type="title"/>
          </p:nvPr>
        </p:nvSpPr>
        <p:spPr>
          <a:xfrm>
            <a:off x="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		</a:t>
            </a:r>
            <a:endParaRPr/>
          </a:p>
        </p:txBody>
      </p:sp>
      <p:sp>
        <p:nvSpPr>
          <p:cNvPr id="75" name="Google Shape;75;p16"/>
          <p:cNvSpPr txBox="1"/>
          <p:nvPr>
            <p:ph idx="4294967295" type="body"/>
          </p:nvPr>
        </p:nvSpPr>
        <p:spPr>
          <a:xfrm>
            <a:off x="0" y="342900"/>
            <a:ext cx="9144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u="sng"/>
          </a:p>
          <a:p>
            <a:pPr indent="-215900" lvl="0" marL="215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b="1" lang="en" sz="4500">
                <a:latin typeface="Calibri"/>
                <a:ea typeface="Calibri"/>
                <a:cs typeface="Calibri"/>
                <a:sym typeface="Calibri"/>
              </a:rPr>
              <a:t>ICECAP</a:t>
            </a:r>
            <a:endParaRPr b="1" sz="4100">
              <a:solidFill>
                <a:srgbClr val="C00000"/>
              </a:solidFill>
            </a:endParaRPr>
          </a:p>
          <a:p>
            <a:pPr indent="-215900" lvl="0" marL="215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b="1" lang="en" cap="small"/>
              <a:t>I</a:t>
            </a:r>
            <a:r>
              <a:rPr lang="en" cap="small"/>
              <a:t>nfluence of </a:t>
            </a:r>
            <a:r>
              <a:rPr b="1" lang="en" cap="small"/>
              <a:t>C</a:t>
            </a:r>
            <a:r>
              <a:rPr lang="en" cap="small"/>
              <a:t>ooling duration on </a:t>
            </a:r>
            <a:r>
              <a:rPr b="1" lang="en" cap="small"/>
              <a:t>E</a:t>
            </a:r>
            <a:r>
              <a:rPr lang="en" cap="small"/>
              <a:t>fficacy in </a:t>
            </a:r>
            <a:r>
              <a:rPr b="1" lang="en" cap="small"/>
              <a:t>C</a:t>
            </a:r>
            <a:r>
              <a:rPr lang="en" cap="small"/>
              <a:t>ardiac </a:t>
            </a:r>
            <a:r>
              <a:rPr b="1" lang="en" cap="small"/>
              <a:t>A</a:t>
            </a:r>
            <a:r>
              <a:rPr lang="en" cap="small"/>
              <a:t>rrest </a:t>
            </a:r>
            <a:r>
              <a:rPr b="1" lang="en" cap="small"/>
              <a:t>P</a:t>
            </a:r>
            <a:r>
              <a:rPr lang="en" cap="small"/>
              <a:t>atients</a:t>
            </a:r>
            <a:endParaRPr b="1"/>
          </a:p>
          <a:p>
            <a:pPr indent="-215900" lvl="0" marL="215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" sz="3300"/>
              <a:t>Site Regulatory Readiness</a:t>
            </a:r>
            <a:endParaRPr/>
          </a:p>
          <a:p>
            <a:pPr indent="-215900" lvl="0" marL="215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/>
          </a:p>
          <a:p>
            <a:pPr indent="-215900" lvl="0" marL="215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/>
              <a:t>Mickie Speers</a:t>
            </a:r>
            <a:endParaRPr/>
          </a:p>
          <a:p>
            <a:pPr indent="-215900" lvl="0" marL="2159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/>
              <a:t>ICECAP Site Manager/Monitor</a:t>
            </a:r>
            <a:endParaRPr/>
          </a:p>
          <a:p>
            <a:pPr indent="-215900" lvl="0" marL="215900" rtl="0" algn="ctr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/>
              <a:t>SIREN CCC, University of Michigan</a:t>
            </a:r>
            <a:endParaRPr/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4315" y="3328803"/>
            <a:ext cx="1687585" cy="172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type="title"/>
          </p:nvPr>
        </p:nvSpPr>
        <p:spPr>
          <a:xfrm>
            <a:off x="555497" y="1655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Who to Contact?</a:t>
            </a:r>
            <a:endParaRPr/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220" name="Google Shape;22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905" y="3717940"/>
            <a:ext cx="1261872" cy="10986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/>
          <p:nvPr/>
        </p:nvSpPr>
        <p:spPr>
          <a:xfrm>
            <a:off x="230777" y="1010719"/>
            <a:ext cx="82800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immediate emergency assistance (enrollment, clinical, protocol, adverse events, etc.), please use the 24/7 ICECAP Principal Investigator Hotline:  1-833-442-3227 (833-4ICECAP)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Clinical questions for ICECAP trial PIs: </a:t>
            </a:r>
            <a:r>
              <a:rPr b="0" i="0" lang="en" sz="2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ICECAP-PIs@umich.edu</a:t>
            </a: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non-urgent data entry/WebDCU questions call: 1-866-450-2016</a:t>
            </a:r>
            <a:endParaRPr b="0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0" i="0" lang="en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all other non-urgent questions: </a:t>
            </a:r>
            <a:r>
              <a:rPr b="0" i="0" lang="en" sz="23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ICECAP-contact@umich.edu</a:t>
            </a:r>
            <a:endParaRPr sz="2300"/>
          </a:p>
          <a:p>
            <a:pPr indent="-2476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b="1" lang="en" sz="23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all email communications, please include ICECAP at the beginning of the subject line. Or #ICECAP </a:t>
            </a:r>
            <a:endParaRPr b="1" sz="2300"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518761" y="37780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Questions?</a:t>
            </a:r>
            <a:endParaRPr/>
          </a:p>
        </p:txBody>
      </p:sp>
      <p:grpSp>
        <p:nvGrpSpPr>
          <p:cNvPr id="227" name="Google Shape;227;p35"/>
          <p:cNvGrpSpPr/>
          <p:nvPr/>
        </p:nvGrpSpPr>
        <p:grpSpPr>
          <a:xfrm>
            <a:off x="1559952" y="2093029"/>
            <a:ext cx="6302832" cy="1038825"/>
            <a:chOff x="1790978" y="3195589"/>
            <a:chExt cx="8084700" cy="1385100"/>
          </a:xfrm>
        </p:grpSpPr>
        <p:sp>
          <p:nvSpPr>
            <p:cNvPr id="228" name="Google Shape;228;p35"/>
            <p:cNvSpPr txBox="1"/>
            <p:nvPr/>
          </p:nvSpPr>
          <p:spPr>
            <a:xfrm>
              <a:off x="1790978" y="3195589"/>
              <a:ext cx="80847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Mickie Speers</a:t>
              </a:r>
              <a:endParaRPr sz="23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734-232-3474</a:t>
              </a:r>
              <a:endParaRPr sz="2300"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lraes@med.umich.edu</a:t>
              </a:r>
              <a:endParaRPr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35"/>
            <p:cNvSpPr txBox="1"/>
            <p:nvPr/>
          </p:nvSpPr>
          <p:spPr>
            <a:xfrm>
              <a:off x="8488025" y="3856383"/>
              <a:ext cx="18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ttps://lh6.googleusercontent.com/36KPGzrOGVrHHrBJnFPqEgoSvsHOKnHE5deTN_UoJ6-pCi_4sxDIbi0IferOOSQhkEZxvT7KC_RM4OabfnkgNt6GJ1Rq1LqAn2b25gz08FlNLHgmYj75Tlc1oJsAwl6Jk5z9t2Al" id="230" name="Google Shape;2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6690" y="3446115"/>
            <a:ext cx="1574087" cy="1370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Agenda</a:t>
            </a:r>
            <a:br>
              <a:rPr lang="en"/>
            </a:b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934974" y="12062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Important Websites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Documents &amp; Tools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Being Released to Enroll</a:t>
            </a:r>
            <a:endParaRPr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Ongoing Activities</a:t>
            </a:r>
            <a:endParaRPr sz="2400"/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3651" y="3104538"/>
            <a:ext cx="1687585" cy="172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4294967295" type="title"/>
          </p:nvPr>
        </p:nvSpPr>
        <p:spPr>
          <a:xfrm>
            <a:off x="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		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266330" y="69056"/>
            <a:ext cx="33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ICECAPtrial.org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457200" y="1420416"/>
            <a:ext cx="22896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1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Locate study materials: protocol, cIRB approved ICF, milestones, regulatory parameters document, MOP</a:t>
            </a:r>
            <a:endParaRPr sz="1100"/>
          </a:p>
          <a:p>
            <a:pPr indent="-254000" lvl="1" marL="254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training materials and FAQs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5462" y="3623578"/>
            <a:ext cx="1490117" cy="151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0" r="19093" t="0"/>
          <a:stretch/>
        </p:blipFill>
        <p:spPr>
          <a:xfrm>
            <a:off x="3051300" y="602025"/>
            <a:ext cx="6092702" cy="4461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4294967295" type="title"/>
          </p:nvPr>
        </p:nvSpPr>
        <p:spPr>
          <a:xfrm>
            <a:off x="0" y="157425"/>
            <a:ext cx="4204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457200" y="1420416"/>
            <a:ext cx="2289600" cy="19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1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information and materials for preparing for ICECAP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254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links to trial resources</a:t>
            </a:r>
            <a:endParaRPr sz="1100"/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0747" y="3586223"/>
            <a:ext cx="1367977" cy="13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0" l="0" r="17348" t="0"/>
          <a:stretch/>
        </p:blipFill>
        <p:spPr>
          <a:xfrm>
            <a:off x="2818294" y="857250"/>
            <a:ext cx="6249566" cy="4253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4294967295" type="title"/>
          </p:nvPr>
        </p:nvSpPr>
        <p:spPr>
          <a:xfrm>
            <a:off x="250433" y="240654"/>
            <a:ext cx="79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ICECAP Regulatory Database: WebDCU</a:t>
            </a:r>
            <a:r>
              <a:rPr baseline="30000" lang="en"/>
              <a:t>TM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064" y="1542711"/>
            <a:ext cx="5567363" cy="251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36KPGzrOGVrHHrBJnFPqEgoSvsHOKnHE5deTN_UoJ6-pCi_4sxDIbi0IferOOSQhkEZxvT7KC_RM4OabfnkgNt6GJ1Rq1LqAn2b25gz08FlNLHgmYj75Tlc1oJsAwl6Jk5z9t2Al" id="113" name="Google Shape;1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1526" y="3936493"/>
            <a:ext cx="1097996" cy="955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4294967295" type="title"/>
          </p:nvPr>
        </p:nvSpPr>
        <p:spPr>
          <a:xfrm>
            <a:off x="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		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571500" y="1485900"/>
            <a:ext cx="60006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1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ICECAP regulatory database will serve as the central repository for all regulatory documents </a:t>
            </a:r>
            <a:endParaRPr sz="1100"/>
          </a:p>
          <a:p>
            <a:pPr indent="-247650" lvl="1" marL="254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IRB Approvals and other essential documents will be available via the database</a:t>
            </a:r>
            <a:endParaRPr sz="1100"/>
          </a:p>
          <a:p>
            <a:pPr indent="-247650" lvl="1" marL="254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Automated emails will be sent for expired, expiring, and missing documents</a:t>
            </a:r>
            <a:endParaRPr sz="1100"/>
          </a:p>
        </p:txBody>
      </p:sp>
      <p:sp>
        <p:nvSpPr>
          <p:cNvPr id="122" name="Google Shape;122;p21"/>
          <p:cNvSpPr txBox="1"/>
          <p:nvPr/>
        </p:nvSpPr>
        <p:spPr>
          <a:xfrm>
            <a:off x="323636" y="228601"/>
            <a:ext cx="7944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ICECAP Regulatory Database: WebDCU</a:t>
            </a:r>
            <a:r>
              <a:rPr b="0" baseline="30000" i="0" lang="en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8030" y="3516355"/>
            <a:ext cx="1572684" cy="136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443715" y="23245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Regulatory Parameters Document</a:t>
            </a:r>
            <a:endParaRPr/>
          </a:p>
        </p:txBody>
      </p:sp>
      <p:sp>
        <p:nvSpPr>
          <p:cNvPr id="129" name="Google Shape;129;p22"/>
          <p:cNvSpPr txBox="1"/>
          <p:nvPr/>
        </p:nvSpPr>
        <p:spPr>
          <a:xfrm>
            <a:off x="544115" y="1226631"/>
            <a:ext cx="6343500" cy="12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Outlines all regulatory and training requirements</a:t>
            </a:r>
            <a:endParaRPr sz="1100"/>
          </a:p>
          <a:p>
            <a:pPr indent="-254000" lvl="1" marL="254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Document:  Specific to an individual study team member</a:t>
            </a:r>
            <a:endParaRPr sz="1100"/>
          </a:p>
          <a:p>
            <a:pPr indent="0" lvl="2" marL="1397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1397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36KPGzrOGVrHHrBJnFPqEgoSvsHOKnHE5deTN_UoJ6-pCi_4sxDIbi0IferOOSQhkEZxvT7KC_RM4OabfnkgNt6GJ1Rq1LqAn2b25gz08FlNLHgmYj75Tlc1oJsAwl6Jk5z9t2Al"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545" y="3875417"/>
            <a:ext cx="1204992" cy="104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412"/>
            <a:ext cx="9025971" cy="256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