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d5acc44a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g7d5acc44ad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trial uses an adaptive “smart” design to provide meaningful answers to the right questions.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
              <a:t>The right question, for example, is “what is the optimal duration of cooling?”.  The answer to that question is inherently more useful and meaningful than, say, “is 48 hours of cooling better than 24 hours of cooling?”  A traditional trial design comparing two durations of treatment can’t adequately describe a duration response curve that is almost certainly not linear.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61" name="Google Shape;61;g7d5acc44ad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d5acc44a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7d5acc44ad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d5acc44a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7d5acc44ad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d5acc44ad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7d5acc44ad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Online training module</a:t>
            </a:r>
            <a:endParaRPr/>
          </a:p>
          <a:p>
            <a:pPr indent="0" lvl="0" marL="0" rtl="0" algn="l">
              <a:spcBef>
                <a:spcPts val="0"/>
              </a:spcBef>
              <a:spcAft>
                <a:spcPts val="0"/>
              </a:spcAft>
              <a:buNone/>
            </a:pPr>
            <a:r>
              <a:rPr lang="en"/>
              <a:t>&gt;500 trained examiners in NETT</a:t>
            </a:r>
            <a:endParaRPr/>
          </a:p>
          <a:p>
            <a:pPr indent="0" lvl="0" marL="0" rtl="0" algn="l">
              <a:spcBef>
                <a:spcPts val="0"/>
              </a:spcBef>
              <a:spcAft>
                <a:spcPts val="0"/>
              </a:spcAft>
              <a:buNone/>
            </a:pPr>
            <a:r>
              <a:rPr lang="en"/>
              <a:t>Average 85% agreement training cases</a:t>
            </a:r>
            <a:endParaRPr/>
          </a:p>
          <a:p>
            <a:pPr indent="0" lvl="0" marL="0" rtl="0" algn="l">
              <a:spcBef>
                <a:spcPts val="0"/>
              </a:spcBef>
              <a:spcAft>
                <a:spcPts val="0"/>
              </a:spcAft>
              <a:buNone/>
            </a:pPr>
            <a:r>
              <a:rPr lang="en"/>
              <a:t>Re-certification every 24 months</a:t>
            </a:r>
            <a:endParaRPr/>
          </a:p>
          <a:p>
            <a:pPr indent="0" lvl="0" marL="0" rtl="0" algn="l">
              <a:spcBef>
                <a:spcPts val="0"/>
              </a:spcBef>
              <a:spcAft>
                <a:spcPts val="0"/>
              </a:spcAft>
              <a:buNone/>
            </a:pPr>
            <a:r>
              <a:t/>
            </a:r>
            <a:endParaRPr/>
          </a:p>
        </p:txBody>
      </p:sp>
      <p:sp>
        <p:nvSpPr>
          <p:cNvPr id="140" name="Google Shape;140;g7d5acc44ad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d5acc44a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7d5acc44ad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d5acc44a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7d5acc44ad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d5acc44a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7d5acc44ad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d5acc44ad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7d5acc44ad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ICECAP is a duration-seeking design that will reveal the shape of the duration-response curve.  It starts out by putting the first 150 subjects in each rhythm type on 12, 24, or 48 hours of cooling, and then looks at the shape of the response curve from those subjects.  If any trend is emerging toward longer doses of cooling being more effective, then the next 50 patients are randomized to the original arms and some longer duration arms.  If the trend continues, longer duration arms are added every 50 patients.  If the emerging trend is a flat duration response, then future subjects are placed on a shorter duration arm and more interspersed durations.  Subjects are allocated to find the “knee” of the duration response curve, the duration of cooling where the response plateaus.  The start of that plateau is the optimal duration of cooling, a meaningful answer.</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
              <a:t>The shape of the duration response also answers our other question, does hypothermia work at all?  Any positive dose response curve indicates that there is efficacy, even without a placebo group.  A completely flat dose response curve, in which no duration of cooling is any more effective than the shortest possible duration, strongly implies that the therapy is ineffective.  The trial ends early if a flat response is detected.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
              <a:t>This trial designs learns, in an entirely pre-planned and programed, from accumulating data in the trial, and then adapts the randomization to put more subjects into the arms that are most informative.  This prevents wasting a bunch of subjects on arms that end up being entirely uninformative.  The design means that we learn more from each patient.</a:t>
            </a:r>
            <a:endParaRPr/>
          </a:p>
          <a:p>
            <a:pPr indent="0" lvl="0" marL="0" rtl="0" algn="l">
              <a:spcBef>
                <a:spcPts val="0"/>
              </a:spcBef>
              <a:spcAft>
                <a:spcPts val="0"/>
              </a:spcAft>
              <a:buNone/>
            </a:pPr>
            <a:r>
              <a:t/>
            </a:r>
            <a:endParaRPr/>
          </a:p>
        </p:txBody>
      </p:sp>
      <p:sp>
        <p:nvSpPr>
          <p:cNvPr id="73" name="Google Shape;73;g7d5acc44ad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d5acc44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7d5acc44ad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d5acc44a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7d5acc44ad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d5acc44a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7d5acc44ad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d5acc44a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7d5acc44ad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d5acc44ad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d5acc44a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7d5acc44ad_0_4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d5acc44a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7d5acc44ad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d5acc44a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7d5acc44ad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dk1"/>
              </a:buClr>
              <a:buSzPts val="33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lvl1pPr indent="-381000" lvl="0" marL="457200" rtl="0" algn="l">
              <a:spcBef>
                <a:spcPts val="1400"/>
              </a:spcBef>
              <a:spcAft>
                <a:spcPts val="0"/>
              </a:spcAft>
              <a:buClr>
                <a:schemeClr val="dk1"/>
              </a:buClr>
              <a:buSzPts val="2400"/>
              <a:buChar char="●"/>
              <a:defRPr/>
            </a:lvl1pPr>
            <a:lvl2pPr indent="-361950" lvl="1" marL="914400" rtl="0" algn="l">
              <a:spcBef>
                <a:spcPts val="1600"/>
              </a:spcBef>
              <a:spcAft>
                <a:spcPts val="0"/>
              </a:spcAft>
              <a:buClr>
                <a:schemeClr val="dk1"/>
              </a:buClr>
              <a:buSzPts val="2100"/>
              <a:buChar char="○"/>
              <a:defRPr/>
            </a:lvl2pPr>
            <a:lvl3pPr indent="-342900" lvl="2" marL="1371600" rtl="0" algn="l">
              <a:spcBef>
                <a:spcPts val="1600"/>
              </a:spcBef>
              <a:spcAft>
                <a:spcPts val="0"/>
              </a:spcAft>
              <a:buClr>
                <a:schemeClr val="dk1"/>
              </a:buClr>
              <a:buSzPts val="1800"/>
              <a:buChar char="■"/>
              <a:defRPr/>
            </a:lvl3pPr>
            <a:lvl4pPr indent="-323850" lvl="3" marL="1828800" rtl="0" algn="l">
              <a:spcBef>
                <a:spcPts val="1600"/>
              </a:spcBef>
              <a:spcAft>
                <a:spcPts val="0"/>
              </a:spcAft>
              <a:buClr>
                <a:schemeClr val="dk1"/>
              </a:buClr>
              <a:buSzPts val="1500"/>
              <a:buChar char="●"/>
              <a:defRPr/>
            </a:lvl4pPr>
            <a:lvl5pPr indent="-323850" lvl="4" marL="2286000" rtl="0" algn="l">
              <a:spcBef>
                <a:spcPts val="1600"/>
              </a:spcBef>
              <a:spcAft>
                <a:spcPts val="0"/>
              </a:spcAft>
              <a:buClr>
                <a:schemeClr val="dk1"/>
              </a:buClr>
              <a:buSzPts val="1500"/>
              <a:buChar char="○"/>
              <a:defRPr/>
            </a:lvl5pPr>
            <a:lvl6pPr indent="-317500" lvl="5" marL="2743200" rtl="0" algn="l">
              <a:spcBef>
                <a:spcPts val="1600"/>
              </a:spcBef>
              <a:spcAft>
                <a:spcPts val="0"/>
              </a:spcAft>
              <a:buClr>
                <a:schemeClr val="dk1"/>
              </a:buClr>
              <a:buSzPts val="1400"/>
              <a:buChar char="■"/>
              <a:defRPr/>
            </a:lvl6pPr>
            <a:lvl7pPr indent="-317500" lvl="6" marL="3200400" rtl="0" algn="l">
              <a:spcBef>
                <a:spcPts val="1600"/>
              </a:spcBef>
              <a:spcAft>
                <a:spcPts val="0"/>
              </a:spcAft>
              <a:buClr>
                <a:schemeClr val="dk1"/>
              </a:buClr>
              <a:buSzPts val="1400"/>
              <a:buChar char="●"/>
              <a:defRPr/>
            </a:lvl7pPr>
            <a:lvl8pPr indent="-317500" lvl="7" marL="3657600" rtl="0" algn="l">
              <a:spcBef>
                <a:spcPts val="1600"/>
              </a:spcBef>
              <a:spcAft>
                <a:spcPts val="0"/>
              </a:spcAft>
              <a:buClr>
                <a:schemeClr val="dk1"/>
              </a:buClr>
              <a:buSzPts val="1400"/>
              <a:buChar char="○"/>
              <a:defRPr/>
            </a:lvl8pPr>
            <a:lvl9pPr indent="-317500" lvl="8" marL="4114800" rtl="0" algn="l">
              <a:spcBef>
                <a:spcPts val="1600"/>
              </a:spcBef>
              <a:spcAft>
                <a:spcPts val="160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Only">
  <p:cSld name="OBJECT_ONLY">
    <p:spTree>
      <p:nvGrpSpPr>
        <p:cNvPr id="53" name="Shape 53"/>
        <p:cNvGrpSpPr/>
        <p:nvPr/>
      </p:nvGrpSpPr>
      <p:grpSpPr>
        <a:xfrm>
          <a:off x="0" y="0"/>
          <a:ext cx="0" cy="0"/>
          <a:chOff x="0" y="0"/>
          <a:chExt cx="0" cy="0"/>
        </a:xfrm>
      </p:grpSpPr>
      <p:sp>
        <p:nvSpPr>
          <p:cNvPr id="54" name="Google Shape;54;p14"/>
          <p:cNvSpPr txBox="1"/>
          <p:nvPr>
            <p:ph idx="1" type="body"/>
          </p:nvPr>
        </p:nvSpPr>
        <p:spPr>
          <a:xfrm>
            <a:off x="457200" y="205979"/>
            <a:ext cx="8229600" cy="43887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Clr>
                <a:schemeClr val="dk1"/>
              </a:buClr>
              <a:buSzPts val="1400"/>
              <a:buChar char="●"/>
              <a:defRPr/>
            </a:lvl1pPr>
            <a:lvl2pPr indent="-317500" lvl="1" marL="914400" rtl="0" algn="l">
              <a:spcBef>
                <a:spcPts val="1600"/>
              </a:spcBef>
              <a:spcAft>
                <a:spcPts val="0"/>
              </a:spcAft>
              <a:buClr>
                <a:schemeClr val="dk1"/>
              </a:buClr>
              <a:buSzPts val="1400"/>
              <a:buChar char="○"/>
              <a:defRPr/>
            </a:lvl2pPr>
            <a:lvl3pPr indent="-317500" lvl="2" marL="1371600" rtl="0" algn="l">
              <a:spcBef>
                <a:spcPts val="1600"/>
              </a:spcBef>
              <a:spcAft>
                <a:spcPts val="0"/>
              </a:spcAft>
              <a:buClr>
                <a:schemeClr val="dk1"/>
              </a:buClr>
              <a:buSzPts val="1400"/>
              <a:buChar char="■"/>
              <a:defRPr/>
            </a:lvl3pPr>
            <a:lvl4pPr indent="-317500" lvl="3" marL="1828800" rtl="0" algn="l">
              <a:spcBef>
                <a:spcPts val="1600"/>
              </a:spcBef>
              <a:spcAft>
                <a:spcPts val="0"/>
              </a:spcAft>
              <a:buClr>
                <a:schemeClr val="dk1"/>
              </a:buClr>
              <a:buSzPts val="1400"/>
              <a:buChar char="●"/>
              <a:defRPr/>
            </a:lvl4pPr>
            <a:lvl5pPr indent="-317500" lvl="4" marL="2286000" rtl="0" algn="l">
              <a:spcBef>
                <a:spcPts val="1600"/>
              </a:spcBef>
              <a:spcAft>
                <a:spcPts val="0"/>
              </a:spcAft>
              <a:buClr>
                <a:schemeClr val="dk1"/>
              </a:buClr>
              <a:buSzPts val="1400"/>
              <a:buChar char="○"/>
              <a:defRPr/>
            </a:lvl5pPr>
            <a:lvl6pPr indent="-317500" lvl="5" marL="2743200" rtl="0" algn="l">
              <a:spcBef>
                <a:spcPts val="1600"/>
              </a:spcBef>
              <a:spcAft>
                <a:spcPts val="0"/>
              </a:spcAft>
              <a:buClr>
                <a:schemeClr val="dk1"/>
              </a:buClr>
              <a:buSzPts val="1400"/>
              <a:buChar char="■"/>
              <a:defRPr/>
            </a:lvl6pPr>
            <a:lvl7pPr indent="-317500" lvl="6" marL="3200400" rtl="0" algn="l">
              <a:spcBef>
                <a:spcPts val="1600"/>
              </a:spcBef>
              <a:spcAft>
                <a:spcPts val="0"/>
              </a:spcAft>
              <a:buClr>
                <a:schemeClr val="dk1"/>
              </a:buClr>
              <a:buSzPts val="1400"/>
              <a:buChar char="●"/>
              <a:defRPr/>
            </a:lvl7pPr>
            <a:lvl8pPr indent="-317500" lvl="7" marL="3657600" rtl="0" algn="l">
              <a:spcBef>
                <a:spcPts val="1600"/>
              </a:spcBef>
              <a:spcAft>
                <a:spcPts val="0"/>
              </a:spcAft>
              <a:buClr>
                <a:schemeClr val="dk1"/>
              </a:buClr>
              <a:buSzPts val="1400"/>
              <a:buChar char="○"/>
              <a:defRPr/>
            </a:lvl8pPr>
            <a:lvl9pPr indent="-317500" lvl="8" marL="4114800" rtl="0" algn="l">
              <a:spcBef>
                <a:spcPts val="1600"/>
              </a:spcBef>
              <a:spcAft>
                <a:spcPts val="1600"/>
              </a:spcAft>
              <a:buClr>
                <a:schemeClr val="dk1"/>
              </a:buClr>
              <a:buSzPts val="1400"/>
              <a:buChar char="■"/>
              <a:defRPr/>
            </a:lvl9pPr>
          </a:lstStyle>
          <a:p/>
        </p:txBody>
      </p:sp>
      <p:sp>
        <p:nvSpPr>
          <p:cNvPr id="55" name="Google Shape;55;p14"/>
          <p:cNvSpPr txBox="1"/>
          <p:nvPr>
            <p:ph idx="10" type="dt"/>
          </p:nvPr>
        </p:nvSpPr>
        <p:spPr>
          <a:xfrm>
            <a:off x="457200" y="4683919"/>
            <a:ext cx="2133600" cy="3570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6" name="Google Shape;56;p14"/>
          <p:cNvSpPr txBox="1"/>
          <p:nvPr>
            <p:ph idx="11" type="ftr"/>
          </p:nvPr>
        </p:nvSpPr>
        <p:spPr>
          <a:xfrm>
            <a:off x="3124200" y="4683919"/>
            <a:ext cx="2895600" cy="3570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7" name="Google Shape;57;p14"/>
          <p:cNvSpPr txBox="1"/>
          <p:nvPr>
            <p:ph idx="12" type="sldNum"/>
          </p:nvPr>
        </p:nvSpPr>
        <p:spPr>
          <a:xfrm>
            <a:off x="6553200" y="4683919"/>
            <a:ext cx="2133600" cy="3570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Why this trial?</a:t>
            </a:r>
            <a:endParaRPr/>
          </a:p>
        </p:txBody>
      </p:sp>
      <p:sp>
        <p:nvSpPr>
          <p:cNvPr id="64" name="Google Shape;64;p15"/>
          <p:cNvSpPr/>
          <p:nvPr/>
        </p:nvSpPr>
        <p:spPr>
          <a:xfrm>
            <a:off x="571500"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 name="Google Shape;65;p15"/>
          <p:cNvSpPr/>
          <p:nvPr/>
        </p:nvSpPr>
        <p:spPr>
          <a:xfrm>
            <a:off x="3427496" y="1828800"/>
            <a:ext cx="2400300" cy="2400300"/>
          </a:xfrm>
          <a:prstGeom prst="ellipse">
            <a:avLst/>
          </a:prstGeom>
          <a:no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6" name="Google Shape;66;p15"/>
          <p:cNvSpPr/>
          <p:nvPr/>
        </p:nvSpPr>
        <p:spPr>
          <a:xfrm>
            <a:off x="6283492" y="1828800"/>
            <a:ext cx="2400300" cy="24003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7" name="Google Shape;67;p15"/>
          <p:cNvSpPr/>
          <p:nvPr/>
        </p:nvSpPr>
        <p:spPr>
          <a:xfrm>
            <a:off x="628650" y="2457450"/>
            <a:ext cx="2286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Calibri"/>
              <a:buNone/>
            </a:pPr>
            <a:r>
              <a:rPr b="0" i="0" lang="en" sz="2700" u="none" cap="none" strike="noStrike">
                <a:solidFill>
                  <a:srgbClr val="000000"/>
                </a:solidFill>
                <a:latin typeface="Calibri"/>
                <a:ea typeface="Calibri"/>
                <a:cs typeface="Calibri"/>
                <a:sym typeface="Calibri"/>
              </a:rPr>
              <a:t>Translational science</a:t>
            </a:r>
            <a:endParaRPr sz="1100"/>
          </a:p>
        </p:txBody>
      </p:sp>
      <p:sp>
        <p:nvSpPr>
          <p:cNvPr id="68" name="Google Shape;68;p15"/>
          <p:cNvSpPr/>
          <p:nvPr/>
        </p:nvSpPr>
        <p:spPr>
          <a:xfrm>
            <a:off x="3484646"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Calibri"/>
              <a:buNone/>
            </a:pPr>
            <a:r>
              <a:rPr b="0" i="0" lang="en" sz="2700" u="none" cap="none" strike="noStrike">
                <a:solidFill>
                  <a:srgbClr val="000000"/>
                </a:solidFill>
                <a:latin typeface="Calibri"/>
                <a:ea typeface="Calibri"/>
                <a:cs typeface="Calibri"/>
                <a:sym typeface="Calibri"/>
              </a:rPr>
              <a:t>Clinical importance</a:t>
            </a:r>
            <a:endParaRPr sz="1100"/>
          </a:p>
        </p:txBody>
      </p:sp>
      <p:sp>
        <p:nvSpPr>
          <p:cNvPr id="69" name="Google Shape;69;p15"/>
          <p:cNvSpPr/>
          <p:nvPr/>
        </p:nvSpPr>
        <p:spPr>
          <a:xfrm>
            <a:off x="6340642" y="2457449"/>
            <a:ext cx="2286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Calibri"/>
              <a:buNone/>
            </a:pPr>
            <a:r>
              <a:rPr b="0" i="0" lang="en" sz="2700" u="none" cap="none" strike="noStrike">
                <a:solidFill>
                  <a:srgbClr val="000000"/>
                </a:solidFill>
                <a:latin typeface="Calibri"/>
                <a:ea typeface="Calibri"/>
                <a:cs typeface="Calibri"/>
                <a:sym typeface="Calibri"/>
              </a:rPr>
              <a:t>Meaningful answers</a:t>
            </a:r>
            <a:endParaRPr b="0" i="0" sz="27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24"/>
          <p:cNvPicPr preferRelativeResize="0"/>
          <p:nvPr/>
        </p:nvPicPr>
        <p:blipFill rotWithShape="1">
          <a:blip r:embed="rId3">
            <a:alphaModFix/>
          </a:blip>
          <a:srcRect b="0" l="0" r="0" t="70423"/>
          <a:stretch/>
        </p:blipFill>
        <p:spPr>
          <a:xfrm>
            <a:off x="2501194" y="0"/>
            <a:ext cx="4428993" cy="3947457"/>
          </a:xfrm>
          <a:prstGeom prst="rect">
            <a:avLst/>
          </a:prstGeom>
          <a:noFill/>
          <a:ln>
            <a:noFill/>
          </a:ln>
        </p:spPr>
      </p:pic>
      <p:sp>
        <p:nvSpPr>
          <p:cNvPr id="129" name="Google Shape;129;p24"/>
          <p:cNvSpPr txBox="1"/>
          <p:nvPr/>
        </p:nvSpPr>
        <p:spPr>
          <a:xfrm>
            <a:off x="142875" y="81216"/>
            <a:ext cx="3086100" cy="1222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300"/>
              <a:buFont typeface="Calibri"/>
              <a:buNone/>
            </a:pPr>
            <a:r>
              <a:rPr b="0" i="0" lang="en" sz="3300" u="none" cap="none" strike="noStrike">
                <a:solidFill>
                  <a:srgbClr val="000000"/>
                </a:solidFill>
                <a:latin typeface="Calibri"/>
                <a:ea typeface="Calibri"/>
                <a:cs typeface="Calibri"/>
                <a:sym typeface="Calibri"/>
              </a:rPr>
              <a:t>Enrollment and</a:t>
            </a:r>
            <a:endParaRPr sz="1100"/>
          </a:p>
          <a:p>
            <a:pPr indent="0" lvl="0" marL="0" marR="0" rtl="0" algn="ctr">
              <a:lnSpc>
                <a:spcPct val="100000"/>
              </a:lnSpc>
              <a:spcBef>
                <a:spcPts val="0"/>
              </a:spcBef>
              <a:spcAft>
                <a:spcPts val="0"/>
              </a:spcAft>
              <a:buClr>
                <a:srgbClr val="000000"/>
              </a:buClr>
              <a:buSzPts val="3300"/>
              <a:buFont typeface="Calibri"/>
              <a:buNone/>
            </a:pPr>
            <a:r>
              <a:rPr b="0" i="0" lang="en" sz="3300" u="none" cap="none" strike="noStrike">
                <a:solidFill>
                  <a:srgbClr val="000000"/>
                </a:solidFill>
                <a:latin typeface="Calibri"/>
                <a:ea typeface="Calibri"/>
                <a:cs typeface="Calibri"/>
                <a:sym typeface="Calibri"/>
              </a:rPr>
              <a:t>Patient Flow</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Primary Outcome</a:t>
            </a:r>
            <a:endParaRPr/>
          </a:p>
        </p:txBody>
      </p:sp>
      <p:sp>
        <p:nvSpPr>
          <p:cNvPr id="135" name="Google Shape;135;p25"/>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spcBef>
                <a:spcPts val="0"/>
              </a:spcBef>
              <a:spcAft>
                <a:spcPts val="0"/>
              </a:spcAft>
              <a:buClr>
                <a:schemeClr val="dk1"/>
              </a:buClr>
              <a:buSzPts val="2400"/>
              <a:buChar char="●"/>
            </a:pPr>
            <a:r>
              <a:rPr lang="en"/>
              <a:t>Modified Rankin scale at 90 days after ROSC</a:t>
            </a:r>
            <a:endParaRPr/>
          </a:p>
          <a:p>
            <a:pPr indent="-101600" lvl="0" marL="254000" rtl="0" algn="l">
              <a:spcBef>
                <a:spcPts val="1400"/>
              </a:spcBef>
              <a:spcAft>
                <a:spcPts val="0"/>
              </a:spcAft>
              <a:buClr>
                <a:schemeClr val="dk1"/>
              </a:buClr>
              <a:buSzPts val="2400"/>
              <a:buNone/>
            </a:pPr>
            <a:r>
              <a:t/>
            </a:r>
            <a:endParaRPr/>
          </a:p>
          <a:p>
            <a:pPr indent="-254000" lvl="0" marL="254000" rtl="0" algn="l">
              <a:spcBef>
                <a:spcPts val="1400"/>
              </a:spcBef>
              <a:spcAft>
                <a:spcPts val="0"/>
              </a:spcAft>
              <a:buClr>
                <a:schemeClr val="dk1"/>
              </a:buClr>
              <a:buSzPts val="2400"/>
              <a:buChar char="●"/>
            </a:pPr>
            <a:r>
              <a:rPr lang="en"/>
              <a:t>Functional outcome incorporating mortality</a:t>
            </a:r>
            <a:endParaRPr/>
          </a:p>
          <a:p>
            <a:pPr indent="-215900" lvl="1" marL="558800" rtl="0" algn="l">
              <a:spcBef>
                <a:spcPts val="1400"/>
              </a:spcBef>
              <a:spcAft>
                <a:spcPts val="0"/>
              </a:spcAft>
              <a:buClr>
                <a:schemeClr val="dk1"/>
              </a:buClr>
              <a:buSzPts val="1800"/>
              <a:buChar char="○"/>
            </a:pPr>
            <a:r>
              <a:rPr lang="en" sz="1800"/>
              <a:t>Analyzed non-parametrically to explore both the proportion achieving a good neurological outcome and deficit among those with good outcomes</a:t>
            </a:r>
            <a:endParaRPr/>
          </a:p>
          <a:p>
            <a:pPr indent="-254000" lvl="0" marL="254000" rtl="0" algn="l">
              <a:spcBef>
                <a:spcPts val="1400"/>
              </a:spcBef>
              <a:spcAft>
                <a:spcPts val="1600"/>
              </a:spcAft>
              <a:buClr>
                <a:schemeClr val="dk1"/>
              </a:buClr>
              <a:buSzPts val="2400"/>
              <a:buChar char="●"/>
            </a:pPr>
            <a:r>
              <a:rPr lang="en"/>
              <a:t>Blinded assessment</a:t>
            </a:r>
            <a:endParaRPr/>
          </a:p>
        </p:txBody>
      </p:sp>
      <p:sp>
        <p:nvSpPr>
          <p:cNvPr id="136" name="Google Shape;136;p25"/>
          <p:cNvSpPr/>
          <p:nvPr/>
        </p:nvSpPr>
        <p:spPr>
          <a:xfrm>
            <a:off x="2171700" y="1629802"/>
            <a:ext cx="5486400" cy="4845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Primary Outcome for Resuscitation Science Studies Consensus Conference</a:t>
            </a:r>
            <a:br>
              <a:rPr b="0" i="0" lang="en" sz="1400" u="none" cap="none" strike="noStrike">
                <a:solidFill>
                  <a:srgbClr val="000000"/>
                </a:solidFill>
                <a:latin typeface="Calibri"/>
                <a:ea typeface="Calibri"/>
                <a:cs typeface="Calibri"/>
                <a:sym typeface="Calibri"/>
              </a:rPr>
            </a:br>
            <a:r>
              <a:rPr b="0" i="0" lang="en" sz="1400" u="none" cap="none" strike="noStrike">
                <a:solidFill>
                  <a:srgbClr val="000000"/>
                </a:solidFill>
                <a:latin typeface="Calibri"/>
                <a:ea typeface="Calibri"/>
                <a:cs typeface="Calibri"/>
                <a:sym typeface="Calibri"/>
              </a:rPr>
              <a:t>May 5-6, 2008</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p:nvPr/>
        </p:nvSpPr>
        <p:spPr>
          <a:xfrm>
            <a:off x="379744" y="800100"/>
            <a:ext cx="2216400" cy="37848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 name="Google Shape;143;p26"/>
          <p:cNvSpPr txBox="1"/>
          <p:nvPr/>
        </p:nvSpPr>
        <p:spPr>
          <a:xfrm>
            <a:off x="444656" y="847554"/>
            <a:ext cx="2086500" cy="37215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None/>
            </a:pPr>
            <a:r>
              <a:rPr lang="en" sz="1500">
                <a:solidFill>
                  <a:schemeClr val="lt1"/>
                </a:solidFill>
                <a:latin typeface="Calibri"/>
                <a:ea typeface="Calibri"/>
                <a:cs typeface="Calibri"/>
                <a:sym typeface="Calibri"/>
              </a:rPr>
              <a:t>Could you live alone without any help from another person?  </a:t>
            </a:r>
            <a:endParaRPr sz="15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None/>
            </a:pPr>
            <a:r>
              <a:t/>
            </a:r>
            <a:endParaRPr sz="15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None/>
            </a:pPr>
            <a:r>
              <a:rPr lang="en" sz="1500">
                <a:solidFill>
                  <a:schemeClr val="lt1"/>
                </a:solidFill>
                <a:latin typeface="Calibri"/>
                <a:ea typeface="Calibri"/>
                <a:cs typeface="Calibri"/>
                <a:sym typeface="Calibri"/>
              </a:rPr>
              <a:t>This means being able to bathe, use the toilet, shop, prepare or get meals, and manage finances.</a:t>
            </a:r>
            <a:endParaRPr sz="1500">
              <a:solidFill>
                <a:schemeClr val="lt1"/>
              </a:solidFill>
              <a:latin typeface="Calibri"/>
              <a:ea typeface="Calibri"/>
              <a:cs typeface="Calibri"/>
              <a:sym typeface="Calibri"/>
            </a:endParaRPr>
          </a:p>
        </p:txBody>
      </p:sp>
      <p:sp>
        <p:nvSpPr>
          <p:cNvPr id="144" name="Google Shape;144;p26"/>
          <p:cNvSpPr/>
          <p:nvPr/>
        </p:nvSpPr>
        <p:spPr>
          <a:xfrm>
            <a:off x="3482361" y="867107"/>
            <a:ext cx="2216400" cy="17493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 name="Google Shape;145;p26"/>
          <p:cNvSpPr txBox="1"/>
          <p:nvPr/>
        </p:nvSpPr>
        <p:spPr>
          <a:xfrm>
            <a:off x="3547270" y="914572"/>
            <a:ext cx="2086500" cy="16545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None/>
            </a:pPr>
            <a:r>
              <a:rPr lang="en" sz="1400">
                <a:solidFill>
                  <a:schemeClr val="lt1"/>
                </a:solidFill>
                <a:latin typeface="Calibri"/>
                <a:ea typeface="Calibri"/>
                <a:cs typeface="Calibri"/>
                <a:sym typeface="Calibri"/>
              </a:rPr>
              <a:t>Are you able to walk without help from another person?  </a:t>
            </a:r>
            <a:endParaRPr sz="1100"/>
          </a:p>
          <a:p>
            <a:pPr indent="0" lvl="0" marL="0" marR="0" rtl="0" algn="ctr">
              <a:lnSpc>
                <a:spcPct val="90000"/>
              </a:lnSpc>
              <a:spcBef>
                <a:spcPts val="500"/>
              </a:spcBef>
              <a:spcAft>
                <a:spcPts val="0"/>
              </a:spcAft>
              <a:buNone/>
            </a:pPr>
            <a:r>
              <a:rPr lang="en" sz="2100">
                <a:solidFill>
                  <a:schemeClr val="lt1"/>
                </a:solidFill>
                <a:latin typeface="Calibri"/>
                <a:ea typeface="Calibri"/>
                <a:cs typeface="Calibri"/>
                <a:sym typeface="Calibri"/>
              </a:rPr>
              <a:t>Yes=3</a:t>
            </a:r>
            <a:endParaRPr sz="2100">
              <a:solidFill>
                <a:schemeClr val="lt1"/>
              </a:solidFill>
              <a:latin typeface="Calibri"/>
              <a:ea typeface="Calibri"/>
              <a:cs typeface="Calibri"/>
              <a:sym typeface="Calibri"/>
            </a:endParaRPr>
          </a:p>
        </p:txBody>
      </p:sp>
      <p:sp>
        <p:nvSpPr>
          <p:cNvPr id="146" name="Google Shape;146;p26"/>
          <p:cNvSpPr/>
          <p:nvPr/>
        </p:nvSpPr>
        <p:spPr>
          <a:xfrm rot="-1730210">
            <a:off x="5635714" y="1769280"/>
            <a:ext cx="1011990" cy="28429"/>
          </a:xfrm>
          <a:custGeom>
            <a:rect b="b" l="l" r="r" t="t"/>
            <a:pathLst>
              <a:path extrusionOk="0" h="120000" w="120000">
                <a:moveTo>
                  <a:pt x="0" y="60000"/>
                </a:moveTo>
                <a:lnTo>
                  <a:pt x="120000" y="60000"/>
                </a:lnTo>
              </a:path>
            </a:pathLst>
          </a:custGeom>
          <a:noFill/>
          <a:ln cap="flat" cmpd="sng" w="2540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7" name="Google Shape;147;p26"/>
          <p:cNvSpPr txBox="1"/>
          <p:nvPr/>
        </p:nvSpPr>
        <p:spPr>
          <a:xfrm rot="-1721506">
            <a:off x="6116435" y="1474599"/>
            <a:ext cx="50615" cy="46461"/>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None/>
            </a:pPr>
            <a:r>
              <a:t/>
            </a:r>
            <a:endParaRPr sz="400">
              <a:solidFill>
                <a:schemeClr val="dk1"/>
              </a:solidFill>
              <a:latin typeface="Calibri"/>
              <a:ea typeface="Calibri"/>
              <a:cs typeface="Calibri"/>
              <a:sym typeface="Calibri"/>
            </a:endParaRPr>
          </a:p>
        </p:txBody>
      </p:sp>
      <p:sp>
        <p:nvSpPr>
          <p:cNvPr id="148" name="Google Shape;148;p26"/>
          <p:cNvSpPr/>
          <p:nvPr/>
        </p:nvSpPr>
        <p:spPr>
          <a:xfrm>
            <a:off x="6584972" y="1112100"/>
            <a:ext cx="2216400" cy="8547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9" name="Google Shape;149;p26"/>
          <p:cNvSpPr txBox="1"/>
          <p:nvPr/>
        </p:nvSpPr>
        <p:spPr>
          <a:xfrm>
            <a:off x="6619206" y="1137134"/>
            <a:ext cx="2147700" cy="8046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None/>
            </a:pPr>
            <a:r>
              <a:rPr lang="en" sz="1400">
                <a:solidFill>
                  <a:schemeClr val="lt1"/>
                </a:solidFill>
                <a:latin typeface="Calibri"/>
                <a:ea typeface="Calibri"/>
                <a:cs typeface="Calibri"/>
                <a:sym typeface="Calibri"/>
              </a:rPr>
              <a:t>Bedridden or needing constant supervision,  </a:t>
            </a:r>
            <a:br>
              <a:rPr lang="en" sz="1400">
                <a:solidFill>
                  <a:schemeClr val="lt1"/>
                </a:solidFill>
                <a:latin typeface="Calibri"/>
                <a:ea typeface="Calibri"/>
                <a:cs typeface="Calibri"/>
                <a:sym typeface="Calibri"/>
              </a:rPr>
            </a:br>
            <a:r>
              <a:rPr lang="en" sz="2100">
                <a:solidFill>
                  <a:schemeClr val="lt1"/>
                </a:solidFill>
                <a:latin typeface="Calibri"/>
                <a:ea typeface="Calibri"/>
                <a:cs typeface="Calibri"/>
                <a:sym typeface="Calibri"/>
              </a:rPr>
              <a:t>5</a:t>
            </a:r>
            <a:endParaRPr sz="1400">
              <a:solidFill>
                <a:schemeClr val="lt1"/>
              </a:solidFill>
              <a:latin typeface="Calibri"/>
              <a:ea typeface="Calibri"/>
              <a:cs typeface="Calibri"/>
              <a:sym typeface="Calibri"/>
            </a:endParaRPr>
          </a:p>
        </p:txBody>
      </p:sp>
      <p:sp>
        <p:nvSpPr>
          <p:cNvPr id="150" name="Google Shape;150;p26"/>
          <p:cNvSpPr/>
          <p:nvPr/>
        </p:nvSpPr>
        <p:spPr>
          <a:xfrm rot="1730210">
            <a:off x="5635818" y="2257380"/>
            <a:ext cx="1011990" cy="28429"/>
          </a:xfrm>
          <a:custGeom>
            <a:rect b="b" l="l" r="r" t="t"/>
            <a:pathLst>
              <a:path extrusionOk="0" h="120000" w="120000">
                <a:moveTo>
                  <a:pt x="0" y="60000"/>
                </a:moveTo>
                <a:lnTo>
                  <a:pt x="120000" y="60000"/>
                </a:lnTo>
              </a:path>
            </a:pathLst>
          </a:custGeom>
          <a:noFill/>
          <a:ln cap="flat" cmpd="sng" w="2540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1" name="Google Shape;151;p26"/>
          <p:cNvSpPr txBox="1"/>
          <p:nvPr/>
        </p:nvSpPr>
        <p:spPr>
          <a:xfrm rot="1721506">
            <a:off x="6116511" y="1962629"/>
            <a:ext cx="50615" cy="46461"/>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None/>
            </a:pPr>
            <a:r>
              <a:t/>
            </a:r>
            <a:endParaRPr sz="400">
              <a:solidFill>
                <a:schemeClr val="dk1"/>
              </a:solidFill>
              <a:latin typeface="Calibri"/>
              <a:ea typeface="Calibri"/>
              <a:cs typeface="Calibri"/>
              <a:sym typeface="Calibri"/>
            </a:endParaRPr>
          </a:p>
        </p:txBody>
      </p:sp>
      <p:sp>
        <p:nvSpPr>
          <p:cNvPr id="152" name="Google Shape;152;p26"/>
          <p:cNvSpPr/>
          <p:nvPr/>
        </p:nvSpPr>
        <p:spPr>
          <a:xfrm>
            <a:off x="6584972" y="2088372"/>
            <a:ext cx="2216400" cy="8547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 name="Google Shape;153;p26"/>
          <p:cNvSpPr txBox="1"/>
          <p:nvPr/>
        </p:nvSpPr>
        <p:spPr>
          <a:xfrm>
            <a:off x="6619206" y="2113407"/>
            <a:ext cx="2147700" cy="8046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None/>
            </a:pPr>
            <a:r>
              <a:rPr lang="en" sz="1400">
                <a:solidFill>
                  <a:schemeClr val="lt1"/>
                </a:solidFill>
                <a:latin typeface="Calibri"/>
                <a:ea typeface="Calibri"/>
                <a:cs typeface="Calibri"/>
                <a:sym typeface="Calibri"/>
              </a:rPr>
              <a:t>Not bedridden, intermittent supervision, </a:t>
            </a:r>
            <a:br>
              <a:rPr lang="en" sz="1400">
                <a:solidFill>
                  <a:schemeClr val="lt1"/>
                </a:solidFill>
                <a:latin typeface="Calibri"/>
                <a:ea typeface="Calibri"/>
                <a:cs typeface="Calibri"/>
                <a:sym typeface="Calibri"/>
              </a:rPr>
            </a:br>
            <a:r>
              <a:rPr lang="en" sz="2100">
                <a:solidFill>
                  <a:schemeClr val="lt1"/>
                </a:solidFill>
                <a:latin typeface="Calibri"/>
                <a:ea typeface="Calibri"/>
                <a:cs typeface="Calibri"/>
                <a:sym typeface="Calibri"/>
              </a:rPr>
              <a:t>4</a:t>
            </a:r>
            <a:endParaRPr sz="1400">
              <a:solidFill>
                <a:schemeClr val="lt1"/>
              </a:solidFill>
              <a:latin typeface="Calibri"/>
              <a:ea typeface="Calibri"/>
              <a:cs typeface="Calibri"/>
              <a:sym typeface="Calibri"/>
            </a:endParaRPr>
          </a:p>
        </p:txBody>
      </p:sp>
      <p:sp>
        <p:nvSpPr>
          <p:cNvPr id="154" name="Google Shape;154;p26"/>
          <p:cNvSpPr/>
          <p:nvPr/>
        </p:nvSpPr>
        <p:spPr>
          <a:xfrm>
            <a:off x="3482361" y="2819653"/>
            <a:ext cx="2216400" cy="17493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 name="Google Shape;155;p26"/>
          <p:cNvSpPr txBox="1"/>
          <p:nvPr/>
        </p:nvSpPr>
        <p:spPr>
          <a:xfrm>
            <a:off x="3547270" y="2867118"/>
            <a:ext cx="2086500" cy="16545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None/>
            </a:pPr>
            <a:r>
              <a:rPr lang="en" sz="1400">
                <a:solidFill>
                  <a:schemeClr val="lt1"/>
                </a:solidFill>
                <a:latin typeface="Calibri"/>
                <a:ea typeface="Calibri"/>
                <a:cs typeface="Calibri"/>
                <a:sym typeface="Calibri"/>
              </a:rPr>
              <a:t>Are you able to do everything that you were doing right before your event, even if slower and not as much? </a:t>
            </a:r>
            <a:endParaRPr sz="1100"/>
          </a:p>
          <a:p>
            <a:pPr indent="0" lvl="0" marL="0" marR="0" rtl="0" algn="ctr">
              <a:lnSpc>
                <a:spcPct val="90000"/>
              </a:lnSpc>
              <a:spcBef>
                <a:spcPts val="500"/>
              </a:spcBef>
              <a:spcAft>
                <a:spcPts val="0"/>
              </a:spcAft>
              <a:buNone/>
            </a:pPr>
            <a:r>
              <a:rPr lang="en" sz="2100">
                <a:solidFill>
                  <a:schemeClr val="lt1"/>
                </a:solidFill>
                <a:latin typeface="Calibri"/>
                <a:ea typeface="Calibri"/>
                <a:cs typeface="Calibri"/>
                <a:sym typeface="Calibri"/>
              </a:rPr>
              <a:t>No=2</a:t>
            </a:r>
            <a:endParaRPr sz="2100">
              <a:solidFill>
                <a:schemeClr val="lt1"/>
              </a:solidFill>
              <a:latin typeface="Calibri"/>
              <a:ea typeface="Calibri"/>
              <a:cs typeface="Calibri"/>
              <a:sym typeface="Calibri"/>
            </a:endParaRPr>
          </a:p>
        </p:txBody>
      </p:sp>
      <p:sp>
        <p:nvSpPr>
          <p:cNvPr id="156" name="Google Shape;156;p26"/>
          <p:cNvSpPr/>
          <p:nvPr/>
        </p:nvSpPr>
        <p:spPr>
          <a:xfrm rot="-1730210">
            <a:off x="5635714" y="3721826"/>
            <a:ext cx="1011990" cy="28429"/>
          </a:xfrm>
          <a:custGeom>
            <a:rect b="b" l="l" r="r" t="t"/>
            <a:pathLst>
              <a:path extrusionOk="0" h="120000" w="120000">
                <a:moveTo>
                  <a:pt x="0" y="60000"/>
                </a:moveTo>
                <a:lnTo>
                  <a:pt x="120000" y="60000"/>
                </a:lnTo>
              </a:path>
            </a:pathLst>
          </a:custGeom>
          <a:noFill/>
          <a:ln cap="flat" cmpd="sng" w="2540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7" name="Google Shape;157;p26"/>
          <p:cNvSpPr txBox="1"/>
          <p:nvPr/>
        </p:nvSpPr>
        <p:spPr>
          <a:xfrm rot="-1721506">
            <a:off x="6116435" y="3427145"/>
            <a:ext cx="50615" cy="46461"/>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None/>
            </a:pPr>
            <a:r>
              <a:t/>
            </a:r>
            <a:endParaRPr sz="400">
              <a:solidFill>
                <a:schemeClr val="dk1"/>
              </a:solidFill>
              <a:latin typeface="Calibri"/>
              <a:ea typeface="Calibri"/>
              <a:cs typeface="Calibri"/>
              <a:sym typeface="Calibri"/>
            </a:endParaRPr>
          </a:p>
        </p:txBody>
      </p:sp>
      <p:sp>
        <p:nvSpPr>
          <p:cNvPr id="158" name="Google Shape;158;p26"/>
          <p:cNvSpPr/>
          <p:nvPr/>
        </p:nvSpPr>
        <p:spPr>
          <a:xfrm>
            <a:off x="6584972" y="3064645"/>
            <a:ext cx="2216400" cy="8547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9" name="Google Shape;159;p26"/>
          <p:cNvSpPr txBox="1"/>
          <p:nvPr/>
        </p:nvSpPr>
        <p:spPr>
          <a:xfrm>
            <a:off x="6619206" y="3089679"/>
            <a:ext cx="2147700" cy="8046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None/>
            </a:pPr>
            <a:r>
              <a:rPr lang="en" sz="1400">
                <a:solidFill>
                  <a:schemeClr val="lt1"/>
                </a:solidFill>
                <a:latin typeface="Calibri"/>
                <a:ea typeface="Calibri"/>
                <a:cs typeface="Calibri"/>
                <a:sym typeface="Calibri"/>
              </a:rPr>
              <a:t>Not completely back to the way you were before your event, </a:t>
            </a:r>
            <a:br>
              <a:rPr lang="en" sz="1400">
                <a:solidFill>
                  <a:schemeClr val="lt1"/>
                </a:solidFill>
                <a:latin typeface="Calibri"/>
                <a:ea typeface="Calibri"/>
                <a:cs typeface="Calibri"/>
                <a:sym typeface="Calibri"/>
              </a:rPr>
            </a:br>
            <a:r>
              <a:rPr lang="en" sz="2100">
                <a:solidFill>
                  <a:schemeClr val="lt1"/>
                </a:solidFill>
                <a:latin typeface="Calibri"/>
                <a:ea typeface="Calibri"/>
                <a:cs typeface="Calibri"/>
                <a:sym typeface="Calibri"/>
              </a:rPr>
              <a:t>1</a:t>
            </a:r>
            <a:endParaRPr sz="1400">
              <a:solidFill>
                <a:schemeClr val="lt1"/>
              </a:solidFill>
              <a:latin typeface="Calibri"/>
              <a:ea typeface="Calibri"/>
              <a:cs typeface="Calibri"/>
              <a:sym typeface="Calibri"/>
            </a:endParaRPr>
          </a:p>
        </p:txBody>
      </p:sp>
      <p:sp>
        <p:nvSpPr>
          <p:cNvPr id="160" name="Google Shape;160;p26"/>
          <p:cNvSpPr/>
          <p:nvPr/>
        </p:nvSpPr>
        <p:spPr>
          <a:xfrm rot="1730210">
            <a:off x="5635818" y="4209927"/>
            <a:ext cx="1011990" cy="28429"/>
          </a:xfrm>
          <a:custGeom>
            <a:rect b="b" l="l" r="r" t="t"/>
            <a:pathLst>
              <a:path extrusionOk="0" h="120000" w="120000">
                <a:moveTo>
                  <a:pt x="0" y="60000"/>
                </a:moveTo>
                <a:lnTo>
                  <a:pt x="120000" y="60000"/>
                </a:lnTo>
              </a:path>
            </a:pathLst>
          </a:custGeom>
          <a:noFill/>
          <a:ln cap="flat" cmpd="sng" w="2540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1" name="Google Shape;161;p26"/>
          <p:cNvSpPr txBox="1"/>
          <p:nvPr/>
        </p:nvSpPr>
        <p:spPr>
          <a:xfrm rot="1721506">
            <a:off x="6116511" y="3915175"/>
            <a:ext cx="50615" cy="46461"/>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None/>
            </a:pPr>
            <a:r>
              <a:t/>
            </a:r>
            <a:endParaRPr sz="400">
              <a:solidFill>
                <a:schemeClr val="dk1"/>
              </a:solidFill>
              <a:latin typeface="Calibri"/>
              <a:ea typeface="Calibri"/>
              <a:cs typeface="Calibri"/>
              <a:sym typeface="Calibri"/>
            </a:endParaRPr>
          </a:p>
        </p:txBody>
      </p:sp>
      <p:sp>
        <p:nvSpPr>
          <p:cNvPr id="162" name="Google Shape;162;p26"/>
          <p:cNvSpPr/>
          <p:nvPr/>
        </p:nvSpPr>
        <p:spPr>
          <a:xfrm>
            <a:off x="6584972" y="4040919"/>
            <a:ext cx="2216400" cy="8547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26"/>
          <p:cNvSpPr txBox="1"/>
          <p:nvPr/>
        </p:nvSpPr>
        <p:spPr>
          <a:xfrm>
            <a:off x="6619206" y="4065953"/>
            <a:ext cx="2147700" cy="8046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None/>
            </a:pPr>
            <a:r>
              <a:rPr lang="en" sz="1400">
                <a:solidFill>
                  <a:schemeClr val="lt1"/>
                </a:solidFill>
                <a:latin typeface="Calibri"/>
                <a:ea typeface="Calibri"/>
                <a:cs typeface="Calibri"/>
                <a:sym typeface="Calibri"/>
              </a:rPr>
              <a:t>Completely back to the way you were before your event, </a:t>
            </a:r>
            <a:br>
              <a:rPr lang="en" sz="1400">
                <a:solidFill>
                  <a:schemeClr val="lt1"/>
                </a:solidFill>
                <a:latin typeface="Calibri"/>
                <a:ea typeface="Calibri"/>
                <a:cs typeface="Calibri"/>
                <a:sym typeface="Calibri"/>
              </a:rPr>
            </a:br>
            <a:r>
              <a:rPr lang="en" sz="2100">
                <a:solidFill>
                  <a:schemeClr val="lt1"/>
                </a:solidFill>
                <a:latin typeface="Calibri"/>
                <a:ea typeface="Calibri"/>
                <a:cs typeface="Calibri"/>
                <a:sym typeface="Calibri"/>
              </a:rPr>
              <a:t>0</a:t>
            </a:r>
            <a:endParaRPr sz="1400">
              <a:solidFill>
                <a:schemeClr val="lt1"/>
              </a:solidFill>
              <a:latin typeface="Calibri"/>
              <a:ea typeface="Calibri"/>
              <a:cs typeface="Calibri"/>
              <a:sym typeface="Calibri"/>
            </a:endParaRPr>
          </a:p>
        </p:txBody>
      </p:sp>
      <p:sp>
        <p:nvSpPr>
          <p:cNvPr id="164" name="Google Shape;164;p26"/>
          <p:cNvSpPr/>
          <p:nvPr/>
        </p:nvSpPr>
        <p:spPr>
          <a:xfrm>
            <a:off x="6566554" y="135817"/>
            <a:ext cx="2216400" cy="85470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 name="Google Shape;165;p26"/>
          <p:cNvSpPr txBox="1"/>
          <p:nvPr/>
        </p:nvSpPr>
        <p:spPr>
          <a:xfrm>
            <a:off x="6527738" y="185883"/>
            <a:ext cx="2147700" cy="804600"/>
          </a:xfrm>
          <a:prstGeom prst="rect">
            <a:avLst/>
          </a:prstGeom>
          <a:noFill/>
          <a:ln>
            <a:noFill/>
          </a:ln>
        </p:spPr>
        <p:txBody>
          <a:bodyPr anchorCtr="0" anchor="ctr" bIns="8575" lIns="8575" spcFirstLastPara="1" rIns="8575" wrap="square" tIns="8575">
            <a:noAutofit/>
          </a:bodyPr>
          <a:lstStyle/>
          <a:p>
            <a:pPr indent="0" lvl="0" marL="0" marR="0" rtl="0" algn="ctr">
              <a:lnSpc>
                <a:spcPct val="90000"/>
              </a:lnSpc>
              <a:spcBef>
                <a:spcPts val="0"/>
              </a:spcBef>
              <a:spcAft>
                <a:spcPts val="0"/>
              </a:spcAft>
              <a:buNone/>
            </a:pPr>
            <a:r>
              <a:rPr lang="en" sz="1400">
                <a:solidFill>
                  <a:schemeClr val="lt1"/>
                </a:solidFill>
                <a:latin typeface="Calibri"/>
                <a:ea typeface="Calibri"/>
                <a:cs typeface="Calibri"/>
                <a:sym typeface="Calibri"/>
              </a:rPr>
              <a:t>Dead from any cause</a:t>
            </a:r>
            <a:br>
              <a:rPr lang="en" sz="1700">
                <a:solidFill>
                  <a:schemeClr val="lt1"/>
                </a:solidFill>
                <a:latin typeface="Calibri"/>
                <a:ea typeface="Calibri"/>
                <a:cs typeface="Calibri"/>
                <a:sym typeface="Calibri"/>
              </a:rPr>
            </a:br>
            <a:r>
              <a:rPr lang="en" sz="2100">
                <a:solidFill>
                  <a:schemeClr val="lt1"/>
                </a:solidFill>
                <a:latin typeface="Calibri"/>
                <a:ea typeface="Calibri"/>
                <a:cs typeface="Calibri"/>
                <a:sym typeface="Calibri"/>
              </a:rPr>
              <a:t>6</a:t>
            </a:r>
            <a:endParaRPr sz="2100">
              <a:solidFill>
                <a:schemeClr val="lt1"/>
              </a:solidFill>
              <a:latin typeface="Calibri"/>
              <a:ea typeface="Calibri"/>
              <a:cs typeface="Calibri"/>
              <a:sym typeface="Calibri"/>
            </a:endParaRPr>
          </a:p>
        </p:txBody>
      </p:sp>
      <p:sp>
        <p:nvSpPr>
          <p:cNvPr id="166" name="Google Shape;166;p26"/>
          <p:cNvSpPr/>
          <p:nvPr/>
        </p:nvSpPr>
        <p:spPr>
          <a:xfrm>
            <a:off x="6093814" y="1812781"/>
            <a:ext cx="4089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No</a:t>
            </a:r>
            <a:endParaRPr sz="1100"/>
          </a:p>
        </p:txBody>
      </p:sp>
      <p:sp>
        <p:nvSpPr>
          <p:cNvPr id="167" name="Google Shape;167;p26"/>
          <p:cNvSpPr/>
          <p:nvPr/>
        </p:nvSpPr>
        <p:spPr>
          <a:xfrm>
            <a:off x="6078064" y="3792411"/>
            <a:ext cx="4407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Yes</a:t>
            </a:r>
            <a:endParaRPr sz="1100"/>
          </a:p>
        </p:txBody>
      </p:sp>
      <p:sp>
        <p:nvSpPr>
          <p:cNvPr id="168" name="Google Shape;168;p26"/>
          <p:cNvSpPr txBox="1"/>
          <p:nvPr/>
        </p:nvSpPr>
        <p:spPr>
          <a:xfrm>
            <a:off x="379744" y="35400"/>
            <a:ext cx="6172200" cy="5715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Modified Rankin Scale “simple interview”</a:t>
            </a:r>
            <a:endParaRPr sz="1100"/>
          </a:p>
        </p:txBody>
      </p:sp>
      <p:sp>
        <p:nvSpPr>
          <p:cNvPr id="169" name="Google Shape;169;p26"/>
          <p:cNvSpPr/>
          <p:nvPr/>
        </p:nvSpPr>
        <p:spPr>
          <a:xfrm>
            <a:off x="4259832" y="427388"/>
            <a:ext cx="16716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Calibri"/>
              <a:buNone/>
            </a:pPr>
            <a:r>
              <a:rPr b="0" i="1" lang="en" sz="1400" u="none" cap="none" strike="noStrike">
                <a:solidFill>
                  <a:srgbClr val="000000"/>
                </a:solidFill>
                <a:latin typeface="Calibri"/>
                <a:ea typeface="Calibri"/>
                <a:cs typeface="Calibri"/>
                <a:sym typeface="Calibri"/>
              </a:rPr>
              <a:t>Stroke.</a:t>
            </a:r>
            <a:r>
              <a:rPr b="0" i="0" lang="en" sz="1400" u="none" cap="none" strike="noStrike">
                <a:solidFill>
                  <a:srgbClr val="000000"/>
                </a:solidFill>
                <a:latin typeface="Calibri"/>
                <a:ea typeface="Calibri"/>
                <a:cs typeface="Calibri"/>
                <a:sym typeface="Calibri"/>
              </a:rPr>
              <a:t> 2010;41:1048 </a:t>
            </a:r>
            <a:endParaRPr sz="1100"/>
          </a:p>
        </p:txBody>
      </p:sp>
      <p:cxnSp>
        <p:nvCxnSpPr>
          <p:cNvPr id="170" name="Google Shape;170;p26"/>
          <p:cNvCxnSpPr>
            <a:stCxn id="143" idx="3"/>
            <a:endCxn id="155" idx="1"/>
          </p:cNvCxnSpPr>
          <p:nvPr/>
        </p:nvCxnSpPr>
        <p:spPr>
          <a:xfrm>
            <a:off x="2531156" y="2708304"/>
            <a:ext cx="1016100" cy="986100"/>
          </a:xfrm>
          <a:prstGeom prst="bentConnector3">
            <a:avLst>
              <a:gd fmla="val 50004" name="adj1"/>
            </a:avLst>
          </a:prstGeom>
          <a:noFill/>
          <a:ln cap="flat" cmpd="sng" w="38100">
            <a:solidFill>
              <a:schemeClr val="dk2"/>
            </a:solidFill>
            <a:prstDash val="solid"/>
            <a:round/>
            <a:headEnd len="med" w="med" type="none"/>
            <a:tailEnd len="med" w="med" type="triangle"/>
          </a:ln>
        </p:spPr>
      </p:cxnSp>
      <p:cxnSp>
        <p:nvCxnSpPr>
          <p:cNvPr id="171" name="Google Shape;171;p26"/>
          <p:cNvCxnSpPr>
            <a:endCxn id="145" idx="1"/>
          </p:cNvCxnSpPr>
          <p:nvPr/>
        </p:nvCxnSpPr>
        <p:spPr>
          <a:xfrm flipH="1" rot="10800000">
            <a:off x="2530870" y="1741822"/>
            <a:ext cx="1016400" cy="498300"/>
          </a:xfrm>
          <a:prstGeom prst="bentConnector3">
            <a:avLst>
              <a:gd fmla="val 50000" name="adj1"/>
            </a:avLst>
          </a:prstGeom>
          <a:noFill/>
          <a:ln cap="flat" cmpd="sng" w="38100">
            <a:solidFill>
              <a:schemeClr val="dk2"/>
            </a:solidFill>
            <a:prstDash val="solid"/>
            <a:round/>
            <a:headEnd len="med" w="med" type="none"/>
            <a:tailEnd len="med" w="med" type="triangle"/>
          </a:ln>
        </p:spPr>
      </p:cxnSp>
      <p:sp>
        <p:nvSpPr>
          <p:cNvPr id="172" name="Google Shape;172;p26"/>
          <p:cNvSpPr/>
          <p:nvPr/>
        </p:nvSpPr>
        <p:spPr>
          <a:xfrm>
            <a:off x="2867117" y="1255906"/>
            <a:ext cx="4089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No</a:t>
            </a:r>
            <a:endParaRPr sz="1100"/>
          </a:p>
        </p:txBody>
      </p:sp>
      <p:sp>
        <p:nvSpPr>
          <p:cNvPr id="173" name="Google Shape;173;p26"/>
          <p:cNvSpPr/>
          <p:nvPr/>
        </p:nvSpPr>
        <p:spPr>
          <a:xfrm>
            <a:off x="2818911" y="3765336"/>
            <a:ext cx="4407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Yes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233775" y="333769"/>
            <a:ext cx="6390300" cy="429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Mean weighted modified Rankin Score</a:t>
            </a:r>
            <a:endParaRPr/>
          </a:p>
        </p:txBody>
      </p:sp>
      <p:pic>
        <p:nvPicPr>
          <p:cNvPr id="179" name="Google Shape;179;p27"/>
          <p:cNvPicPr preferRelativeResize="0"/>
          <p:nvPr/>
        </p:nvPicPr>
        <p:blipFill rotWithShape="1">
          <a:blip r:embed="rId3">
            <a:alphaModFix/>
          </a:blip>
          <a:srcRect b="0" l="0" r="0" t="0"/>
          <a:stretch/>
        </p:blipFill>
        <p:spPr>
          <a:xfrm>
            <a:off x="2114550" y="1485900"/>
            <a:ext cx="4133541" cy="2677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Other Outcomes</a:t>
            </a:r>
            <a:endParaRPr/>
          </a:p>
        </p:txBody>
      </p:sp>
      <p:sp>
        <p:nvSpPr>
          <p:cNvPr id="185" name="Google Shape;185;p28"/>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60350" lvl="0" marL="254000" rtl="0" algn="l">
              <a:lnSpc>
                <a:spcPct val="80000"/>
              </a:lnSpc>
              <a:spcBef>
                <a:spcPts val="0"/>
              </a:spcBef>
              <a:spcAft>
                <a:spcPts val="0"/>
              </a:spcAft>
              <a:buClr>
                <a:schemeClr val="dk1"/>
              </a:buClr>
              <a:buSzPts val="1900"/>
              <a:buChar char="●"/>
            </a:pPr>
            <a:r>
              <a:rPr lang="en" sz="1900"/>
              <a:t>Safety</a:t>
            </a:r>
            <a:endParaRPr/>
          </a:p>
          <a:p>
            <a:pPr indent="-215900" lvl="1" marL="558800" rtl="0" algn="l">
              <a:lnSpc>
                <a:spcPct val="80000"/>
              </a:lnSpc>
              <a:spcBef>
                <a:spcPts val="1400"/>
              </a:spcBef>
              <a:spcAft>
                <a:spcPts val="0"/>
              </a:spcAft>
              <a:buClr>
                <a:schemeClr val="dk1"/>
              </a:buClr>
              <a:buSzPts val="1600"/>
              <a:buChar char="○"/>
            </a:pPr>
            <a:r>
              <a:rPr lang="en" sz="1600"/>
              <a:t>Well defined safety outcomes</a:t>
            </a:r>
            <a:endParaRPr/>
          </a:p>
          <a:p>
            <a:pPr indent="-215900" lvl="1" marL="558800" rtl="0" algn="l">
              <a:lnSpc>
                <a:spcPct val="80000"/>
              </a:lnSpc>
              <a:spcBef>
                <a:spcPts val="1400"/>
              </a:spcBef>
              <a:spcAft>
                <a:spcPts val="0"/>
              </a:spcAft>
              <a:buClr>
                <a:schemeClr val="dk1"/>
              </a:buClr>
              <a:buSzPts val="1600"/>
              <a:buChar char="○"/>
            </a:pPr>
            <a:r>
              <a:rPr lang="en" sz="1600"/>
              <a:t>On-going assessment of SAE balance</a:t>
            </a:r>
            <a:endParaRPr/>
          </a:p>
          <a:p>
            <a:pPr indent="-139700" lvl="0" marL="254000" rtl="0" algn="l">
              <a:lnSpc>
                <a:spcPct val="80000"/>
              </a:lnSpc>
              <a:spcBef>
                <a:spcPts val="1400"/>
              </a:spcBef>
              <a:spcAft>
                <a:spcPts val="0"/>
              </a:spcAft>
              <a:buClr>
                <a:schemeClr val="dk1"/>
              </a:buClr>
              <a:buSzPts val="1900"/>
              <a:buNone/>
            </a:pPr>
            <a:r>
              <a:t/>
            </a:r>
            <a:endParaRPr sz="1900"/>
          </a:p>
          <a:p>
            <a:pPr indent="-260350" lvl="0" marL="254000" rtl="0" algn="l">
              <a:lnSpc>
                <a:spcPct val="80000"/>
              </a:lnSpc>
              <a:spcBef>
                <a:spcPts val="1400"/>
              </a:spcBef>
              <a:spcAft>
                <a:spcPts val="0"/>
              </a:spcAft>
              <a:buClr>
                <a:schemeClr val="dk1"/>
              </a:buClr>
              <a:buSzPts val="1900"/>
              <a:buChar char="●"/>
            </a:pPr>
            <a:r>
              <a:rPr lang="en" sz="1900"/>
              <a:t>NIH toolbox plus</a:t>
            </a:r>
            <a:endParaRPr/>
          </a:p>
          <a:p>
            <a:pPr indent="-215900" lvl="1" marL="558800" rtl="0" algn="l">
              <a:lnSpc>
                <a:spcPct val="80000"/>
              </a:lnSpc>
              <a:spcBef>
                <a:spcPts val="1400"/>
              </a:spcBef>
              <a:spcAft>
                <a:spcPts val="0"/>
              </a:spcAft>
              <a:buClr>
                <a:schemeClr val="dk1"/>
              </a:buClr>
              <a:buSzPts val="1600"/>
              <a:buChar char="○"/>
            </a:pPr>
            <a:r>
              <a:rPr lang="en" sz="1600"/>
              <a:t>Standard cognitive and functional testing</a:t>
            </a:r>
            <a:endParaRPr/>
          </a:p>
          <a:p>
            <a:pPr indent="-215900" lvl="1" marL="558800" rtl="0" algn="l">
              <a:lnSpc>
                <a:spcPct val="80000"/>
              </a:lnSpc>
              <a:spcBef>
                <a:spcPts val="1400"/>
              </a:spcBef>
              <a:spcAft>
                <a:spcPts val="0"/>
              </a:spcAft>
              <a:buClr>
                <a:schemeClr val="dk1"/>
              </a:buClr>
              <a:buSzPts val="1600"/>
              <a:buChar char="○"/>
            </a:pPr>
            <a:r>
              <a:rPr lang="en" sz="1600"/>
              <a:t>Patient Reported Outcomes – NeuroQoL</a:t>
            </a:r>
            <a:endParaRPr sz="1600"/>
          </a:p>
          <a:p>
            <a:pPr indent="-114300" lvl="1" marL="558800" rtl="0" algn="l">
              <a:lnSpc>
                <a:spcPct val="80000"/>
              </a:lnSpc>
              <a:spcBef>
                <a:spcPts val="1400"/>
              </a:spcBef>
              <a:spcAft>
                <a:spcPts val="0"/>
              </a:spcAft>
              <a:buClr>
                <a:schemeClr val="dk1"/>
              </a:buClr>
              <a:buSzPts val="1600"/>
              <a:buNone/>
            </a:pPr>
            <a:r>
              <a:t/>
            </a:r>
            <a:endParaRPr sz="1600"/>
          </a:p>
          <a:p>
            <a:pPr indent="-260350" lvl="0" marL="254000" rtl="0" algn="l">
              <a:lnSpc>
                <a:spcPct val="80000"/>
              </a:lnSpc>
              <a:spcBef>
                <a:spcPts val="1400"/>
              </a:spcBef>
              <a:spcAft>
                <a:spcPts val="0"/>
              </a:spcAft>
              <a:buClr>
                <a:schemeClr val="dk1"/>
              </a:buClr>
              <a:buSzPts val="1900"/>
              <a:buChar char="●"/>
            </a:pPr>
            <a:r>
              <a:rPr lang="en" sz="1900"/>
              <a:t>Ancillary studies for other questions</a:t>
            </a:r>
            <a:endParaRPr/>
          </a:p>
          <a:p>
            <a:pPr indent="-139700" lvl="0" marL="254000" rtl="0" algn="l">
              <a:lnSpc>
                <a:spcPct val="80000"/>
              </a:lnSpc>
              <a:spcBef>
                <a:spcPts val="1400"/>
              </a:spcBef>
              <a:spcAft>
                <a:spcPts val="0"/>
              </a:spcAft>
              <a:buClr>
                <a:schemeClr val="dk1"/>
              </a:buClr>
              <a:buSzPts val="1900"/>
              <a:buNone/>
            </a:pPr>
            <a:r>
              <a:t/>
            </a:r>
            <a:endParaRPr sz="1900"/>
          </a:p>
          <a:p>
            <a:pPr indent="-139700" lvl="0" marL="254000" rtl="0" algn="l">
              <a:lnSpc>
                <a:spcPct val="80000"/>
              </a:lnSpc>
              <a:spcBef>
                <a:spcPts val="1400"/>
              </a:spcBef>
              <a:spcAft>
                <a:spcPts val="1600"/>
              </a:spcAft>
              <a:buClr>
                <a:schemeClr val="dk1"/>
              </a:buClr>
              <a:buSzPts val="1900"/>
              <a:buNone/>
            </a:pPr>
            <a:r>
              <a:t/>
            </a:r>
            <a:endParaRPr sz="1900"/>
          </a:p>
        </p:txBody>
      </p:sp>
      <p:grpSp>
        <p:nvGrpSpPr>
          <p:cNvPr id="186" name="Google Shape;186;p28"/>
          <p:cNvGrpSpPr/>
          <p:nvPr/>
        </p:nvGrpSpPr>
        <p:grpSpPr>
          <a:xfrm>
            <a:off x="4814888" y="2514600"/>
            <a:ext cx="3071813" cy="541391"/>
            <a:chOff x="4543879" y="3212645"/>
            <a:chExt cx="4095750" cy="721855"/>
          </a:xfrm>
        </p:grpSpPr>
        <p:pic>
          <p:nvPicPr>
            <p:cNvPr descr="NIH Toolbox" id="187" name="Google Shape;187;p28"/>
            <p:cNvPicPr preferRelativeResize="0"/>
            <p:nvPr/>
          </p:nvPicPr>
          <p:blipFill rotWithShape="1">
            <a:blip r:embed="rId3">
              <a:alphaModFix/>
            </a:blip>
            <a:srcRect b="0" l="0" r="0" t="0"/>
            <a:stretch/>
          </p:blipFill>
          <p:spPr>
            <a:xfrm>
              <a:off x="4543879" y="3212645"/>
              <a:ext cx="4095750" cy="590551"/>
            </a:xfrm>
            <a:prstGeom prst="rect">
              <a:avLst/>
            </a:prstGeom>
            <a:noFill/>
            <a:ln>
              <a:noFill/>
            </a:ln>
          </p:spPr>
        </p:pic>
        <p:sp>
          <p:nvSpPr>
            <p:cNvPr id="188" name="Google Shape;188;p28"/>
            <p:cNvSpPr/>
            <p:nvPr/>
          </p:nvSpPr>
          <p:spPr>
            <a:xfrm>
              <a:off x="5486400" y="3657600"/>
              <a:ext cx="26295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Calibri"/>
                <a:buNone/>
              </a:pPr>
              <a:r>
                <a:rPr b="0" i="0" lang="en" sz="900" u="none" cap="none" strike="noStrike">
                  <a:solidFill>
                    <a:srgbClr val="000000"/>
                  </a:solidFill>
                  <a:latin typeface="Calibri"/>
                  <a:ea typeface="Calibri"/>
                  <a:cs typeface="Calibri"/>
                  <a:sym typeface="Calibri"/>
                </a:rPr>
                <a:t>NIH HHS-N-260-2006-00007-C</a:t>
              </a:r>
              <a:endParaRPr sz="11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9"/>
          <p:cNvSpPr txBox="1"/>
          <p:nvPr>
            <p:ph type="ctrTitle"/>
          </p:nvPr>
        </p:nvSpPr>
        <p:spPr>
          <a:xfrm>
            <a:off x="233781" y="558431"/>
            <a:ext cx="6390300" cy="15393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3300"/>
              <a:buFont typeface="Calibri"/>
              <a:buNone/>
            </a:pPr>
            <a:r>
              <a:rPr lang="en"/>
              <a:t>Questions and discussion</a:t>
            </a:r>
            <a:endParaRPr/>
          </a:p>
        </p:txBody>
      </p:sp>
      <p:pic>
        <p:nvPicPr>
          <p:cNvPr id="194" name="Google Shape;194;p29"/>
          <p:cNvPicPr preferRelativeResize="0"/>
          <p:nvPr/>
        </p:nvPicPr>
        <p:blipFill rotWithShape="1">
          <a:blip r:embed="rId3">
            <a:alphaModFix/>
          </a:blip>
          <a:srcRect b="0" l="0" r="0" t="0"/>
          <a:stretch/>
        </p:blipFill>
        <p:spPr>
          <a:xfrm>
            <a:off x="5738799" y="347691"/>
            <a:ext cx="2963922" cy="1250128"/>
          </a:xfrm>
          <a:prstGeom prst="rect">
            <a:avLst/>
          </a:prstGeom>
          <a:noFill/>
          <a:ln>
            <a:noFill/>
          </a:ln>
        </p:spPr>
      </p:pic>
      <p:sp>
        <p:nvSpPr>
          <p:cNvPr id="195" name="Google Shape;195;p29"/>
          <p:cNvSpPr txBox="1"/>
          <p:nvPr>
            <p:ph idx="1" type="subTitle"/>
          </p:nvPr>
        </p:nvSpPr>
        <p:spPr>
          <a:xfrm>
            <a:off x="233775" y="2125594"/>
            <a:ext cx="63903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Design overview</a:t>
            </a:r>
            <a:endParaRPr/>
          </a:p>
        </p:txBody>
      </p:sp>
      <p:sp>
        <p:nvSpPr>
          <p:cNvPr id="76" name="Google Shape;76;p16"/>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spcBef>
                <a:spcPts val="0"/>
              </a:spcBef>
              <a:spcAft>
                <a:spcPts val="0"/>
              </a:spcAft>
              <a:buClr>
                <a:schemeClr val="dk1"/>
              </a:buClr>
              <a:buSzPts val="2400"/>
              <a:buChar char="●"/>
            </a:pPr>
            <a:r>
              <a:rPr lang="en"/>
              <a:t>Initially randomization to 12, 24, or 48 hours  </a:t>
            </a:r>
            <a:endParaRPr/>
          </a:p>
          <a:p>
            <a:pPr indent="-254000" lvl="0" marL="254000" rtl="0" algn="l">
              <a:spcBef>
                <a:spcPts val="1400"/>
              </a:spcBef>
              <a:spcAft>
                <a:spcPts val="0"/>
              </a:spcAft>
              <a:buClr>
                <a:schemeClr val="dk1"/>
              </a:buClr>
              <a:buSzPts val="2400"/>
              <a:buChar char="●"/>
            </a:pPr>
            <a:r>
              <a:rPr lang="en"/>
              <a:t>Randomization adapts </a:t>
            </a:r>
            <a:r>
              <a:rPr lang="en" u="sng"/>
              <a:t>independently for each rhythm </a:t>
            </a:r>
            <a:r>
              <a:rPr lang="en"/>
              <a:t>type:</a:t>
            </a:r>
            <a:endParaRPr/>
          </a:p>
          <a:p>
            <a:pPr indent="-209550" lvl="1" marL="558800" rtl="0" algn="l">
              <a:spcBef>
                <a:spcPts val="1400"/>
              </a:spcBef>
              <a:spcAft>
                <a:spcPts val="0"/>
              </a:spcAft>
              <a:buClr>
                <a:schemeClr val="dk1"/>
              </a:buClr>
              <a:buSzPts val="2100"/>
              <a:buChar char="○"/>
            </a:pPr>
            <a:r>
              <a:rPr lang="en"/>
              <a:t>Allocation is to more successful original and interposed durations</a:t>
            </a:r>
            <a:endParaRPr/>
          </a:p>
          <a:p>
            <a:pPr indent="-209550" lvl="1" marL="558800" rtl="0" algn="l">
              <a:spcBef>
                <a:spcPts val="1400"/>
              </a:spcBef>
              <a:spcAft>
                <a:spcPts val="0"/>
              </a:spcAft>
              <a:buClr>
                <a:schemeClr val="dk1"/>
              </a:buClr>
              <a:buSzPts val="2100"/>
              <a:buChar char="○"/>
            </a:pPr>
            <a:r>
              <a:rPr lang="en"/>
              <a:t>If curve is </a:t>
            </a:r>
            <a:r>
              <a:rPr b="1" lang="en"/>
              <a:t>flat</a:t>
            </a:r>
            <a:r>
              <a:rPr lang="en"/>
              <a:t>, randomization opens to 6 hr duration</a:t>
            </a:r>
            <a:endParaRPr/>
          </a:p>
          <a:p>
            <a:pPr indent="-209550" lvl="1" marL="558800" rtl="0" algn="l">
              <a:spcBef>
                <a:spcPts val="1400"/>
              </a:spcBef>
              <a:spcAft>
                <a:spcPts val="0"/>
              </a:spcAft>
              <a:buClr>
                <a:schemeClr val="dk1"/>
              </a:buClr>
              <a:buSzPts val="2100"/>
              <a:buChar char="○"/>
            </a:pPr>
            <a:r>
              <a:rPr lang="en"/>
              <a:t>If curve is </a:t>
            </a:r>
            <a:r>
              <a:rPr b="1" lang="en"/>
              <a:t>positive</a:t>
            </a:r>
            <a:r>
              <a:rPr lang="en"/>
              <a:t>, randomization opens to 60 and 72 hr durations</a:t>
            </a:r>
            <a:endParaRPr/>
          </a:p>
          <a:p>
            <a:pPr indent="-254000" lvl="0" marL="254000" rtl="0" algn="l">
              <a:spcBef>
                <a:spcPts val="1400"/>
              </a:spcBef>
              <a:spcAft>
                <a:spcPts val="0"/>
              </a:spcAft>
              <a:buClr>
                <a:schemeClr val="dk1"/>
              </a:buClr>
              <a:buSzPts val="2400"/>
              <a:buChar char="●"/>
            </a:pPr>
            <a:r>
              <a:rPr lang="en"/>
              <a:t>Ends early if duration-response is flat or negative</a:t>
            </a:r>
            <a:endParaRPr/>
          </a:p>
          <a:p>
            <a:pPr indent="-101600" lvl="0" marL="254000" rtl="0" algn="l">
              <a:spcBef>
                <a:spcPts val="1400"/>
              </a:spcBef>
              <a:spcAft>
                <a:spcPts val="1600"/>
              </a:spcAft>
              <a:buClr>
                <a:schemeClr val="dk1"/>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3300"/>
              <a:buFont typeface="Calibri"/>
              <a:buNone/>
            </a:pPr>
            <a:r>
              <a:rPr lang="en"/>
              <a:t>Study Outline</a:t>
            </a:r>
            <a:endParaRPr/>
          </a:p>
        </p:txBody>
      </p:sp>
      <p:sp>
        <p:nvSpPr>
          <p:cNvPr id="82" name="Google Shape;82;p17"/>
          <p:cNvSpPr/>
          <p:nvPr/>
        </p:nvSpPr>
        <p:spPr>
          <a:xfrm>
            <a:off x="70144" y="4360294"/>
            <a:ext cx="1332600" cy="7248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7"/>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lnSpc>
                <a:spcPct val="80000"/>
              </a:lnSpc>
              <a:spcBef>
                <a:spcPts val="1400"/>
              </a:spcBef>
              <a:spcAft>
                <a:spcPts val="0"/>
              </a:spcAft>
              <a:buClr>
                <a:schemeClr val="dk1"/>
              </a:buClr>
              <a:buSzPts val="2200"/>
              <a:buChar char="●"/>
            </a:pPr>
            <a:r>
              <a:rPr lang="en" sz="2200"/>
              <a:t>Eligibility</a:t>
            </a:r>
            <a:endParaRPr sz="2200"/>
          </a:p>
          <a:p>
            <a:pPr indent="-254000" lvl="0" marL="254000" rtl="0" algn="l">
              <a:lnSpc>
                <a:spcPct val="80000"/>
              </a:lnSpc>
              <a:spcBef>
                <a:spcPts val="1400"/>
              </a:spcBef>
              <a:spcAft>
                <a:spcPts val="0"/>
              </a:spcAft>
              <a:buSzPts val="2200"/>
              <a:buChar char="●"/>
            </a:pPr>
            <a:r>
              <a:rPr lang="en" sz="2200"/>
              <a:t>Intervention</a:t>
            </a:r>
            <a:endParaRPr sz="2200"/>
          </a:p>
          <a:p>
            <a:pPr indent="-254000" lvl="0" marL="254000" rtl="0" algn="l">
              <a:lnSpc>
                <a:spcPct val="80000"/>
              </a:lnSpc>
              <a:spcBef>
                <a:spcPts val="1400"/>
              </a:spcBef>
              <a:spcAft>
                <a:spcPts val="0"/>
              </a:spcAft>
              <a:buSzPts val="2200"/>
              <a:buChar char="●"/>
            </a:pPr>
            <a:r>
              <a:rPr lang="en" sz="2200"/>
              <a:t>Enrollment / Patient Flow</a:t>
            </a:r>
            <a:endParaRPr sz="2200"/>
          </a:p>
          <a:p>
            <a:pPr indent="-254000" lvl="0" marL="254000" rtl="0" algn="l">
              <a:lnSpc>
                <a:spcPct val="80000"/>
              </a:lnSpc>
              <a:spcBef>
                <a:spcPts val="1400"/>
              </a:spcBef>
              <a:spcAft>
                <a:spcPts val="0"/>
              </a:spcAft>
              <a:buSzPts val="2200"/>
              <a:buChar char="●"/>
            </a:pPr>
            <a:r>
              <a:rPr lang="en" sz="2200"/>
              <a:t>Outcomes</a:t>
            </a:r>
            <a:endParaRPr sz="2200"/>
          </a:p>
          <a:p>
            <a:pPr indent="-254000" lvl="0" marL="254000" rtl="0" algn="l">
              <a:lnSpc>
                <a:spcPct val="80000"/>
              </a:lnSpc>
              <a:spcBef>
                <a:spcPts val="1400"/>
              </a:spcBef>
              <a:spcAft>
                <a:spcPts val="0"/>
              </a:spcAft>
              <a:buSzPts val="2200"/>
              <a:buChar char="●"/>
            </a:pPr>
            <a:r>
              <a:rPr lang="en" sz="2200"/>
              <a:t>Sites</a:t>
            </a:r>
            <a:endParaRPr sz="2200"/>
          </a:p>
          <a:p>
            <a:pPr indent="-114300" lvl="0" marL="254000" rtl="0" algn="l">
              <a:lnSpc>
                <a:spcPct val="80000"/>
              </a:lnSpc>
              <a:spcBef>
                <a:spcPts val="1400"/>
              </a:spcBef>
              <a:spcAft>
                <a:spcPts val="1600"/>
              </a:spcAft>
              <a:buClr>
                <a:schemeClr val="dk1"/>
              </a:buClr>
              <a:buSzPts val="2200"/>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Inclusion</a:t>
            </a:r>
            <a:endParaRPr/>
          </a:p>
        </p:txBody>
      </p:sp>
      <p:sp>
        <p:nvSpPr>
          <p:cNvPr id="89" name="Google Shape;89;p18"/>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lnSpc>
                <a:spcPct val="80000"/>
              </a:lnSpc>
              <a:spcBef>
                <a:spcPts val="0"/>
              </a:spcBef>
              <a:spcAft>
                <a:spcPts val="0"/>
              </a:spcAft>
              <a:buClr>
                <a:schemeClr val="dk1"/>
              </a:buClr>
              <a:buSzPts val="2200"/>
              <a:buChar char="●"/>
            </a:pPr>
            <a:r>
              <a:rPr lang="en" sz="2200"/>
              <a:t>Coma after resuscitation from OHCA</a:t>
            </a:r>
            <a:endParaRPr/>
          </a:p>
          <a:p>
            <a:pPr indent="-254000" lvl="0" marL="254000" rtl="0" algn="l">
              <a:lnSpc>
                <a:spcPct val="80000"/>
              </a:lnSpc>
              <a:spcBef>
                <a:spcPts val="1400"/>
              </a:spcBef>
              <a:spcAft>
                <a:spcPts val="0"/>
              </a:spcAft>
              <a:buClr>
                <a:schemeClr val="dk1"/>
              </a:buClr>
              <a:buSzPts val="2200"/>
              <a:buChar char="●"/>
            </a:pPr>
            <a:r>
              <a:rPr lang="en" sz="2200"/>
              <a:t>Cooled to &lt;34 deg C within 240 min of arrest</a:t>
            </a:r>
            <a:endParaRPr/>
          </a:p>
          <a:p>
            <a:pPr indent="-254000" lvl="0" marL="254000" rtl="0" algn="l">
              <a:lnSpc>
                <a:spcPct val="80000"/>
              </a:lnSpc>
              <a:spcBef>
                <a:spcPts val="1400"/>
              </a:spcBef>
              <a:spcAft>
                <a:spcPts val="0"/>
              </a:spcAft>
              <a:buClr>
                <a:schemeClr val="dk1"/>
              </a:buClr>
              <a:buSzPts val="2200"/>
              <a:buChar char="●"/>
            </a:pPr>
            <a:r>
              <a:rPr lang="en" sz="2200"/>
              <a:t>Definitive temperature control applied</a:t>
            </a:r>
            <a:endParaRPr/>
          </a:p>
          <a:p>
            <a:pPr indent="-254000" lvl="0" marL="254000" rtl="0" algn="l">
              <a:lnSpc>
                <a:spcPct val="80000"/>
              </a:lnSpc>
              <a:spcBef>
                <a:spcPts val="1400"/>
              </a:spcBef>
              <a:spcAft>
                <a:spcPts val="0"/>
              </a:spcAft>
              <a:buClr>
                <a:schemeClr val="dk1"/>
              </a:buClr>
              <a:buSzPts val="2200"/>
              <a:buChar char="●"/>
            </a:pPr>
            <a:r>
              <a:rPr lang="en" sz="2200"/>
              <a:t>Age ≥ 18 years</a:t>
            </a:r>
            <a:endParaRPr/>
          </a:p>
          <a:p>
            <a:pPr indent="-254000" lvl="0" marL="254000" rtl="0" algn="l">
              <a:lnSpc>
                <a:spcPct val="80000"/>
              </a:lnSpc>
              <a:spcBef>
                <a:spcPts val="1400"/>
              </a:spcBef>
              <a:spcAft>
                <a:spcPts val="0"/>
              </a:spcAft>
              <a:buClr>
                <a:schemeClr val="dk1"/>
              </a:buClr>
              <a:buSzPts val="2200"/>
              <a:buChar char="●"/>
            </a:pPr>
            <a:r>
              <a:rPr lang="en" sz="2200"/>
              <a:t>Informed consent from LAR including intent to maintain life support for 96 hours</a:t>
            </a:r>
            <a:endParaRPr/>
          </a:p>
          <a:p>
            <a:pPr indent="-254000" lvl="0" marL="254000" rtl="0" algn="l">
              <a:lnSpc>
                <a:spcPct val="80000"/>
              </a:lnSpc>
              <a:spcBef>
                <a:spcPts val="1400"/>
              </a:spcBef>
              <a:spcAft>
                <a:spcPts val="0"/>
              </a:spcAft>
              <a:buClr>
                <a:schemeClr val="dk1"/>
              </a:buClr>
              <a:buSzPts val="2200"/>
              <a:buChar char="●"/>
            </a:pPr>
            <a:r>
              <a:rPr lang="en" sz="2200"/>
              <a:t>Enrollment within 6 hours of initiation of cooling</a:t>
            </a:r>
            <a:endParaRPr/>
          </a:p>
          <a:p>
            <a:pPr indent="-114300" lvl="0" marL="254000" rtl="0" algn="l">
              <a:lnSpc>
                <a:spcPct val="80000"/>
              </a:lnSpc>
              <a:spcBef>
                <a:spcPts val="1400"/>
              </a:spcBef>
              <a:spcAft>
                <a:spcPts val="1600"/>
              </a:spcAft>
              <a:buClr>
                <a:schemeClr val="dk1"/>
              </a:buClr>
              <a:buSzPts val="2200"/>
              <a:buNone/>
            </a:pPr>
            <a:r>
              <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Exclusion</a:t>
            </a:r>
            <a:endParaRPr/>
          </a:p>
        </p:txBody>
      </p:sp>
      <p:sp>
        <p:nvSpPr>
          <p:cNvPr id="95" name="Google Shape;95;p19"/>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lnSpc>
                <a:spcPct val="90000"/>
              </a:lnSpc>
              <a:spcBef>
                <a:spcPts val="0"/>
              </a:spcBef>
              <a:spcAft>
                <a:spcPts val="0"/>
              </a:spcAft>
              <a:buClr>
                <a:schemeClr val="dk1"/>
              </a:buClr>
              <a:buSzPts val="2200"/>
              <a:buChar char="●"/>
            </a:pPr>
            <a:r>
              <a:rPr lang="en" sz="2200"/>
              <a:t>Hemodynamic instability</a:t>
            </a:r>
            <a:endParaRPr/>
          </a:p>
          <a:p>
            <a:pPr indent="-254000" lvl="0" marL="254000" rtl="0" algn="l">
              <a:lnSpc>
                <a:spcPct val="90000"/>
              </a:lnSpc>
              <a:spcBef>
                <a:spcPts val="1400"/>
              </a:spcBef>
              <a:spcAft>
                <a:spcPts val="0"/>
              </a:spcAft>
              <a:buClr>
                <a:schemeClr val="dk1"/>
              </a:buClr>
              <a:buSzPts val="2200"/>
              <a:buChar char="●"/>
            </a:pPr>
            <a:r>
              <a:rPr lang="en" sz="2200"/>
              <a:t>Pre-existing condition confounding outcome</a:t>
            </a:r>
            <a:endParaRPr/>
          </a:p>
          <a:p>
            <a:pPr indent="-254000" lvl="0" marL="254000" rtl="0" algn="l">
              <a:lnSpc>
                <a:spcPct val="90000"/>
              </a:lnSpc>
              <a:spcBef>
                <a:spcPts val="1400"/>
              </a:spcBef>
              <a:spcAft>
                <a:spcPts val="0"/>
              </a:spcAft>
              <a:buClr>
                <a:schemeClr val="dk1"/>
              </a:buClr>
              <a:buSzPts val="2200"/>
              <a:buChar char="●"/>
            </a:pPr>
            <a:r>
              <a:rPr lang="en" sz="2200"/>
              <a:t>Pre-existing terminal illness, unlikely to survive </a:t>
            </a:r>
            <a:endParaRPr/>
          </a:p>
          <a:p>
            <a:pPr indent="-254000" lvl="0" marL="254000" rtl="0" algn="l">
              <a:lnSpc>
                <a:spcPct val="90000"/>
              </a:lnSpc>
              <a:spcBef>
                <a:spcPts val="1400"/>
              </a:spcBef>
              <a:spcAft>
                <a:spcPts val="0"/>
              </a:spcAft>
              <a:buClr>
                <a:schemeClr val="dk1"/>
              </a:buClr>
              <a:buSzPts val="2200"/>
              <a:buChar char="●"/>
            </a:pPr>
            <a:r>
              <a:rPr lang="en" sz="2200"/>
              <a:t>Planned early withdrawal of life support</a:t>
            </a:r>
            <a:endParaRPr/>
          </a:p>
          <a:p>
            <a:pPr indent="-254000" lvl="0" marL="254000" rtl="0" algn="l">
              <a:lnSpc>
                <a:spcPct val="90000"/>
              </a:lnSpc>
              <a:spcBef>
                <a:spcPts val="1400"/>
              </a:spcBef>
              <a:spcAft>
                <a:spcPts val="0"/>
              </a:spcAft>
              <a:buClr>
                <a:schemeClr val="dk1"/>
              </a:buClr>
              <a:buSzPts val="2200"/>
              <a:buChar char="●"/>
            </a:pPr>
            <a:r>
              <a:rPr lang="en" sz="2200"/>
              <a:t>Presumed sepsis as etiology of arrest</a:t>
            </a:r>
            <a:endParaRPr/>
          </a:p>
          <a:p>
            <a:pPr indent="-254000" lvl="0" marL="254000" rtl="0" algn="l">
              <a:lnSpc>
                <a:spcPct val="90000"/>
              </a:lnSpc>
              <a:spcBef>
                <a:spcPts val="1400"/>
              </a:spcBef>
              <a:spcAft>
                <a:spcPts val="1600"/>
              </a:spcAft>
              <a:buClr>
                <a:schemeClr val="dk1"/>
              </a:buClr>
              <a:buSzPts val="2200"/>
              <a:buChar char="●"/>
            </a:pPr>
            <a:r>
              <a:rPr lang="en" sz="2200"/>
              <a:t>Prisoner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Intervention</a:t>
            </a:r>
            <a:endParaRPr/>
          </a:p>
        </p:txBody>
      </p:sp>
      <p:sp>
        <p:nvSpPr>
          <p:cNvPr id="101" name="Google Shape;101;p20"/>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spcBef>
                <a:spcPts val="0"/>
              </a:spcBef>
              <a:spcAft>
                <a:spcPts val="0"/>
              </a:spcAft>
              <a:buClr>
                <a:schemeClr val="dk1"/>
              </a:buClr>
              <a:buSzPts val="2400"/>
              <a:buChar char="●"/>
            </a:pPr>
            <a:r>
              <a:rPr lang="en"/>
              <a:t>Duration</a:t>
            </a:r>
            <a:endParaRPr/>
          </a:p>
          <a:p>
            <a:pPr indent="-254000" lvl="0" marL="254000" rtl="0" algn="l">
              <a:spcBef>
                <a:spcPts val="1400"/>
              </a:spcBef>
              <a:spcAft>
                <a:spcPts val="0"/>
              </a:spcAft>
              <a:buClr>
                <a:schemeClr val="dk1"/>
              </a:buClr>
              <a:buSzPts val="2400"/>
              <a:buChar char="●"/>
            </a:pPr>
            <a:r>
              <a:rPr lang="en"/>
              <a:t>Measured from definitive cooling initiation</a:t>
            </a:r>
            <a:endParaRPr/>
          </a:p>
          <a:p>
            <a:pPr indent="-254000" lvl="0" marL="254000" rtl="0" algn="l">
              <a:spcBef>
                <a:spcPts val="1400"/>
              </a:spcBef>
              <a:spcAft>
                <a:spcPts val="0"/>
              </a:spcAft>
              <a:buClr>
                <a:schemeClr val="dk1"/>
              </a:buClr>
              <a:buSzPts val="2400"/>
              <a:buChar char="●"/>
            </a:pPr>
            <a:r>
              <a:rPr lang="en"/>
              <a:t>Any definitive cooling device*</a:t>
            </a:r>
            <a:endParaRPr/>
          </a:p>
          <a:p>
            <a:pPr indent="-254000" lvl="0" marL="254000" rtl="0" algn="l">
              <a:spcBef>
                <a:spcPts val="1400"/>
              </a:spcBef>
              <a:spcAft>
                <a:spcPts val="0"/>
              </a:spcAft>
              <a:buClr>
                <a:schemeClr val="dk1"/>
              </a:buClr>
              <a:buSzPts val="2400"/>
              <a:buChar char="●"/>
            </a:pPr>
            <a:r>
              <a:rPr lang="en"/>
              <a:t>Clinical standardization</a:t>
            </a:r>
            <a:endParaRPr/>
          </a:p>
          <a:p>
            <a:pPr indent="-101600" lvl="0" marL="254000" rtl="0" algn="l">
              <a:spcBef>
                <a:spcPts val="1400"/>
              </a:spcBef>
              <a:spcAft>
                <a:spcPts val="1600"/>
              </a:spcAft>
              <a:buClr>
                <a:schemeClr val="dk1"/>
              </a:buClr>
              <a:buSzPts val="2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b="0" l="3744" r="0" t="0"/>
          <a:stretch/>
        </p:blipFill>
        <p:spPr>
          <a:xfrm>
            <a:off x="114300" y="0"/>
            <a:ext cx="5108435" cy="2486454"/>
          </a:xfrm>
          <a:prstGeom prst="rect">
            <a:avLst/>
          </a:prstGeom>
          <a:noFill/>
          <a:ln>
            <a:noFill/>
          </a:ln>
        </p:spPr>
      </p:pic>
      <p:pic>
        <p:nvPicPr>
          <p:cNvPr id="108" name="Google Shape;108;p21"/>
          <p:cNvPicPr preferRelativeResize="0"/>
          <p:nvPr/>
        </p:nvPicPr>
        <p:blipFill rotWithShape="1">
          <a:blip r:embed="rId4">
            <a:alphaModFix/>
          </a:blip>
          <a:srcRect b="0" l="0" r="17505" t="24545"/>
          <a:stretch/>
        </p:blipFill>
        <p:spPr>
          <a:xfrm>
            <a:off x="5344931" y="0"/>
            <a:ext cx="3677494" cy="2810644"/>
          </a:xfrm>
          <a:prstGeom prst="rect">
            <a:avLst/>
          </a:prstGeom>
          <a:noFill/>
          <a:ln>
            <a:noFill/>
          </a:ln>
        </p:spPr>
      </p:pic>
      <p:pic>
        <p:nvPicPr>
          <p:cNvPr id="109" name="Google Shape;109;p21"/>
          <p:cNvPicPr preferRelativeResize="0"/>
          <p:nvPr/>
        </p:nvPicPr>
        <p:blipFill>
          <a:blip r:embed="rId5">
            <a:alphaModFix/>
          </a:blip>
          <a:stretch>
            <a:fillRect/>
          </a:stretch>
        </p:blipFill>
        <p:spPr>
          <a:xfrm>
            <a:off x="114300" y="2686049"/>
            <a:ext cx="2343150" cy="2343150"/>
          </a:xfrm>
          <a:prstGeom prst="rect">
            <a:avLst/>
          </a:prstGeom>
          <a:noFill/>
          <a:ln>
            <a:noFill/>
          </a:ln>
        </p:spPr>
      </p:pic>
      <p:pic>
        <p:nvPicPr>
          <p:cNvPr id="110" name="Google Shape;110;p21"/>
          <p:cNvPicPr preferRelativeResize="0"/>
          <p:nvPr/>
        </p:nvPicPr>
        <p:blipFill rotWithShape="1">
          <a:blip r:embed="rId6">
            <a:alphaModFix/>
          </a:blip>
          <a:srcRect b="0" l="25824" r="28996" t="0"/>
          <a:stretch/>
        </p:blipFill>
        <p:spPr>
          <a:xfrm>
            <a:off x="2586037" y="2924934"/>
            <a:ext cx="1869076" cy="2104257"/>
          </a:xfrm>
          <a:prstGeom prst="rect">
            <a:avLst/>
          </a:prstGeom>
          <a:noFill/>
          <a:ln>
            <a:noFill/>
          </a:ln>
        </p:spPr>
      </p:pic>
      <p:pic>
        <p:nvPicPr>
          <p:cNvPr id="111" name="Google Shape;111;p21"/>
          <p:cNvPicPr preferRelativeResize="0"/>
          <p:nvPr/>
        </p:nvPicPr>
        <p:blipFill rotWithShape="1">
          <a:blip r:embed="rId7">
            <a:alphaModFix/>
          </a:blip>
          <a:srcRect b="0" l="20933" r="23875" t="0"/>
          <a:stretch/>
        </p:blipFill>
        <p:spPr>
          <a:xfrm>
            <a:off x="4801144" y="2924944"/>
            <a:ext cx="1944657" cy="21042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3">
            <a:alphaModFix/>
          </a:blip>
          <a:srcRect b="61169" l="0" r="0" t="0"/>
          <a:stretch/>
        </p:blipFill>
        <p:spPr>
          <a:xfrm>
            <a:off x="2510363" y="0"/>
            <a:ext cx="4395627" cy="5143499"/>
          </a:xfrm>
          <a:prstGeom prst="rect">
            <a:avLst/>
          </a:prstGeom>
          <a:noFill/>
          <a:ln>
            <a:noFill/>
          </a:ln>
        </p:spPr>
      </p:pic>
      <p:sp>
        <p:nvSpPr>
          <p:cNvPr id="117" name="Google Shape;117;p22"/>
          <p:cNvSpPr txBox="1"/>
          <p:nvPr/>
        </p:nvSpPr>
        <p:spPr>
          <a:xfrm>
            <a:off x="142875" y="81216"/>
            <a:ext cx="3086100" cy="1222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300"/>
              <a:buFont typeface="Calibri"/>
              <a:buNone/>
            </a:pPr>
            <a:r>
              <a:rPr b="0" i="0" lang="en" sz="3300" u="none" cap="none" strike="noStrike">
                <a:solidFill>
                  <a:srgbClr val="000000"/>
                </a:solidFill>
                <a:latin typeface="Calibri"/>
                <a:ea typeface="Calibri"/>
                <a:cs typeface="Calibri"/>
                <a:sym typeface="Calibri"/>
              </a:rPr>
              <a:t>Enrollment and</a:t>
            </a:r>
            <a:endParaRPr sz="1100"/>
          </a:p>
          <a:p>
            <a:pPr indent="0" lvl="0" marL="0" marR="0" rtl="0" algn="ctr">
              <a:lnSpc>
                <a:spcPct val="100000"/>
              </a:lnSpc>
              <a:spcBef>
                <a:spcPts val="0"/>
              </a:spcBef>
              <a:spcAft>
                <a:spcPts val="0"/>
              </a:spcAft>
              <a:buClr>
                <a:srgbClr val="000000"/>
              </a:buClr>
              <a:buSzPts val="3300"/>
              <a:buFont typeface="Calibri"/>
              <a:buNone/>
            </a:pPr>
            <a:r>
              <a:rPr b="0" i="0" lang="en" sz="3300" u="none" cap="none" strike="noStrike">
                <a:solidFill>
                  <a:srgbClr val="000000"/>
                </a:solidFill>
                <a:latin typeface="Calibri"/>
                <a:ea typeface="Calibri"/>
                <a:cs typeface="Calibri"/>
                <a:sym typeface="Calibri"/>
              </a:rPr>
              <a:t>Patient Flow</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blip>
          <a:srcRect b="23636" l="0" r="0" t="35025"/>
          <a:stretch/>
        </p:blipFill>
        <p:spPr>
          <a:xfrm>
            <a:off x="2590875" y="0"/>
            <a:ext cx="4129029" cy="5143499"/>
          </a:xfrm>
          <a:prstGeom prst="rect">
            <a:avLst/>
          </a:prstGeom>
          <a:noFill/>
          <a:ln>
            <a:noFill/>
          </a:ln>
        </p:spPr>
      </p:pic>
      <p:sp>
        <p:nvSpPr>
          <p:cNvPr id="123" name="Google Shape;123;p23"/>
          <p:cNvSpPr txBox="1"/>
          <p:nvPr/>
        </p:nvSpPr>
        <p:spPr>
          <a:xfrm>
            <a:off x="142875" y="81216"/>
            <a:ext cx="3086100" cy="1222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300"/>
              <a:buFont typeface="Calibri"/>
              <a:buNone/>
            </a:pPr>
            <a:r>
              <a:rPr b="0" i="0" lang="en" sz="3300" u="none" cap="none" strike="noStrike">
                <a:solidFill>
                  <a:srgbClr val="000000"/>
                </a:solidFill>
                <a:latin typeface="Calibri"/>
                <a:ea typeface="Calibri"/>
                <a:cs typeface="Calibri"/>
                <a:sym typeface="Calibri"/>
              </a:rPr>
              <a:t>Enrollment and</a:t>
            </a:r>
            <a:endParaRPr sz="1100"/>
          </a:p>
          <a:p>
            <a:pPr indent="0" lvl="0" marL="0" marR="0" rtl="0" algn="ctr">
              <a:lnSpc>
                <a:spcPct val="100000"/>
              </a:lnSpc>
              <a:spcBef>
                <a:spcPts val="0"/>
              </a:spcBef>
              <a:spcAft>
                <a:spcPts val="0"/>
              </a:spcAft>
              <a:buClr>
                <a:srgbClr val="000000"/>
              </a:buClr>
              <a:buSzPts val="3300"/>
              <a:buFont typeface="Calibri"/>
              <a:buNone/>
            </a:pPr>
            <a:r>
              <a:rPr b="0" i="0" lang="en" sz="3300" u="none" cap="none" strike="noStrike">
                <a:solidFill>
                  <a:srgbClr val="000000"/>
                </a:solidFill>
                <a:latin typeface="Calibri"/>
                <a:ea typeface="Calibri"/>
                <a:cs typeface="Calibri"/>
                <a:sym typeface="Calibri"/>
              </a:rPr>
              <a:t>Patient Flow</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