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7ECA775-678B-4A85-AE42-9E88B0F88853}">
  <a:tblStyle styleId="{87ECA775-678B-4A85-AE42-9E88B0F88853}"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6ea387ac7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 name="Google Shape;66;g6ea387ac7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g6ea387ac7c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6ea387ac7c_0_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g6ea387ac7c_0_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45" name="Google Shape;145;g6ea387ac7c_0_6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6ea387ac7c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6ea387ac7c_0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6ea387ac7c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6ea387ac7c_0_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6ea387ac7c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6ea387ac7c_0_1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6ea387ac7c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6ea387ac7c_0_1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6ea387ac7c_0_1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6ea387ac7c_0_1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96" name="Google Shape;196;g6ea387ac7c_0_1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6ea387ac7c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6ea387ac7c_0_1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6ea387ac7c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6ea387ac7c_0_1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6ea387ac7c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6ea387ac7c_0_1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6ea387ac7c_0_1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g6ea387ac7c_0_1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42" name="Google Shape;242;g6ea387ac7c_0_15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6ea387ac7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6ea387ac7c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6ea387ac7c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6ea387ac7c_0_1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6ea387ac7c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6ea387ac7c_0_1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6ea387ac7c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6ea387ac7c_0_1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6ea387ac7c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6ea387ac7c_0_1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6ea387ac7c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6ea387ac7c_0_2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6ea387ac7c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6ea387ac7c_0_2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6ea387ac7c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6ea387ac7c_0_2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6ea387ac7c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g6ea387ac7c_0_2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6ea387ac7c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6ea387ac7c_0_2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6ea387ac7c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t>Monitoring / Diagnosis</a:t>
            </a:r>
            <a:endParaRPr u="sng"/>
          </a:p>
          <a:p>
            <a:pPr indent="0" lvl="0" marL="0" rtl="0" algn="l">
              <a:lnSpc>
                <a:spcPct val="115000"/>
              </a:lnSpc>
              <a:spcBef>
                <a:spcPts val="1000"/>
              </a:spcBef>
              <a:spcAft>
                <a:spcPts val="0"/>
              </a:spcAft>
              <a:buClr>
                <a:schemeClr val="dk1"/>
              </a:buClr>
              <a:buSzPts val="1100"/>
              <a:buFont typeface="Arial"/>
              <a:buNone/>
            </a:pPr>
            <a:r>
              <a:rPr lang="en"/>
              <a:t>Rationale: our goal is to encourage a consistent pattern of care that balances the need for sensitive detection of infectious complications with sufficiently specific diagnosis.  The balance is important because high rates of false positives associated with daily or indiscriminate cultures make it more difficult to detect changes in the real rate of infections between treatments.  As with the rest of the CST guideline, the goal is to optimize detection of signal from noise.</a:t>
            </a:r>
            <a:endParaRPr/>
          </a:p>
          <a:p>
            <a:pPr indent="0" lvl="0" marL="0" rtl="0" algn="l">
              <a:lnSpc>
                <a:spcPct val="115000"/>
              </a:lnSpc>
              <a:spcBef>
                <a:spcPts val="1000"/>
              </a:spcBef>
              <a:spcAft>
                <a:spcPts val="0"/>
              </a:spcAft>
              <a:buClr>
                <a:schemeClr val="dk1"/>
              </a:buClr>
              <a:buSzPts val="1100"/>
              <a:buFont typeface="Arial"/>
              <a:buNone/>
            </a:pPr>
            <a:r>
              <a:rPr lang="en"/>
              <a:t>Daily chest x-ray and daily CBC if desired by the treating team are appropriate and may be used to screen for infection, especially during the period of intubation and cooling.  Cultures should not be performed just for monitoring or surveillance in the absence of clinical indications.</a:t>
            </a:r>
            <a:endParaRPr/>
          </a:p>
          <a:p>
            <a:pPr indent="0" lvl="0" marL="0" rtl="0" algn="l">
              <a:lnSpc>
                <a:spcPct val="115000"/>
              </a:lnSpc>
              <a:spcBef>
                <a:spcPts val="1000"/>
              </a:spcBef>
              <a:spcAft>
                <a:spcPts val="0"/>
              </a:spcAft>
              <a:buClr>
                <a:schemeClr val="dk1"/>
              </a:buClr>
              <a:buSzPts val="1100"/>
              <a:buFont typeface="Arial"/>
              <a:buNone/>
            </a:pPr>
            <a:r>
              <a:rPr lang="en"/>
              <a:t>Cultures of blood, urine or sputum, and urinalysis should be performed based on specific indications.  Indications for obtaining cultures include:</a:t>
            </a:r>
            <a:endParaRPr/>
          </a:p>
          <a:p>
            <a:pPr indent="-304800" lvl="0" marL="457200" rtl="0" algn="l">
              <a:lnSpc>
                <a:spcPct val="115000"/>
              </a:lnSpc>
              <a:spcBef>
                <a:spcPts val="1000"/>
              </a:spcBef>
              <a:spcAft>
                <a:spcPts val="0"/>
              </a:spcAft>
              <a:buClr>
                <a:schemeClr val="dk1"/>
              </a:buClr>
              <a:buSzPts val="1200"/>
              <a:buFont typeface="Calibri"/>
              <a:buChar char="●"/>
            </a:pPr>
            <a:r>
              <a:rPr lang="en"/>
              <a:t>Imaging:  a new infiltrate on chest X ray is a reasonable indication for blood and sputum cultures.</a:t>
            </a:r>
            <a:endParaRPr/>
          </a:p>
          <a:p>
            <a:pPr indent="-304800" lvl="0" marL="457200" rtl="0" algn="l">
              <a:lnSpc>
                <a:spcPct val="115000"/>
              </a:lnSpc>
              <a:spcBef>
                <a:spcPts val="0"/>
              </a:spcBef>
              <a:spcAft>
                <a:spcPts val="0"/>
              </a:spcAft>
              <a:buClr>
                <a:schemeClr val="dk1"/>
              </a:buClr>
              <a:buSzPts val="1200"/>
              <a:buFont typeface="Calibri"/>
              <a:buChar char="●"/>
            </a:pPr>
            <a:r>
              <a:rPr lang="en"/>
              <a:t>Fever:  either a direct elevation of core temperature (despite or after TTM) or a drop in water bath temperature of cooling device as determined by local practice, if indicative of fever is a reasonable indication for obtaining cultures.</a:t>
            </a:r>
            <a:endParaRPr/>
          </a:p>
          <a:p>
            <a:pPr indent="-304800" lvl="0" marL="457200" rtl="0" algn="l">
              <a:lnSpc>
                <a:spcPct val="115000"/>
              </a:lnSpc>
              <a:spcBef>
                <a:spcPts val="0"/>
              </a:spcBef>
              <a:spcAft>
                <a:spcPts val="0"/>
              </a:spcAft>
              <a:buClr>
                <a:schemeClr val="dk1"/>
              </a:buClr>
              <a:buSzPts val="1200"/>
              <a:buFont typeface="Calibri"/>
              <a:buChar char="●"/>
            </a:pPr>
            <a:r>
              <a:rPr lang="en"/>
              <a:t>Clinical suspicion:  cultures may be obtained if infection is suspected clinically based on observations such as increasing oxygen requirement, hemodynamic evidence of sepsis like direct or indirect evidence of decreased systemic vascular resistance, evident pyuria or skin or soft tissue infection on exam, or progression of leukocytosis or shift.</a:t>
            </a:r>
            <a:endParaRPr/>
          </a:p>
          <a:p>
            <a:pPr indent="0" lvl="0" marL="0" rtl="0" algn="l">
              <a:lnSpc>
                <a:spcPct val="115000"/>
              </a:lnSpc>
              <a:spcBef>
                <a:spcPts val="1000"/>
              </a:spcBef>
              <a:spcAft>
                <a:spcPts val="0"/>
              </a:spcAft>
              <a:buClr>
                <a:schemeClr val="dk1"/>
              </a:buClr>
              <a:buSzPts val="1100"/>
              <a:buFont typeface="Arial"/>
              <a:buNone/>
            </a:pPr>
            <a:r>
              <a:rPr lang="en"/>
              <a:t>None of these observations or indications in isolation require cultures or other accelerated monitoring, but are more suggestive when observed together.  In particular, the presence of leukocytosis alone is insufficient to generate clinical suspicion and cultures.</a:t>
            </a:r>
            <a:endParaRPr/>
          </a:p>
          <a:p>
            <a:pPr indent="0" lvl="0" marL="0" rtl="0" algn="l">
              <a:lnSpc>
                <a:spcPct val="115000"/>
              </a:lnSpc>
              <a:spcBef>
                <a:spcPts val="1000"/>
              </a:spcBef>
              <a:spcAft>
                <a:spcPts val="0"/>
              </a:spcAft>
              <a:buClr>
                <a:schemeClr val="dk1"/>
              </a:buClr>
              <a:buSzPts val="1100"/>
              <a:buFont typeface="Arial"/>
              <a:buNone/>
            </a:pPr>
            <a:r>
              <a:rPr lang="en"/>
              <a:t>When cultures are indicated, the site of cultures should be appropriate to the suspected source.</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Clr>
                <a:schemeClr val="dk1"/>
              </a:buClr>
              <a:buSzPts val="1100"/>
              <a:buFont typeface="Arial"/>
              <a:buNone/>
            </a:pPr>
            <a:r>
              <a:rPr lang="en"/>
              <a:t>Treatment</a:t>
            </a:r>
            <a:endParaRPr/>
          </a:p>
          <a:p>
            <a:pPr indent="0" lvl="0" marL="0" rtl="0" algn="l">
              <a:lnSpc>
                <a:spcPct val="115000"/>
              </a:lnSpc>
              <a:spcBef>
                <a:spcPts val="1000"/>
              </a:spcBef>
              <a:spcAft>
                <a:spcPts val="0"/>
              </a:spcAft>
              <a:buClr>
                <a:schemeClr val="dk1"/>
              </a:buClr>
              <a:buSzPts val="1100"/>
              <a:buFont typeface="Arial"/>
              <a:buNone/>
            </a:pPr>
            <a:r>
              <a:rPr lang="en"/>
              <a:t>Prophylactic antibiotics to avoid ventilator associated pneumonia are permitted but not required as clinical trial data did not show an impact on ventilator-free days or outcome.  Prophylactic antibiotics are not otherwise indicated.</a:t>
            </a:r>
            <a:endParaRPr/>
          </a:p>
          <a:p>
            <a:pPr indent="0" lvl="0" marL="0" rtl="0" algn="l">
              <a:lnSpc>
                <a:spcPct val="115000"/>
              </a:lnSpc>
              <a:spcBef>
                <a:spcPts val="1000"/>
              </a:spcBef>
              <a:spcAft>
                <a:spcPts val="1000"/>
              </a:spcAft>
              <a:buClr>
                <a:schemeClr val="dk1"/>
              </a:buClr>
              <a:buSzPts val="1100"/>
              <a:buFont typeface="Arial"/>
              <a:buNone/>
            </a:pPr>
            <a:r>
              <a:rPr lang="en"/>
              <a:t>When there is sufficient suspicion of infection, use and choice of antibiotics should be given consistent with institutional or clinical team preferences and local antibiotic susceptibilities.  Source control is always indicated whenever possible.  In cases of suspected infection of endovascular cooling catheter, pulling the catheter is recommended if (1) the cooling catheter is the likely source of CLABSI and (2) the patient is worsening.</a:t>
            </a:r>
            <a:endParaRPr/>
          </a:p>
        </p:txBody>
      </p:sp>
      <p:sp>
        <p:nvSpPr>
          <p:cNvPr id="327" name="Google Shape;327;g6ea387ac7c_0_2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6ea387ac7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6ea387ac7c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6ea387ac7c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Monitoring / Diagnosis</a:t>
            </a:r>
            <a:endParaRPr u="sng"/>
          </a:p>
          <a:p>
            <a:pPr indent="0" lvl="0" marL="0" rtl="0" algn="l">
              <a:lnSpc>
                <a:spcPct val="115000"/>
              </a:lnSpc>
              <a:spcBef>
                <a:spcPts val="1000"/>
              </a:spcBef>
              <a:spcAft>
                <a:spcPts val="0"/>
              </a:spcAft>
              <a:buNone/>
            </a:pPr>
            <a:r>
              <a:rPr lang="en"/>
              <a:t>Rationale: our goal is to encourage a consistent pattern of care that balances the need for sensitive detection of infectious complications with sufficiently specific diagnosis.  The balance is important because high rates of false positives associated with daily or indiscriminate cultures make it more difficult to detect changes in the real rate of infections between treatments.  As with the rest of the CST guideline, the goal is to optimize detection of signal from noise.</a:t>
            </a:r>
            <a:endParaRPr/>
          </a:p>
          <a:p>
            <a:pPr indent="0" lvl="0" marL="0" rtl="0" algn="l">
              <a:lnSpc>
                <a:spcPct val="115000"/>
              </a:lnSpc>
              <a:spcBef>
                <a:spcPts val="1000"/>
              </a:spcBef>
              <a:spcAft>
                <a:spcPts val="0"/>
              </a:spcAft>
              <a:buNone/>
            </a:pPr>
            <a:r>
              <a:rPr lang="en"/>
              <a:t>Daily chest x-ray and daily CBC if desired by the treating team are appropriate and may be used to screen for infection, especially during the period of intubation and cooling.  Cultures should not be performed just for monitoring or surveillance in the absence of clinical indications.</a:t>
            </a:r>
            <a:endParaRPr/>
          </a:p>
          <a:p>
            <a:pPr indent="0" lvl="0" marL="0" rtl="0" algn="l">
              <a:lnSpc>
                <a:spcPct val="115000"/>
              </a:lnSpc>
              <a:spcBef>
                <a:spcPts val="1000"/>
              </a:spcBef>
              <a:spcAft>
                <a:spcPts val="0"/>
              </a:spcAft>
              <a:buNone/>
            </a:pPr>
            <a:r>
              <a:rPr lang="en"/>
              <a:t>Cultures of blood, urine or sputum, and urinalysis should be performed based on specific indications.  Indications for obtaining cultures include:</a:t>
            </a:r>
            <a:endParaRPr/>
          </a:p>
          <a:p>
            <a:pPr indent="-304800" lvl="0" marL="457200" rtl="0" algn="l">
              <a:lnSpc>
                <a:spcPct val="115000"/>
              </a:lnSpc>
              <a:spcBef>
                <a:spcPts val="1000"/>
              </a:spcBef>
              <a:spcAft>
                <a:spcPts val="0"/>
              </a:spcAft>
              <a:buClr>
                <a:schemeClr val="dk1"/>
              </a:buClr>
              <a:buSzPts val="1200"/>
              <a:buFont typeface="Calibri"/>
              <a:buChar char="●"/>
            </a:pPr>
            <a:r>
              <a:rPr lang="en"/>
              <a:t>Imaging:  a new infiltrate on chest X ray is a reasonable indication for blood and sputum cultures.</a:t>
            </a:r>
            <a:endParaRPr/>
          </a:p>
          <a:p>
            <a:pPr indent="-304800" lvl="0" marL="457200" rtl="0" algn="l">
              <a:lnSpc>
                <a:spcPct val="115000"/>
              </a:lnSpc>
              <a:spcBef>
                <a:spcPts val="0"/>
              </a:spcBef>
              <a:spcAft>
                <a:spcPts val="0"/>
              </a:spcAft>
              <a:buClr>
                <a:schemeClr val="dk1"/>
              </a:buClr>
              <a:buSzPts val="1200"/>
              <a:buFont typeface="Calibri"/>
              <a:buChar char="●"/>
            </a:pPr>
            <a:r>
              <a:rPr lang="en"/>
              <a:t>Fever:  either a direct elevation of core temperature (despite or after TTM) or a drop in water bath temperature of cooling device as determined by local practice, if indicative of fever is a reasonable indication for obtaining cultures.</a:t>
            </a:r>
            <a:endParaRPr/>
          </a:p>
          <a:p>
            <a:pPr indent="-304800" lvl="0" marL="457200" rtl="0" algn="l">
              <a:lnSpc>
                <a:spcPct val="115000"/>
              </a:lnSpc>
              <a:spcBef>
                <a:spcPts val="0"/>
              </a:spcBef>
              <a:spcAft>
                <a:spcPts val="0"/>
              </a:spcAft>
              <a:buClr>
                <a:schemeClr val="dk1"/>
              </a:buClr>
              <a:buSzPts val="1200"/>
              <a:buFont typeface="Calibri"/>
              <a:buChar char="●"/>
            </a:pPr>
            <a:r>
              <a:rPr lang="en"/>
              <a:t>Clinical suspicion:  cultures may be obtained if infection is suspected clinically based on observations such as increasing oxygen requirement, hemodynamic evidence of sepsis like direct or indirect evidence of decreased systemic vascular resistance, evident pyuria or skin or soft tissue infection on exam, or progression of leukocytosis or shift.</a:t>
            </a:r>
            <a:endParaRPr/>
          </a:p>
          <a:p>
            <a:pPr indent="0" lvl="0" marL="0" rtl="0" algn="l">
              <a:lnSpc>
                <a:spcPct val="115000"/>
              </a:lnSpc>
              <a:spcBef>
                <a:spcPts val="1000"/>
              </a:spcBef>
              <a:spcAft>
                <a:spcPts val="0"/>
              </a:spcAft>
              <a:buNone/>
            </a:pPr>
            <a:r>
              <a:rPr lang="en"/>
              <a:t>None of these observations or indications in isolation require cultures or other accelerated monitoring, but are more suggestive when observed together.  In particular, the presence of leukocytosis alone is insufficient to generate clinical suspicion and cultures.</a:t>
            </a:r>
            <a:endParaRPr/>
          </a:p>
          <a:p>
            <a:pPr indent="0" lvl="0" marL="0" rtl="0" algn="l">
              <a:lnSpc>
                <a:spcPct val="115000"/>
              </a:lnSpc>
              <a:spcBef>
                <a:spcPts val="1000"/>
              </a:spcBef>
              <a:spcAft>
                <a:spcPts val="0"/>
              </a:spcAft>
              <a:buNone/>
            </a:pPr>
            <a:r>
              <a:rPr lang="en"/>
              <a:t>When cultures are indicated, the site of cultures should be appropriate to the suspected source.</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
              <a:t>Treatment</a:t>
            </a:r>
            <a:endParaRPr/>
          </a:p>
          <a:p>
            <a:pPr indent="0" lvl="0" marL="0" rtl="0" algn="l">
              <a:lnSpc>
                <a:spcPct val="115000"/>
              </a:lnSpc>
              <a:spcBef>
                <a:spcPts val="1000"/>
              </a:spcBef>
              <a:spcAft>
                <a:spcPts val="0"/>
              </a:spcAft>
              <a:buNone/>
            </a:pPr>
            <a:r>
              <a:rPr lang="en"/>
              <a:t>Prophylactic antibiotics to avoid ventilator associated pneumonia are permitted but not required as clinical trial data did not show an impact on ventilator-free days or outcome.  Prophylactic antibiotics are not otherwise indicated.</a:t>
            </a:r>
            <a:endParaRPr/>
          </a:p>
          <a:p>
            <a:pPr indent="0" lvl="0" marL="0" rtl="0" algn="l">
              <a:lnSpc>
                <a:spcPct val="115000"/>
              </a:lnSpc>
              <a:spcBef>
                <a:spcPts val="1000"/>
              </a:spcBef>
              <a:spcAft>
                <a:spcPts val="1000"/>
              </a:spcAft>
              <a:buNone/>
            </a:pPr>
            <a:r>
              <a:rPr lang="en"/>
              <a:t>When there is sufficient suspicion of infection, use and choice of antibiotics should be given consistent with institutional or clinical team preferences and local antibiotic susceptibilities.  Source control is always indicated whenever possible.  In cases of suspected infection of endovascular cooling catheter, pulling the catheter is recommended if (1) the cooling catheter is the likely source of CLABSI and (2) the patient is worsening.</a:t>
            </a:r>
            <a:endParaRPr/>
          </a:p>
        </p:txBody>
      </p:sp>
      <p:sp>
        <p:nvSpPr>
          <p:cNvPr id="334" name="Google Shape;334;g6ea387ac7c_0_2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g6ea387ac7c_0_2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g6ea387ac7c_0_2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42" name="Google Shape;342;g6ea387ac7c_0_2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g6ea387ac7c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g6ea387ac7c_0_2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g6ea387ac7c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g6ea387ac7c_0_2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g6ea387ac7c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g6ea387ac7c_0_2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g6ea387ac7c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g6ea387ac7c_0_2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g6ea387ac7c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g6ea387ac7c_0_3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g6ea387ac7c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g6ea387ac7c_0_3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g6ea387ac7c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g6ea387ac7c_0_3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Google Shape;421;g6ea387ac7c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g6ea387ac7c_0_3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6ea387ac7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g6ea387ac7c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Google Shape;428;g6ea387ac7c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g6ea387ac7c_0_3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Google Shape;435;g6ea387ac7c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g6ea387ac7c_0_3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Google Shape;442;g6ea387ac7c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g6ea387ac7c_0_3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Google Shape;449;g6ea387ac7c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g6ea387ac7c_0_3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Google Shape;456;g6ea387ac7c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g6ea387ac7c_0_3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Google Shape;463;g6ea387ac7c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g6ea387ac7c_0_3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Google Shape;470;g6ea387ac7c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g6ea387ac7c_0_3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g6ea387ac7c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g6ea387ac7c_0_3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Google Shape;484;g6ea387ac7c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g6ea387ac7c_0_3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6ea387ac7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6ea387ac7c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6ea387ac7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6ea387ac7c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6ea387ac7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6ea387ac7c_0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6ea387ac7c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6ea387ac7c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6ea387ac7c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6ea387ac7c_0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Clr>
                <a:schemeClr val="dk1"/>
              </a:buClr>
              <a:buSzPts val="3300"/>
              <a:buFont typeface="Calibri"/>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2" name="Google Shape;52;p13"/>
          <p:cNvSpPr txBox="1"/>
          <p:nvPr>
            <p:ph idx="1" type="body"/>
          </p:nvPr>
        </p:nvSpPr>
        <p:spPr>
          <a:xfrm>
            <a:off x="457200" y="1200151"/>
            <a:ext cx="8229600" cy="3394500"/>
          </a:xfrm>
          <a:prstGeom prst="rect">
            <a:avLst/>
          </a:prstGeom>
          <a:noFill/>
          <a:ln>
            <a:noFill/>
          </a:ln>
        </p:spPr>
        <p:txBody>
          <a:bodyPr anchorCtr="0" anchor="t" bIns="34275" lIns="68575" spcFirstLastPara="1" rIns="68575" wrap="square" tIns="34275">
            <a:noAutofit/>
          </a:bodyPr>
          <a:lstStyle>
            <a:lvl1pPr indent="-381000" lvl="0" marL="457200" rtl="0" algn="l">
              <a:lnSpc>
                <a:spcPct val="100000"/>
              </a:lnSpc>
              <a:spcBef>
                <a:spcPts val="1400"/>
              </a:spcBef>
              <a:spcAft>
                <a:spcPts val="0"/>
              </a:spcAft>
              <a:buClr>
                <a:schemeClr val="dk1"/>
              </a:buClr>
              <a:buSzPts val="2400"/>
              <a:buChar char="•"/>
              <a:defRPr/>
            </a:lvl1pPr>
            <a:lvl2pPr indent="-361950" lvl="1" marL="914400" rtl="0" algn="l">
              <a:lnSpc>
                <a:spcPct val="100000"/>
              </a:lnSpc>
              <a:spcBef>
                <a:spcPts val="1400"/>
              </a:spcBef>
              <a:spcAft>
                <a:spcPts val="0"/>
              </a:spcAft>
              <a:buClr>
                <a:schemeClr val="dk1"/>
              </a:buClr>
              <a:buSzPts val="2100"/>
              <a:buChar char="–"/>
              <a:defRPr/>
            </a:lvl2pPr>
            <a:lvl3pPr indent="-342900" lvl="2" marL="1371600" rtl="0" algn="l">
              <a:lnSpc>
                <a:spcPct val="100000"/>
              </a:lnSpc>
              <a:spcBef>
                <a:spcPts val="1400"/>
              </a:spcBef>
              <a:spcAft>
                <a:spcPts val="0"/>
              </a:spcAft>
              <a:buClr>
                <a:schemeClr val="dk1"/>
              </a:buClr>
              <a:buSzPts val="1800"/>
              <a:buChar char="•"/>
              <a:defRPr/>
            </a:lvl3pPr>
            <a:lvl4pPr indent="-323850" lvl="3" marL="1828800" rtl="0" algn="l">
              <a:lnSpc>
                <a:spcPct val="100000"/>
              </a:lnSpc>
              <a:spcBef>
                <a:spcPts val="1400"/>
              </a:spcBef>
              <a:spcAft>
                <a:spcPts val="0"/>
              </a:spcAft>
              <a:buClr>
                <a:schemeClr val="dk1"/>
              </a:buClr>
              <a:buSzPts val="1500"/>
              <a:buChar char="–"/>
              <a:defRPr/>
            </a:lvl4pPr>
            <a:lvl5pPr indent="-323850" lvl="4" marL="2286000" rtl="0" algn="l">
              <a:lnSpc>
                <a:spcPct val="100000"/>
              </a:lnSpc>
              <a:spcBef>
                <a:spcPts val="1400"/>
              </a:spcBef>
              <a:spcAft>
                <a:spcPts val="0"/>
              </a:spcAft>
              <a:buClr>
                <a:schemeClr val="dk1"/>
              </a:buClr>
              <a:buSzPts val="1500"/>
              <a:buChar char="»"/>
              <a:defRPr/>
            </a:lvl5pPr>
            <a:lvl6pPr indent="-317500" lvl="5" marL="2743200" rtl="0" algn="l">
              <a:lnSpc>
                <a:spcPct val="100000"/>
              </a:lnSpc>
              <a:spcBef>
                <a:spcPts val="300"/>
              </a:spcBef>
              <a:spcAft>
                <a:spcPts val="0"/>
              </a:spcAft>
              <a:buClr>
                <a:schemeClr val="dk1"/>
              </a:buClr>
              <a:buSzPts val="1400"/>
              <a:buChar char="•"/>
              <a:defRPr/>
            </a:lvl6pPr>
            <a:lvl7pPr indent="-317500" lvl="6" marL="3200400" rtl="0" algn="l">
              <a:lnSpc>
                <a:spcPct val="100000"/>
              </a:lnSpc>
              <a:spcBef>
                <a:spcPts val="300"/>
              </a:spcBef>
              <a:spcAft>
                <a:spcPts val="0"/>
              </a:spcAft>
              <a:buClr>
                <a:schemeClr val="dk1"/>
              </a:buClr>
              <a:buSzPts val="1400"/>
              <a:buChar char="•"/>
              <a:defRPr/>
            </a:lvl7pPr>
            <a:lvl8pPr indent="-317500" lvl="7" marL="3657600" rtl="0" algn="l">
              <a:lnSpc>
                <a:spcPct val="100000"/>
              </a:lnSpc>
              <a:spcBef>
                <a:spcPts val="300"/>
              </a:spcBef>
              <a:spcAft>
                <a:spcPts val="0"/>
              </a:spcAft>
              <a:buClr>
                <a:schemeClr val="dk1"/>
              </a:buClr>
              <a:buSzPts val="1400"/>
              <a:buChar char="•"/>
              <a:defRPr/>
            </a:lvl8pPr>
            <a:lvl9pPr indent="-317500" lvl="8" marL="4114800" rtl="0" algn="l">
              <a:lnSpc>
                <a:spcPct val="100000"/>
              </a:lnSpc>
              <a:spcBef>
                <a:spcPts val="300"/>
              </a:spcBef>
              <a:spcAft>
                <a:spcPts val="0"/>
              </a:spcAft>
              <a:buClr>
                <a:schemeClr val="dk1"/>
              </a:buClr>
              <a:buSzPts val="1400"/>
              <a:buChar char="•"/>
              <a:defRPr/>
            </a:lvl9pPr>
          </a:lstStyle>
          <a:p/>
        </p:txBody>
      </p:sp>
      <p:sp>
        <p:nvSpPr>
          <p:cNvPr id="53" name="Google Shape;53;p13"/>
          <p:cNvSpPr txBox="1"/>
          <p:nvPr>
            <p:ph idx="10" type="dt"/>
          </p:nvPr>
        </p:nvSpPr>
        <p:spPr>
          <a:xfrm>
            <a:off x="1314450" y="4767263"/>
            <a:ext cx="12765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5" name="Google Shape;55;p13"/>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1">
  <p:cSld name="OBJECT_1">
    <p:spTree>
      <p:nvGrpSpPr>
        <p:cNvPr id="56" name="Shape 56"/>
        <p:cNvGrpSpPr/>
        <p:nvPr/>
      </p:nvGrpSpPr>
      <p:grpSpPr>
        <a:xfrm>
          <a:off x="0" y="0"/>
          <a:ext cx="0" cy="0"/>
          <a:chOff x="0" y="0"/>
          <a:chExt cx="0" cy="0"/>
        </a:xfrm>
      </p:grpSpPr>
      <p:sp>
        <p:nvSpPr>
          <p:cNvPr id="57" name="Google Shape;57;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8" name="Google Shape;58;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600"/>
              </a:spcBef>
              <a:spcAft>
                <a:spcPts val="0"/>
              </a:spcAft>
              <a:buClr>
                <a:schemeClr val="dk1"/>
              </a:buClr>
              <a:buSzPts val="1400"/>
              <a:buChar char="○"/>
              <a:defRPr/>
            </a:lvl2pPr>
            <a:lvl3pPr indent="-317500" lvl="2" marL="1371600" rtl="0" algn="l">
              <a:lnSpc>
                <a:spcPct val="90000"/>
              </a:lnSpc>
              <a:spcBef>
                <a:spcPts val="1600"/>
              </a:spcBef>
              <a:spcAft>
                <a:spcPts val="0"/>
              </a:spcAft>
              <a:buClr>
                <a:schemeClr val="dk1"/>
              </a:buClr>
              <a:buSzPts val="1400"/>
              <a:buChar char="■"/>
              <a:defRPr/>
            </a:lvl3pPr>
            <a:lvl4pPr indent="-317500" lvl="3" marL="1828800" rtl="0" algn="l">
              <a:lnSpc>
                <a:spcPct val="90000"/>
              </a:lnSpc>
              <a:spcBef>
                <a:spcPts val="1600"/>
              </a:spcBef>
              <a:spcAft>
                <a:spcPts val="0"/>
              </a:spcAft>
              <a:buClr>
                <a:schemeClr val="dk1"/>
              </a:buClr>
              <a:buSzPts val="1400"/>
              <a:buChar char="●"/>
              <a:defRPr/>
            </a:lvl4pPr>
            <a:lvl5pPr indent="-317500" lvl="4" marL="2286000" rtl="0" algn="l">
              <a:lnSpc>
                <a:spcPct val="90000"/>
              </a:lnSpc>
              <a:spcBef>
                <a:spcPts val="1600"/>
              </a:spcBef>
              <a:spcAft>
                <a:spcPts val="0"/>
              </a:spcAft>
              <a:buClr>
                <a:schemeClr val="dk1"/>
              </a:buClr>
              <a:buSzPts val="1400"/>
              <a:buChar char="○"/>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59" name="Google Shape;59;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0" name="Google Shape;60;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1" name="Google Shape;61;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p:cSld name="1_Title and Content">
    <p:bg>
      <p:bgPr>
        <a:solidFill>
          <a:schemeClr val="lt2"/>
        </a:solidFill>
      </p:bgPr>
    </p:bg>
    <p:spTree>
      <p:nvGrpSpPr>
        <p:cNvPr id="62" name="Shape 62"/>
        <p:cNvGrpSpPr/>
        <p:nvPr/>
      </p:nvGrpSpPr>
      <p:grpSpPr>
        <a:xfrm>
          <a:off x="0" y="0"/>
          <a:ext cx="0" cy="0"/>
          <a:chOff x="0" y="0"/>
          <a:chExt cx="0" cy="0"/>
        </a:xfrm>
      </p:grpSpPr>
      <p:sp>
        <p:nvSpPr>
          <p:cNvPr id="63" name="Google Shape;63;p15"/>
          <p:cNvSpPr txBox="1"/>
          <p:nvPr>
            <p:ph idx="1" type="body"/>
          </p:nvPr>
        </p:nvSpPr>
        <p:spPr>
          <a:xfrm>
            <a:off x="301752" y="1145286"/>
            <a:ext cx="8503800" cy="34290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600"/>
              </a:spcBef>
              <a:spcAft>
                <a:spcPts val="0"/>
              </a:spcAft>
              <a:buClr>
                <a:schemeClr val="dk1"/>
              </a:buClr>
              <a:buSzPts val="1400"/>
              <a:buChar char="○"/>
              <a:defRPr/>
            </a:lvl2pPr>
            <a:lvl3pPr indent="-317500" lvl="2" marL="1371600" rtl="0" algn="l">
              <a:lnSpc>
                <a:spcPct val="90000"/>
              </a:lnSpc>
              <a:spcBef>
                <a:spcPts val="1600"/>
              </a:spcBef>
              <a:spcAft>
                <a:spcPts val="0"/>
              </a:spcAft>
              <a:buClr>
                <a:schemeClr val="dk1"/>
              </a:buClr>
              <a:buSzPts val="1400"/>
              <a:buChar char="■"/>
              <a:defRPr/>
            </a:lvl3pPr>
            <a:lvl4pPr indent="-317500" lvl="3" marL="1828800" rtl="0" algn="l">
              <a:lnSpc>
                <a:spcPct val="90000"/>
              </a:lnSpc>
              <a:spcBef>
                <a:spcPts val="1600"/>
              </a:spcBef>
              <a:spcAft>
                <a:spcPts val="0"/>
              </a:spcAft>
              <a:buClr>
                <a:schemeClr val="dk1"/>
              </a:buClr>
              <a:buSzPts val="1400"/>
              <a:buChar char="●"/>
              <a:defRPr/>
            </a:lvl4pPr>
            <a:lvl5pPr indent="-317500" lvl="4" marL="2286000" rtl="0" algn="l">
              <a:lnSpc>
                <a:spcPct val="90000"/>
              </a:lnSpc>
              <a:spcBef>
                <a:spcPts val="1600"/>
              </a:spcBef>
              <a:spcAft>
                <a:spcPts val="0"/>
              </a:spcAft>
              <a:buClr>
                <a:schemeClr val="dk1"/>
              </a:buClr>
              <a:buSzPts val="1400"/>
              <a:buChar char="○"/>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4.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8.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 Id="rId3" Type="http://schemas.openxmlformats.org/officeDocument/2006/relationships/image" Target="../media/image21.png"/><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xml"/><Relationship Id="rId3" Type="http://schemas.openxmlformats.org/officeDocument/2006/relationships/image" Target="../media/image25.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15.png"/><Relationship Id="rId6"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6"/>
          <p:cNvSpPr txBox="1"/>
          <p:nvPr>
            <p:ph idx="4294967295" type="ctrTitle"/>
          </p:nvPr>
        </p:nvSpPr>
        <p:spPr>
          <a:xfrm>
            <a:off x="685800" y="2382131"/>
            <a:ext cx="7772400" cy="13956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000"/>
              <a:buFont typeface="Calibri"/>
              <a:buNone/>
            </a:pPr>
            <a:br>
              <a:rPr b="0" i="0" lang="en" sz="3000" u="none" cap="none" strike="noStrike">
                <a:solidFill>
                  <a:schemeClr val="dk1"/>
                </a:solidFill>
                <a:latin typeface="Calibri"/>
                <a:ea typeface="Calibri"/>
                <a:cs typeface="Calibri"/>
                <a:sym typeface="Calibri"/>
              </a:rPr>
            </a:br>
            <a:r>
              <a:rPr lang="en" sz="3000"/>
              <a:t>Clinical Standardization</a:t>
            </a:r>
            <a:endParaRPr b="0" i="0" sz="3000" u="none" cap="none" strike="noStrike">
              <a:solidFill>
                <a:schemeClr val="dk1"/>
              </a:solidFill>
              <a:latin typeface="Calibri"/>
              <a:ea typeface="Calibri"/>
              <a:cs typeface="Calibri"/>
              <a:sym typeface="Calibri"/>
            </a:endParaRPr>
          </a:p>
        </p:txBody>
      </p:sp>
      <p:sp>
        <p:nvSpPr>
          <p:cNvPr id="70" name="Google Shape;70;p16"/>
          <p:cNvSpPr txBox="1"/>
          <p:nvPr>
            <p:ph idx="4294967295" type="subTitle"/>
          </p:nvPr>
        </p:nvSpPr>
        <p:spPr>
          <a:xfrm>
            <a:off x="685800" y="4130100"/>
            <a:ext cx="6400800" cy="7587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888888"/>
              </a:buClr>
              <a:buSzPts val="2400"/>
              <a:buFont typeface="Arial"/>
              <a:buNone/>
            </a:pPr>
            <a:r>
              <a:rPr b="0" i="0" lang="en" sz="2100" u="none" cap="none" strike="noStrike">
                <a:solidFill>
                  <a:schemeClr val="dk1"/>
                </a:solidFill>
                <a:latin typeface="Calibri"/>
                <a:ea typeface="Calibri"/>
                <a:cs typeface="Calibri"/>
                <a:sym typeface="Calibri"/>
              </a:rPr>
              <a:t>Investigator Kick-off Meeting</a:t>
            </a:r>
            <a:endParaRPr b="0" i="0" sz="21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888888"/>
              </a:buClr>
              <a:buSzPts val="2400"/>
              <a:buFont typeface="Arial"/>
              <a:buNone/>
            </a:pPr>
            <a:r>
              <a:rPr b="0" i="0" lang="en" sz="2100" u="none" cap="none" strike="noStrike">
                <a:solidFill>
                  <a:schemeClr val="dk1"/>
                </a:solidFill>
                <a:latin typeface="Calibri"/>
                <a:ea typeface="Calibri"/>
                <a:cs typeface="Calibri"/>
                <a:sym typeface="Calibri"/>
              </a:rPr>
              <a:t>January 30-31, Clearwater, Florida</a:t>
            </a:r>
            <a:endParaRPr b="0" i="0" sz="2100" u="none" cap="none" strike="noStrike">
              <a:solidFill>
                <a:schemeClr val="dk1"/>
              </a:solidFill>
              <a:latin typeface="Calibri"/>
              <a:ea typeface="Calibri"/>
              <a:cs typeface="Calibri"/>
              <a:sym typeface="Calibri"/>
            </a:endParaRPr>
          </a:p>
        </p:txBody>
      </p:sp>
      <p:pic>
        <p:nvPicPr>
          <p:cNvPr id="71" name="Google Shape;71;p16"/>
          <p:cNvPicPr preferRelativeResize="0"/>
          <p:nvPr/>
        </p:nvPicPr>
        <p:blipFill rotWithShape="1">
          <a:blip r:embed="rId3">
            <a:alphaModFix/>
          </a:blip>
          <a:srcRect b="0" l="0" r="0" t="0"/>
          <a:stretch/>
        </p:blipFill>
        <p:spPr>
          <a:xfrm>
            <a:off x="6572250" y="347691"/>
            <a:ext cx="2130468" cy="898594"/>
          </a:xfrm>
          <a:prstGeom prst="rect">
            <a:avLst/>
          </a:prstGeom>
          <a:noFill/>
          <a:ln>
            <a:noFill/>
          </a:ln>
        </p:spPr>
      </p:pic>
      <p:pic>
        <p:nvPicPr>
          <p:cNvPr descr="https://lh5.googleusercontent.com/hTPVpD4xyDEyVzVuVRbhyWxmzRBpp9D3vlKIVGffGaJacYIYVH_9T47j7B9VhLgcK7BbyrS1FvMV0e2flny8UHc1K6f_JadEhWQb6AgXvfMh0nVJ7MUgFyr0N_FaGYKfb_YC3KXo" id="72" name="Google Shape;72;p16"/>
          <p:cNvPicPr preferRelativeResize="0"/>
          <p:nvPr/>
        </p:nvPicPr>
        <p:blipFill rotWithShape="1">
          <a:blip r:embed="rId4">
            <a:alphaModFix/>
          </a:blip>
          <a:srcRect b="0" l="0" r="0" t="0"/>
          <a:stretch/>
        </p:blipFill>
        <p:spPr>
          <a:xfrm>
            <a:off x="704850" y="361297"/>
            <a:ext cx="1981199" cy="2020827"/>
          </a:xfrm>
          <a:prstGeom prst="rect">
            <a:avLst/>
          </a:prstGeom>
          <a:noFill/>
          <a:ln>
            <a:noFill/>
          </a:ln>
        </p:spPr>
      </p:pic>
      <p:sp>
        <p:nvSpPr>
          <p:cNvPr id="73" name="Google Shape;73;p16"/>
          <p:cNvSpPr txBox="1"/>
          <p:nvPr>
            <p:ph idx="4294967295" type="subTitle"/>
          </p:nvPr>
        </p:nvSpPr>
        <p:spPr>
          <a:xfrm>
            <a:off x="685800" y="3571218"/>
            <a:ext cx="6858000" cy="5001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500"/>
              <a:buNone/>
            </a:pPr>
            <a:r>
              <a:rPr lang="en" sz="1800"/>
              <a:t>Romer Geocadin, Robert Silbergleit</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5"/>
          <p:cNvSpPr txBox="1"/>
          <p:nvPr>
            <p:ph idx="12" type="sldNum"/>
          </p:nvPr>
        </p:nvSpPr>
        <p:spPr>
          <a:xfrm>
            <a:off x="6490854" y="3493635"/>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
        <p:nvSpPr>
          <p:cNvPr id="148" name="Google Shape;148;p25"/>
          <p:cNvSpPr/>
          <p:nvPr/>
        </p:nvSpPr>
        <p:spPr>
          <a:xfrm>
            <a:off x="370362" y="399663"/>
            <a:ext cx="1447500" cy="9351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100" u="none" cap="none" strike="noStrike">
                <a:solidFill>
                  <a:schemeClr val="lt1"/>
                </a:solidFill>
                <a:latin typeface="Arial"/>
                <a:ea typeface="Arial"/>
                <a:cs typeface="Arial"/>
                <a:sym typeface="Arial"/>
              </a:rPr>
              <a:t>Emergency </a:t>
            </a:r>
            <a:endParaRPr sz="1100"/>
          </a:p>
          <a:p>
            <a:pPr indent="0" lvl="0" marL="0" marR="0" rtl="0" algn="ctr">
              <a:lnSpc>
                <a:spcPct val="100000"/>
              </a:lnSpc>
              <a:spcBef>
                <a:spcPts val="0"/>
              </a:spcBef>
              <a:spcAft>
                <a:spcPts val="0"/>
              </a:spcAft>
              <a:buNone/>
            </a:pPr>
            <a:r>
              <a:t/>
            </a:r>
            <a:endParaRPr b="1" i="0" sz="11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1" i="0" lang="en" sz="1100" u="none" cap="none" strike="noStrike">
                <a:solidFill>
                  <a:schemeClr val="lt1"/>
                </a:solidFill>
                <a:latin typeface="Arial"/>
                <a:ea typeface="Arial"/>
                <a:cs typeface="Arial"/>
                <a:sym typeface="Arial"/>
              </a:rPr>
              <a:t>Department</a:t>
            </a:r>
            <a:endParaRPr b="1" i="0" sz="1100" u="none" cap="none" strike="noStrike">
              <a:solidFill>
                <a:schemeClr val="lt1"/>
              </a:solidFill>
              <a:latin typeface="Arial"/>
              <a:ea typeface="Arial"/>
              <a:cs typeface="Arial"/>
              <a:sym typeface="Arial"/>
            </a:endParaRPr>
          </a:p>
        </p:txBody>
      </p:sp>
      <p:sp>
        <p:nvSpPr>
          <p:cNvPr id="149" name="Google Shape;149;p25"/>
          <p:cNvSpPr/>
          <p:nvPr/>
        </p:nvSpPr>
        <p:spPr>
          <a:xfrm>
            <a:off x="2590399" y="399660"/>
            <a:ext cx="4237200" cy="9351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100" u="none" cap="none" strike="noStrike">
                <a:solidFill>
                  <a:schemeClr val="lt1"/>
                </a:solidFill>
                <a:latin typeface="Arial"/>
                <a:ea typeface="Arial"/>
                <a:cs typeface="Arial"/>
                <a:sym typeface="Arial"/>
              </a:rPr>
              <a:t>Critical Care Unit</a:t>
            </a:r>
            <a:endParaRPr b="1" i="0" sz="1100" u="none" cap="none" strike="noStrike">
              <a:solidFill>
                <a:schemeClr val="lt1"/>
              </a:solidFill>
              <a:latin typeface="Arial"/>
              <a:ea typeface="Arial"/>
              <a:cs typeface="Arial"/>
              <a:sym typeface="Arial"/>
            </a:endParaRPr>
          </a:p>
        </p:txBody>
      </p:sp>
      <p:sp>
        <p:nvSpPr>
          <p:cNvPr id="150" name="Google Shape;150;p25"/>
          <p:cNvSpPr/>
          <p:nvPr/>
        </p:nvSpPr>
        <p:spPr>
          <a:xfrm>
            <a:off x="7424306" y="399660"/>
            <a:ext cx="1200300" cy="9351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100" u="none" cap="none" strike="noStrike">
                <a:solidFill>
                  <a:schemeClr val="lt1"/>
                </a:solidFill>
                <a:latin typeface="Arial"/>
                <a:ea typeface="Arial"/>
                <a:cs typeface="Arial"/>
                <a:sym typeface="Arial"/>
              </a:rPr>
              <a:t>D/C </a:t>
            </a:r>
            <a:endParaRPr sz="1100"/>
          </a:p>
          <a:p>
            <a:pPr indent="0" lvl="0" marL="0" marR="0" rtl="0" algn="ctr">
              <a:lnSpc>
                <a:spcPct val="100000"/>
              </a:lnSpc>
              <a:spcBef>
                <a:spcPts val="0"/>
              </a:spcBef>
              <a:spcAft>
                <a:spcPts val="0"/>
              </a:spcAft>
              <a:buNone/>
            </a:pPr>
            <a:r>
              <a:rPr b="1" i="0" lang="en" sz="1100" u="none" cap="none" strike="noStrike">
                <a:solidFill>
                  <a:schemeClr val="lt1"/>
                </a:solidFill>
                <a:latin typeface="Arial"/>
                <a:ea typeface="Arial"/>
                <a:cs typeface="Arial"/>
                <a:sym typeface="Arial"/>
              </a:rPr>
              <a:t>Hospital Unit</a:t>
            </a:r>
            <a:endParaRPr b="1" i="0" sz="1100" u="none" cap="none" strike="noStrike">
              <a:solidFill>
                <a:schemeClr val="lt1"/>
              </a:solidFill>
              <a:latin typeface="Arial"/>
              <a:ea typeface="Arial"/>
              <a:cs typeface="Arial"/>
              <a:sym typeface="Arial"/>
            </a:endParaRPr>
          </a:p>
        </p:txBody>
      </p:sp>
      <p:sp>
        <p:nvSpPr>
          <p:cNvPr id="151" name="Google Shape;151;p25"/>
          <p:cNvSpPr/>
          <p:nvPr/>
        </p:nvSpPr>
        <p:spPr>
          <a:xfrm>
            <a:off x="1922696" y="685513"/>
            <a:ext cx="556500" cy="3633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1" i="0" sz="1100" u="none" cap="none" strike="noStrike">
              <a:solidFill>
                <a:schemeClr val="lt1"/>
              </a:solidFill>
              <a:latin typeface="Arial"/>
              <a:ea typeface="Arial"/>
              <a:cs typeface="Arial"/>
              <a:sym typeface="Arial"/>
            </a:endParaRPr>
          </a:p>
        </p:txBody>
      </p:sp>
      <p:sp>
        <p:nvSpPr>
          <p:cNvPr id="152" name="Google Shape;152;p25"/>
          <p:cNvSpPr/>
          <p:nvPr/>
        </p:nvSpPr>
        <p:spPr>
          <a:xfrm>
            <a:off x="6938711" y="685513"/>
            <a:ext cx="431700" cy="3633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1" i="0" sz="1100" u="none" cap="none" strike="noStrike">
              <a:solidFill>
                <a:schemeClr val="lt1"/>
              </a:solidFill>
              <a:latin typeface="Arial"/>
              <a:ea typeface="Arial"/>
              <a:cs typeface="Arial"/>
              <a:sym typeface="Arial"/>
            </a:endParaRPr>
          </a:p>
        </p:txBody>
      </p:sp>
      <p:sp>
        <p:nvSpPr>
          <p:cNvPr id="153" name="Google Shape;153;p25"/>
          <p:cNvSpPr txBox="1"/>
          <p:nvPr/>
        </p:nvSpPr>
        <p:spPr>
          <a:xfrm flipH="1">
            <a:off x="710581" y="1756568"/>
            <a:ext cx="696300" cy="230700"/>
          </a:xfrm>
          <a:prstGeom prst="rect">
            <a:avLst/>
          </a:prstGeom>
          <a:solidFill>
            <a:srgbClr val="C0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Shivering</a:t>
            </a:r>
            <a:endParaRPr b="0" i="0" sz="1100" u="none" cap="none" strike="noStrike">
              <a:solidFill>
                <a:schemeClr val="lt1"/>
              </a:solidFill>
              <a:latin typeface="Arial"/>
              <a:ea typeface="Arial"/>
              <a:cs typeface="Arial"/>
              <a:sym typeface="Arial"/>
            </a:endParaRPr>
          </a:p>
        </p:txBody>
      </p:sp>
      <p:sp>
        <p:nvSpPr>
          <p:cNvPr id="154" name="Google Shape;154;p25"/>
          <p:cNvSpPr txBox="1"/>
          <p:nvPr/>
        </p:nvSpPr>
        <p:spPr>
          <a:xfrm>
            <a:off x="683773" y="1400350"/>
            <a:ext cx="899700" cy="230700"/>
          </a:xfrm>
          <a:prstGeom prst="rect">
            <a:avLst/>
          </a:prstGeom>
          <a:solidFill>
            <a:srgbClr val="00B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TH Induction</a:t>
            </a:r>
            <a:endParaRPr b="0" i="0" sz="1100" u="none" cap="none" strike="noStrike">
              <a:solidFill>
                <a:srgbClr val="000000"/>
              </a:solidFill>
              <a:latin typeface="Arial"/>
              <a:ea typeface="Arial"/>
              <a:cs typeface="Arial"/>
              <a:sym typeface="Arial"/>
            </a:endParaRPr>
          </a:p>
        </p:txBody>
      </p:sp>
      <p:sp>
        <p:nvSpPr>
          <p:cNvPr id="155" name="Google Shape;155;p25"/>
          <p:cNvSpPr txBox="1"/>
          <p:nvPr/>
        </p:nvSpPr>
        <p:spPr>
          <a:xfrm>
            <a:off x="625434" y="2112785"/>
            <a:ext cx="847800" cy="877200"/>
          </a:xfrm>
          <a:prstGeom prst="rect">
            <a:avLst/>
          </a:prstGeom>
          <a:solidFill>
            <a:srgbClr val="E36C0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Critical care</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Med – ICU</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Cardiac Tx</a:t>
            </a:r>
            <a:endParaRPr b="0" i="0"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Neuro</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EEG/SZ</a:t>
            </a:r>
            <a:endParaRPr b="0" i="0" sz="1100" u="none" cap="none" strike="noStrike">
              <a:solidFill>
                <a:schemeClr val="lt1"/>
              </a:solidFill>
              <a:latin typeface="Arial"/>
              <a:ea typeface="Arial"/>
              <a:cs typeface="Arial"/>
              <a:sym typeface="Arial"/>
            </a:endParaRPr>
          </a:p>
        </p:txBody>
      </p:sp>
      <p:sp>
        <p:nvSpPr>
          <p:cNvPr id="156" name="Google Shape;156;p25"/>
          <p:cNvSpPr txBox="1"/>
          <p:nvPr/>
        </p:nvSpPr>
        <p:spPr>
          <a:xfrm>
            <a:off x="2885704" y="1394075"/>
            <a:ext cx="1123200" cy="230700"/>
          </a:xfrm>
          <a:prstGeom prst="rect">
            <a:avLst/>
          </a:prstGeom>
          <a:solidFill>
            <a:srgbClr val="00B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TH Maintenance</a:t>
            </a:r>
            <a:endParaRPr b="0" i="0" sz="1100" u="none" cap="none" strike="noStrike">
              <a:solidFill>
                <a:srgbClr val="000000"/>
              </a:solidFill>
              <a:latin typeface="Arial"/>
              <a:ea typeface="Arial"/>
              <a:cs typeface="Arial"/>
              <a:sym typeface="Arial"/>
            </a:endParaRPr>
          </a:p>
        </p:txBody>
      </p:sp>
      <p:sp>
        <p:nvSpPr>
          <p:cNvPr id="157" name="Google Shape;157;p25"/>
          <p:cNvSpPr txBox="1"/>
          <p:nvPr/>
        </p:nvSpPr>
        <p:spPr>
          <a:xfrm>
            <a:off x="2885704" y="2020488"/>
            <a:ext cx="3387000" cy="2008200"/>
          </a:xfrm>
          <a:prstGeom prst="rect">
            <a:avLst/>
          </a:prstGeom>
          <a:solidFill>
            <a:srgbClr val="E36C0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Critical care </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Cardiac Tx</a:t>
            </a:r>
            <a:endParaRPr b="0" i="0"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Med – ICU</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BP</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O2/Vent</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Glucose</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DVT</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Infection</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Neuro</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EEG/SZ</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Myoclonus</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Brain Edema</a:t>
            </a:r>
            <a:endParaRPr b="0" i="0" sz="1100" u="none" cap="none" strike="noStrike">
              <a:solidFill>
                <a:schemeClr val="lt1"/>
              </a:solidFill>
              <a:latin typeface="Arial"/>
              <a:ea typeface="Arial"/>
              <a:cs typeface="Arial"/>
              <a:sym typeface="Arial"/>
            </a:endParaRPr>
          </a:p>
        </p:txBody>
      </p:sp>
      <p:sp>
        <p:nvSpPr>
          <p:cNvPr id="158" name="Google Shape;158;p25"/>
          <p:cNvSpPr txBox="1"/>
          <p:nvPr/>
        </p:nvSpPr>
        <p:spPr>
          <a:xfrm>
            <a:off x="4114403" y="1394074"/>
            <a:ext cx="1064400" cy="230700"/>
          </a:xfrm>
          <a:prstGeom prst="rect">
            <a:avLst/>
          </a:prstGeom>
          <a:solidFill>
            <a:srgbClr val="00B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TH Rewarming</a:t>
            </a:r>
            <a:endParaRPr b="0" i="0" sz="1100" u="none" cap="none" strike="noStrike">
              <a:solidFill>
                <a:srgbClr val="000000"/>
              </a:solidFill>
              <a:latin typeface="Arial"/>
              <a:ea typeface="Arial"/>
              <a:cs typeface="Arial"/>
              <a:sym typeface="Arial"/>
            </a:endParaRPr>
          </a:p>
        </p:txBody>
      </p:sp>
      <p:sp>
        <p:nvSpPr>
          <p:cNvPr id="159" name="Google Shape;159;p25"/>
          <p:cNvSpPr txBox="1"/>
          <p:nvPr/>
        </p:nvSpPr>
        <p:spPr>
          <a:xfrm>
            <a:off x="5284191" y="1386824"/>
            <a:ext cx="988500" cy="230700"/>
          </a:xfrm>
          <a:prstGeom prst="rect">
            <a:avLst/>
          </a:prstGeom>
          <a:solidFill>
            <a:srgbClr val="92D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Normothermia</a:t>
            </a:r>
            <a:endParaRPr b="0" i="0" sz="1100" u="none" cap="none" strike="noStrike">
              <a:solidFill>
                <a:srgbClr val="000000"/>
              </a:solidFill>
              <a:latin typeface="Arial"/>
              <a:ea typeface="Arial"/>
              <a:cs typeface="Arial"/>
              <a:sym typeface="Arial"/>
            </a:endParaRPr>
          </a:p>
        </p:txBody>
      </p:sp>
      <p:sp>
        <p:nvSpPr>
          <p:cNvPr id="160" name="Google Shape;160;p25"/>
          <p:cNvSpPr txBox="1"/>
          <p:nvPr/>
        </p:nvSpPr>
        <p:spPr>
          <a:xfrm flipH="1">
            <a:off x="2885684" y="1748669"/>
            <a:ext cx="3387000" cy="230700"/>
          </a:xfrm>
          <a:prstGeom prst="rect">
            <a:avLst/>
          </a:prstGeom>
          <a:solidFill>
            <a:srgbClr val="C0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Shivering</a:t>
            </a:r>
            <a:endParaRPr b="0" i="0" sz="1100" u="none" cap="none" strike="noStrike">
              <a:solidFill>
                <a:schemeClr val="lt1"/>
              </a:solidFill>
              <a:latin typeface="Arial"/>
              <a:ea typeface="Arial"/>
              <a:cs typeface="Arial"/>
              <a:sym typeface="Arial"/>
            </a:endParaRPr>
          </a:p>
        </p:txBody>
      </p:sp>
      <p:sp>
        <p:nvSpPr>
          <p:cNvPr id="161" name="Google Shape;161;p25"/>
          <p:cNvSpPr txBox="1"/>
          <p:nvPr/>
        </p:nvSpPr>
        <p:spPr>
          <a:xfrm>
            <a:off x="2885704" y="4028730"/>
            <a:ext cx="885300" cy="230700"/>
          </a:xfrm>
          <a:prstGeom prst="rect">
            <a:avLst/>
          </a:pr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Brain Death </a:t>
            </a:r>
            <a:endParaRPr b="0" i="0" sz="1100" u="none" cap="none" strike="noStrike">
              <a:solidFill>
                <a:schemeClr val="lt1"/>
              </a:solidFill>
              <a:latin typeface="Arial"/>
              <a:ea typeface="Arial"/>
              <a:cs typeface="Arial"/>
              <a:sym typeface="Arial"/>
            </a:endParaRPr>
          </a:p>
        </p:txBody>
      </p:sp>
      <p:sp>
        <p:nvSpPr>
          <p:cNvPr id="162" name="Google Shape;162;p25"/>
          <p:cNvSpPr txBox="1"/>
          <p:nvPr/>
        </p:nvSpPr>
        <p:spPr>
          <a:xfrm>
            <a:off x="2885704" y="4349791"/>
            <a:ext cx="1026900" cy="230700"/>
          </a:xfrm>
          <a:prstGeom prst="rect">
            <a:avLst/>
          </a:pr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Medical Futility</a:t>
            </a:r>
            <a:endParaRPr b="0" i="0" sz="1100" u="none" cap="none" strike="noStrike">
              <a:solidFill>
                <a:schemeClr val="lt1"/>
              </a:solidFill>
              <a:latin typeface="Arial"/>
              <a:ea typeface="Arial"/>
              <a:cs typeface="Arial"/>
              <a:sym typeface="Arial"/>
            </a:endParaRPr>
          </a:p>
        </p:txBody>
      </p:sp>
      <p:sp>
        <p:nvSpPr>
          <p:cNvPr id="163" name="Google Shape;163;p25"/>
          <p:cNvSpPr txBox="1"/>
          <p:nvPr/>
        </p:nvSpPr>
        <p:spPr>
          <a:xfrm>
            <a:off x="4370360" y="4465208"/>
            <a:ext cx="1415400" cy="392400"/>
          </a:xfrm>
          <a:prstGeom prst="rect">
            <a:avLst/>
          </a:pr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Neurologic Prognosis</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WLST</a:t>
            </a:r>
            <a:endParaRPr b="0" i="0" sz="1100" u="none" cap="none" strike="noStrike">
              <a:solidFill>
                <a:schemeClr val="lt1"/>
              </a:solidFill>
              <a:latin typeface="Arial"/>
              <a:ea typeface="Arial"/>
              <a:cs typeface="Arial"/>
              <a:sym typeface="Arial"/>
            </a:endParaRPr>
          </a:p>
        </p:txBody>
      </p:sp>
      <p:sp>
        <p:nvSpPr>
          <p:cNvPr id="164" name="Google Shape;164;p25"/>
          <p:cNvSpPr txBox="1"/>
          <p:nvPr/>
        </p:nvSpPr>
        <p:spPr>
          <a:xfrm>
            <a:off x="683773" y="3115334"/>
            <a:ext cx="608700" cy="392400"/>
          </a:xfrm>
          <a:prstGeom prst="rect">
            <a:avLst/>
          </a:pr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Goal of </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Care</a:t>
            </a:r>
            <a:endParaRPr b="0" i="0" sz="11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6"/>
          <p:cNvSpPr txBox="1"/>
          <p:nvPr>
            <p:ph type="title"/>
          </p:nvPr>
        </p:nvSpPr>
        <p:spPr>
          <a:xfrm>
            <a:off x="457200" y="205978"/>
            <a:ext cx="4939200" cy="857400"/>
          </a:xfrm>
          <a:prstGeom prst="rect">
            <a:avLst/>
          </a:prstGeom>
          <a:solidFill>
            <a:srgbClr val="00B050"/>
          </a:solid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300"/>
              <a:buFont typeface="Calibri"/>
              <a:buNone/>
            </a:pPr>
            <a:r>
              <a:rPr lang="en"/>
              <a:t>Temperature Management</a:t>
            </a:r>
            <a:endParaRPr/>
          </a:p>
        </p:txBody>
      </p:sp>
      <p:sp>
        <p:nvSpPr>
          <p:cNvPr id="170" name="Google Shape;170;p26"/>
          <p:cNvSpPr txBox="1"/>
          <p:nvPr>
            <p:ph idx="1" type="body"/>
          </p:nvPr>
        </p:nvSpPr>
        <p:spPr>
          <a:xfrm>
            <a:off x="457200" y="1200151"/>
            <a:ext cx="8229600" cy="3394500"/>
          </a:xfrm>
          <a:prstGeom prst="rect">
            <a:avLst/>
          </a:prstGeom>
          <a:noFill/>
          <a:ln>
            <a:noFill/>
          </a:ln>
        </p:spPr>
        <p:txBody>
          <a:bodyPr anchorCtr="0" anchor="t" bIns="34275" lIns="68575" spcFirstLastPara="1" rIns="68575" wrap="square" tIns="34275">
            <a:noAutofit/>
          </a:bodyPr>
          <a:lstStyle/>
          <a:p>
            <a:pPr indent="-317500" lvl="0" marL="342900" rtl="0" algn="l">
              <a:lnSpc>
                <a:spcPct val="100000"/>
              </a:lnSpc>
              <a:spcBef>
                <a:spcPts val="1400"/>
              </a:spcBef>
              <a:spcAft>
                <a:spcPts val="0"/>
              </a:spcAft>
              <a:buClr>
                <a:schemeClr val="dk1"/>
              </a:buClr>
              <a:buSzPts val="2400"/>
              <a:buChar char="•"/>
            </a:pPr>
            <a:r>
              <a:rPr lang="en"/>
              <a:t>Core Temperature Monitoring</a:t>
            </a:r>
            <a:endParaRPr/>
          </a:p>
          <a:p>
            <a:pPr indent="-298450" lvl="1" marL="685800" rtl="0" algn="l">
              <a:lnSpc>
                <a:spcPct val="100000"/>
              </a:lnSpc>
              <a:spcBef>
                <a:spcPts val="1400"/>
              </a:spcBef>
              <a:spcAft>
                <a:spcPts val="0"/>
              </a:spcAft>
              <a:buSzPts val="2100"/>
              <a:buChar char="–"/>
            </a:pPr>
            <a:r>
              <a:rPr lang="en"/>
              <a:t>Two Sources:</a:t>
            </a:r>
            <a:endParaRPr/>
          </a:p>
          <a:p>
            <a:pPr indent="-298450" lvl="1" marL="685800" rtl="0" algn="l">
              <a:lnSpc>
                <a:spcPct val="100000"/>
              </a:lnSpc>
              <a:spcBef>
                <a:spcPts val="1400"/>
              </a:spcBef>
              <a:spcAft>
                <a:spcPts val="0"/>
              </a:spcAft>
              <a:buSzPts val="2100"/>
              <a:buChar char="–"/>
            </a:pPr>
            <a:r>
              <a:rPr lang="en"/>
              <a:t>Preferred: Esophageal, Endovascular, Bladder*</a:t>
            </a:r>
            <a:endParaRPr/>
          </a:p>
          <a:p>
            <a:pPr indent="-298450" lvl="1" marL="685800" rtl="0" algn="l">
              <a:lnSpc>
                <a:spcPct val="100000"/>
              </a:lnSpc>
              <a:spcBef>
                <a:spcPts val="1400"/>
              </a:spcBef>
              <a:spcAft>
                <a:spcPts val="0"/>
              </a:spcAft>
              <a:buSzPts val="2100"/>
              <a:buChar char="–"/>
            </a:pPr>
            <a:r>
              <a:rPr lang="en"/>
              <a:t>Less Preferred: Rectal </a:t>
            </a:r>
            <a:endParaRPr/>
          </a:p>
          <a:p>
            <a:pPr indent="0" lvl="1" marL="381000" rtl="0" algn="l">
              <a:lnSpc>
                <a:spcPct val="100000"/>
              </a:lnSpc>
              <a:spcBef>
                <a:spcPts val="1400"/>
              </a:spcBef>
              <a:spcAft>
                <a:spcPts val="0"/>
              </a:spcAft>
              <a:buSzPts val="2100"/>
              <a:buNone/>
            </a:pPr>
            <a:r>
              <a:rPr lang="en"/>
              <a:t>*note: may be less reliable in anuric patients</a:t>
            </a:r>
            <a:endParaRPr/>
          </a:p>
        </p:txBody>
      </p:sp>
      <p:sp>
        <p:nvSpPr>
          <p:cNvPr id="171" name="Google Shape;171;p26"/>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7"/>
          <p:cNvSpPr txBox="1"/>
          <p:nvPr>
            <p:ph type="title"/>
          </p:nvPr>
        </p:nvSpPr>
        <p:spPr>
          <a:xfrm>
            <a:off x="457200" y="205978"/>
            <a:ext cx="6096000" cy="857400"/>
          </a:xfrm>
          <a:prstGeom prst="rect">
            <a:avLst/>
          </a:prstGeom>
          <a:solidFill>
            <a:srgbClr val="00B050"/>
          </a:solid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300"/>
              <a:buFont typeface="Calibri"/>
              <a:buNone/>
            </a:pPr>
            <a:r>
              <a:rPr lang="en"/>
              <a:t>Target Temperature of the Study</a:t>
            </a:r>
            <a:endParaRPr/>
          </a:p>
        </p:txBody>
      </p:sp>
      <p:sp>
        <p:nvSpPr>
          <p:cNvPr id="177" name="Google Shape;177;p27"/>
          <p:cNvSpPr txBox="1"/>
          <p:nvPr>
            <p:ph idx="1" type="body"/>
          </p:nvPr>
        </p:nvSpPr>
        <p:spPr>
          <a:xfrm>
            <a:off x="457200" y="1372791"/>
            <a:ext cx="8369100" cy="3394500"/>
          </a:xfrm>
          <a:prstGeom prst="rect">
            <a:avLst/>
          </a:prstGeom>
          <a:noFill/>
          <a:ln>
            <a:noFill/>
          </a:ln>
        </p:spPr>
        <p:txBody>
          <a:bodyPr anchorCtr="0" anchor="t" bIns="34275" lIns="68575" spcFirstLastPara="1" rIns="68575" wrap="square" tIns="34275">
            <a:noAutofit/>
          </a:bodyPr>
          <a:lstStyle/>
          <a:p>
            <a:pPr indent="-317500" lvl="0" marL="342900" rtl="0" algn="l">
              <a:lnSpc>
                <a:spcPct val="100000"/>
              </a:lnSpc>
              <a:spcBef>
                <a:spcPts val="1400"/>
              </a:spcBef>
              <a:spcAft>
                <a:spcPts val="0"/>
              </a:spcAft>
              <a:buClr>
                <a:schemeClr val="dk1"/>
              </a:buClr>
              <a:buSzPts val="2400"/>
              <a:buChar char="•"/>
            </a:pPr>
            <a:r>
              <a:rPr lang="en"/>
              <a:t>Target: 33 degrees Celsius</a:t>
            </a:r>
            <a:endParaRPr/>
          </a:p>
          <a:p>
            <a:pPr indent="-317500" lvl="0" marL="342900" rtl="0" algn="l">
              <a:lnSpc>
                <a:spcPct val="100000"/>
              </a:lnSpc>
              <a:spcBef>
                <a:spcPts val="1400"/>
              </a:spcBef>
              <a:spcAft>
                <a:spcPts val="0"/>
              </a:spcAft>
              <a:buClr>
                <a:schemeClr val="dk1"/>
              </a:buClr>
              <a:buSzPts val="2400"/>
              <a:buChar char="•"/>
            </a:pPr>
            <a:r>
              <a:rPr lang="en"/>
              <a:t>Deviation from target: 1 degree Celsius (Range 32-34 degree C)</a:t>
            </a:r>
            <a:endParaRPr/>
          </a:p>
          <a:p>
            <a:pPr indent="-317500" lvl="0" marL="342900" rtl="0" algn="l">
              <a:lnSpc>
                <a:spcPct val="100000"/>
              </a:lnSpc>
              <a:spcBef>
                <a:spcPts val="1400"/>
              </a:spcBef>
              <a:spcAft>
                <a:spcPts val="0"/>
              </a:spcAft>
              <a:buClr>
                <a:schemeClr val="dk1"/>
              </a:buClr>
              <a:buSzPts val="2400"/>
              <a:buChar char="•"/>
            </a:pPr>
            <a:r>
              <a:rPr lang="en"/>
              <a:t>Duration at target temperature: Based on randomization</a:t>
            </a:r>
            <a:endParaRPr/>
          </a:p>
          <a:p>
            <a:pPr indent="-165100" lvl="0" marL="342900" rtl="0" algn="l">
              <a:lnSpc>
                <a:spcPct val="100000"/>
              </a:lnSpc>
              <a:spcBef>
                <a:spcPts val="1400"/>
              </a:spcBef>
              <a:spcAft>
                <a:spcPts val="0"/>
              </a:spcAft>
              <a:buClr>
                <a:schemeClr val="dk1"/>
              </a:buClr>
              <a:buSzPts val="2400"/>
              <a:buNone/>
            </a:pPr>
            <a:r>
              <a:t/>
            </a:r>
            <a:endParaRPr/>
          </a:p>
        </p:txBody>
      </p:sp>
      <p:sp>
        <p:nvSpPr>
          <p:cNvPr id="178" name="Google Shape;178;p27"/>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8"/>
          <p:cNvSpPr txBox="1"/>
          <p:nvPr>
            <p:ph type="title"/>
          </p:nvPr>
        </p:nvSpPr>
        <p:spPr>
          <a:xfrm>
            <a:off x="457200" y="205978"/>
            <a:ext cx="4309500" cy="857400"/>
          </a:xfrm>
          <a:prstGeom prst="rect">
            <a:avLst/>
          </a:prstGeom>
          <a:solidFill>
            <a:srgbClr val="00B050"/>
          </a:solid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300"/>
              <a:buFont typeface="Calibri"/>
              <a:buNone/>
            </a:pPr>
            <a:r>
              <a:rPr lang="en"/>
              <a:t>Rewarming Parameters</a:t>
            </a:r>
            <a:endParaRPr/>
          </a:p>
        </p:txBody>
      </p:sp>
      <p:sp>
        <p:nvSpPr>
          <p:cNvPr id="184" name="Google Shape;184;p28"/>
          <p:cNvSpPr txBox="1"/>
          <p:nvPr>
            <p:ph idx="1" type="body"/>
          </p:nvPr>
        </p:nvSpPr>
        <p:spPr>
          <a:xfrm>
            <a:off x="457200" y="1200151"/>
            <a:ext cx="8229600" cy="3394500"/>
          </a:xfrm>
          <a:prstGeom prst="rect">
            <a:avLst/>
          </a:prstGeom>
          <a:noFill/>
          <a:ln>
            <a:noFill/>
          </a:ln>
        </p:spPr>
        <p:txBody>
          <a:bodyPr anchorCtr="0" anchor="t" bIns="34275" lIns="68575" spcFirstLastPara="1" rIns="68575" wrap="square" tIns="34275">
            <a:noAutofit/>
          </a:bodyPr>
          <a:lstStyle/>
          <a:p>
            <a:pPr indent="-317500" lvl="0" marL="342900" rtl="0" algn="l">
              <a:lnSpc>
                <a:spcPct val="100000"/>
              </a:lnSpc>
              <a:spcBef>
                <a:spcPts val="1400"/>
              </a:spcBef>
              <a:spcAft>
                <a:spcPts val="0"/>
              </a:spcAft>
              <a:buClr>
                <a:schemeClr val="dk1"/>
              </a:buClr>
              <a:buSzPts val="2400"/>
              <a:buChar char="•"/>
            </a:pPr>
            <a:r>
              <a:rPr lang="en"/>
              <a:t>Target Temperature at end of rewarming: 36 degrees C</a:t>
            </a:r>
            <a:endParaRPr/>
          </a:p>
          <a:p>
            <a:pPr indent="-317500" lvl="0" marL="342900" rtl="0" algn="l">
              <a:lnSpc>
                <a:spcPct val="100000"/>
              </a:lnSpc>
              <a:spcBef>
                <a:spcPts val="1400"/>
              </a:spcBef>
              <a:spcAft>
                <a:spcPts val="0"/>
              </a:spcAft>
              <a:buClr>
                <a:schemeClr val="dk1"/>
              </a:buClr>
              <a:buSzPts val="2400"/>
              <a:buChar char="•"/>
            </a:pPr>
            <a:r>
              <a:rPr lang="en"/>
              <a:t>Controlled rewarming at 0.15 degree per hour for those 24hr or more</a:t>
            </a:r>
            <a:endParaRPr/>
          </a:p>
          <a:p>
            <a:pPr indent="-317500" lvl="0" marL="342900" rtl="0" algn="l">
              <a:lnSpc>
                <a:spcPct val="100000"/>
              </a:lnSpc>
              <a:spcBef>
                <a:spcPts val="1400"/>
              </a:spcBef>
              <a:spcAft>
                <a:spcPts val="0"/>
              </a:spcAft>
              <a:buClr>
                <a:schemeClr val="dk1"/>
              </a:buClr>
              <a:buSzPts val="2400"/>
              <a:buChar char="•"/>
            </a:pPr>
            <a:r>
              <a:rPr lang="en"/>
              <a:t>Controlled rewarming equal to duration of hypothermia for those &lt; 24 hour arms (e.g. 6 hours rewarming for those cooled for 6 hours)</a:t>
            </a:r>
            <a:endParaRPr/>
          </a:p>
          <a:p>
            <a:pPr indent="-317500" lvl="0" marL="342900" rtl="0" algn="l">
              <a:lnSpc>
                <a:spcPct val="100000"/>
              </a:lnSpc>
              <a:spcBef>
                <a:spcPts val="1400"/>
              </a:spcBef>
              <a:spcAft>
                <a:spcPts val="0"/>
              </a:spcAft>
              <a:buClr>
                <a:schemeClr val="dk1"/>
              </a:buClr>
              <a:buSzPts val="2400"/>
              <a:buChar char="•"/>
            </a:pPr>
            <a:r>
              <a:rPr lang="en"/>
              <a:t>Use cooling/rewarming device</a:t>
            </a:r>
            <a:endParaRPr/>
          </a:p>
          <a:p>
            <a:pPr indent="-165100" lvl="0" marL="342900" rtl="0" algn="l">
              <a:lnSpc>
                <a:spcPct val="100000"/>
              </a:lnSpc>
              <a:spcBef>
                <a:spcPts val="1400"/>
              </a:spcBef>
              <a:spcAft>
                <a:spcPts val="0"/>
              </a:spcAft>
              <a:buClr>
                <a:schemeClr val="dk1"/>
              </a:buClr>
              <a:buSzPts val="2400"/>
              <a:buNone/>
            </a:pPr>
            <a:r>
              <a:t/>
            </a:r>
            <a:endParaRPr/>
          </a:p>
        </p:txBody>
      </p:sp>
      <p:sp>
        <p:nvSpPr>
          <p:cNvPr id="185" name="Google Shape;185;p28"/>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9"/>
          <p:cNvSpPr txBox="1"/>
          <p:nvPr>
            <p:ph type="title"/>
          </p:nvPr>
        </p:nvSpPr>
        <p:spPr>
          <a:xfrm>
            <a:off x="457200" y="205978"/>
            <a:ext cx="4725600" cy="857400"/>
          </a:xfrm>
          <a:prstGeom prst="rect">
            <a:avLst/>
          </a:prstGeom>
          <a:solidFill>
            <a:srgbClr val="00B050"/>
          </a:solid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300"/>
              <a:buFont typeface="Calibri"/>
              <a:buNone/>
            </a:pPr>
            <a:r>
              <a:rPr lang="en"/>
              <a:t>Controlled Normothermia</a:t>
            </a:r>
            <a:endParaRPr/>
          </a:p>
        </p:txBody>
      </p:sp>
      <p:sp>
        <p:nvSpPr>
          <p:cNvPr id="191" name="Google Shape;191;p29"/>
          <p:cNvSpPr txBox="1"/>
          <p:nvPr>
            <p:ph idx="1" type="body"/>
          </p:nvPr>
        </p:nvSpPr>
        <p:spPr>
          <a:xfrm>
            <a:off x="457200" y="1200151"/>
            <a:ext cx="8229600" cy="3394500"/>
          </a:xfrm>
          <a:prstGeom prst="rect">
            <a:avLst/>
          </a:prstGeom>
          <a:noFill/>
          <a:ln>
            <a:noFill/>
          </a:ln>
        </p:spPr>
        <p:txBody>
          <a:bodyPr anchorCtr="0" anchor="t" bIns="34275" lIns="68575" spcFirstLastPara="1" rIns="68575" wrap="square" tIns="34275">
            <a:noAutofit/>
          </a:bodyPr>
          <a:lstStyle/>
          <a:p>
            <a:pPr indent="-317500" lvl="0" marL="342900" rtl="0" algn="l">
              <a:lnSpc>
                <a:spcPct val="100000"/>
              </a:lnSpc>
              <a:spcBef>
                <a:spcPts val="1400"/>
              </a:spcBef>
              <a:spcAft>
                <a:spcPts val="0"/>
              </a:spcAft>
              <a:buClr>
                <a:schemeClr val="dk1"/>
              </a:buClr>
              <a:buSzPts val="2400"/>
              <a:buChar char="•"/>
            </a:pPr>
            <a:r>
              <a:rPr lang="en"/>
              <a:t>After rewarming, keep core temperature within 36.5</a:t>
            </a:r>
            <a:r>
              <a:rPr baseline="30000" lang="en"/>
              <a:t>∘</a:t>
            </a:r>
            <a:r>
              <a:rPr lang="en"/>
              <a:t>C to 37.5</a:t>
            </a:r>
            <a:r>
              <a:rPr baseline="30000" lang="en"/>
              <a:t>∘</a:t>
            </a:r>
            <a:r>
              <a:rPr lang="en"/>
              <a:t>C </a:t>
            </a:r>
            <a:endParaRPr/>
          </a:p>
          <a:p>
            <a:pPr indent="-317500" lvl="0" marL="342900" rtl="0" algn="l">
              <a:lnSpc>
                <a:spcPct val="100000"/>
              </a:lnSpc>
              <a:spcBef>
                <a:spcPts val="1400"/>
              </a:spcBef>
              <a:spcAft>
                <a:spcPts val="0"/>
              </a:spcAft>
              <a:buClr>
                <a:schemeClr val="dk1"/>
              </a:buClr>
              <a:buSzPts val="2400"/>
              <a:buChar char="•"/>
            </a:pPr>
            <a:r>
              <a:rPr lang="en"/>
              <a:t>Period of controlled normothermia: 48 hours</a:t>
            </a:r>
            <a:endParaRPr/>
          </a:p>
          <a:p>
            <a:pPr indent="-317500" lvl="0" marL="342900" rtl="0" algn="l">
              <a:lnSpc>
                <a:spcPct val="100000"/>
              </a:lnSpc>
              <a:spcBef>
                <a:spcPts val="1400"/>
              </a:spcBef>
              <a:spcAft>
                <a:spcPts val="0"/>
              </a:spcAft>
              <a:buClr>
                <a:schemeClr val="dk1"/>
              </a:buClr>
              <a:buSzPts val="2400"/>
              <a:buChar char="•"/>
            </a:pPr>
            <a:r>
              <a:rPr lang="en"/>
              <a:t>Use definitive devise is preferred</a:t>
            </a:r>
            <a:endParaRPr/>
          </a:p>
        </p:txBody>
      </p:sp>
      <p:sp>
        <p:nvSpPr>
          <p:cNvPr id="192" name="Google Shape;192;p29"/>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0"/>
          <p:cNvSpPr txBox="1"/>
          <p:nvPr>
            <p:ph idx="12" type="sldNum"/>
          </p:nvPr>
        </p:nvSpPr>
        <p:spPr>
          <a:xfrm>
            <a:off x="6490854" y="3493635"/>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
        <p:nvSpPr>
          <p:cNvPr id="199" name="Google Shape;199;p30"/>
          <p:cNvSpPr/>
          <p:nvPr/>
        </p:nvSpPr>
        <p:spPr>
          <a:xfrm>
            <a:off x="370362" y="399663"/>
            <a:ext cx="1447500" cy="9351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100" u="none" cap="none" strike="noStrike">
                <a:solidFill>
                  <a:schemeClr val="lt1"/>
                </a:solidFill>
                <a:latin typeface="Arial"/>
                <a:ea typeface="Arial"/>
                <a:cs typeface="Arial"/>
                <a:sym typeface="Arial"/>
              </a:rPr>
              <a:t>Emergency </a:t>
            </a:r>
            <a:endParaRPr sz="1100"/>
          </a:p>
          <a:p>
            <a:pPr indent="0" lvl="0" marL="0" marR="0" rtl="0" algn="ctr">
              <a:lnSpc>
                <a:spcPct val="100000"/>
              </a:lnSpc>
              <a:spcBef>
                <a:spcPts val="0"/>
              </a:spcBef>
              <a:spcAft>
                <a:spcPts val="0"/>
              </a:spcAft>
              <a:buNone/>
            </a:pPr>
            <a:r>
              <a:t/>
            </a:r>
            <a:endParaRPr b="1" i="0" sz="11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1" i="0" lang="en" sz="1100" u="none" cap="none" strike="noStrike">
                <a:solidFill>
                  <a:schemeClr val="lt1"/>
                </a:solidFill>
                <a:latin typeface="Arial"/>
                <a:ea typeface="Arial"/>
                <a:cs typeface="Arial"/>
                <a:sym typeface="Arial"/>
              </a:rPr>
              <a:t>Department</a:t>
            </a:r>
            <a:endParaRPr b="1" i="0" sz="1100" u="none" cap="none" strike="noStrike">
              <a:solidFill>
                <a:schemeClr val="lt1"/>
              </a:solidFill>
              <a:latin typeface="Arial"/>
              <a:ea typeface="Arial"/>
              <a:cs typeface="Arial"/>
              <a:sym typeface="Arial"/>
            </a:endParaRPr>
          </a:p>
        </p:txBody>
      </p:sp>
      <p:sp>
        <p:nvSpPr>
          <p:cNvPr id="200" name="Google Shape;200;p30"/>
          <p:cNvSpPr/>
          <p:nvPr/>
        </p:nvSpPr>
        <p:spPr>
          <a:xfrm>
            <a:off x="2590399" y="399660"/>
            <a:ext cx="4237200" cy="9351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100" u="none" cap="none" strike="noStrike">
                <a:solidFill>
                  <a:schemeClr val="lt1"/>
                </a:solidFill>
                <a:latin typeface="Arial"/>
                <a:ea typeface="Arial"/>
                <a:cs typeface="Arial"/>
                <a:sym typeface="Arial"/>
              </a:rPr>
              <a:t>Critical Care Unit</a:t>
            </a:r>
            <a:endParaRPr b="1" i="0" sz="1100" u="none" cap="none" strike="noStrike">
              <a:solidFill>
                <a:schemeClr val="lt1"/>
              </a:solidFill>
              <a:latin typeface="Arial"/>
              <a:ea typeface="Arial"/>
              <a:cs typeface="Arial"/>
              <a:sym typeface="Arial"/>
            </a:endParaRPr>
          </a:p>
        </p:txBody>
      </p:sp>
      <p:sp>
        <p:nvSpPr>
          <p:cNvPr id="201" name="Google Shape;201;p30"/>
          <p:cNvSpPr/>
          <p:nvPr/>
        </p:nvSpPr>
        <p:spPr>
          <a:xfrm>
            <a:off x="7424306" y="399660"/>
            <a:ext cx="1200300" cy="9351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100" u="none" cap="none" strike="noStrike">
                <a:solidFill>
                  <a:schemeClr val="lt1"/>
                </a:solidFill>
                <a:latin typeface="Arial"/>
                <a:ea typeface="Arial"/>
                <a:cs typeface="Arial"/>
                <a:sym typeface="Arial"/>
              </a:rPr>
              <a:t>D/C </a:t>
            </a:r>
            <a:endParaRPr sz="1100"/>
          </a:p>
          <a:p>
            <a:pPr indent="0" lvl="0" marL="0" marR="0" rtl="0" algn="ctr">
              <a:lnSpc>
                <a:spcPct val="100000"/>
              </a:lnSpc>
              <a:spcBef>
                <a:spcPts val="0"/>
              </a:spcBef>
              <a:spcAft>
                <a:spcPts val="0"/>
              </a:spcAft>
              <a:buNone/>
            </a:pPr>
            <a:r>
              <a:rPr b="1" i="0" lang="en" sz="1100" u="none" cap="none" strike="noStrike">
                <a:solidFill>
                  <a:schemeClr val="lt1"/>
                </a:solidFill>
                <a:latin typeface="Arial"/>
                <a:ea typeface="Arial"/>
                <a:cs typeface="Arial"/>
                <a:sym typeface="Arial"/>
              </a:rPr>
              <a:t>Hospital Unit</a:t>
            </a:r>
            <a:endParaRPr b="1" i="0" sz="1100" u="none" cap="none" strike="noStrike">
              <a:solidFill>
                <a:schemeClr val="lt1"/>
              </a:solidFill>
              <a:latin typeface="Arial"/>
              <a:ea typeface="Arial"/>
              <a:cs typeface="Arial"/>
              <a:sym typeface="Arial"/>
            </a:endParaRPr>
          </a:p>
        </p:txBody>
      </p:sp>
      <p:sp>
        <p:nvSpPr>
          <p:cNvPr id="202" name="Google Shape;202;p30"/>
          <p:cNvSpPr/>
          <p:nvPr/>
        </p:nvSpPr>
        <p:spPr>
          <a:xfrm>
            <a:off x="1922696" y="685513"/>
            <a:ext cx="556500" cy="3633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1" i="0" sz="1100" u="none" cap="none" strike="noStrike">
              <a:solidFill>
                <a:schemeClr val="lt1"/>
              </a:solidFill>
              <a:latin typeface="Arial"/>
              <a:ea typeface="Arial"/>
              <a:cs typeface="Arial"/>
              <a:sym typeface="Arial"/>
            </a:endParaRPr>
          </a:p>
        </p:txBody>
      </p:sp>
      <p:sp>
        <p:nvSpPr>
          <p:cNvPr id="203" name="Google Shape;203;p30"/>
          <p:cNvSpPr/>
          <p:nvPr/>
        </p:nvSpPr>
        <p:spPr>
          <a:xfrm>
            <a:off x="6938711" y="685513"/>
            <a:ext cx="431700" cy="3633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1" i="0" sz="1100" u="none" cap="none" strike="noStrike">
              <a:solidFill>
                <a:schemeClr val="lt1"/>
              </a:solidFill>
              <a:latin typeface="Arial"/>
              <a:ea typeface="Arial"/>
              <a:cs typeface="Arial"/>
              <a:sym typeface="Arial"/>
            </a:endParaRPr>
          </a:p>
        </p:txBody>
      </p:sp>
      <p:sp>
        <p:nvSpPr>
          <p:cNvPr id="204" name="Google Shape;204;p30"/>
          <p:cNvSpPr txBox="1"/>
          <p:nvPr/>
        </p:nvSpPr>
        <p:spPr>
          <a:xfrm flipH="1">
            <a:off x="710581" y="1756568"/>
            <a:ext cx="696300" cy="230700"/>
          </a:xfrm>
          <a:prstGeom prst="rect">
            <a:avLst/>
          </a:prstGeom>
          <a:solidFill>
            <a:srgbClr val="C0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Shivering</a:t>
            </a:r>
            <a:endParaRPr b="0" i="0" sz="1100" u="none" cap="none" strike="noStrike">
              <a:solidFill>
                <a:schemeClr val="lt1"/>
              </a:solidFill>
              <a:latin typeface="Arial"/>
              <a:ea typeface="Arial"/>
              <a:cs typeface="Arial"/>
              <a:sym typeface="Arial"/>
            </a:endParaRPr>
          </a:p>
        </p:txBody>
      </p:sp>
      <p:sp>
        <p:nvSpPr>
          <p:cNvPr id="205" name="Google Shape;205;p30"/>
          <p:cNvSpPr txBox="1"/>
          <p:nvPr/>
        </p:nvSpPr>
        <p:spPr>
          <a:xfrm>
            <a:off x="683773" y="1400350"/>
            <a:ext cx="899700" cy="230700"/>
          </a:xfrm>
          <a:prstGeom prst="rect">
            <a:avLst/>
          </a:prstGeom>
          <a:solidFill>
            <a:srgbClr val="00B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TH Induction</a:t>
            </a:r>
            <a:endParaRPr b="0" i="0" sz="1100" u="none" cap="none" strike="noStrike">
              <a:solidFill>
                <a:srgbClr val="000000"/>
              </a:solidFill>
              <a:latin typeface="Arial"/>
              <a:ea typeface="Arial"/>
              <a:cs typeface="Arial"/>
              <a:sym typeface="Arial"/>
            </a:endParaRPr>
          </a:p>
        </p:txBody>
      </p:sp>
      <p:sp>
        <p:nvSpPr>
          <p:cNvPr id="206" name="Google Shape;206;p30"/>
          <p:cNvSpPr txBox="1"/>
          <p:nvPr/>
        </p:nvSpPr>
        <p:spPr>
          <a:xfrm>
            <a:off x="625434" y="2112785"/>
            <a:ext cx="847800" cy="877200"/>
          </a:xfrm>
          <a:prstGeom prst="rect">
            <a:avLst/>
          </a:prstGeom>
          <a:solidFill>
            <a:srgbClr val="E36C0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Critical care</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Med – ICU</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Cardiac Tx</a:t>
            </a:r>
            <a:endParaRPr b="0" i="0"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Neuro</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EEG/SZ</a:t>
            </a:r>
            <a:endParaRPr b="0" i="0" sz="1100" u="none" cap="none" strike="noStrike">
              <a:solidFill>
                <a:schemeClr val="lt1"/>
              </a:solidFill>
              <a:latin typeface="Arial"/>
              <a:ea typeface="Arial"/>
              <a:cs typeface="Arial"/>
              <a:sym typeface="Arial"/>
            </a:endParaRPr>
          </a:p>
        </p:txBody>
      </p:sp>
      <p:sp>
        <p:nvSpPr>
          <p:cNvPr id="207" name="Google Shape;207;p30"/>
          <p:cNvSpPr txBox="1"/>
          <p:nvPr/>
        </p:nvSpPr>
        <p:spPr>
          <a:xfrm>
            <a:off x="2885704" y="1394075"/>
            <a:ext cx="1123200" cy="230700"/>
          </a:xfrm>
          <a:prstGeom prst="rect">
            <a:avLst/>
          </a:prstGeom>
          <a:solidFill>
            <a:srgbClr val="00B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TH Maintenance</a:t>
            </a:r>
            <a:endParaRPr b="0" i="0" sz="1100" u="none" cap="none" strike="noStrike">
              <a:solidFill>
                <a:srgbClr val="000000"/>
              </a:solidFill>
              <a:latin typeface="Arial"/>
              <a:ea typeface="Arial"/>
              <a:cs typeface="Arial"/>
              <a:sym typeface="Arial"/>
            </a:endParaRPr>
          </a:p>
        </p:txBody>
      </p:sp>
      <p:sp>
        <p:nvSpPr>
          <p:cNvPr id="208" name="Google Shape;208;p30"/>
          <p:cNvSpPr txBox="1"/>
          <p:nvPr/>
        </p:nvSpPr>
        <p:spPr>
          <a:xfrm>
            <a:off x="2885704" y="2020488"/>
            <a:ext cx="3387000" cy="2008200"/>
          </a:xfrm>
          <a:prstGeom prst="rect">
            <a:avLst/>
          </a:prstGeom>
          <a:solidFill>
            <a:srgbClr val="E36C0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Critical care </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Cardiac Tx</a:t>
            </a:r>
            <a:endParaRPr b="0" i="0"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Med – ICU</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BP</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O2/Vent</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Glucose</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DVT</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Infection</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Neuro</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EEG/SZ</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Myoclonus</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Brain Edema</a:t>
            </a:r>
            <a:endParaRPr b="0" i="0" sz="1100" u="none" cap="none" strike="noStrike">
              <a:solidFill>
                <a:schemeClr val="lt1"/>
              </a:solidFill>
              <a:latin typeface="Arial"/>
              <a:ea typeface="Arial"/>
              <a:cs typeface="Arial"/>
              <a:sym typeface="Arial"/>
            </a:endParaRPr>
          </a:p>
        </p:txBody>
      </p:sp>
      <p:sp>
        <p:nvSpPr>
          <p:cNvPr id="209" name="Google Shape;209;p30"/>
          <p:cNvSpPr txBox="1"/>
          <p:nvPr/>
        </p:nvSpPr>
        <p:spPr>
          <a:xfrm>
            <a:off x="4114403" y="1394074"/>
            <a:ext cx="1064400" cy="230700"/>
          </a:xfrm>
          <a:prstGeom prst="rect">
            <a:avLst/>
          </a:prstGeom>
          <a:solidFill>
            <a:srgbClr val="00B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TH Rewarming</a:t>
            </a:r>
            <a:endParaRPr b="0" i="0" sz="1100" u="none" cap="none" strike="noStrike">
              <a:solidFill>
                <a:srgbClr val="000000"/>
              </a:solidFill>
              <a:latin typeface="Arial"/>
              <a:ea typeface="Arial"/>
              <a:cs typeface="Arial"/>
              <a:sym typeface="Arial"/>
            </a:endParaRPr>
          </a:p>
        </p:txBody>
      </p:sp>
      <p:sp>
        <p:nvSpPr>
          <p:cNvPr id="210" name="Google Shape;210;p30"/>
          <p:cNvSpPr txBox="1"/>
          <p:nvPr/>
        </p:nvSpPr>
        <p:spPr>
          <a:xfrm>
            <a:off x="5284191" y="1386824"/>
            <a:ext cx="988500" cy="230700"/>
          </a:xfrm>
          <a:prstGeom prst="rect">
            <a:avLst/>
          </a:prstGeom>
          <a:solidFill>
            <a:srgbClr val="92D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Normothermia</a:t>
            </a:r>
            <a:endParaRPr b="0" i="0" sz="1100" u="none" cap="none" strike="noStrike">
              <a:solidFill>
                <a:srgbClr val="000000"/>
              </a:solidFill>
              <a:latin typeface="Arial"/>
              <a:ea typeface="Arial"/>
              <a:cs typeface="Arial"/>
              <a:sym typeface="Arial"/>
            </a:endParaRPr>
          </a:p>
        </p:txBody>
      </p:sp>
      <p:sp>
        <p:nvSpPr>
          <p:cNvPr id="211" name="Google Shape;211;p30"/>
          <p:cNvSpPr txBox="1"/>
          <p:nvPr/>
        </p:nvSpPr>
        <p:spPr>
          <a:xfrm flipH="1">
            <a:off x="2885684" y="1748669"/>
            <a:ext cx="3387000" cy="230700"/>
          </a:xfrm>
          <a:prstGeom prst="rect">
            <a:avLst/>
          </a:prstGeom>
          <a:solidFill>
            <a:srgbClr val="C0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Shivering</a:t>
            </a:r>
            <a:endParaRPr b="0" i="0" sz="1100" u="none" cap="none" strike="noStrike">
              <a:solidFill>
                <a:schemeClr val="lt1"/>
              </a:solidFill>
              <a:latin typeface="Arial"/>
              <a:ea typeface="Arial"/>
              <a:cs typeface="Arial"/>
              <a:sym typeface="Arial"/>
            </a:endParaRPr>
          </a:p>
        </p:txBody>
      </p:sp>
      <p:sp>
        <p:nvSpPr>
          <p:cNvPr id="212" name="Google Shape;212;p30"/>
          <p:cNvSpPr txBox="1"/>
          <p:nvPr/>
        </p:nvSpPr>
        <p:spPr>
          <a:xfrm>
            <a:off x="2885704" y="4028730"/>
            <a:ext cx="885300" cy="230700"/>
          </a:xfrm>
          <a:prstGeom prst="rect">
            <a:avLst/>
          </a:pr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Brain Death </a:t>
            </a:r>
            <a:endParaRPr b="0" i="0" sz="1100" u="none" cap="none" strike="noStrike">
              <a:solidFill>
                <a:schemeClr val="lt1"/>
              </a:solidFill>
              <a:latin typeface="Arial"/>
              <a:ea typeface="Arial"/>
              <a:cs typeface="Arial"/>
              <a:sym typeface="Arial"/>
            </a:endParaRPr>
          </a:p>
        </p:txBody>
      </p:sp>
      <p:sp>
        <p:nvSpPr>
          <p:cNvPr id="213" name="Google Shape;213;p30"/>
          <p:cNvSpPr txBox="1"/>
          <p:nvPr/>
        </p:nvSpPr>
        <p:spPr>
          <a:xfrm>
            <a:off x="2885704" y="4349791"/>
            <a:ext cx="1026900" cy="230700"/>
          </a:xfrm>
          <a:prstGeom prst="rect">
            <a:avLst/>
          </a:pr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Medical Futility</a:t>
            </a:r>
            <a:endParaRPr b="0" i="0" sz="1100" u="none" cap="none" strike="noStrike">
              <a:solidFill>
                <a:schemeClr val="lt1"/>
              </a:solidFill>
              <a:latin typeface="Arial"/>
              <a:ea typeface="Arial"/>
              <a:cs typeface="Arial"/>
              <a:sym typeface="Arial"/>
            </a:endParaRPr>
          </a:p>
        </p:txBody>
      </p:sp>
      <p:sp>
        <p:nvSpPr>
          <p:cNvPr id="214" name="Google Shape;214;p30"/>
          <p:cNvSpPr txBox="1"/>
          <p:nvPr/>
        </p:nvSpPr>
        <p:spPr>
          <a:xfrm>
            <a:off x="4370360" y="4465208"/>
            <a:ext cx="1415400" cy="392400"/>
          </a:xfrm>
          <a:prstGeom prst="rect">
            <a:avLst/>
          </a:pr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Neurologic Prognosis</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WLST</a:t>
            </a:r>
            <a:endParaRPr b="0" i="0" sz="1100" u="none" cap="none" strike="noStrike">
              <a:solidFill>
                <a:schemeClr val="lt1"/>
              </a:solidFill>
              <a:latin typeface="Arial"/>
              <a:ea typeface="Arial"/>
              <a:cs typeface="Arial"/>
              <a:sym typeface="Arial"/>
            </a:endParaRPr>
          </a:p>
        </p:txBody>
      </p:sp>
      <p:sp>
        <p:nvSpPr>
          <p:cNvPr id="215" name="Google Shape;215;p30"/>
          <p:cNvSpPr txBox="1"/>
          <p:nvPr/>
        </p:nvSpPr>
        <p:spPr>
          <a:xfrm>
            <a:off x="683773" y="3115334"/>
            <a:ext cx="608700" cy="392400"/>
          </a:xfrm>
          <a:prstGeom prst="rect">
            <a:avLst/>
          </a:pr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Goal of </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Care</a:t>
            </a:r>
            <a:endParaRPr b="0" i="0" sz="1100" u="none"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31"/>
          <p:cNvSpPr txBox="1"/>
          <p:nvPr>
            <p:ph type="title"/>
          </p:nvPr>
        </p:nvSpPr>
        <p:spPr>
          <a:xfrm>
            <a:off x="457200" y="205978"/>
            <a:ext cx="4275900" cy="857400"/>
          </a:xfrm>
          <a:prstGeom prst="rect">
            <a:avLst/>
          </a:prstGeom>
          <a:solidFill>
            <a:srgbClr val="FF0000"/>
          </a:solid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300"/>
              <a:buFont typeface="Calibri"/>
              <a:buNone/>
            </a:pPr>
            <a:r>
              <a:rPr lang="en">
                <a:solidFill>
                  <a:schemeClr val="lt1"/>
                </a:solidFill>
              </a:rPr>
              <a:t>Shivering Management</a:t>
            </a:r>
            <a:endParaRPr>
              <a:solidFill>
                <a:schemeClr val="lt1"/>
              </a:solidFill>
            </a:endParaRPr>
          </a:p>
        </p:txBody>
      </p:sp>
      <p:sp>
        <p:nvSpPr>
          <p:cNvPr id="221" name="Google Shape;221;p31"/>
          <p:cNvSpPr txBox="1"/>
          <p:nvPr>
            <p:ph idx="1" type="body"/>
          </p:nvPr>
        </p:nvSpPr>
        <p:spPr>
          <a:xfrm>
            <a:off x="292430" y="906237"/>
            <a:ext cx="8559300" cy="2514000"/>
          </a:xfrm>
          <a:prstGeom prst="rect">
            <a:avLst/>
          </a:prstGeom>
          <a:noFill/>
          <a:ln>
            <a:noFill/>
          </a:ln>
        </p:spPr>
        <p:txBody>
          <a:bodyPr anchorCtr="0" anchor="t" bIns="34275" lIns="68575" spcFirstLastPara="1" rIns="68575" wrap="square" tIns="34275">
            <a:noAutofit/>
          </a:bodyPr>
          <a:lstStyle/>
          <a:p>
            <a:pPr indent="-317500" lvl="0" marL="342900" rtl="0" algn="l">
              <a:lnSpc>
                <a:spcPct val="100000"/>
              </a:lnSpc>
              <a:spcBef>
                <a:spcPts val="1400"/>
              </a:spcBef>
              <a:spcAft>
                <a:spcPts val="0"/>
              </a:spcAft>
              <a:buClr>
                <a:schemeClr val="dk1"/>
              </a:buClr>
              <a:buSzPts val="2400"/>
              <a:buChar char="•"/>
            </a:pPr>
            <a:r>
              <a:rPr lang="en"/>
              <a:t>Assess hourly using Bedside Shivering Assessment Scale (BSAS)</a:t>
            </a:r>
            <a:endParaRPr/>
          </a:p>
          <a:p>
            <a:pPr indent="-165100" lvl="0" marL="342900" rtl="0" algn="l">
              <a:lnSpc>
                <a:spcPct val="100000"/>
              </a:lnSpc>
              <a:spcBef>
                <a:spcPts val="1400"/>
              </a:spcBef>
              <a:spcAft>
                <a:spcPts val="0"/>
              </a:spcAft>
              <a:buClr>
                <a:schemeClr val="dk1"/>
              </a:buClr>
              <a:buSzPts val="2400"/>
              <a:buNone/>
            </a:pPr>
            <a:r>
              <a:t/>
            </a:r>
            <a:endParaRPr/>
          </a:p>
          <a:p>
            <a:pPr indent="-165100" lvl="0" marL="342900" rtl="0" algn="l">
              <a:lnSpc>
                <a:spcPct val="100000"/>
              </a:lnSpc>
              <a:spcBef>
                <a:spcPts val="1400"/>
              </a:spcBef>
              <a:spcAft>
                <a:spcPts val="0"/>
              </a:spcAft>
              <a:buClr>
                <a:schemeClr val="dk1"/>
              </a:buClr>
              <a:buSzPts val="2400"/>
              <a:buNone/>
            </a:pPr>
            <a:r>
              <a:t/>
            </a:r>
            <a:endParaRPr/>
          </a:p>
          <a:p>
            <a:pPr indent="-165100" lvl="0" marL="342900" rtl="0" algn="l">
              <a:lnSpc>
                <a:spcPct val="100000"/>
              </a:lnSpc>
              <a:spcBef>
                <a:spcPts val="1400"/>
              </a:spcBef>
              <a:spcAft>
                <a:spcPts val="0"/>
              </a:spcAft>
              <a:buClr>
                <a:schemeClr val="dk1"/>
              </a:buClr>
              <a:buSzPts val="2400"/>
              <a:buNone/>
            </a:pPr>
            <a:r>
              <a:t/>
            </a:r>
            <a:endParaRPr/>
          </a:p>
          <a:p>
            <a:pPr indent="-165100" lvl="0" marL="342900" rtl="0" algn="l">
              <a:lnSpc>
                <a:spcPct val="100000"/>
              </a:lnSpc>
              <a:spcBef>
                <a:spcPts val="1400"/>
              </a:spcBef>
              <a:spcAft>
                <a:spcPts val="0"/>
              </a:spcAft>
              <a:buClr>
                <a:schemeClr val="dk1"/>
              </a:buClr>
              <a:buSzPts val="2400"/>
              <a:buNone/>
            </a:pPr>
            <a:r>
              <a:t/>
            </a:r>
            <a:endParaRPr/>
          </a:p>
          <a:p>
            <a:pPr indent="-317500" lvl="0" marL="342900" rtl="0" algn="l">
              <a:lnSpc>
                <a:spcPct val="100000"/>
              </a:lnSpc>
              <a:spcBef>
                <a:spcPts val="1400"/>
              </a:spcBef>
              <a:spcAft>
                <a:spcPts val="0"/>
              </a:spcAft>
              <a:buClr>
                <a:schemeClr val="dk1"/>
              </a:buClr>
              <a:buSzPts val="2400"/>
              <a:buChar char="•"/>
            </a:pPr>
            <a:r>
              <a:rPr b="1" lang="en"/>
              <a:t>Target BSAS Score &lt; 1</a:t>
            </a:r>
            <a:endParaRPr/>
          </a:p>
          <a:p>
            <a:pPr indent="-165100" lvl="0" marL="342900" rtl="0" algn="l">
              <a:lnSpc>
                <a:spcPct val="100000"/>
              </a:lnSpc>
              <a:spcBef>
                <a:spcPts val="1400"/>
              </a:spcBef>
              <a:spcAft>
                <a:spcPts val="0"/>
              </a:spcAft>
              <a:buClr>
                <a:schemeClr val="dk1"/>
              </a:buClr>
              <a:buSzPts val="2400"/>
              <a:buNone/>
            </a:pPr>
            <a:r>
              <a:t/>
            </a:r>
            <a:endParaRPr/>
          </a:p>
          <a:p>
            <a:pPr indent="-165100" lvl="0" marL="342900" rtl="0" algn="l">
              <a:lnSpc>
                <a:spcPct val="100000"/>
              </a:lnSpc>
              <a:spcBef>
                <a:spcPts val="1400"/>
              </a:spcBef>
              <a:spcAft>
                <a:spcPts val="0"/>
              </a:spcAft>
              <a:buClr>
                <a:schemeClr val="dk1"/>
              </a:buClr>
              <a:buSzPts val="2400"/>
              <a:buNone/>
            </a:pPr>
            <a:r>
              <a:t/>
            </a:r>
            <a:endParaRPr/>
          </a:p>
          <a:p>
            <a:pPr indent="-165100" lvl="0" marL="342900" rtl="0" algn="l">
              <a:lnSpc>
                <a:spcPct val="100000"/>
              </a:lnSpc>
              <a:spcBef>
                <a:spcPts val="1400"/>
              </a:spcBef>
              <a:spcAft>
                <a:spcPts val="0"/>
              </a:spcAft>
              <a:buClr>
                <a:schemeClr val="dk1"/>
              </a:buClr>
              <a:buSzPts val="2400"/>
              <a:buNone/>
            </a:pPr>
            <a:r>
              <a:t/>
            </a:r>
            <a:endParaRPr/>
          </a:p>
          <a:p>
            <a:pPr indent="-165100" lvl="0" marL="342900" rtl="0" algn="l">
              <a:lnSpc>
                <a:spcPct val="100000"/>
              </a:lnSpc>
              <a:spcBef>
                <a:spcPts val="1400"/>
              </a:spcBef>
              <a:spcAft>
                <a:spcPts val="0"/>
              </a:spcAft>
              <a:buClr>
                <a:schemeClr val="dk1"/>
              </a:buClr>
              <a:buSzPts val="2400"/>
              <a:buNone/>
            </a:pPr>
            <a:r>
              <a:t/>
            </a:r>
            <a:endParaRPr/>
          </a:p>
        </p:txBody>
      </p:sp>
      <p:sp>
        <p:nvSpPr>
          <p:cNvPr id="222" name="Google Shape;222;p31"/>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graphicFrame>
        <p:nvGraphicFramePr>
          <p:cNvPr id="223" name="Google Shape;223;p31"/>
          <p:cNvGraphicFramePr/>
          <p:nvPr/>
        </p:nvGraphicFramePr>
        <p:xfrm>
          <a:off x="292430" y="1575892"/>
          <a:ext cx="3000000" cy="3000000"/>
        </p:xfrm>
        <a:graphic>
          <a:graphicData uri="http://schemas.openxmlformats.org/drawingml/2006/table">
            <a:tbl>
              <a:tblPr>
                <a:noFill/>
                <a:tableStyleId>{87ECA775-678B-4A85-AE42-9E88B0F88853}</a:tableStyleId>
              </a:tblPr>
              <a:tblGrid>
                <a:gridCol w="499100"/>
                <a:gridCol w="7696375"/>
              </a:tblGrid>
              <a:tr h="228600">
                <a:tc>
                  <a:txBody>
                    <a:bodyPr/>
                    <a:lstStyle/>
                    <a:p>
                      <a:pPr indent="0" lvl="0" marL="0" marR="0" rtl="0" algn="l">
                        <a:lnSpc>
                          <a:spcPct val="115000"/>
                        </a:lnSpc>
                        <a:spcBef>
                          <a:spcPts val="0"/>
                        </a:spcBef>
                        <a:spcAft>
                          <a:spcPts val="0"/>
                        </a:spcAft>
                        <a:buNone/>
                      </a:pPr>
                      <a:r>
                        <a:rPr lang="en" sz="1800" u="none" cap="none" strike="noStrike"/>
                        <a:t>0</a:t>
                      </a:r>
                      <a:endParaRPr sz="1800" u="none" cap="none" strike="noStrike">
                        <a:latin typeface="Calibri"/>
                        <a:ea typeface="Calibri"/>
                        <a:cs typeface="Calibri"/>
                        <a:sym typeface="Calibri"/>
                      </a:endParaRPr>
                    </a:p>
                  </a:txBody>
                  <a:tcPr marT="47625" marB="47625" marR="47625" marL="47625" anchor="ctr"/>
                </a:tc>
                <a:tc>
                  <a:txBody>
                    <a:bodyPr/>
                    <a:lstStyle/>
                    <a:p>
                      <a:pPr indent="0" lvl="0" marL="0" marR="0" rtl="0" algn="l">
                        <a:lnSpc>
                          <a:spcPct val="115000"/>
                        </a:lnSpc>
                        <a:spcBef>
                          <a:spcPts val="0"/>
                        </a:spcBef>
                        <a:spcAft>
                          <a:spcPts val="0"/>
                        </a:spcAft>
                        <a:buNone/>
                      </a:pPr>
                      <a:r>
                        <a:rPr lang="en" sz="1800" u="none" cap="none" strike="noStrike"/>
                        <a:t>None: no shivering noted on palpation of the masseter, neck or chest wall</a:t>
                      </a:r>
                      <a:endParaRPr sz="1800" u="none" cap="none" strike="noStrike">
                        <a:latin typeface="Calibri"/>
                        <a:ea typeface="Calibri"/>
                        <a:cs typeface="Calibri"/>
                        <a:sym typeface="Calibri"/>
                      </a:endParaRPr>
                    </a:p>
                  </a:txBody>
                  <a:tcPr marT="47625" marB="47625" marR="47625" marL="47625" anchor="ctr"/>
                </a:tc>
              </a:tr>
              <a:tr h="228600">
                <a:tc>
                  <a:txBody>
                    <a:bodyPr/>
                    <a:lstStyle/>
                    <a:p>
                      <a:pPr indent="0" lvl="0" marL="0" marR="0" rtl="0" algn="l">
                        <a:lnSpc>
                          <a:spcPct val="115000"/>
                        </a:lnSpc>
                        <a:spcBef>
                          <a:spcPts val="0"/>
                        </a:spcBef>
                        <a:spcAft>
                          <a:spcPts val="0"/>
                        </a:spcAft>
                        <a:buNone/>
                      </a:pPr>
                      <a:r>
                        <a:rPr lang="en" sz="1800" u="none" cap="none" strike="noStrike"/>
                        <a:t>1</a:t>
                      </a:r>
                      <a:endParaRPr sz="1800" u="none" cap="none" strike="noStrike">
                        <a:latin typeface="Calibri"/>
                        <a:ea typeface="Calibri"/>
                        <a:cs typeface="Calibri"/>
                        <a:sym typeface="Calibri"/>
                      </a:endParaRPr>
                    </a:p>
                  </a:txBody>
                  <a:tcPr marT="47625" marB="47625" marR="47625" marL="47625" anchor="ctr"/>
                </a:tc>
                <a:tc>
                  <a:txBody>
                    <a:bodyPr/>
                    <a:lstStyle/>
                    <a:p>
                      <a:pPr indent="0" lvl="0" marL="0" marR="0" rtl="0" algn="l">
                        <a:lnSpc>
                          <a:spcPct val="115000"/>
                        </a:lnSpc>
                        <a:spcBef>
                          <a:spcPts val="0"/>
                        </a:spcBef>
                        <a:spcAft>
                          <a:spcPts val="0"/>
                        </a:spcAft>
                        <a:buNone/>
                      </a:pPr>
                      <a:r>
                        <a:rPr lang="en" sz="1800" u="none" cap="none" strike="noStrike"/>
                        <a:t>Mild: shivering localized to the neck and/or thorax only</a:t>
                      </a:r>
                      <a:endParaRPr sz="1800" u="none" cap="none" strike="noStrike">
                        <a:latin typeface="Calibri"/>
                        <a:ea typeface="Calibri"/>
                        <a:cs typeface="Calibri"/>
                        <a:sym typeface="Calibri"/>
                      </a:endParaRPr>
                    </a:p>
                  </a:txBody>
                  <a:tcPr marT="47625" marB="47625" marR="47625" marL="47625" anchor="ctr"/>
                </a:tc>
              </a:tr>
              <a:tr h="228600">
                <a:tc>
                  <a:txBody>
                    <a:bodyPr/>
                    <a:lstStyle/>
                    <a:p>
                      <a:pPr indent="0" lvl="0" marL="0" marR="0" rtl="0" algn="l">
                        <a:lnSpc>
                          <a:spcPct val="115000"/>
                        </a:lnSpc>
                        <a:spcBef>
                          <a:spcPts val="0"/>
                        </a:spcBef>
                        <a:spcAft>
                          <a:spcPts val="0"/>
                        </a:spcAft>
                        <a:buNone/>
                      </a:pPr>
                      <a:r>
                        <a:rPr lang="en" sz="1800" u="none" cap="none" strike="noStrike"/>
                        <a:t>2</a:t>
                      </a:r>
                      <a:endParaRPr sz="1800" u="none" cap="none" strike="noStrike">
                        <a:latin typeface="Calibri"/>
                        <a:ea typeface="Calibri"/>
                        <a:cs typeface="Calibri"/>
                        <a:sym typeface="Calibri"/>
                      </a:endParaRPr>
                    </a:p>
                  </a:txBody>
                  <a:tcPr marT="47625" marB="47625" marR="47625" marL="47625" anchor="ctr"/>
                </a:tc>
                <a:tc>
                  <a:txBody>
                    <a:bodyPr/>
                    <a:lstStyle/>
                    <a:p>
                      <a:pPr indent="0" lvl="0" marL="0" marR="0" rtl="0" algn="l">
                        <a:lnSpc>
                          <a:spcPct val="115000"/>
                        </a:lnSpc>
                        <a:spcBef>
                          <a:spcPts val="0"/>
                        </a:spcBef>
                        <a:spcAft>
                          <a:spcPts val="0"/>
                        </a:spcAft>
                        <a:buNone/>
                      </a:pPr>
                      <a:r>
                        <a:rPr lang="en" sz="1800" u="none" cap="none" strike="noStrike"/>
                        <a:t>Moderate: shivering involves gross movements of the upper extremities (in addition to neck and thorax)</a:t>
                      </a:r>
                      <a:endParaRPr sz="1800" u="none" cap="none" strike="noStrike">
                        <a:latin typeface="Calibri"/>
                        <a:ea typeface="Calibri"/>
                        <a:cs typeface="Calibri"/>
                        <a:sym typeface="Calibri"/>
                      </a:endParaRPr>
                    </a:p>
                  </a:txBody>
                  <a:tcPr marT="47625" marB="47625" marR="47625" marL="47625" anchor="ctr"/>
                </a:tc>
              </a:tr>
              <a:tr h="228600">
                <a:tc>
                  <a:txBody>
                    <a:bodyPr/>
                    <a:lstStyle/>
                    <a:p>
                      <a:pPr indent="0" lvl="0" marL="0" marR="0" rtl="0" algn="l">
                        <a:lnSpc>
                          <a:spcPct val="115000"/>
                        </a:lnSpc>
                        <a:spcBef>
                          <a:spcPts val="0"/>
                        </a:spcBef>
                        <a:spcAft>
                          <a:spcPts val="0"/>
                        </a:spcAft>
                        <a:buNone/>
                      </a:pPr>
                      <a:r>
                        <a:rPr lang="en" sz="1800" u="none" cap="none" strike="noStrike"/>
                        <a:t>3</a:t>
                      </a:r>
                      <a:endParaRPr sz="1800" u="none" cap="none" strike="noStrike">
                        <a:latin typeface="Calibri"/>
                        <a:ea typeface="Calibri"/>
                        <a:cs typeface="Calibri"/>
                        <a:sym typeface="Calibri"/>
                      </a:endParaRPr>
                    </a:p>
                  </a:txBody>
                  <a:tcPr marT="47625" marB="47625" marR="47625" marL="47625" anchor="ctr"/>
                </a:tc>
                <a:tc>
                  <a:txBody>
                    <a:bodyPr/>
                    <a:lstStyle/>
                    <a:p>
                      <a:pPr indent="0" lvl="0" marL="0" marR="0" rtl="0" algn="l">
                        <a:lnSpc>
                          <a:spcPct val="115000"/>
                        </a:lnSpc>
                        <a:spcBef>
                          <a:spcPts val="0"/>
                        </a:spcBef>
                        <a:spcAft>
                          <a:spcPts val="0"/>
                        </a:spcAft>
                        <a:buNone/>
                      </a:pPr>
                      <a:r>
                        <a:rPr lang="en" sz="1800" u="none" cap="none" strike="noStrike"/>
                        <a:t>Severe: shivering involves gross movements of the trunk and upper and lower extremities </a:t>
                      </a:r>
                      <a:endParaRPr sz="1800" u="none" cap="none" strike="noStrike">
                        <a:latin typeface="Calibri"/>
                        <a:ea typeface="Calibri"/>
                        <a:cs typeface="Calibri"/>
                        <a:sym typeface="Calibri"/>
                      </a:endParaRPr>
                    </a:p>
                  </a:txBody>
                  <a:tcPr marT="47625" marB="47625" marR="47625" marL="47625" anchor="ct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32"/>
          <p:cNvSpPr txBox="1"/>
          <p:nvPr>
            <p:ph type="title"/>
          </p:nvPr>
        </p:nvSpPr>
        <p:spPr>
          <a:xfrm>
            <a:off x="457200" y="205978"/>
            <a:ext cx="7154100" cy="857400"/>
          </a:xfrm>
          <a:prstGeom prst="rect">
            <a:avLst/>
          </a:prstGeom>
          <a:solidFill>
            <a:srgbClr val="FF0000"/>
          </a:solid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300"/>
              <a:buFont typeface="Calibri"/>
              <a:buNone/>
            </a:pPr>
            <a:r>
              <a:rPr lang="en">
                <a:solidFill>
                  <a:schemeClr val="lt1"/>
                </a:solidFill>
              </a:rPr>
              <a:t>Management of Shivering: Local Practice</a:t>
            </a:r>
            <a:endParaRPr>
              <a:solidFill>
                <a:schemeClr val="lt1"/>
              </a:solidFill>
            </a:endParaRPr>
          </a:p>
        </p:txBody>
      </p:sp>
      <p:sp>
        <p:nvSpPr>
          <p:cNvPr id="229" name="Google Shape;229;p32"/>
          <p:cNvSpPr txBox="1"/>
          <p:nvPr>
            <p:ph idx="1" type="body"/>
          </p:nvPr>
        </p:nvSpPr>
        <p:spPr>
          <a:xfrm>
            <a:off x="495299" y="751641"/>
            <a:ext cx="8229600" cy="800100"/>
          </a:xfrm>
          <a:prstGeom prst="rect">
            <a:avLst/>
          </a:prstGeom>
          <a:noFill/>
          <a:ln>
            <a:noFill/>
          </a:ln>
        </p:spPr>
        <p:txBody>
          <a:bodyPr anchorCtr="0" anchor="t" bIns="34275" lIns="68575" spcFirstLastPara="1" rIns="68575" wrap="square" tIns="34275">
            <a:noAutofit/>
          </a:bodyPr>
          <a:lstStyle/>
          <a:p>
            <a:pPr indent="-317500" lvl="0" marL="342900" rtl="0" algn="l">
              <a:lnSpc>
                <a:spcPct val="100000"/>
              </a:lnSpc>
              <a:spcBef>
                <a:spcPts val="1400"/>
              </a:spcBef>
              <a:spcAft>
                <a:spcPts val="0"/>
              </a:spcAft>
              <a:buClr>
                <a:schemeClr val="dk1"/>
              </a:buClr>
              <a:buSzPts val="2400"/>
              <a:buChar char="•"/>
            </a:pPr>
            <a:r>
              <a:rPr lang="en"/>
              <a:t>Suggested  Management</a:t>
            </a:r>
            <a:endParaRPr/>
          </a:p>
        </p:txBody>
      </p:sp>
      <p:sp>
        <p:nvSpPr>
          <p:cNvPr id="230" name="Google Shape;230;p32"/>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graphicFrame>
        <p:nvGraphicFramePr>
          <p:cNvPr id="231" name="Google Shape;231;p32"/>
          <p:cNvGraphicFramePr/>
          <p:nvPr/>
        </p:nvGraphicFramePr>
        <p:xfrm>
          <a:off x="533399" y="1533525"/>
          <a:ext cx="3000000" cy="3000000"/>
        </p:xfrm>
        <a:graphic>
          <a:graphicData uri="http://schemas.openxmlformats.org/drawingml/2006/table">
            <a:tbl>
              <a:tblPr>
                <a:noFill/>
                <a:tableStyleId>{87ECA775-678B-4A85-AE42-9E88B0F88853}</a:tableStyleId>
              </a:tblPr>
              <a:tblGrid>
                <a:gridCol w="1554900"/>
                <a:gridCol w="2199500"/>
                <a:gridCol w="2199500"/>
                <a:gridCol w="2199500"/>
              </a:tblGrid>
              <a:tr h="284675">
                <a:tc gridSpan="4">
                  <a:txBody>
                    <a:bodyPr/>
                    <a:lstStyle/>
                    <a:p>
                      <a:pPr indent="0" lvl="0" marL="0" marR="0" rtl="0" algn="l">
                        <a:lnSpc>
                          <a:spcPct val="115000"/>
                        </a:lnSpc>
                        <a:spcBef>
                          <a:spcPts val="0"/>
                        </a:spcBef>
                        <a:spcAft>
                          <a:spcPts val="0"/>
                        </a:spcAft>
                        <a:buNone/>
                      </a:pPr>
                      <a:r>
                        <a:rPr lang="en" sz="1500" u="none" cap="none" strike="noStrike"/>
                        <a:t>Targeted Temperature Management (TTM) for Cardiac Arrest Shivering, Sedation and Neuromuscular Blockade Pathway (modified from May et al.)</a:t>
                      </a:r>
                      <a:endParaRPr sz="1500" u="none" cap="none" strike="noStrike">
                        <a:latin typeface="Calibri"/>
                        <a:ea typeface="Calibri"/>
                        <a:cs typeface="Calibri"/>
                        <a:sym typeface="Calibri"/>
                      </a:endParaRPr>
                    </a:p>
                  </a:txBody>
                  <a:tcPr marT="27500" marB="27500" marR="27500" marL="27500"/>
                </a:tc>
                <a:tc hMerge="1"/>
                <a:tc hMerge="1"/>
                <a:tc hMerge="1"/>
              </a:tr>
              <a:tr h="222025">
                <a:tc>
                  <a:txBody>
                    <a:bodyPr/>
                    <a:lstStyle/>
                    <a:p>
                      <a:pPr indent="0" lvl="0" marL="0" marR="0" rtl="0" algn="ctr">
                        <a:lnSpc>
                          <a:spcPct val="115000"/>
                        </a:lnSpc>
                        <a:spcBef>
                          <a:spcPts val="0"/>
                        </a:spcBef>
                        <a:spcAft>
                          <a:spcPts val="0"/>
                        </a:spcAft>
                        <a:buNone/>
                      </a:pPr>
                      <a:r>
                        <a:rPr lang="en" sz="1500" u="none" cap="none" strike="noStrike"/>
                        <a:t>Stage of </a:t>
                      </a:r>
                      <a:br>
                        <a:rPr lang="en" sz="1500" u="none" cap="none" strike="noStrike"/>
                      </a:br>
                      <a:r>
                        <a:rPr lang="en" sz="1500" u="none" cap="none" strike="noStrike"/>
                        <a:t>Cooling</a:t>
                      </a:r>
                      <a:endParaRPr sz="1500" u="none" cap="none" strike="noStrike">
                        <a:latin typeface="Calibri"/>
                        <a:ea typeface="Calibri"/>
                        <a:cs typeface="Calibri"/>
                        <a:sym typeface="Calibri"/>
                      </a:endParaRPr>
                    </a:p>
                  </a:txBody>
                  <a:tcPr marT="27500" marB="27500" marR="27500" marL="27500" anchor="ctr"/>
                </a:tc>
                <a:tc>
                  <a:txBody>
                    <a:bodyPr/>
                    <a:lstStyle/>
                    <a:p>
                      <a:pPr indent="0" lvl="0" marL="0" marR="0" rtl="0" algn="ctr">
                        <a:lnSpc>
                          <a:spcPct val="115000"/>
                        </a:lnSpc>
                        <a:spcBef>
                          <a:spcPts val="0"/>
                        </a:spcBef>
                        <a:spcAft>
                          <a:spcPts val="0"/>
                        </a:spcAft>
                        <a:buNone/>
                      </a:pPr>
                      <a:r>
                        <a:rPr lang="en" sz="1500" u="none" cap="none" strike="noStrike"/>
                        <a:t>Sedation for </a:t>
                      </a:r>
                      <a:br>
                        <a:rPr lang="en" sz="1500" u="none" cap="none" strike="noStrike"/>
                      </a:br>
                      <a:r>
                        <a:rPr lang="en" sz="1500" u="none" cap="none" strike="noStrike"/>
                        <a:t>Shivering</a:t>
                      </a:r>
                      <a:endParaRPr sz="1500" u="none" cap="none" strike="noStrike">
                        <a:latin typeface="Calibri"/>
                        <a:ea typeface="Calibri"/>
                        <a:cs typeface="Calibri"/>
                        <a:sym typeface="Calibri"/>
                      </a:endParaRPr>
                    </a:p>
                  </a:txBody>
                  <a:tcPr marT="27500" marB="27500" marR="27500" marL="27500" anchor="ctr"/>
                </a:tc>
                <a:tc>
                  <a:txBody>
                    <a:bodyPr/>
                    <a:lstStyle/>
                    <a:p>
                      <a:pPr indent="0" lvl="0" marL="0" marR="0" rtl="0" algn="ctr">
                        <a:lnSpc>
                          <a:spcPct val="115000"/>
                        </a:lnSpc>
                        <a:spcBef>
                          <a:spcPts val="0"/>
                        </a:spcBef>
                        <a:spcAft>
                          <a:spcPts val="0"/>
                        </a:spcAft>
                        <a:buNone/>
                      </a:pPr>
                      <a:r>
                        <a:rPr lang="en" sz="1500" u="none" cap="none" strike="noStrike"/>
                        <a:t>Neuromuscular Blockade (NMB)</a:t>
                      </a:r>
                      <a:endParaRPr sz="1500" u="none" cap="none" strike="noStrike">
                        <a:latin typeface="Calibri"/>
                        <a:ea typeface="Calibri"/>
                        <a:cs typeface="Calibri"/>
                        <a:sym typeface="Calibri"/>
                      </a:endParaRPr>
                    </a:p>
                  </a:txBody>
                  <a:tcPr marT="27500" marB="27500" marR="27500" marL="27500" anchor="ctr"/>
                </a:tc>
                <a:tc>
                  <a:txBody>
                    <a:bodyPr/>
                    <a:lstStyle/>
                    <a:p>
                      <a:pPr indent="0" lvl="0" marL="0" marR="0" rtl="0" algn="ctr">
                        <a:lnSpc>
                          <a:spcPct val="115000"/>
                        </a:lnSpc>
                        <a:spcBef>
                          <a:spcPts val="0"/>
                        </a:spcBef>
                        <a:spcAft>
                          <a:spcPts val="0"/>
                        </a:spcAft>
                        <a:buNone/>
                      </a:pPr>
                      <a:r>
                        <a:rPr lang="en" sz="1500" u="none" cap="none" strike="noStrike"/>
                        <a:t>Other Shivering </a:t>
                      </a:r>
                      <a:br>
                        <a:rPr lang="en" sz="1500" u="none" cap="none" strike="noStrike"/>
                      </a:br>
                      <a:r>
                        <a:rPr lang="en" sz="1500" u="none" cap="none" strike="noStrike"/>
                        <a:t>Therapy</a:t>
                      </a:r>
                      <a:endParaRPr sz="1500" u="none" cap="none" strike="noStrike">
                        <a:latin typeface="Calibri"/>
                        <a:ea typeface="Calibri"/>
                        <a:cs typeface="Calibri"/>
                        <a:sym typeface="Calibri"/>
                      </a:endParaRPr>
                    </a:p>
                  </a:txBody>
                  <a:tcPr marT="27500" marB="27500" marR="27500" marL="27500" anchor="ctr"/>
                </a:tc>
              </a:tr>
              <a:tr h="890050">
                <a:tc>
                  <a:txBody>
                    <a:bodyPr/>
                    <a:lstStyle/>
                    <a:p>
                      <a:pPr indent="0" lvl="0" marL="0" marR="0" rtl="0" algn="l">
                        <a:lnSpc>
                          <a:spcPct val="115000"/>
                        </a:lnSpc>
                        <a:spcBef>
                          <a:spcPts val="0"/>
                        </a:spcBef>
                        <a:spcAft>
                          <a:spcPts val="0"/>
                        </a:spcAft>
                        <a:buNone/>
                      </a:pPr>
                      <a:r>
                        <a:rPr b="1" lang="en" sz="1500" u="none" cap="none" strike="noStrike"/>
                        <a:t>INDUCTION</a:t>
                      </a:r>
                      <a:endParaRPr b="1" sz="1500" u="none" cap="none" strike="noStrike">
                        <a:latin typeface="Calibri"/>
                        <a:ea typeface="Calibri"/>
                        <a:cs typeface="Calibri"/>
                        <a:sym typeface="Calibri"/>
                      </a:endParaRPr>
                    </a:p>
                  </a:txBody>
                  <a:tcPr marT="27500" marB="27500" marR="27500" marL="27500"/>
                </a:tc>
                <a:tc>
                  <a:txBody>
                    <a:bodyPr/>
                    <a:lstStyle/>
                    <a:p>
                      <a:pPr indent="0" lvl="0" marL="0" marR="0" rtl="0" algn="l">
                        <a:lnSpc>
                          <a:spcPct val="115000"/>
                        </a:lnSpc>
                        <a:spcBef>
                          <a:spcPts val="0"/>
                        </a:spcBef>
                        <a:spcAft>
                          <a:spcPts val="0"/>
                        </a:spcAft>
                        <a:buNone/>
                      </a:pPr>
                      <a:r>
                        <a:rPr lang="en" sz="1500" u="none" cap="none" strike="noStrike"/>
                        <a:t>fentanyl 25-50 mcg/hr </a:t>
                      </a:r>
                      <a:endParaRPr sz="1100"/>
                    </a:p>
                    <a:p>
                      <a:pPr indent="0" lvl="0" marL="0" marR="0" rtl="0" algn="l">
                        <a:lnSpc>
                          <a:spcPct val="115000"/>
                        </a:lnSpc>
                        <a:spcBef>
                          <a:spcPts val="0"/>
                        </a:spcBef>
                        <a:spcAft>
                          <a:spcPts val="0"/>
                        </a:spcAft>
                        <a:buNone/>
                      </a:pPr>
                      <a:r>
                        <a:rPr lang="en" sz="1500" u="none" cap="none" strike="noStrike"/>
                        <a:t>  and propofol  </a:t>
                      </a:r>
                      <a:br>
                        <a:rPr lang="en" sz="1500" u="none" cap="none" strike="noStrike"/>
                      </a:br>
                      <a:r>
                        <a:rPr lang="en" sz="1500" u="none" cap="none" strike="noStrike"/>
                        <a:t>20-40 mcg/kg/min </a:t>
                      </a:r>
                      <a:endParaRPr sz="1100"/>
                    </a:p>
                    <a:p>
                      <a:pPr indent="0" lvl="0" marL="0" marR="0" rtl="0" algn="l">
                        <a:lnSpc>
                          <a:spcPct val="115000"/>
                        </a:lnSpc>
                        <a:spcBef>
                          <a:spcPts val="0"/>
                        </a:spcBef>
                        <a:spcAft>
                          <a:spcPts val="0"/>
                        </a:spcAft>
                        <a:buNone/>
                      </a:pPr>
                      <a:r>
                        <a:rPr lang="en" sz="1500" u="none" cap="none" strike="noStrike"/>
                        <a:t> </a:t>
                      </a:r>
                      <a:endParaRPr sz="1100"/>
                    </a:p>
                    <a:p>
                      <a:pPr indent="0" lvl="0" marL="0" marR="0" rtl="0" algn="l">
                        <a:lnSpc>
                          <a:spcPct val="115000"/>
                        </a:lnSpc>
                        <a:spcBef>
                          <a:spcPts val="0"/>
                        </a:spcBef>
                        <a:spcAft>
                          <a:spcPts val="0"/>
                        </a:spcAft>
                        <a:buNone/>
                      </a:pPr>
                      <a:r>
                        <a:rPr lang="en" sz="1500" u="none" cap="none" strike="noStrike"/>
                        <a:t>Monitor BSAS hourly</a:t>
                      </a:r>
                      <a:endParaRPr sz="1100"/>
                    </a:p>
                    <a:p>
                      <a:pPr indent="0" lvl="0" marL="0" marR="0" rtl="0" algn="l">
                        <a:lnSpc>
                          <a:spcPct val="115000"/>
                        </a:lnSpc>
                        <a:spcBef>
                          <a:spcPts val="0"/>
                        </a:spcBef>
                        <a:spcAft>
                          <a:spcPts val="0"/>
                        </a:spcAft>
                        <a:buNone/>
                      </a:pPr>
                      <a:r>
                        <a:rPr lang="en" sz="1500" u="none" cap="none" strike="noStrike"/>
                        <a:t> Titrate sedation to BSAS of &lt;1</a:t>
                      </a:r>
                      <a:endParaRPr sz="1500" u="none" cap="none" strike="noStrike">
                        <a:latin typeface="Calibri"/>
                        <a:ea typeface="Calibri"/>
                        <a:cs typeface="Calibri"/>
                        <a:sym typeface="Calibri"/>
                      </a:endParaRPr>
                    </a:p>
                  </a:txBody>
                  <a:tcPr marT="27500" marB="27500" marR="27500" marL="27500"/>
                </a:tc>
                <a:tc>
                  <a:txBody>
                    <a:bodyPr/>
                    <a:lstStyle/>
                    <a:p>
                      <a:pPr indent="0" lvl="0" marL="0" marR="0" rtl="0" algn="l">
                        <a:lnSpc>
                          <a:spcPct val="115000"/>
                        </a:lnSpc>
                        <a:spcBef>
                          <a:spcPts val="0"/>
                        </a:spcBef>
                        <a:spcAft>
                          <a:spcPts val="0"/>
                        </a:spcAft>
                        <a:buNone/>
                      </a:pPr>
                      <a:r>
                        <a:rPr lang="en" sz="1500" u="none" cap="none" strike="noStrike"/>
                        <a:t>vecuronium 0.1mg/kg Never use NMB in lieu of adequate sedation (ie BIS </a:t>
                      </a:r>
                      <a:r>
                        <a:rPr lang="en" sz="1500" u="sng" cap="none" strike="noStrike"/>
                        <a:t>&lt;</a:t>
                      </a:r>
                      <a:r>
                        <a:rPr lang="en" sz="1500" u="none" cap="none" strike="noStrike"/>
                        <a:t> 50); If BSAS ≥1 titrate to </a:t>
                      </a:r>
                      <a:br>
                        <a:rPr lang="en" sz="1500" u="none" cap="none" strike="noStrike"/>
                      </a:br>
                      <a:r>
                        <a:rPr lang="en" sz="1500" u="none" cap="none" strike="noStrike"/>
                        <a:t>train of 4 (TOF) = 0</a:t>
                      </a:r>
                      <a:endParaRPr sz="1500" u="none" cap="none" strike="noStrike">
                        <a:latin typeface="Calibri"/>
                        <a:ea typeface="Calibri"/>
                        <a:cs typeface="Calibri"/>
                        <a:sym typeface="Calibri"/>
                      </a:endParaRPr>
                    </a:p>
                  </a:txBody>
                  <a:tcPr marT="27500" marB="27500" marR="27500" marL="27500"/>
                </a:tc>
                <a:tc>
                  <a:txBody>
                    <a:bodyPr/>
                    <a:lstStyle/>
                    <a:p>
                      <a:pPr indent="0" lvl="0" marL="0" marR="0" rtl="0" algn="l">
                        <a:lnSpc>
                          <a:spcPct val="115000"/>
                        </a:lnSpc>
                        <a:spcBef>
                          <a:spcPts val="0"/>
                        </a:spcBef>
                        <a:spcAft>
                          <a:spcPts val="0"/>
                        </a:spcAft>
                        <a:buNone/>
                      </a:pPr>
                      <a:r>
                        <a:rPr lang="en" sz="1500" u="none" cap="none" strike="noStrike"/>
                        <a:t> </a:t>
                      </a:r>
                      <a:endParaRPr sz="1500" u="none" cap="none" strike="noStrike">
                        <a:latin typeface="Calibri"/>
                        <a:ea typeface="Calibri"/>
                        <a:cs typeface="Calibri"/>
                        <a:sym typeface="Calibri"/>
                      </a:endParaRPr>
                    </a:p>
                  </a:txBody>
                  <a:tcPr marT="27500" marB="27500" marR="27500" marL="27500"/>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33"/>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graphicFrame>
        <p:nvGraphicFramePr>
          <p:cNvPr id="237" name="Google Shape;237;p33"/>
          <p:cNvGraphicFramePr/>
          <p:nvPr/>
        </p:nvGraphicFramePr>
        <p:xfrm>
          <a:off x="649704" y="1182521"/>
          <a:ext cx="3000000" cy="3000000"/>
        </p:xfrm>
        <a:graphic>
          <a:graphicData uri="http://schemas.openxmlformats.org/drawingml/2006/table">
            <a:tbl>
              <a:tblPr>
                <a:noFill/>
                <a:tableStyleId>{87ECA775-678B-4A85-AE42-9E88B0F88853}</a:tableStyleId>
              </a:tblPr>
              <a:tblGrid>
                <a:gridCol w="1554900"/>
                <a:gridCol w="2199500"/>
                <a:gridCol w="2199500"/>
                <a:gridCol w="2199500"/>
              </a:tblGrid>
              <a:tr h="723050">
                <a:tc>
                  <a:txBody>
                    <a:bodyPr/>
                    <a:lstStyle/>
                    <a:p>
                      <a:pPr indent="0" lvl="0" marL="0" marR="0" rtl="0" algn="l">
                        <a:lnSpc>
                          <a:spcPct val="115000"/>
                        </a:lnSpc>
                        <a:spcBef>
                          <a:spcPts val="0"/>
                        </a:spcBef>
                        <a:spcAft>
                          <a:spcPts val="0"/>
                        </a:spcAft>
                        <a:buNone/>
                      </a:pPr>
                      <a:r>
                        <a:rPr b="1" lang="en" sz="1500" u="none" cap="none" strike="noStrike"/>
                        <a:t>MAINTENANCE</a:t>
                      </a:r>
                      <a:endParaRPr b="1" sz="1500" u="none" cap="none" strike="noStrike">
                        <a:latin typeface="Calibri"/>
                        <a:ea typeface="Calibri"/>
                        <a:cs typeface="Calibri"/>
                        <a:sym typeface="Calibri"/>
                      </a:endParaRPr>
                    </a:p>
                  </a:txBody>
                  <a:tcPr marT="27500" marB="27500" marR="27500" marL="27500"/>
                </a:tc>
                <a:tc>
                  <a:txBody>
                    <a:bodyPr/>
                    <a:lstStyle/>
                    <a:p>
                      <a:pPr indent="0" lvl="0" marL="0" marR="0" rtl="0" algn="l">
                        <a:lnSpc>
                          <a:spcPct val="115000"/>
                        </a:lnSpc>
                        <a:spcBef>
                          <a:spcPts val="0"/>
                        </a:spcBef>
                        <a:spcAft>
                          <a:spcPts val="0"/>
                        </a:spcAft>
                        <a:buNone/>
                      </a:pPr>
                      <a:r>
                        <a:rPr lang="en" sz="1500" u="none" cap="none" strike="noStrike"/>
                        <a:t>Monitor BSAS hourly</a:t>
                      </a:r>
                      <a:endParaRPr sz="1500" u="none" cap="none" strike="noStrike"/>
                    </a:p>
                    <a:p>
                      <a:pPr indent="0" lvl="0" marL="0" marR="0" rtl="0" algn="l">
                        <a:lnSpc>
                          <a:spcPct val="115000"/>
                        </a:lnSpc>
                        <a:spcBef>
                          <a:spcPts val="0"/>
                        </a:spcBef>
                        <a:spcAft>
                          <a:spcPts val="0"/>
                        </a:spcAft>
                        <a:buNone/>
                      </a:pPr>
                      <a:r>
                        <a:rPr lang="en" sz="1500" u="none" cap="none" strike="noStrike"/>
                        <a:t>Titrate sedation to BSAS of &lt;1</a:t>
                      </a:r>
                      <a:endParaRPr sz="1500" u="none" cap="none" strike="noStrike"/>
                    </a:p>
                    <a:p>
                      <a:pPr indent="0" lvl="0" marL="0" marR="0" rtl="0" algn="l">
                        <a:lnSpc>
                          <a:spcPct val="115000"/>
                        </a:lnSpc>
                        <a:spcBef>
                          <a:spcPts val="0"/>
                        </a:spcBef>
                        <a:spcAft>
                          <a:spcPts val="0"/>
                        </a:spcAft>
                        <a:buNone/>
                      </a:pPr>
                      <a:r>
                        <a:rPr lang="en" sz="1500" u="none" cap="none" strike="noStrike"/>
                        <a:t>If BSAS=0 then titrate to RASS target</a:t>
                      </a:r>
                      <a:endParaRPr sz="1500" u="none" cap="none" strike="noStrike">
                        <a:latin typeface="Calibri"/>
                        <a:ea typeface="Calibri"/>
                        <a:cs typeface="Calibri"/>
                        <a:sym typeface="Calibri"/>
                      </a:endParaRPr>
                    </a:p>
                  </a:txBody>
                  <a:tcPr marT="27500" marB="27500" marR="27500" marL="27500"/>
                </a:tc>
                <a:tc>
                  <a:txBody>
                    <a:bodyPr/>
                    <a:lstStyle/>
                    <a:p>
                      <a:pPr indent="0" lvl="0" marL="0" marR="0" rtl="0" algn="l">
                        <a:lnSpc>
                          <a:spcPct val="115000"/>
                        </a:lnSpc>
                        <a:spcBef>
                          <a:spcPts val="0"/>
                        </a:spcBef>
                        <a:spcAft>
                          <a:spcPts val="0"/>
                        </a:spcAft>
                        <a:buNone/>
                      </a:pPr>
                      <a:r>
                        <a:rPr lang="en" sz="1500" u="none" cap="none" strike="noStrike"/>
                        <a:t>Continue only as needed for BSAS </a:t>
                      </a:r>
                      <a:r>
                        <a:rPr lang="en" sz="1500" u="sng" cap="none" strike="noStrike"/>
                        <a:t>&gt;</a:t>
                      </a:r>
                      <a:r>
                        <a:rPr lang="en" sz="1500" u="none" cap="none" strike="noStrike"/>
                        <a:t>1 despite titration of sedation cEEG monitoring indicated during extended NMB</a:t>
                      </a:r>
                      <a:endParaRPr sz="1500" u="none" cap="none" strike="noStrike">
                        <a:latin typeface="Calibri"/>
                        <a:ea typeface="Calibri"/>
                        <a:cs typeface="Calibri"/>
                        <a:sym typeface="Calibri"/>
                      </a:endParaRPr>
                    </a:p>
                  </a:txBody>
                  <a:tcPr marT="27500" marB="27500" marR="27500" marL="27500"/>
                </a:tc>
                <a:tc>
                  <a:txBody>
                    <a:bodyPr/>
                    <a:lstStyle/>
                    <a:p>
                      <a:pPr indent="0" lvl="0" marL="0" marR="0" rtl="0" algn="l">
                        <a:lnSpc>
                          <a:spcPct val="115000"/>
                        </a:lnSpc>
                        <a:spcBef>
                          <a:spcPts val="0"/>
                        </a:spcBef>
                        <a:spcAft>
                          <a:spcPts val="0"/>
                        </a:spcAft>
                        <a:buNone/>
                      </a:pPr>
                      <a:r>
                        <a:rPr lang="en" sz="1500" u="none" cap="none" strike="noStrike"/>
                        <a:t>acetaminophen 1g IV q6 (adjust dose or avoid for liver dysfunction)</a:t>
                      </a:r>
                      <a:endParaRPr sz="1100"/>
                    </a:p>
                    <a:p>
                      <a:pPr indent="0" lvl="0" marL="0" marR="0" rtl="0" algn="l">
                        <a:lnSpc>
                          <a:spcPct val="115000"/>
                        </a:lnSpc>
                        <a:spcBef>
                          <a:spcPts val="0"/>
                        </a:spcBef>
                        <a:spcAft>
                          <a:spcPts val="0"/>
                        </a:spcAft>
                        <a:buNone/>
                      </a:pPr>
                      <a:r>
                        <a:rPr lang="en" sz="1500" u="none" cap="none" strike="noStrike"/>
                        <a:t>Counter-warming: warm air blanket to neck, torso and extremities</a:t>
                      </a:r>
                      <a:endParaRPr sz="1100"/>
                    </a:p>
                    <a:p>
                      <a:pPr indent="0" lvl="0" marL="0" marR="0" rtl="0" algn="l">
                        <a:lnSpc>
                          <a:spcPct val="115000"/>
                        </a:lnSpc>
                        <a:spcBef>
                          <a:spcPts val="0"/>
                        </a:spcBef>
                        <a:spcAft>
                          <a:spcPts val="0"/>
                        </a:spcAft>
                        <a:buNone/>
                      </a:pPr>
                      <a:r>
                        <a:rPr lang="en" sz="1500" u="none" cap="none" strike="noStrike"/>
                        <a:t> </a:t>
                      </a:r>
                      <a:endParaRPr sz="1500" u="none" cap="none" strike="noStrike">
                        <a:latin typeface="Calibri"/>
                        <a:ea typeface="Calibri"/>
                        <a:cs typeface="Calibri"/>
                        <a:sym typeface="Calibri"/>
                      </a:endParaRPr>
                    </a:p>
                  </a:txBody>
                  <a:tcPr marT="27500" marB="27500" marR="27500" marL="27500"/>
                </a:tc>
              </a:tr>
              <a:tr h="973550">
                <a:tc>
                  <a:txBody>
                    <a:bodyPr/>
                    <a:lstStyle/>
                    <a:p>
                      <a:pPr indent="0" lvl="0" marL="0" marR="0" rtl="0" algn="l">
                        <a:lnSpc>
                          <a:spcPct val="115000"/>
                        </a:lnSpc>
                        <a:spcBef>
                          <a:spcPts val="0"/>
                        </a:spcBef>
                        <a:spcAft>
                          <a:spcPts val="0"/>
                        </a:spcAft>
                        <a:buNone/>
                      </a:pPr>
                      <a:r>
                        <a:rPr b="1" lang="en" sz="1500" u="none" cap="none" strike="noStrike"/>
                        <a:t>REWARMING</a:t>
                      </a:r>
                      <a:endParaRPr b="1" sz="1500" u="none" cap="none" strike="noStrike">
                        <a:latin typeface="Calibri"/>
                        <a:ea typeface="Calibri"/>
                        <a:cs typeface="Calibri"/>
                        <a:sym typeface="Calibri"/>
                      </a:endParaRPr>
                    </a:p>
                  </a:txBody>
                  <a:tcPr marT="27500" marB="27500" marR="27500" marL="27500"/>
                </a:tc>
                <a:tc>
                  <a:txBody>
                    <a:bodyPr/>
                    <a:lstStyle/>
                    <a:p>
                      <a:pPr indent="0" lvl="0" marL="0" marR="0" rtl="0" algn="l">
                        <a:lnSpc>
                          <a:spcPct val="115000"/>
                        </a:lnSpc>
                        <a:spcBef>
                          <a:spcPts val="0"/>
                        </a:spcBef>
                        <a:spcAft>
                          <a:spcPts val="0"/>
                        </a:spcAft>
                        <a:buNone/>
                      </a:pPr>
                      <a:r>
                        <a:rPr lang="en" sz="1500" u="none" cap="none" strike="noStrike"/>
                        <a:t>fentanyl 50-200 mcg/hr</a:t>
                      </a:r>
                      <a:endParaRPr sz="1500" u="none" cap="none" strike="noStrike"/>
                    </a:p>
                    <a:p>
                      <a:pPr indent="0" lvl="0" marL="0" marR="0" rtl="0" algn="l">
                        <a:lnSpc>
                          <a:spcPct val="115000"/>
                        </a:lnSpc>
                        <a:spcBef>
                          <a:spcPts val="0"/>
                        </a:spcBef>
                        <a:spcAft>
                          <a:spcPts val="0"/>
                        </a:spcAft>
                        <a:buNone/>
                      </a:pPr>
                      <a:r>
                        <a:rPr lang="en" sz="1500" u="none" cap="none" strike="noStrike"/>
                        <a:t>Decrease propofol prn </a:t>
                      </a:r>
                      <a:endParaRPr sz="1100"/>
                    </a:p>
                    <a:p>
                      <a:pPr indent="0" lvl="0" marL="0" marR="0" rtl="0" algn="l">
                        <a:lnSpc>
                          <a:spcPct val="115000"/>
                        </a:lnSpc>
                        <a:spcBef>
                          <a:spcPts val="0"/>
                        </a:spcBef>
                        <a:spcAft>
                          <a:spcPts val="0"/>
                        </a:spcAft>
                        <a:buNone/>
                      </a:pPr>
                      <a:r>
                        <a:rPr lang="en" sz="1500" u="none" cap="none" strike="noStrike"/>
                        <a:t>Consider adding  dexmedetomidine </a:t>
                      </a:r>
                      <a:endParaRPr sz="1100"/>
                    </a:p>
                    <a:p>
                      <a:pPr indent="0" lvl="0" marL="0" marR="0" rtl="0" algn="l">
                        <a:lnSpc>
                          <a:spcPct val="115000"/>
                        </a:lnSpc>
                        <a:spcBef>
                          <a:spcPts val="0"/>
                        </a:spcBef>
                        <a:spcAft>
                          <a:spcPts val="0"/>
                        </a:spcAft>
                        <a:buNone/>
                      </a:pPr>
                      <a:r>
                        <a:rPr lang="en" sz="1500" u="none" cap="none" strike="noStrike"/>
                        <a:t>Once rewarmed, rapidly wean sedation to allow evaluation</a:t>
                      </a:r>
                      <a:endParaRPr sz="1500" u="none" cap="none" strike="noStrike">
                        <a:latin typeface="Calibri"/>
                        <a:ea typeface="Calibri"/>
                        <a:cs typeface="Calibri"/>
                        <a:sym typeface="Calibri"/>
                      </a:endParaRPr>
                    </a:p>
                  </a:txBody>
                  <a:tcPr marT="27500" marB="27500" marR="27500" marL="27500"/>
                </a:tc>
                <a:tc>
                  <a:txBody>
                    <a:bodyPr/>
                    <a:lstStyle/>
                    <a:p>
                      <a:pPr indent="0" lvl="0" marL="0" marR="0" rtl="0" algn="l">
                        <a:lnSpc>
                          <a:spcPct val="115000"/>
                        </a:lnSpc>
                        <a:spcBef>
                          <a:spcPts val="0"/>
                        </a:spcBef>
                        <a:spcAft>
                          <a:spcPts val="0"/>
                        </a:spcAft>
                        <a:buNone/>
                      </a:pPr>
                      <a:r>
                        <a:rPr lang="en" sz="1500" u="none" cap="none" strike="noStrike"/>
                        <a:t>Discontinue all NMB</a:t>
                      </a:r>
                      <a:endParaRPr sz="1500" u="none" cap="none" strike="noStrike">
                        <a:latin typeface="Calibri"/>
                        <a:ea typeface="Calibri"/>
                        <a:cs typeface="Calibri"/>
                        <a:sym typeface="Calibri"/>
                      </a:endParaRPr>
                    </a:p>
                  </a:txBody>
                  <a:tcPr marT="27500" marB="27500" marR="27500" marL="27500"/>
                </a:tc>
                <a:tc>
                  <a:txBody>
                    <a:bodyPr/>
                    <a:lstStyle/>
                    <a:p>
                      <a:pPr indent="0" lvl="0" marL="0" marR="0" rtl="0" algn="l">
                        <a:lnSpc>
                          <a:spcPct val="115000"/>
                        </a:lnSpc>
                        <a:spcBef>
                          <a:spcPts val="0"/>
                        </a:spcBef>
                        <a:spcAft>
                          <a:spcPts val="0"/>
                        </a:spcAft>
                        <a:buNone/>
                      </a:pPr>
                      <a:r>
                        <a:rPr lang="en" sz="1500" u="none" cap="none" strike="noStrike"/>
                        <a:t>acetaminophen</a:t>
                      </a:r>
                      <a:endParaRPr sz="1100"/>
                    </a:p>
                    <a:p>
                      <a:pPr indent="0" lvl="0" marL="0" marR="0" rtl="0" algn="l">
                        <a:lnSpc>
                          <a:spcPct val="115000"/>
                        </a:lnSpc>
                        <a:spcBef>
                          <a:spcPts val="0"/>
                        </a:spcBef>
                        <a:spcAft>
                          <a:spcPts val="0"/>
                        </a:spcAft>
                        <a:buNone/>
                      </a:pPr>
                      <a:r>
                        <a:rPr lang="en" sz="1500" u="none" cap="none" strike="noStrike"/>
                        <a:t> </a:t>
                      </a:r>
                      <a:endParaRPr sz="1100"/>
                    </a:p>
                    <a:p>
                      <a:pPr indent="0" lvl="0" marL="0" marR="0" rtl="0" algn="l">
                        <a:lnSpc>
                          <a:spcPct val="115000"/>
                        </a:lnSpc>
                        <a:spcBef>
                          <a:spcPts val="0"/>
                        </a:spcBef>
                        <a:spcAft>
                          <a:spcPts val="0"/>
                        </a:spcAft>
                        <a:buNone/>
                      </a:pPr>
                      <a:r>
                        <a:rPr lang="en" sz="1500" u="none" cap="none" strike="noStrike"/>
                        <a:t>Counter-warming</a:t>
                      </a:r>
                      <a:endParaRPr sz="1100"/>
                    </a:p>
                    <a:p>
                      <a:pPr indent="0" lvl="0" marL="0" marR="0" rtl="0" algn="l">
                        <a:lnSpc>
                          <a:spcPct val="115000"/>
                        </a:lnSpc>
                        <a:spcBef>
                          <a:spcPts val="0"/>
                        </a:spcBef>
                        <a:spcAft>
                          <a:spcPts val="0"/>
                        </a:spcAft>
                        <a:buNone/>
                      </a:pPr>
                      <a:r>
                        <a:rPr lang="en" sz="1500" u="none" cap="none" strike="noStrike"/>
                        <a:t> </a:t>
                      </a:r>
                      <a:endParaRPr sz="1100"/>
                    </a:p>
                    <a:p>
                      <a:pPr indent="0" lvl="0" marL="0" marR="0" rtl="0" algn="l">
                        <a:lnSpc>
                          <a:spcPct val="115000"/>
                        </a:lnSpc>
                        <a:spcBef>
                          <a:spcPts val="0"/>
                        </a:spcBef>
                        <a:spcAft>
                          <a:spcPts val="0"/>
                        </a:spcAft>
                        <a:buNone/>
                      </a:pPr>
                      <a:r>
                        <a:rPr lang="en" sz="1500" u="none" cap="none" strike="noStrike"/>
                        <a:t>Replace magnesium to ≥4</a:t>
                      </a:r>
                      <a:endParaRPr sz="1500" u="none" cap="none" strike="noStrike">
                        <a:latin typeface="Calibri"/>
                        <a:ea typeface="Calibri"/>
                        <a:cs typeface="Calibri"/>
                        <a:sym typeface="Calibri"/>
                      </a:endParaRPr>
                    </a:p>
                  </a:txBody>
                  <a:tcPr marT="27500" marB="27500" marR="27500" marL="27500"/>
                </a:tc>
              </a:tr>
            </a:tbl>
          </a:graphicData>
        </a:graphic>
      </p:graphicFrame>
      <p:pic>
        <p:nvPicPr>
          <p:cNvPr id="238" name="Google Shape;238;p33"/>
          <p:cNvPicPr preferRelativeResize="0"/>
          <p:nvPr/>
        </p:nvPicPr>
        <p:blipFill rotWithShape="1">
          <a:blip r:embed="rId3">
            <a:alphaModFix/>
          </a:blip>
          <a:srcRect b="0" l="0" r="0" t="0"/>
          <a:stretch/>
        </p:blipFill>
        <p:spPr>
          <a:xfrm>
            <a:off x="531018" y="-116613"/>
            <a:ext cx="8390774" cy="12991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34"/>
          <p:cNvSpPr txBox="1"/>
          <p:nvPr>
            <p:ph idx="12" type="sldNum"/>
          </p:nvPr>
        </p:nvSpPr>
        <p:spPr>
          <a:xfrm>
            <a:off x="6490854" y="3493635"/>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
        <p:nvSpPr>
          <p:cNvPr id="245" name="Google Shape;245;p34"/>
          <p:cNvSpPr/>
          <p:nvPr/>
        </p:nvSpPr>
        <p:spPr>
          <a:xfrm>
            <a:off x="370362" y="399663"/>
            <a:ext cx="1447500" cy="9351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100" u="none" cap="none" strike="noStrike">
                <a:solidFill>
                  <a:schemeClr val="lt1"/>
                </a:solidFill>
                <a:latin typeface="Arial"/>
                <a:ea typeface="Arial"/>
                <a:cs typeface="Arial"/>
                <a:sym typeface="Arial"/>
              </a:rPr>
              <a:t>Emergency </a:t>
            </a:r>
            <a:endParaRPr sz="1100"/>
          </a:p>
          <a:p>
            <a:pPr indent="0" lvl="0" marL="0" marR="0" rtl="0" algn="ctr">
              <a:lnSpc>
                <a:spcPct val="100000"/>
              </a:lnSpc>
              <a:spcBef>
                <a:spcPts val="0"/>
              </a:spcBef>
              <a:spcAft>
                <a:spcPts val="0"/>
              </a:spcAft>
              <a:buNone/>
            </a:pPr>
            <a:r>
              <a:t/>
            </a:r>
            <a:endParaRPr b="1" i="0" sz="11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1" i="0" lang="en" sz="1100" u="none" cap="none" strike="noStrike">
                <a:solidFill>
                  <a:schemeClr val="lt1"/>
                </a:solidFill>
                <a:latin typeface="Arial"/>
                <a:ea typeface="Arial"/>
                <a:cs typeface="Arial"/>
                <a:sym typeface="Arial"/>
              </a:rPr>
              <a:t>Department</a:t>
            </a:r>
            <a:endParaRPr b="1" i="0" sz="1100" u="none" cap="none" strike="noStrike">
              <a:solidFill>
                <a:schemeClr val="lt1"/>
              </a:solidFill>
              <a:latin typeface="Arial"/>
              <a:ea typeface="Arial"/>
              <a:cs typeface="Arial"/>
              <a:sym typeface="Arial"/>
            </a:endParaRPr>
          </a:p>
        </p:txBody>
      </p:sp>
      <p:sp>
        <p:nvSpPr>
          <p:cNvPr id="246" name="Google Shape;246;p34"/>
          <p:cNvSpPr/>
          <p:nvPr/>
        </p:nvSpPr>
        <p:spPr>
          <a:xfrm>
            <a:off x="2590399" y="399660"/>
            <a:ext cx="4237200" cy="9351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100" u="none" cap="none" strike="noStrike">
                <a:solidFill>
                  <a:schemeClr val="lt1"/>
                </a:solidFill>
                <a:latin typeface="Arial"/>
                <a:ea typeface="Arial"/>
                <a:cs typeface="Arial"/>
                <a:sym typeface="Arial"/>
              </a:rPr>
              <a:t>Critical Care Unit</a:t>
            </a:r>
            <a:endParaRPr b="1" i="0" sz="1100" u="none" cap="none" strike="noStrike">
              <a:solidFill>
                <a:schemeClr val="lt1"/>
              </a:solidFill>
              <a:latin typeface="Arial"/>
              <a:ea typeface="Arial"/>
              <a:cs typeface="Arial"/>
              <a:sym typeface="Arial"/>
            </a:endParaRPr>
          </a:p>
        </p:txBody>
      </p:sp>
      <p:sp>
        <p:nvSpPr>
          <p:cNvPr id="247" name="Google Shape;247;p34"/>
          <p:cNvSpPr/>
          <p:nvPr/>
        </p:nvSpPr>
        <p:spPr>
          <a:xfrm>
            <a:off x="7424306" y="399660"/>
            <a:ext cx="1200300" cy="9351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100" u="none" cap="none" strike="noStrike">
                <a:solidFill>
                  <a:schemeClr val="lt1"/>
                </a:solidFill>
                <a:latin typeface="Arial"/>
                <a:ea typeface="Arial"/>
                <a:cs typeface="Arial"/>
                <a:sym typeface="Arial"/>
              </a:rPr>
              <a:t>D/C </a:t>
            </a:r>
            <a:endParaRPr sz="1100"/>
          </a:p>
          <a:p>
            <a:pPr indent="0" lvl="0" marL="0" marR="0" rtl="0" algn="ctr">
              <a:lnSpc>
                <a:spcPct val="100000"/>
              </a:lnSpc>
              <a:spcBef>
                <a:spcPts val="0"/>
              </a:spcBef>
              <a:spcAft>
                <a:spcPts val="0"/>
              </a:spcAft>
              <a:buNone/>
            </a:pPr>
            <a:r>
              <a:rPr b="1" i="0" lang="en" sz="1100" u="none" cap="none" strike="noStrike">
                <a:solidFill>
                  <a:schemeClr val="lt1"/>
                </a:solidFill>
                <a:latin typeface="Arial"/>
                <a:ea typeface="Arial"/>
                <a:cs typeface="Arial"/>
                <a:sym typeface="Arial"/>
              </a:rPr>
              <a:t>Hospital Unit</a:t>
            </a:r>
            <a:endParaRPr b="1" i="0" sz="1100" u="none" cap="none" strike="noStrike">
              <a:solidFill>
                <a:schemeClr val="lt1"/>
              </a:solidFill>
              <a:latin typeface="Arial"/>
              <a:ea typeface="Arial"/>
              <a:cs typeface="Arial"/>
              <a:sym typeface="Arial"/>
            </a:endParaRPr>
          </a:p>
        </p:txBody>
      </p:sp>
      <p:sp>
        <p:nvSpPr>
          <p:cNvPr id="248" name="Google Shape;248;p34"/>
          <p:cNvSpPr/>
          <p:nvPr/>
        </p:nvSpPr>
        <p:spPr>
          <a:xfrm>
            <a:off x="1922696" y="685513"/>
            <a:ext cx="556500" cy="3633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1" i="0" sz="1100" u="none" cap="none" strike="noStrike">
              <a:solidFill>
                <a:schemeClr val="lt1"/>
              </a:solidFill>
              <a:latin typeface="Arial"/>
              <a:ea typeface="Arial"/>
              <a:cs typeface="Arial"/>
              <a:sym typeface="Arial"/>
            </a:endParaRPr>
          </a:p>
        </p:txBody>
      </p:sp>
      <p:sp>
        <p:nvSpPr>
          <p:cNvPr id="249" name="Google Shape;249;p34"/>
          <p:cNvSpPr/>
          <p:nvPr/>
        </p:nvSpPr>
        <p:spPr>
          <a:xfrm>
            <a:off x="6938711" y="685513"/>
            <a:ext cx="431700" cy="3633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1" i="0" sz="1100" u="none" cap="none" strike="noStrike">
              <a:solidFill>
                <a:schemeClr val="lt1"/>
              </a:solidFill>
              <a:latin typeface="Arial"/>
              <a:ea typeface="Arial"/>
              <a:cs typeface="Arial"/>
              <a:sym typeface="Arial"/>
            </a:endParaRPr>
          </a:p>
        </p:txBody>
      </p:sp>
      <p:sp>
        <p:nvSpPr>
          <p:cNvPr id="250" name="Google Shape;250;p34"/>
          <p:cNvSpPr txBox="1"/>
          <p:nvPr/>
        </p:nvSpPr>
        <p:spPr>
          <a:xfrm flipH="1">
            <a:off x="710581" y="1756568"/>
            <a:ext cx="696300" cy="230700"/>
          </a:xfrm>
          <a:prstGeom prst="rect">
            <a:avLst/>
          </a:prstGeom>
          <a:solidFill>
            <a:srgbClr val="C0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Shivering</a:t>
            </a:r>
            <a:endParaRPr b="0" i="0" sz="1100" u="none" cap="none" strike="noStrike">
              <a:solidFill>
                <a:schemeClr val="lt1"/>
              </a:solidFill>
              <a:latin typeface="Arial"/>
              <a:ea typeface="Arial"/>
              <a:cs typeface="Arial"/>
              <a:sym typeface="Arial"/>
            </a:endParaRPr>
          </a:p>
        </p:txBody>
      </p:sp>
      <p:sp>
        <p:nvSpPr>
          <p:cNvPr id="251" name="Google Shape;251;p34"/>
          <p:cNvSpPr txBox="1"/>
          <p:nvPr/>
        </p:nvSpPr>
        <p:spPr>
          <a:xfrm>
            <a:off x="683773" y="1400350"/>
            <a:ext cx="899700" cy="230700"/>
          </a:xfrm>
          <a:prstGeom prst="rect">
            <a:avLst/>
          </a:prstGeom>
          <a:solidFill>
            <a:srgbClr val="00B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TH Induction</a:t>
            </a:r>
            <a:endParaRPr b="0" i="0" sz="1100" u="none" cap="none" strike="noStrike">
              <a:solidFill>
                <a:srgbClr val="000000"/>
              </a:solidFill>
              <a:latin typeface="Arial"/>
              <a:ea typeface="Arial"/>
              <a:cs typeface="Arial"/>
              <a:sym typeface="Arial"/>
            </a:endParaRPr>
          </a:p>
        </p:txBody>
      </p:sp>
      <p:sp>
        <p:nvSpPr>
          <p:cNvPr id="252" name="Google Shape;252;p34"/>
          <p:cNvSpPr txBox="1"/>
          <p:nvPr/>
        </p:nvSpPr>
        <p:spPr>
          <a:xfrm>
            <a:off x="625434" y="2112785"/>
            <a:ext cx="847800" cy="877200"/>
          </a:xfrm>
          <a:prstGeom prst="rect">
            <a:avLst/>
          </a:prstGeom>
          <a:solidFill>
            <a:srgbClr val="E36C0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Critical care</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Med – ICU</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Cardiac Tx</a:t>
            </a:r>
            <a:endParaRPr b="0" i="0"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Neuro</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EEG/SZ</a:t>
            </a:r>
            <a:endParaRPr b="0" i="0" sz="1100" u="none" cap="none" strike="noStrike">
              <a:solidFill>
                <a:schemeClr val="lt1"/>
              </a:solidFill>
              <a:latin typeface="Arial"/>
              <a:ea typeface="Arial"/>
              <a:cs typeface="Arial"/>
              <a:sym typeface="Arial"/>
            </a:endParaRPr>
          </a:p>
        </p:txBody>
      </p:sp>
      <p:sp>
        <p:nvSpPr>
          <p:cNvPr id="253" name="Google Shape;253;p34"/>
          <p:cNvSpPr txBox="1"/>
          <p:nvPr/>
        </p:nvSpPr>
        <p:spPr>
          <a:xfrm>
            <a:off x="2885704" y="1394075"/>
            <a:ext cx="1123200" cy="230700"/>
          </a:xfrm>
          <a:prstGeom prst="rect">
            <a:avLst/>
          </a:prstGeom>
          <a:solidFill>
            <a:srgbClr val="00B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TH Maintenance</a:t>
            </a:r>
            <a:endParaRPr b="0" i="0" sz="1100" u="none" cap="none" strike="noStrike">
              <a:solidFill>
                <a:srgbClr val="000000"/>
              </a:solidFill>
              <a:latin typeface="Arial"/>
              <a:ea typeface="Arial"/>
              <a:cs typeface="Arial"/>
              <a:sym typeface="Arial"/>
            </a:endParaRPr>
          </a:p>
        </p:txBody>
      </p:sp>
      <p:sp>
        <p:nvSpPr>
          <p:cNvPr id="254" name="Google Shape;254;p34"/>
          <p:cNvSpPr txBox="1"/>
          <p:nvPr/>
        </p:nvSpPr>
        <p:spPr>
          <a:xfrm>
            <a:off x="2885704" y="2020488"/>
            <a:ext cx="3387000" cy="2008200"/>
          </a:xfrm>
          <a:prstGeom prst="rect">
            <a:avLst/>
          </a:prstGeom>
          <a:solidFill>
            <a:srgbClr val="E36C0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Critical care </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Cardiac Tx</a:t>
            </a:r>
            <a:endParaRPr b="0" i="0"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Med – ICU</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BP</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O2/Vent</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Glucose</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DVT</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Infection</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Neuro</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EEG/SZ</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Myoclonus</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Brain Edema</a:t>
            </a:r>
            <a:endParaRPr b="0" i="0" sz="1100" u="none" cap="none" strike="noStrike">
              <a:solidFill>
                <a:schemeClr val="lt1"/>
              </a:solidFill>
              <a:latin typeface="Arial"/>
              <a:ea typeface="Arial"/>
              <a:cs typeface="Arial"/>
              <a:sym typeface="Arial"/>
            </a:endParaRPr>
          </a:p>
        </p:txBody>
      </p:sp>
      <p:sp>
        <p:nvSpPr>
          <p:cNvPr id="255" name="Google Shape;255;p34"/>
          <p:cNvSpPr txBox="1"/>
          <p:nvPr/>
        </p:nvSpPr>
        <p:spPr>
          <a:xfrm>
            <a:off x="4114403" y="1394074"/>
            <a:ext cx="1064400" cy="230700"/>
          </a:xfrm>
          <a:prstGeom prst="rect">
            <a:avLst/>
          </a:prstGeom>
          <a:solidFill>
            <a:srgbClr val="00B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TH Rewarming</a:t>
            </a:r>
            <a:endParaRPr b="0" i="0" sz="1100" u="none" cap="none" strike="noStrike">
              <a:solidFill>
                <a:srgbClr val="000000"/>
              </a:solidFill>
              <a:latin typeface="Arial"/>
              <a:ea typeface="Arial"/>
              <a:cs typeface="Arial"/>
              <a:sym typeface="Arial"/>
            </a:endParaRPr>
          </a:p>
        </p:txBody>
      </p:sp>
      <p:sp>
        <p:nvSpPr>
          <p:cNvPr id="256" name="Google Shape;256;p34"/>
          <p:cNvSpPr txBox="1"/>
          <p:nvPr/>
        </p:nvSpPr>
        <p:spPr>
          <a:xfrm>
            <a:off x="5284191" y="1386824"/>
            <a:ext cx="988500" cy="230700"/>
          </a:xfrm>
          <a:prstGeom prst="rect">
            <a:avLst/>
          </a:prstGeom>
          <a:solidFill>
            <a:srgbClr val="92D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Normothermia</a:t>
            </a:r>
            <a:endParaRPr b="0" i="0" sz="1100" u="none" cap="none" strike="noStrike">
              <a:solidFill>
                <a:srgbClr val="000000"/>
              </a:solidFill>
              <a:latin typeface="Arial"/>
              <a:ea typeface="Arial"/>
              <a:cs typeface="Arial"/>
              <a:sym typeface="Arial"/>
            </a:endParaRPr>
          </a:p>
        </p:txBody>
      </p:sp>
      <p:sp>
        <p:nvSpPr>
          <p:cNvPr id="257" name="Google Shape;257;p34"/>
          <p:cNvSpPr txBox="1"/>
          <p:nvPr/>
        </p:nvSpPr>
        <p:spPr>
          <a:xfrm flipH="1">
            <a:off x="2885684" y="1748669"/>
            <a:ext cx="3387000" cy="230700"/>
          </a:xfrm>
          <a:prstGeom prst="rect">
            <a:avLst/>
          </a:prstGeom>
          <a:solidFill>
            <a:srgbClr val="C0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Shivering</a:t>
            </a:r>
            <a:endParaRPr b="0" i="0" sz="1100" u="none" cap="none" strike="noStrike">
              <a:solidFill>
                <a:schemeClr val="lt1"/>
              </a:solidFill>
              <a:latin typeface="Arial"/>
              <a:ea typeface="Arial"/>
              <a:cs typeface="Arial"/>
              <a:sym typeface="Arial"/>
            </a:endParaRPr>
          </a:p>
        </p:txBody>
      </p:sp>
      <p:sp>
        <p:nvSpPr>
          <p:cNvPr id="258" name="Google Shape;258;p34"/>
          <p:cNvSpPr txBox="1"/>
          <p:nvPr/>
        </p:nvSpPr>
        <p:spPr>
          <a:xfrm>
            <a:off x="2885704" y="4028730"/>
            <a:ext cx="885300" cy="230700"/>
          </a:xfrm>
          <a:prstGeom prst="rect">
            <a:avLst/>
          </a:pr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Brain Death </a:t>
            </a:r>
            <a:endParaRPr b="0" i="0" sz="1100" u="none" cap="none" strike="noStrike">
              <a:solidFill>
                <a:schemeClr val="lt1"/>
              </a:solidFill>
              <a:latin typeface="Arial"/>
              <a:ea typeface="Arial"/>
              <a:cs typeface="Arial"/>
              <a:sym typeface="Arial"/>
            </a:endParaRPr>
          </a:p>
        </p:txBody>
      </p:sp>
      <p:sp>
        <p:nvSpPr>
          <p:cNvPr id="259" name="Google Shape;259;p34"/>
          <p:cNvSpPr txBox="1"/>
          <p:nvPr/>
        </p:nvSpPr>
        <p:spPr>
          <a:xfrm>
            <a:off x="2885704" y="4349791"/>
            <a:ext cx="1026900" cy="230700"/>
          </a:xfrm>
          <a:prstGeom prst="rect">
            <a:avLst/>
          </a:pr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Medical Futility</a:t>
            </a:r>
            <a:endParaRPr b="0" i="0" sz="1100" u="none" cap="none" strike="noStrike">
              <a:solidFill>
                <a:schemeClr val="lt1"/>
              </a:solidFill>
              <a:latin typeface="Arial"/>
              <a:ea typeface="Arial"/>
              <a:cs typeface="Arial"/>
              <a:sym typeface="Arial"/>
            </a:endParaRPr>
          </a:p>
        </p:txBody>
      </p:sp>
      <p:sp>
        <p:nvSpPr>
          <p:cNvPr id="260" name="Google Shape;260;p34"/>
          <p:cNvSpPr txBox="1"/>
          <p:nvPr/>
        </p:nvSpPr>
        <p:spPr>
          <a:xfrm>
            <a:off x="4370360" y="4465208"/>
            <a:ext cx="1415400" cy="392400"/>
          </a:xfrm>
          <a:prstGeom prst="rect">
            <a:avLst/>
          </a:pr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Neurologic Prognosis</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WLST</a:t>
            </a:r>
            <a:endParaRPr b="0" i="0" sz="1100" u="none" cap="none" strike="noStrike">
              <a:solidFill>
                <a:schemeClr val="lt1"/>
              </a:solidFill>
              <a:latin typeface="Arial"/>
              <a:ea typeface="Arial"/>
              <a:cs typeface="Arial"/>
              <a:sym typeface="Arial"/>
            </a:endParaRPr>
          </a:p>
        </p:txBody>
      </p:sp>
      <p:sp>
        <p:nvSpPr>
          <p:cNvPr id="261" name="Google Shape;261;p34"/>
          <p:cNvSpPr txBox="1"/>
          <p:nvPr/>
        </p:nvSpPr>
        <p:spPr>
          <a:xfrm>
            <a:off x="683773" y="3115334"/>
            <a:ext cx="608700" cy="392400"/>
          </a:xfrm>
          <a:prstGeom prst="rect">
            <a:avLst/>
          </a:pr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Goal of </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Care</a:t>
            </a:r>
            <a:endParaRPr b="0" i="0" sz="11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7"/>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grpSp>
        <p:nvGrpSpPr>
          <p:cNvPr id="79" name="Google Shape;79;p17"/>
          <p:cNvGrpSpPr/>
          <p:nvPr/>
        </p:nvGrpSpPr>
        <p:grpSpPr>
          <a:xfrm>
            <a:off x="2207901" y="37477"/>
            <a:ext cx="4972494" cy="5003632"/>
            <a:chOff x="2943868" y="49969"/>
            <a:chExt cx="6629991" cy="6671509"/>
          </a:xfrm>
        </p:grpSpPr>
        <p:pic>
          <p:nvPicPr>
            <p:cNvPr id="80" name="Google Shape;80;p17"/>
            <p:cNvPicPr preferRelativeResize="0"/>
            <p:nvPr/>
          </p:nvPicPr>
          <p:blipFill rotWithShape="1">
            <a:blip r:embed="rId3">
              <a:alphaModFix/>
            </a:blip>
            <a:srcRect b="0" l="0" r="0" t="0"/>
            <a:stretch/>
          </p:blipFill>
          <p:spPr>
            <a:xfrm>
              <a:off x="2943868" y="49969"/>
              <a:ext cx="6629991" cy="6671509"/>
            </a:xfrm>
            <a:prstGeom prst="rect">
              <a:avLst/>
            </a:prstGeom>
            <a:noFill/>
            <a:ln>
              <a:noFill/>
            </a:ln>
          </p:spPr>
        </p:pic>
        <p:grpSp>
          <p:nvGrpSpPr>
            <p:cNvPr id="81" name="Google Shape;81;p17"/>
            <p:cNvGrpSpPr/>
            <p:nvPr/>
          </p:nvGrpSpPr>
          <p:grpSpPr>
            <a:xfrm>
              <a:off x="3132795" y="5007320"/>
              <a:ext cx="1935000" cy="1714092"/>
              <a:chOff x="5080348" y="5086367"/>
              <a:chExt cx="1935000" cy="1714092"/>
            </a:xfrm>
          </p:grpSpPr>
          <p:pic>
            <p:nvPicPr>
              <p:cNvPr descr="https://lh5.googleusercontent.com/hTPVpD4xyDEyVzVuVRbhyWxmzRBpp9D3vlKIVGffGaJacYIYVH_9T47j7B9VhLgcK7BbyrS1FvMV0e2flny8UHc1K6f_JadEhWQb6AgXvfMh0nVJ7MUgFyr0N_FaGYKfb_YC3KXo" id="82" name="Google Shape;82;p17"/>
              <p:cNvPicPr preferRelativeResize="0"/>
              <p:nvPr/>
            </p:nvPicPr>
            <p:blipFill rotWithShape="1">
              <a:blip r:embed="rId4">
                <a:alphaModFix/>
              </a:blip>
              <a:srcRect b="0" l="0" r="0" t="0"/>
              <a:stretch/>
            </p:blipFill>
            <p:spPr>
              <a:xfrm>
                <a:off x="5199101" y="5086367"/>
                <a:ext cx="1166073" cy="1111890"/>
              </a:xfrm>
              <a:prstGeom prst="rect">
                <a:avLst/>
              </a:prstGeom>
              <a:noFill/>
              <a:ln>
                <a:noFill/>
              </a:ln>
            </p:spPr>
          </p:pic>
          <p:sp>
            <p:nvSpPr>
              <p:cNvPr id="83" name="Google Shape;83;p17"/>
              <p:cNvSpPr txBox="1"/>
              <p:nvPr/>
            </p:nvSpPr>
            <p:spPr>
              <a:xfrm>
                <a:off x="5080348" y="6061859"/>
                <a:ext cx="1935000" cy="73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Investigators Meeting </a:t>
                </a:r>
                <a:endParaRPr sz="1100"/>
              </a:p>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Clearwater, FL.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Jan 30 and 31, 2020</a:t>
                </a:r>
                <a:endParaRPr b="0" i="0" sz="1100" u="none" cap="none" strike="noStrike">
                  <a:solidFill>
                    <a:srgbClr val="000000"/>
                  </a:solidFill>
                  <a:latin typeface="Arial"/>
                  <a:ea typeface="Arial"/>
                  <a:cs typeface="Arial"/>
                  <a:sym typeface="Arial"/>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5"/>
          <p:cNvSpPr txBox="1"/>
          <p:nvPr>
            <p:ph type="title"/>
          </p:nvPr>
        </p:nvSpPr>
        <p:spPr>
          <a:xfrm>
            <a:off x="457200" y="81214"/>
            <a:ext cx="5265300" cy="857400"/>
          </a:xfrm>
          <a:prstGeom prst="rect">
            <a:avLst/>
          </a:prstGeom>
          <a:solidFill>
            <a:srgbClr val="E36C09"/>
          </a:solid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300"/>
              <a:buFont typeface="Calibri"/>
              <a:buNone/>
            </a:pPr>
            <a:r>
              <a:rPr lang="en">
                <a:solidFill>
                  <a:schemeClr val="lt1"/>
                </a:solidFill>
              </a:rPr>
              <a:t>Blood Pressure Management</a:t>
            </a:r>
            <a:endParaRPr>
              <a:solidFill>
                <a:schemeClr val="lt1"/>
              </a:solidFill>
            </a:endParaRPr>
          </a:p>
        </p:txBody>
      </p:sp>
      <p:sp>
        <p:nvSpPr>
          <p:cNvPr id="267" name="Google Shape;267;p35"/>
          <p:cNvSpPr txBox="1"/>
          <p:nvPr>
            <p:ph idx="1" type="body"/>
          </p:nvPr>
        </p:nvSpPr>
        <p:spPr>
          <a:xfrm>
            <a:off x="457200" y="712872"/>
            <a:ext cx="8229600" cy="3394500"/>
          </a:xfrm>
          <a:prstGeom prst="rect">
            <a:avLst/>
          </a:prstGeom>
          <a:noFill/>
          <a:ln>
            <a:noFill/>
          </a:ln>
        </p:spPr>
        <p:txBody>
          <a:bodyPr anchorCtr="0" anchor="t" bIns="34275" lIns="68575" spcFirstLastPara="1" rIns="68575" wrap="square" tIns="34275">
            <a:noAutofit/>
          </a:bodyPr>
          <a:lstStyle/>
          <a:p>
            <a:pPr indent="-317500" lvl="0" marL="342900" rtl="0" algn="l">
              <a:lnSpc>
                <a:spcPct val="100000"/>
              </a:lnSpc>
              <a:spcBef>
                <a:spcPts val="1400"/>
              </a:spcBef>
              <a:spcAft>
                <a:spcPts val="0"/>
              </a:spcAft>
              <a:buClr>
                <a:schemeClr val="dk1"/>
              </a:buClr>
              <a:buSzPts val="2400"/>
              <a:buChar char="•"/>
            </a:pPr>
            <a:r>
              <a:rPr lang="en"/>
              <a:t>BP Monitoring: Invasive (A-line) or Non-invasive Means (Cuff)</a:t>
            </a:r>
            <a:endParaRPr/>
          </a:p>
          <a:p>
            <a:pPr indent="-317500" lvl="0" marL="342900" rtl="0" algn="l">
              <a:lnSpc>
                <a:spcPct val="100000"/>
              </a:lnSpc>
              <a:spcBef>
                <a:spcPts val="1400"/>
              </a:spcBef>
              <a:spcAft>
                <a:spcPts val="0"/>
              </a:spcAft>
              <a:buClr>
                <a:schemeClr val="dk1"/>
              </a:buClr>
              <a:buSzPts val="2400"/>
              <a:buChar char="•"/>
            </a:pPr>
            <a:r>
              <a:rPr lang="en"/>
              <a:t>Preferred BP: Lower limit MAP 65 mmHg, optimal cerebral perfusion may require higher MAP. </a:t>
            </a:r>
            <a:endParaRPr/>
          </a:p>
          <a:p>
            <a:pPr indent="-317500" lvl="0" marL="342900" rtl="0" algn="l">
              <a:lnSpc>
                <a:spcPct val="100000"/>
              </a:lnSpc>
              <a:spcBef>
                <a:spcPts val="1400"/>
              </a:spcBef>
              <a:spcAft>
                <a:spcPts val="0"/>
              </a:spcAft>
              <a:buClr>
                <a:schemeClr val="dk1"/>
              </a:buClr>
              <a:buSzPts val="2400"/>
              <a:buChar char="•"/>
            </a:pPr>
            <a:r>
              <a:rPr lang="en"/>
              <a:t>Higher MAP is encouraged as clinical situation allows</a:t>
            </a:r>
            <a:endParaRPr/>
          </a:p>
          <a:p>
            <a:pPr indent="-317500" lvl="0" marL="342900" rtl="0" algn="l">
              <a:lnSpc>
                <a:spcPct val="100000"/>
              </a:lnSpc>
              <a:spcBef>
                <a:spcPts val="1400"/>
              </a:spcBef>
              <a:spcAft>
                <a:spcPts val="0"/>
              </a:spcAft>
              <a:buClr>
                <a:schemeClr val="dk1"/>
              </a:buClr>
              <a:buSzPts val="2400"/>
              <a:buChar char="•"/>
            </a:pPr>
            <a:r>
              <a:rPr lang="en"/>
              <a:t>Management of MAP &lt; 65 mmHg: Local practice</a:t>
            </a:r>
            <a:endParaRPr/>
          </a:p>
          <a:p>
            <a:pPr indent="-298450" lvl="1" marL="685800" rtl="0" algn="l">
              <a:lnSpc>
                <a:spcPct val="100000"/>
              </a:lnSpc>
              <a:spcBef>
                <a:spcPts val="1400"/>
              </a:spcBef>
              <a:spcAft>
                <a:spcPts val="0"/>
              </a:spcAft>
              <a:buSzPts val="2100"/>
              <a:buChar char="–"/>
            </a:pPr>
            <a:r>
              <a:rPr lang="en"/>
              <a:t>Fluids, vasopressors, inotropes and mechanical support may be used depending on clinical need</a:t>
            </a:r>
            <a:endParaRPr/>
          </a:p>
          <a:p>
            <a:pPr indent="-298450" lvl="1" marL="685800" rtl="0" algn="l">
              <a:lnSpc>
                <a:spcPct val="100000"/>
              </a:lnSpc>
              <a:spcBef>
                <a:spcPts val="1400"/>
              </a:spcBef>
              <a:spcAft>
                <a:spcPts val="0"/>
              </a:spcAft>
              <a:buSzPts val="2100"/>
              <a:buChar char="–"/>
            </a:pPr>
            <a:r>
              <a:rPr lang="en"/>
              <a:t>Sequence and combination at the discretion of clinicians</a:t>
            </a:r>
            <a:endParaRPr/>
          </a:p>
          <a:p>
            <a:pPr indent="-165100" lvl="1" marL="685800" rtl="0" algn="l">
              <a:lnSpc>
                <a:spcPct val="100000"/>
              </a:lnSpc>
              <a:spcBef>
                <a:spcPts val="1400"/>
              </a:spcBef>
              <a:spcAft>
                <a:spcPts val="0"/>
              </a:spcAft>
              <a:buSzPts val="2100"/>
              <a:buNone/>
            </a:pPr>
            <a:r>
              <a:t/>
            </a:r>
            <a:endParaRPr/>
          </a:p>
          <a:p>
            <a:pPr indent="-165100" lvl="1" marL="685800" rtl="0" algn="l">
              <a:lnSpc>
                <a:spcPct val="100000"/>
              </a:lnSpc>
              <a:spcBef>
                <a:spcPts val="1400"/>
              </a:spcBef>
              <a:spcAft>
                <a:spcPts val="0"/>
              </a:spcAft>
              <a:buSzPts val="2100"/>
              <a:buNone/>
            </a:pPr>
            <a:r>
              <a:t/>
            </a:r>
            <a:endParaRPr/>
          </a:p>
          <a:p>
            <a:pPr indent="-165100" lvl="0" marL="342900" rtl="0" algn="l">
              <a:lnSpc>
                <a:spcPct val="100000"/>
              </a:lnSpc>
              <a:spcBef>
                <a:spcPts val="1400"/>
              </a:spcBef>
              <a:spcAft>
                <a:spcPts val="0"/>
              </a:spcAft>
              <a:buClr>
                <a:schemeClr val="dk1"/>
              </a:buClr>
              <a:buSzPts val="2400"/>
              <a:buNone/>
            </a:pPr>
            <a:r>
              <a:t/>
            </a:r>
            <a:endParaRPr/>
          </a:p>
        </p:txBody>
      </p:sp>
      <p:sp>
        <p:nvSpPr>
          <p:cNvPr id="268" name="Google Shape;268;p35"/>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36"/>
          <p:cNvSpPr txBox="1"/>
          <p:nvPr>
            <p:ph type="title"/>
          </p:nvPr>
        </p:nvSpPr>
        <p:spPr>
          <a:xfrm>
            <a:off x="457200" y="205978"/>
            <a:ext cx="2342100" cy="857400"/>
          </a:xfrm>
          <a:prstGeom prst="rect">
            <a:avLst/>
          </a:prstGeom>
          <a:solidFill>
            <a:srgbClr val="E36C09"/>
          </a:solid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300"/>
              <a:buFont typeface="Calibri"/>
              <a:buNone/>
            </a:pPr>
            <a:r>
              <a:rPr lang="en">
                <a:solidFill>
                  <a:schemeClr val="lt1"/>
                </a:solidFill>
              </a:rPr>
              <a:t>Oxygenation</a:t>
            </a:r>
            <a:endParaRPr>
              <a:solidFill>
                <a:schemeClr val="lt1"/>
              </a:solidFill>
            </a:endParaRPr>
          </a:p>
        </p:txBody>
      </p:sp>
      <p:sp>
        <p:nvSpPr>
          <p:cNvPr id="274" name="Google Shape;274;p36"/>
          <p:cNvSpPr txBox="1"/>
          <p:nvPr>
            <p:ph idx="1" type="body"/>
          </p:nvPr>
        </p:nvSpPr>
        <p:spPr>
          <a:xfrm>
            <a:off x="457200" y="902369"/>
            <a:ext cx="8229600" cy="3394500"/>
          </a:xfrm>
          <a:prstGeom prst="rect">
            <a:avLst/>
          </a:prstGeom>
          <a:noFill/>
          <a:ln>
            <a:noFill/>
          </a:ln>
        </p:spPr>
        <p:txBody>
          <a:bodyPr anchorCtr="0" anchor="t" bIns="34275" lIns="68575" spcFirstLastPara="1" rIns="68575" wrap="square" tIns="34275">
            <a:noAutofit/>
          </a:bodyPr>
          <a:lstStyle/>
          <a:p>
            <a:pPr indent="-317500" lvl="0" marL="342900" rtl="0" algn="l">
              <a:lnSpc>
                <a:spcPct val="100000"/>
              </a:lnSpc>
              <a:spcBef>
                <a:spcPts val="1400"/>
              </a:spcBef>
              <a:spcAft>
                <a:spcPts val="0"/>
              </a:spcAft>
              <a:buClr>
                <a:schemeClr val="dk1"/>
              </a:buClr>
              <a:buSzPts val="2400"/>
              <a:buChar char="•"/>
            </a:pPr>
            <a:r>
              <a:rPr lang="en"/>
              <a:t>Continuous pulse oximetry is required</a:t>
            </a:r>
            <a:endParaRPr/>
          </a:p>
          <a:p>
            <a:pPr indent="-317500" lvl="0" marL="342900" rtl="0" algn="l">
              <a:lnSpc>
                <a:spcPct val="100000"/>
              </a:lnSpc>
              <a:spcBef>
                <a:spcPts val="1400"/>
              </a:spcBef>
              <a:spcAft>
                <a:spcPts val="0"/>
              </a:spcAft>
              <a:buClr>
                <a:schemeClr val="dk1"/>
              </a:buClr>
              <a:buSzPts val="2400"/>
              <a:buChar char="•"/>
            </a:pPr>
            <a:r>
              <a:rPr lang="en"/>
              <a:t>Arterial blood gases as needed per local standard</a:t>
            </a:r>
            <a:endParaRPr/>
          </a:p>
          <a:p>
            <a:pPr indent="-317500" lvl="0" marL="342900" rtl="0" algn="l">
              <a:lnSpc>
                <a:spcPct val="100000"/>
              </a:lnSpc>
              <a:spcBef>
                <a:spcPts val="1400"/>
              </a:spcBef>
              <a:spcAft>
                <a:spcPts val="0"/>
              </a:spcAft>
              <a:buClr>
                <a:schemeClr val="dk1"/>
              </a:buClr>
              <a:buSzPts val="2400"/>
              <a:buChar char="•"/>
            </a:pPr>
            <a:r>
              <a:rPr lang="en"/>
              <a:t>Preferred O2 saturation 94% to 98%</a:t>
            </a:r>
            <a:endParaRPr/>
          </a:p>
          <a:p>
            <a:pPr indent="-317500" lvl="0" marL="342900" rtl="0" algn="l">
              <a:lnSpc>
                <a:spcPct val="100000"/>
              </a:lnSpc>
              <a:spcBef>
                <a:spcPts val="1400"/>
              </a:spcBef>
              <a:spcAft>
                <a:spcPts val="0"/>
              </a:spcAft>
              <a:buClr>
                <a:schemeClr val="dk1"/>
              </a:buClr>
              <a:buSzPts val="2400"/>
              <a:buChar char="•"/>
            </a:pPr>
            <a:r>
              <a:rPr lang="en"/>
              <a:t>Wean oxygen ASAP to keep within preferred range</a:t>
            </a:r>
            <a:endParaRPr/>
          </a:p>
          <a:p>
            <a:pPr indent="-317500" lvl="0" marL="342900" rtl="0" algn="l">
              <a:lnSpc>
                <a:spcPct val="100000"/>
              </a:lnSpc>
              <a:spcBef>
                <a:spcPts val="1400"/>
              </a:spcBef>
              <a:spcAft>
                <a:spcPts val="0"/>
              </a:spcAft>
              <a:buClr>
                <a:schemeClr val="dk1"/>
              </a:buClr>
              <a:buSzPts val="2400"/>
              <a:buChar char="•"/>
            </a:pPr>
            <a:r>
              <a:rPr lang="en"/>
              <a:t>Use of other interventions (mechanical ventilator and manipulation of respiratory support) per local practice </a:t>
            </a:r>
            <a:endParaRPr/>
          </a:p>
        </p:txBody>
      </p:sp>
      <p:sp>
        <p:nvSpPr>
          <p:cNvPr id="275" name="Google Shape;275;p36"/>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37"/>
          <p:cNvSpPr txBox="1"/>
          <p:nvPr>
            <p:ph type="title"/>
          </p:nvPr>
        </p:nvSpPr>
        <p:spPr>
          <a:xfrm>
            <a:off x="457200" y="205978"/>
            <a:ext cx="2117100" cy="857400"/>
          </a:xfrm>
          <a:prstGeom prst="rect">
            <a:avLst/>
          </a:prstGeom>
          <a:solidFill>
            <a:srgbClr val="E36C09"/>
          </a:solid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300"/>
              <a:buFont typeface="Calibri"/>
              <a:buNone/>
            </a:pPr>
            <a:r>
              <a:rPr lang="en">
                <a:solidFill>
                  <a:schemeClr val="lt1"/>
                </a:solidFill>
              </a:rPr>
              <a:t>Ventilation</a:t>
            </a:r>
            <a:endParaRPr>
              <a:solidFill>
                <a:schemeClr val="lt1"/>
              </a:solidFill>
            </a:endParaRPr>
          </a:p>
        </p:txBody>
      </p:sp>
      <p:sp>
        <p:nvSpPr>
          <p:cNvPr id="281" name="Google Shape;281;p37"/>
          <p:cNvSpPr txBox="1"/>
          <p:nvPr>
            <p:ph idx="1" type="body"/>
          </p:nvPr>
        </p:nvSpPr>
        <p:spPr>
          <a:xfrm>
            <a:off x="457200" y="1200151"/>
            <a:ext cx="8229600" cy="3394500"/>
          </a:xfrm>
          <a:prstGeom prst="rect">
            <a:avLst/>
          </a:prstGeom>
          <a:noFill/>
          <a:ln>
            <a:noFill/>
          </a:ln>
        </p:spPr>
        <p:txBody>
          <a:bodyPr anchorCtr="0" anchor="t" bIns="34275" lIns="68575" spcFirstLastPara="1" rIns="68575" wrap="square" tIns="34275">
            <a:noAutofit/>
          </a:bodyPr>
          <a:lstStyle/>
          <a:p>
            <a:pPr indent="-317500" lvl="0" marL="342900" rtl="0" algn="l">
              <a:lnSpc>
                <a:spcPct val="100000"/>
              </a:lnSpc>
              <a:spcBef>
                <a:spcPts val="1400"/>
              </a:spcBef>
              <a:spcAft>
                <a:spcPts val="0"/>
              </a:spcAft>
              <a:buClr>
                <a:schemeClr val="dk1"/>
              </a:buClr>
              <a:buSzPts val="2400"/>
              <a:buChar char="•"/>
            </a:pPr>
            <a:r>
              <a:rPr lang="en"/>
              <a:t>Normocapnea is preferred</a:t>
            </a:r>
            <a:endParaRPr/>
          </a:p>
          <a:p>
            <a:pPr indent="-317500" lvl="0" marL="342900" rtl="0" algn="l">
              <a:lnSpc>
                <a:spcPct val="100000"/>
              </a:lnSpc>
              <a:spcBef>
                <a:spcPts val="1400"/>
              </a:spcBef>
              <a:spcAft>
                <a:spcPts val="0"/>
              </a:spcAft>
              <a:buClr>
                <a:schemeClr val="dk1"/>
              </a:buClr>
              <a:buSzPts val="2400"/>
              <a:buChar char="•"/>
            </a:pPr>
            <a:r>
              <a:rPr lang="en"/>
              <a:t>P</a:t>
            </a:r>
            <a:r>
              <a:rPr baseline="-25000" lang="en"/>
              <a:t>ET</a:t>
            </a:r>
            <a:r>
              <a:rPr lang="en"/>
              <a:t>CO</a:t>
            </a:r>
            <a:r>
              <a:rPr baseline="-25000" lang="en"/>
              <a:t>2</a:t>
            </a:r>
            <a:r>
              <a:rPr lang="en"/>
              <a:t> preference is 35-40 mmHg </a:t>
            </a:r>
            <a:endParaRPr/>
          </a:p>
          <a:p>
            <a:pPr indent="-317500" lvl="0" marL="342900" rtl="0" algn="l">
              <a:lnSpc>
                <a:spcPct val="100000"/>
              </a:lnSpc>
              <a:spcBef>
                <a:spcPts val="1400"/>
              </a:spcBef>
              <a:spcAft>
                <a:spcPts val="0"/>
              </a:spcAft>
              <a:buClr>
                <a:schemeClr val="dk1"/>
              </a:buClr>
              <a:buSzPts val="2400"/>
              <a:buChar char="•"/>
            </a:pPr>
            <a:r>
              <a:rPr lang="en"/>
              <a:t>Titrate tidal volume (initially 6-10 mL/kg) and ventilatory rate to maintain target P</a:t>
            </a:r>
            <a:r>
              <a:rPr baseline="-25000" lang="en"/>
              <a:t>a/ET</a:t>
            </a:r>
            <a:r>
              <a:rPr lang="en"/>
              <a:t>CO</a:t>
            </a:r>
            <a:r>
              <a:rPr baseline="-25000" lang="en"/>
              <a:t>2</a:t>
            </a:r>
            <a:r>
              <a:rPr lang="en"/>
              <a:t>  (AHA Class IIb, LOE C).</a:t>
            </a:r>
            <a:endParaRPr/>
          </a:p>
          <a:p>
            <a:pPr indent="-165100" lvl="0" marL="342900" rtl="0" algn="l">
              <a:lnSpc>
                <a:spcPct val="100000"/>
              </a:lnSpc>
              <a:spcBef>
                <a:spcPts val="1400"/>
              </a:spcBef>
              <a:spcAft>
                <a:spcPts val="0"/>
              </a:spcAft>
              <a:buClr>
                <a:schemeClr val="dk1"/>
              </a:buClr>
              <a:buSzPts val="2400"/>
              <a:buNone/>
            </a:pPr>
            <a:r>
              <a:t/>
            </a:r>
            <a:endParaRPr/>
          </a:p>
        </p:txBody>
      </p:sp>
      <p:sp>
        <p:nvSpPr>
          <p:cNvPr id="282" name="Google Shape;282;p37"/>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38"/>
          <p:cNvSpPr txBox="1"/>
          <p:nvPr>
            <p:ph type="title"/>
          </p:nvPr>
        </p:nvSpPr>
        <p:spPr>
          <a:xfrm>
            <a:off x="457200" y="205978"/>
            <a:ext cx="3151500" cy="857400"/>
          </a:xfrm>
          <a:prstGeom prst="rect">
            <a:avLst/>
          </a:prstGeom>
          <a:solidFill>
            <a:srgbClr val="E36C09"/>
          </a:solid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300"/>
              <a:buFont typeface="Calibri"/>
              <a:buNone/>
            </a:pPr>
            <a:r>
              <a:rPr lang="en">
                <a:solidFill>
                  <a:schemeClr val="lt1"/>
                </a:solidFill>
              </a:rPr>
              <a:t>Glucose control</a:t>
            </a:r>
            <a:endParaRPr>
              <a:solidFill>
                <a:schemeClr val="lt1"/>
              </a:solidFill>
            </a:endParaRPr>
          </a:p>
        </p:txBody>
      </p:sp>
      <p:sp>
        <p:nvSpPr>
          <p:cNvPr id="288" name="Google Shape;288;p38"/>
          <p:cNvSpPr txBox="1"/>
          <p:nvPr>
            <p:ph idx="1" type="body"/>
          </p:nvPr>
        </p:nvSpPr>
        <p:spPr>
          <a:xfrm>
            <a:off x="457200" y="1200151"/>
            <a:ext cx="8229600" cy="3394500"/>
          </a:xfrm>
          <a:prstGeom prst="rect">
            <a:avLst/>
          </a:prstGeom>
          <a:noFill/>
          <a:ln>
            <a:noFill/>
          </a:ln>
        </p:spPr>
        <p:txBody>
          <a:bodyPr anchorCtr="0" anchor="t" bIns="34275" lIns="68575" spcFirstLastPara="1" rIns="68575" wrap="square" tIns="34275">
            <a:noAutofit/>
          </a:bodyPr>
          <a:lstStyle/>
          <a:p>
            <a:pPr indent="-317500" lvl="0" marL="342900" rtl="0" algn="l">
              <a:lnSpc>
                <a:spcPct val="100000"/>
              </a:lnSpc>
              <a:spcBef>
                <a:spcPts val="1400"/>
              </a:spcBef>
              <a:spcAft>
                <a:spcPts val="0"/>
              </a:spcAft>
              <a:buClr>
                <a:schemeClr val="dk1"/>
              </a:buClr>
              <a:buSzPts val="2400"/>
              <a:buChar char="•"/>
            </a:pPr>
            <a:r>
              <a:rPr lang="en"/>
              <a:t>Treatment of hypoglycemia or hyperglycemia will be dependent on local practice </a:t>
            </a:r>
            <a:endParaRPr/>
          </a:p>
          <a:p>
            <a:pPr indent="-317500" lvl="0" marL="342900" rtl="0" algn="l">
              <a:lnSpc>
                <a:spcPct val="100000"/>
              </a:lnSpc>
              <a:spcBef>
                <a:spcPts val="1400"/>
              </a:spcBef>
              <a:spcAft>
                <a:spcPts val="0"/>
              </a:spcAft>
              <a:buClr>
                <a:schemeClr val="dk1"/>
              </a:buClr>
              <a:buSzPts val="2400"/>
              <a:buChar char="•"/>
            </a:pPr>
            <a:r>
              <a:rPr lang="en"/>
              <a:t>Preferred target: serum glucose is between 80 to 180 mg/dL.  </a:t>
            </a:r>
            <a:endParaRPr/>
          </a:p>
          <a:p>
            <a:pPr indent="-165100" lvl="0" marL="342900" rtl="0" algn="l">
              <a:lnSpc>
                <a:spcPct val="100000"/>
              </a:lnSpc>
              <a:spcBef>
                <a:spcPts val="1400"/>
              </a:spcBef>
              <a:spcAft>
                <a:spcPts val="0"/>
              </a:spcAft>
              <a:buClr>
                <a:schemeClr val="dk1"/>
              </a:buClr>
              <a:buSzPts val="2400"/>
              <a:buNone/>
            </a:pPr>
            <a:r>
              <a:t/>
            </a:r>
            <a:endParaRPr/>
          </a:p>
        </p:txBody>
      </p:sp>
      <p:sp>
        <p:nvSpPr>
          <p:cNvPr id="289" name="Google Shape;289;p38"/>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39"/>
          <p:cNvSpPr txBox="1"/>
          <p:nvPr>
            <p:ph type="title"/>
          </p:nvPr>
        </p:nvSpPr>
        <p:spPr>
          <a:xfrm>
            <a:off x="457200" y="205978"/>
            <a:ext cx="5928600" cy="857400"/>
          </a:xfrm>
          <a:prstGeom prst="rect">
            <a:avLst/>
          </a:prstGeom>
          <a:solidFill>
            <a:srgbClr val="E36C09"/>
          </a:solid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300"/>
              <a:buFont typeface="Calibri"/>
              <a:buNone/>
            </a:pPr>
            <a:r>
              <a:rPr lang="en">
                <a:solidFill>
                  <a:schemeClr val="lt1"/>
                </a:solidFill>
              </a:rPr>
              <a:t>Thrombotic Venous Complication</a:t>
            </a:r>
            <a:endParaRPr>
              <a:solidFill>
                <a:schemeClr val="lt1"/>
              </a:solidFill>
            </a:endParaRPr>
          </a:p>
        </p:txBody>
      </p:sp>
      <p:sp>
        <p:nvSpPr>
          <p:cNvPr id="295" name="Google Shape;295;p39"/>
          <p:cNvSpPr txBox="1"/>
          <p:nvPr>
            <p:ph idx="1" type="body"/>
          </p:nvPr>
        </p:nvSpPr>
        <p:spPr>
          <a:xfrm>
            <a:off x="457200" y="1200151"/>
            <a:ext cx="8229600" cy="3394500"/>
          </a:xfrm>
          <a:prstGeom prst="rect">
            <a:avLst/>
          </a:prstGeom>
          <a:noFill/>
          <a:ln>
            <a:noFill/>
          </a:ln>
        </p:spPr>
        <p:txBody>
          <a:bodyPr anchorCtr="0" anchor="t" bIns="34275" lIns="68575" spcFirstLastPara="1" rIns="68575" wrap="square" tIns="34275">
            <a:noAutofit/>
          </a:bodyPr>
          <a:lstStyle/>
          <a:p>
            <a:pPr indent="-317500" lvl="0" marL="342900" rtl="0" algn="l">
              <a:lnSpc>
                <a:spcPct val="100000"/>
              </a:lnSpc>
              <a:spcBef>
                <a:spcPts val="1400"/>
              </a:spcBef>
              <a:spcAft>
                <a:spcPts val="0"/>
              </a:spcAft>
              <a:buClr>
                <a:schemeClr val="dk1"/>
              </a:buClr>
              <a:buSzPts val="2400"/>
              <a:buChar char="•"/>
            </a:pPr>
            <a:r>
              <a:rPr lang="en"/>
              <a:t>Prevention: DVT prophylaxis via SCDs, subcutaneous heparin, low molecular weight heparin or other recommended prophylaxis pharmacological agents shall be instituted within 24 hours of ROSC, unless a contraindication exists </a:t>
            </a:r>
            <a:endParaRPr/>
          </a:p>
          <a:p>
            <a:pPr indent="-317500" lvl="0" marL="342900" rtl="0" algn="l">
              <a:lnSpc>
                <a:spcPct val="100000"/>
              </a:lnSpc>
              <a:spcBef>
                <a:spcPts val="1400"/>
              </a:spcBef>
              <a:spcAft>
                <a:spcPts val="0"/>
              </a:spcAft>
              <a:buClr>
                <a:schemeClr val="dk1"/>
              </a:buClr>
              <a:buSzPts val="2400"/>
              <a:buChar char="•"/>
            </a:pPr>
            <a:r>
              <a:rPr lang="en"/>
              <a:t>No routine monitoring is required</a:t>
            </a:r>
            <a:endParaRPr/>
          </a:p>
          <a:p>
            <a:pPr indent="-317500" lvl="0" marL="342900" rtl="0" algn="l">
              <a:lnSpc>
                <a:spcPct val="100000"/>
              </a:lnSpc>
              <a:spcBef>
                <a:spcPts val="1400"/>
              </a:spcBef>
              <a:spcAft>
                <a:spcPts val="0"/>
              </a:spcAft>
              <a:buClr>
                <a:schemeClr val="dk1"/>
              </a:buClr>
              <a:buSzPts val="2400"/>
              <a:buChar char="•"/>
            </a:pPr>
            <a:r>
              <a:rPr lang="en"/>
              <a:t>Treatment with unfractionated or low-molecular weight heparin with transition to oral anticoagulation as appropriate</a:t>
            </a:r>
            <a:endParaRPr/>
          </a:p>
          <a:p>
            <a:pPr indent="-165100" lvl="0" marL="342900" rtl="0" algn="l">
              <a:lnSpc>
                <a:spcPct val="100000"/>
              </a:lnSpc>
              <a:spcBef>
                <a:spcPts val="1400"/>
              </a:spcBef>
              <a:spcAft>
                <a:spcPts val="0"/>
              </a:spcAft>
              <a:buClr>
                <a:schemeClr val="dk1"/>
              </a:buClr>
              <a:buSzPts val="2400"/>
              <a:buNone/>
            </a:pPr>
            <a:r>
              <a:t/>
            </a:r>
            <a:endParaRPr/>
          </a:p>
        </p:txBody>
      </p:sp>
      <p:sp>
        <p:nvSpPr>
          <p:cNvPr id="296" name="Google Shape;296;p39"/>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40"/>
          <p:cNvSpPr txBox="1"/>
          <p:nvPr>
            <p:ph type="title"/>
          </p:nvPr>
        </p:nvSpPr>
        <p:spPr>
          <a:xfrm>
            <a:off x="457200" y="205978"/>
            <a:ext cx="6850500" cy="857400"/>
          </a:xfrm>
          <a:prstGeom prst="rect">
            <a:avLst/>
          </a:prstGeom>
          <a:solidFill>
            <a:srgbClr val="E36C09"/>
          </a:solid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300"/>
              <a:buFont typeface="Calibri"/>
              <a:buNone/>
            </a:pPr>
            <a:r>
              <a:rPr lang="en">
                <a:solidFill>
                  <a:schemeClr val="lt1"/>
                </a:solidFill>
              </a:rPr>
              <a:t> Management of Cardiac Complications</a:t>
            </a:r>
            <a:endParaRPr>
              <a:solidFill>
                <a:schemeClr val="lt1"/>
              </a:solidFill>
            </a:endParaRPr>
          </a:p>
        </p:txBody>
      </p:sp>
      <p:sp>
        <p:nvSpPr>
          <p:cNvPr id="302" name="Google Shape;302;p40"/>
          <p:cNvSpPr txBox="1"/>
          <p:nvPr>
            <p:ph idx="1" type="body"/>
          </p:nvPr>
        </p:nvSpPr>
        <p:spPr>
          <a:xfrm>
            <a:off x="457200" y="1200151"/>
            <a:ext cx="8229600" cy="3394500"/>
          </a:xfrm>
          <a:prstGeom prst="rect">
            <a:avLst/>
          </a:prstGeom>
          <a:noFill/>
          <a:ln>
            <a:noFill/>
          </a:ln>
        </p:spPr>
        <p:txBody>
          <a:bodyPr anchorCtr="0" anchor="t" bIns="34275" lIns="68575" spcFirstLastPara="1" rIns="68575" wrap="square" tIns="34275">
            <a:noAutofit/>
          </a:bodyPr>
          <a:lstStyle/>
          <a:p>
            <a:pPr indent="-317500" lvl="0" marL="342900" rtl="0" algn="l">
              <a:lnSpc>
                <a:spcPct val="100000"/>
              </a:lnSpc>
              <a:spcBef>
                <a:spcPts val="1400"/>
              </a:spcBef>
              <a:spcAft>
                <a:spcPts val="0"/>
              </a:spcAft>
              <a:buClr>
                <a:schemeClr val="dk1"/>
              </a:buClr>
              <a:buSzPts val="2400"/>
              <a:buChar char="•"/>
            </a:pPr>
            <a:r>
              <a:rPr lang="en"/>
              <a:t>PCI to be performed at the discretion of the local care team in accordance with AHA guidelines for early treatment of post-cardiac arrest patients, based on clinical suspicion, EKG findings and cardiac biomarkers.</a:t>
            </a:r>
            <a:endParaRPr/>
          </a:p>
          <a:p>
            <a:pPr indent="-317500" lvl="0" marL="342900" rtl="0" algn="l">
              <a:lnSpc>
                <a:spcPct val="100000"/>
              </a:lnSpc>
              <a:spcBef>
                <a:spcPts val="1400"/>
              </a:spcBef>
              <a:spcAft>
                <a:spcPts val="0"/>
              </a:spcAft>
              <a:buClr>
                <a:schemeClr val="dk1"/>
              </a:buClr>
              <a:buSzPts val="2400"/>
              <a:buChar char="•"/>
            </a:pPr>
            <a:r>
              <a:rPr lang="en"/>
              <a:t>Placement of AICD will also be at the discretion of local clinical team.</a:t>
            </a:r>
            <a:endParaRPr/>
          </a:p>
        </p:txBody>
      </p:sp>
      <p:sp>
        <p:nvSpPr>
          <p:cNvPr id="303" name="Google Shape;303;p40"/>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41"/>
          <p:cNvSpPr txBox="1"/>
          <p:nvPr>
            <p:ph type="title"/>
          </p:nvPr>
        </p:nvSpPr>
        <p:spPr>
          <a:xfrm>
            <a:off x="457200" y="205978"/>
            <a:ext cx="3286500" cy="857400"/>
          </a:xfrm>
          <a:prstGeom prst="rect">
            <a:avLst/>
          </a:prstGeom>
          <a:solidFill>
            <a:srgbClr val="E36C09"/>
          </a:solid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300"/>
              <a:buFont typeface="Calibri"/>
              <a:buNone/>
            </a:pPr>
            <a:r>
              <a:rPr lang="en">
                <a:solidFill>
                  <a:schemeClr val="lt1"/>
                </a:solidFill>
              </a:rPr>
              <a:t>Seizure Diagnosis</a:t>
            </a:r>
            <a:endParaRPr>
              <a:solidFill>
                <a:schemeClr val="lt1"/>
              </a:solidFill>
            </a:endParaRPr>
          </a:p>
        </p:txBody>
      </p:sp>
      <p:sp>
        <p:nvSpPr>
          <p:cNvPr id="309" name="Google Shape;309;p41"/>
          <p:cNvSpPr txBox="1"/>
          <p:nvPr>
            <p:ph idx="1" type="body"/>
          </p:nvPr>
        </p:nvSpPr>
        <p:spPr>
          <a:xfrm>
            <a:off x="277319" y="1063228"/>
            <a:ext cx="8514300" cy="3394500"/>
          </a:xfrm>
          <a:prstGeom prst="rect">
            <a:avLst/>
          </a:prstGeom>
          <a:noFill/>
          <a:ln>
            <a:noFill/>
          </a:ln>
        </p:spPr>
        <p:txBody>
          <a:bodyPr anchorCtr="0" anchor="t" bIns="34275" lIns="68575" spcFirstLastPara="1" rIns="68575" wrap="square" tIns="34275">
            <a:noAutofit/>
          </a:bodyPr>
          <a:lstStyle/>
          <a:p>
            <a:pPr indent="-317500" lvl="0" marL="342900" rtl="0" algn="l">
              <a:lnSpc>
                <a:spcPct val="100000"/>
              </a:lnSpc>
              <a:spcBef>
                <a:spcPts val="1400"/>
              </a:spcBef>
              <a:spcAft>
                <a:spcPts val="0"/>
              </a:spcAft>
              <a:buClr>
                <a:schemeClr val="dk1"/>
              </a:buClr>
              <a:buSzPts val="2400"/>
              <a:buChar char="•"/>
            </a:pPr>
            <a:r>
              <a:rPr lang="en"/>
              <a:t>EEG is needed for seizure diagnosis </a:t>
            </a:r>
            <a:endParaRPr/>
          </a:p>
          <a:p>
            <a:pPr indent="-317500" lvl="0" marL="342900" rtl="0" algn="l">
              <a:lnSpc>
                <a:spcPct val="100000"/>
              </a:lnSpc>
              <a:spcBef>
                <a:spcPts val="1400"/>
              </a:spcBef>
              <a:spcAft>
                <a:spcPts val="0"/>
              </a:spcAft>
              <a:buClr>
                <a:schemeClr val="dk1"/>
              </a:buClr>
              <a:buSzPts val="2400"/>
              <a:buChar char="•"/>
            </a:pPr>
            <a:r>
              <a:rPr lang="en"/>
              <a:t>EEG interpretation promptly within first 24 hours after ROSC.</a:t>
            </a:r>
            <a:endParaRPr/>
          </a:p>
          <a:p>
            <a:pPr indent="-317500" lvl="0" marL="342900" rtl="0" algn="l">
              <a:lnSpc>
                <a:spcPct val="100000"/>
              </a:lnSpc>
              <a:spcBef>
                <a:spcPts val="1400"/>
              </a:spcBef>
              <a:spcAft>
                <a:spcPts val="0"/>
              </a:spcAft>
              <a:buClr>
                <a:schemeClr val="dk1"/>
              </a:buClr>
              <a:buSzPts val="2400"/>
              <a:buChar char="•"/>
            </a:pPr>
            <a:r>
              <a:rPr lang="en"/>
              <a:t>Continuous EEG (cEEG) is preferred, initiated as soon as possible and continued through rewarming.  </a:t>
            </a:r>
            <a:endParaRPr/>
          </a:p>
          <a:p>
            <a:pPr indent="-317500" lvl="0" marL="342900" rtl="0" algn="l">
              <a:lnSpc>
                <a:spcPct val="100000"/>
              </a:lnSpc>
              <a:spcBef>
                <a:spcPts val="1400"/>
              </a:spcBef>
              <a:spcAft>
                <a:spcPts val="0"/>
              </a:spcAft>
              <a:buClr>
                <a:schemeClr val="dk1"/>
              </a:buClr>
              <a:buSzPts val="2400"/>
              <a:buChar char="•"/>
            </a:pPr>
            <a:r>
              <a:rPr lang="en"/>
              <a:t>If cEEG is not available, then a repeat EEG during the second 24 hours after ROSC should be performed. (AHA Class IIb, LOE C).</a:t>
            </a:r>
            <a:endParaRPr/>
          </a:p>
        </p:txBody>
      </p:sp>
      <p:sp>
        <p:nvSpPr>
          <p:cNvPr id="310" name="Google Shape;310;p41"/>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42"/>
          <p:cNvSpPr txBox="1"/>
          <p:nvPr>
            <p:ph type="title"/>
          </p:nvPr>
        </p:nvSpPr>
        <p:spPr>
          <a:xfrm>
            <a:off x="457200" y="205978"/>
            <a:ext cx="3961200" cy="857400"/>
          </a:xfrm>
          <a:prstGeom prst="rect">
            <a:avLst/>
          </a:prstGeom>
          <a:solidFill>
            <a:srgbClr val="E36C09"/>
          </a:solid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300"/>
              <a:buFont typeface="Calibri"/>
              <a:buNone/>
            </a:pPr>
            <a:r>
              <a:rPr lang="en">
                <a:solidFill>
                  <a:schemeClr val="lt1"/>
                </a:solidFill>
              </a:rPr>
              <a:t>Seizure Management</a:t>
            </a:r>
            <a:endParaRPr>
              <a:solidFill>
                <a:schemeClr val="lt1"/>
              </a:solidFill>
            </a:endParaRPr>
          </a:p>
        </p:txBody>
      </p:sp>
      <p:sp>
        <p:nvSpPr>
          <p:cNvPr id="316" name="Google Shape;316;p42"/>
          <p:cNvSpPr txBox="1"/>
          <p:nvPr>
            <p:ph idx="1" type="body"/>
          </p:nvPr>
        </p:nvSpPr>
        <p:spPr>
          <a:xfrm>
            <a:off x="457200" y="884321"/>
            <a:ext cx="8229600" cy="3394500"/>
          </a:xfrm>
          <a:prstGeom prst="rect">
            <a:avLst/>
          </a:prstGeom>
          <a:noFill/>
          <a:ln>
            <a:noFill/>
          </a:ln>
        </p:spPr>
        <p:txBody>
          <a:bodyPr anchorCtr="0" anchor="t" bIns="34275" lIns="68575" spcFirstLastPara="1" rIns="68575" wrap="square" tIns="34275">
            <a:noAutofit/>
          </a:bodyPr>
          <a:lstStyle/>
          <a:p>
            <a:pPr indent="-317500" lvl="0" marL="342900" rtl="0" algn="l">
              <a:lnSpc>
                <a:spcPct val="100000"/>
              </a:lnSpc>
              <a:spcBef>
                <a:spcPts val="1400"/>
              </a:spcBef>
              <a:spcAft>
                <a:spcPts val="0"/>
              </a:spcAft>
              <a:buClr>
                <a:schemeClr val="dk1"/>
              </a:buClr>
              <a:buSzPts val="2400"/>
              <a:buChar char="•"/>
            </a:pPr>
            <a:r>
              <a:rPr lang="en"/>
              <a:t>Treatment is mandated for unequivocal overt clinical or electrographic seizures.</a:t>
            </a:r>
            <a:endParaRPr/>
          </a:p>
          <a:p>
            <a:pPr indent="-317500" lvl="0" marL="342900" rtl="0" algn="l">
              <a:lnSpc>
                <a:spcPct val="100000"/>
              </a:lnSpc>
              <a:spcBef>
                <a:spcPts val="1400"/>
              </a:spcBef>
              <a:spcAft>
                <a:spcPts val="0"/>
              </a:spcAft>
              <a:buClr>
                <a:schemeClr val="dk1"/>
              </a:buClr>
              <a:buSzPts val="2400"/>
              <a:buChar char="•"/>
            </a:pPr>
            <a:r>
              <a:rPr lang="en"/>
              <a:t>Electrographic seizures should be treated aggressively as the patient's clinical status may safely tolerate</a:t>
            </a:r>
            <a:endParaRPr/>
          </a:p>
          <a:p>
            <a:pPr indent="-317500" lvl="0" marL="342900" rtl="0" algn="l">
              <a:lnSpc>
                <a:spcPct val="100000"/>
              </a:lnSpc>
              <a:spcBef>
                <a:spcPts val="1400"/>
              </a:spcBef>
              <a:spcAft>
                <a:spcPts val="0"/>
              </a:spcAft>
              <a:buClr>
                <a:schemeClr val="dk1"/>
              </a:buClr>
              <a:buSzPts val="2400"/>
              <a:buChar char="•"/>
            </a:pPr>
            <a:r>
              <a:rPr lang="en"/>
              <a:t>Treatment of seizures per established guidelines or local practice</a:t>
            </a:r>
            <a:endParaRPr/>
          </a:p>
          <a:p>
            <a:pPr indent="-317500" lvl="0" marL="342900" rtl="0" algn="l">
              <a:lnSpc>
                <a:spcPct val="100000"/>
              </a:lnSpc>
              <a:spcBef>
                <a:spcPts val="1400"/>
              </a:spcBef>
              <a:spcAft>
                <a:spcPts val="0"/>
              </a:spcAft>
              <a:buClr>
                <a:schemeClr val="dk1"/>
              </a:buClr>
              <a:buSzPts val="2400"/>
              <a:buChar char="•"/>
            </a:pPr>
            <a:r>
              <a:rPr lang="en"/>
              <a:t>Other epileptiform activity is treated per local practice.</a:t>
            </a:r>
            <a:endParaRPr/>
          </a:p>
          <a:p>
            <a:pPr indent="-165100" lvl="0" marL="342900" rtl="0" algn="l">
              <a:lnSpc>
                <a:spcPct val="100000"/>
              </a:lnSpc>
              <a:spcBef>
                <a:spcPts val="1400"/>
              </a:spcBef>
              <a:spcAft>
                <a:spcPts val="0"/>
              </a:spcAft>
              <a:buClr>
                <a:schemeClr val="dk1"/>
              </a:buClr>
              <a:buSzPts val="2400"/>
              <a:buNone/>
            </a:pPr>
            <a:r>
              <a:t/>
            </a:r>
            <a:endParaRPr/>
          </a:p>
        </p:txBody>
      </p:sp>
      <p:sp>
        <p:nvSpPr>
          <p:cNvPr id="317" name="Google Shape;317;p42"/>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43"/>
          <p:cNvSpPr txBox="1"/>
          <p:nvPr>
            <p:ph type="title"/>
          </p:nvPr>
        </p:nvSpPr>
        <p:spPr>
          <a:xfrm>
            <a:off x="457200" y="224403"/>
            <a:ext cx="3207900" cy="857400"/>
          </a:xfrm>
          <a:prstGeom prst="rect">
            <a:avLst/>
          </a:prstGeom>
          <a:solidFill>
            <a:srgbClr val="E36C09"/>
          </a:solid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300"/>
              <a:buFont typeface="Calibri"/>
              <a:buNone/>
            </a:pPr>
            <a:r>
              <a:rPr lang="en">
                <a:solidFill>
                  <a:schemeClr val="lt1"/>
                </a:solidFill>
              </a:rPr>
              <a:t>Status Epilepticus</a:t>
            </a:r>
            <a:endParaRPr>
              <a:solidFill>
                <a:schemeClr val="lt1"/>
              </a:solidFill>
            </a:endParaRPr>
          </a:p>
        </p:txBody>
      </p:sp>
      <p:sp>
        <p:nvSpPr>
          <p:cNvPr id="323" name="Google Shape;323;p43"/>
          <p:cNvSpPr txBox="1"/>
          <p:nvPr>
            <p:ph idx="1" type="body"/>
          </p:nvPr>
        </p:nvSpPr>
        <p:spPr>
          <a:xfrm>
            <a:off x="457200" y="812132"/>
            <a:ext cx="8229600" cy="3394500"/>
          </a:xfrm>
          <a:prstGeom prst="rect">
            <a:avLst/>
          </a:prstGeom>
          <a:noFill/>
          <a:ln>
            <a:noFill/>
          </a:ln>
        </p:spPr>
        <p:txBody>
          <a:bodyPr anchorCtr="0" anchor="t" bIns="34275" lIns="68575" spcFirstLastPara="1" rIns="68575" wrap="square" tIns="34275">
            <a:noAutofit/>
          </a:bodyPr>
          <a:lstStyle/>
          <a:p>
            <a:pPr indent="-317500" lvl="0" marL="342900" rtl="0" algn="l">
              <a:lnSpc>
                <a:spcPct val="100000"/>
              </a:lnSpc>
              <a:spcBef>
                <a:spcPts val="1400"/>
              </a:spcBef>
              <a:spcAft>
                <a:spcPts val="0"/>
              </a:spcAft>
              <a:buClr>
                <a:schemeClr val="dk1"/>
              </a:buClr>
              <a:buSzPts val="2400"/>
              <a:buChar char="•"/>
            </a:pPr>
            <a:r>
              <a:rPr lang="en"/>
              <a:t>Definitions of status epilepticus and refractory to treatment may differ across site. Suggested definition</a:t>
            </a:r>
            <a:endParaRPr/>
          </a:p>
          <a:p>
            <a:pPr indent="-298450" lvl="1" marL="685800" rtl="0" algn="l">
              <a:lnSpc>
                <a:spcPct val="100000"/>
              </a:lnSpc>
              <a:spcBef>
                <a:spcPts val="1400"/>
              </a:spcBef>
              <a:spcAft>
                <a:spcPts val="0"/>
              </a:spcAft>
              <a:buSzPts val="2100"/>
              <a:buChar char="–"/>
            </a:pPr>
            <a:r>
              <a:rPr b="1" i="1" lang="en"/>
              <a:t>Status epilepticus </a:t>
            </a:r>
            <a:r>
              <a:rPr i="1" lang="en"/>
              <a:t>- electrographically as sequences (&gt;10 sec) of repetitive epileptiform discharges with an amplitude &gt;50μV and a medium frequency ≥1Hz, constituting &gt;50% of a 30 minute period with or without clinical manifestations.  </a:t>
            </a:r>
            <a:endParaRPr i="1"/>
          </a:p>
          <a:p>
            <a:pPr indent="-298450" lvl="1" marL="685800" rtl="0" algn="l">
              <a:lnSpc>
                <a:spcPct val="100000"/>
              </a:lnSpc>
              <a:spcBef>
                <a:spcPts val="1400"/>
              </a:spcBef>
              <a:spcAft>
                <a:spcPts val="0"/>
              </a:spcAft>
              <a:buSzPts val="2100"/>
              <a:buChar char="–"/>
            </a:pPr>
            <a:r>
              <a:rPr b="1" i="1" lang="en"/>
              <a:t>Treatment refractory - </a:t>
            </a:r>
            <a:r>
              <a:rPr i="1" lang="en"/>
              <a:t>unresponsive to treatment with propofol, midazolam or pentothal to a slow suppression burst pattern for 24 h in combination with at least one intravenous antiepileptic medication in adequate doses for at least 24 h</a:t>
            </a:r>
            <a:r>
              <a:rPr lang="en"/>
              <a:t> </a:t>
            </a:r>
            <a:endParaRPr/>
          </a:p>
        </p:txBody>
      </p:sp>
      <p:sp>
        <p:nvSpPr>
          <p:cNvPr id="324" name="Google Shape;324;p43"/>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44"/>
          <p:cNvSpPr txBox="1"/>
          <p:nvPr>
            <p:ph type="title"/>
          </p:nvPr>
        </p:nvSpPr>
        <p:spPr>
          <a:xfrm>
            <a:off x="457200" y="224403"/>
            <a:ext cx="3207900" cy="857400"/>
          </a:xfrm>
          <a:prstGeom prst="rect">
            <a:avLst/>
          </a:prstGeom>
          <a:solidFill>
            <a:srgbClr val="E36C09"/>
          </a:solid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300"/>
              <a:buFont typeface="Calibri"/>
              <a:buNone/>
            </a:pPr>
            <a:r>
              <a:rPr lang="en">
                <a:solidFill>
                  <a:schemeClr val="lt1"/>
                </a:solidFill>
              </a:rPr>
              <a:t>Infections</a:t>
            </a:r>
            <a:endParaRPr>
              <a:solidFill>
                <a:schemeClr val="lt1"/>
              </a:solidFill>
            </a:endParaRPr>
          </a:p>
        </p:txBody>
      </p:sp>
      <p:sp>
        <p:nvSpPr>
          <p:cNvPr id="330" name="Google Shape;330;p44"/>
          <p:cNvSpPr txBox="1"/>
          <p:nvPr>
            <p:ph idx="1" type="body"/>
          </p:nvPr>
        </p:nvSpPr>
        <p:spPr>
          <a:xfrm>
            <a:off x="457200" y="1250775"/>
            <a:ext cx="8598600" cy="3573600"/>
          </a:xfrm>
          <a:prstGeom prst="rect">
            <a:avLst/>
          </a:prstGeom>
          <a:noFill/>
          <a:ln>
            <a:noFill/>
          </a:ln>
        </p:spPr>
        <p:txBody>
          <a:bodyPr anchorCtr="0" anchor="t" bIns="34275" lIns="68575" spcFirstLastPara="1" rIns="68575" wrap="square" tIns="34275">
            <a:noAutofit/>
          </a:bodyPr>
          <a:lstStyle/>
          <a:p>
            <a:pPr indent="-317500" lvl="0" marL="342900" rtl="0" algn="l">
              <a:lnSpc>
                <a:spcPct val="100000"/>
              </a:lnSpc>
              <a:spcBef>
                <a:spcPts val="0"/>
              </a:spcBef>
              <a:spcAft>
                <a:spcPts val="0"/>
              </a:spcAft>
              <a:buClr>
                <a:schemeClr val="dk1"/>
              </a:buClr>
              <a:buSzPts val="2400"/>
              <a:buChar char="•"/>
            </a:pPr>
            <a:r>
              <a:rPr lang="en"/>
              <a:t>Sensitive detection balanced with sufficiently specific diagnosis</a:t>
            </a:r>
            <a:endParaRPr/>
          </a:p>
          <a:p>
            <a:pPr indent="-317500" lvl="0" marL="342900" rtl="0" algn="l">
              <a:lnSpc>
                <a:spcPct val="100000"/>
              </a:lnSpc>
              <a:spcBef>
                <a:spcPts val="500"/>
              </a:spcBef>
              <a:spcAft>
                <a:spcPts val="0"/>
              </a:spcAft>
              <a:buSzPts val="2400"/>
              <a:buChar char="•"/>
            </a:pPr>
            <a:r>
              <a:rPr lang="en"/>
              <a:t>Daily CXR and daily CBC ok</a:t>
            </a:r>
            <a:endParaRPr/>
          </a:p>
          <a:p>
            <a:pPr indent="-317500" lvl="0" marL="342900" rtl="0" algn="l">
              <a:lnSpc>
                <a:spcPct val="100000"/>
              </a:lnSpc>
              <a:spcBef>
                <a:spcPts val="500"/>
              </a:spcBef>
              <a:spcAft>
                <a:spcPts val="0"/>
              </a:spcAft>
              <a:buSzPts val="2400"/>
              <a:buChar char="•"/>
            </a:pPr>
            <a:r>
              <a:rPr lang="en"/>
              <a:t>Culture only for cause, based on imaging, fever, clinical suspicion</a:t>
            </a:r>
            <a:endParaRPr/>
          </a:p>
          <a:p>
            <a:pPr indent="-317500" lvl="0" marL="342900" marR="0" rtl="0" algn="l">
              <a:lnSpc>
                <a:spcPct val="100000"/>
              </a:lnSpc>
              <a:spcBef>
                <a:spcPts val="500"/>
              </a:spcBef>
              <a:spcAft>
                <a:spcPts val="0"/>
              </a:spcAft>
              <a:buSzPts val="2400"/>
              <a:buChar char="•"/>
            </a:pPr>
            <a:r>
              <a:rPr lang="en"/>
              <a:t>Not required for any of these in isolation</a:t>
            </a:r>
            <a:endParaRPr/>
          </a:p>
          <a:p>
            <a:pPr indent="-317500" lvl="0" marL="342900" marR="0" rtl="0" algn="l">
              <a:lnSpc>
                <a:spcPct val="100000"/>
              </a:lnSpc>
              <a:spcBef>
                <a:spcPts val="500"/>
              </a:spcBef>
              <a:spcAft>
                <a:spcPts val="0"/>
              </a:spcAft>
              <a:buSzPts val="2400"/>
              <a:buChar char="•"/>
            </a:pPr>
            <a:r>
              <a:rPr lang="en"/>
              <a:t>CDC National Healthcare Safety Network (NHSN) reporting</a:t>
            </a:r>
            <a:endParaRPr/>
          </a:p>
          <a:p>
            <a:pPr indent="-317500" lvl="0" marL="342900" marR="0" rtl="0" algn="l">
              <a:lnSpc>
                <a:spcPct val="100000"/>
              </a:lnSpc>
              <a:spcBef>
                <a:spcPts val="500"/>
              </a:spcBef>
              <a:spcAft>
                <a:spcPts val="0"/>
              </a:spcAft>
              <a:buSzPts val="2400"/>
              <a:buChar char="•"/>
            </a:pPr>
            <a:r>
              <a:rPr lang="en"/>
              <a:t>Prophylactic abx for VAP permitted but not required</a:t>
            </a:r>
            <a:endParaRPr/>
          </a:p>
          <a:p>
            <a:pPr indent="-317500" lvl="0" marL="342900" marR="0" rtl="0" algn="l">
              <a:lnSpc>
                <a:spcPct val="100000"/>
              </a:lnSpc>
              <a:spcBef>
                <a:spcPts val="500"/>
              </a:spcBef>
              <a:spcAft>
                <a:spcPts val="0"/>
              </a:spcAft>
              <a:buSzPts val="2400"/>
              <a:buChar char="•"/>
            </a:pPr>
            <a:r>
              <a:rPr lang="en"/>
              <a:t>Abx choice, source control</a:t>
            </a:r>
            <a:endParaRPr/>
          </a:p>
          <a:p>
            <a:pPr indent="0" lvl="0" marL="0" rtl="0" algn="l">
              <a:lnSpc>
                <a:spcPct val="100000"/>
              </a:lnSpc>
              <a:spcBef>
                <a:spcPts val="1400"/>
              </a:spcBef>
              <a:spcAft>
                <a:spcPts val="0"/>
              </a:spcAft>
              <a:buNone/>
            </a:pPr>
            <a:r>
              <a:t/>
            </a:r>
            <a:endParaRPr/>
          </a:p>
        </p:txBody>
      </p:sp>
      <p:sp>
        <p:nvSpPr>
          <p:cNvPr id="331" name="Google Shape;331;p44"/>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Difference Between:</a:t>
            </a:r>
            <a:endParaRPr/>
          </a:p>
        </p:txBody>
      </p:sp>
      <p:sp>
        <p:nvSpPr>
          <p:cNvPr id="89" name="Google Shape;89;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888888"/>
              </a:buClr>
              <a:buSzPts val="900"/>
              <a:buFont typeface="Calibri"/>
              <a:buNone/>
            </a:pPr>
            <a:fld id="{00000000-1234-1234-1234-123412341234}" type="slidenum">
              <a:rPr lang="en"/>
              <a:t>‹#›</a:t>
            </a:fld>
            <a:endParaRPr/>
          </a:p>
        </p:txBody>
      </p:sp>
      <p:sp>
        <p:nvSpPr>
          <p:cNvPr id="90" name="Google Shape;90;p18"/>
          <p:cNvSpPr/>
          <p:nvPr/>
        </p:nvSpPr>
        <p:spPr>
          <a:xfrm>
            <a:off x="365166" y="1063228"/>
            <a:ext cx="2752200" cy="1799100"/>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 sz="3600" u="none" cap="none" strike="noStrike">
                <a:solidFill>
                  <a:schemeClr val="lt1"/>
                </a:solidFill>
                <a:latin typeface="Calibri"/>
                <a:ea typeface="Calibri"/>
                <a:cs typeface="Calibri"/>
                <a:sym typeface="Calibri"/>
              </a:rPr>
              <a:t>Study </a:t>
            </a:r>
            <a:endParaRPr b="0" i="0" sz="3600" u="none" cap="none" strike="noStrike">
              <a:solidFill>
                <a:schemeClr val="lt1"/>
              </a:solidFill>
              <a:latin typeface="Calibri"/>
              <a:ea typeface="Calibri"/>
              <a:cs typeface="Calibri"/>
              <a:sym typeface="Calibri"/>
            </a:endParaRPr>
          </a:p>
          <a:p>
            <a:pPr indent="0" lvl="0" marL="0" marR="0" rtl="0" algn="ctr">
              <a:spcBef>
                <a:spcPts val="0"/>
              </a:spcBef>
              <a:spcAft>
                <a:spcPts val="0"/>
              </a:spcAft>
              <a:buNone/>
            </a:pPr>
            <a:r>
              <a:rPr b="0" i="0" lang="en" sz="3600" u="none" cap="none" strike="noStrike">
                <a:solidFill>
                  <a:schemeClr val="lt1"/>
                </a:solidFill>
                <a:latin typeface="Calibri"/>
                <a:ea typeface="Calibri"/>
                <a:cs typeface="Calibri"/>
                <a:sym typeface="Calibri"/>
              </a:rPr>
              <a:t>Protocol</a:t>
            </a:r>
            <a:endParaRPr b="0" i="0" sz="3600" u="none" cap="none" strike="noStrike">
              <a:solidFill>
                <a:schemeClr val="lt1"/>
              </a:solidFill>
              <a:latin typeface="Calibri"/>
              <a:ea typeface="Calibri"/>
              <a:cs typeface="Calibri"/>
              <a:sym typeface="Calibri"/>
            </a:endParaRPr>
          </a:p>
        </p:txBody>
      </p:sp>
      <p:sp>
        <p:nvSpPr>
          <p:cNvPr id="91" name="Google Shape;91;p18"/>
          <p:cNvSpPr/>
          <p:nvPr/>
        </p:nvSpPr>
        <p:spPr>
          <a:xfrm>
            <a:off x="3276104" y="1063228"/>
            <a:ext cx="2752200" cy="1799100"/>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 sz="3600" u="none" cap="none" strike="noStrike">
                <a:solidFill>
                  <a:schemeClr val="lt1"/>
                </a:solidFill>
                <a:latin typeface="Calibri"/>
                <a:ea typeface="Calibri"/>
                <a:cs typeface="Calibri"/>
                <a:sym typeface="Calibri"/>
              </a:rPr>
              <a:t>Clinical</a:t>
            </a:r>
            <a:endParaRPr sz="1100"/>
          </a:p>
          <a:p>
            <a:pPr indent="0" lvl="0" marL="0" marR="0" rtl="0" algn="ctr">
              <a:spcBef>
                <a:spcPts val="0"/>
              </a:spcBef>
              <a:spcAft>
                <a:spcPts val="0"/>
              </a:spcAft>
              <a:buNone/>
            </a:pPr>
            <a:r>
              <a:rPr b="0" i="0" lang="en" sz="2700" u="none" cap="none" strike="noStrike">
                <a:solidFill>
                  <a:schemeClr val="lt1"/>
                </a:solidFill>
                <a:latin typeface="Calibri"/>
                <a:ea typeface="Calibri"/>
                <a:cs typeface="Calibri"/>
                <a:sym typeface="Calibri"/>
              </a:rPr>
              <a:t>Standardization</a:t>
            </a:r>
            <a:endParaRPr b="0" i="0" sz="2700" u="none" cap="none" strike="noStrike">
              <a:solidFill>
                <a:schemeClr val="lt1"/>
              </a:solidFill>
              <a:latin typeface="Calibri"/>
              <a:ea typeface="Calibri"/>
              <a:cs typeface="Calibri"/>
              <a:sym typeface="Calibri"/>
            </a:endParaRPr>
          </a:p>
        </p:txBody>
      </p:sp>
      <p:sp>
        <p:nvSpPr>
          <p:cNvPr id="92" name="Google Shape;92;p18"/>
          <p:cNvSpPr/>
          <p:nvPr/>
        </p:nvSpPr>
        <p:spPr>
          <a:xfrm>
            <a:off x="6109854" y="1063228"/>
            <a:ext cx="2752200" cy="1799100"/>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 sz="3600" u="none" cap="none" strike="noStrike">
                <a:solidFill>
                  <a:schemeClr val="lt1"/>
                </a:solidFill>
                <a:latin typeface="Calibri"/>
                <a:ea typeface="Calibri"/>
                <a:cs typeface="Calibri"/>
                <a:sym typeface="Calibri"/>
              </a:rPr>
              <a:t>Evidence </a:t>
            </a:r>
            <a:endParaRPr sz="1100"/>
          </a:p>
          <a:p>
            <a:pPr indent="0" lvl="0" marL="0" marR="0" rtl="0" algn="ctr">
              <a:spcBef>
                <a:spcPts val="0"/>
              </a:spcBef>
              <a:spcAft>
                <a:spcPts val="0"/>
              </a:spcAft>
              <a:buNone/>
            </a:pPr>
            <a:r>
              <a:rPr b="0" i="0" lang="en" sz="3600" u="none" cap="none" strike="noStrike">
                <a:solidFill>
                  <a:schemeClr val="lt1"/>
                </a:solidFill>
                <a:latin typeface="Calibri"/>
                <a:ea typeface="Calibri"/>
                <a:cs typeface="Calibri"/>
                <a:sym typeface="Calibri"/>
              </a:rPr>
              <a:t>Based</a:t>
            </a:r>
            <a:endParaRPr b="0" i="0" sz="3600" u="none" cap="none" strike="noStrike">
              <a:solidFill>
                <a:schemeClr val="lt1"/>
              </a:solidFill>
              <a:latin typeface="Calibri"/>
              <a:ea typeface="Calibri"/>
              <a:cs typeface="Calibri"/>
              <a:sym typeface="Calibri"/>
            </a:endParaRPr>
          </a:p>
        </p:txBody>
      </p:sp>
      <p:sp>
        <p:nvSpPr>
          <p:cNvPr id="93" name="Google Shape;93;p18"/>
          <p:cNvSpPr/>
          <p:nvPr/>
        </p:nvSpPr>
        <p:spPr>
          <a:xfrm>
            <a:off x="4423558" y="3033821"/>
            <a:ext cx="2752200" cy="1799100"/>
          </a:xfrm>
          <a:prstGeom prst="rect">
            <a:avLst/>
          </a:prstGeom>
          <a:solidFill>
            <a:srgbClr val="FF0000"/>
          </a:solidFill>
          <a:ln cap="flat" cmpd="sng" w="127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 sz="3600" u="none" cap="none" strike="noStrike">
                <a:solidFill>
                  <a:schemeClr val="lt1"/>
                </a:solidFill>
                <a:latin typeface="Calibri"/>
                <a:ea typeface="Calibri"/>
                <a:cs typeface="Calibri"/>
                <a:sym typeface="Calibri"/>
              </a:rPr>
              <a:t>Practices that we can agree on</a:t>
            </a:r>
            <a:endParaRPr b="0" i="0" sz="2700" u="none" cap="none" strike="noStrike">
              <a:solidFill>
                <a:schemeClr val="lt1"/>
              </a:solidFill>
              <a:latin typeface="Calibri"/>
              <a:ea typeface="Calibri"/>
              <a:cs typeface="Calibri"/>
              <a:sym typeface="Calibri"/>
            </a:endParaRPr>
          </a:p>
        </p:txBody>
      </p:sp>
      <p:sp>
        <p:nvSpPr>
          <p:cNvPr id="94" name="Google Shape;94;p18"/>
          <p:cNvSpPr/>
          <p:nvPr/>
        </p:nvSpPr>
        <p:spPr>
          <a:xfrm>
            <a:off x="1741218" y="3455719"/>
            <a:ext cx="2534100" cy="1122300"/>
          </a:xfrm>
          <a:prstGeom prst="rightArrow">
            <a:avLst>
              <a:gd fmla="val 50000" name="adj1"/>
              <a:gd fmla="val 50000" name="adj2"/>
            </a:avLst>
          </a:prstGeom>
          <a:solidFill>
            <a:srgbClr val="FF0000"/>
          </a:solidFill>
          <a:ln cap="flat" cmpd="sng" w="127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45"/>
          <p:cNvSpPr txBox="1"/>
          <p:nvPr>
            <p:ph type="title"/>
          </p:nvPr>
        </p:nvSpPr>
        <p:spPr>
          <a:xfrm>
            <a:off x="457200" y="224403"/>
            <a:ext cx="3207900" cy="857400"/>
          </a:xfrm>
          <a:prstGeom prst="rect">
            <a:avLst/>
          </a:prstGeom>
          <a:solidFill>
            <a:srgbClr val="E36C09"/>
          </a:solid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300"/>
              <a:buFont typeface="Calibri"/>
              <a:buNone/>
            </a:pPr>
            <a:r>
              <a:rPr lang="en">
                <a:solidFill>
                  <a:schemeClr val="lt1"/>
                </a:solidFill>
              </a:rPr>
              <a:t>Transgressions</a:t>
            </a:r>
            <a:endParaRPr>
              <a:solidFill>
                <a:schemeClr val="lt1"/>
              </a:solidFill>
            </a:endParaRPr>
          </a:p>
        </p:txBody>
      </p:sp>
      <p:sp>
        <p:nvSpPr>
          <p:cNvPr id="337" name="Google Shape;337;p45"/>
          <p:cNvSpPr txBox="1"/>
          <p:nvPr>
            <p:ph idx="1" type="body"/>
          </p:nvPr>
        </p:nvSpPr>
        <p:spPr>
          <a:xfrm>
            <a:off x="457200" y="1250775"/>
            <a:ext cx="8598600" cy="3573600"/>
          </a:xfrm>
          <a:prstGeom prst="rect">
            <a:avLst/>
          </a:prstGeom>
          <a:noFill/>
          <a:ln>
            <a:noFill/>
          </a:ln>
        </p:spPr>
        <p:txBody>
          <a:bodyPr anchorCtr="0" anchor="t" bIns="34275" lIns="68575" spcFirstLastPara="1" rIns="68575" wrap="square" tIns="34275">
            <a:noAutofit/>
          </a:bodyPr>
          <a:lstStyle/>
          <a:p>
            <a:pPr indent="-317500" lvl="0" marL="342900" marR="0" rtl="0" algn="l">
              <a:lnSpc>
                <a:spcPct val="100000"/>
              </a:lnSpc>
              <a:spcBef>
                <a:spcPts val="0"/>
              </a:spcBef>
              <a:spcAft>
                <a:spcPts val="0"/>
              </a:spcAft>
              <a:buSzPts val="2400"/>
              <a:buChar char="•"/>
            </a:pPr>
            <a:r>
              <a:rPr lang="en"/>
              <a:t>Hypoxia </a:t>
            </a:r>
            <a:endParaRPr/>
          </a:p>
          <a:p>
            <a:pPr indent="-317500" lvl="0" marL="342900" marR="0" rtl="0" algn="l">
              <a:lnSpc>
                <a:spcPct val="100000"/>
              </a:lnSpc>
              <a:spcBef>
                <a:spcPts val="500"/>
              </a:spcBef>
              <a:spcAft>
                <a:spcPts val="0"/>
              </a:spcAft>
              <a:buSzPts val="2400"/>
              <a:buChar char="•"/>
            </a:pPr>
            <a:r>
              <a:rPr lang="en"/>
              <a:t>Hypotension</a:t>
            </a:r>
            <a:endParaRPr/>
          </a:p>
          <a:p>
            <a:pPr indent="-317500" lvl="0" marL="342900" marR="0" rtl="0" algn="l">
              <a:lnSpc>
                <a:spcPct val="100000"/>
              </a:lnSpc>
              <a:spcBef>
                <a:spcPts val="500"/>
              </a:spcBef>
              <a:spcAft>
                <a:spcPts val="0"/>
              </a:spcAft>
              <a:buSzPts val="2400"/>
              <a:buChar char="•"/>
            </a:pPr>
            <a:r>
              <a:rPr lang="en"/>
              <a:t>Hypoglycemia</a:t>
            </a:r>
            <a:endParaRPr/>
          </a:p>
          <a:p>
            <a:pPr indent="-317500" lvl="0" marL="342900" marR="0" rtl="0" algn="l">
              <a:lnSpc>
                <a:spcPct val="100000"/>
              </a:lnSpc>
              <a:spcBef>
                <a:spcPts val="500"/>
              </a:spcBef>
              <a:spcAft>
                <a:spcPts val="0"/>
              </a:spcAft>
              <a:buSzPts val="2400"/>
              <a:buChar char="•"/>
            </a:pPr>
            <a:r>
              <a:rPr lang="en"/>
              <a:t>Shivering</a:t>
            </a:r>
            <a:endParaRPr/>
          </a:p>
          <a:p>
            <a:pPr indent="0" lvl="0" marL="0" marR="0" rtl="0" algn="l">
              <a:lnSpc>
                <a:spcPct val="100000"/>
              </a:lnSpc>
              <a:spcBef>
                <a:spcPts val="500"/>
              </a:spcBef>
              <a:spcAft>
                <a:spcPts val="0"/>
              </a:spcAft>
              <a:buNone/>
            </a:pPr>
            <a:r>
              <a:t/>
            </a:r>
            <a:endParaRPr/>
          </a:p>
          <a:p>
            <a:pPr indent="0" lvl="0" marL="342900" marR="0" rtl="0" algn="l">
              <a:lnSpc>
                <a:spcPct val="100000"/>
              </a:lnSpc>
              <a:spcBef>
                <a:spcPts val="500"/>
              </a:spcBef>
              <a:spcAft>
                <a:spcPts val="0"/>
              </a:spcAft>
              <a:buNone/>
            </a:pPr>
            <a:r>
              <a:rPr lang="en"/>
              <a:t>Administratively support quality improvement during trial</a:t>
            </a:r>
            <a:endParaRPr/>
          </a:p>
          <a:p>
            <a:pPr indent="0" lvl="0" marL="342900" marR="0" rtl="0" algn="l">
              <a:lnSpc>
                <a:spcPct val="100000"/>
              </a:lnSpc>
              <a:spcBef>
                <a:spcPts val="500"/>
              </a:spcBef>
              <a:spcAft>
                <a:spcPts val="0"/>
              </a:spcAft>
              <a:buNone/>
            </a:pPr>
            <a:r>
              <a:rPr lang="en"/>
              <a:t>Characterize standardization achieved after the trial </a:t>
            </a:r>
            <a:endParaRPr/>
          </a:p>
          <a:p>
            <a:pPr indent="0" lvl="0" marL="0" rtl="0" algn="l">
              <a:lnSpc>
                <a:spcPct val="100000"/>
              </a:lnSpc>
              <a:spcBef>
                <a:spcPts val="1400"/>
              </a:spcBef>
              <a:spcAft>
                <a:spcPts val="0"/>
              </a:spcAft>
              <a:buNone/>
            </a:pPr>
            <a:r>
              <a:t/>
            </a:r>
            <a:endParaRPr/>
          </a:p>
        </p:txBody>
      </p:sp>
      <p:sp>
        <p:nvSpPr>
          <p:cNvPr id="338" name="Google Shape;338;p45"/>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46"/>
          <p:cNvSpPr txBox="1"/>
          <p:nvPr>
            <p:ph idx="12" type="sldNum"/>
          </p:nvPr>
        </p:nvSpPr>
        <p:spPr>
          <a:xfrm>
            <a:off x="6490854" y="3493635"/>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
        <p:nvSpPr>
          <p:cNvPr id="345" name="Google Shape;345;p46"/>
          <p:cNvSpPr/>
          <p:nvPr/>
        </p:nvSpPr>
        <p:spPr>
          <a:xfrm>
            <a:off x="370362" y="399663"/>
            <a:ext cx="1447500" cy="9351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100" u="none" cap="none" strike="noStrike">
                <a:solidFill>
                  <a:schemeClr val="lt1"/>
                </a:solidFill>
                <a:latin typeface="Arial"/>
                <a:ea typeface="Arial"/>
                <a:cs typeface="Arial"/>
                <a:sym typeface="Arial"/>
              </a:rPr>
              <a:t>Emergency </a:t>
            </a:r>
            <a:endParaRPr sz="1100"/>
          </a:p>
          <a:p>
            <a:pPr indent="0" lvl="0" marL="0" marR="0" rtl="0" algn="ctr">
              <a:lnSpc>
                <a:spcPct val="100000"/>
              </a:lnSpc>
              <a:spcBef>
                <a:spcPts val="0"/>
              </a:spcBef>
              <a:spcAft>
                <a:spcPts val="0"/>
              </a:spcAft>
              <a:buNone/>
            </a:pPr>
            <a:r>
              <a:t/>
            </a:r>
            <a:endParaRPr b="1" i="0" sz="11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1" i="0" lang="en" sz="1100" u="none" cap="none" strike="noStrike">
                <a:solidFill>
                  <a:schemeClr val="lt1"/>
                </a:solidFill>
                <a:latin typeface="Arial"/>
                <a:ea typeface="Arial"/>
                <a:cs typeface="Arial"/>
                <a:sym typeface="Arial"/>
              </a:rPr>
              <a:t>Department</a:t>
            </a:r>
            <a:endParaRPr b="1" i="0" sz="1100" u="none" cap="none" strike="noStrike">
              <a:solidFill>
                <a:schemeClr val="lt1"/>
              </a:solidFill>
              <a:latin typeface="Arial"/>
              <a:ea typeface="Arial"/>
              <a:cs typeface="Arial"/>
              <a:sym typeface="Arial"/>
            </a:endParaRPr>
          </a:p>
        </p:txBody>
      </p:sp>
      <p:sp>
        <p:nvSpPr>
          <p:cNvPr id="346" name="Google Shape;346;p46"/>
          <p:cNvSpPr/>
          <p:nvPr/>
        </p:nvSpPr>
        <p:spPr>
          <a:xfrm>
            <a:off x="2590399" y="399660"/>
            <a:ext cx="4237200" cy="9351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100" u="none" cap="none" strike="noStrike">
                <a:solidFill>
                  <a:schemeClr val="lt1"/>
                </a:solidFill>
                <a:latin typeface="Arial"/>
                <a:ea typeface="Arial"/>
                <a:cs typeface="Arial"/>
                <a:sym typeface="Arial"/>
              </a:rPr>
              <a:t>Critical Care Unit</a:t>
            </a:r>
            <a:endParaRPr b="1" i="0" sz="1100" u="none" cap="none" strike="noStrike">
              <a:solidFill>
                <a:schemeClr val="lt1"/>
              </a:solidFill>
              <a:latin typeface="Arial"/>
              <a:ea typeface="Arial"/>
              <a:cs typeface="Arial"/>
              <a:sym typeface="Arial"/>
            </a:endParaRPr>
          </a:p>
        </p:txBody>
      </p:sp>
      <p:sp>
        <p:nvSpPr>
          <p:cNvPr id="347" name="Google Shape;347;p46"/>
          <p:cNvSpPr/>
          <p:nvPr/>
        </p:nvSpPr>
        <p:spPr>
          <a:xfrm>
            <a:off x="7424306" y="399660"/>
            <a:ext cx="1200300" cy="9351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100" u="none" cap="none" strike="noStrike">
                <a:solidFill>
                  <a:schemeClr val="lt1"/>
                </a:solidFill>
                <a:latin typeface="Arial"/>
                <a:ea typeface="Arial"/>
                <a:cs typeface="Arial"/>
                <a:sym typeface="Arial"/>
              </a:rPr>
              <a:t>D/C </a:t>
            </a:r>
            <a:endParaRPr sz="1100"/>
          </a:p>
          <a:p>
            <a:pPr indent="0" lvl="0" marL="0" marR="0" rtl="0" algn="ctr">
              <a:lnSpc>
                <a:spcPct val="100000"/>
              </a:lnSpc>
              <a:spcBef>
                <a:spcPts val="0"/>
              </a:spcBef>
              <a:spcAft>
                <a:spcPts val="0"/>
              </a:spcAft>
              <a:buNone/>
            </a:pPr>
            <a:r>
              <a:rPr b="1" i="0" lang="en" sz="1100" u="none" cap="none" strike="noStrike">
                <a:solidFill>
                  <a:schemeClr val="lt1"/>
                </a:solidFill>
                <a:latin typeface="Arial"/>
                <a:ea typeface="Arial"/>
                <a:cs typeface="Arial"/>
                <a:sym typeface="Arial"/>
              </a:rPr>
              <a:t>Hospital Unit</a:t>
            </a:r>
            <a:endParaRPr b="1" i="0" sz="1100" u="none" cap="none" strike="noStrike">
              <a:solidFill>
                <a:schemeClr val="lt1"/>
              </a:solidFill>
              <a:latin typeface="Arial"/>
              <a:ea typeface="Arial"/>
              <a:cs typeface="Arial"/>
              <a:sym typeface="Arial"/>
            </a:endParaRPr>
          </a:p>
        </p:txBody>
      </p:sp>
      <p:sp>
        <p:nvSpPr>
          <p:cNvPr id="348" name="Google Shape;348;p46"/>
          <p:cNvSpPr/>
          <p:nvPr/>
        </p:nvSpPr>
        <p:spPr>
          <a:xfrm>
            <a:off x="1922696" y="685513"/>
            <a:ext cx="556500" cy="3633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1" i="0" sz="1100" u="none" cap="none" strike="noStrike">
              <a:solidFill>
                <a:schemeClr val="lt1"/>
              </a:solidFill>
              <a:latin typeface="Arial"/>
              <a:ea typeface="Arial"/>
              <a:cs typeface="Arial"/>
              <a:sym typeface="Arial"/>
            </a:endParaRPr>
          </a:p>
        </p:txBody>
      </p:sp>
      <p:sp>
        <p:nvSpPr>
          <p:cNvPr id="349" name="Google Shape;349;p46"/>
          <p:cNvSpPr/>
          <p:nvPr/>
        </p:nvSpPr>
        <p:spPr>
          <a:xfrm>
            <a:off x="6938711" y="685513"/>
            <a:ext cx="431700" cy="3633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1" i="0" sz="1100" u="none" cap="none" strike="noStrike">
              <a:solidFill>
                <a:schemeClr val="lt1"/>
              </a:solidFill>
              <a:latin typeface="Arial"/>
              <a:ea typeface="Arial"/>
              <a:cs typeface="Arial"/>
              <a:sym typeface="Arial"/>
            </a:endParaRPr>
          </a:p>
        </p:txBody>
      </p:sp>
      <p:sp>
        <p:nvSpPr>
          <p:cNvPr id="350" name="Google Shape;350;p46"/>
          <p:cNvSpPr txBox="1"/>
          <p:nvPr/>
        </p:nvSpPr>
        <p:spPr>
          <a:xfrm flipH="1">
            <a:off x="710581" y="1756568"/>
            <a:ext cx="696300" cy="230700"/>
          </a:xfrm>
          <a:prstGeom prst="rect">
            <a:avLst/>
          </a:prstGeom>
          <a:solidFill>
            <a:srgbClr val="C0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Shivering</a:t>
            </a:r>
            <a:endParaRPr b="0" i="0" sz="1100" u="none" cap="none" strike="noStrike">
              <a:solidFill>
                <a:schemeClr val="lt1"/>
              </a:solidFill>
              <a:latin typeface="Arial"/>
              <a:ea typeface="Arial"/>
              <a:cs typeface="Arial"/>
              <a:sym typeface="Arial"/>
            </a:endParaRPr>
          </a:p>
        </p:txBody>
      </p:sp>
      <p:sp>
        <p:nvSpPr>
          <p:cNvPr id="351" name="Google Shape;351;p46"/>
          <p:cNvSpPr txBox="1"/>
          <p:nvPr/>
        </p:nvSpPr>
        <p:spPr>
          <a:xfrm>
            <a:off x="683773" y="1400350"/>
            <a:ext cx="899700" cy="230700"/>
          </a:xfrm>
          <a:prstGeom prst="rect">
            <a:avLst/>
          </a:prstGeom>
          <a:solidFill>
            <a:srgbClr val="00B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TH Induction</a:t>
            </a:r>
            <a:endParaRPr b="0" i="0" sz="1100" u="none" cap="none" strike="noStrike">
              <a:solidFill>
                <a:srgbClr val="000000"/>
              </a:solidFill>
              <a:latin typeface="Arial"/>
              <a:ea typeface="Arial"/>
              <a:cs typeface="Arial"/>
              <a:sym typeface="Arial"/>
            </a:endParaRPr>
          </a:p>
        </p:txBody>
      </p:sp>
      <p:sp>
        <p:nvSpPr>
          <p:cNvPr id="352" name="Google Shape;352;p46"/>
          <p:cNvSpPr txBox="1"/>
          <p:nvPr/>
        </p:nvSpPr>
        <p:spPr>
          <a:xfrm>
            <a:off x="625434" y="2112785"/>
            <a:ext cx="847800" cy="877200"/>
          </a:xfrm>
          <a:prstGeom prst="rect">
            <a:avLst/>
          </a:prstGeom>
          <a:solidFill>
            <a:srgbClr val="E36C0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Critical care</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Med – ICU</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Cardiac Tx</a:t>
            </a:r>
            <a:endParaRPr b="0" i="0"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Neuro</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EEG/SZ</a:t>
            </a:r>
            <a:endParaRPr b="0" i="0" sz="1100" u="none" cap="none" strike="noStrike">
              <a:solidFill>
                <a:schemeClr val="lt1"/>
              </a:solidFill>
              <a:latin typeface="Arial"/>
              <a:ea typeface="Arial"/>
              <a:cs typeface="Arial"/>
              <a:sym typeface="Arial"/>
            </a:endParaRPr>
          </a:p>
        </p:txBody>
      </p:sp>
      <p:sp>
        <p:nvSpPr>
          <p:cNvPr id="353" name="Google Shape;353;p46"/>
          <p:cNvSpPr txBox="1"/>
          <p:nvPr/>
        </p:nvSpPr>
        <p:spPr>
          <a:xfrm>
            <a:off x="2885704" y="1394075"/>
            <a:ext cx="1123200" cy="230700"/>
          </a:xfrm>
          <a:prstGeom prst="rect">
            <a:avLst/>
          </a:prstGeom>
          <a:solidFill>
            <a:srgbClr val="00B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TH Maintenance</a:t>
            </a:r>
            <a:endParaRPr b="0" i="0" sz="1100" u="none" cap="none" strike="noStrike">
              <a:solidFill>
                <a:srgbClr val="000000"/>
              </a:solidFill>
              <a:latin typeface="Arial"/>
              <a:ea typeface="Arial"/>
              <a:cs typeface="Arial"/>
              <a:sym typeface="Arial"/>
            </a:endParaRPr>
          </a:p>
        </p:txBody>
      </p:sp>
      <p:sp>
        <p:nvSpPr>
          <p:cNvPr id="354" name="Google Shape;354;p46"/>
          <p:cNvSpPr txBox="1"/>
          <p:nvPr/>
        </p:nvSpPr>
        <p:spPr>
          <a:xfrm>
            <a:off x="2885704" y="2020488"/>
            <a:ext cx="3387000" cy="2008200"/>
          </a:xfrm>
          <a:prstGeom prst="rect">
            <a:avLst/>
          </a:prstGeom>
          <a:solidFill>
            <a:srgbClr val="E36C0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Critical care </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Cardiac Tx</a:t>
            </a:r>
            <a:endParaRPr b="0" i="0"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Med – ICU</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BP</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O2/Vent</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Glucose</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DVT</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Infection</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Neuro</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EEG/SZ</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Myoclonus</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 Brain Edema</a:t>
            </a:r>
            <a:endParaRPr b="0" i="0" sz="1100" u="none" cap="none" strike="noStrike">
              <a:solidFill>
                <a:schemeClr val="lt1"/>
              </a:solidFill>
              <a:latin typeface="Arial"/>
              <a:ea typeface="Arial"/>
              <a:cs typeface="Arial"/>
              <a:sym typeface="Arial"/>
            </a:endParaRPr>
          </a:p>
        </p:txBody>
      </p:sp>
      <p:sp>
        <p:nvSpPr>
          <p:cNvPr id="355" name="Google Shape;355;p46"/>
          <p:cNvSpPr txBox="1"/>
          <p:nvPr/>
        </p:nvSpPr>
        <p:spPr>
          <a:xfrm>
            <a:off x="4114403" y="1394074"/>
            <a:ext cx="1064400" cy="230700"/>
          </a:xfrm>
          <a:prstGeom prst="rect">
            <a:avLst/>
          </a:prstGeom>
          <a:solidFill>
            <a:srgbClr val="00B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TH Rewarming</a:t>
            </a:r>
            <a:endParaRPr b="0" i="0" sz="1100" u="none" cap="none" strike="noStrike">
              <a:solidFill>
                <a:srgbClr val="000000"/>
              </a:solidFill>
              <a:latin typeface="Arial"/>
              <a:ea typeface="Arial"/>
              <a:cs typeface="Arial"/>
              <a:sym typeface="Arial"/>
            </a:endParaRPr>
          </a:p>
        </p:txBody>
      </p:sp>
      <p:sp>
        <p:nvSpPr>
          <p:cNvPr id="356" name="Google Shape;356;p46"/>
          <p:cNvSpPr txBox="1"/>
          <p:nvPr/>
        </p:nvSpPr>
        <p:spPr>
          <a:xfrm>
            <a:off x="5284191" y="1386824"/>
            <a:ext cx="988500" cy="230700"/>
          </a:xfrm>
          <a:prstGeom prst="rect">
            <a:avLst/>
          </a:prstGeom>
          <a:solidFill>
            <a:srgbClr val="92D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Normothermia</a:t>
            </a:r>
            <a:endParaRPr b="0" i="0" sz="1100" u="none" cap="none" strike="noStrike">
              <a:solidFill>
                <a:srgbClr val="000000"/>
              </a:solidFill>
              <a:latin typeface="Arial"/>
              <a:ea typeface="Arial"/>
              <a:cs typeface="Arial"/>
              <a:sym typeface="Arial"/>
            </a:endParaRPr>
          </a:p>
        </p:txBody>
      </p:sp>
      <p:sp>
        <p:nvSpPr>
          <p:cNvPr id="357" name="Google Shape;357;p46"/>
          <p:cNvSpPr txBox="1"/>
          <p:nvPr/>
        </p:nvSpPr>
        <p:spPr>
          <a:xfrm flipH="1">
            <a:off x="2885684" y="1748669"/>
            <a:ext cx="3387000" cy="230700"/>
          </a:xfrm>
          <a:prstGeom prst="rect">
            <a:avLst/>
          </a:prstGeom>
          <a:solidFill>
            <a:srgbClr val="C0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Shivering</a:t>
            </a:r>
            <a:endParaRPr b="0" i="0" sz="1100" u="none" cap="none" strike="noStrike">
              <a:solidFill>
                <a:schemeClr val="lt1"/>
              </a:solidFill>
              <a:latin typeface="Arial"/>
              <a:ea typeface="Arial"/>
              <a:cs typeface="Arial"/>
              <a:sym typeface="Arial"/>
            </a:endParaRPr>
          </a:p>
        </p:txBody>
      </p:sp>
      <p:sp>
        <p:nvSpPr>
          <p:cNvPr id="358" name="Google Shape;358;p46"/>
          <p:cNvSpPr txBox="1"/>
          <p:nvPr/>
        </p:nvSpPr>
        <p:spPr>
          <a:xfrm>
            <a:off x="2885704" y="4028730"/>
            <a:ext cx="885300" cy="230700"/>
          </a:xfrm>
          <a:prstGeom prst="rect">
            <a:avLst/>
          </a:pr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Brain Death </a:t>
            </a:r>
            <a:endParaRPr b="0" i="0" sz="1100" u="none" cap="none" strike="noStrike">
              <a:solidFill>
                <a:schemeClr val="lt1"/>
              </a:solidFill>
              <a:latin typeface="Arial"/>
              <a:ea typeface="Arial"/>
              <a:cs typeface="Arial"/>
              <a:sym typeface="Arial"/>
            </a:endParaRPr>
          </a:p>
        </p:txBody>
      </p:sp>
      <p:sp>
        <p:nvSpPr>
          <p:cNvPr id="359" name="Google Shape;359;p46"/>
          <p:cNvSpPr txBox="1"/>
          <p:nvPr/>
        </p:nvSpPr>
        <p:spPr>
          <a:xfrm>
            <a:off x="2885704" y="4349791"/>
            <a:ext cx="1026900" cy="230700"/>
          </a:xfrm>
          <a:prstGeom prst="rect">
            <a:avLst/>
          </a:pr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Medical Futility</a:t>
            </a:r>
            <a:endParaRPr b="0" i="0" sz="1100" u="none" cap="none" strike="noStrike">
              <a:solidFill>
                <a:schemeClr val="lt1"/>
              </a:solidFill>
              <a:latin typeface="Arial"/>
              <a:ea typeface="Arial"/>
              <a:cs typeface="Arial"/>
              <a:sym typeface="Arial"/>
            </a:endParaRPr>
          </a:p>
        </p:txBody>
      </p:sp>
      <p:sp>
        <p:nvSpPr>
          <p:cNvPr id="360" name="Google Shape;360;p46"/>
          <p:cNvSpPr txBox="1"/>
          <p:nvPr/>
        </p:nvSpPr>
        <p:spPr>
          <a:xfrm>
            <a:off x="4370360" y="4465208"/>
            <a:ext cx="1415400" cy="392400"/>
          </a:xfrm>
          <a:prstGeom prst="rect">
            <a:avLst/>
          </a:pr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Neurologic Prognosis</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           WLST</a:t>
            </a:r>
            <a:endParaRPr b="0" i="0" sz="1100" u="none" cap="none" strike="noStrike">
              <a:solidFill>
                <a:schemeClr val="lt1"/>
              </a:solidFill>
              <a:latin typeface="Arial"/>
              <a:ea typeface="Arial"/>
              <a:cs typeface="Arial"/>
              <a:sym typeface="Arial"/>
            </a:endParaRPr>
          </a:p>
        </p:txBody>
      </p:sp>
      <p:sp>
        <p:nvSpPr>
          <p:cNvPr id="361" name="Google Shape;361;p46"/>
          <p:cNvSpPr txBox="1"/>
          <p:nvPr/>
        </p:nvSpPr>
        <p:spPr>
          <a:xfrm>
            <a:off x="683773" y="3115334"/>
            <a:ext cx="608700" cy="392400"/>
          </a:xfrm>
          <a:prstGeom prst="rect">
            <a:avLst/>
          </a:pr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Goal of </a:t>
            </a:r>
            <a:endParaRPr sz="1100"/>
          </a:p>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Care</a:t>
            </a:r>
            <a:endParaRPr b="0" i="0" sz="1100" u="none" cap="none" strike="noStrik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47"/>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pic>
        <p:nvPicPr>
          <p:cNvPr id="367" name="Google Shape;367;p47"/>
          <p:cNvPicPr preferRelativeResize="0"/>
          <p:nvPr/>
        </p:nvPicPr>
        <p:blipFill rotWithShape="1">
          <a:blip r:embed="rId3">
            <a:alphaModFix/>
          </a:blip>
          <a:srcRect b="0" l="0" r="0" t="0"/>
          <a:stretch/>
        </p:blipFill>
        <p:spPr>
          <a:xfrm>
            <a:off x="303864" y="294085"/>
            <a:ext cx="1532116" cy="3944385"/>
          </a:xfrm>
          <a:prstGeom prst="rect">
            <a:avLst/>
          </a:prstGeom>
          <a:noFill/>
          <a:ln>
            <a:noFill/>
          </a:ln>
        </p:spPr>
      </p:pic>
      <p:pic>
        <p:nvPicPr>
          <p:cNvPr id="368" name="Google Shape;368;p47"/>
          <p:cNvPicPr preferRelativeResize="0"/>
          <p:nvPr/>
        </p:nvPicPr>
        <p:blipFill rotWithShape="1">
          <a:blip r:embed="rId4">
            <a:alphaModFix/>
          </a:blip>
          <a:srcRect b="0" l="0" r="0" t="0"/>
          <a:stretch/>
        </p:blipFill>
        <p:spPr>
          <a:xfrm>
            <a:off x="1664690" y="97123"/>
            <a:ext cx="4888509" cy="1477258"/>
          </a:xfrm>
          <a:prstGeom prst="rect">
            <a:avLst/>
          </a:prstGeom>
          <a:noFill/>
          <a:ln>
            <a:noFill/>
          </a:ln>
        </p:spPr>
      </p:pic>
      <p:sp>
        <p:nvSpPr>
          <p:cNvPr id="369" name="Google Shape;369;p47"/>
          <p:cNvSpPr/>
          <p:nvPr/>
        </p:nvSpPr>
        <p:spPr>
          <a:xfrm>
            <a:off x="1664690" y="1795250"/>
            <a:ext cx="7183200" cy="1731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“Accurate prognostication is important to avoid pursuing futile treatments when poor outcome is inevitable but also to avoid an inappropriate withdrawal of life-sustaining treatment in patients who may otherwise have a chance of achieving meaningful neurological recovery.” </a:t>
            </a:r>
            <a:endParaRPr sz="1100"/>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“Inaccurate neurological prognostication leading to withdrawal of life-sustaining treatment and deaths may significantly bias clinical studies, leading to failure in detecting the true study outcomes.” </a:t>
            </a:r>
            <a:endParaRPr b="0" i="0" sz="1400" u="none" cap="none" strike="noStrike">
              <a:solidFill>
                <a:srgbClr val="000000"/>
              </a:solidFill>
              <a:latin typeface="Arial"/>
              <a:ea typeface="Arial"/>
              <a:cs typeface="Arial"/>
              <a:sym typeface="Arial"/>
            </a:endParaRPr>
          </a:p>
        </p:txBody>
      </p:sp>
      <p:sp>
        <p:nvSpPr>
          <p:cNvPr id="370" name="Google Shape;370;p47"/>
          <p:cNvSpPr/>
          <p:nvPr/>
        </p:nvSpPr>
        <p:spPr>
          <a:xfrm>
            <a:off x="1835981" y="3680773"/>
            <a:ext cx="6372000" cy="1223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500" u="none" cap="none" strike="noStrike">
                <a:solidFill>
                  <a:srgbClr val="FF0000"/>
                </a:solidFill>
                <a:latin typeface="Arial"/>
                <a:ea typeface="Arial"/>
                <a:cs typeface="Arial"/>
                <a:sym typeface="Arial"/>
              </a:rPr>
              <a:t>The writing group determined that the overall quality of existing neurological prognostication studies is low. </a:t>
            </a:r>
            <a:endParaRPr b="0" i="0" sz="15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5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None/>
            </a:pPr>
            <a:r>
              <a:rPr b="0" i="0" lang="en" sz="1500" u="none" cap="none" strike="noStrike">
                <a:solidFill>
                  <a:srgbClr val="FF0000"/>
                </a:solidFill>
                <a:latin typeface="Arial"/>
                <a:ea typeface="Arial"/>
                <a:cs typeface="Arial"/>
                <a:sym typeface="Arial"/>
              </a:rPr>
              <a:t>As a consequence, the degree of confidence in the predictors and the subsequent outcomes is also low. </a:t>
            </a:r>
            <a:endParaRPr sz="1100"/>
          </a:p>
        </p:txBody>
      </p:sp>
      <p:sp>
        <p:nvSpPr>
          <p:cNvPr id="371" name="Google Shape;371;p47"/>
          <p:cNvSpPr/>
          <p:nvPr/>
        </p:nvSpPr>
        <p:spPr>
          <a:xfrm>
            <a:off x="1835981" y="1545226"/>
            <a:ext cx="3078000" cy="300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500" u="none" cap="none" strike="noStrike">
                <a:solidFill>
                  <a:srgbClr val="000000"/>
                </a:solidFill>
                <a:latin typeface="Arial"/>
                <a:ea typeface="Arial"/>
                <a:cs typeface="Arial"/>
                <a:sym typeface="Arial"/>
              </a:rPr>
              <a:t>Circulation. 2019;140:e517–e542. </a:t>
            </a:r>
            <a:endParaRPr sz="11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p48"/>
          <p:cNvSpPr txBox="1"/>
          <p:nvPr>
            <p:ph type="title"/>
          </p:nvPr>
        </p:nvSpPr>
        <p:spPr>
          <a:xfrm>
            <a:off x="457200" y="205978"/>
            <a:ext cx="2465700" cy="857400"/>
          </a:xfrm>
          <a:prstGeom prst="rect">
            <a:avLst/>
          </a:prstGeom>
          <a:solidFill>
            <a:schemeClr val="dk1"/>
          </a:solid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300"/>
              <a:buFont typeface="Calibri"/>
              <a:buNone/>
            </a:pPr>
            <a:r>
              <a:rPr lang="en">
                <a:solidFill>
                  <a:schemeClr val="lt1"/>
                </a:solidFill>
              </a:rPr>
              <a:t>Goals of Care</a:t>
            </a:r>
            <a:endParaRPr>
              <a:solidFill>
                <a:schemeClr val="lt1"/>
              </a:solidFill>
            </a:endParaRPr>
          </a:p>
        </p:txBody>
      </p:sp>
      <p:sp>
        <p:nvSpPr>
          <p:cNvPr id="377" name="Google Shape;377;p48"/>
          <p:cNvSpPr txBox="1"/>
          <p:nvPr>
            <p:ph idx="1" type="body"/>
          </p:nvPr>
        </p:nvSpPr>
        <p:spPr>
          <a:xfrm>
            <a:off x="457200" y="1200151"/>
            <a:ext cx="8229600" cy="3394500"/>
          </a:xfrm>
          <a:prstGeom prst="rect">
            <a:avLst/>
          </a:prstGeom>
          <a:noFill/>
          <a:ln>
            <a:noFill/>
          </a:ln>
        </p:spPr>
        <p:txBody>
          <a:bodyPr anchorCtr="0" anchor="t" bIns="34275" lIns="68575" spcFirstLastPara="1" rIns="68575" wrap="square" tIns="34275">
            <a:noAutofit/>
          </a:bodyPr>
          <a:lstStyle/>
          <a:p>
            <a:pPr indent="-317500" lvl="0" marL="342900" rtl="0" algn="l">
              <a:lnSpc>
                <a:spcPct val="100000"/>
              </a:lnSpc>
              <a:spcBef>
                <a:spcPts val="1400"/>
              </a:spcBef>
              <a:spcAft>
                <a:spcPts val="0"/>
              </a:spcAft>
              <a:buClr>
                <a:schemeClr val="dk1"/>
              </a:buClr>
              <a:buSzPts val="2400"/>
              <a:buChar char="•"/>
            </a:pPr>
            <a:r>
              <a:rPr lang="en"/>
              <a:t>Prospectively collected the mode of death in 4265 OHCA</a:t>
            </a:r>
            <a:endParaRPr/>
          </a:p>
          <a:p>
            <a:pPr indent="-317500" lvl="0" marL="342900" rtl="0" algn="l">
              <a:lnSpc>
                <a:spcPct val="100000"/>
              </a:lnSpc>
              <a:spcBef>
                <a:spcPts val="1400"/>
              </a:spcBef>
              <a:spcAft>
                <a:spcPts val="0"/>
              </a:spcAft>
              <a:buClr>
                <a:schemeClr val="dk1"/>
              </a:buClr>
              <a:buSzPts val="2400"/>
              <a:buChar char="•"/>
            </a:pPr>
            <a:r>
              <a:rPr lang="en"/>
              <a:t>one-third had WLST in &lt;72 hours after admission because of perceived poor neurological prognosis.</a:t>
            </a:r>
            <a:endParaRPr/>
          </a:p>
          <a:p>
            <a:pPr indent="-317500" lvl="0" marL="342900" rtl="0" algn="l">
              <a:lnSpc>
                <a:spcPct val="100000"/>
              </a:lnSpc>
              <a:spcBef>
                <a:spcPts val="1400"/>
              </a:spcBef>
              <a:spcAft>
                <a:spcPts val="0"/>
              </a:spcAft>
              <a:buClr>
                <a:schemeClr val="dk1"/>
              </a:buClr>
              <a:buSzPts val="2400"/>
              <a:buChar char="•"/>
            </a:pPr>
            <a:r>
              <a:rPr lang="en"/>
              <a:t>Estimated: WLST for neurological reasons within 72 hours mortality in ≈2300 Americans each year, of whom nearly 1500 (65%) might have had a functional recovery if allowed to live longer. Elmer, et al Resus 2016</a:t>
            </a:r>
            <a:endParaRPr/>
          </a:p>
          <a:p>
            <a:pPr indent="-165100" lvl="0" marL="342900" rtl="0" algn="l">
              <a:lnSpc>
                <a:spcPct val="100000"/>
              </a:lnSpc>
              <a:spcBef>
                <a:spcPts val="1400"/>
              </a:spcBef>
              <a:spcAft>
                <a:spcPts val="0"/>
              </a:spcAft>
              <a:buClr>
                <a:schemeClr val="dk1"/>
              </a:buClr>
              <a:buSzPts val="2400"/>
              <a:buNone/>
            </a:pPr>
            <a:r>
              <a:t/>
            </a:r>
            <a:endParaRPr/>
          </a:p>
          <a:p>
            <a:pPr indent="-165100" lvl="0" marL="342900" rtl="0" algn="l">
              <a:lnSpc>
                <a:spcPct val="100000"/>
              </a:lnSpc>
              <a:spcBef>
                <a:spcPts val="1400"/>
              </a:spcBef>
              <a:spcAft>
                <a:spcPts val="0"/>
              </a:spcAft>
              <a:buClr>
                <a:schemeClr val="dk1"/>
              </a:buClr>
              <a:buSzPts val="2400"/>
              <a:buNone/>
            </a:pPr>
            <a:r>
              <a:t/>
            </a:r>
            <a:endParaRPr/>
          </a:p>
        </p:txBody>
      </p:sp>
      <p:sp>
        <p:nvSpPr>
          <p:cNvPr id="378" name="Google Shape;378;p48"/>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Google Shape;383;p49"/>
          <p:cNvSpPr txBox="1"/>
          <p:nvPr>
            <p:ph idx="10" type="dt"/>
          </p:nvPr>
        </p:nvSpPr>
        <p:spPr>
          <a:xfrm>
            <a:off x="1314450" y="4767263"/>
            <a:ext cx="1276500" cy="273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100"/>
              <a:buNone/>
            </a:pPr>
            <a:r>
              <a:rPr lang="en" sz="1100"/>
              <a:t>1/30/20</a:t>
            </a:r>
            <a:endParaRPr sz="1100">
              <a:latin typeface="Times"/>
              <a:ea typeface="Times"/>
              <a:cs typeface="Times"/>
              <a:sym typeface="Times"/>
            </a:endParaRPr>
          </a:p>
        </p:txBody>
      </p:sp>
      <p:sp>
        <p:nvSpPr>
          <p:cNvPr id="384" name="Google Shape;384;p49"/>
          <p:cNvSpPr txBox="1"/>
          <p:nvPr>
            <p:ph idx="12" type="sldNum"/>
          </p:nvPr>
        </p:nvSpPr>
        <p:spPr>
          <a:xfrm>
            <a:off x="6354343" y="3497413"/>
            <a:ext cx="411600" cy="2952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385" name="Google Shape;385;p49"/>
          <p:cNvSpPr/>
          <p:nvPr/>
        </p:nvSpPr>
        <p:spPr>
          <a:xfrm>
            <a:off x="1314450" y="2696623"/>
            <a:ext cx="41148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Crit Care Med 2014; 42:2493–2499</a:t>
            </a:r>
            <a:endParaRPr b="0" i="0" sz="1100" u="none" cap="none" strike="noStrike">
              <a:solidFill>
                <a:srgbClr val="000000"/>
              </a:solidFill>
              <a:latin typeface="Arial"/>
              <a:ea typeface="Arial"/>
              <a:cs typeface="Arial"/>
              <a:sym typeface="Arial"/>
            </a:endParaRPr>
          </a:p>
        </p:txBody>
      </p:sp>
      <p:pic>
        <p:nvPicPr>
          <p:cNvPr id="386" name="Google Shape;386;p49"/>
          <p:cNvPicPr preferRelativeResize="0"/>
          <p:nvPr/>
        </p:nvPicPr>
        <p:blipFill rotWithShape="1">
          <a:blip r:embed="rId3">
            <a:alphaModFix/>
          </a:blip>
          <a:srcRect b="0" l="0" r="0" t="0"/>
          <a:stretch/>
        </p:blipFill>
        <p:spPr>
          <a:xfrm>
            <a:off x="940625" y="1034720"/>
            <a:ext cx="6002527" cy="1664494"/>
          </a:xfrm>
          <a:prstGeom prst="rect">
            <a:avLst/>
          </a:prstGeom>
          <a:noFill/>
          <a:ln>
            <a:noFill/>
          </a:ln>
        </p:spPr>
      </p:pic>
      <p:sp>
        <p:nvSpPr>
          <p:cNvPr id="387" name="Google Shape;387;p49"/>
          <p:cNvSpPr/>
          <p:nvPr/>
        </p:nvSpPr>
        <p:spPr>
          <a:xfrm>
            <a:off x="1627994" y="3036020"/>
            <a:ext cx="5991900" cy="1731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N=154</a:t>
            </a:r>
            <a:endParaRPr sz="1100"/>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10% (8 of 78) patients (10%) who died qualified as brain dead</a:t>
            </a:r>
            <a:endParaRPr sz="1100"/>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81% of all patients (63 of 78) died due to WLST</a:t>
            </a:r>
            <a:endParaRPr sz="1100"/>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 </a:t>
            </a:r>
            <a:endParaRPr sz="1100"/>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32% (20/56 comatose survivors had TH and awoke after 72 hours with good neurologic outcomes.</a:t>
            </a:r>
            <a:endParaRPr sz="1100"/>
          </a:p>
        </p:txBody>
      </p:sp>
      <p:sp>
        <p:nvSpPr>
          <p:cNvPr id="388" name="Google Shape;388;p49"/>
          <p:cNvSpPr/>
          <p:nvPr/>
        </p:nvSpPr>
        <p:spPr>
          <a:xfrm>
            <a:off x="4088574" y="2456334"/>
            <a:ext cx="9669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Goals of Care</a:t>
            </a:r>
            <a:endParaRPr b="0" i="0" sz="1100" u="none" cap="none" strike="noStrike">
              <a:solidFill>
                <a:srgbClr val="000000"/>
              </a:solidFill>
              <a:latin typeface="Arial"/>
              <a:ea typeface="Arial"/>
              <a:cs typeface="Arial"/>
              <a:sym typeface="Arial"/>
            </a:endParaRPr>
          </a:p>
        </p:txBody>
      </p:sp>
      <p:sp>
        <p:nvSpPr>
          <p:cNvPr id="389" name="Google Shape;389;p49"/>
          <p:cNvSpPr txBox="1"/>
          <p:nvPr/>
        </p:nvSpPr>
        <p:spPr>
          <a:xfrm>
            <a:off x="457200" y="228464"/>
            <a:ext cx="2758200" cy="693300"/>
          </a:xfrm>
          <a:prstGeom prst="rect">
            <a:avLst/>
          </a:pr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3300" u="none" cap="none" strike="noStrike">
                <a:solidFill>
                  <a:schemeClr val="lt1"/>
                </a:solidFill>
                <a:latin typeface="Arial"/>
                <a:ea typeface="Arial"/>
                <a:cs typeface="Arial"/>
                <a:sym typeface="Arial"/>
              </a:rPr>
              <a:t>Goals of Care</a:t>
            </a:r>
            <a:endParaRPr b="0" i="0" sz="3300" u="none" cap="none" strike="noStrike">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Google Shape;394;p50"/>
          <p:cNvSpPr txBox="1"/>
          <p:nvPr>
            <p:ph idx="10" type="dt"/>
          </p:nvPr>
        </p:nvSpPr>
        <p:spPr>
          <a:xfrm>
            <a:off x="1314450" y="4767263"/>
            <a:ext cx="1276500" cy="273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100"/>
              <a:buNone/>
            </a:pPr>
            <a:r>
              <a:rPr lang="en" sz="1100"/>
              <a:t>1/30/20</a:t>
            </a:r>
            <a:endParaRPr sz="1100">
              <a:latin typeface="Times"/>
              <a:ea typeface="Times"/>
              <a:cs typeface="Times"/>
              <a:sym typeface="Times"/>
            </a:endParaRPr>
          </a:p>
        </p:txBody>
      </p:sp>
      <p:sp>
        <p:nvSpPr>
          <p:cNvPr id="395" name="Google Shape;395;p50"/>
          <p:cNvSpPr txBox="1"/>
          <p:nvPr>
            <p:ph idx="12" type="sldNum"/>
          </p:nvPr>
        </p:nvSpPr>
        <p:spPr>
          <a:xfrm>
            <a:off x="6354343" y="3497413"/>
            <a:ext cx="411600" cy="2952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396" name="Google Shape;396;p50"/>
          <p:cNvPicPr preferRelativeResize="0"/>
          <p:nvPr/>
        </p:nvPicPr>
        <p:blipFill rotWithShape="1">
          <a:blip r:embed="rId3">
            <a:alphaModFix/>
          </a:blip>
          <a:srcRect b="0" l="0" r="0" t="0"/>
          <a:stretch/>
        </p:blipFill>
        <p:spPr>
          <a:xfrm>
            <a:off x="633334" y="1281511"/>
            <a:ext cx="6561944" cy="2287170"/>
          </a:xfrm>
          <a:prstGeom prst="rect">
            <a:avLst/>
          </a:prstGeom>
          <a:noFill/>
          <a:ln>
            <a:noFill/>
          </a:ln>
        </p:spPr>
      </p:pic>
      <p:sp>
        <p:nvSpPr>
          <p:cNvPr id="397" name="Google Shape;397;p50"/>
          <p:cNvSpPr/>
          <p:nvPr/>
        </p:nvSpPr>
        <p:spPr>
          <a:xfrm>
            <a:off x="808531" y="3495058"/>
            <a:ext cx="7016400" cy="762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500" u="none" cap="none" strike="noStrike">
                <a:solidFill>
                  <a:srgbClr val="000000"/>
                </a:solidFill>
                <a:latin typeface="Arial"/>
                <a:ea typeface="Arial"/>
                <a:cs typeface="Arial"/>
                <a:sym typeface="Arial"/>
              </a:rPr>
              <a:t>Awakening &gt;72 hours after ROSC was common with 31 patients surviving to discharge, with 16 as good neurological outcome on hospital discharge. Died before discharge, 54 (29.5%) had care withdrawn less than 72 hours after ROSC. </a:t>
            </a:r>
            <a:endParaRPr sz="1100"/>
          </a:p>
        </p:txBody>
      </p:sp>
      <p:sp>
        <p:nvSpPr>
          <p:cNvPr id="398" name="Google Shape;398;p50"/>
          <p:cNvSpPr txBox="1"/>
          <p:nvPr/>
        </p:nvSpPr>
        <p:spPr>
          <a:xfrm>
            <a:off x="445958" y="504958"/>
            <a:ext cx="2758200" cy="693300"/>
          </a:xfrm>
          <a:prstGeom prst="rect">
            <a:avLst/>
          </a:pr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3300" u="none" cap="none" strike="noStrike">
                <a:solidFill>
                  <a:schemeClr val="lt1"/>
                </a:solidFill>
                <a:latin typeface="Arial"/>
                <a:ea typeface="Arial"/>
                <a:cs typeface="Arial"/>
                <a:sym typeface="Arial"/>
              </a:rPr>
              <a:t>Goals of Care</a:t>
            </a:r>
            <a:endParaRPr b="0" i="0" sz="3300" u="none" cap="none" strike="noStrike">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Google Shape;403;p51"/>
          <p:cNvSpPr txBox="1"/>
          <p:nvPr>
            <p:ph type="title"/>
          </p:nvPr>
        </p:nvSpPr>
        <p:spPr>
          <a:xfrm>
            <a:off x="457200" y="205978"/>
            <a:ext cx="7086600" cy="857400"/>
          </a:xfrm>
          <a:prstGeom prst="rect">
            <a:avLst/>
          </a:prstGeom>
          <a:solidFill>
            <a:schemeClr val="dk1"/>
          </a:solid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300"/>
              <a:buFont typeface="Calibri"/>
              <a:buNone/>
            </a:pPr>
            <a:r>
              <a:rPr lang="en">
                <a:solidFill>
                  <a:schemeClr val="lt1"/>
                </a:solidFill>
              </a:rPr>
              <a:t>Withdrawal of Life Sustaining Therapies</a:t>
            </a:r>
            <a:endParaRPr>
              <a:solidFill>
                <a:schemeClr val="lt1"/>
              </a:solidFill>
            </a:endParaRPr>
          </a:p>
        </p:txBody>
      </p:sp>
      <p:sp>
        <p:nvSpPr>
          <p:cNvPr id="404" name="Google Shape;404;p51"/>
          <p:cNvSpPr txBox="1"/>
          <p:nvPr>
            <p:ph idx="1" type="body"/>
          </p:nvPr>
        </p:nvSpPr>
        <p:spPr>
          <a:xfrm>
            <a:off x="457200" y="1218010"/>
            <a:ext cx="8229600" cy="3394500"/>
          </a:xfrm>
          <a:prstGeom prst="rect">
            <a:avLst/>
          </a:prstGeom>
          <a:noFill/>
          <a:ln>
            <a:noFill/>
          </a:ln>
        </p:spPr>
        <p:txBody>
          <a:bodyPr anchorCtr="0" anchor="t" bIns="34275" lIns="68575" spcFirstLastPara="1" rIns="68575" wrap="square" tIns="34275">
            <a:noAutofit/>
          </a:bodyPr>
          <a:lstStyle/>
          <a:p>
            <a:pPr indent="-317500" lvl="0" marL="342900" rtl="0" algn="l">
              <a:lnSpc>
                <a:spcPct val="100000"/>
              </a:lnSpc>
              <a:spcBef>
                <a:spcPts val="1400"/>
              </a:spcBef>
              <a:spcAft>
                <a:spcPts val="0"/>
              </a:spcAft>
              <a:buClr>
                <a:schemeClr val="dk1"/>
              </a:buClr>
              <a:buSzPts val="2400"/>
              <a:buChar char="•"/>
            </a:pPr>
            <a:r>
              <a:rPr lang="en"/>
              <a:t>Exclusion: if an early WLST (&lt;96 hrs) is consistent with the goals of care </a:t>
            </a:r>
            <a:endParaRPr/>
          </a:p>
          <a:p>
            <a:pPr indent="-317500" lvl="0" marL="342900" rtl="0" algn="l">
              <a:lnSpc>
                <a:spcPct val="100000"/>
              </a:lnSpc>
              <a:spcBef>
                <a:spcPts val="1400"/>
              </a:spcBef>
              <a:spcAft>
                <a:spcPts val="0"/>
              </a:spcAft>
              <a:buClr>
                <a:schemeClr val="dk1"/>
              </a:buClr>
              <a:buSzPts val="2400"/>
              <a:buChar char="•"/>
            </a:pPr>
            <a:r>
              <a:rPr lang="en"/>
              <a:t>All participants in the trial are expected to receive active intensive care as needed for at least 96 hours after cardiac arrest (i.e. after rewarming from the longest possible duration of cooling to which participants may be allocated in the trial).</a:t>
            </a:r>
            <a:endParaRPr/>
          </a:p>
          <a:p>
            <a:pPr indent="-317500" lvl="0" marL="342900" rtl="0" algn="l">
              <a:lnSpc>
                <a:spcPct val="100000"/>
              </a:lnSpc>
              <a:spcBef>
                <a:spcPts val="1400"/>
              </a:spcBef>
              <a:spcAft>
                <a:spcPts val="0"/>
              </a:spcAft>
              <a:buClr>
                <a:schemeClr val="dk1"/>
              </a:buClr>
              <a:buSzPts val="2400"/>
              <a:buChar char="•"/>
            </a:pPr>
            <a:r>
              <a:rPr lang="en"/>
              <a:t>An evaluation of neurologic prognosis will be performed on hospital day 5 for participants not regaining consciousness.</a:t>
            </a:r>
            <a:endParaRPr/>
          </a:p>
        </p:txBody>
      </p:sp>
      <p:sp>
        <p:nvSpPr>
          <p:cNvPr id="405" name="Google Shape;405;p51"/>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Google Shape;410;p52"/>
          <p:cNvSpPr txBox="1"/>
          <p:nvPr>
            <p:ph type="title"/>
          </p:nvPr>
        </p:nvSpPr>
        <p:spPr>
          <a:xfrm>
            <a:off x="457200" y="205978"/>
            <a:ext cx="7570200" cy="857400"/>
          </a:xfrm>
          <a:prstGeom prst="rect">
            <a:avLst/>
          </a:prstGeom>
          <a:solidFill>
            <a:schemeClr val="dk1"/>
          </a:solid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300"/>
              <a:buFont typeface="Calibri"/>
              <a:buNone/>
            </a:pPr>
            <a:r>
              <a:rPr lang="en" sz="2700">
                <a:solidFill>
                  <a:schemeClr val="lt1"/>
                </a:solidFill>
              </a:rPr>
              <a:t>Withdrawal of Life Sustaining Therapies Prior to Completion of Study Protocol: Brain Death Diagnosis</a:t>
            </a:r>
            <a:endParaRPr sz="2700">
              <a:solidFill>
                <a:schemeClr val="lt1"/>
              </a:solidFill>
            </a:endParaRPr>
          </a:p>
        </p:txBody>
      </p:sp>
      <p:sp>
        <p:nvSpPr>
          <p:cNvPr id="411" name="Google Shape;411;p52"/>
          <p:cNvSpPr txBox="1"/>
          <p:nvPr>
            <p:ph idx="1" type="body"/>
          </p:nvPr>
        </p:nvSpPr>
        <p:spPr>
          <a:xfrm>
            <a:off x="457200" y="1218010"/>
            <a:ext cx="8229600" cy="3394500"/>
          </a:xfrm>
          <a:prstGeom prst="rect">
            <a:avLst/>
          </a:prstGeom>
          <a:noFill/>
          <a:ln>
            <a:noFill/>
          </a:ln>
        </p:spPr>
        <p:txBody>
          <a:bodyPr anchorCtr="0" anchor="t" bIns="34275" lIns="68575" spcFirstLastPara="1" rIns="68575" wrap="square" tIns="34275">
            <a:noAutofit/>
          </a:bodyPr>
          <a:lstStyle/>
          <a:p>
            <a:pPr indent="-317500" lvl="0" marL="342900" rtl="0" algn="l">
              <a:lnSpc>
                <a:spcPct val="100000"/>
              </a:lnSpc>
              <a:spcBef>
                <a:spcPts val="1400"/>
              </a:spcBef>
              <a:spcAft>
                <a:spcPts val="0"/>
              </a:spcAft>
              <a:buClr>
                <a:schemeClr val="dk1"/>
              </a:buClr>
              <a:buSzPts val="2400"/>
              <a:buChar char="•"/>
            </a:pPr>
            <a:r>
              <a:rPr lang="en"/>
              <a:t>Participants in the trial may undergo brain death testing and diagnosis as defined by institutional standards (or as defined by guidelines by the American Academy of Neurology).</a:t>
            </a:r>
            <a:endParaRPr/>
          </a:p>
          <a:p>
            <a:pPr indent="-317500" lvl="0" marL="342900" rtl="0" algn="l">
              <a:lnSpc>
                <a:spcPct val="100000"/>
              </a:lnSpc>
              <a:spcBef>
                <a:spcPts val="1400"/>
              </a:spcBef>
              <a:spcAft>
                <a:spcPts val="0"/>
              </a:spcAft>
              <a:buClr>
                <a:schemeClr val="dk1"/>
              </a:buClr>
              <a:buSzPts val="2400"/>
              <a:buChar char="•"/>
            </a:pPr>
            <a:r>
              <a:rPr lang="en"/>
              <a:t>Patients need to be rewarmed, sedation and paralytics stopped and neurologic testing and apnea test undertaken. </a:t>
            </a:r>
            <a:endParaRPr/>
          </a:p>
          <a:p>
            <a:pPr indent="-317500" lvl="0" marL="342900" rtl="0" algn="l">
              <a:lnSpc>
                <a:spcPct val="100000"/>
              </a:lnSpc>
              <a:spcBef>
                <a:spcPts val="1400"/>
              </a:spcBef>
              <a:spcAft>
                <a:spcPts val="0"/>
              </a:spcAft>
              <a:buClr>
                <a:schemeClr val="dk1"/>
              </a:buClr>
              <a:buSzPts val="2400"/>
              <a:buChar char="•"/>
            </a:pPr>
            <a:r>
              <a:rPr lang="en"/>
              <a:t>Ancillary testing per local practice </a:t>
            </a:r>
            <a:endParaRPr/>
          </a:p>
          <a:p>
            <a:pPr indent="-317500" lvl="0" marL="342900" rtl="0" algn="l">
              <a:lnSpc>
                <a:spcPct val="100000"/>
              </a:lnSpc>
              <a:spcBef>
                <a:spcPts val="1400"/>
              </a:spcBef>
              <a:spcAft>
                <a:spcPts val="0"/>
              </a:spcAft>
              <a:buClr>
                <a:schemeClr val="dk1"/>
              </a:buClr>
              <a:buSzPts val="2400"/>
              <a:buChar char="•"/>
            </a:pPr>
            <a:r>
              <a:rPr lang="en"/>
              <a:t>AAN Protocol Provided Later</a:t>
            </a:r>
            <a:endParaRPr/>
          </a:p>
        </p:txBody>
      </p:sp>
      <p:sp>
        <p:nvSpPr>
          <p:cNvPr id="412" name="Google Shape;412;p52"/>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53"/>
          <p:cNvSpPr txBox="1"/>
          <p:nvPr>
            <p:ph idx="1" type="body"/>
          </p:nvPr>
        </p:nvSpPr>
        <p:spPr>
          <a:xfrm>
            <a:off x="382002" y="1313543"/>
            <a:ext cx="8229600" cy="3394500"/>
          </a:xfrm>
          <a:prstGeom prst="rect">
            <a:avLst/>
          </a:prstGeom>
          <a:noFill/>
          <a:ln>
            <a:noFill/>
          </a:ln>
        </p:spPr>
        <p:txBody>
          <a:bodyPr anchorCtr="0" anchor="t" bIns="34275" lIns="68575" spcFirstLastPara="1" rIns="68575" wrap="square" tIns="34275">
            <a:noAutofit/>
          </a:bodyPr>
          <a:lstStyle/>
          <a:p>
            <a:pPr indent="-317500" lvl="0" marL="342900" rtl="0" algn="l">
              <a:lnSpc>
                <a:spcPct val="100000"/>
              </a:lnSpc>
              <a:spcBef>
                <a:spcPts val="1400"/>
              </a:spcBef>
              <a:spcAft>
                <a:spcPts val="0"/>
              </a:spcAft>
              <a:buClr>
                <a:schemeClr val="dk1"/>
              </a:buClr>
              <a:buSzPts val="2400"/>
              <a:buChar char="•"/>
            </a:pPr>
            <a:r>
              <a:rPr lang="en"/>
              <a:t>Life sustaining therapies may be withdrawn earlier than 96 hours because of medical futility or otherwise poor prognosis based on non-neurological problems (e.g. previously unknown disseminated end-stage cancer or multisystem organ failure, medically refractory shock, or repeated recurrent cardiac arrest).</a:t>
            </a:r>
            <a:endParaRPr/>
          </a:p>
        </p:txBody>
      </p:sp>
      <p:sp>
        <p:nvSpPr>
          <p:cNvPr id="418" name="Google Shape;418;p53"/>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
        <p:nvSpPr>
          <p:cNvPr id="419" name="Google Shape;419;p53"/>
          <p:cNvSpPr/>
          <p:nvPr/>
        </p:nvSpPr>
        <p:spPr>
          <a:xfrm>
            <a:off x="382002" y="213584"/>
            <a:ext cx="8010000" cy="900300"/>
          </a:xfrm>
          <a:prstGeom prst="rect">
            <a:avLst/>
          </a:pr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2700" u="none" cap="none" strike="noStrike">
                <a:solidFill>
                  <a:schemeClr val="lt1"/>
                </a:solidFill>
                <a:latin typeface="Arial"/>
                <a:ea typeface="Arial"/>
                <a:cs typeface="Arial"/>
                <a:sym typeface="Arial"/>
              </a:rPr>
              <a:t>Withdrawal of Life Sustaining Therapies Prior to Completion of Study Protocol: Medical Futility</a:t>
            </a:r>
            <a:endParaRPr b="0" i="0" sz="2700" u="none" cap="none" strike="noStrike">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Google Shape;424;p54"/>
          <p:cNvSpPr txBox="1"/>
          <p:nvPr>
            <p:ph type="title"/>
          </p:nvPr>
        </p:nvSpPr>
        <p:spPr>
          <a:xfrm>
            <a:off x="457200" y="205978"/>
            <a:ext cx="7839900" cy="857400"/>
          </a:xfrm>
          <a:prstGeom prst="rect">
            <a:avLst/>
          </a:prstGeom>
          <a:solidFill>
            <a:schemeClr val="dk1"/>
          </a:solid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300"/>
              <a:buFont typeface="Calibri"/>
              <a:buNone/>
            </a:pPr>
            <a:r>
              <a:rPr lang="en">
                <a:solidFill>
                  <a:schemeClr val="lt1"/>
                </a:solidFill>
              </a:rPr>
              <a:t>Withdrawal of life sustaining therapies:  &gt;96 hours and therapeutic hypothermia</a:t>
            </a:r>
            <a:endParaRPr>
              <a:solidFill>
                <a:schemeClr val="lt1"/>
              </a:solidFill>
            </a:endParaRPr>
          </a:p>
        </p:txBody>
      </p:sp>
      <p:sp>
        <p:nvSpPr>
          <p:cNvPr id="425" name="Google Shape;425;p54"/>
          <p:cNvSpPr txBox="1"/>
          <p:nvPr>
            <p:ph idx="1" type="body"/>
          </p:nvPr>
        </p:nvSpPr>
        <p:spPr>
          <a:xfrm>
            <a:off x="457200" y="1200151"/>
            <a:ext cx="8229600" cy="3394500"/>
          </a:xfrm>
          <a:prstGeom prst="rect">
            <a:avLst/>
          </a:prstGeom>
          <a:noFill/>
          <a:ln>
            <a:noFill/>
          </a:ln>
        </p:spPr>
        <p:txBody>
          <a:bodyPr anchorCtr="0" anchor="t" bIns="34275" lIns="68575" spcFirstLastPara="1" rIns="68575" wrap="square" tIns="34275">
            <a:noAutofit/>
          </a:bodyPr>
          <a:lstStyle/>
          <a:p>
            <a:pPr indent="0" lvl="0" marL="25400" rtl="0" algn="l">
              <a:lnSpc>
                <a:spcPct val="100000"/>
              </a:lnSpc>
              <a:spcBef>
                <a:spcPts val="1400"/>
              </a:spcBef>
              <a:spcAft>
                <a:spcPts val="0"/>
              </a:spcAft>
              <a:buSzPts val="2400"/>
              <a:buNone/>
            </a:pPr>
            <a:r>
              <a:rPr lang="en"/>
              <a:t>2015 AHA Post Cardiac Arrest Management (Callaway et al 2015) guidelines recommend that the earliest time for prognostication using clinical examination in patients treated with TTM, where sedation or paralysis could be a confounder, may be 72 hours after return to normothermia (Class IIb, LOE C-EO)</a:t>
            </a:r>
            <a:endParaRPr/>
          </a:p>
          <a:p>
            <a:pPr indent="0" lvl="0" marL="25400" rtl="0" algn="l">
              <a:lnSpc>
                <a:spcPct val="100000"/>
              </a:lnSpc>
              <a:spcBef>
                <a:spcPts val="1400"/>
              </a:spcBef>
              <a:spcAft>
                <a:spcPts val="0"/>
              </a:spcAft>
              <a:buSzPts val="2400"/>
              <a:buNone/>
            </a:pPr>
            <a:r>
              <a:rPr lang="en"/>
              <a:t>Neurologic prognostication of unfavorable outcome preceded withdrawal of life sustaining therapies</a:t>
            </a:r>
            <a:endParaRPr/>
          </a:p>
        </p:txBody>
      </p:sp>
      <p:sp>
        <p:nvSpPr>
          <p:cNvPr id="426" name="Google Shape;426;p54"/>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888888"/>
              </a:buClr>
              <a:buSzPts val="900"/>
              <a:buFont typeface="Calibri"/>
              <a:buNone/>
            </a:pPr>
            <a:fld id="{00000000-1234-1234-1234-123412341234}" type="slidenum">
              <a:rPr lang="en"/>
              <a:t>‹#›</a:t>
            </a:fld>
            <a:endParaRPr/>
          </a:p>
        </p:txBody>
      </p:sp>
      <p:pic>
        <p:nvPicPr>
          <p:cNvPr id="100" name="Google Shape;100;p19"/>
          <p:cNvPicPr preferRelativeResize="0"/>
          <p:nvPr/>
        </p:nvPicPr>
        <p:blipFill rotWithShape="1">
          <a:blip r:embed="rId3">
            <a:alphaModFix/>
          </a:blip>
          <a:srcRect b="0" l="0" r="0" t="0"/>
          <a:stretch/>
        </p:blipFill>
        <p:spPr>
          <a:xfrm>
            <a:off x="725841" y="83194"/>
            <a:ext cx="6337009" cy="3252938"/>
          </a:xfrm>
          <a:prstGeom prst="rect">
            <a:avLst/>
          </a:prstGeom>
          <a:noFill/>
          <a:ln>
            <a:noFill/>
          </a:ln>
        </p:spPr>
      </p:pic>
      <p:pic>
        <p:nvPicPr>
          <p:cNvPr id="101" name="Google Shape;101;p19"/>
          <p:cNvPicPr preferRelativeResize="0"/>
          <p:nvPr/>
        </p:nvPicPr>
        <p:blipFill rotWithShape="1">
          <a:blip r:embed="rId4">
            <a:alphaModFix/>
          </a:blip>
          <a:srcRect b="0" l="0" r="0" t="0"/>
          <a:stretch/>
        </p:blipFill>
        <p:spPr>
          <a:xfrm>
            <a:off x="7233233" y="153539"/>
            <a:ext cx="1453567" cy="4818575"/>
          </a:xfrm>
          <a:prstGeom prst="rect">
            <a:avLst/>
          </a:prstGeom>
          <a:noFill/>
          <a:ln>
            <a:noFill/>
          </a:ln>
        </p:spPr>
      </p:pic>
      <p:pic>
        <p:nvPicPr>
          <p:cNvPr id="102" name="Google Shape;102;p19"/>
          <p:cNvPicPr preferRelativeResize="0"/>
          <p:nvPr/>
        </p:nvPicPr>
        <p:blipFill rotWithShape="1">
          <a:blip r:embed="rId5">
            <a:alphaModFix/>
          </a:blip>
          <a:srcRect b="0" l="0" r="0" t="0"/>
          <a:stretch/>
        </p:blipFill>
        <p:spPr>
          <a:xfrm>
            <a:off x="913020" y="3325681"/>
            <a:ext cx="5962650" cy="17049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Google Shape;431;p55"/>
          <p:cNvSpPr txBox="1"/>
          <p:nvPr>
            <p:ph type="title"/>
          </p:nvPr>
        </p:nvSpPr>
        <p:spPr>
          <a:xfrm>
            <a:off x="457200" y="205978"/>
            <a:ext cx="5445300" cy="857400"/>
          </a:xfrm>
          <a:prstGeom prst="rect">
            <a:avLst/>
          </a:prstGeom>
          <a:solidFill>
            <a:schemeClr val="dk1"/>
          </a:solid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300"/>
              <a:buFont typeface="Calibri"/>
              <a:buNone/>
            </a:pPr>
            <a:r>
              <a:rPr lang="en">
                <a:solidFill>
                  <a:schemeClr val="lt1"/>
                </a:solidFill>
              </a:rPr>
              <a:t>Neurologic Prognosis after TH</a:t>
            </a:r>
            <a:endParaRPr>
              <a:solidFill>
                <a:schemeClr val="lt1"/>
              </a:solidFill>
            </a:endParaRPr>
          </a:p>
        </p:txBody>
      </p:sp>
      <p:sp>
        <p:nvSpPr>
          <p:cNvPr id="432" name="Google Shape;432;p55"/>
          <p:cNvSpPr txBox="1"/>
          <p:nvPr>
            <p:ph idx="1" type="body"/>
          </p:nvPr>
        </p:nvSpPr>
        <p:spPr>
          <a:xfrm>
            <a:off x="457199" y="1200151"/>
            <a:ext cx="8394900" cy="3394500"/>
          </a:xfrm>
          <a:prstGeom prst="rect">
            <a:avLst/>
          </a:prstGeom>
          <a:noFill/>
          <a:ln>
            <a:noFill/>
          </a:ln>
        </p:spPr>
        <p:txBody>
          <a:bodyPr anchorCtr="0" anchor="t" bIns="34275" lIns="68575" spcFirstLastPara="1" rIns="68575" wrap="square" tIns="34275">
            <a:noAutofit/>
          </a:bodyPr>
          <a:lstStyle/>
          <a:p>
            <a:pPr indent="-317500" lvl="0" marL="342900" rtl="0" algn="l">
              <a:lnSpc>
                <a:spcPct val="100000"/>
              </a:lnSpc>
              <a:spcBef>
                <a:spcPts val="1400"/>
              </a:spcBef>
              <a:spcAft>
                <a:spcPts val="0"/>
              </a:spcAft>
              <a:buClr>
                <a:schemeClr val="dk1"/>
              </a:buClr>
              <a:buSzPts val="2400"/>
              <a:buChar char="•"/>
            </a:pPr>
            <a:r>
              <a:rPr lang="en"/>
              <a:t>Neurologic prognostication should always be performed by an experienced and objective clinician.  </a:t>
            </a:r>
            <a:endParaRPr/>
          </a:p>
          <a:p>
            <a:pPr indent="-317500" lvl="0" marL="342900" rtl="0" algn="l">
              <a:lnSpc>
                <a:spcPct val="100000"/>
              </a:lnSpc>
              <a:spcBef>
                <a:spcPts val="1400"/>
              </a:spcBef>
              <a:spcAft>
                <a:spcPts val="0"/>
              </a:spcAft>
              <a:buClr>
                <a:schemeClr val="dk1"/>
              </a:buClr>
              <a:buSzPts val="2400"/>
              <a:buChar char="•"/>
            </a:pPr>
            <a:r>
              <a:rPr lang="en"/>
              <a:t>To minimize bias, it is also encouraged that neurologic prognostication be undertaken by someone blinded from the duration of the cooling therapy.</a:t>
            </a:r>
            <a:endParaRPr/>
          </a:p>
          <a:p>
            <a:pPr indent="-317500" lvl="0" marL="342900" rtl="0" algn="l">
              <a:lnSpc>
                <a:spcPct val="100000"/>
              </a:lnSpc>
              <a:spcBef>
                <a:spcPts val="1400"/>
              </a:spcBef>
              <a:spcAft>
                <a:spcPts val="0"/>
              </a:spcAft>
              <a:buClr>
                <a:schemeClr val="dk1"/>
              </a:buClr>
              <a:buSzPts val="2400"/>
              <a:buChar char="•"/>
            </a:pPr>
            <a:r>
              <a:rPr lang="en"/>
              <a:t>Adequate time is given for clearance of sedative and paralytics</a:t>
            </a:r>
            <a:endParaRPr/>
          </a:p>
          <a:p>
            <a:pPr indent="-165100" lvl="0" marL="342900" rtl="0" algn="l">
              <a:lnSpc>
                <a:spcPct val="100000"/>
              </a:lnSpc>
              <a:spcBef>
                <a:spcPts val="1400"/>
              </a:spcBef>
              <a:spcAft>
                <a:spcPts val="0"/>
              </a:spcAft>
              <a:buClr>
                <a:schemeClr val="dk1"/>
              </a:buClr>
              <a:buSzPts val="2400"/>
              <a:buNone/>
            </a:pPr>
            <a:r>
              <a:t/>
            </a:r>
            <a:endParaRPr/>
          </a:p>
        </p:txBody>
      </p:sp>
      <p:sp>
        <p:nvSpPr>
          <p:cNvPr id="433" name="Google Shape;433;p55"/>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sp>
        <p:nvSpPr>
          <p:cNvPr id="438" name="Google Shape;438;p56"/>
          <p:cNvSpPr txBox="1"/>
          <p:nvPr>
            <p:ph type="title"/>
          </p:nvPr>
        </p:nvSpPr>
        <p:spPr>
          <a:xfrm>
            <a:off x="457200" y="0"/>
            <a:ext cx="6468300" cy="857400"/>
          </a:xfrm>
          <a:prstGeom prst="rect">
            <a:avLst/>
          </a:prstGeom>
          <a:solidFill>
            <a:schemeClr val="dk1"/>
          </a:solid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300"/>
              <a:buFont typeface="Calibri"/>
              <a:buNone/>
            </a:pPr>
            <a:r>
              <a:rPr lang="en">
                <a:solidFill>
                  <a:schemeClr val="lt1"/>
                </a:solidFill>
              </a:rPr>
              <a:t>Multi-modal Neuro-prognostication</a:t>
            </a:r>
            <a:endParaRPr>
              <a:solidFill>
                <a:schemeClr val="lt1"/>
              </a:solidFill>
            </a:endParaRPr>
          </a:p>
        </p:txBody>
      </p:sp>
      <p:sp>
        <p:nvSpPr>
          <p:cNvPr id="439" name="Google Shape;439;p56"/>
          <p:cNvSpPr txBox="1"/>
          <p:nvPr>
            <p:ph idx="1" type="body"/>
          </p:nvPr>
        </p:nvSpPr>
        <p:spPr>
          <a:xfrm>
            <a:off x="1255907" y="874513"/>
            <a:ext cx="7176900" cy="3394500"/>
          </a:xfrm>
          <a:prstGeom prst="rect">
            <a:avLst/>
          </a:prstGeom>
          <a:noFill/>
          <a:ln>
            <a:noFill/>
          </a:ln>
        </p:spPr>
        <p:txBody>
          <a:bodyPr anchorCtr="0" anchor="t" bIns="34275" lIns="68575" spcFirstLastPara="1" rIns="68575" wrap="square" tIns="34275">
            <a:noAutofit/>
          </a:bodyPr>
          <a:lstStyle/>
          <a:p>
            <a:pPr indent="-317500" lvl="0" marL="342900" rtl="0" algn="l">
              <a:lnSpc>
                <a:spcPct val="100000"/>
              </a:lnSpc>
              <a:spcBef>
                <a:spcPts val="0"/>
              </a:spcBef>
              <a:spcAft>
                <a:spcPts val="0"/>
              </a:spcAft>
              <a:buSzPts val="2400"/>
              <a:buChar char="•"/>
            </a:pPr>
            <a:r>
              <a:rPr b="1" lang="en" sz="1500"/>
              <a:t>Neurologic Examination (Preferred) &gt; 96 hr</a:t>
            </a:r>
            <a:endParaRPr b="1" sz="1500"/>
          </a:p>
          <a:p>
            <a:pPr indent="-298450" lvl="1" marL="685800" rtl="0" algn="l">
              <a:lnSpc>
                <a:spcPct val="100000"/>
              </a:lnSpc>
              <a:spcBef>
                <a:spcPts val="0"/>
              </a:spcBef>
              <a:spcAft>
                <a:spcPts val="0"/>
              </a:spcAft>
              <a:buSzPts val="2100"/>
              <a:buChar char="–"/>
            </a:pPr>
            <a:r>
              <a:rPr lang="en" sz="1500"/>
              <a:t>Persistent GCS motor score 1 or 2</a:t>
            </a:r>
            <a:endParaRPr b="1" sz="1500"/>
          </a:p>
          <a:p>
            <a:pPr indent="-298450" lvl="1" marL="685800" rtl="0" algn="l">
              <a:lnSpc>
                <a:spcPct val="100000"/>
              </a:lnSpc>
              <a:spcBef>
                <a:spcPts val="0"/>
              </a:spcBef>
              <a:spcAft>
                <a:spcPts val="0"/>
              </a:spcAft>
              <a:buSzPts val="2100"/>
              <a:buChar char="–"/>
            </a:pPr>
            <a:r>
              <a:rPr lang="en" sz="1500"/>
              <a:t>Persistent absence of bilateral pupillary light reflex  </a:t>
            </a:r>
            <a:endParaRPr/>
          </a:p>
          <a:p>
            <a:pPr indent="-279400" lvl="2" marL="1028700" rtl="0" algn="l">
              <a:lnSpc>
                <a:spcPct val="100000"/>
              </a:lnSpc>
              <a:spcBef>
                <a:spcPts val="0"/>
              </a:spcBef>
              <a:spcAft>
                <a:spcPts val="0"/>
              </a:spcAft>
              <a:buSzPts val="1800"/>
              <a:buChar char="•"/>
            </a:pPr>
            <a:r>
              <a:rPr lang="en" sz="1200"/>
              <a:t>automated pupillometer is preferred</a:t>
            </a:r>
            <a:endParaRPr b="1" sz="1200"/>
          </a:p>
          <a:p>
            <a:pPr indent="-298450" lvl="1" marL="685800" rtl="0" algn="l">
              <a:lnSpc>
                <a:spcPct val="100000"/>
              </a:lnSpc>
              <a:spcBef>
                <a:spcPts val="0"/>
              </a:spcBef>
              <a:spcAft>
                <a:spcPts val="0"/>
              </a:spcAft>
              <a:buSzPts val="2100"/>
              <a:buChar char="–"/>
            </a:pPr>
            <a:r>
              <a:rPr lang="en" sz="1500"/>
              <a:t>Persistent absence of corneal reflex</a:t>
            </a:r>
            <a:endParaRPr b="1" sz="1500"/>
          </a:p>
          <a:p>
            <a:pPr indent="-317500" lvl="0" marL="342900" rtl="0" algn="l">
              <a:lnSpc>
                <a:spcPct val="100000"/>
              </a:lnSpc>
              <a:spcBef>
                <a:spcPts val="0"/>
              </a:spcBef>
              <a:spcAft>
                <a:spcPts val="0"/>
              </a:spcAft>
              <a:buSzPts val="2400"/>
              <a:buChar char="•"/>
            </a:pPr>
            <a:r>
              <a:rPr b="1" lang="en" sz="1500"/>
              <a:t>Neurophysiologic Testing (Preferred) &gt; 96</a:t>
            </a:r>
            <a:endParaRPr b="1" sz="1500"/>
          </a:p>
          <a:p>
            <a:pPr indent="-298450" lvl="1" marL="685800" rtl="0" algn="l">
              <a:lnSpc>
                <a:spcPct val="100000"/>
              </a:lnSpc>
              <a:spcBef>
                <a:spcPts val="0"/>
              </a:spcBef>
              <a:spcAft>
                <a:spcPts val="0"/>
              </a:spcAft>
              <a:buSzPts val="2100"/>
              <a:buChar char="–"/>
            </a:pPr>
            <a:r>
              <a:rPr lang="en" sz="1500"/>
              <a:t>Absence of bilateral N20 on SSEP testing hr</a:t>
            </a:r>
            <a:endParaRPr sz="1500"/>
          </a:p>
          <a:p>
            <a:pPr indent="-298450" lvl="1" marL="685800" rtl="0" algn="l">
              <a:lnSpc>
                <a:spcPct val="100000"/>
              </a:lnSpc>
              <a:spcBef>
                <a:spcPts val="0"/>
              </a:spcBef>
              <a:spcAft>
                <a:spcPts val="0"/>
              </a:spcAft>
              <a:buSzPts val="2100"/>
              <a:buChar char="–"/>
            </a:pPr>
            <a:r>
              <a:rPr lang="en" sz="1500"/>
              <a:t>Absence of EEG reactivity to external stimuli</a:t>
            </a:r>
            <a:endParaRPr/>
          </a:p>
          <a:p>
            <a:pPr indent="-317500" lvl="0" marL="342900" rtl="0" algn="l">
              <a:lnSpc>
                <a:spcPct val="100000"/>
              </a:lnSpc>
              <a:spcBef>
                <a:spcPts val="0"/>
              </a:spcBef>
              <a:spcAft>
                <a:spcPts val="0"/>
              </a:spcAft>
              <a:buSzPts val="2400"/>
              <a:buChar char="•"/>
            </a:pPr>
            <a:r>
              <a:rPr b="1" lang="en" sz="1500"/>
              <a:t>Additional supportive parameters</a:t>
            </a:r>
            <a:endParaRPr/>
          </a:p>
          <a:p>
            <a:pPr indent="-298450" lvl="1" marL="685800" rtl="0" algn="l">
              <a:lnSpc>
                <a:spcPct val="100000"/>
              </a:lnSpc>
              <a:spcBef>
                <a:spcPts val="0"/>
              </a:spcBef>
              <a:spcAft>
                <a:spcPts val="0"/>
              </a:spcAft>
              <a:buSzPts val="2100"/>
              <a:buChar char="–"/>
            </a:pPr>
            <a:r>
              <a:rPr lang="en" sz="1500"/>
              <a:t>Head CT with global brain (cortex and subcortex) edema </a:t>
            </a:r>
            <a:endParaRPr/>
          </a:p>
          <a:p>
            <a:pPr indent="-298450" lvl="1" marL="685800" rtl="0" algn="l">
              <a:lnSpc>
                <a:spcPct val="100000"/>
              </a:lnSpc>
              <a:spcBef>
                <a:spcPts val="0"/>
              </a:spcBef>
              <a:spcAft>
                <a:spcPts val="0"/>
              </a:spcAft>
              <a:buSzPts val="2100"/>
              <a:buChar char="–"/>
            </a:pPr>
            <a:r>
              <a:rPr lang="en" sz="1500"/>
              <a:t>Brain MRI with extensive DWI abnormalities in cortex and brainstem</a:t>
            </a:r>
            <a:endParaRPr/>
          </a:p>
          <a:p>
            <a:pPr indent="-165100" lvl="0" marL="342900" rtl="0" algn="l">
              <a:lnSpc>
                <a:spcPct val="100000"/>
              </a:lnSpc>
              <a:spcBef>
                <a:spcPts val="1400"/>
              </a:spcBef>
              <a:spcAft>
                <a:spcPts val="0"/>
              </a:spcAft>
              <a:buClr>
                <a:schemeClr val="dk1"/>
              </a:buClr>
              <a:buSzPts val="2400"/>
              <a:buNone/>
            </a:pPr>
            <a:r>
              <a:t/>
            </a:r>
            <a:endParaRPr/>
          </a:p>
        </p:txBody>
      </p:sp>
      <p:sp>
        <p:nvSpPr>
          <p:cNvPr id="440" name="Google Shape;440;p56"/>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sp>
        <p:nvSpPr>
          <p:cNvPr id="445" name="Google Shape;445;p57"/>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pic>
        <p:nvPicPr>
          <p:cNvPr id="446" name="Google Shape;446;p57"/>
          <p:cNvPicPr preferRelativeResize="0"/>
          <p:nvPr/>
        </p:nvPicPr>
        <p:blipFill rotWithShape="1">
          <a:blip r:embed="rId3">
            <a:alphaModFix/>
          </a:blip>
          <a:srcRect b="0" l="0" r="0" t="0"/>
          <a:stretch/>
        </p:blipFill>
        <p:spPr>
          <a:xfrm>
            <a:off x="1421255" y="140923"/>
            <a:ext cx="5552138" cy="4900182"/>
          </a:xfrm>
          <a:prstGeom prst="rect">
            <a:avLst/>
          </a:prstGeom>
          <a:noFill/>
          <a:ln>
            <a:noFill/>
          </a:ln>
        </p:spPr>
      </p:pic>
      <p:sp>
        <p:nvSpPr>
          <p:cNvPr id="447" name="Google Shape;447;p57"/>
          <p:cNvSpPr/>
          <p:nvPr/>
        </p:nvSpPr>
        <p:spPr>
          <a:xfrm>
            <a:off x="3541426" y="1641422"/>
            <a:ext cx="1697700" cy="1304100"/>
          </a:xfrm>
          <a:prstGeom prst="donut">
            <a:avLst>
              <a:gd fmla="val 8574" name="adj"/>
            </a:avLst>
          </a:prstGeom>
          <a:solidFill>
            <a:srgbClr val="FF0000"/>
          </a:solid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1" name="Shape 451"/>
        <p:cNvGrpSpPr/>
        <p:nvPr/>
      </p:nvGrpSpPr>
      <p:grpSpPr>
        <a:xfrm>
          <a:off x="0" y="0"/>
          <a:ext cx="0" cy="0"/>
          <a:chOff x="0" y="0"/>
          <a:chExt cx="0" cy="0"/>
        </a:xfrm>
      </p:grpSpPr>
      <p:sp>
        <p:nvSpPr>
          <p:cNvPr id="452" name="Google Shape;452;p58"/>
          <p:cNvSpPr txBox="1"/>
          <p:nvPr>
            <p:ph type="title"/>
          </p:nvPr>
        </p:nvSpPr>
        <p:spPr>
          <a:xfrm>
            <a:off x="457200" y="205978"/>
            <a:ext cx="8019600" cy="857400"/>
          </a:xfrm>
          <a:prstGeom prst="rect">
            <a:avLst/>
          </a:prstGeom>
          <a:solidFill>
            <a:schemeClr val="dk1"/>
          </a:solid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300"/>
              <a:buFont typeface="Calibri"/>
              <a:buNone/>
            </a:pPr>
            <a:r>
              <a:rPr lang="en">
                <a:solidFill>
                  <a:schemeClr val="lt1"/>
                </a:solidFill>
              </a:rPr>
              <a:t>Less Reliable Parameters for Neuro-prognosis</a:t>
            </a:r>
            <a:endParaRPr>
              <a:solidFill>
                <a:schemeClr val="lt1"/>
              </a:solidFill>
            </a:endParaRPr>
          </a:p>
        </p:txBody>
      </p:sp>
      <p:sp>
        <p:nvSpPr>
          <p:cNvPr id="453" name="Google Shape;453;p58"/>
          <p:cNvSpPr txBox="1"/>
          <p:nvPr>
            <p:ph idx="1" type="body"/>
          </p:nvPr>
        </p:nvSpPr>
        <p:spPr>
          <a:xfrm>
            <a:off x="457200" y="893346"/>
            <a:ext cx="8229600" cy="3394500"/>
          </a:xfrm>
          <a:prstGeom prst="rect">
            <a:avLst/>
          </a:prstGeom>
          <a:noFill/>
          <a:ln>
            <a:noFill/>
          </a:ln>
        </p:spPr>
        <p:txBody>
          <a:bodyPr anchorCtr="0" anchor="t" bIns="34275" lIns="68575" spcFirstLastPara="1" rIns="68575" wrap="square" tIns="34275">
            <a:noAutofit/>
          </a:bodyPr>
          <a:lstStyle/>
          <a:p>
            <a:pPr indent="-317500" lvl="0" marL="342900" rtl="0" algn="l">
              <a:lnSpc>
                <a:spcPct val="100000"/>
              </a:lnSpc>
              <a:spcBef>
                <a:spcPts val="1400"/>
              </a:spcBef>
              <a:spcAft>
                <a:spcPts val="0"/>
              </a:spcAft>
              <a:buSzPts val="2400"/>
              <a:buChar char="•"/>
            </a:pPr>
            <a:r>
              <a:rPr lang="en"/>
              <a:t>Duration of Arrest Time and CPR time</a:t>
            </a:r>
            <a:endParaRPr/>
          </a:p>
          <a:p>
            <a:pPr indent="-317500" lvl="0" marL="342900" rtl="0" algn="l">
              <a:lnSpc>
                <a:spcPct val="100000"/>
              </a:lnSpc>
              <a:spcBef>
                <a:spcPts val="1400"/>
              </a:spcBef>
              <a:spcAft>
                <a:spcPts val="0"/>
              </a:spcAft>
              <a:buSzPts val="2400"/>
              <a:buChar char="•"/>
            </a:pPr>
            <a:r>
              <a:rPr lang="en"/>
              <a:t>Myoclonus</a:t>
            </a:r>
            <a:endParaRPr/>
          </a:p>
          <a:p>
            <a:pPr indent="-317500" lvl="0" marL="342900" rtl="0" algn="l">
              <a:lnSpc>
                <a:spcPct val="100000"/>
              </a:lnSpc>
              <a:spcBef>
                <a:spcPts val="1400"/>
              </a:spcBef>
              <a:spcAft>
                <a:spcPts val="0"/>
              </a:spcAft>
              <a:buSzPts val="2400"/>
              <a:buChar char="•"/>
            </a:pPr>
            <a:r>
              <a:rPr lang="en"/>
              <a:t>Serum Biomarkers</a:t>
            </a:r>
            <a:endParaRPr/>
          </a:p>
          <a:p>
            <a:pPr indent="-317500" lvl="0" marL="342900" rtl="0" algn="l">
              <a:lnSpc>
                <a:spcPct val="100000"/>
              </a:lnSpc>
              <a:spcBef>
                <a:spcPts val="1400"/>
              </a:spcBef>
              <a:spcAft>
                <a:spcPts val="0"/>
              </a:spcAft>
              <a:buSzPts val="2400"/>
              <a:buChar char="•"/>
            </a:pPr>
            <a:r>
              <a:rPr lang="en"/>
              <a:t>Seizures and Status Epilepticus (unless proven to be intractable to maximal medical therapies [i.e. use continuous IV anesthetics])</a:t>
            </a:r>
            <a:endParaRPr/>
          </a:p>
        </p:txBody>
      </p:sp>
      <p:sp>
        <p:nvSpPr>
          <p:cNvPr id="454" name="Google Shape;454;p58"/>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sp>
        <p:nvSpPr>
          <p:cNvPr id="459" name="Google Shape;459;p59"/>
          <p:cNvSpPr txBox="1"/>
          <p:nvPr>
            <p:ph type="title"/>
          </p:nvPr>
        </p:nvSpPr>
        <p:spPr>
          <a:xfrm>
            <a:off x="311045" y="93552"/>
            <a:ext cx="4748100" cy="857400"/>
          </a:xfrm>
          <a:prstGeom prst="rect">
            <a:avLst/>
          </a:prstGeom>
          <a:solidFill>
            <a:schemeClr val="dk1"/>
          </a:solid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300"/>
              <a:buFont typeface="Calibri"/>
              <a:buNone/>
            </a:pPr>
            <a:r>
              <a:rPr lang="en">
                <a:solidFill>
                  <a:schemeClr val="lt1"/>
                </a:solidFill>
              </a:rPr>
              <a:t>Brain Death Criteria (AAN)</a:t>
            </a:r>
            <a:endParaRPr>
              <a:solidFill>
                <a:schemeClr val="lt1"/>
              </a:solidFill>
            </a:endParaRPr>
          </a:p>
        </p:txBody>
      </p:sp>
      <p:sp>
        <p:nvSpPr>
          <p:cNvPr id="460" name="Google Shape;460;p59"/>
          <p:cNvSpPr txBox="1"/>
          <p:nvPr>
            <p:ph idx="1" type="body"/>
          </p:nvPr>
        </p:nvSpPr>
        <p:spPr>
          <a:xfrm>
            <a:off x="1436794" y="1009350"/>
            <a:ext cx="7426800" cy="4144200"/>
          </a:xfrm>
          <a:prstGeom prst="rect">
            <a:avLst/>
          </a:prstGeom>
          <a:noFill/>
          <a:ln>
            <a:noFill/>
          </a:ln>
        </p:spPr>
        <p:txBody>
          <a:bodyPr anchorCtr="0" anchor="t" bIns="34275" lIns="68575" spcFirstLastPara="1" rIns="68575" wrap="square" tIns="34275">
            <a:noAutofit/>
          </a:bodyPr>
          <a:lstStyle/>
          <a:p>
            <a:pPr indent="-292100" lvl="0" marL="342900" marR="0" rtl="0" algn="l">
              <a:lnSpc>
                <a:spcPct val="100000"/>
              </a:lnSpc>
              <a:spcBef>
                <a:spcPts val="0"/>
              </a:spcBef>
              <a:spcAft>
                <a:spcPts val="0"/>
              </a:spcAft>
              <a:buSzPts val="2000"/>
              <a:buChar char="•"/>
            </a:pPr>
            <a:r>
              <a:rPr lang="en" sz="2000"/>
              <a:t>Prerequisites </a:t>
            </a:r>
            <a:endParaRPr sz="2000"/>
          </a:p>
          <a:p>
            <a:pPr indent="-292100" lvl="0" marL="342900" marR="0" rtl="0" algn="l">
              <a:lnSpc>
                <a:spcPct val="100000"/>
              </a:lnSpc>
              <a:spcBef>
                <a:spcPts val="600"/>
              </a:spcBef>
              <a:spcAft>
                <a:spcPts val="0"/>
              </a:spcAft>
              <a:buSzPts val="2000"/>
              <a:buChar char="•"/>
            </a:pPr>
            <a:r>
              <a:rPr lang="en" sz="2000"/>
              <a:t>Coma, irreversible and cause known.  </a:t>
            </a:r>
            <a:endParaRPr sz="2000"/>
          </a:p>
          <a:p>
            <a:pPr indent="-292100" lvl="0" marL="342900" marR="0" rtl="0" algn="l">
              <a:lnSpc>
                <a:spcPct val="100000"/>
              </a:lnSpc>
              <a:spcBef>
                <a:spcPts val="600"/>
              </a:spcBef>
              <a:spcAft>
                <a:spcPts val="0"/>
              </a:spcAft>
              <a:buSzPts val="2000"/>
              <a:buChar char="•"/>
            </a:pPr>
            <a:r>
              <a:rPr lang="en" sz="2000"/>
              <a:t>Neuroimaging explains coma.  </a:t>
            </a:r>
            <a:endParaRPr sz="2000"/>
          </a:p>
          <a:p>
            <a:pPr indent="-292100" lvl="0" marL="342900" marR="0" rtl="0" algn="l">
              <a:lnSpc>
                <a:spcPct val="100000"/>
              </a:lnSpc>
              <a:spcBef>
                <a:spcPts val="600"/>
              </a:spcBef>
              <a:spcAft>
                <a:spcPts val="0"/>
              </a:spcAft>
              <a:buSzPts val="2000"/>
              <a:buChar char="•"/>
            </a:pPr>
            <a:r>
              <a:rPr lang="en" sz="2000"/>
              <a:t>CNS depressant drug effect absent (if indicated toxicology screen; if barbiturates given, serum level &lt;10 μg/mL).  </a:t>
            </a:r>
            <a:endParaRPr sz="2000"/>
          </a:p>
          <a:p>
            <a:pPr indent="-292100" lvl="0" marL="342900" marR="0" rtl="0" algn="l">
              <a:lnSpc>
                <a:spcPct val="100000"/>
              </a:lnSpc>
              <a:spcBef>
                <a:spcPts val="600"/>
              </a:spcBef>
              <a:spcAft>
                <a:spcPts val="0"/>
              </a:spcAft>
              <a:buSzPts val="2000"/>
              <a:buChar char="•"/>
            </a:pPr>
            <a:r>
              <a:rPr lang="en" sz="2000"/>
              <a:t>No evidence of residual paralytics (electrical stimulation if paralytics used).  </a:t>
            </a:r>
            <a:endParaRPr sz="2000"/>
          </a:p>
          <a:p>
            <a:pPr indent="-292100" lvl="0" marL="342900" marR="0" rtl="0" algn="l">
              <a:lnSpc>
                <a:spcPct val="100000"/>
              </a:lnSpc>
              <a:spcBef>
                <a:spcPts val="600"/>
              </a:spcBef>
              <a:spcAft>
                <a:spcPts val="0"/>
              </a:spcAft>
              <a:buSzPts val="2000"/>
              <a:buChar char="•"/>
            </a:pPr>
            <a:r>
              <a:rPr lang="en" sz="2000"/>
              <a:t>Absence of severe acid-base, electrolyte, endocrine abnormality.  </a:t>
            </a:r>
            <a:endParaRPr sz="2000"/>
          </a:p>
          <a:p>
            <a:pPr indent="-292100" lvl="0" marL="342900" marR="0" rtl="0" algn="l">
              <a:lnSpc>
                <a:spcPct val="100000"/>
              </a:lnSpc>
              <a:spcBef>
                <a:spcPts val="600"/>
              </a:spcBef>
              <a:spcAft>
                <a:spcPts val="0"/>
              </a:spcAft>
              <a:buSzPts val="2000"/>
              <a:buChar char="•"/>
            </a:pPr>
            <a:r>
              <a:rPr lang="en" sz="2000"/>
              <a:t>Normothermia or mild hypothermia (core temperature &gt;36°C).  </a:t>
            </a:r>
            <a:endParaRPr sz="2000"/>
          </a:p>
          <a:p>
            <a:pPr indent="-292100" lvl="0" marL="342900" marR="0" rtl="0" algn="l">
              <a:lnSpc>
                <a:spcPct val="100000"/>
              </a:lnSpc>
              <a:spcBef>
                <a:spcPts val="600"/>
              </a:spcBef>
              <a:spcAft>
                <a:spcPts val="0"/>
              </a:spcAft>
              <a:buSzPts val="2000"/>
              <a:buChar char="•"/>
            </a:pPr>
            <a:r>
              <a:rPr lang="en" sz="2000"/>
              <a:t>Systolic blood pressure ≥100 mm Hg.  </a:t>
            </a:r>
            <a:endParaRPr sz="2000"/>
          </a:p>
          <a:p>
            <a:pPr indent="-292100" lvl="0" marL="342900" marR="0" rtl="0" algn="l">
              <a:lnSpc>
                <a:spcPct val="100000"/>
              </a:lnSpc>
              <a:spcBef>
                <a:spcPts val="600"/>
              </a:spcBef>
              <a:spcAft>
                <a:spcPts val="0"/>
              </a:spcAft>
              <a:buSzPts val="2000"/>
              <a:buChar char="•"/>
            </a:pPr>
            <a:r>
              <a:rPr lang="en" sz="2000"/>
              <a:t>No spontaneous respirations. </a:t>
            </a:r>
            <a:endParaRPr sz="2000"/>
          </a:p>
          <a:p>
            <a:pPr indent="0" lvl="0" marL="342900" marR="0" rtl="0" algn="l">
              <a:lnSpc>
                <a:spcPct val="100000"/>
              </a:lnSpc>
              <a:spcBef>
                <a:spcPts val="600"/>
              </a:spcBef>
              <a:spcAft>
                <a:spcPts val="600"/>
              </a:spcAft>
              <a:buNone/>
            </a:pPr>
            <a:r>
              <a:t/>
            </a:r>
            <a:endParaRPr sz="2000"/>
          </a:p>
        </p:txBody>
      </p:sp>
      <p:sp>
        <p:nvSpPr>
          <p:cNvPr id="461" name="Google Shape;461;p59"/>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Google Shape;466;p60"/>
          <p:cNvSpPr txBox="1"/>
          <p:nvPr>
            <p:ph type="title"/>
          </p:nvPr>
        </p:nvSpPr>
        <p:spPr>
          <a:xfrm>
            <a:off x="434714" y="123669"/>
            <a:ext cx="4703100" cy="857400"/>
          </a:xfrm>
          <a:prstGeom prst="rect">
            <a:avLst/>
          </a:prstGeom>
          <a:solidFill>
            <a:schemeClr val="dk1"/>
          </a:solid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300"/>
              <a:buFont typeface="Calibri"/>
              <a:buNone/>
            </a:pPr>
            <a:r>
              <a:rPr lang="en">
                <a:solidFill>
                  <a:schemeClr val="lt1"/>
                </a:solidFill>
              </a:rPr>
              <a:t>Brain Death Criteria (AAN)</a:t>
            </a:r>
            <a:endParaRPr>
              <a:solidFill>
                <a:schemeClr val="lt1"/>
              </a:solidFill>
            </a:endParaRPr>
          </a:p>
        </p:txBody>
      </p:sp>
      <p:sp>
        <p:nvSpPr>
          <p:cNvPr id="467" name="Google Shape;467;p60"/>
          <p:cNvSpPr txBox="1"/>
          <p:nvPr>
            <p:ph idx="1" type="body"/>
          </p:nvPr>
        </p:nvSpPr>
        <p:spPr>
          <a:xfrm>
            <a:off x="1558969" y="1089525"/>
            <a:ext cx="7471200" cy="3951600"/>
          </a:xfrm>
          <a:prstGeom prst="rect">
            <a:avLst/>
          </a:prstGeom>
          <a:noFill/>
          <a:ln>
            <a:noFill/>
          </a:ln>
        </p:spPr>
        <p:txBody>
          <a:bodyPr anchorCtr="0" anchor="t" bIns="34275" lIns="68575" spcFirstLastPara="1" rIns="68575" wrap="square" tIns="34275">
            <a:noAutofit/>
          </a:bodyPr>
          <a:lstStyle/>
          <a:p>
            <a:pPr indent="-292100" lvl="0" marL="342900" rtl="0" algn="l">
              <a:lnSpc>
                <a:spcPct val="100000"/>
              </a:lnSpc>
              <a:spcBef>
                <a:spcPts val="0"/>
              </a:spcBef>
              <a:spcAft>
                <a:spcPts val="0"/>
              </a:spcAft>
              <a:buClr>
                <a:schemeClr val="dk1"/>
              </a:buClr>
              <a:buSzPts val="2000"/>
              <a:buChar char="•"/>
            </a:pPr>
            <a:r>
              <a:rPr lang="en" sz="2000"/>
              <a:t>(all must be checked)  </a:t>
            </a:r>
            <a:endParaRPr sz="2000"/>
          </a:p>
          <a:p>
            <a:pPr indent="-292100" lvl="0" marL="342900" rtl="0" algn="l">
              <a:lnSpc>
                <a:spcPct val="100000"/>
              </a:lnSpc>
              <a:spcBef>
                <a:spcPts val="600"/>
              </a:spcBef>
              <a:spcAft>
                <a:spcPts val="0"/>
              </a:spcAft>
              <a:buSzPts val="2000"/>
              <a:buChar char="•"/>
            </a:pPr>
            <a:r>
              <a:rPr lang="en" sz="2000"/>
              <a:t>Pupils nonreactive to bright light.  </a:t>
            </a:r>
            <a:endParaRPr sz="2000"/>
          </a:p>
          <a:p>
            <a:pPr indent="-292100" lvl="0" marL="342900" rtl="0" algn="l">
              <a:lnSpc>
                <a:spcPct val="100000"/>
              </a:lnSpc>
              <a:spcBef>
                <a:spcPts val="600"/>
              </a:spcBef>
              <a:spcAft>
                <a:spcPts val="0"/>
              </a:spcAft>
              <a:buSzPts val="2000"/>
              <a:buChar char="•"/>
            </a:pPr>
            <a:r>
              <a:rPr lang="en" sz="2000"/>
              <a:t>Corneal reflex absent.  </a:t>
            </a:r>
            <a:endParaRPr sz="2000"/>
          </a:p>
          <a:p>
            <a:pPr indent="-292100" lvl="0" marL="342900" rtl="0" algn="l">
              <a:lnSpc>
                <a:spcPct val="100000"/>
              </a:lnSpc>
              <a:spcBef>
                <a:spcPts val="600"/>
              </a:spcBef>
              <a:spcAft>
                <a:spcPts val="0"/>
              </a:spcAft>
              <a:buSzPts val="2000"/>
              <a:buChar char="•"/>
            </a:pPr>
            <a:r>
              <a:rPr lang="en" sz="2000"/>
              <a:t>Oculocephalic reflex absent (tested only if C-spine integrity ensured).  </a:t>
            </a:r>
            <a:endParaRPr sz="2000"/>
          </a:p>
          <a:p>
            <a:pPr indent="-292100" lvl="0" marL="342900" rtl="0" algn="l">
              <a:lnSpc>
                <a:spcPct val="100000"/>
              </a:lnSpc>
              <a:spcBef>
                <a:spcPts val="600"/>
              </a:spcBef>
              <a:spcAft>
                <a:spcPts val="0"/>
              </a:spcAft>
              <a:buSzPts val="2000"/>
              <a:buChar char="•"/>
            </a:pPr>
            <a:r>
              <a:rPr lang="en" sz="2000"/>
              <a:t>Oculovestibular reflex absent.  </a:t>
            </a:r>
            <a:endParaRPr sz="2000"/>
          </a:p>
          <a:p>
            <a:pPr indent="-292100" lvl="0" marL="342900" rtl="0" algn="l">
              <a:lnSpc>
                <a:spcPct val="100000"/>
              </a:lnSpc>
              <a:spcBef>
                <a:spcPts val="600"/>
              </a:spcBef>
              <a:spcAft>
                <a:spcPts val="0"/>
              </a:spcAft>
              <a:buSzPts val="2000"/>
              <a:buChar char="•"/>
            </a:pPr>
            <a:r>
              <a:rPr lang="en" sz="2000"/>
              <a:t>No facial movement to noxious stimuli at supraorbital nerve, temporomandibular joint.  </a:t>
            </a:r>
            <a:endParaRPr sz="2000"/>
          </a:p>
          <a:p>
            <a:pPr indent="-292100" lvl="0" marL="342900" rtl="0" algn="l">
              <a:lnSpc>
                <a:spcPct val="100000"/>
              </a:lnSpc>
              <a:spcBef>
                <a:spcPts val="600"/>
              </a:spcBef>
              <a:spcAft>
                <a:spcPts val="0"/>
              </a:spcAft>
              <a:buSzPts val="2000"/>
              <a:buChar char="•"/>
            </a:pPr>
            <a:r>
              <a:rPr lang="en" sz="2000"/>
              <a:t>Gag reflex absent.  </a:t>
            </a:r>
            <a:endParaRPr sz="2000"/>
          </a:p>
          <a:p>
            <a:pPr indent="-292100" lvl="0" marL="342900" rtl="0" algn="l">
              <a:lnSpc>
                <a:spcPct val="100000"/>
              </a:lnSpc>
              <a:spcBef>
                <a:spcPts val="600"/>
              </a:spcBef>
              <a:spcAft>
                <a:spcPts val="0"/>
              </a:spcAft>
              <a:buSzPts val="2000"/>
              <a:buChar char="•"/>
            </a:pPr>
            <a:r>
              <a:rPr lang="en" sz="2000"/>
              <a:t>Cough reflex absent to tracheal suctioning.  </a:t>
            </a:r>
            <a:endParaRPr sz="2000"/>
          </a:p>
          <a:p>
            <a:pPr indent="-292100" lvl="0" marL="342900" rtl="0" algn="l">
              <a:lnSpc>
                <a:spcPct val="100000"/>
              </a:lnSpc>
              <a:spcBef>
                <a:spcPts val="600"/>
              </a:spcBef>
              <a:spcAft>
                <a:spcPts val="600"/>
              </a:spcAft>
              <a:buSzPts val="2000"/>
              <a:buChar char="•"/>
            </a:pPr>
            <a:r>
              <a:rPr lang="en" sz="2000"/>
              <a:t>Absence of motor response to noxious stimuli in all four limbs (spinally mediated reflexes are permissible). </a:t>
            </a:r>
            <a:endParaRPr sz="2000"/>
          </a:p>
        </p:txBody>
      </p:sp>
      <p:sp>
        <p:nvSpPr>
          <p:cNvPr id="468" name="Google Shape;468;p60"/>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2" name="Shape 472"/>
        <p:cNvGrpSpPr/>
        <p:nvPr/>
      </p:nvGrpSpPr>
      <p:grpSpPr>
        <a:xfrm>
          <a:off x="0" y="0"/>
          <a:ext cx="0" cy="0"/>
          <a:chOff x="0" y="0"/>
          <a:chExt cx="0" cy="0"/>
        </a:xfrm>
      </p:grpSpPr>
      <p:sp>
        <p:nvSpPr>
          <p:cNvPr id="473" name="Google Shape;473;p61"/>
          <p:cNvSpPr txBox="1"/>
          <p:nvPr>
            <p:ph type="title"/>
          </p:nvPr>
        </p:nvSpPr>
        <p:spPr>
          <a:xfrm>
            <a:off x="457200" y="103390"/>
            <a:ext cx="3871200" cy="857400"/>
          </a:xfrm>
          <a:prstGeom prst="rect">
            <a:avLst/>
          </a:prstGeom>
          <a:solidFill>
            <a:schemeClr val="dk1"/>
          </a:solid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300"/>
              <a:buFont typeface="Calibri"/>
              <a:buNone/>
            </a:pPr>
            <a:r>
              <a:rPr lang="en">
                <a:solidFill>
                  <a:schemeClr val="lt1"/>
                </a:solidFill>
              </a:rPr>
              <a:t>Apnea Testing (AAN)</a:t>
            </a:r>
            <a:endParaRPr>
              <a:solidFill>
                <a:schemeClr val="lt1"/>
              </a:solidFill>
            </a:endParaRPr>
          </a:p>
        </p:txBody>
      </p:sp>
      <p:sp>
        <p:nvSpPr>
          <p:cNvPr id="474" name="Google Shape;474;p61"/>
          <p:cNvSpPr txBox="1"/>
          <p:nvPr>
            <p:ph idx="1" type="body"/>
          </p:nvPr>
        </p:nvSpPr>
        <p:spPr>
          <a:xfrm>
            <a:off x="385013" y="1074938"/>
            <a:ext cx="8758800" cy="4002600"/>
          </a:xfrm>
          <a:prstGeom prst="rect">
            <a:avLst/>
          </a:prstGeom>
          <a:noFill/>
          <a:ln>
            <a:noFill/>
          </a:ln>
        </p:spPr>
        <p:txBody>
          <a:bodyPr anchorCtr="0" anchor="t" bIns="34275" lIns="68575" spcFirstLastPara="1" rIns="68575" wrap="square" tIns="34275">
            <a:noAutofit/>
          </a:bodyPr>
          <a:lstStyle/>
          <a:p>
            <a:pPr indent="-292100" lvl="0" marL="342900" marR="0" rtl="0" algn="l">
              <a:lnSpc>
                <a:spcPct val="100000"/>
              </a:lnSpc>
              <a:spcBef>
                <a:spcPts val="0"/>
              </a:spcBef>
              <a:spcAft>
                <a:spcPts val="0"/>
              </a:spcAft>
              <a:buSzPts val="2000"/>
              <a:buChar char="•"/>
            </a:pPr>
            <a:r>
              <a:rPr lang="en" sz="2000"/>
              <a:t>Patient is hemodynamically stable.  </a:t>
            </a:r>
            <a:endParaRPr sz="2000"/>
          </a:p>
          <a:p>
            <a:pPr indent="-292100" lvl="0" marL="342900" marR="0" rtl="0" algn="l">
              <a:lnSpc>
                <a:spcPct val="100000"/>
              </a:lnSpc>
              <a:spcBef>
                <a:spcPts val="300"/>
              </a:spcBef>
              <a:spcAft>
                <a:spcPts val="0"/>
              </a:spcAft>
              <a:buSzPts val="2000"/>
              <a:buChar char="•"/>
            </a:pPr>
            <a:r>
              <a:rPr lang="en" sz="2000"/>
              <a:t>Ventilator adjusted to provide normocarbia (PaCO2 35–45 mm Hg).  </a:t>
            </a:r>
            <a:endParaRPr sz="2000"/>
          </a:p>
          <a:p>
            <a:pPr indent="-292100" lvl="0" marL="342900" marR="0" rtl="0" algn="l">
              <a:lnSpc>
                <a:spcPct val="100000"/>
              </a:lnSpc>
              <a:spcBef>
                <a:spcPts val="300"/>
              </a:spcBef>
              <a:spcAft>
                <a:spcPts val="0"/>
              </a:spcAft>
              <a:buSzPts val="2000"/>
              <a:buChar char="•"/>
            </a:pPr>
            <a:r>
              <a:rPr lang="en" sz="2000"/>
              <a:t>Patient preoxygenated with 100% FiO2 for &gt;10 minutes to PaO2&gt;200 mm Hg.  </a:t>
            </a:r>
            <a:endParaRPr sz="2000"/>
          </a:p>
          <a:p>
            <a:pPr indent="-292100" lvl="0" marL="342900" marR="0" rtl="0" algn="l">
              <a:lnSpc>
                <a:spcPct val="100000"/>
              </a:lnSpc>
              <a:spcBef>
                <a:spcPts val="300"/>
              </a:spcBef>
              <a:spcAft>
                <a:spcPts val="0"/>
              </a:spcAft>
              <a:buSzPts val="2000"/>
              <a:buChar char="•"/>
            </a:pPr>
            <a:r>
              <a:rPr lang="en" sz="2000"/>
              <a:t>Patient well-oxygenated with a positive end-expiratory press (PEEP) of 5 cm H</a:t>
            </a:r>
            <a:r>
              <a:rPr baseline="-25000" lang="en" sz="2000"/>
              <a:t>2</a:t>
            </a:r>
            <a:r>
              <a:rPr lang="en" sz="2000"/>
              <a:t>O  </a:t>
            </a:r>
            <a:endParaRPr sz="2000"/>
          </a:p>
          <a:p>
            <a:pPr indent="-292100" lvl="0" marL="342900" marR="0" rtl="0" algn="l">
              <a:lnSpc>
                <a:spcPct val="100000"/>
              </a:lnSpc>
              <a:spcBef>
                <a:spcPts val="300"/>
              </a:spcBef>
              <a:spcAft>
                <a:spcPts val="0"/>
              </a:spcAft>
              <a:buSzPts val="2000"/>
              <a:buChar char="•"/>
            </a:pPr>
            <a:r>
              <a:rPr lang="en" sz="2000"/>
              <a:t>Provide oxygen via a suction catheter to the level of the carina at 6 L/min or attach T-piece with continuous positive airway pressure (CPAP) at 10 cm H2O.  </a:t>
            </a:r>
            <a:endParaRPr sz="2000"/>
          </a:p>
          <a:p>
            <a:pPr indent="-292100" lvl="0" marL="342900" marR="0" rtl="0" algn="l">
              <a:lnSpc>
                <a:spcPct val="100000"/>
              </a:lnSpc>
              <a:spcBef>
                <a:spcPts val="300"/>
              </a:spcBef>
              <a:spcAft>
                <a:spcPts val="0"/>
              </a:spcAft>
              <a:buSzPts val="2000"/>
              <a:buChar char="•"/>
            </a:pPr>
            <a:r>
              <a:rPr lang="en" sz="2000"/>
              <a:t>Disconnect ventilator.  </a:t>
            </a:r>
            <a:endParaRPr sz="2000"/>
          </a:p>
          <a:p>
            <a:pPr indent="-292100" lvl="0" marL="342900" marR="0" rtl="0" algn="l">
              <a:lnSpc>
                <a:spcPct val="100000"/>
              </a:lnSpc>
              <a:spcBef>
                <a:spcPts val="300"/>
              </a:spcBef>
              <a:spcAft>
                <a:spcPts val="0"/>
              </a:spcAft>
              <a:buSzPts val="2000"/>
              <a:buChar char="•"/>
            </a:pPr>
            <a:r>
              <a:rPr lang="en" sz="2000"/>
              <a:t>Spontaneous respirations absent.  </a:t>
            </a:r>
            <a:endParaRPr sz="2000"/>
          </a:p>
          <a:p>
            <a:pPr indent="-292100" lvl="0" marL="342900" marR="0" rtl="0" algn="l">
              <a:lnSpc>
                <a:spcPct val="100000"/>
              </a:lnSpc>
              <a:spcBef>
                <a:spcPts val="300"/>
              </a:spcBef>
              <a:spcAft>
                <a:spcPts val="0"/>
              </a:spcAft>
              <a:buSzPts val="2000"/>
              <a:buChar char="•"/>
            </a:pPr>
            <a:r>
              <a:rPr lang="en" sz="2000"/>
              <a:t>Arterial blood gas drawn at 8–10 minutes, patient reconnected to ventilator.  </a:t>
            </a:r>
            <a:endParaRPr sz="2000"/>
          </a:p>
          <a:p>
            <a:pPr indent="-292100" lvl="0" marL="342900" marR="0" rtl="0" algn="l">
              <a:lnSpc>
                <a:spcPct val="100000"/>
              </a:lnSpc>
              <a:spcBef>
                <a:spcPts val="300"/>
              </a:spcBef>
              <a:spcAft>
                <a:spcPts val="300"/>
              </a:spcAft>
              <a:buSzPts val="2000"/>
              <a:buChar char="•"/>
            </a:pPr>
            <a:r>
              <a:rPr lang="en" sz="2000"/>
              <a:t>PCO2 ≥60 mm Hg, or 20 mm Hg rise from normal baseline value. </a:t>
            </a:r>
            <a:endParaRPr sz="2000"/>
          </a:p>
        </p:txBody>
      </p:sp>
      <p:sp>
        <p:nvSpPr>
          <p:cNvPr id="475" name="Google Shape;475;p61"/>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Google Shape;480;p6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888888"/>
              </a:buClr>
              <a:buSzPts val="900"/>
              <a:buFont typeface="Calibri"/>
              <a:buNone/>
            </a:pPr>
            <a:fld id="{00000000-1234-1234-1234-123412341234}" type="slidenum">
              <a:rPr lang="en"/>
              <a:t>‹#›</a:t>
            </a:fld>
            <a:endParaRPr/>
          </a:p>
        </p:txBody>
      </p:sp>
      <p:pic>
        <p:nvPicPr>
          <p:cNvPr id="481" name="Google Shape;481;p62"/>
          <p:cNvPicPr preferRelativeResize="0"/>
          <p:nvPr/>
        </p:nvPicPr>
        <p:blipFill rotWithShape="1">
          <a:blip r:embed="rId3">
            <a:alphaModFix/>
          </a:blip>
          <a:srcRect b="0" l="0" r="0" t="0"/>
          <a:stretch/>
        </p:blipFill>
        <p:spPr>
          <a:xfrm>
            <a:off x="1708686" y="240228"/>
            <a:ext cx="5543550" cy="2124075"/>
          </a:xfrm>
          <a:prstGeom prst="rect">
            <a:avLst/>
          </a:prstGeom>
          <a:noFill/>
          <a:ln>
            <a:noFill/>
          </a:ln>
        </p:spPr>
      </p:pic>
      <p:pic>
        <p:nvPicPr>
          <p:cNvPr id="482" name="Google Shape;482;p62"/>
          <p:cNvPicPr preferRelativeResize="0"/>
          <p:nvPr/>
        </p:nvPicPr>
        <p:blipFill rotWithShape="1">
          <a:blip r:embed="rId4">
            <a:alphaModFix/>
          </a:blip>
          <a:srcRect b="0" l="0" r="0" t="0"/>
          <a:stretch/>
        </p:blipFill>
        <p:spPr>
          <a:xfrm>
            <a:off x="1946687" y="2448400"/>
            <a:ext cx="5067547" cy="231886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6" name="Shape 486"/>
        <p:cNvGrpSpPr/>
        <p:nvPr/>
      </p:nvGrpSpPr>
      <p:grpSpPr>
        <a:xfrm>
          <a:off x="0" y="0"/>
          <a:ext cx="0" cy="0"/>
          <a:chOff x="0" y="0"/>
          <a:chExt cx="0" cy="0"/>
        </a:xfrm>
      </p:grpSpPr>
      <p:grpSp>
        <p:nvGrpSpPr>
          <p:cNvPr id="487" name="Google Shape;487;p63"/>
          <p:cNvGrpSpPr/>
          <p:nvPr/>
        </p:nvGrpSpPr>
        <p:grpSpPr>
          <a:xfrm>
            <a:off x="128839" y="423612"/>
            <a:ext cx="8851165" cy="3167815"/>
            <a:chOff x="171783" y="1683752"/>
            <a:chExt cx="11801554" cy="4223753"/>
          </a:xfrm>
        </p:grpSpPr>
        <p:pic>
          <p:nvPicPr>
            <p:cNvPr id="488" name="Google Shape;488;p63"/>
            <p:cNvPicPr preferRelativeResize="0"/>
            <p:nvPr/>
          </p:nvPicPr>
          <p:blipFill rotWithShape="1">
            <a:blip r:embed="rId3">
              <a:alphaModFix/>
            </a:blip>
            <a:srcRect b="0" l="0" r="0" t="0"/>
            <a:stretch/>
          </p:blipFill>
          <p:spPr>
            <a:xfrm>
              <a:off x="6472989" y="1683752"/>
              <a:ext cx="5500347" cy="4223753"/>
            </a:xfrm>
            <a:prstGeom prst="rect">
              <a:avLst/>
            </a:prstGeom>
            <a:noFill/>
            <a:ln>
              <a:noFill/>
            </a:ln>
          </p:spPr>
        </p:pic>
        <p:pic>
          <p:nvPicPr>
            <p:cNvPr id="489" name="Google Shape;489;p63"/>
            <p:cNvPicPr preferRelativeResize="0"/>
            <p:nvPr/>
          </p:nvPicPr>
          <p:blipFill rotWithShape="1">
            <a:blip r:embed="rId4">
              <a:alphaModFix/>
            </a:blip>
            <a:srcRect b="0" l="0" r="0" t="0"/>
            <a:stretch/>
          </p:blipFill>
          <p:spPr>
            <a:xfrm>
              <a:off x="171783" y="1683752"/>
              <a:ext cx="6301206" cy="4223753"/>
            </a:xfrm>
            <a:prstGeom prst="rect">
              <a:avLst/>
            </a:prstGeom>
            <a:noFill/>
            <a:ln>
              <a:noFill/>
            </a:ln>
          </p:spPr>
        </p:pic>
      </p:grpSp>
      <p:sp>
        <p:nvSpPr>
          <p:cNvPr id="490" name="Google Shape;490;p63"/>
          <p:cNvSpPr txBox="1"/>
          <p:nvPr/>
        </p:nvSpPr>
        <p:spPr>
          <a:xfrm>
            <a:off x="1466908" y="3591427"/>
            <a:ext cx="7154700" cy="1454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3000">
                <a:solidFill>
                  <a:schemeClr val="dk1"/>
                </a:solidFill>
                <a:latin typeface="Calibri"/>
                <a:ea typeface="Calibri"/>
                <a:cs typeface="Calibri"/>
                <a:sym typeface="Calibri"/>
              </a:rPr>
              <a:t>This is our moonshot…</a:t>
            </a:r>
            <a:endParaRPr sz="3000">
              <a:solidFill>
                <a:schemeClr val="dk1"/>
              </a:solidFill>
              <a:latin typeface="Calibri"/>
              <a:ea typeface="Calibri"/>
              <a:cs typeface="Calibri"/>
              <a:sym typeface="Calibri"/>
            </a:endParaRPr>
          </a:p>
          <a:p>
            <a:pPr indent="0" lvl="0" marL="0" marR="0" rtl="0" algn="l">
              <a:spcBef>
                <a:spcPts val="0"/>
              </a:spcBef>
              <a:spcAft>
                <a:spcPts val="0"/>
              </a:spcAft>
              <a:buNone/>
            </a:pPr>
            <a:r>
              <a:rPr lang="en" sz="3000">
                <a:solidFill>
                  <a:schemeClr val="dk1"/>
                </a:solidFill>
                <a:latin typeface="Calibri"/>
                <a:ea typeface="Calibri"/>
                <a:cs typeface="Calibri"/>
                <a:sym typeface="Calibri"/>
              </a:rPr>
              <a:t>Thank you for joining us in this endeavor.</a:t>
            </a:r>
            <a:endParaRPr sz="1100"/>
          </a:p>
          <a:p>
            <a:pPr indent="0" lvl="0" marL="0" marR="0" rtl="0" algn="l">
              <a:spcBef>
                <a:spcPts val="0"/>
              </a:spcBef>
              <a:spcAft>
                <a:spcPts val="0"/>
              </a:spcAft>
              <a:buNone/>
            </a:pPr>
            <a:r>
              <a:rPr lang="en" sz="3000">
                <a:solidFill>
                  <a:schemeClr val="dk1"/>
                </a:solidFill>
                <a:latin typeface="Calibri"/>
                <a:ea typeface="Calibri"/>
                <a:cs typeface="Calibri"/>
                <a:sym typeface="Calibri"/>
              </a:rPr>
              <a:t>				rgeocad1@jhmi.edu</a:t>
            </a:r>
            <a:endParaRPr sz="3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888888"/>
              </a:buClr>
              <a:buSzPts val="900"/>
              <a:buFont typeface="Calibri"/>
              <a:buNone/>
            </a:pPr>
            <a:fld id="{00000000-1234-1234-1234-123412341234}" type="slidenum">
              <a:rPr lang="en"/>
              <a:t>‹#›</a:t>
            </a:fld>
            <a:endParaRPr/>
          </a:p>
        </p:txBody>
      </p:sp>
      <p:pic>
        <p:nvPicPr>
          <p:cNvPr id="108" name="Google Shape;108;p20"/>
          <p:cNvPicPr preferRelativeResize="0"/>
          <p:nvPr/>
        </p:nvPicPr>
        <p:blipFill rotWithShape="1">
          <a:blip r:embed="rId3">
            <a:alphaModFix/>
          </a:blip>
          <a:srcRect b="0" l="0" r="0" t="0"/>
          <a:stretch/>
        </p:blipFill>
        <p:spPr>
          <a:xfrm>
            <a:off x="1602155" y="485571"/>
            <a:ext cx="7503744" cy="2031626"/>
          </a:xfrm>
          <a:prstGeom prst="rect">
            <a:avLst/>
          </a:prstGeom>
          <a:noFill/>
          <a:ln>
            <a:noFill/>
          </a:ln>
        </p:spPr>
      </p:pic>
      <p:pic>
        <p:nvPicPr>
          <p:cNvPr id="109" name="Google Shape;109;p20"/>
          <p:cNvPicPr preferRelativeResize="0"/>
          <p:nvPr/>
        </p:nvPicPr>
        <p:blipFill rotWithShape="1">
          <a:blip r:embed="rId4">
            <a:alphaModFix/>
          </a:blip>
          <a:srcRect b="0" l="0" r="0" t="0"/>
          <a:stretch/>
        </p:blipFill>
        <p:spPr>
          <a:xfrm>
            <a:off x="13336" y="1036751"/>
            <a:ext cx="1588819" cy="1109837"/>
          </a:xfrm>
          <a:prstGeom prst="rect">
            <a:avLst/>
          </a:prstGeom>
          <a:noFill/>
          <a:ln>
            <a:noFill/>
          </a:ln>
        </p:spPr>
      </p:pic>
      <p:sp>
        <p:nvSpPr>
          <p:cNvPr id="110" name="Google Shape;110;p20"/>
          <p:cNvSpPr/>
          <p:nvPr/>
        </p:nvSpPr>
        <p:spPr>
          <a:xfrm>
            <a:off x="3237981" y="2456334"/>
            <a:ext cx="3763500" cy="300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1500" u="none" cap="none" strike="noStrike">
                <a:solidFill>
                  <a:schemeClr val="dk1"/>
                </a:solidFill>
                <a:latin typeface="Calibri"/>
                <a:ea typeface="Calibri"/>
                <a:cs typeface="Calibri"/>
                <a:sym typeface="Calibri"/>
              </a:rPr>
              <a:t>Circulation. 2015;132(suppl 2):S465–S482</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924074" y="1173056"/>
            <a:ext cx="5746200" cy="10536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1"/>
              </a:buClr>
              <a:buSzPts val="3000"/>
              <a:buFont typeface="Calibri"/>
              <a:buNone/>
            </a:pPr>
            <a:r>
              <a:rPr b="1" lang="en" sz="3000"/>
              <a:t>Post-Cardiac Arrest Syndrome – Intensive Care Management</a:t>
            </a:r>
            <a:br>
              <a:rPr b="1" lang="en" sz="3000"/>
            </a:br>
            <a:r>
              <a:rPr b="1" lang="en" sz="3000"/>
              <a:t>Consensus Conference</a:t>
            </a:r>
            <a:br>
              <a:rPr lang="en" sz="2400"/>
            </a:br>
            <a:r>
              <a:rPr b="1" lang="en" sz="2400">
                <a:solidFill>
                  <a:srgbClr val="FF0000"/>
                </a:solidFill>
              </a:rPr>
              <a:t>October 15, 2019</a:t>
            </a:r>
            <a:br>
              <a:rPr b="1" lang="en" sz="2400">
                <a:solidFill>
                  <a:srgbClr val="FF0000"/>
                </a:solidFill>
              </a:rPr>
            </a:br>
            <a:r>
              <a:rPr b="1" lang="en" sz="2400">
                <a:solidFill>
                  <a:srgbClr val="FF0000"/>
                </a:solidFill>
              </a:rPr>
              <a:t>17</a:t>
            </a:r>
            <a:r>
              <a:rPr b="1" baseline="30000" lang="en" sz="2400">
                <a:solidFill>
                  <a:srgbClr val="FF0000"/>
                </a:solidFill>
              </a:rPr>
              <a:t>th</a:t>
            </a:r>
            <a:r>
              <a:rPr b="1" lang="en" sz="2400">
                <a:solidFill>
                  <a:srgbClr val="FF0000"/>
                </a:solidFill>
              </a:rPr>
              <a:t> Neurocritical Care Society Meeting</a:t>
            </a:r>
            <a:br>
              <a:rPr b="1" lang="en" sz="2400">
                <a:solidFill>
                  <a:srgbClr val="FF0000"/>
                </a:solidFill>
              </a:rPr>
            </a:br>
            <a:r>
              <a:rPr b="1" lang="en" sz="2400">
                <a:solidFill>
                  <a:srgbClr val="FF0000"/>
                </a:solidFill>
              </a:rPr>
              <a:t>Vancouver , BC, CANADA</a:t>
            </a:r>
            <a:br>
              <a:rPr b="1" lang="en" sz="2400">
                <a:solidFill>
                  <a:srgbClr val="FF0000"/>
                </a:solidFill>
              </a:rPr>
            </a:br>
            <a:endParaRPr b="1" sz="2400">
              <a:solidFill>
                <a:srgbClr val="FF0000"/>
              </a:solidFill>
            </a:endParaRPr>
          </a:p>
        </p:txBody>
      </p:sp>
      <p:grpSp>
        <p:nvGrpSpPr>
          <p:cNvPr id="116" name="Google Shape;116;p21"/>
          <p:cNvGrpSpPr/>
          <p:nvPr/>
        </p:nvGrpSpPr>
        <p:grpSpPr>
          <a:xfrm>
            <a:off x="924091" y="2914025"/>
            <a:ext cx="5915230" cy="1885799"/>
            <a:chOff x="661363" y="1587113"/>
            <a:chExt cx="7821275" cy="2571311"/>
          </a:xfrm>
        </p:grpSpPr>
        <p:pic>
          <p:nvPicPr>
            <p:cNvPr descr="Brain Outline Clip Art" id="117" name="Google Shape;117;p21"/>
            <p:cNvPicPr preferRelativeResize="0"/>
            <p:nvPr/>
          </p:nvPicPr>
          <p:blipFill rotWithShape="1">
            <a:blip r:embed="rId3">
              <a:alphaModFix/>
            </a:blip>
            <a:srcRect b="0" l="0" r="0" t="0"/>
            <a:stretch/>
          </p:blipFill>
          <p:spPr>
            <a:xfrm>
              <a:off x="4831687" y="1587113"/>
              <a:ext cx="3650951" cy="2571311"/>
            </a:xfrm>
            <a:prstGeom prst="rect">
              <a:avLst/>
            </a:prstGeom>
            <a:noFill/>
            <a:ln>
              <a:noFill/>
            </a:ln>
          </p:spPr>
        </p:pic>
        <p:pic>
          <p:nvPicPr>
            <p:cNvPr descr="Image result for AHA logo" id="118" name="Google Shape;118;p21"/>
            <p:cNvPicPr preferRelativeResize="0"/>
            <p:nvPr/>
          </p:nvPicPr>
          <p:blipFill rotWithShape="1">
            <a:blip r:embed="rId4">
              <a:alphaModFix/>
            </a:blip>
            <a:srcRect b="0" l="0" r="0" t="0"/>
            <a:stretch/>
          </p:blipFill>
          <p:spPr>
            <a:xfrm>
              <a:off x="768034" y="1678107"/>
              <a:ext cx="2696876" cy="1620375"/>
            </a:xfrm>
            <a:prstGeom prst="rect">
              <a:avLst/>
            </a:prstGeom>
            <a:noFill/>
            <a:ln>
              <a:noFill/>
            </a:ln>
          </p:spPr>
        </p:pic>
        <p:pic>
          <p:nvPicPr>
            <p:cNvPr descr="Neurocritical Care Society" id="119" name="Google Shape;119;p21"/>
            <p:cNvPicPr preferRelativeResize="0"/>
            <p:nvPr/>
          </p:nvPicPr>
          <p:blipFill rotWithShape="1">
            <a:blip r:embed="rId5">
              <a:alphaModFix/>
            </a:blip>
            <a:srcRect b="0" l="0" r="0" t="0"/>
            <a:stretch/>
          </p:blipFill>
          <p:spPr>
            <a:xfrm>
              <a:off x="5031258" y="2231424"/>
              <a:ext cx="3049587" cy="532364"/>
            </a:xfrm>
            <a:prstGeom prst="rect">
              <a:avLst/>
            </a:prstGeom>
            <a:solidFill>
              <a:schemeClr val="lt1"/>
            </a:solidFill>
            <a:ln>
              <a:noFill/>
            </a:ln>
          </p:spPr>
        </p:pic>
        <p:pic>
          <p:nvPicPr>
            <p:cNvPr descr="Hand Clip Art" id="120" name="Google Shape;120;p21"/>
            <p:cNvPicPr preferRelativeResize="0"/>
            <p:nvPr/>
          </p:nvPicPr>
          <p:blipFill rotWithShape="1">
            <a:blip r:embed="rId6">
              <a:alphaModFix/>
            </a:blip>
            <a:srcRect b="8424" l="0" r="388" t="0"/>
            <a:stretch/>
          </p:blipFill>
          <p:spPr>
            <a:xfrm>
              <a:off x="3813653" y="2673435"/>
              <a:ext cx="1072218" cy="1034940"/>
            </a:xfrm>
            <a:prstGeom prst="rect">
              <a:avLst/>
            </a:prstGeom>
            <a:noFill/>
            <a:ln>
              <a:noFill/>
            </a:ln>
          </p:spPr>
        </p:pic>
        <p:sp>
          <p:nvSpPr>
            <p:cNvPr id="121" name="Google Shape;121;p21"/>
            <p:cNvSpPr/>
            <p:nvPr/>
          </p:nvSpPr>
          <p:spPr>
            <a:xfrm>
              <a:off x="661363" y="1587113"/>
              <a:ext cx="3363300" cy="2353500"/>
            </a:xfrm>
            <a:prstGeom prst="heart">
              <a:avLst/>
            </a:prstGeom>
            <a:no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descr="Image result for brain outline clip art" id="122" name="Google Shape;122;p21"/>
            <p:cNvSpPr/>
            <p:nvPr/>
          </p:nvSpPr>
          <p:spPr>
            <a:xfrm>
              <a:off x="4457700" y="3314700"/>
              <a:ext cx="228600" cy="228600"/>
            </a:xfrm>
            <a:prstGeom prst="rect">
              <a:avLst/>
            </a:prstGeom>
            <a:noFill/>
            <a:ln>
              <a:noFill/>
            </a:ln>
          </p:spPr>
          <p:txBody>
            <a:bodyPr anchorCtr="0" anchor="t" bIns="25700" lIns="51425" spcFirstLastPara="1" rIns="51425" wrap="square" tIns="2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pic>
        <p:nvPicPr>
          <p:cNvPr id="127" name="Google Shape;127;p22"/>
          <p:cNvPicPr preferRelativeResize="0"/>
          <p:nvPr/>
        </p:nvPicPr>
        <p:blipFill rotWithShape="1">
          <a:blip r:embed="rId3">
            <a:alphaModFix/>
          </a:blip>
          <a:srcRect b="12119" l="1666" r="1424" t="1621"/>
          <a:stretch/>
        </p:blipFill>
        <p:spPr>
          <a:xfrm>
            <a:off x="153023" y="148486"/>
            <a:ext cx="8855766" cy="44368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888888"/>
              </a:buClr>
              <a:buSzPts val="900"/>
              <a:buFont typeface="Calibri"/>
              <a:buNone/>
            </a:pPr>
            <a:fld id="{00000000-1234-1234-1234-123412341234}" type="slidenum">
              <a:rPr lang="en"/>
              <a:t>‹#›</a:t>
            </a:fld>
            <a:endParaRPr/>
          </a:p>
        </p:txBody>
      </p:sp>
      <p:pic>
        <p:nvPicPr>
          <p:cNvPr descr="https://lh5.googleusercontent.com/hTPVpD4xyDEyVzVuVRbhyWxmzRBpp9D3vlKIVGffGaJacYIYVH_9T47j7B9VhLgcK7BbyrS1FvMV0e2flny8UHc1K6f_JadEhWQb6AgXvfMh0nVJ7MUgFyr0N_FaGYKfb_YC3KXo" id="133" name="Google Shape;133;p23"/>
          <p:cNvPicPr preferRelativeResize="0"/>
          <p:nvPr/>
        </p:nvPicPr>
        <p:blipFill rotWithShape="1">
          <a:blip r:embed="rId3">
            <a:alphaModFix/>
          </a:blip>
          <a:srcRect b="0" l="0" r="0" t="0"/>
          <a:stretch/>
        </p:blipFill>
        <p:spPr>
          <a:xfrm>
            <a:off x="2048493" y="545344"/>
            <a:ext cx="4203867" cy="40492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300"/>
              <a:buFont typeface="Calibri"/>
              <a:buNone/>
            </a:pPr>
            <a:r>
              <a:rPr lang="en"/>
              <a:t>Clinical Standardization Team</a:t>
            </a:r>
            <a:br>
              <a:rPr lang="en"/>
            </a:br>
            <a:r>
              <a:rPr i="1" lang="en" sz="2400"/>
              <a:t>Multi-disciplinary – Multi-professional</a:t>
            </a:r>
            <a:endParaRPr i="1" sz="2400"/>
          </a:p>
        </p:txBody>
      </p:sp>
      <p:sp>
        <p:nvSpPr>
          <p:cNvPr id="139" name="Google Shape;139;p24"/>
          <p:cNvSpPr txBox="1"/>
          <p:nvPr>
            <p:ph idx="1" type="body"/>
          </p:nvPr>
        </p:nvSpPr>
        <p:spPr>
          <a:xfrm>
            <a:off x="361322" y="1372791"/>
            <a:ext cx="4322700" cy="3394500"/>
          </a:xfrm>
          <a:prstGeom prst="rect">
            <a:avLst/>
          </a:prstGeom>
          <a:noFill/>
          <a:ln>
            <a:noFill/>
          </a:ln>
        </p:spPr>
        <p:txBody>
          <a:bodyPr anchorCtr="0" anchor="t" bIns="34275" lIns="68575" spcFirstLastPara="1" rIns="68575" wrap="square" tIns="34275">
            <a:noAutofit/>
          </a:bodyPr>
          <a:lstStyle/>
          <a:p>
            <a:pPr indent="-317500" lvl="0" marL="342900" rtl="0" algn="l">
              <a:lnSpc>
                <a:spcPct val="100000"/>
              </a:lnSpc>
              <a:spcBef>
                <a:spcPts val="0"/>
              </a:spcBef>
              <a:spcAft>
                <a:spcPts val="0"/>
              </a:spcAft>
              <a:buClr>
                <a:schemeClr val="dk1"/>
              </a:buClr>
              <a:buSzPts val="2400"/>
              <a:buChar char="•"/>
            </a:pPr>
            <a:r>
              <a:rPr lang="en" sz="1800"/>
              <a:t>Romer Geocadin, MD - Neuro-ICU</a:t>
            </a:r>
            <a:endParaRPr sz="1800"/>
          </a:p>
          <a:p>
            <a:pPr indent="-317500" lvl="0" marL="342900" rtl="0" algn="l">
              <a:lnSpc>
                <a:spcPct val="100000"/>
              </a:lnSpc>
              <a:spcBef>
                <a:spcPts val="0"/>
              </a:spcBef>
              <a:spcAft>
                <a:spcPts val="0"/>
              </a:spcAft>
              <a:buClr>
                <a:schemeClr val="dk1"/>
              </a:buClr>
              <a:buSzPts val="2400"/>
              <a:buChar char="•"/>
            </a:pPr>
            <a:r>
              <a:rPr lang="en" sz="1800"/>
              <a:t>Will Meurer, MD - EM</a:t>
            </a:r>
            <a:endParaRPr sz="1800"/>
          </a:p>
          <a:p>
            <a:pPr indent="-317500" lvl="0" marL="342900" rtl="0" algn="l">
              <a:lnSpc>
                <a:spcPct val="100000"/>
              </a:lnSpc>
              <a:spcBef>
                <a:spcPts val="0"/>
              </a:spcBef>
              <a:spcAft>
                <a:spcPts val="0"/>
              </a:spcAft>
              <a:buClr>
                <a:schemeClr val="dk1"/>
              </a:buClr>
              <a:buSzPts val="2400"/>
              <a:buChar char="•"/>
            </a:pPr>
            <a:r>
              <a:rPr lang="en" sz="1800"/>
              <a:t>Robert Silbergleit, MD - EM</a:t>
            </a:r>
            <a:endParaRPr/>
          </a:p>
          <a:p>
            <a:pPr indent="-317500" lvl="0" marL="342900" rtl="0" algn="l">
              <a:lnSpc>
                <a:spcPct val="100000"/>
              </a:lnSpc>
              <a:spcBef>
                <a:spcPts val="0"/>
              </a:spcBef>
              <a:spcAft>
                <a:spcPts val="0"/>
              </a:spcAft>
              <a:buClr>
                <a:schemeClr val="dk1"/>
              </a:buClr>
              <a:buSzPts val="2400"/>
              <a:buChar char="•"/>
            </a:pPr>
            <a:r>
              <a:rPr lang="en" sz="1800"/>
              <a:t>Brian O’Neil, MD - EM </a:t>
            </a:r>
            <a:endParaRPr/>
          </a:p>
          <a:p>
            <a:pPr indent="-317500" lvl="0" marL="342900" rtl="0" algn="l">
              <a:lnSpc>
                <a:spcPct val="100000"/>
              </a:lnSpc>
              <a:spcBef>
                <a:spcPts val="0"/>
              </a:spcBef>
              <a:spcAft>
                <a:spcPts val="0"/>
              </a:spcAft>
              <a:buClr>
                <a:schemeClr val="dk1"/>
              </a:buClr>
              <a:buSzPts val="2400"/>
              <a:buChar char="•"/>
            </a:pPr>
            <a:r>
              <a:rPr lang="en" sz="1800"/>
              <a:t>Stephan Mayer, MD - Neuro - ICU</a:t>
            </a:r>
            <a:endParaRPr/>
          </a:p>
          <a:p>
            <a:pPr indent="-317500" lvl="0" marL="342900" rtl="0" algn="l">
              <a:lnSpc>
                <a:spcPct val="100000"/>
              </a:lnSpc>
              <a:spcBef>
                <a:spcPts val="0"/>
              </a:spcBef>
              <a:spcAft>
                <a:spcPts val="0"/>
              </a:spcAft>
              <a:buClr>
                <a:schemeClr val="dk1"/>
              </a:buClr>
              <a:buSzPts val="2400"/>
              <a:buChar char="•"/>
            </a:pPr>
            <a:r>
              <a:rPr lang="en" sz="1800"/>
              <a:t>Lori Madden, RN, PhD – Nurse-Scientist</a:t>
            </a:r>
            <a:endParaRPr sz="1800"/>
          </a:p>
        </p:txBody>
      </p:sp>
      <p:sp>
        <p:nvSpPr>
          <p:cNvPr id="140" name="Google Shape;140;p24"/>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
        <p:nvSpPr>
          <p:cNvPr id="141" name="Google Shape;141;p24"/>
          <p:cNvSpPr/>
          <p:nvPr/>
        </p:nvSpPr>
        <p:spPr>
          <a:xfrm>
            <a:off x="4498875" y="1537050"/>
            <a:ext cx="4461000" cy="2446800"/>
          </a:xfrm>
          <a:prstGeom prst="rect">
            <a:avLst/>
          </a:prstGeom>
          <a:noFill/>
          <a:ln>
            <a:noFill/>
          </a:ln>
        </p:spPr>
        <p:txBody>
          <a:bodyPr anchorCtr="0" anchor="t" bIns="34275" lIns="68575" spcFirstLastPara="1" rIns="68575" wrap="square" tIns="34275">
            <a:noAutofit/>
          </a:bodyPr>
          <a:lstStyle/>
          <a:p>
            <a:pPr indent="-317500" lvl="0" marL="342900" marR="0" rtl="0" algn="l">
              <a:lnSpc>
                <a:spcPct val="100000"/>
              </a:lnSpc>
              <a:spcBef>
                <a:spcPts val="0"/>
              </a:spcBef>
              <a:spcAft>
                <a:spcPts val="0"/>
              </a:spcAft>
              <a:buClr>
                <a:schemeClr val="dk1"/>
              </a:buClr>
              <a:buSzPts val="2400"/>
              <a:buChar char="•"/>
            </a:pPr>
            <a:r>
              <a:rPr lang="en" sz="1800">
                <a:solidFill>
                  <a:schemeClr val="dk1"/>
                </a:solidFill>
                <a:latin typeface="Calibri"/>
                <a:ea typeface="Calibri"/>
                <a:cs typeface="Calibri"/>
                <a:sym typeface="Calibri"/>
              </a:rPr>
              <a:t>William A. Knight IV, MD -- EM / Neuro-ICU</a:t>
            </a:r>
            <a:endParaRPr sz="1800">
              <a:solidFill>
                <a:schemeClr val="dk1"/>
              </a:solidFill>
              <a:latin typeface="Calibri"/>
              <a:ea typeface="Calibri"/>
              <a:cs typeface="Calibri"/>
              <a:sym typeface="Calibri"/>
            </a:endParaRPr>
          </a:p>
          <a:p>
            <a:pPr indent="-317500" lvl="0" marL="342900" marR="0" rtl="0" algn="l">
              <a:lnSpc>
                <a:spcPct val="100000"/>
              </a:lnSpc>
              <a:spcBef>
                <a:spcPts val="0"/>
              </a:spcBef>
              <a:spcAft>
                <a:spcPts val="0"/>
              </a:spcAft>
              <a:buClr>
                <a:schemeClr val="dk1"/>
              </a:buClr>
              <a:buSzPts val="2400"/>
              <a:buChar char="•"/>
            </a:pPr>
            <a:r>
              <a:rPr lang="en" sz="1800">
                <a:solidFill>
                  <a:schemeClr val="dk1"/>
                </a:solidFill>
                <a:latin typeface="Calibri"/>
                <a:ea typeface="Calibri"/>
                <a:cs typeface="Calibri"/>
                <a:sym typeface="Calibri"/>
              </a:rPr>
              <a:t>Kelly Sawyer, MD – EM</a:t>
            </a:r>
            <a:endParaRPr sz="1800">
              <a:solidFill>
                <a:schemeClr val="dk1"/>
              </a:solidFill>
              <a:latin typeface="Calibri"/>
              <a:ea typeface="Calibri"/>
              <a:cs typeface="Calibri"/>
              <a:sym typeface="Calibri"/>
            </a:endParaRPr>
          </a:p>
          <a:p>
            <a:pPr indent="-317500" lvl="0" marL="342900" marR="0" rtl="0" algn="l">
              <a:lnSpc>
                <a:spcPct val="100000"/>
              </a:lnSpc>
              <a:spcBef>
                <a:spcPts val="0"/>
              </a:spcBef>
              <a:spcAft>
                <a:spcPts val="0"/>
              </a:spcAft>
              <a:buClr>
                <a:schemeClr val="dk1"/>
              </a:buClr>
              <a:buSzPts val="2400"/>
              <a:buChar char="•"/>
            </a:pPr>
            <a:r>
              <a:rPr lang="en" sz="1800">
                <a:solidFill>
                  <a:schemeClr val="dk1"/>
                </a:solidFill>
                <a:latin typeface="Calibri"/>
                <a:ea typeface="Calibri"/>
                <a:cs typeface="Calibri"/>
                <a:sym typeface="Calibri"/>
              </a:rPr>
              <a:t>Mimi Peberdy, MD - Cardiology – ICU</a:t>
            </a:r>
            <a:endParaRPr sz="1800">
              <a:solidFill>
                <a:schemeClr val="dk1"/>
              </a:solidFill>
              <a:latin typeface="Calibri"/>
              <a:ea typeface="Calibri"/>
              <a:cs typeface="Calibri"/>
              <a:sym typeface="Calibri"/>
            </a:endParaRPr>
          </a:p>
          <a:p>
            <a:pPr indent="-317500" lvl="0" marL="342900" marR="0" rtl="0" algn="l">
              <a:lnSpc>
                <a:spcPct val="100000"/>
              </a:lnSpc>
              <a:spcBef>
                <a:spcPts val="0"/>
              </a:spcBef>
              <a:spcAft>
                <a:spcPts val="0"/>
              </a:spcAft>
              <a:buClr>
                <a:schemeClr val="dk1"/>
              </a:buClr>
              <a:buSzPts val="2400"/>
              <a:buChar char="•"/>
            </a:pPr>
            <a:r>
              <a:rPr lang="en" sz="1800">
                <a:solidFill>
                  <a:schemeClr val="dk1"/>
                </a:solidFill>
                <a:latin typeface="Calibri"/>
                <a:ea typeface="Calibri"/>
                <a:cs typeface="Calibri"/>
                <a:sym typeface="Calibri"/>
              </a:rPr>
              <a:t>Mike Donnino, MD - EM - Med ICU</a:t>
            </a:r>
            <a:endParaRPr sz="1800">
              <a:solidFill>
                <a:schemeClr val="dk1"/>
              </a:solidFill>
              <a:latin typeface="Calibri"/>
              <a:ea typeface="Calibri"/>
              <a:cs typeface="Calibri"/>
              <a:sym typeface="Calibri"/>
            </a:endParaRPr>
          </a:p>
          <a:p>
            <a:pPr indent="-317500" lvl="0" marL="342900" marR="0" rtl="0" algn="l">
              <a:lnSpc>
                <a:spcPct val="100000"/>
              </a:lnSpc>
              <a:spcBef>
                <a:spcPts val="0"/>
              </a:spcBef>
              <a:spcAft>
                <a:spcPts val="0"/>
              </a:spcAft>
              <a:buClr>
                <a:schemeClr val="dk1"/>
              </a:buClr>
              <a:buSzPts val="2400"/>
              <a:buChar char="•"/>
            </a:pPr>
            <a:r>
              <a:rPr lang="en" sz="1800">
                <a:solidFill>
                  <a:schemeClr val="dk1"/>
                </a:solidFill>
                <a:latin typeface="Calibri"/>
                <a:ea typeface="Calibri"/>
                <a:cs typeface="Calibri"/>
                <a:sym typeface="Calibri"/>
              </a:rPr>
              <a:t>Teresa May, MD - Pulm-Med and NICU</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