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e9b65b48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e9b65b4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6e9b65b481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e9b65b481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6e9b65b481_0_1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From these we derive operating characteristics for our two main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ask how often we select the right duration, which we define as the shortest duration that achieves the maximal effect of therapeutic hypothermia (analyzed separately for shockable rhythm and non-shockable rhythm groups)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ask how often we make the correct determination of efficacy, which we define as evidence of a duration response (for example 24 hours statistically better than 6 hours) that provides confirmatory evidence of overall efficacy using hierarchical modeling.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used a reference scenario with a modest effect size and a plateau at 18 hours to select our sample size of 1800 which gave us about 80% power for both outcomes, and controlled type 1 error at less than 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0" name="Google Shape;230;g6e9b65b481_0_1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e9b65b48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6e9b65b481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e9b65b481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6e9b65b481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6e9b65b481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6e9b65b481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e9b65b481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6e9b65b481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6e9b65b481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6e9b65b481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6e9b65b48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6e9b65b481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6e9b65b481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6e9b65b481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e9b65b481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e9b65b481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6e9b65b481_0_21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6e9b65b481_0_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6e9b65b48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6e9b65b481_0_21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e9b65b48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e9b65b48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6e9b65b481_0_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e9b65b48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6e9b65b481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e9b65b48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6e9b65b481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e9b65b481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e9b65b48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6e9b65b481_0_4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e9b65b481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6e9b65b481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Schematically the trial design looks like this.  All of the possible durations that will be tested are shown in these white boxes over on the left side. They range from 6 to 72 hours. The sequential columns of red circles represent progressive time and accrual in the trial.  You can see that there are 3 arms in the burn-in period each with 1:1:1 allocation (each arm equally likely at one third each), but that shorter, longer, and interspersed arms are potentially added incrementally.  The blue arrows at the top indicate pre-planned interim analyses about every 4 weeks or 50 subjects.  At each look, there is assignment of a new batch of randomization vectors. If the 6 hour window has opened, then there is the potential to stop for futility in that arm.</a:t>
            </a:r>
            <a:endParaRPr/>
          </a:p>
        </p:txBody>
      </p:sp>
      <p:sp>
        <p:nvSpPr>
          <p:cNvPr id="117" name="Google Shape;117;g6e9b65b481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e9b65b481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6e9b65b481_0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We simulated 47 scenarios 5000 times each.  Each scenario represents one possible “truth” and for each simulation a random distribution of subjects probabilistically consistent with that truth is created.  The simulation then shows how the study design and algorithm will perform for that set of conditions.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Walking through just one simulation of one scenario can be illustrative of how the trial works.  These figures represent each look at the data.  The graphs show the duration arms along the horizontal axis, the grey bar graph shows the number of subjects at each duration, The blue line shows how the next 50 subjects will be randomized.  The open red circles are the accumulating observed outcomes, and the solid red circles and dotted red line show the emerging model of the duration response curve.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look 1, and then look two.</a:t>
            </a:r>
            <a:endParaRPr/>
          </a:p>
        </p:txBody>
      </p:sp>
      <p:sp>
        <p:nvSpPr>
          <p:cNvPr id="125" name="Google Shape;125;g6e9b65b481_0_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e9b65b481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6e9b65b481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Here you can see, how with each sequential look, subjects are distributed by the model to where they are needed and will be most informative.  The modeled responsive curves and becoming more clear and the confidence intervals tighter.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32 looks, most subjects in the shockable group are near the start of what appears to be the plateau.  They are more broadly distributed in the non-shockable group, but are mostly allocated to the longer durations where there appears to be more efficacy.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we reveal the “true” duration response curves assumed in this scenario.</a:t>
            </a:r>
            <a:endParaRPr/>
          </a:p>
        </p:txBody>
      </p:sp>
      <p:sp>
        <p:nvSpPr>
          <p:cNvPr id="142" name="Google Shape;142;g6e9b65b481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e9b65b481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6e9b65b481_0_1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true duration response curves assumed for this scenario are shown here as solid black lines.  You can see that in this scenario, the modeled duration response curve gives an excellent approximation of the true curves.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design, we can look at the entire space of cooling durations of interest, and still have excellent operating characteristics.  By examining the entire space of cooling durations, we eliminate the need to do repeated trials of various tweaks of pairwise comparisons.  This will be the only trial of duration of hypothermia that you’ll ever need to do to answer this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Whether positive or negative, the results of this trial will be meaningful.</a:t>
            </a:r>
            <a:endParaRPr/>
          </a:p>
          <a:p>
            <a:pPr indent="0" lvl="0" marL="0" rtl="0" algn="l">
              <a:spcBef>
                <a:spcPts val="0"/>
              </a:spcBef>
              <a:spcAft>
                <a:spcPts val="0"/>
              </a:spcAft>
              <a:buNone/>
            </a:pPr>
            <a:r>
              <a:t/>
            </a:r>
            <a:endParaRPr/>
          </a:p>
        </p:txBody>
      </p:sp>
      <p:sp>
        <p:nvSpPr>
          <p:cNvPr id="186" name="Google Shape;186;g6e9b65b481_0_1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722313" y="3305176"/>
            <a:ext cx="7772400" cy="1021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dk1"/>
              </a:buClr>
              <a:buSzPts val="3000"/>
              <a:buFont typeface="Calibri"/>
              <a:buNone/>
              <a:defRPr b="1" sz="3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Autofit/>
          </a:bodyPr>
          <a:lstStyle>
            <a:lvl1pPr indent="-228600" lvl="0" marL="457200" rtl="0" algn="l">
              <a:spcBef>
                <a:spcPts val="300"/>
              </a:spcBef>
              <a:spcAft>
                <a:spcPts val="0"/>
              </a:spcAft>
              <a:buClr>
                <a:srgbClr val="888888"/>
              </a:buClr>
              <a:buSzPts val="1500"/>
              <a:buNone/>
              <a:defRPr sz="1500">
                <a:solidFill>
                  <a:srgbClr val="888888"/>
                </a:solidFill>
              </a:defRPr>
            </a:lvl1pPr>
            <a:lvl2pPr indent="-228600" lvl="1" marL="914400" rtl="0" algn="l">
              <a:spcBef>
                <a:spcPts val="1600"/>
              </a:spcBef>
              <a:spcAft>
                <a:spcPts val="0"/>
              </a:spcAft>
              <a:buClr>
                <a:srgbClr val="888888"/>
              </a:buClr>
              <a:buSzPts val="1400"/>
              <a:buNone/>
              <a:defRPr sz="1400">
                <a:solidFill>
                  <a:srgbClr val="888888"/>
                </a:solidFill>
              </a:defRPr>
            </a:lvl2pPr>
            <a:lvl3pPr indent="-228600" lvl="2" marL="1371600" rtl="0" algn="l">
              <a:spcBef>
                <a:spcPts val="1600"/>
              </a:spcBef>
              <a:spcAft>
                <a:spcPts val="0"/>
              </a:spcAft>
              <a:buClr>
                <a:srgbClr val="888888"/>
              </a:buClr>
              <a:buSzPts val="1200"/>
              <a:buNone/>
              <a:defRPr sz="1200">
                <a:solidFill>
                  <a:srgbClr val="888888"/>
                </a:solidFill>
              </a:defRPr>
            </a:lvl3pPr>
            <a:lvl4pPr indent="-228600" lvl="3" marL="1828800" rtl="0" algn="l">
              <a:spcBef>
                <a:spcPts val="1600"/>
              </a:spcBef>
              <a:spcAft>
                <a:spcPts val="0"/>
              </a:spcAft>
              <a:buClr>
                <a:srgbClr val="888888"/>
              </a:buClr>
              <a:buSzPts val="1100"/>
              <a:buNone/>
              <a:defRPr sz="1100">
                <a:solidFill>
                  <a:srgbClr val="888888"/>
                </a:solidFill>
              </a:defRPr>
            </a:lvl4pPr>
            <a:lvl5pPr indent="-228600" lvl="4" marL="2286000" rtl="0" algn="l">
              <a:spcBef>
                <a:spcPts val="1600"/>
              </a:spcBef>
              <a:spcAft>
                <a:spcPts val="0"/>
              </a:spcAft>
              <a:buClr>
                <a:srgbClr val="888888"/>
              </a:buClr>
              <a:buSzPts val="1100"/>
              <a:buNone/>
              <a:defRPr sz="1100">
                <a:solidFill>
                  <a:srgbClr val="888888"/>
                </a:solidFill>
              </a:defRPr>
            </a:lvl5pPr>
            <a:lvl6pPr indent="-228600" lvl="5" marL="2743200" rtl="0" algn="l">
              <a:spcBef>
                <a:spcPts val="1600"/>
              </a:spcBef>
              <a:spcAft>
                <a:spcPts val="0"/>
              </a:spcAft>
              <a:buClr>
                <a:srgbClr val="888888"/>
              </a:buClr>
              <a:buSzPts val="1100"/>
              <a:buNone/>
              <a:defRPr sz="1100">
                <a:solidFill>
                  <a:srgbClr val="888888"/>
                </a:solidFill>
              </a:defRPr>
            </a:lvl6pPr>
            <a:lvl7pPr indent="-228600" lvl="6" marL="3200400" rtl="0" algn="l">
              <a:spcBef>
                <a:spcPts val="1600"/>
              </a:spcBef>
              <a:spcAft>
                <a:spcPts val="0"/>
              </a:spcAft>
              <a:buClr>
                <a:srgbClr val="888888"/>
              </a:buClr>
              <a:buSzPts val="1100"/>
              <a:buNone/>
              <a:defRPr sz="1100">
                <a:solidFill>
                  <a:srgbClr val="888888"/>
                </a:solidFill>
              </a:defRPr>
            </a:lvl7pPr>
            <a:lvl8pPr indent="-228600" lvl="7" marL="3657600" rtl="0" algn="l">
              <a:spcBef>
                <a:spcPts val="1600"/>
              </a:spcBef>
              <a:spcAft>
                <a:spcPts val="0"/>
              </a:spcAft>
              <a:buClr>
                <a:srgbClr val="888888"/>
              </a:buClr>
              <a:buSzPts val="1100"/>
              <a:buNone/>
              <a:defRPr sz="1100">
                <a:solidFill>
                  <a:srgbClr val="888888"/>
                </a:solidFill>
              </a:defRPr>
            </a:lvl8pPr>
            <a:lvl9pPr indent="-228600" lvl="8" marL="4114800" rtl="0" algn="l">
              <a:spcBef>
                <a:spcPts val="1600"/>
              </a:spcBef>
              <a:spcAft>
                <a:spcPts val="1600"/>
              </a:spcAft>
              <a:buClr>
                <a:srgbClr val="888888"/>
              </a:buClr>
              <a:buSzPts val="1100"/>
              <a:buNone/>
              <a:defRPr sz="1100">
                <a:solidFill>
                  <a:srgbClr val="888888"/>
                </a:solidFill>
              </a:defRPr>
            </a:lvl9pPr>
          </a:lstStyle>
          <a:p/>
        </p:txBody>
      </p:sp>
      <p:sp>
        <p:nvSpPr>
          <p:cNvPr id="53" name="Google Shape;53;p13"/>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14"/>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dk1"/>
              </a:buClr>
              <a:buSzPts val="33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4"/>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lvl1pPr indent="-381000" lvl="0" marL="457200" rtl="0" algn="l">
              <a:spcBef>
                <a:spcPts val="1400"/>
              </a:spcBef>
              <a:spcAft>
                <a:spcPts val="0"/>
              </a:spcAft>
              <a:buClr>
                <a:schemeClr val="dk1"/>
              </a:buClr>
              <a:buSzPts val="2400"/>
              <a:buChar char="●"/>
              <a:defRPr/>
            </a:lvl1pPr>
            <a:lvl2pPr indent="-361950" lvl="1" marL="914400" rtl="0" algn="l">
              <a:spcBef>
                <a:spcPts val="1600"/>
              </a:spcBef>
              <a:spcAft>
                <a:spcPts val="0"/>
              </a:spcAft>
              <a:buClr>
                <a:schemeClr val="dk1"/>
              </a:buClr>
              <a:buSzPts val="2100"/>
              <a:buChar char="○"/>
              <a:defRPr/>
            </a:lvl2pPr>
            <a:lvl3pPr indent="-342900" lvl="2" marL="1371600" rtl="0" algn="l">
              <a:spcBef>
                <a:spcPts val="1600"/>
              </a:spcBef>
              <a:spcAft>
                <a:spcPts val="0"/>
              </a:spcAft>
              <a:buClr>
                <a:schemeClr val="dk1"/>
              </a:buClr>
              <a:buSzPts val="1800"/>
              <a:buChar char="■"/>
              <a:defRPr/>
            </a:lvl3pPr>
            <a:lvl4pPr indent="-323850" lvl="3" marL="1828800" rtl="0" algn="l">
              <a:spcBef>
                <a:spcPts val="1600"/>
              </a:spcBef>
              <a:spcAft>
                <a:spcPts val="0"/>
              </a:spcAft>
              <a:buClr>
                <a:schemeClr val="dk1"/>
              </a:buClr>
              <a:buSzPts val="1500"/>
              <a:buChar char="●"/>
              <a:defRPr/>
            </a:lvl4pPr>
            <a:lvl5pPr indent="-323850" lvl="4" marL="2286000" rtl="0" algn="l">
              <a:spcBef>
                <a:spcPts val="1600"/>
              </a:spcBef>
              <a:spcAft>
                <a:spcPts val="0"/>
              </a:spcAft>
              <a:buClr>
                <a:schemeClr val="dk1"/>
              </a:buClr>
              <a:buSzPts val="1500"/>
              <a:buChar char="○"/>
              <a:defRPr/>
            </a:lvl5pPr>
            <a:lvl6pPr indent="-317500" lvl="5" marL="2743200" rtl="0" algn="l">
              <a:spcBef>
                <a:spcPts val="1600"/>
              </a:spcBef>
              <a:spcAft>
                <a:spcPts val="0"/>
              </a:spcAft>
              <a:buClr>
                <a:schemeClr val="dk1"/>
              </a:buClr>
              <a:buSzPts val="1400"/>
              <a:buChar char="■"/>
              <a:defRPr/>
            </a:lvl6pPr>
            <a:lvl7pPr indent="-317500" lvl="6" marL="3200400" rtl="0" algn="l">
              <a:spcBef>
                <a:spcPts val="1600"/>
              </a:spcBef>
              <a:spcAft>
                <a:spcPts val="0"/>
              </a:spcAft>
              <a:buClr>
                <a:schemeClr val="dk1"/>
              </a:buClr>
              <a:buSzPts val="1400"/>
              <a:buChar char="●"/>
              <a:defRPr/>
            </a:lvl7pPr>
            <a:lvl8pPr indent="-317500" lvl="7" marL="3657600" rtl="0" algn="l">
              <a:spcBef>
                <a:spcPts val="1600"/>
              </a:spcBef>
              <a:spcAft>
                <a:spcPts val="0"/>
              </a:spcAft>
              <a:buClr>
                <a:schemeClr val="dk1"/>
              </a:buClr>
              <a:buSzPts val="1400"/>
              <a:buChar char="○"/>
              <a:defRPr/>
            </a:lvl8pPr>
            <a:lvl9pPr indent="-317500" lvl="8" marL="4114800" rtl="0" algn="l">
              <a:spcBef>
                <a:spcPts val="1600"/>
              </a:spcBef>
              <a:spcAft>
                <a:spcPts val="16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0" Type="http://schemas.openxmlformats.org/officeDocument/2006/relationships/image" Target="../media/image19.png"/><Relationship Id="rId22" Type="http://schemas.openxmlformats.org/officeDocument/2006/relationships/image" Target="../media/image27.png"/><Relationship Id="rId21" Type="http://schemas.openxmlformats.org/officeDocument/2006/relationships/image" Target="../media/image28.png"/><Relationship Id="rId24" Type="http://schemas.openxmlformats.org/officeDocument/2006/relationships/image" Target="../media/image24.png"/><Relationship Id="rId23"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 Id="rId26" Type="http://schemas.openxmlformats.org/officeDocument/2006/relationships/image" Target="../media/image20.png"/><Relationship Id="rId25" Type="http://schemas.openxmlformats.org/officeDocument/2006/relationships/image" Target="../media/image31.png"/><Relationship Id="rId28" Type="http://schemas.openxmlformats.org/officeDocument/2006/relationships/image" Target="../media/image23.png"/><Relationship Id="rId27"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image" Target="../media/image3.png"/><Relationship Id="rId29" Type="http://schemas.openxmlformats.org/officeDocument/2006/relationships/image" Target="../media/image26.png"/><Relationship Id="rId7" Type="http://schemas.openxmlformats.org/officeDocument/2006/relationships/image" Target="../media/image22.png"/><Relationship Id="rId8" Type="http://schemas.openxmlformats.org/officeDocument/2006/relationships/image" Target="../media/image4.png"/><Relationship Id="rId31" Type="http://schemas.openxmlformats.org/officeDocument/2006/relationships/image" Target="../media/image29.png"/><Relationship Id="rId30" Type="http://schemas.openxmlformats.org/officeDocument/2006/relationships/image" Target="../media/image30.png"/><Relationship Id="rId11" Type="http://schemas.openxmlformats.org/officeDocument/2006/relationships/image" Target="../media/image6.png"/><Relationship Id="rId33" Type="http://schemas.openxmlformats.org/officeDocument/2006/relationships/image" Target="../media/image36.png"/><Relationship Id="rId10" Type="http://schemas.openxmlformats.org/officeDocument/2006/relationships/image" Target="../media/image1.png"/><Relationship Id="rId32" Type="http://schemas.openxmlformats.org/officeDocument/2006/relationships/image" Target="../media/image33.png"/><Relationship Id="rId13" Type="http://schemas.openxmlformats.org/officeDocument/2006/relationships/image" Target="../media/image15.png"/><Relationship Id="rId12" Type="http://schemas.openxmlformats.org/officeDocument/2006/relationships/image" Target="../media/image8.png"/><Relationship Id="rId34" Type="http://schemas.openxmlformats.org/officeDocument/2006/relationships/image" Target="../media/image32.png"/><Relationship Id="rId15" Type="http://schemas.openxmlformats.org/officeDocument/2006/relationships/image" Target="../media/image21.png"/><Relationship Id="rId14" Type="http://schemas.openxmlformats.org/officeDocument/2006/relationships/image" Target="../media/image44.png"/><Relationship Id="rId17" Type="http://schemas.openxmlformats.org/officeDocument/2006/relationships/image" Target="../media/image16.png"/><Relationship Id="rId16" Type="http://schemas.openxmlformats.org/officeDocument/2006/relationships/image" Target="../media/image13.png"/><Relationship Id="rId19" Type="http://schemas.openxmlformats.org/officeDocument/2006/relationships/image" Target="../media/image17.png"/><Relationship Id="rId18" Type="http://schemas.openxmlformats.org/officeDocument/2006/relationships/image" Target="../media/image18.png"/></Relationships>
</file>

<file path=ppt/slides/_rels/slide9.xml.rels><?xml version="1.0" encoding="UTF-8" standalone="yes"?><Relationships xmlns="http://schemas.openxmlformats.org/package/2006/relationships"><Relationship Id="rId20" Type="http://schemas.openxmlformats.org/officeDocument/2006/relationships/image" Target="../media/image19.png"/><Relationship Id="rId22" Type="http://schemas.openxmlformats.org/officeDocument/2006/relationships/image" Target="../media/image27.png"/><Relationship Id="rId21" Type="http://schemas.openxmlformats.org/officeDocument/2006/relationships/image" Target="../media/image28.png"/><Relationship Id="rId24" Type="http://schemas.openxmlformats.org/officeDocument/2006/relationships/image" Target="../media/image24.png"/><Relationship Id="rId23"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 Id="rId26" Type="http://schemas.openxmlformats.org/officeDocument/2006/relationships/image" Target="../media/image20.png"/><Relationship Id="rId25" Type="http://schemas.openxmlformats.org/officeDocument/2006/relationships/image" Target="../media/image31.png"/><Relationship Id="rId28" Type="http://schemas.openxmlformats.org/officeDocument/2006/relationships/image" Target="../media/image23.png"/><Relationship Id="rId27"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image" Target="../media/image3.png"/><Relationship Id="rId29" Type="http://schemas.openxmlformats.org/officeDocument/2006/relationships/image" Target="../media/image26.png"/><Relationship Id="rId7" Type="http://schemas.openxmlformats.org/officeDocument/2006/relationships/image" Target="../media/image22.png"/><Relationship Id="rId8" Type="http://schemas.openxmlformats.org/officeDocument/2006/relationships/image" Target="../media/image4.png"/><Relationship Id="rId31" Type="http://schemas.openxmlformats.org/officeDocument/2006/relationships/image" Target="../media/image29.png"/><Relationship Id="rId30" Type="http://schemas.openxmlformats.org/officeDocument/2006/relationships/image" Target="../media/image30.png"/><Relationship Id="rId11" Type="http://schemas.openxmlformats.org/officeDocument/2006/relationships/image" Target="../media/image6.png"/><Relationship Id="rId33" Type="http://schemas.openxmlformats.org/officeDocument/2006/relationships/image" Target="../media/image36.png"/><Relationship Id="rId10" Type="http://schemas.openxmlformats.org/officeDocument/2006/relationships/image" Target="../media/image1.png"/><Relationship Id="rId32" Type="http://schemas.openxmlformats.org/officeDocument/2006/relationships/image" Target="../media/image33.png"/><Relationship Id="rId13" Type="http://schemas.openxmlformats.org/officeDocument/2006/relationships/image" Target="../media/image15.png"/><Relationship Id="rId35" Type="http://schemas.openxmlformats.org/officeDocument/2006/relationships/image" Target="../media/image35.png"/><Relationship Id="rId12" Type="http://schemas.openxmlformats.org/officeDocument/2006/relationships/image" Target="../media/image8.png"/><Relationship Id="rId34" Type="http://schemas.openxmlformats.org/officeDocument/2006/relationships/image" Target="../media/image32.png"/><Relationship Id="rId15" Type="http://schemas.openxmlformats.org/officeDocument/2006/relationships/image" Target="../media/image21.png"/><Relationship Id="rId14" Type="http://schemas.openxmlformats.org/officeDocument/2006/relationships/image" Target="../media/image44.png"/><Relationship Id="rId17" Type="http://schemas.openxmlformats.org/officeDocument/2006/relationships/image" Target="../media/image16.png"/><Relationship Id="rId16" Type="http://schemas.openxmlformats.org/officeDocument/2006/relationships/image" Target="../media/image13.png"/><Relationship Id="rId19" Type="http://schemas.openxmlformats.org/officeDocument/2006/relationships/image" Target="../media/image17.png"/><Relationship Id="rId1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5"/>
          <p:cNvSpPr txBox="1"/>
          <p:nvPr>
            <p:ph type="title"/>
          </p:nvPr>
        </p:nvSpPr>
        <p:spPr>
          <a:xfrm>
            <a:off x="722313" y="3305176"/>
            <a:ext cx="7772400" cy="1021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Adaptive Design</a:t>
            </a:r>
            <a:endParaRPr/>
          </a:p>
        </p:txBody>
      </p:sp>
      <p:sp>
        <p:nvSpPr>
          <p:cNvPr id="63" name="Google Shape;63;p15"/>
          <p:cNvSpPr txBox="1"/>
          <p:nvPr>
            <p:ph idx="1" type="body"/>
          </p:nvPr>
        </p:nvSpPr>
        <p:spPr>
          <a:xfrm>
            <a:off x="722313" y="2180035"/>
            <a:ext cx="7772400" cy="1125300"/>
          </a:xfrm>
          <a:prstGeom prst="rect">
            <a:avLst/>
          </a:prstGeom>
        </p:spPr>
        <p:txBody>
          <a:bodyPr anchorCtr="0" anchor="b" bIns="34275" lIns="68575" spcFirstLastPara="1" rIns="68575" wrap="square" tIns="34275">
            <a:noAutofit/>
          </a:bodyPr>
          <a:lstStyle/>
          <a:p>
            <a:pPr indent="0" lvl="0" marL="0" rtl="0" algn="l">
              <a:spcBef>
                <a:spcPts val="300"/>
              </a:spcBef>
              <a:spcAft>
                <a:spcPts val="1600"/>
              </a:spcAft>
              <a:buNone/>
            </a:pPr>
            <a:r>
              <a:rPr lang="en"/>
              <a:t>Will Meurer</a:t>
            </a:r>
            <a:endParaRPr/>
          </a:p>
        </p:txBody>
      </p:sp>
      <p:sp>
        <p:nvSpPr>
          <p:cNvPr id="64" name="Google Shape;64;p15"/>
          <p:cNvSpPr txBox="1"/>
          <p:nvPr>
            <p:ph idx="12" type="sldNum"/>
          </p:nvPr>
        </p:nvSpPr>
        <p:spPr>
          <a:xfrm>
            <a:off x="6553200" y="4767263"/>
            <a:ext cx="2133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3300"/>
              <a:buFont typeface="Calibri"/>
              <a:buNone/>
            </a:pPr>
            <a:r>
              <a:rPr lang="en"/>
              <a:t>Operating Characteristics</a:t>
            </a:r>
            <a:endParaRPr/>
          </a:p>
        </p:txBody>
      </p:sp>
      <p:sp>
        <p:nvSpPr>
          <p:cNvPr id="233" name="Google Shape;233;p24"/>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lnSpc>
                <a:spcPct val="80000"/>
              </a:lnSpc>
              <a:spcBef>
                <a:spcPts val="0"/>
              </a:spcBef>
              <a:spcAft>
                <a:spcPts val="0"/>
              </a:spcAft>
              <a:buClr>
                <a:schemeClr val="dk1"/>
              </a:buClr>
              <a:buSzPts val="2200"/>
              <a:buChar char="●"/>
            </a:pPr>
            <a:r>
              <a:rPr lang="en" sz="2200"/>
              <a:t>37+11 Scenarios each simulated 5,000 times</a:t>
            </a:r>
            <a:endParaRPr/>
          </a:p>
          <a:p>
            <a:pPr indent="-254000" lvl="0" marL="254000" rtl="0" algn="l">
              <a:lnSpc>
                <a:spcPct val="80000"/>
              </a:lnSpc>
              <a:spcBef>
                <a:spcPts val="1400"/>
              </a:spcBef>
              <a:spcAft>
                <a:spcPts val="0"/>
              </a:spcAft>
              <a:buClr>
                <a:schemeClr val="dk1"/>
              </a:buClr>
              <a:buSzPts val="2200"/>
              <a:buChar char="●"/>
            </a:pPr>
            <a:r>
              <a:rPr lang="en" sz="2200"/>
              <a:t>Sample sizes of 1600-2300</a:t>
            </a:r>
            <a:endParaRPr/>
          </a:p>
          <a:p>
            <a:pPr indent="-254000" lvl="0" marL="254000" rtl="0" algn="l">
              <a:lnSpc>
                <a:spcPct val="80000"/>
              </a:lnSpc>
              <a:spcBef>
                <a:spcPts val="1400"/>
              </a:spcBef>
              <a:spcAft>
                <a:spcPts val="0"/>
              </a:spcAft>
              <a:buClr>
                <a:schemeClr val="dk1"/>
              </a:buClr>
              <a:buSzPts val="2200"/>
              <a:buChar char="●"/>
            </a:pPr>
            <a:r>
              <a:rPr lang="en" sz="2200"/>
              <a:t>Reference scenario at n=1800: </a:t>
            </a:r>
            <a:endParaRPr/>
          </a:p>
          <a:p>
            <a:pPr indent="-209550" lvl="1" marL="558800" rtl="0" algn="l">
              <a:lnSpc>
                <a:spcPct val="80000"/>
              </a:lnSpc>
              <a:spcBef>
                <a:spcPts val="1400"/>
              </a:spcBef>
              <a:spcAft>
                <a:spcPts val="0"/>
              </a:spcAft>
              <a:buClr>
                <a:schemeClr val="dk1"/>
              </a:buClr>
              <a:buSzPts val="1900"/>
              <a:buChar char="○"/>
            </a:pPr>
            <a:r>
              <a:rPr lang="en" sz="1900"/>
              <a:t>Modest effect, 18 hr plateau</a:t>
            </a:r>
            <a:endParaRPr/>
          </a:p>
          <a:p>
            <a:pPr indent="-209550" lvl="1" marL="558800" rtl="0" algn="l">
              <a:lnSpc>
                <a:spcPct val="80000"/>
              </a:lnSpc>
              <a:spcBef>
                <a:spcPts val="1400"/>
              </a:spcBef>
              <a:spcAft>
                <a:spcPts val="0"/>
              </a:spcAft>
              <a:buClr>
                <a:schemeClr val="dk1"/>
              </a:buClr>
              <a:buSzPts val="1900"/>
              <a:buChar char="○"/>
            </a:pPr>
            <a:r>
              <a:rPr lang="en" sz="1900"/>
              <a:t>Power p(duration selection) 80%</a:t>
            </a:r>
            <a:endParaRPr/>
          </a:p>
          <a:p>
            <a:pPr indent="-209550" lvl="1" marL="558800" rtl="0" algn="l">
              <a:lnSpc>
                <a:spcPct val="80000"/>
              </a:lnSpc>
              <a:spcBef>
                <a:spcPts val="1400"/>
              </a:spcBef>
              <a:spcAft>
                <a:spcPts val="0"/>
              </a:spcAft>
              <a:buClr>
                <a:schemeClr val="dk1"/>
              </a:buClr>
              <a:buSzPts val="1900"/>
              <a:buChar char="○"/>
            </a:pPr>
            <a:r>
              <a:rPr lang="en" sz="1900"/>
              <a:t>Power p(efficacy) 78%</a:t>
            </a:r>
            <a:endParaRPr/>
          </a:p>
          <a:p>
            <a:pPr indent="-254000" lvl="0" marL="254000" rtl="0" algn="l">
              <a:lnSpc>
                <a:spcPct val="80000"/>
              </a:lnSpc>
              <a:spcBef>
                <a:spcPts val="1400"/>
              </a:spcBef>
              <a:spcAft>
                <a:spcPts val="0"/>
              </a:spcAft>
              <a:buClr>
                <a:schemeClr val="dk1"/>
              </a:buClr>
              <a:buSzPts val="2200"/>
              <a:buChar char="●"/>
            </a:pPr>
            <a:r>
              <a:rPr lang="en" sz="2200"/>
              <a:t>Null scenarios at n=1800:</a:t>
            </a:r>
            <a:endParaRPr/>
          </a:p>
          <a:p>
            <a:pPr indent="-209550" lvl="1" marL="558800" rtl="0" algn="l">
              <a:lnSpc>
                <a:spcPct val="80000"/>
              </a:lnSpc>
              <a:spcBef>
                <a:spcPts val="1400"/>
              </a:spcBef>
              <a:spcAft>
                <a:spcPts val="1600"/>
              </a:spcAft>
              <a:buClr>
                <a:schemeClr val="dk1"/>
              </a:buClr>
              <a:buSzPts val="1900"/>
              <a:buChar char="○"/>
            </a:pPr>
            <a:r>
              <a:rPr lang="en" sz="1900"/>
              <a:t>Type I error control  &lt;5% (two sided)</a:t>
            </a:r>
            <a:endParaRPr/>
          </a:p>
        </p:txBody>
      </p:sp>
      <p:sp>
        <p:nvSpPr>
          <p:cNvPr id="234" name="Google Shape;234;p24"/>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NHLBI UG3HL145269, U24HL145272 NINDS U24NS100659, U24NS100655</a:t>
            </a:r>
            <a:endParaRPr sz="1100"/>
          </a:p>
        </p:txBody>
      </p:sp>
      <p:sp>
        <p:nvSpPr>
          <p:cNvPr id="235" name="Google Shape;235;p24"/>
          <p:cNvSpPr txBox="1"/>
          <p:nvPr>
            <p:ph idx="4294967295"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5"/>
          <p:cNvSpPr txBox="1"/>
          <p:nvPr/>
        </p:nvSpPr>
        <p:spPr>
          <a:xfrm>
            <a:off x="1657351" y="705443"/>
            <a:ext cx="18051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This final trial result……</a:t>
            </a:r>
            <a:endParaRPr sz="1100"/>
          </a:p>
        </p:txBody>
      </p:sp>
      <p:sp>
        <p:nvSpPr>
          <p:cNvPr id="241" name="Google Shape;241;p25"/>
          <p:cNvSpPr txBox="1"/>
          <p:nvPr/>
        </p:nvSpPr>
        <p:spPr>
          <a:xfrm>
            <a:off x="4857750" y="284785"/>
            <a:ext cx="2743200" cy="4224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…Is not ambiguous.</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…Allocates more subjects at</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the inflection, the time point of greatest interest</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….Informs about a wider </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range of durations.</a:t>
            </a:r>
            <a:endParaRPr sz="1100"/>
          </a:p>
        </p:txBody>
      </p:sp>
      <p:sp>
        <p:nvSpPr>
          <p:cNvPr id="242" name="Google Shape;242;p25"/>
          <p:cNvSpPr txBox="1"/>
          <p:nvPr/>
        </p:nvSpPr>
        <p:spPr>
          <a:xfrm>
            <a:off x="1371601" y="4007525"/>
            <a:ext cx="2503800" cy="6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Red dots are point estimates</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of efficacy.  Grey bars are number</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of subjects in each arm.</a:t>
            </a:r>
            <a:endParaRPr sz="1100"/>
          </a:p>
        </p:txBody>
      </p:sp>
      <p:pic>
        <p:nvPicPr>
          <p:cNvPr id="243" name="Google Shape;243;p25"/>
          <p:cNvPicPr preferRelativeResize="0"/>
          <p:nvPr/>
        </p:nvPicPr>
        <p:blipFill rotWithShape="1">
          <a:blip r:embed="rId3">
            <a:alphaModFix/>
          </a:blip>
          <a:srcRect b="0" l="0" r="0" t="0"/>
          <a:stretch/>
        </p:blipFill>
        <p:spPr>
          <a:xfrm>
            <a:off x="4686300" y="1200150"/>
            <a:ext cx="2743200" cy="2743200"/>
          </a:xfrm>
          <a:prstGeom prst="rect">
            <a:avLst/>
          </a:prstGeom>
          <a:noFill/>
          <a:ln>
            <a:noFill/>
          </a:ln>
        </p:spPr>
      </p:pic>
      <p:pic>
        <p:nvPicPr>
          <p:cNvPr id="244" name="Google Shape;244;p25"/>
          <p:cNvPicPr preferRelativeResize="0"/>
          <p:nvPr/>
        </p:nvPicPr>
        <p:blipFill rotWithShape="1">
          <a:blip r:embed="rId4">
            <a:alphaModFix/>
          </a:blip>
          <a:srcRect b="0" l="0" r="0" t="0"/>
          <a:stretch/>
        </p:blipFill>
        <p:spPr>
          <a:xfrm>
            <a:off x="1371600" y="1200150"/>
            <a:ext cx="2743200" cy="2743200"/>
          </a:xfrm>
          <a:prstGeom prst="rect">
            <a:avLst/>
          </a:prstGeom>
          <a:noFill/>
          <a:ln>
            <a:noFill/>
          </a:ln>
        </p:spPr>
      </p:pic>
      <p:sp>
        <p:nvSpPr>
          <p:cNvPr id="245" name="Google Shape;245;p25"/>
          <p:cNvSpPr txBox="1"/>
          <p:nvPr>
            <p:ph idx="10" type="dt"/>
          </p:nvPr>
        </p:nvSpPr>
        <p:spPr>
          <a:xfrm>
            <a:off x="1314450" y="4767263"/>
            <a:ext cx="1276500" cy="273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100"/>
              <a:t>10/21/2019</a:t>
            </a:r>
            <a:endParaRPr sz="1100"/>
          </a:p>
        </p:txBody>
      </p:sp>
      <p:sp>
        <p:nvSpPr>
          <p:cNvPr id="246" name="Google Shape;246;p25"/>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NHLBI UG3HL145269, U24HL145272 NINDS U24NS100659, U24NS100655</a:t>
            </a:r>
            <a:endParaRPr sz="1100"/>
          </a:p>
        </p:txBody>
      </p:sp>
      <p:sp>
        <p:nvSpPr>
          <p:cNvPr id="247" name="Google Shape;247;p25"/>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pic>
        <p:nvPicPr>
          <p:cNvPr descr="https://lh4.googleusercontent.com/wDMGgiiQL2SQkIzvMzZNXgAViKa7wozWWWPQ9FuBy1NtV4NmT6ebaWv_JJ1ZcSGO8HzyVjV0QNNRhBPOWHTEQWvT-idXLaa2a1_KbIuHs43EZQaIQ92pMlG4lz5l3kfIu0ueLtAe" id="252" name="Google Shape;252;p26"/>
          <p:cNvPicPr preferRelativeResize="0"/>
          <p:nvPr/>
        </p:nvPicPr>
        <p:blipFill rotWithShape="1">
          <a:blip r:embed="rId3">
            <a:alphaModFix/>
          </a:blip>
          <a:srcRect b="0" l="0" r="0" t="0"/>
          <a:stretch/>
        </p:blipFill>
        <p:spPr>
          <a:xfrm>
            <a:off x="1428750" y="285750"/>
            <a:ext cx="6629401" cy="4617871"/>
          </a:xfrm>
          <a:prstGeom prst="rect">
            <a:avLst/>
          </a:prstGeom>
          <a:noFill/>
          <a:ln>
            <a:noFill/>
          </a:ln>
        </p:spPr>
      </p:pic>
      <p:sp>
        <p:nvSpPr>
          <p:cNvPr id="253" name="Google Shape;253;p26"/>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27"/>
          <p:cNvPicPr preferRelativeResize="0"/>
          <p:nvPr/>
        </p:nvPicPr>
        <p:blipFill rotWithShape="1">
          <a:blip r:embed="rId3">
            <a:alphaModFix/>
          </a:blip>
          <a:srcRect b="0" l="0" r="0" t="0"/>
          <a:stretch/>
        </p:blipFill>
        <p:spPr>
          <a:xfrm>
            <a:off x="1585913" y="0"/>
            <a:ext cx="6429376" cy="5143500"/>
          </a:xfrm>
          <a:prstGeom prst="rect">
            <a:avLst/>
          </a:prstGeom>
          <a:noFill/>
          <a:ln>
            <a:noFill/>
          </a:ln>
        </p:spPr>
      </p:pic>
      <p:sp>
        <p:nvSpPr>
          <p:cNvPr id="259" name="Google Shape;259;p27"/>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id="264" name="Google Shape;264;p28"/>
          <p:cNvPicPr preferRelativeResize="0"/>
          <p:nvPr/>
        </p:nvPicPr>
        <p:blipFill rotWithShape="1">
          <a:blip r:embed="rId3">
            <a:alphaModFix/>
          </a:blip>
          <a:srcRect b="0" l="0" r="0" t="0"/>
          <a:stretch/>
        </p:blipFill>
        <p:spPr>
          <a:xfrm>
            <a:off x="1585910" y="11438"/>
            <a:ext cx="6429379" cy="5143500"/>
          </a:xfrm>
          <a:prstGeom prst="rect">
            <a:avLst/>
          </a:prstGeom>
          <a:noFill/>
          <a:ln>
            <a:noFill/>
          </a:ln>
        </p:spPr>
      </p:pic>
      <p:sp>
        <p:nvSpPr>
          <p:cNvPr id="265" name="Google Shape;265;p28"/>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id="270" name="Google Shape;270;p29"/>
          <p:cNvPicPr preferRelativeResize="0"/>
          <p:nvPr/>
        </p:nvPicPr>
        <p:blipFill rotWithShape="1">
          <a:blip r:embed="rId3">
            <a:alphaModFix/>
          </a:blip>
          <a:srcRect b="0" l="0" r="0" t="0"/>
          <a:stretch/>
        </p:blipFill>
        <p:spPr>
          <a:xfrm>
            <a:off x="1600200" y="0"/>
            <a:ext cx="6429376" cy="5143500"/>
          </a:xfrm>
          <a:prstGeom prst="rect">
            <a:avLst/>
          </a:prstGeom>
          <a:noFill/>
          <a:ln>
            <a:noFill/>
          </a:ln>
        </p:spPr>
      </p:pic>
      <p:sp>
        <p:nvSpPr>
          <p:cNvPr id="271" name="Google Shape;271;p29"/>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id="276" name="Google Shape;276;p30"/>
          <p:cNvPicPr preferRelativeResize="0"/>
          <p:nvPr/>
        </p:nvPicPr>
        <p:blipFill rotWithShape="1">
          <a:blip r:embed="rId3">
            <a:alphaModFix/>
          </a:blip>
          <a:srcRect b="0" l="0" r="0" t="0"/>
          <a:stretch/>
        </p:blipFill>
        <p:spPr>
          <a:xfrm>
            <a:off x="1593202" y="2719"/>
            <a:ext cx="6429379" cy="5143500"/>
          </a:xfrm>
          <a:prstGeom prst="rect">
            <a:avLst/>
          </a:prstGeom>
          <a:noFill/>
          <a:ln>
            <a:noFill/>
          </a:ln>
        </p:spPr>
      </p:pic>
      <p:sp>
        <p:nvSpPr>
          <p:cNvPr id="277" name="Google Shape;277;p30"/>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id="282" name="Google Shape;282;p31"/>
          <p:cNvPicPr preferRelativeResize="0"/>
          <p:nvPr/>
        </p:nvPicPr>
        <p:blipFill rotWithShape="1">
          <a:blip r:embed="rId3">
            <a:alphaModFix/>
          </a:blip>
          <a:srcRect b="0" l="0" r="0" t="0"/>
          <a:stretch/>
        </p:blipFill>
        <p:spPr>
          <a:xfrm>
            <a:off x="1571630" y="0"/>
            <a:ext cx="6429371" cy="5143500"/>
          </a:xfrm>
          <a:prstGeom prst="rect">
            <a:avLst/>
          </a:prstGeom>
          <a:noFill/>
          <a:ln>
            <a:noFill/>
          </a:ln>
        </p:spPr>
      </p:pic>
      <p:sp>
        <p:nvSpPr>
          <p:cNvPr id="283" name="Google Shape;283;p31"/>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2"/>
          <p:cNvSpPr txBox="1"/>
          <p:nvPr>
            <p:ph idx="4294967295" type="sldNum"/>
          </p:nvPr>
        </p:nvSpPr>
        <p:spPr>
          <a:xfrm>
            <a:off x="6553200" y="4767263"/>
            <a:ext cx="21336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90" name="Google Shape;290;p32"/>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Proposed Timing / Structure of Interim Analyses</a:t>
            </a:r>
            <a:endParaRPr/>
          </a:p>
        </p:txBody>
      </p:sp>
      <p:sp>
        <p:nvSpPr>
          <p:cNvPr id="291" name="Google Shape;291;p32"/>
          <p:cNvSpPr txBox="1"/>
          <p:nvPr>
            <p:ph idx="1" type="body"/>
          </p:nvPr>
        </p:nvSpPr>
        <p:spPr>
          <a:xfrm>
            <a:off x="457200" y="1200151"/>
            <a:ext cx="8229600" cy="3394500"/>
          </a:xfrm>
          <a:prstGeom prst="rect">
            <a:avLst/>
          </a:prstGeom>
        </p:spPr>
        <p:txBody>
          <a:bodyPr anchorCtr="0" anchor="t" bIns="34275" lIns="68575" spcFirstLastPara="1" rIns="68575" wrap="square" tIns="34275">
            <a:noAutofit/>
          </a:bodyPr>
          <a:lstStyle/>
          <a:p>
            <a:pPr indent="-317500" lvl="0" marL="342900" rtl="0" algn="l">
              <a:spcBef>
                <a:spcPts val="1400"/>
              </a:spcBef>
              <a:spcAft>
                <a:spcPts val="0"/>
              </a:spcAft>
              <a:buSzPts val="2400"/>
              <a:buChar char="●"/>
            </a:pPr>
            <a:r>
              <a:rPr lang="en"/>
              <a:t>Monthly computation of randomization vectors</a:t>
            </a:r>
            <a:endParaRPr/>
          </a:p>
          <a:p>
            <a:pPr indent="-298450" lvl="1" marL="685800" rtl="0" algn="l">
              <a:spcBef>
                <a:spcPts val="0"/>
              </a:spcBef>
              <a:spcAft>
                <a:spcPts val="0"/>
              </a:spcAft>
              <a:buSzPts val="2100"/>
              <a:buChar char="○"/>
            </a:pPr>
            <a:r>
              <a:rPr lang="en"/>
              <a:t>Presented in summary form via emailed reports</a:t>
            </a:r>
            <a:endParaRPr/>
          </a:p>
          <a:p>
            <a:pPr indent="-298450" lvl="1" marL="685800" rtl="0" algn="l">
              <a:spcBef>
                <a:spcPts val="0"/>
              </a:spcBef>
              <a:spcAft>
                <a:spcPts val="0"/>
              </a:spcAft>
              <a:buSzPts val="2100"/>
              <a:buChar char="○"/>
            </a:pPr>
            <a:r>
              <a:rPr lang="en"/>
              <a:t>Will enact, but if issue identified by DSMB can revert and provide more details</a:t>
            </a:r>
            <a:endParaRPr/>
          </a:p>
          <a:p>
            <a:pPr indent="-298450" lvl="1" marL="685800" rtl="0" algn="l">
              <a:spcBef>
                <a:spcPts val="0"/>
              </a:spcBef>
              <a:spcAft>
                <a:spcPts val="0"/>
              </a:spcAft>
              <a:buSzPts val="2100"/>
              <a:buChar char="○"/>
            </a:pPr>
            <a:r>
              <a:rPr lang="en"/>
              <a:t>After (if) 6 hour arm opens, possibility of futility stopping</a:t>
            </a:r>
            <a:endParaRPr/>
          </a:p>
          <a:p>
            <a:pPr indent="-317500" lvl="0" marL="342900" rtl="0" algn="l">
              <a:spcBef>
                <a:spcPts val="0"/>
              </a:spcBef>
              <a:spcAft>
                <a:spcPts val="0"/>
              </a:spcAft>
              <a:buSzPts val="2400"/>
              <a:buChar char="●"/>
            </a:pPr>
            <a:r>
              <a:rPr lang="en"/>
              <a:t>Traditional full DSMB meetings</a:t>
            </a:r>
            <a:endParaRPr/>
          </a:p>
          <a:p>
            <a:pPr indent="-298450" lvl="1" marL="685800" rtl="0" algn="l">
              <a:spcBef>
                <a:spcPts val="0"/>
              </a:spcBef>
              <a:spcAft>
                <a:spcPts val="0"/>
              </a:spcAft>
              <a:buSzPts val="2100"/>
              <a:buChar char="○"/>
            </a:pPr>
            <a:r>
              <a:rPr lang="en"/>
              <a:t>Timing at discretion of NIH/DSMB (every 6 months)</a:t>
            </a:r>
            <a:endParaRPr/>
          </a:p>
          <a:p>
            <a:pPr indent="-298450" lvl="1" marL="685800" rtl="0" algn="l">
              <a:spcBef>
                <a:spcPts val="0"/>
              </a:spcBef>
              <a:spcAft>
                <a:spcPts val="0"/>
              </a:spcAft>
              <a:buSzPts val="2100"/>
              <a:buChar char="○"/>
            </a:pPr>
            <a:r>
              <a:rPr lang="en"/>
              <a:t>Set of safety data in addition to updated randomization vector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Stopping Rule</a:t>
            </a:r>
            <a:endParaRPr/>
          </a:p>
        </p:txBody>
      </p:sp>
      <p:sp>
        <p:nvSpPr>
          <p:cNvPr id="298" name="Google Shape;298;p33"/>
          <p:cNvSpPr txBox="1"/>
          <p:nvPr>
            <p:ph idx="1" type="body"/>
          </p:nvPr>
        </p:nvSpPr>
        <p:spPr>
          <a:xfrm>
            <a:off x="457200" y="1200151"/>
            <a:ext cx="8229600" cy="3394500"/>
          </a:xfrm>
          <a:prstGeom prst="rect">
            <a:avLst/>
          </a:prstGeom>
        </p:spPr>
        <p:txBody>
          <a:bodyPr anchorCtr="0" anchor="t" bIns="34275" lIns="68575" spcFirstLastPara="1" rIns="68575" wrap="square" tIns="34275">
            <a:noAutofit/>
          </a:bodyPr>
          <a:lstStyle/>
          <a:p>
            <a:pPr indent="-317500" lvl="0" marL="342900" rtl="0" algn="l">
              <a:spcBef>
                <a:spcPts val="1400"/>
              </a:spcBef>
              <a:spcAft>
                <a:spcPts val="0"/>
              </a:spcAft>
              <a:buSzPts val="2400"/>
              <a:buChar char="●"/>
            </a:pPr>
            <a:r>
              <a:rPr lang="en"/>
              <a:t>At least 50 patients have been randomized to the 6-hour duration arm for that rhythm </a:t>
            </a:r>
            <a:endParaRPr/>
          </a:p>
          <a:p>
            <a:pPr indent="-317500" lvl="0" marL="342900" rtl="0" algn="l">
              <a:spcBef>
                <a:spcPts val="0"/>
              </a:spcBef>
              <a:spcAft>
                <a:spcPts val="0"/>
              </a:spcAft>
              <a:buSzPts val="2400"/>
              <a:buChar char="●"/>
            </a:pPr>
            <a:r>
              <a:rPr lang="en"/>
              <a:t>There is at least a 50% probability that the 6-hour duration treatment arm is the target duration</a:t>
            </a:r>
            <a:endParaRPr/>
          </a:p>
          <a:p>
            <a:pPr indent="0" lvl="0" marL="0" rtl="0" algn="l">
              <a:spcBef>
                <a:spcPts val="1600"/>
              </a:spcBef>
              <a:spcAft>
                <a:spcPts val="1600"/>
              </a:spcAft>
              <a:buNone/>
            </a:pPr>
            <a:r>
              <a:t/>
            </a:r>
            <a:endParaRPr/>
          </a:p>
        </p:txBody>
      </p:sp>
      <p:sp>
        <p:nvSpPr>
          <p:cNvPr id="299" name="Google Shape;299;p33"/>
          <p:cNvSpPr txBox="1"/>
          <p:nvPr>
            <p:ph idx="4294967295" type="sldNum"/>
          </p:nvPr>
        </p:nvSpPr>
        <p:spPr>
          <a:xfrm>
            <a:off x="6553200" y="4767263"/>
            <a:ext cx="21336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6"/>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Clinical Trials are Models with Tons of </a:t>
            </a:r>
            <a:r>
              <a:rPr lang="en" sz="3000" strike="sngStrike"/>
              <a:t>Guesses</a:t>
            </a:r>
            <a:r>
              <a:rPr lang="en" sz="3000"/>
              <a:t> Assumptions</a:t>
            </a:r>
            <a:endParaRPr/>
          </a:p>
        </p:txBody>
      </p:sp>
      <p:sp>
        <p:nvSpPr>
          <p:cNvPr id="71" name="Google Shape;71;p16"/>
          <p:cNvSpPr txBox="1"/>
          <p:nvPr>
            <p:ph idx="1" type="body"/>
          </p:nvPr>
        </p:nvSpPr>
        <p:spPr>
          <a:xfrm>
            <a:off x="457200" y="1200151"/>
            <a:ext cx="8229600" cy="3394500"/>
          </a:xfrm>
          <a:prstGeom prst="rect">
            <a:avLst/>
          </a:prstGeom>
        </p:spPr>
        <p:txBody>
          <a:bodyPr anchorCtr="0" anchor="t" bIns="34275" lIns="68575" spcFirstLastPara="1" rIns="68575" wrap="square" tIns="34275">
            <a:noAutofit/>
          </a:bodyPr>
          <a:lstStyle/>
          <a:p>
            <a:pPr indent="-311150" lvl="0" marL="342900" rtl="0" algn="l">
              <a:lnSpc>
                <a:spcPct val="115000"/>
              </a:lnSpc>
              <a:spcBef>
                <a:spcPts val="0"/>
              </a:spcBef>
              <a:spcAft>
                <a:spcPts val="0"/>
              </a:spcAft>
              <a:buSzPts val="2300"/>
              <a:buChar char="●"/>
            </a:pPr>
            <a:r>
              <a:rPr lang="en" sz="2300"/>
              <a:t>Dose from animal models is close</a:t>
            </a:r>
            <a:endParaRPr sz="2300"/>
          </a:p>
          <a:p>
            <a:pPr indent="-311150" lvl="0" marL="342900" rtl="0" algn="l">
              <a:lnSpc>
                <a:spcPct val="115000"/>
              </a:lnSpc>
              <a:spcBef>
                <a:spcPts val="0"/>
              </a:spcBef>
              <a:spcAft>
                <a:spcPts val="0"/>
              </a:spcAft>
              <a:buSzPts val="2300"/>
              <a:buChar char="●"/>
            </a:pPr>
            <a:r>
              <a:rPr lang="en" sz="2300"/>
              <a:t>No heterogeneity of effect</a:t>
            </a:r>
            <a:endParaRPr sz="2300"/>
          </a:p>
          <a:p>
            <a:pPr indent="-311150" lvl="0" marL="342900" rtl="0" algn="l">
              <a:lnSpc>
                <a:spcPct val="115000"/>
              </a:lnSpc>
              <a:spcBef>
                <a:spcPts val="0"/>
              </a:spcBef>
              <a:spcAft>
                <a:spcPts val="0"/>
              </a:spcAft>
              <a:buSzPts val="2300"/>
              <a:buChar char="●"/>
            </a:pPr>
            <a:r>
              <a:rPr lang="en" sz="2300"/>
              <a:t>Subgroups respond equally</a:t>
            </a:r>
            <a:endParaRPr sz="2300"/>
          </a:p>
          <a:p>
            <a:pPr indent="-311150" lvl="0" marL="342900" rtl="0" algn="l">
              <a:lnSpc>
                <a:spcPct val="115000"/>
              </a:lnSpc>
              <a:spcBef>
                <a:spcPts val="0"/>
              </a:spcBef>
              <a:spcAft>
                <a:spcPts val="0"/>
              </a:spcAft>
              <a:buSzPts val="2300"/>
              <a:buChar char="●"/>
            </a:pPr>
            <a:r>
              <a:rPr lang="en" sz="2300"/>
              <a:t>Some subgroups excluded</a:t>
            </a:r>
            <a:endParaRPr sz="2300"/>
          </a:p>
          <a:p>
            <a:pPr indent="-311150" lvl="0" marL="342900" rtl="0" algn="l">
              <a:lnSpc>
                <a:spcPct val="115000"/>
              </a:lnSpc>
              <a:spcBef>
                <a:spcPts val="0"/>
              </a:spcBef>
              <a:spcAft>
                <a:spcPts val="0"/>
              </a:spcAft>
              <a:buSzPts val="2300"/>
              <a:buChar char="●"/>
            </a:pPr>
            <a:r>
              <a:rPr lang="en" sz="2300"/>
              <a:t>DOSES ARE INDEPENDENT (terrible)</a:t>
            </a:r>
            <a:endParaRPr sz="2300"/>
          </a:p>
          <a:p>
            <a:pPr indent="-311150" lvl="0" marL="342900" rtl="0" algn="l">
              <a:lnSpc>
                <a:spcPct val="115000"/>
              </a:lnSpc>
              <a:spcBef>
                <a:spcPts val="0"/>
              </a:spcBef>
              <a:spcAft>
                <a:spcPts val="0"/>
              </a:spcAft>
              <a:buSzPts val="2300"/>
              <a:buChar char="●"/>
            </a:pPr>
            <a:r>
              <a:rPr lang="en" sz="2300"/>
              <a:t>Effect size to create “reasonable” sample size</a:t>
            </a:r>
            <a:endParaRPr sz="2300"/>
          </a:p>
          <a:p>
            <a:pPr indent="-311150" lvl="0" marL="342900" rtl="0" algn="l">
              <a:lnSpc>
                <a:spcPct val="115000"/>
              </a:lnSpc>
              <a:spcBef>
                <a:spcPts val="0"/>
              </a:spcBef>
              <a:spcAft>
                <a:spcPts val="0"/>
              </a:spcAft>
              <a:buSzPts val="2300"/>
              <a:buChar char="●"/>
            </a:pPr>
            <a:r>
              <a:rPr lang="en" sz="2300"/>
              <a:t>“Noise” in outcomes can be understood and overcome</a:t>
            </a:r>
            <a:endParaRPr sz="2300"/>
          </a:p>
          <a:p>
            <a:pPr indent="-311150" lvl="0" marL="342900" rtl="0" algn="l">
              <a:lnSpc>
                <a:spcPct val="115000"/>
              </a:lnSpc>
              <a:spcBef>
                <a:spcPts val="0"/>
              </a:spcBef>
              <a:spcAft>
                <a:spcPts val="0"/>
              </a:spcAft>
              <a:buSzPts val="2300"/>
              <a:buChar char="●"/>
            </a:pPr>
            <a:r>
              <a:rPr lang="en" sz="2300"/>
              <a:t>Duration of treatment practical</a:t>
            </a:r>
            <a:endParaRPr sz="2300"/>
          </a:p>
          <a:p>
            <a:pPr indent="-311150" lvl="0" marL="342900" rtl="0" algn="l">
              <a:lnSpc>
                <a:spcPct val="115000"/>
              </a:lnSpc>
              <a:spcBef>
                <a:spcPts val="0"/>
              </a:spcBef>
              <a:spcAft>
                <a:spcPts val="0"/>
              </a:spcAft>
              <a:buSzPts val="2300"/>
              <a:buChar char="●"/>
            </a:pPr>
            <a:r>
              <a:rPr b="1" lang="en" sz="2300"/>
              <a:t>LESSON: Make many compromises to reduce number of parameters to make model “solvable”</a:t>
            </a:r>
            <a:endParaRPr b="1" sz="2300"/>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7"/>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2700"/>
              <a:buFont typeface="Calibri"/>
              <a:buNone/>
            </a:pPr>
            <a:r>
              <a:rPr lang="en" sz="2700" u="sng"/>
              <a:t>Comparison to an alternative scientific strategy</a:t>
            </a:r>
            <a:endParaRPr/>
          </a:p>
        </p:txBody>
      </p:sp>
      <p:sp>
        <p:nvSpPr>
          <p:cNvPr id="77" name="Google Shape;77;p17"/>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p>
            <a:pPr indent="-254000" lvl="0" marL="254000" rtl="0" algn="l">
              <a:spcBef>
                <a:spcPts val="0"/>
              </a:spcBef>
              <a:spcAft>
                <a:spcPts val="0"/>
              </a:spcAft>
              <a:buClr>
                <a:schemeClr val="dk1"/>
              </a:buClr>
              <a:buSzPts val="2400"/>
              <a:buChar char="●"/>
            </a:pPr>
            <a:r>
              <a:rPr lang="en"/>
              <a:t>Trying to define a duration response curve by looking at only 3 time points is perilous…</a:t>
            </a:r>
            <a:endParaRPr/>
          </a:p>
          <a:p>
            <a:pPr indent="-209550" lvl="1" marL="558800" rtl="0" algn="l">
              <a:spcBef>
                <a:spcPts val="2300"/>
              </a:spcBef>
              <a:spcAft>
                <a:spcPts val="0"/>
              </a:spcAft>
              <a:buClr>
                <a:schemeClr val="dk1"/>
              </a:buClr>
              <a:buSzPts val="2100"/>
              <a:buChar char="○"/>
            </a:pPr>
            <a:r>
              <a:rPr lang="en"/>
              <a:t>Inability to explore complete range of interest</a:t>
            </a:r>
            <a:endParaRPr/>
          </a:p>
          <a:p>
            <a:pPr indent="-209550" lvl="1" marL="558800" rtl="0" algn="l">
              <a:spcBef>
                <a:spcPts val="1400"/>
              </a:spcBef>
              <a:spcAft>
                <a:spcPts val="0"/>
              </a:spcAft>
              <a:buClr>
                <a:schemeClr val="dk1"/>
              </a:buClr>
              <a:buSzPts val="2100"/>
              <a:buChar char="○"/>
            </a:pPr>
            <a:r>
              <a:rPr lang="en"/>
              <a:t>Likely to miss the inflection and the plateau</a:t>
            </a:r>
            <a:endParaRPr/>
          </a:p>
          <a:p>
            <a:pPr indent="-209550" lvl="1" marL="558800" rtl="0" algn="l">
              <a:spcBef>
                <a:spcPts val="1400"/>
              </a:spcBef>
              <a:spcAft>
                <a:spcPts val="1600"/>
              </a:spcAft>
              <a:buClr>
                <a:schemeClr val="dk1"/>
              </a:buClr>
              <a:buSzPts val="2100"/>
              <a:buChar char="○"/>
            </a:pPr>
            <a:r>
              <a:rPr lang="en"/>
              <a:t>Ultimately unconvincing to the user community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descr="fixed2.pdf" id="82" name="Google Shape;82;p18"/>
          <p:cNvPicPr preferRelativeResize="0"/>
          <p:nvPr/>
        </p:nvPicPr>
        <p:blipFill rotWithShape="1">
          <a:blip r:embed="rId3">
            <a:alphaModFix/>
          </a:blip>
          <a:srcRect b="0" l="0" r="0" t="0"/>
          <a:stretch/>
        </p:blipFill>
        <p:spPr>
          <a:xfrm>
            <a:off x="1371600" y="1391243"/>
            <a:ext cx="2400300" cy="2400300"/>
          </a:xfrm>
          <a:prstGeom prst="rect">
            <a:avLst/>
          </a:prstGeom>
          <a:noFill/>
          <a:ln>
            <a:noFill/>
          </a:ln>
        </p:spPr>
      </p:pic>
      <p:grpSp>
        <p:nvGrpSpPr>
          <p:cNvPr id="83" name="Google Shape;83;p18"/>
          <p:cNvGrpSpPr/>
          <p:nvPr/>
        </p:nvGrpSpPr>
        <p:grpSpPr>
          <a:xfrm>
            <a:off x="4005451" y="19649"/>
            <a:ext cx="1487804" cy="1371691"/>
            <a:chOff x="47138" y="430539"/>
            <a:chExt cx="6942624" cy="6400800"/>
          </a:xfrm>
        </p:grpSpPr>
        <p:pic>
          <p:nvPicPr>
            <p:cNvPr descr="fixed2.pdf" id="84" name="Google Shape;84;p18"/>
            <p:cNvPicPr preferRelativeResize="0"/>
            <p:nvPr/>
          </p:nvPicPr>
          <p:blipFill rotWithShape="1">
            <a:blip r:embed="rId3">
              <a:alphaModFix/>
            </a:blip>
            <a:srcRect b="0" l="0" r="0" t="0"/>
            <a:stretch/>
          </p:blipFill>
          <p:spPr>
            <a:xfrm>
              <a:off x="47138" y="430539"/>
              <a:ext cx="6400800" cy="6400800"/>
            </a:xfrm>
            <a:prstGeom prst="rect">
              <a:avLst/>
            </a:prstGeom>
            <a:noFill/>
            <a:ln>
              <a:noFill/>
            </a:ln>
          </p:spPr>
        </p:pic>
        <p:sp>
          <p:nvSpPr>
            <p:cNvPr id="85" name="Google Shape;85;p18"/>
            <p:cNvSpPr/>
            <p:nvPr/>
          </p:nvSpPr>
          <p:spPr>
            <a:xfrm>
              <a:off x="1098045" y="3175153"/>
              <a:ext cx="4034143" cy="615187"/>
            </a:xfrm>
            <a:custGeom>
              <a:rect b="b" l="l" r="r" t="t"/>
              <a:pathLst>
                <a:path extrusionOk="0" h="615187" w="3796840">
                  <a:moveTo>
                    <a:pt x="0" y="416739"/>
                  </a:moveTo>
                  <a:cubicBezTo>
                    <a:pt x="348374" y="208369"/>
                    <a:pt x="696749" y="0"/>
                    <a:pt x="1329556" y="33075"/>
                  </a:cubicBezTo>
                  <a:cubicBezTo>
                    <a:pt x="1962363" y="66150"/>
                    <a:pt x="3796840" y="615187"/>
                    <a:pt x="3796840" y="615187"/>
                  </a:cubicBezTo>
                  <a:lnTo>
                    <a:pt x="3796840" y="615187"/>
                  </a:lnTo>
                </a:path>
              </a:pathLst>
            </a:custGeom>
            <a:noFill/>
            <a:ln cap="flat" cmpd="sng" w="25400">
              <a:solidFill>
                <a:srgbClr val="0080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Calibri"/>
                <a:ea typeface="Calibri"/>
                <a:cs typeface="Calibri"/>
                <a:sym typeface="Calibri"/>
              </a:endParaRPr>
            </a:p>
          </p:txBody>
        </p:sp>
        <p:sp>
          <p:nvSpPr>
            <p:cNvPr id="86" name="Google Shape;86;p18"/>
            <p:cNvSpPr txBox="1"/>
            <p:nvPr/>
          </p:nvSpPr>
          <p:spPr>
            <a:xfrm>
              <a:off x="1992662" y="1605773"/>
              <a:ext cx="4997100" cy="1292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008000"/>
                  </a:solidFill>
                  <a:latin typeface="Calibri"/>
                  <a:ea typeface="Calibri"/>
                  <a:cs typeface="Calibri"/>
                  <a:sym typeface="Calibri"/>
                </a:rPr>
                <a:t>Middle Effect</a:t>
              </a:r>
              <a:endParaRPr sz="1100"/>
            </a:p>
          </p:txBody>
        </p:sp>
      </p:grpSp>
      <p:grpSp>
        <p:nvGrpSpPr>
          <p:cNvPr id="87" name="Google Shape;87;p18"/>
          <p:cNvGrpSpPr/>
          <p:nvPr/>
        </p:nvGrpSpPr>
        <p:grpSpPr>
          <a:xfrm>
            <a:off x="5747411" y="285756"/>
            <a:ext cx="1505866" cy="1371691"/>
            <a:chOff x="47138" y="430539"/>
            <a:chExt cx="7026908" cy="6400800"/>
          </a:xfrm>
        </p:grpSpPr>
        <p:pic>
          <p:nvPicPr>
            <p:cNvPr descr="fixed2.pdf" id="88" name="Google Shape;88;p18"/>
            <p:cNvPicPr preferRelativeResize="0"/>
            <p:nvPr/>
          </p:nvPicPr>
          <p:blipFill rotWithShape="1">
            <a:blip r:embed="rId3">
              <a:alphaModFix/>
            </a:blip>
            <a:srcRect b="0" l="0" r="0" t="0"/>
            <a:stretch/>
          </p:blipFill>
          <p:spPr>
            <a:xfrm>
              <a:off x="47138" y="430539"/>
              <a:ext cx="6400800" cy="6400800"/>
            </a:xfrm>
            <a:prstGeom prst="rect">
              <a:avLst/>
            </a:prstGeom>
            <a:noFill/>
            <a:ln>
              <a:noFill/>
            </a:ln>
          </p:spPr>
        </p:pic>
        <p:sp>
          <p:nvSpPr>
            <p:cNvPr id="89" name="Google Shape;89;p18"/>
            <p:cNvSpPr/>
            <p:nvPr/>
          </p:nvSpPr>
          <p:spPr>
            <a:xfrm>
              <a:off x="1071582" y="2998755"/>
              <a:ext cx="3684389" cy="1042950"/>
            </a:xfrm>
            <a:custGeom>
              <a:rect b="b" l="l" r="r" t="t"/>
              <a:pathLst>
                <a:path extrusionOk="0" h="1042950" w="3684389">
                  <a:moveTo>
                    <a:pt x="0" y="500528"/>
                  </a:moveTo>
                  <a:cubicBezTo>
                    <a:pt x="774471" y="250264"/>
                    <a:pt x="1548943" y="0"/>
                    <a:pt x="2163008" y="90404"/>
                  </a:cubicBezTo>
                  <a:cubicBezTo>
                    <a:pt x="2777073" y="180808"/>
                    <a:pt x="3684389" y="1042950"/>
                    <a:pt x="3684389" y="1042950"/>
                  </a:cubicBezTo>
                  <a:lnTo>
                    <a:pt x="3684389" y="1042950"/>
                  </a:lnTo>
                </a:path>
              </a:pathLst>
            </a:custGeom>
            <a:noFill/>
            <a:ln cap="flat" cmpd="sng" w="25400">
              <a:solidFill>
                <a:srgbClr val="C0504D"/>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C0504D"/>
                </a:solidFill>
                <a:latin typeface="Calibri"/>
                <a:ea typeface="Calibri"/>
                <a:cs typeface="Calibri"/>
                <a:sym typeface="Calibri"/>
              </a:endParaRPr>
            </a:p>
          </p:txBody>
        </p:sp>
        <p:sp>
          <p:nvSpPr>
            <p:cNvPr id="90" name="Google Shape;90;p18"/>
            <p:cNvSpPr txBox="1"/>
            <p:nvPr/>
          </p:nvSpPr>
          <p:spPr>
            <a:xfrm>
              <a:off x="2727046" y="1656603"/>
              <a:ext cx="4347000" cy="1292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C0504D"/>
                  </a:solidFill>
                  <a:latin typeface="Calibri"/>
                  <a:ea typeface="Calibri"/>
                  <a:cs typeface="Calibri"/>
                  <a:sym typeface="Calibri"/>
                </a:rPr>
                <a:t>Later Effect</a:t>
              </a:r>
              <a:endParaRPr sz="1100"/>
            </a:p>
          </p:txBody>
        </p:sp>
      </p:grpSp>
      <p:grpSp>
        <p:nvGrpSpPr>
          <p:cNvPr id="91" name="Google Shape;91;p18"/>
          <p:cNvGrpSpPr/>
          <p:nvPr/>
        </p:nvGrpSpPr>
        <p:grpSpPr>
          <a:xfrm>
            <a:off x="6358536" y="1505593"/>
            <a:ext cx="1623797" cy="1371691"/>
            <a:chOff x="47138" y="430539"/>
            <a:chExt cx="7577213" cy="6400800"/>
          </a:xfrm>
        </p:grpSpPr>
        <p:pic>
          <p:nvPicPr>
            <p:cNvPr descr="fixed2.pdf" id="92" name="Google Shape;92;p18"/>
            <p:cNvPicPr preferRelativeResize="0"/>
            <p:nvPr/>
          </p:nvPicPr>
          <p:blipFill rotWithShape="1">
            <a:blip r:embed="rId3">
              <a:alphaModFix/>
            </a:blip>
            <a:srcRect b="0" l="0" r="0" t="0"/>
            <a:stretch/>
          </p:blipFill>
          <p:spPr>
            <a:xfrm>
              <a:off x="47138" y="430539"/>
              <a:ext cx="6400800" cy="6400800"/>
            </a:xfrm>
            <a:prstGeom prst="rect">
              <a:avLst/>
            </a:prstGeom>
            <a:noFill/>
            <a:ln>
              <a:noFill/>
            </a:ln>
          </p:spPr>
        </p:pic>
        <p:sp>
          <p:nvSpPr>
            <p:cNvPr id="93" name="Google Shape;93;p18"/>
            <p:cNvSpPr/>
            <p:nvPr/>
          </p:nvSpPr>
          <p:spPr>
            <a:xfrm>
              <a:off x="1303110" y="2898433"/>
              <a:ext cx="4100918" cy="2009828"/>
            </a:xfrm>
            <a:custGeom>
              <a:rect b="b" l="l" r="r" t="t"/>
              <a:pathLst>
                <a:path extrusionOk="0" h="2009828" w="3267664">
                  <a:moveTo>
                    <a:pt x="0" y="1262344"/>
                  </a:moveTo>
                  <a:cubicBezTo>
                    <a:pt x="88196" y="631172"/>
                    <a:pt x="176392" y="0"/>
                    <a:pt x="721003" y="124581"/>
                  </a:cubicBezTo>
                  <a:cubicBezTo>
                    <a:pt x="1265614" y="249162"/>
                    <a:pt x="3267664" y="2009828"/>
                    <a:pt x="3267664" y="2009828"/>
                  </a:cubicBezTo>
                  <a:lnTo>
                    <a:pt x="3267664" y="2009828"/>
                  </a:lnTo>
                </a:path>
              </a:pathLst>
            </a:custGeom>
            <a:noFill/>
            <a:ln cap="flat" cmpd="sng" w="25400">
              <a:solidFill>
                <a:srgbClr val="66006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Calibri"/>
                <a:ea typeface="Calibri"/>
                <a:cs typeface="Calibri"/>
                <a:sym typeface="Calibri"/>
              </a:endParaRPr>
            </a:p>
          </p:txBody>
        </p:sp>
        <p:sp>
          <p:nvSpPr>
            <p:cNvPr id="94" name="Google Shape;94;p18"/>
            <p:cNvSpPr txBox="1"/>
            <p:nvPr/>
          </p:nvSpPr>
          <p:spPr>
            <a:xfrm>
              <a:off x="2842651" y="1938867"/>
              <a:ext cx="4781700" cy="1292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660066"/>
                  </a:solidFill>
                  <a:latin typeface="Calibri"/>
                  <a:ea typeface="Calibri"/>
                  <a:cs typeface="Calibri"/>
                  <a:sym typeface="Calibri"/>
                </a:rPr>
                <a:t>Earlier Effect</a:t>
              </a:r>
              <a:endParaRPr sz="1100"/>
            </a:p>
          </p:txBody>
        </p:sp>
      </p:grpSp>
      <p:grpSp>
        <p:nvGrpSpPr>
          <p:cNvPr id="95" name="Google Shape;95;p18"/>
          <p:cNvGrpSpPr/>
          <p:nvPr/>
        </p:nvGrpSpPr>
        <p:grpSpPr>
          <a:xfrm>
            <a:off x="5921602" y="2914656"/>
            <a:ext cx="1371691" cy="1371691"/>
            <a:chOff x="47138" y="430539"/>
            <a:chExt cx="6400800" cy="6400800"/>
          </a:xfrm>
        </p:grpSpPr>
        <p:pic>
          <p:nvPicPr>
            <p:cNvPr descr="fixed2.pdf" id="96" name="Google Shape;96;p18"/>
            <p:cNvPicPr preferRelativeResize="0"/>
            <p:nvPr/>
          </p:nvPicPr>
          <p:blipFill rotWithShape="1">
            <a:blip r:embed="rId3">
              <a:alphaModFix/>
            </a:blip>
            <a:srcRect b="0" l="0" r="0" t="0"/>
            <a:stretch/>
          </p:blipFill>
          <p:spPr>
            <a:xfrm>
              <a:off x="47138" y="430539"/>
              <a:ext cx="6400800" cy="6400800"/>
            </a:xfrm>
            <a:prstGeom prst="rect">
              <a:avLst/>
            </a:prstGeom>
            <a:noFill/>
            <a:ln>
              <a:noFill/>
            </a:ln>
          </p:spPr>
        </p:pic>
        <p:cxnSp>
          <p:nvCxnSpPr>
            <p:cNvPr id="97" name="Google Shape;97;p18"/>
            <p:cNvCxnSpPr/>
            <p:nvPr/>
          </p:nvCxnSpPr>
          <p:spPr>
            <a:xfrm>
              <a:off x="1005435" y="3234688"/>
              <a:ext cx="4326000" cy="25500"/>
            </a:xfrm>
            <a:prstGeom prst="straightConnector1">
              <a:avLst/>
            </a:prstGeom>
            <a:noFill/>
            <a:ln cap="flat" cmpd="sng" w="25400">
              <a:solidFill>
                <a:schemeClr val="dk1"/>
              </a:solidFill>
              <a:prstDash val="solid"/>
              <a:round/>
              <a:headEnd len="sm" w="sm" type="none"/>
              <a:tailEnd len="sm" w="sm" type="none"/>
            </a:ln>
          </p:spPr>
        </p:cxnSp>
        <p:sp>
          <p:nvSpPr>
            <p:cNvPr id="98" name="Google Shape;98;p18"/>
            <p:cNvSpPr txBox="1"/>
            <p:nvPr/>
          </p:nvSpPr>
          <p:spPr>
            <a:xfrm>
              <a:off x="2686642" y="1764039"/>
              <a:ext cx="1964700" cy="1292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000000"/>
                  </a:solidFill>
                  <a:latin typeface="Calibri"/>
                  <a:ea typeface="Calibri"/>
                  <a:cs typeface="Calibri"/>
                  <a:sym typeface="Calibri"/>
                </a:rPr>
                <a:t>Null</a:t>
              </a:r>
              <a:endParaRPr sz="1100"/>
            </a:p>
          </p:txBody>
        </p:sp>
      </p:grpSp>
      <p:grpSp>
        <p:nvGrpSpPr>
          <p:cNvPr id="99" name="Google Shape;99;p18"/>
          <p:cNvGrpSpPr/>
          <p:nvPr/>
        </p:nvGrpSpPr>
        <p:grpSpPr>
          <a:xfrm>
            <a:off x="4195443" y="3331581"/>
            <a:ext cx="1371691" cy="1371691"/>
            <a:chOff x="47138" y="430539"/>
            <a:chExt cx="6400800" cy="6400800"/>
          </a:xfrm>
        </p:grpSpPr>
        <p:pic>
          <p:nvPicPr>
            <p:cNvPr descr="fixed2.pdf" id="100" name="Google Shape;100;p18"/>
            <p:cNvPicPr preferRelativeResize="0"/>
            <p:nvPr/>
          </p:nvPicPr>
          <p:blipFill rotWithShape="1">
            <a:blip r:embed="rId3">
              <a:alphaModFix/>
            </a:blip>
            <a:srcRect b="0" l="0" r="0" t="0"/>
            <a:stretch/>
          </p:blipFill>
          <p:spPr>
            <a:xfrm>
              <a:off x="47138" y="430539"/>
              <a:ext cx="6400800" cy="6400800"/>
            </a:xfrm>
            <a:prstGeom prst="rect">
              <a:avLst/>
            </a:prstGeom>
            <a:noFill/>
            <a:ln>
              <a:noFill/>
            </a:ln>
          </p:spPr>
        </p:pic>
        <p:cxnSp>
          <p:nvCxnSpPr>
            <p:cNvPr id="101" name="Google Shape;101;p18"/>
            <p:cNvCxnSpPr/>
            <p:nvPr/>
          </p:nvCxnSpPr>
          <p:spPr>
            <a:xfrm>
              <a:off x="1005435" y="3135465"/>
              <a:ext cx="4326000" cy="486900"/>
            </a:xfrm>
            <a:prstGeom prst="straightConnector1">
              <a:avLst/>
            </a:prstGeom>
            <a:noFill/>
            <a:ln cap="flat" cmpd="sng" w="25400">
              <a:solidFill>
                <a:srgbClr val="3366FF"/>
              </a:solidFill>
              <a:prstDash val="solid"/>
              <a:round/>
              <a:headEnd len="sm" w="sm" type="none"/>
              <a:tailEnd len="sm" w="sm" type="none"/>
            </a:ln>
          </p:spPr>
        </p:cxnSp>
        <p:sp>
          <p:nvSpPr>
            <p:cNvPr id="102" name="Google Shape;102;p18"/>
            <p:cNvSpPr txBox="1"/>
            <p:nvPr/>
          </p:nvSpPr>
          <p:spPr>
            <a:xfrm>
              <a:off x="3168442" y="2030739"/>
              <a:ext cx="2464200" cy="1292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3366FF"/>
                  </a:solidFill>
                  <a:latin typeface="Calibri"/>
                  <a:ea typeface="Calibri"/>
                  <a:cs typeface="Calibri"/>
                  <a:sym typeface="Calibri"/>
                </a:rPr>
                <a:t>Harm</a:t>
              </a:r>
              <a:endParaRPr sz="1100"/>
            </a:p>
          </p:txBody>
        </p:sp>
      </p:grpSp>
      <p:sp>
        <p:nvSpPr>
          <p:cNvPr id="103" name="Google Shape;103;p18"/>
          <p:cNvSpPr txBox="1"/>
          <p:nvPr/>
        </p:nvSpPr>
        <p:spPr>
          <a:xfrm>
            <a:off x="1657351" y="705443"/>
            <a:ext cx="18051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This final trial result……</a:t>
            </a:r>
            <a:endParaRPr sz="1100"/>
          </a:p>
        </p:txBody>
      </p:sp>
      <p:sp>
        <p:nvSpPr>
          <p:cNvPr id="104" name="Google Shape;104;p18"/>
          <p:cNvSpPr txBox="1"/>
          <p:nvPr/>
        </p:nvSpPr>
        <p:spPr>
          <a:xfrm>
            <a:off x="4030780" y="1828800"/>
            <a:ext cx="1776900" cy="6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…Is consistent with any</a:t>
            </a:r>
            <a:endParaRPr sz="1100"/>
          </a:p>
          <a:p>
            <a:pPr indent="0" lvl="0" marL="0" marR="0" rtl="0" algn="l">
              <a:spcBef>
                <a:spcPts val="0"/>
              </a:spcBef>
              <a:spcAft>
                <a:spcPts val="0"/>
              </a:spcAft>
              <a:buNone/>
            </a:pPr>
            <a:r>
              <a:rPr lang="en" sz="1400">
                <a:solidFill>
                  <a:schemeClr val="dk1"/>
                </a:solidFill>
                <a:latin typeface="Calibri"/>
                <a:ea typeface="Calibri"/>
                <a:cs typeface="Calibri"/>
                <a:sym typeface="Calibri"/>
              </a:rPr>
              <a:t>of these scenarios </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of “truth”</a:t>
            </a:r>
            <a:endParaRPr sz="1100"/>
          </a:p>
        </p:txBody>
      </p:sp>
      <p:sp>
        <p:nvSpPr>
          <p:cNvPr id="105" name="Google Shape;105;p18"/>
          <p:cNvSpPr txBox="1"/>
          <p:nvPr/>
        </p:nvSpPr>
        <p:spPr>
          <a:xfrm>
            <a:off x="1267993" y="3791543"/>
            <a:ext cx="2572800" cy="6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Open red dots are point estimates</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of efficacy.  Grey bars are number</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of subjects in each arm.</a:t>
            </a:r>
            <a:endParaRPr sz="1100"/>
          </a:p>
        </p:txBody>
      </p:sp>
      <p:sp>
        <p:nvSpPr>
          <p:cNvPr id="106" name="Google Shape;106;p18"/>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100"/>
              <a:t>NHLBI UG3HL145269, U24HL145272 NINDS U24NS100659, U24NS100655</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457200" y="205985"/>
            <a:ext cx="8229600" cy="662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The Adaptive Process</a:t>
            </a:r>
            <a:endParaRPr/>
          </a:p>
        </p:txBody>
      </p:sp>
      <p:pic>
        <p:nvPicPr>
          <p:cNvPr id="113" name="Google Shape;113;p19"/>
          <p:cNvPicPr preferRelativeResize="0"/>
          <p:nvPr/>
        </p:nvPicPr>
        <p:blipFill>
          <a:blip r:embed="rId3">
            <a:alphaModFix/>
          </a:blip>
          <a:stretch>
            <a:fillRect/>
          </a:stretch>
        </p:blipFill>
        <p:spPr>
          <a:xfrm>
            <a:off x="1524000" y="867862"/>
            <a:ext cx="6096000" cy="41112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93469" y="0"/>
            <a:ext cx="8211283" cy="5143499"/>
          </a:xfrm>
          <a:prstGeom prst="rect">
            <a:avLst/>
          </a:prstGeom>
          <a:noFill/>
          <a:ln>
            <a:noFill/>
          </a:ln>
        </p:spPr>
      </p:pic>
      <p:sp>
        <p:nvSpPr>
          <p:cNvPr id="120" name="Google Shape;120;p20"/>
          <p:cNvSpPr/>
          <p:nvPr/>
        </p:nvSpPr>
        <p:spPr>
          <a:xfrm>
            <a:off x="2057006" y="346519"/>
            <a:ext cx="305400" cy="16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20"/>
          <p:cNvSpPr txBox="1"/>
          <p:nvPr/>
        </p:nvSpPr>
        <p:spPr>
          <a:xfrm>
            <a:off x="1988381" y="266194"/>
            <a:ext cx="442500" cy="321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400">
                <a:latin typeface="Calibri"/>
                <a:ea typeface="Calibri"/>
                <a:cs typeface="Calibri"/>
                <a:sym typeface="Calibri"/>
              </a:rPr>
              <a:t>200</a:t>
            </a:r>
            <a:endParaRPr sz="1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1"/>
          <p:cNvPicPr preferRelativeResize="0"/>
          <p:nvPr/>
        </p:nvPicPr>
        <p:blipFill rotWithShape="1">
          <a:blip r:embed="rId3">
            <a:alphaModFix/>
          </a:blip>
          <a:srcRect b="0" l="0" r="0" t="0"/>
          <a:stretch/>
        </p:blipFill>
        <p:spPr>
          <a:xfrm>
            <a:off x="1885950" y="1314450"/>
            <a:ext cx="5554980" cy="2777490"/>
          </a:xfrm>
          <a:prstGeom prst="rect">
            <a:avLst/>
          </a:prstGeom>
          <a:noFill/>
          <a:ln>
            <a:noFill/>
          </a:ln>
        </p:spPr>
      </p:pic>
      <p:pic>
        <p:nvPicPr>
          <p:cNvPr id="128" name="Google Shape;128;p21"/>
          <p:cNvPicPr preferRelativeResize="0"/>
          <p:nvPr/>
        </p:nvPicPr>
        <p:blipFill rotWithShape="1">
          <a:blip r:embed="rId4">
            <a:alphaModFix/>
          </a:blip>
          <a:srcRect b="0" l="0" r="0" t="0"/>
          <a:stretch/>
        </p:blipFill>
        <p:spPr>
          <a:xfrm>
            <a:off x="1885950" y="1314450"/>
            <a:ext cx="5554980" cy="2777490"/>
          </a:xfrm>
          <a:prstGeom prst="rect">
            <a:avLst/>
          </a:prstGeom>
          <a:noFill/>
          <a:ln>
            <a:noFill/>
          </a:ln>
        </p:spPr>
      </p:pic>
      <p:sp>
        <p:nvSpPr>
          <p:cNvPr id="129" name="Google Shape;129;p21"/>
          <p:cNvSpPr txBox="1"/>
          <p:nvPr/>
        </p:nvSpPr>
        <p:spPr>
          <a:xfrm>
            <a:off x="1485900" y="205978"/>
            <a:ext cx="6172200" cy="857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chemeClr val="dk1"/>
              </a:buClr>
              <a:buSzPts val="3300"/>
              <a:buFont typeface="Calibri"/>
              <a:buNone/>
            </a:pPr>
            <a:r>
              <a:rPr lang="en" sz="3300">
                <a:solidFill>
                  <a:schemeClr val="dk1"/>
                </a:solidFill>
                <a:latin typeface="Calibri"/>
                <a:ea typeface="Calibri"/>
                <a:cs typeface="Calibri"/>
                <a:sym typeface="Calibri"/>
              </a:rPr>
              <a:t>Example Simulation</a:t>
            </a:r>
            <a:endParaRPr sz="1100"/>
          </a:p>
        </p:txBody>
      </p:sp>
      <p:sp>
        <p:nvSpPr>
          <p:cNvPr id="130" name="Google Shape;130;p21"/>
          <p:cNvSpPr/>
          <p:nvPr/>
        </p:nvSpPr>
        <p:spPr>
          <a:xfrm>
            <a:off x="6840855" y="3829050"/>
            <a:ext cx="1788900" cy="1143000"/>
          </a:xfrm>
          <a:prstGeom prst="wedgeRoundRectCallout">
            <a:avLst>
              <a:gd fmla="val -70947" name="adj1"/>
              <a:gd fmla="val -78833" name="adj2"/>
              <a:gd fmla="val 16667" name="adj3"/>
            </a:avLst>
          </a:prstGeom>
          <a:solidFill>
            <a:srgbClr val="7F7F7F"/>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Grey Bars are number of randomized subjects at each duration</a:t>
            </a:r>
            <a:endParaRPr sz="1400">
              <a:solidFill>
                <a:schemeClr val="lt1"/>
              </a:solidFill>
              <a:latin typeface="Calibri"/>
              <a:ea typeface="Calibri"/>
              <a:cs typeface="Calibri"/>
              <a:sym typeface="Calibri"/>
            </a:endParaRPr>
          </a:p>
        </p:txBody>
      </p:sp>
      <p:sp>
        <p:nvSpPr>
          <p:cNvPr id="131" name="Google Shape;131;p21"/>
          <p:cNvSpPr/>
          <p:nvPr/>
        </p:nvSpPr>
        <p:spPr>
          <a:xfrm>
            <a:off x="7658100" y="2857500"/>
            <a:ext cx="1485900" cy="914400"/>
          </a:xfrm>
          <a:prstGeom prst="wedgeRoundRectCallout">
            <a:avLst>
              <a:gd fmla="val -148756" name="adj1"/>
              <a:gd fmla="val -11786" name="adj2"/>
              <a:gd fmla="val 16667" name="adj3"/>
            </a:avLst>
          </a:prstGeom>
          <a:solidFill>
            <a:schemeClr val="accen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Blue x’s are randomization vectors for the next 50</a:t>
            </a:r>
            <a:endParaRPr sz="1400">
              <a:solidFill>
                <a:schemeClr val="lt1"/>
              </a:solidFill>
              <a:latin typeface="Calibri"/>
              <a:ea typeface="Calibri"/>
              <a:cs typeface="Calibri"/>
              <a:sym typeface="Calibri"/>
            </a:endParaRPr>
          </a:p>
        </p:txBody>
      </p:sp>
      <p:sp>
        <p:nvSpPr>
          <p:cNvPr id="132" name="Google Shape;132;p21"/>
          <p:cNvSpPr/>
          <p:nvPr/>
        </p:nvSpPr>
        <p:spPr>
          <a:xfrm>
            <a:off x="7452360" y="1674495"/>
            <a:ext cx="1360200" cy="1028700"/>
          </a:xfrm>
          <a:prstGeom prst="wedgeRoundRectCallout">
            <a:avLst>
              <a:gd fmla="val -109068" name="adj1"/>
              <a:gd fmla="val 43611" name="adj2"/>
              <a:gd fmla="val 16667" name="adj3"/>
            </a:avLst>
          </a:prstGeom>
          <a:solidFill>
            <a:srgbClr val="C00000"/>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Solid dots represent the current model, dashes show CI </a:t>
            </a:r>
            <a:endParaRPr sz="1400">
              <a:solidFill>
                <a:schemeClr val="lt1"/>
              </a:solidFill>
              <a:latin typeface="Calibri"/>
              <a:ea typeface="Calibri"/>
              <a:cs typeface="Calibri"/>
              <a:sym typeface="Calibri"/>
            </a:endParaRPr>
          </a:p>
        </p:txBody>
      </p:sp>
      <p:sp>
        <p:nvSpPr>
          <p:cNvPr id="133" name="Google Shape;133;p21"/>
          <p:cNvSpPr/>
          <p:nvPr/>
        </p:nvSpPr>
        <p:spPr>
          <a:xfrm>
            <a:off x="6686550" y="634603"/>
            <a:ext cx="1445700" cy="851400"/>
          </a:xfrm>
          <a:prstGeom prst="wedgeRoundRectCallout">
            <a:avLst>
              <a:gd fmla="val -63521" name="adj1"/>
              <a:gd fmla="val 161857" name="adj2"/>
              <a:gd fmla="val 16667" name="adj3"/>
            </a:avLst>
          </a:prstGeom>
          <a:solidFill>
            <a:schemeClr val="l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Hollow dots are the observed responses so far</a:t>
            </a:r>
            <a:endParaRPr sz="1400">
              <a:solidFill>
                <a:srgbClr val="000000"/>
              </a:solidFill>
              <a:latin typeface="Calibri"/>
              <a:ea typeface="Calibri"/>
              <a:cs typeface="Calibri"/>
              <a:sym typeface="Calibri"/>
            </a:endParaRPr>
          </a:p>
        </p:txBody>
      </p:sp>
      <p:sp>
        <p:nvSpPr>
          <p:cNvPr id="134" name="Google Shape;134;p21"/>
          <p:cNvSpPr txBox="1"/>
          <p:nvPr/>
        </p:nvSpPr>
        <p:spPr>
          <a:xfrm>
            <a:off x="2571750" y="38290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Duration (hrs)</a:t>
            </a:r>
            <a:endParaRPr sz="1400">
              <a:solidFill>
                <a:schemeClr val="dk1"/>
              </a:solidFill>
              <a:latin typeface="Calibri"/>
              <a:ea typeface="Calibri"/>
              <a:cs typeface="Calibri"/>
              <a:sym typeface="Calibri"/>
            </a:endParaRPr>
          </a:p>
        </p:txBody>
      </p:sp>
      <p:sp>
        <p:nvSpPr>
          <p:cNvPr id="135" name="Google Shape;135;p21"/>
          <p:cNvSpPr txBox="1"/>
          <p:nvPr/>
        </p:nvSpPr>
        <p:spPr>
          <a:xfrm>
            <a:off x="5314950" y="380619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Duration (hrs)</a:t>
            </a:r>
            <a:endParaRPr sz="1400">
              <a:solidFill>
                <a:schemeClr val="dk1"/>
              </a:solidFill>
              <a:latin typeface="Calibri"/>
              <a:ea typeface="Calibri"/>
              <a:cs typeface="Calibri"/>
              <a:sym typeface="Calibri"/>
            </a:endParaRPr>
          </a:p>
        </p:txBody>
      </p:sp>
      <p:sp>
        <p:nvSpPr>
          <p:cNvPr id="136" name="Google Shape;136;p21"/>
          <p:cNvSpPr txBox="1"/>
          <p:nvPr/>
        </p:nvSpPr>
        <p:spPr>
          <a:xfrm>
            <a:off x="2560320" y="12001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dk1"/>
                </a:solidFill>
                <a:latin typeface="Calibri"/>
                <a:ea typeface="Calibri"/>
                <a:cs typeface="Calibri"/>
                <a:sym typeface="Calibri"/>
              </a:rPr>
              <a:t>Shockable</a:t>
            </a:r>
            <a:endParaRPr b="1" sz="1400">
              <a:solidFill>
                <a:schemeClr val="dk1"/>
              </a:solidFill>
              <a:latin typeface="Calibri"/>
              <a:ea typeface="Calibri"/>
              <a:cs typeface="Calibri"/>
              <a:sym typeface="Calibri"/>
            </a:endParaRPr>
          </a:p>
        </p:txBody>
      </p:sp>
      <p:sp>
        <p:nvSpPr>
          <p:cNvPr id="137" name="Google Shape;137;p21"/>
          <p:cNvSpPr txBox="1"/>
          <p:nvPr/>
        </p:nvSpPr>
        <p:spPr>
          <a:xfrm>
            <a:off x="5314950" y="12001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dk1"/>
                </a:solidFill>
                <a:latin typeface="Calibri"/>
                <a:ea typeface="Calibri"/>
                <a:cs typeface="Calibri"/>
                <a:sym typeface="Calibri"/>
              </a:rPr>
              <a:t>Non-shockable</a:t>
            </a:r>
            <a:endParaRPr b="1" sz="1400">
              <a:solidFill>
                <a:schemeClr val="dk1"/>
              </a:solidFill>
              <a:latin typeface="Calibri"/>
              <a:ea typeface="Calibri"/>
              <a:cs typeface="Calibri"/>
              <a:sym typeface="Calibri"/>
            </a:endParaRPr>
          </a:p>
        </p:txBody>
      </p:sp>
      <p:sp>
        <p:nvSpPr>
          <p:cNvPr id="138" name="Google Shape;138;p21"/>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22"/>
          <p:cNvPicPr preferRelativeResize="0"/>
          <p:nvPr/>
        </p:nvPicPr>
        <p:blipFill rotWithShape="1">
          <a:blip r:embed="rId3">
            <a:alphaModFix/>
          </a:blip>
          <a:srcRect b="0" l="0" r="0" t="0"/>
          <a:stretch/>
        </p:blipFill>
        <p:spPr>
          <a:xfrm>
            <a:off x="1885950" y="1314450"/>
            <a:ext cx="5554980" cy="2777490"/>
          </a:xfrm>
          <a:prstGeom prst="rect">
            <a:avLst/>
          </a:prstGeom>
          <a:noFill/>
          <a:ln>
            <a:noFill/>
          </a:ln>
        </p:spPr>
      </p:pic>
      <p:pic>
        <p:nvPicPr>
          <p:cNvPr id="145" name="Google Shape;145;p22"/>
          <p:cNvPicPr preferRelativeResize="0"/>
          <p:nvPr/>
        </p:nvPicPr>
        <p:blipFill rotWithShape="1">
          <a:blip r:embed="rId4">
            <a:alphaModFix/>
          </a:blip>
          <a:srcRect b="0" l="0" r="0" t="0"/>
          <a:stretch/>
        </p:blipFill>
        <p:spPr>
          <a:xfrm>
            <a:off x="1885950" y="1314450"/>
            <a:ext cx="5554980" cy="2777490"/>
          </a:xfrm>
          <a:prstGeom prst="rect">
            <a:avLst/>
          </a:prstGeom>
          <a:noFill/>
          <a:ln>
            <a:noFill/>
          </a:ln>
        </p:spPr>
      </p:pic>
      <p:pic>
        <p:nvPicPr>
          <p:cNvPr id="146" name="Google Shape;146;p22"/>
          <p:cNvPicPr preferRelativeResize="0"/>
          <p:nvPr/>
        </p:nvPicPr>
        <p:blipFill rotWithShape="1">
          <a:blip r:embed="rId5">
            <a:alphaModFix/>
          </a:blip>
          <a:srcRect b="0" l="0" r="0" t="0"/>
          <a:stretch/>
        </p:blipFill>
        <p:spPr>
          <a:xfrm>
            <a:off x="1885950" y="1314450"/>
            <a:ext cx="5554980" cy="2777490"/>
          </a:xfrm>
          <a:prstGeom prst="rect">
            <a:avLst/>
          </a:prstGeom>
          <a:noFill/>
          <a:ln>
            <a:noFill/>
          </a:ln>
        </p:spPr>
      </p:pic>
      <p:pic>
        <p:nvPicPr>
          <p:cNvPr id="147" name="Google Shape;147;p22"/>
          <p:cNvPicPr preferRelativeResize="0"/>
          <p:nvPr/>
        </p:nvPicPr>
        <p:blipFill rotWithShape="1">
          <a:blip r:embed="rId6">
            <a:alphaModFix/>
          </a:blip>
          <a:srcRect b="0" l="0" r="0" t="0"/>
          <a:stretch/>
        </p:blipFill>
        <p:spPr>
          <a:xfrm>
            <a:off x="1885950" y="1314450"/>
            <a:ext cx="5554980" cy="2777490"/>
          </a:xfrm>
          <a:prstGeom prst="rect">
            <a:avLst/>
          </a:prstGeom>
          <a:noFill/>
          <a:ln>
            <a:noFill/>
          </a:ln>
        </p:spPr>
      </p:pic>
      <p:pic>
        <p:nvPicPr>
          <p:cNvPr id="148" name="Google Shape;148;p22"/>
          <p:cNvPicPr preferRelativeResize="0"/>
          <p:nvPr/>
        </p:nvPicPr>
        <p:blipFill rotWithShape="1">
          <a:blip r:embed="rId7">
            <a:alphaModFix/>
          </a:blip>
          <a:srcRect b="0" l="0" r="0" t="0"/>
          <a:stretch/>
        </p:blipFill>
        <p:spPr>
          <a:xfrm>
            <a:off x="1885950" y="1314450"/>
            <a:ext cx="5554980" cy="2777490"/>
          </a:xfrm>
          <a:prstGeom prst="rect">
            <a:avLst/>
          </a:prstGeom>
          <a:noFill/>
          <a:ln>
            <a:noFill/>
          </a:ln>
        </p:spPr>
      </p:pic>
      <p:pic>
        <p:nvPicPr>
          <p:cNvPr id="149" name="Google Shape;149;p22"/>
          <p:cNvPicPr preferRelativeResize="0"/>
          <p:nvPr/>
        </p:nvPicPr>
        <p:blipFill rotWithShape="1">
          <a:blip r:embed="rId8">
            <a:alphaModFix/>
          </a:blip>
          <a:srcRect b="0" l="0" r="0" t="0"/>
          <a:stretch/>
        </p:blipFill>
        <p:spPr>
          <a:xfrm>
            <a:off x="1885950" y="1314450"/>
            <a:ext cx="5554980" cy="2777490"/>
          </a:xfrm>
          <a:prstGeom prst="rect">
            <a:avLst/>
          </a:prstGeom>
          <a:noFill/>
          <a:ln>
            <a:noFill/>
          </a:ln>
        </p:spPr>
      </p:pic>
      <p:pic>
        <p:nvPicPr>
          <p:cNvPr id="150" name="Google Shape;150;p22"/>
          <p:cNvPicPr preferRelativeResize="0"/>
          <p:nvPr/>
        </p:nvPicPr>
        <p:blipFill rotWithShape="1">
          <a:blip r:embed="rId9">
            <a:alphaModFix/>
          </a:blip>
          <a:srcRect b="0" l="0" r="0" t="0"/>
          <a:stretch/>
        </p:blipFill>
        <p:spPr>
          <a:xfrm>
            <a:off x="1885950" y="1314450"/>
            <a:ext cx="5554980" cy="2777490"/>
          </a:xfrm>
          <a:prstGeom prst="rect">
            <a:avLst/>
          </a:prstGeom>
          <a:noFill/>
          <a:ln>
            <a:noFill/>
          </a:ln>
        </p:spPr>
      </p:pic>
      <p:pic>
        <p:nvPicPr>
          <p:cNvPr id="151" name="Google Shape;151;p22"/>
          <p:cNvPicPr preferRelativeResize="0"/>
          <p:nvPr/>
        </p:nvPicPr>
        <p:blipFill rotWithShape="1">
          <a:blip r:embed="rId10">
            <a:alphaModFix/>
          </a:blip>
          <a:srcRect b="0" l="0" r="0" t="0"/>
          <a:stretch/>
        </p:blipFill>
        <p:spPr>
          <a:xfrm>
            <a:off x="1885950" y="1314450"/>
            <a:ext cx="5554980" cy="2777490"/>
          </a:xfrm>
          <a:prstGeom prst="rect">
            <a:avLst/>
          </a:prstGeom>
          <a:noFill/>
          <a:ln>
            <a:noFill/>
          </a:ln>
        </p:spPr>
      </p:pic>
      <p:pic>
        <p:nvPicPr>
          <p:cNvPr id="152" name="Google Shape;152;p22"/>
          <p:cNvPicPr preferRelativeResize="0"/>
          <p:nvPr/>
        </p:nvPicPr>
        <p:blipFill rotWithShape="1">
          <a:blip r:embed="rId11">
            <a:alphaModFix/>
          </a:blip>
          <a:srcRect b="0" l="0" r="0" t="0"/>
          <a:stretch/>
        </p:blipFill>
        <p:spPr>
          <a:xfrm>
            <a:off x="1885950" y="1314450"/>
            <a:ext cx="5554980" cy="2777490"/>
          </a:xfrm>
          <a:prstGeom prst="rect">
            <a:avLst/>
          </a:prstGeom>
          <a:noFill/>
          <a:ln>
            <a:noFill/>
          </a:ln>
        </p:spPr>
      </p:pic>
      <p:pic>
        <p:nvPicPr>
          <p:cNvPr id="153" name="Google Shape;153;p22"/>
          <p:cNvPicPr preferRelativeResize="0"/>
          <p:nvPr/>
        </p:nvPicPr>
        <p:blipFill rotWithShape="1">
          <a:blip r:embed="rId12">
            <a:alphaModFix/>
          </a:blip>
          <a:srcRect b="0" l="0" r="0" t="0"/>
          <a:stretch/>
        </p:blipFill>
        <p:spPr>
          <a:xfrm>
            <a:off x="1885950" y="1314450"/>
            <a:ext cx="5554980" cy="2777490"/>
          </a:xfrm>
          <a:prstGeom prst="rect">
            <a:avLst/>
          </a:prstGeom>
          <a:noFill/>
          <a:ln>
            <a:noFill/>
          </a:ln>
        </p:spPr>
      </p:pic>
      <p:pic>
        <p:nvPicPr>
          <p:cNvPr id="154" name="Google Shape;154;p22"/>
          <p:cNvPicPr preferRelativeResize="0"/>
          <p:nvPr/>
        </p:nvPicPr>
        <p:blipFill rotWithShape="1">
          <a:blip r:embed="rId13">
            <a:alphaModFix/>
          </a:blip>
          <a:srcRect b="0" l="0" r="0" t="0"/>
          <a:stretch/>
        </p:blipFill>
        <p:spPr>
          <a:xfrm>
            <a:off x="1885950" y="1314450"/>
            <a:ext cx="5554980" cy="2777490"/>
          </a:xfrm>
          <a:prstGeom prst="rect">
            <a:avLst/>
          </a:prstGeom>
          <a:noFill/>
          <a:ln>
            <a:noFill/>
          </a:ln>
        </p:spPr>
      </p:pic>
      <p:pic>
        <p:nvPicPr>
          <p:cNvPr id="155" name="Google Shape;155;p22"/>
          <p:cNvPicPr preferRelativeResize="0"/>
          <p:nvPr/>
        </p:nvPicPr>
        <p:blipFill rotWithShape="1">
          <a:blip r:embed="rId14">
            <a:alphaModFix/>
          </a:blip>
          <a:srcRect b="0" l="0" r="0" t="0"/>
          <a:stretch/>
        </p:blipFill>
        <p:spPr>
          <a:xfrm>
            <a:off x="1885950" y="1314450"/>
            <a:ext cx="5554980" cy="2777490"/>
          </a:xfrm>
          <a:prstGeom prst="rect">
            <a:avLst/>
          </a:prstGeom>
          <a:noFill/>
          <a:ln>
            <a:noFill/>
          </a:ln>
        </p:spPr>
      </p:pic>
      <p:pic>
        <p:nvPicPr>
          <p:cNvPr id="156" name="Google Shape;156;p22"/>
          <p:cNvPicPr preferRelativeResize="0"/>
          <p:nvPr/>
        </p:nvPicPr>
        <p:blipFill rotWithShape="1">
          <a:blip r:embed="rId15">
            <a:alphaModFix/>
          </a:blip>
          <a:srcRect b="0" l="0" r="0" t="0"/>
          <a:stretch/>
        </p:blipFill>
        <p:spPr>
          <a:xfrm>
            <a:off x="1885950" y="1314450"/>
            <a:ext cx="5554980" cy="2777490"/>
          </a:xfrm>
          <a:prstGeom prst="rect">
            <a:avLst/>
          </a:prstGeom>
          <a:noFill/>
          <a:ln>
            <a:noFill/>
          </a:ln>
        </p:spPr>
      </p:pic>
      <p:pic>
        <p:nvPicPr>
          <p:cNvPr id="157" name="Google Shape;157;p22"/>
          <p:cNvPicPr preferRelativeResize="0"/>
          <p:nvPr/>
        </p:nvPicPr>
        <p:blipFill rotWithShape="1">
          <a:blip r:embed="rId16">
            <a:alphaModFix/>
          </a:blip>
          <a:srcRect b="0" l="0" r="0" t="0"/>
          <a:stretch/>
        </p:blipFill>
        <p:spPr>
          <a:xfrm>
            <a:off x="1885950" y="1314450"/>
            <a:ext cx="5554980" cy="2777490"/>
          </a:xfrm>
          <a:prstGeom prst="rect">
            <a:avLst/>
          </a:prstGeom>
          <a:noFill/>
          <a:ln>
            <a:noFill/>
          </a:ln>
        </p:spPr>
      </p:pic>
      <p:pic>
        <p:nvPicPr>
          <p:cNvPr id="158" name="Google Shape;158;p22"/>
          <p:cNvPicPr preferRelativeResize="0"/>
          <p:nvPr/>
        </p:nvPicPr>
        <p:blipFill rotWithShape="1">
          <a:blip r:embed="rId17">
            <a:alphaModFix/>
          </a:blip>
          <a:srcRect b="0" l="0" r="0" t="0"/>
          <a:stretch/>
        </p:blipFill>
        <p:spPr>
          <a:xfrm>
            <a:off x="1885950" y="1314450"/>
            <a:ext cx="5554980" cy="2777490"/>
          </a:xfrm>
          <a:prstGeom prst="rect">
            <a:avLst/>
          </a:prstGeom>
          <a:noFill/>
          <a:ln>
            <a:noFill/>
          </a:ln>
        </p:spPr>
      </p:pic>
      <p:pic>
        <p:nvPicPr>
          <p:cNvPr id="159" name="Google Shape;159;p22"/>
          <p:cNvPicPr preferRelativeResize="0"/>
          <p:nvPr/>
        </p:nvPicPr>
        <p:blipFill rotWithShape="1">
          <a:blip r:embed="rId18">
            <a:alphaModFix/>
          </a:blip>
          <a:srcRect b="0" l="0" r="0" t="0"/>
          <a:stretch/>
        </p:blipFill>
        <p:spPr>
          <a:xfrm>
            <a:off x="1885950" y="1314450"/>
            <a:ext cx="5554980" cy="2777490"/>
          </a:xfrm>
          <a:prstGeom prst="rect">
            <a:avLst/>
          </a:prstGeom>
          <a:noFill/>
          <a:ln>
            <a:noFill/>
          </a:ln>
        </p:spPr>
      </p:pic>
      <p:pic>
        <p:nvPicPr>
          <p:cNvPr id="160" name="Google Shape;160;p22"/>
          <p:cNvPicPr preferRelativeResize="0"/>
          <p:nvPr/>
        </p:nvPicPr>
        <p:blipFill rotWithShape="1">
          <a:blip r:embed="rId19">
            <a:alphaModFix/>
          </a:blip>
          <a:srcRect b="0" l="0" r="0" t="0"/>
          <a:stretch/>
        </p:blipFill>
        <p:spPr>
          <a:xfrm>
            <a:off x="1885950" y="1314450"/>
            <a:ext cx="5554980" cy="2777490"/>
          </a:xfrm>
          <a:prstGeom prst="rect">
            <a:avLst/>
          </a:prstGeom>
          <a:noFill/>
          <a:ln>
            <a:noFill/>
          </a:ln>
        </p:spPr>
      </p:pic>
      <p:pic>
        <p:nvPicPr>
          <p:cNvPr id="161" name="Google Shape;161;p22"/>
          <p:cNvPicPr preferRelativeResize="0"/>
          <p:nvPr/>
        </p:nvPicPr>
        <p:blipFill rotWithShape="1">
          <a:blip r:embed="rId20">
            <a:alphaModFix/>
          </a:blip>
          <a:srcRect b="0" l="0" r="0" t="0"/>
          <a:stretch/>
        </p:blipFill>
        <p:spPr>
          <a:xfrm>
            <a:off x="1885950" y="1314450"/>
            <a:ext cx="5554980" cy="2777490"/>
          </a:xfrm>
          <a:prstGeom prst="rect">
            <a:avLst/>
          </a:prstGeom>
          <a:noFill/>
          <a:ln>
            <a:noFill/>
          </a:ln>
        </p:spPr>
      </p:pic>
      <p:pic>
        <p:nvPicPr>
          <p:cNvPr id="162" name="Google Shape;162;p22"/>
          <p:cNvPicPr preferRelativeResize="0"/>
          <p:nvPr/>
        </p:nvPicPr>
        <p:blipFill rotWithShape="1">
          <a:blip r:embed="rId21">
            <a:alphaModFix/>
          </a:blip>
          <a:srcRect b="0" l="0" r="0" t="0"/>
          <a:stretch/>
        </p:blipFill>
        <p:spPr>
          <a:xfrm>
            <a:off x="1885950" y="1314450"/>
            <a:ext cx="5554980" cy="2777490"/>
          </a:xfrm>
          <a:prstGeom prst="rect">
            <a:avLst/>
          </a:prstGeom>
          <a:noFill/>
          <a:ln>
            <a:noFill/>
          </a:ln>
        </p:spPr>
      </p:pic>
      <p:pic>
        <p:nvPicPr>
          <p:cNvPr id="163" name="Google Shape;163;p22"/>
          <p:cNvPicPr preferRelativeResize="0"/>
          <p:nvPr/>
        </p:nvPicPr>
        <p:blipFill rotWithShape="1">
          <a:blip r:embed="rId22">
            <a:alphaModFix/>
          </a:blip>
          <a:srcRect b="0" l="0" r="0" t="0"/>
          <a:stretch/>
        </p:blipFill>
        <p:spPr>
          <a:xfrm>
            <a:off x="1885950" y="1314450"/>
            <a:ext cx="5554980" cy="2777490"/>
          </a:xfrm>
          <a:prstGeom prst="rect">
            <a:avLst/>
          </a:prstGeom>
          <a:noFill/>
          <a:ln>
            <a:noFill/>
          </a:ln>
        </p:spPr>
      </p:pic>
      <p:pic>
        <p:nvPicPr>
          <p:cNvPr id="164" name="Google Shape;164;p22"/>
          <p:cNvPicPr preferRelativeResize="0"/>
          <p:nvPr/>
        </p:nvPicPr>
        <p:blipFill rotWithShape="1">
          <a:blip r:embed="rId23">
            <a:alphaModFix/>
          </a:blip>
          <a:srcRect b="0" l="0" r="0" t="0"/>
          <a:stretch/>
        </p:blipFill>
        <p:spPr>
          <a:xfrm>
            <a:off x="1885950" y="1314450"/>
            <a:ext cx="5554980" cy="2777490"/>
          </a:xfrm>
          <a:prstGeom prst="rect">
            <a:avLst/>
          </a:prstGeom>
          <a:noFill/>
          <a:ln>
            <a:noFill/>
          </a:ln>
        </p:spPr>
      </p:pic>
      <p:pic>
        <p:nvPicPr>
          <p:cNvPr id="165" name="Google Shape;165;p22"/>
          <p:cNvPicPr preferRelativeResize="0"/>
          <p:nvPr/>
        </p:nvPicPr>
        <p:blipFill rotWithShape="1">
          <a:blip r:embed="rId24">
            <a:alphaModFix/>
          </a:blip>
          <a:srcRect b="0" l="0" r="0" t="0"/>
          <a:stretch/>
        </p:blipFill>
        <p:spPr>
          <a:xfrm>
            <a:off x="1885950" y="1314450"/>
            <a:ext cx="5554980" cy="2777490"/>
          </a:xfrm>
          <a:prstGeom prst="rect">
            <a:avLst/>
          </a:prstGeom>
          <a:noFill/>
          <a:ln>
            <a:noFill/>
          </a:ln>
        </p:spPr>
      </p:pic>
      <p:pic>
        <p:nvPicPr>
          <p:cNvPr id="166" name="Google Shape;166;p22"/>
          <p:cNvPicPr preferRelativeResize="0"/>
          <p:nvPr/>
        </p:nvPicPr>
        <p:blipFill rotWithShape="1">
          <a:blip r:embed="rId25">
            <a:alphaModFix/>
          </a:blip>
          <a:srcRect b="0" l="0" r="0" t="0"/>
          <a:stretch/>
        </p:blipFill>
        <p:spPr>
          <a:xfrm>
            <a:off x="1885950" y="1314450"/>
            <a:ext cx="5554980" cy="2777490"/>
          </a:xfrm>
          <a:prstGeom prst="rect">
            <a:avLst/>
          </a:prstGeom>
          <a:noFill/>
          <a:ln>
            <a:noFill/>
          </a:ln>
        </p:spPr>
      </p:pic>
      <p:pic>
        <p:nvPicPr>
          <p:cNvPr id="167" name="Google Shape;167;p22"/>
          <p:cNvPicPr preferRelativeResize="0"/>
          <p:nvPr/>
        </p:nvPicPr>
        <p:blipFill rotWithShape="1">
          <a:blip r:embed="rId26">
            <a:alphaModFix/>
          </a:blip>
          <a:srcRect b="0" l="0" r="0" t="0"/>
          <a:stretch/>
        </p:blipFill>
        <p:spPr>
          <a:xfrm>
            <a:off x="1885950" y="1314450"/>
            <a:ext cx="5554980" cy="2777490"/>
          </a:xfrm>
          <a:prstGeom prst="rect">
            <a:avLst/>
          </a:prstGeom>
          <a:noFill/>
          <a:ln>
            <a:noFill/>
          </a:ln>
        </p:spPr>
      </p:pic>
      <p:pic>
        <p:nvPicPr>
          <p:cNvPr id="168" name="Google Shape;168;p22"/>
          <p:cNvPicPr preferRelativeResize="0"/>
          <p:nvPr/>
        </p:nvPicPr>
        <p:blipFill rotWithShape="1">
          <a:blip r:embed="rId27">
            <a:alphaModFix/>
          </a:blip>
          <a:srcRect b="0" l="0" r="0" t="0"/>
          <a:stretch/>
        </p:blipFill>
        <p:spPr>
          <a:xfrm>
            <a:off x="1885950" y="1314450"/>
            <a:ext cx="5554980" cy="2777490"/>
          </a:xfrm>
          <a:prstGeom prst="rect">
            <a:avLst/>
          </a:prstGeom>
          <a:noFill/>
          <a:ln>
            <a:noFill/>
          </a:ln>
        </p:spPr>
      </p:pic>
      <p:pic>
        <p:nvPicPr>
          <p:cNvPr id="169" name="Google Shape;169;p22"/>
          <p:cNvPicPr preferRelativeResize="0"/>
          <p:nvPr/>
        </p:nvPicPr>
        <p:blipFill rotWithShape="1">
          <a:blip r:embed="rId28">
            <a:alphaModFix/>
          </a:blip>
          <a:srcRect b="0" l="0" r="0" t="0"/>
          <a:stretch/>
        </p:blipFill>
        <p:spPr>
          <a:xfrm>
            <a:off x="1885950" y="1314450"/>
            <a:ext cx="5554980" cy="2777490"/>
          </a:xfrm>
          <a:prstGeom prst="rect">
            <a:avLst/>
          </a:prstGeom>
          <a:noFill/>
          <a:ln>
            <a:noFill/>
          </a:ln>
        </p:spPr>
      </p:pic>
      <p:pic>
        <p:nvPicPr>
          <p:cNvPr id="170" name="Google Shape;170;p22"/>
          <p:cNvPicPr preferRelativeResize="0"/>
          <p:nvPr/>
        </p:nvPicPr>
        <p:blipFill rotWithShape="1">
          <a:blip r:embed="rId29">
            <a:alphaModFix/>
          </a:blip>
          <a:srcRect b="0" l="0" r="0" t="0"/>
          <a:stretch/>
        </p:blipFill>
        <p:spPr>
          <a:xfrm>
            <a:off x="1885950" y="1314450"/>
            <a:ext cx="5554980" cy="2777490"/>
          </a:xfrm>
          <a:prstGeom prst="rect">
            <a:avLst/>
          </a:prstGeom>
          <a:noFill/>
          <a:ln>
            <a:noFill/>
          </a:ln>
        </p:spPr>
      </p:pic>
      <p:pic>
        <p:nvPicPr>
          <p:cNvPr id="171" name="Google Shape;171;p22"/>
          <p:cNvPicPr preferRelativeResize="0"/>
          <p:nvPr/>
        </p:nvPicPr>
        <p:blipFill rotWithShape="1">
          <a:blip r:embed="rId30">
            <a:alphaModFix/>
          </a:blip>
          <a:srcRect b="0" l="0" r="0" t="0"/>
          <a:stretch/>
        </p:blipFill>
        <p:spPr>
          <a:xfrm>
            <a:off x="1885950" y="1314450"/>
            <a:ext cx="5554980" cy="2777490"/>
          </a:xfrm>
          <a:prstGeom prst="rect">
            <a:avLst/>
          </a:prstGeom>
          <a:noFill/>
          <a:ln>
            <a:noFill/>
          </a:ln>
        </p:spPr>
      </p:pic>
      <p:pic>
        <p:nvPicPr>
          <p:cNvPr id="172" name="Google Shape;172;p22"/>
          <p:cNvPicPr preferRelativeResize="0"/>
          <p:nvPr/>
        </p:nvPicPr>
        <p:blipFill rotWithShape="1">
          <a:blip r:embed="rId31">
            <a:alphaModFix/>
          </a:blip>
          <a:srcRect b="0" l="0" r="0" t="0"/>
          <a:stretch/>
        </p:blipFill>
        <p:spPr>
          <a:xfrm>
            <a:off x="1885950" y="1314450"/>
            <a:ext cx="5554980" cy="2777490"/>
          </a:xfrm>
          <a:prstGeom prst="rect">
            <a:avLst/>
          </a:prstGeom>
          <a:noFill/>
          <a:ln>
            <a:noFill/>
          </a:ln>
        </p:spPr>
      </p:pic>
      <p:pic>
        <p:nvPicPr>
          <p:cNvPr id="173" name="Google Shape;173;p22"/>
          <p:cNvPicPr preferRelativeResize="0"/>
          <p:nvPr/>
        </p:nvPicPr>
        <p:blipFill rotWithShape="1">
          <a:blip r:embed="rId32">
            <a:alphaModFix/>
          </a:blip>
          <a:srcRect b="0" l="0" r="0" t="0"/>
          <a:stretch/>
        </p:blipFill>
        <p:spPr>
          <a:xfrm>
            <a:off x="1885950" y="1314450"/>
            <a:ext cx="5554980" cy="2777490"/>
          </a:xfrm>
          <a:prstGeom prst="rect">
            <a:avLst/>
          </a:prstGeom>
          <a:noFill/>
          <a:ln>
            <a:noFill/>
          </a:ln>
        </p:spPr>
      </p:pic>
      <p:pic>
        <p:nvPicPr>
          <p:cNvPr id="174" name="Google Shape;174;p22"/>
          <p:cNvPicPr preferRelativeResize="0"/>
          <p:nvPr/>
        </p:nvPicPr>
        <p:blipFill rotWithShape="1">
          <a:blip r:embed="rId33">
            <a:alphaModFix/>
          </a:blip>
          <a:srcRect b="0" l="0" r="0" t="0"/>
          <a:stretch/>
        </p:blipFill>
        <p:spPr>
          <a:xfrm>
            <a:off x="1885950" y="1314450"/>
            <a:ext cx="5554980" cy="2777490"/>
          </a:xfrm>
          <a:prstGeom prst="rect">
            <a:avLst/>
          </a:prstGeom>
          <a:noFill/>
          <a:ln>
            <a:noFill/>
          </a:ln>
        </p:spPr>
      </p:pic>
      <p:pic>
        <p:nvPicPr>
          <p:cNvPr id="175" name="Google Shape;175;p22"/>
          <p:cNvPicPr preferRelativeResize="0"/>
          <p:nvPr/>
        </p:nvPicPr>
        <p:blipFill rotWithShape="1">
          <a:blip r:embed="rId34">
            <a:alphaModFix/>
          </a:blip>
          <a:srcRect b="0" l="0" r="0" t="0"/>
          <a:stretch/>
        </p:blipFill>
        <p:spPr>
          <a:xfrm>
            <a:off x="1885950" y="1314450"/>
            <a:ext cx="5554980" cy="2777490"/>
          </a:xfrm>
          <a:prstGeom prst="rect">
            <a:avLst/>
          </a:prstGeom>
          <a:noFill/>
          <a:ln>
            <a:noFill/>
          </a:ln>
        </p:spPr>
      </p:pic>
      <p:sp>
        <p:nvSpPr>
          <p:cNvPr id="176" name="Google Shape;176;p22"/>
          <p:cNvSpPr txBox="1"/>
          <p:nvPr/>
        </p:nvSpPr>
        <p:spPr>
          <a:xfrm>
            <a:off x="1485900" y="205978"/>
            <a:ext cx="6172200" cy="857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chemeClr val="dk1"/>
              </a:buClr>
              <a:buSzPts val="3300"/>
              <a:buFont typeface="Calibri"/>
              <a:buNone/>
            </a:pPr>
            <a:r>
              <a:rPr lang="en" sz="3300">
                <a:solidFill>
                  <a:schemeClr val="dk1"/>
                </a:solidFill>
                <a:latin typeface="Calibri"/>
                <a:ea typeface="Calibri"/>
                <a:cs typeface="Calibri"/>
                <a:sym typeface="Calibri"/>
              </a:rPr>
              <a:t>Example Simulation</a:t>
            </a:r>
            <a:endParaRPr sz="1100"/>
          </a:p>
        </p:txBody>
      </p:sp>
      <p:sp>
        <p:nvSpPr>
          <p:cNvPr id="177" name="Google Shape;177;p22"/>
          <p:cNvSpPr txBox="1"/>
          <p:nvPr/>
        </p:nvSpPr>
        <p:spPr>
          <a:xfrm>
            <a:off x="2571750" y="38290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Duration (hrs)</a:t>
            </a:r>
            <a:endParaRPr sz="1400">
              <a:solidFill>
                <a:schemeClr val="dk1"/>
              </a:solidFill>
              <a:latin typeface="Calibri"/>
              <a:ea typeface="Calibri"/>
              <a:cs typeface="Calibri"/>
              <a:sym typeface="Calibri"/>
            </a:endParaRPr>
          </a:p>
        </p:txBody>
      </p:sp>
      <p:sp>
        <p:nvSpPr>
          <p:cNvPr id="178" name="Google Shape;178;p22"/>
          <p:cNvSpPr txBox="1"/>
          <p:nvPr/>
        </p:nvSpPr>
        <p:spPr>
          <a:xfrm>
            <a:off x="5314950" y="380619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Duration (hrs)</a:t>
            </a:r>
            <a:endParaRPr sz="1400">
              <a:solidFill>
                <a:schemeClr val="dk1"/>
              </a:solidFill>
              <a:latin typeface="Calibri"/>
              <a:ea typeface="Calibri"/>
              <a:cs typeface="Calibri"/>
              <a:sym typeface="Calibri"/>
            </a:endParaRPr>
          </a:p>
        </p:txBody>
      </p:sp>
      <p:sp>
        <p:nvSpPr>
          <p:cNvPr id="179" name="Google Shape;179;p22"/>
          <p:cNvSpPr txBox="1"/>
          <p:nvPr/>
        </p:nvSpPr>
        <p:spPr>
          <a:xfrm>
            <a:off x="2560320" y="12001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dk1"/>
                </a:solidFill>
                <a:latin typeface="Calibri"/>
                <a:ea typeface="Calibri"/>
                <a:cs typeface="Calibri"/>
                <a:sym typeface="Calibri"/>
              </a:rPr>
              <a:t>Shockable</a:t>
            </a:r>
            <a:endParaRPr b="1" sz="1400">
              <a:solidFill>
                <a:schemeClr val="dk1"/>
              </a:solidFill>
              <a:latin typeface="Calibri"/>
              <a:ea typeface="Calibri"/>
              <a:cs typeface="Calibri"/>
              <a:sym typeface="Calibri"/>
            </a:endParaRPr>
          </a:p>
        </p:txBody>
      </p:sp>
      <p:sp>
        <p:nvSpPr>
          <p:cNvPr id="180" name="Google Shape;180;p22"/>
          <p:cNvSpPr txBox="1"/>
          <p:nvPr/>
        </p:nvSpPr>
        <p:spPr>
          <a:xfrm>
            <a:off x="5314950" y="12001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dk1"/>
                </a:solidFill>
                <a:latin typeface="Calibri"/>
                <a:ea typeface="Calibri"/>
                <a:cs typeface="Calibri"/>
                <a:sym typeface="Calibri"/>
              </a:rPr>
              <a:t>Non-shockable</a:t>
            </a:r>
            <a:endParaRPr b="1" sz="1400">
              <a:solidFill>
                <a:schemeClr val="dk1"/>
              </a:solidFill>
              <a:latin typeface="Calibri"/>
              <a:ea typeface="Calibri"/>
              <a:cs typeface="Calibri"/>
              <a:sym typeface="Calibri"/>
            </a:endParaRPr>
          </a:p>
        </p:txBody>
      </p:sp>
      <p:sp>
        <p:nvSpPr>
          <p:cNvPr id="181" name="Google Shape;181;p22"/>
          <p:cNvSpPr/>
          <p:nvPr/>
        </p:nvSpPr>
        <p:spPr>
          <a:xfrm>
            <a:off x="3514725" y="3783330"/>
            <a:ext cx="1788900" cy="1143000"/>
          </a:xfrm>
          <a:prstGeom prst="wedgeRoundRectCallout">
            <a:avLst>
              <a:gd fmla="val -68391" name="adj1"/>
              <a:gd fmla="val -94833" name="adj2"/>
              <a:gd fmla="val 16667" name="adj3"/>
            </a:avLst>
          </a:prstGeom>
          <a:solidFill>
            <a:srgbClr val="7F7F7F"/>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Adaptive randomization has put subjects where they are needed</a:t>
            </a:r>
            <a:endParaRPr sz="1400">
              <a:solidFill>
                <a:schemeClr val="lt1"/>
              </a:solidFill>
              <a:latin typeface="Calibri"/>
              <a:ea typeface="Calibri"/>
              <a:cs typeface="Calibri"/>
              <a:sym typeface="Calibri"/>
            </a:endParaRPr>
          </a:p>
        </p:txBody>
      </p:sp>
      <p:sp>
        <p:nvSpPr>
          <p:cNvPr id="182" name="Google Shape;182;p22"/>
          <p:cNvSpPr/>
          <p:nvPr/>
        </p:nvSpPr>
        <p:spPr>
          <a:xfrm>
            <a:off x="7346633" y="1074659"/>
            <a:ext cx="1568700" cy="1211400"/>
          </a:xfrm>
          <a:prstGeom prst="wedgeRoundRectCallout">
            <a:avLst>
              <a:gd fmla="val -106999" name="adj1"/>
              <a:gd fmla="val 55492" name="adj2"/>
              <a:gd fmla="val 16667" name="adj3"/>
            </a:avLst>
          </a:prstGeom>
          <a:solidFill>
            <a:schemeClr val="l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The response model closely fits the observations with narrow confidence limits</a:t>
            </a:r>
            <a:endParaRPr sz="1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3"/>
          <p:cNvPicPr preferRelativeResize="0"/>
          <p:nvPr/>
        </p:nvPicPr>
        <p:blipFill rotWithShape="1">
          <a:blip r:embed="rId3">
            <a:alphaModFix/>
          </a:blip>
          <a:srcRect b="0" l="0" r="0" t="0"/>
          <a:stretch/>
        </p:blipFill>
        <p:spPr>
          <a:xfrm>
            <a:off x="1885950" y="1314450"/>
            <a:ext cx="5554980" cy="2777490"/>
          </a:xfrm>
          <a:prstGeom prst="rect">
            <a:avLst/>
          </a:prstGeom>
          <a:noFill/>
          <a:ln>
            <a:noFill/>
          </a:ln>
        </p:spPr>
      </p:pic>
      <p:pic>
        <p:nvPicPr>
          <p:cNvPr id="189" name="Google Shape;189;p23"/>
          <p:cNvPicPr preferRelativeResize="0"/>
          <p:nvPr/>
        </p:nvPicPr>
        <p:blipFill rotWithShape="1">
          <a:blip r:embed="rId4">
            <a:alphaModFix/>
          </a:blip>
          <a:srcRect b="0" l="0" r="0" t="0"/>
          <a:stretch/>
        </p:blipFill>
        <p:spPr>
          <a:xfrm>
            <a:off x="1885950" y="1314450"/>
            <a:ext cx="5554980" cy="2777490"/>
          </a:xfrm>
          <a:prstGeom prst="rect">
            <a:avLst/>
          </a:prstGeom>
          <a:noFill/>
          <a:ln>
            <a:noFill/>
          </a:ln>
        </p:spPr>
      </p:pic>
      <p:pic>
        <p:nvPicPr>
          <p:cNvPr id="190" name="Google Shape;190;p23"/>
          <p:cNvPicPr preferRelativeResize="0"/>
          <p:nvPr/>
        </p:nvPicPr>
        <p:blipFill rotWithShape="1">
          <a:blip r:embed="rId5">
            <a:alphaModFix/>
          </a:blip>
          <a:srcRect b="0" l="0" r="0" t="0"/>
          <a:stretch/>
        </p:blipFill>
        <p:spPr>
          <a:xfrm>
            <a:off x="1885950" y="1314450"/>
            <a:ext cx="5554980" cy="2777490"/>
          </a:xfrm>
          <a:prstGeom prst="rect">
            <a:avLst/>
          </a:prstGeom>
          <a:noFill/>
          <a:ln>
            <a:noFill/>
          </a:ln>
        </p:spPr>
      </p:pic>
      <p:pic>
        <p:nvPicPr>
          <p:cNvPr id="191" name="Google Shape;191;p23"/>
          <p:cNvPicPr preferRelativeResize="0"/>
          <p:nvPr/>
        </p:nvPicPr>
        <p:blipFill rotWithShape="1">
          <a:blip r:embed="rId6">
            <a:alphaModFix/>
          </a:blip>
          <a:srcRect b="0" l="0" r="0" t="0"/>
          <a:stretch/>
        </p:blipFill>
        <p:spPr>
          <a:xfrm>
            <a:off x="1885950" y="1314450"/>
            <a:ext cx="5554980" cy="2777490"/>
          </a:xfrm>
          <a:prstGeom prst="rect">
            <a:avLst/>
          </a:prstGeom>
          <a:noFill/>
          <a:ln>
            <a:noFill/>
          </a:ln>
        </p:spPr>
      </p:pic>
      <p:pic>
        <p:nvPicPr>
          <p:cNvPr id="192" name="Google Shape;192;p23"/>
          <p:cNvPicPr preferRelativeResize="0"/>
          <p:nvPr/>
        </p:nvPicPr>
        <p:blipFill rotWithShape="1">
          <a:blip r:embed="rId7">
            <a:alphaModFix/>
          </a:blip>
          <a:srcRect b="0" l="0" r="0" t="0"/>
          <a:stretch/>
        </p:blipFill>
        <p:spPr>
          <a:xfrm>
            <a:off x="1885950" y="1314450"/>
            <a:ext cx="5554980" cy="2777490"/>
          </a:xfrm>
          <a:prstGeom prst="rect">
            <a:avLst/>
          </a:prstGeom>
          <a:noFill/>
          <a:ln>
            <a:noFill/>
          </a:ln>
        </p:spPr>
      </p:pic>
      <p:pic>
        <p:nvPicPr>
          <p:cNvPr id="193" name="Google Shape;193;p23"/>
          <p:cNvPicPr preferRelativeResize="0"/>
          <p:nvPr/>
        </p:nvPicPr>
        <p:blipFill rotWithShape="1">
          <a:blip r:embed="rId8">
            <a:alphaModFix/>
          </a:blip>
          <a:srcRect b="0" l="0" r="0" t="0"/>
          <a:stretch/>
        </p:blipFill>
        <p:spPr>
          <a:xfrm>
            <a:off x="1885950" y="1314450"/>
            <a:ext cx="5554980" cy="2777490"/>
          </a:xfrm>
          <a:prstGeom prst="rect">
            <a:avLst/>
          </a:prstGeom>
          <a:noFill/>
          <a:ln>
            <a:noFill/>
          </a:ln>
        </p:spPr>
      </p:pic>
      <p:pic>
        <p:nvPicPr>
          <p:cNvPr id="194" name="Google Shape;194;p23"/>
          <p:cNvPicPr preferRelativeResize="0"/>
          <p:nvPr/>
        </p:nvPicPr>
        <p:blipFill rotWithShape="1">
          <a:blip r:embed="rId9">
            <a:alphaModFix/>
          </a:blip>
          <a:srcRect b="0" l="0" r="0" t="0"/>
          <a:stretch/>
        </p:blipFill>
        <p:spPr>
          <a:xfrm>
            <a:off x="1885950" y="1314450"/>
            <a:ext cx="5554980" cy="2777490"/>
          </a:xfrm>
          <a:prstGeom prst="rect">
            <a:avLst/>
          </a:prstGeom>
          <a:noFill/>
          <a:ln>
            <a:noFill/>
          </a:ln>
        </p:spPr>
      </p:pic>
      <p:pic>
        <p:nvPicPr>
          <p:cNvPr id="195" name="Google Shape;195;p23"/>
          <p:cNvPicPr preferRelativeResize="0"/>
          <p:nvPr/>
        </p:nvPicPr>
        <p:blipFill rotWithShape="1">
          <a:blip r:embed="rId10">
            <a:alphaModFix/>
          </a:blip>
          <a:srcRect b="0" l="0" r="0" t="0"/>
          <a:stretch/>
        </p:blipFill>
        <p:spPr>
          <a:xfrm>
            <a:off x="1885950" y="1314450"/>
            <a:ext cx="5554980" cy="2777490"/>
          </a:xfrm>
          <a:prstGeom prst="rect">
            <a:avLst/>
          </a:prstGeom>
          <a:noFill/>
          <a:ln>
            <a:noFill/>
          </a:ln>
        </p:spPr>
      </p:pic>
      <p:pic>
        <p:nvPicPr>
          <p:cNvPr id="196" name="Google Shape;196;p23"/>
          <p:cNvPicPr preferRelativeResize="0"/>
          <p:nvPr/>
        </p:nvPicPr>
        <p:blipFill rotWithShape="1">
          <a:blip r:embed="rId11">
            <a:alphaModFix/>
          </a:blip>
          <a:srcRect b="0" l="0" r="0" t="0"/>
          <a:stretch/>
        </p:blipFill>
        <p:spPr>
          <a:xfrm>
            <a:off x="1885950" y="1314450"/>
            <a:ext cx="5554980" cy="2777490"/>
          </a:xfrm>
          <a:prstGeom prst="rect">
            <a:avLst/>
          </a:prstGeom>
          <a:noFill/>
          <a:ln>
            <a:noFill/>
          </a:ln>
        </p:spPr>
      </p:pic>
      <p:pic>
        <p:nvPicPr>
          <p:cNvPr id="197" name="Google Shape;197;p23"/>
          <p:cNvPicPr preferRelativeResize="0"/>
          <p:nvPr/>
        </p:nvPicPr>
        <p:blipFill rotWithShape="1">
          <a:blip r:embed="rId12">
            <a:alphaModFix/>
          </a:blip>
          <a:srcRect b="0" l="0" r="0" t="0"/>
          <a:stretch/>
        </p:blipFill>
        <p:spPr>
          <a:xfrm>
            <a:off x="1885950" y="1314450"/>
            <a:ext cx="5554980" cy="2777490"/>
          </a:xfrm>
          <a:prstGeom prst="rect">
            <a:avLst/>
          </a:prstGeom>
          <a:noFill/>
          <a:ln>
            <a:noFill/>
          </a:ln>
        </p:spPr>
      </p:pic>
      <p:pic>
        <p:nvPicPr>
          <p:cNvPr id="198" name="Google Shape;198;p23"/>
          <p:cNvPicPr preferRelativeResize="0"/>
          <p:nvPr/>
        </p:nvPicPr>
        <p:blipFill rotWithShape="1">
          <a:blip r:embed="rId13">
            <a:alphaModFix/>
          </a:blip>
          <a:srcRect b="0" l="0" r="0" t="0"/>
          <a:stretch/>
        </p:blipFill>
        <p:spPr>
          <a:xfrm>
            <a:off x="1885950" y="1314450"/>
            <a:ext cx="5554980" cy="2777490"/>
          </a:xfrm>
          <a:prstGeom prst="rect">
            <a:avLst/>
          </a:prstGeom>
          <a:noFill/>
          <a:ln>
            <a:noFill/>
          </a:ln>
        </p:spPr>
      </p:pic>
      <p:pic>
        <p:nvPicPr>
          <p:cNvPr id="199" name="Google Shape;199;p23"/>
          <p:cNvPicPr preferRelativeResize="0"/>
          <p:nvPr/>
        </p:nvPicPr>
        <p:blipFill rotWithShape="1">
          <a:blip r:embed="rId14">
            <a:alphaModFix/>
          </a:blip>
          <a:srcRect b="0" l="0" r="0" t="0"/>
          <a:stretch/>
        </p:blipFill>
        <p:spPr>
          <a:xfrm>
            <a:off x="1885950" y="1314450"/>
            <a:ext cx="5554980" cy="2777490"/>
          </a:xfrm>
          <a:prstGeom prst="rect">
            <a:avLst/>
          </a:prstGeom>
          <a:noFill/>
          <a:ln>
            <a:noFill/>
          </a:ln>
        </p:spPr>
      </p:pic>
      <p:pic>
        <p:nvPicPr>
          <p:cNvPr id="200" name="Google Shape;200;p23"/>
          <p:cNvPicPr preferRelativeResize="0"/>
          <p:nvPr/>
        </p:nvPicPr>
        <p:blipFill rotWithShape="1">
          <a:blip r:embed="rId15">
            <a:alphaModFix/>
          </a:blip>
          <a:srcRect b="0" l="0" r="0" t="0"/>
          <a:stretch/>
        </p:blipFill>
        <p:spPr>
          <a:xfrm>
            <a:off x="1885950" y="1314450"/>
            <a:ext cx="5554980" cy="2777490"/>
          </a:xfrm>
          <a:prstGeom prst="rect">
            <a:avLst/>
          </a:prstGeom>
          <a:noFill/>
          <a:ln>
            <a:noFill/>
          </a:ln>
        </p:spPr>
      </p:pic>
      <p:pic>
        <p:nvPicPr>
          <p:cNvPr id="201" name="Google Shape;201;p23"/>
          <p:cNvPicPr preferRelativeResize="0"/>
          <p:nvPr/>
        </p:nvPicPr>
        <p:blipFill rotWithShape="1">
          <a:blip r:embed="rId16">
            <a:alphaModFix/>
          </a:blip>
          <a:srcRect b="0" l="0" r="0" t="0"/>
          <a:stretch/>
        </p:blipFill>
        <p:spPr>
          <a:xfrm>
            <a:off x="1885950" y="1314450"/>
            <a:ext cx="5554980" cy="2777490"/>
          </a:xfrm>
          <a:prstGeom prst="rect">
            <a:avLst/>
          </a:prstGeom>
          <a:noFill/>
          <a:ln>
            <a:noFill/>
          </a:ln>
        </p:spPr>
      </p:pic>
      <p:pic>
        <p:nvPicPr>
          <p:cNvPr id="202" name="Google Shape;202;p23"/>
          <p:cNvPicPr preferRelativeResize="0"/>
          <p:nvPr/>
        </p:nvPicPr>
        <p:blipFill rotWithShape="1">
          <a:blip r:embed="rId17">
            <a:alphaModFix/>
          </a:blip>
          <a:srcRect b="0" l="0" r="0" t="0"/>
          <a:stretch/>
        </p:blipFill>
        <p:spPr>
          <a:xfrm>
            <a:off x="1885950" y="1314450"/>
            <a:ext cx="5554980" cy="2777490"/>
          </a:xfrm>
          <a:prstGeom prst="rect">
            <a:avLst/>
          </a:prstGeom>
          <a:noFill/>
          <a:ln>
            <a:noFill/>
          </a:ln>
        </p:spPr>
      </p:pic>
      <p:pic>
        <p:nvPicPr>
          <p:cNvPr id="203" name="Google Shape;203;p23"/>
          <p:cNvPicPr preferRelativeResize="0"/>
          <p:nvPr/>
        </p:nvPicPr>
        <p:blipFill rotWithShape="1">
          <a:blip r:embed="rId18">
            <a:alphaModFix/>
          </a:blip>
          <a:srcRect b="0" l="0" r="0" t="0"/>
          <a:stretch/>
        </p:blipFill>
        <p:spPr>
          <a:xfrm>
            <a:off x="1885950" y="1314450"/>
            <a:ext cx="5554980" cy="2777490"/>
          </a:xfrm>
          <a:prstGeom prst="rect">
            <a:avLst/>
          </a:prstGeom>
          <a:noFill/>
          <a:ln>
            <a:noFill/>
          </a:ln>
        </p:spPr>
      </p:pic>
      <p:pic>
        <p:nvPicPr>
          <p:cNvPr id="204" name="Google Shape;204;p23"/>
          <p:cNvPicPr preferRelativeResize="0"/>
          <p:nvPr/>
        </p:nvPicPr>
        <p:blipFill rotWithShape="1">
          <a:blip r:embed="rId19">
            <a:alphaModFix/>
          </a:blip>
          <a:srcRect b="0" l="0" r="0" t="0"/>
          <a:stretch/>
        </p:blipFill>
        <p:spPr>
          <a:xfrm>
            <a:off x="1885950" y="1314450"/>
            <a:ext cx="5554980" cy="2777490"/>
          </a:xfrm>
          <a:prstGeom prst="rect">
            <a:avLst/>
          </a:prstGeom>
          <a:noFill/>
          <a:ln>
            <a:noFill/>
          </a:ln>
        </p:spPr>
      </p:pic>
      <p:pic>
        <p:nvPicPr>
          <p:cNvPr id="205" name="Google Shape;205;p23"/>
          <p:cNvPicPr preferRelativeResize="0"/>
          <p:nvPr/>
        </p:nvPicPr>
        <p:blipFill rotWithShape="1">
          <a:blip r:embed="rId20">
            <a:alphaModFix/>
          </a:blip>
          <a:srcRect b="0" l="0" r="0" t="0"/>
          <a:stretch/>
        </p:blipFill>
        <p:spPr>
          <a:xfrm>
            <a:off x="1885950" y="1314450"/>
            <a:ext cx="5554980" cy="2777490"/>
          </a:xfrm>
          <a:prstGeom prst="rect">
            <a:avLst/>
          </a:prstGeom>
          <a:noFill/>
          <a:ln>
            <a:noFill/>
          </a:ln>
        </p:spPr>
      </p:pic>
      <p:pic>
        <p:nvPicPr>
          <p:cNvPr id="206" name="Google Shape;206;p23"/>
          <p:cNvPicPr preferRelativeResize="0"/>
          <p:nvPr/>
        </p:nvPicPr>
        <p:blipFill rotWithShape="1">
          <a:blip r:embed="rId21">
            <a:alphaModFix/>
          </a:blip>
          <a:srcRect b="0" l="0" r="0" t="0"/>
          <a:stretch/>
        </p:blipFill>
        <p:spPr>
          <a:xfrm>
            <a:off x="1885950" y="1314450"/>
            <a:ext cx="5554980" cy="2777490"/>
          </a:xfrm>
          <a:prstGeom prst="rect">
            <a:avLst/>
          </a:prstGeom>
          <a:noFill/>
          <a:ln>
            <a:noFill/>
          </a:ln>
        </p:spPr>
      </p:pic>
      <p:pic>
        <p:nvPicPr>
          <p:cNvPr id="207" name="Google Shape;207;p23"/>
          <p:cNvPicPr preferRelativeResize="0"/>
          <p:nvPr/>
        </p:nvPicPr>
        <p:blipFill rotWithShape="1">
          <a:blip r:embed="rId22">
            <a:alphaModFix/>
          </a:blip>
          <a:srcRect b="0" l="0" r="0" t="0"/>
          <a:stretch/>
        </p:blipFill>
        <p:spPr>
          <a:xfrm>
            <a:off x="1885950" y="1314450"/>
            <a:ext cx="5554980" cy="2777490"/>
          </a:xfrm>
          <a:prstGeom prst="rect">
            <a:avLst/>
          </a:prstGeom>
          <a:noFill/>
          <a:ln>
            <a:noFill/>
          </a:ln>
        </p:spPr>
      </p:pic>
      <p:pic>
        <p:nvPicPr>
          <p:cNvPr id="208" name="Google Shape;208;p23"/>
          <p:cNvPicPr preferRelativeResize="0"/>
          <p:nvPr/>
        </p:nvPicPr>
        <p:blipFill rotWithShape="1">
          <a:blip r:embed="rId23">
            <a:alphaModFix/>
          </a:blip>
          <a:srcRect b="0" l="0" r="0" t="0"/>
          <a:stretch/>
        </p:blipFill>
        <p:spPr>
          <a:xfrm>
            <a:off x="1885950" y="1314450"/>
            <a:ext cx="5554980" cy="2777490"/>
          </a:xfrm>
          <a:prstGeom prst="rect">
            <a:avLst/>
          </a:prstGeom>
          <a:noFill/>
          <a:ln>
            <a:noFill/>
          </a:ln>
        </p:spPr>
      </p:pic>
      <p:pic>
        <p:nvPicPr>
          <p:cNvPr id="209" name="Google Shape;209;p23"/>
          <p:cNvPicPr preferRelativeResize="0"/>
          <p:nvPr/>
        </p:nvPicPr>
        <p:blipFill rotWithShape="1">
          <a:blip r:embed="rId24">
            <a:alphaModFix/>
          </a:blip>
          <a:srcRect b="0" l="0" r="0" t="0"/>
          <a:stretch/>
        </p:blipFill>
        <p:spPr>
          <a:xfrm>
            <a:off x="1885950" y="1314450"/>
            <a:ext cx="5554980" cy="2777490"/>
          </a:xfrm>
          <a:prstGeom prst="rect">
            <a:avLst/>
          </a:prstGeom>
          <a:noFill/>
          <a:ln>
            <a:noFill/>
          </a:ln>
        </p:spPr>
      </p:pic>
      <p:pic>
        <p:nvPicPr>
          <p:cNvPr id="210" name="Google Shape;210;p23"/>
          <p:cNvPicPr preferRelativeResize="0"/>
          <p:nvPr/>
        </p:nvPicPr>
        <p:blipFill rotWithShape="1">
          <a:blip r:embed="rId25">
            <a:alphaModFix/>
          </a:blip>
          <a:srcRect b="0" l="0" r="0" t="0"/>
          <a:stretch/>
        </p:blipFill>
        <p:spPr>
          <a:xfrm>
            <a:off x="1885950" y="1314450"/>
            <a:ext cx="5554980" cy="2777490"/>
          </a:xfrm>
          <a:prstGeom prst="rect">
            <a:avLst/>
          </a:prstGeom>
          <a:noFill/>
          <a:ln>
            <a:noFill/>
          </a:ln>
        </p:spPr>
      </p:pic>
      <p:pic>
        <p:nvPicPr>
          <p:cNvPr id="211" name="Google Shape;211;p23"/>
          <p:cNvPicPr preferRelativeResize="0"/>
          <p:nvPr/>
        </p:nvPicPr>
        <p:blipFill rotWithShape="1">
          <a:blip r:embed="rId26">
            <a:alphaModFix/>
          </a:blip>
          <a:srcRect b="0" l="0" r="0" t="0"/>
          <a:stretch/>
        </p:blipFill>
        <p:spPr>
          <a:xfrm>
            <a:off x="1885950" y="1314450"/>
            <a:ext cx="5554980" cy="2777490"/>
          </a:xfrm>
          <a:prstGeom prst="rect">
            <a:avLst/>
          </a:prstGeom>
          <a:noFill/>
          <a:ln>
            <a:noFill/>
          </a:ln>
        </p:spPr>
      </p:pic>
      <p:pic>
        <p:nvPicPr>
          <p:cNvPr id="212" name="Google Shape;212;p23"/>
          <p:cNvPicPr preferRelativeResize="0"/>
          <p:nvPr/>
        </p:nvPicPr>
        <p:blipFill rotWithShape="1">
          <a:blip r:embed="rId27">
            <a:alphaModFix/>
          </a:blip>
          <a:srcRect b="0" l="0" r="0" t="0"/>
          <a:stretch/>
        </p:blipFill>
        <p:spPr>
          <a:xfrm>
            <a:off x="1885950" y="1314450"/>
            <a:ext cx="5554980" cy="2777490"/>
          </a:xfrm>
          <a:prstGeom prst="rect">
            <a:avLst/>
          </a:prstGeom>
          <a:noFill/>
          <a:ln>
            <a:noFill/>
          </a:ln>
        </p:spPr>
      </p:pic>
      <p:pic>
        <p:nvPicPr>
          <p:cNvPr id="213" name="Google Shape;213;p23"/>
          <p:cNvPicPr preferRelativeResize="0"/>
          <p:nvPr/>
        </p:nvPicPr>
        <p:blipFill rotWithShape="1">
          <a:blip r:embed="rId28">
            <a:alphaModFix/>
          </a:blip>
          <a:srcRect b="0" l="0" r="0" t="0"/>
          <a:stretch/>
        </p:blipFill>
        <p:spPr>
          <a:xfrm>
            <a:off x="1885950" y="1314450"/>
            <a:ext cx="5554980" cy="2777490"/>
          </a:xfrm>
          <a:prstGeom prst="rect">
            <a:avLst/>
          </a:prstGeom>
          <a:noFill/>
          <a:ln>
            <a:noFill/>
          </a:ln>
        </p:spPr>
      </p:pic>
      <p:pic>
        <p:nvPicPr>
          <p:cNvPr id="214" name="Google Shape;214;p23"/>
          <p:cNvPicPr preferRelativeResize="0"/>
          <p:nvPr/>
        </p:nvPicPr>
        <p:blipFill rotWithShape="1">
          <a:blip r:embed="rId29">
            <a:alphaModFix/>
          </a:blip>
          <a:srcRect b="0" l="0" r="0" t="0"/>
          <a:stretch/>
        </p:blipFill>
        <p:spPr>
          <a:xfrm>
            <a:off x="1885950" y="1314450"/>
            <a:ext cx="5554980" cy="2777490"/>
          </a:xfrm>
          <a:prstGeom prst="rect">
            <a:avLst/>
          </a:prstGeom>
          <a:noFill/>
          <a:ln>
            <a:noFill/>
          </a:ln>
        </p:spPr>
      </p:pic>
      <p:pic>
        <p:nvPicPr>
          <p:cNvPr id="215" name="Google Shape;215;p23"/>
          <p:cNvPicPr preferRelativeResize="0"/>
          <p:nvPr/>
        </p:nvPicPr>
        <p:blipFill rotWithShape="1">
          <a:blip r:embed="rId30">
            <a:alphaModFix/>
          </a:blip>
          <a:srcRect b="0" l="0" r="0" t="0"/>
          <a:stretch/>
        </p:blipFill>
        <p:spPr>
          <a:xfrm>
            <a:off x="1885950" y="1314450"/>
            <a:ext cx="5554980" cy="2777490"/>
          </a:xfrm>
          <a:prstGeom prst="rect">
            <a:avLst/>
          </a:prstGeom>
          <a:noFill/>
          <a:ln>
            <a:noFill/>
          </a:ln>
        </p:spPr>
      </p:pic>
      <p:pic>
        <p:nvPicPr>
          <p:cNvPr id="216" name="Google Shape;216;p23"/>
          <p:cNvPicPr preferRelativeResize="0"/>
          <p:nvPr/>
        </p:nvPicPr>
        <p:blipFill rotWithShape="1">
          <a:blip r:embed="rId31">
            <a:alphaModFix/>
          </a:blip>
          <a:srcRect b="0" l="0" r="0" t="0"/>
          <a:stretch/>
        </p:blipFill>
        <p:spPr>
          <a:xfrm>
            <a:off x="1885950" y="1314450"/>
            <a:ext cx="5554980" cy="2777490"/>
          </a:xfrm>
          <a:prstGeom prst="rect">
            <a:avLst/>
          </a:prstGeom>
          <a:noFill/>
          <a:ln>
            <a:noFill/>
          </a:ln>
        </p:spPr>
      </p:pic>
      <p:pic>
        <p:nvPicPr>
          <p:cNvPr id="217" name="Google Shape;217;p23"/>
          <p:cNvPicPr preferRelativeResize="0"/>
          <p:nvPr/>
        </p:nvPicPr>
        <p:blipFill rotWithShape="1">
          <a:blip r:embed="rId32">
            <a:alphaModFix/>
          </a:blip>
          <a:srcRect b="0" l="0" r="0" t="0"/>
          <a:stretch/>
        </p:blipFill>
        <p:spPr>
          <a:xfrm>
            <a:off x="1885950" y="1314450"/>
            <a:ext cx="5554980" cy="2777490"/>
          </a:xfrm>
          <a:prstGeom prst="rect">
            <a:avLst/>
          </a:prstGeom>
          <a:noFill/>
          <a:ln>
            <a:noFill/>
          </a:ln>
        </p:spPr>
      </p:pic>
      <p:pic>
        <p:nvPicPr>
          <p:cNvPr id="218" name="Google Shape;218;p23"/>
          <p:cNvPicPr preferRelativeResize="0"/>
          <p:nvPr/>
        </p:nvPicPr>
        <p:blipFill rotWithShape="1">
          <a:blip r:embed="rId33">
            <a:alphaModFix/>
          </a:blip>
          <a:srcRect b="0" l="0" r="0" t="0"/>
          <a:stretch/>
        </p:blipFill>
        <p:spPr>
          <a:xfrm>
            <a:off x="1885950" y="1314450"/>
            <a:ext cx="5554980" cy="2777490"/>
          </a:xfrm>
          <a:prstGeom prst="rect">
            <a:avLst/>
          </a:prstGeom>
          <a:noFill/>
          <a:ln>
            <a:noFill/>
          </a:ln>
        </p:spPr>
      </p:pic>
      <p:pic>
        <p:nvPicPr>
          <p:cNvPr id="219" name="Google Shape;219;p23"/>
          <p:cNvPicPr preferRelativeResize="0"/>
          <p:nvPr/>
        </p:nvPicPr>
        <p:blipFill rotWithShape="1">
          <a:blip r:embed="rId34">
            <a:alphaModFix/>
          </a:blip>
          <a:srcRect b="0" l="0" r="0" t="0"/>
          <a:stretch/>
        </p:blipFill>
        <p:spPr>
          <a:xfrm>
            <a:off x="1885950" y="1314450"/>
            <a:ext cx="5554980" cy="2777490"/>
          </a:xfrm>
          <a:prstGeom prst="rect">
            <a:avLst/>
          </a:prstGeom>
          <a:noFill/>
          <a:ln>
            <a:noFill/>
          </a:ln>
        </p:spPr>
      </p:pic>
      <p:pic>
        <p:nvPicPr>
          <p:cNvPr id="220" name="Google Shape;220;p23"/>
          <p:cNvPicPr preferRelativeResize="0"/>
          <p:nvPr/>
        </p:nvPicPr>
        <p:blipFill rotWithShape="1">
          <a:blip r:embed="rId35">
            <a:alphaModFix/>
          </a:blip>
          <a:srcRect b="0" l="0" r="0" t="0"/>
          <a:stretch/>
        </p:blipFill>
        <p:spPr>
          <a:xfrm>
            <a:off x="1885950" y="1314450"/>
            <a:ext cx="5554980" cy="2777490"/>
          </a:xfrm>
          <a:prstGeom prst="rect">
            <a:avLst/>
          </a:prstGeom>
          <a:noFill/>
          <a:ln>
            <a:noFill/>
          </a:ln>
        </p:spPr>
      </p:pic>
      <p:sp>
        <p:nvSpPr>
          <p:cNvPr id="221" name="Google Shape;221;p23"/>
          <p:cNvSpPr txBox="1"/>
          <p:nvPr/>
        </p:nvSpPr>
        <p:spPr>
          <a:xfrm>
            <a:off x="1485900" y="205978"/>
            <a:ext cx="6172200" cy="857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chemeClr val="dk1"/>
              </a:buClr>
              <a:buSzPts val="3300"/>
              <a:buFont typeface="Calibri"/>
              <a:buNone/>
            </a:pPr>
            <a:r>
              <a:rPr lang="en" sz="3300">
                <a:solidFill>
                  <a:schemeClr val="dk1"/>
                </a:solidFill>
                <a:latin typeface="Calibri"/>
                <a:ea typeface="Calibri"/>
                <a:cs typeface="Calibri"/>
                <a:sym typeface="Calibri"/>
              </a:rPr>
              <a:t>Example Simulation</a:t>
            </a:r>
            <a:endParaRPr sz="1100"/>
          </a:p>
        </p:txBody>
      </p:sp>
      <p:sp>
        <p:nvSpPr>
          <p:cNvPr id="222" name="Google Shape;222;p23"/>
          <p:cNvSpPr txBox="1"/>
          <p:nvPr/>
        </p:nvSpPr>
        <p:spPr>
          <a:xfrm>
            <a:off x="2571750" y="38290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Duration (hrs)</a:t>
            </a:r>
            <a:endParaRPr sz="1400">
              <a:solidFill>
                <a:schemeClr val="dk1"/>
              </a:solidFill>
              <a:latin typeface="Calibri"/>
              <a:ea typeface="Calibri"/>
              <a:cs typeface="Calibri"/>
              <a:sym typeface="Calibri"/>
            </a:endParaRPr>
          </a:p>
        </p:txBody>
      </p:sp>
      <p:sp>
        <p:nvSpPr>
          <p:cNvPr id="223" name="Google Shape;223;p23"/>
          <p:cNvSpPr txBox="1"/>
          <p:nvPr/>
        </p:nvSpPr>
        <p:spPr>
          <a:xfrm>
            <a:off x="5314950" y="380619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Duration (hrs)</a:t>
            </a:r>
            <a:endParaRPr sz="1400">
              <a:solidFill>
                <a:schemeClr val="dk1"/>
              </a:solidFill>
              <a:latin typeface="Calibri"/>
              <a:ea typeface="Calibri"/>
              <a:cs typeface="Calibri"/>
              <a:sym typeface="Calibri"/>
            </a:endParaRPr>
          </a:p>
        </p:txBody>
      </p:sp>
      <p:sp>
        <p:nvSpPr>
          <p:cNvPr id="224" name="Google Shape;224;p23"/>
          <p:cNvSpPr txBox="1"/>
          <p:nvPr/>
        </p:nvSpPr>
        <p:spPr>
          <a:xfrm>
            <a:off x="2560320" y="12001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dk1"/>
                </a:solidFill>
                <a:latin typeface="Calibri"/>
                <a:ea typeface="Calibri"/>
                <a:cs typeface="Calibri"/>
                <a:sym typeface="Calibri"/>
              </a:rPr>
              <a:t>Shockable</a:t>
            </a:r>
            <a:endParaRPr b="1" sz="1400">
              <a:solidFill>
                <a:schemeClr val="dk1"/>
              </a:solidFill>
              <a:latin typeface="Calibri"/>
              <a:ea typeface="Calibri"/>
              <a:cs typeface="Calibri"/>
              <a:sym typeface="Calibri"/>
            </a:endParaRPr>
          </a:p>
        </p:txBody>
      </p:sp>
      <p:sp>
        <p:nvSpPr>
          <p:cNvPr id="225" name="Google Shape;225;p23"/>
          <p:cNvSpPr txBox="1"/>
          <p:nvPr/>
        </p:nvSpPr>
        <p:spPr>
          <a:xfrm>
            <a:off x="5314950" y="1200150"/>
            <a:ext cx="1371600" cy="285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dk1"/>
                </a:solidFill>
                <a:latin typeface="Calibri"/>
                <a:ea typeface="Calibri"/>
                <a:cs typeface="Calibri"/>
                <a:sym typeface="Calibri"/>
              </a:rPr>
              <a:t>Non-shockable</a:t>
            </a:r>
            <a:endParaRPr b="1" sz="1400">
              <a:solidFill>
                <a:schemeClr val="dk1"/>
              </a:solidFill>
              <a:latin typeface="Calibri"/>
              <a:ea typeface="Calibri"/>
              <a:cs typeface="Calibri"/>
              <a:sym typeface="Calibri"/>
            </a:endParaRPr>
          </a:p>
        </p:txBody>
      </p:sp>
      <p:sp>
        <p:nvSpPr>
          <p:cNvPr id="226" name="Google Shape;226;p23"/>
          <p:cNvSpPr/>
          <p:nvPr/>
        </p:nvSpPr>
        <p:spPr>
          <a:xfrm>
            <a:off x="4149090" y="3263265"/>
            <a:ext cx="1943100" cy="1657200"/>
          </a:xfrm>
          <a:prstGeom prst="wedgeRoundRectCallout">
            <a:avLst>
              <a:gd fmla="val -71997" name="adj1"/>
              <a:gd fmla="val -100472" name="adj2"/>
              <a:gd fmla="val 16667" name="adj3"/>
            </a:avLst>
          </a:prstGeom>
          <a:solidFill>
            <a:srgbClr val="3F3F3F"/>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Black lines show the “truth”, the scenario being simulated, which the model has estimated.</a:t>
            </a:r>
            <a:endParaRPr sz="1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