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0" d="100"/>
          <a:sy n="90" d="100"/>
        </p:scale>
        <p:origin x="5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3A3E-D631-4D55-AD17-83281961515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9669-A6C1-46F1-A210-6FD880E38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6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3A3E-D631-4D55-AD17-83281961515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9669-A6C1-46F1-A210-6FD880E38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7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3A3E-D631-4D55-AD17-83281961515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9669-A6C1-46F1-A210-6FD880E38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3A3E-D631-4D55-AD17-83281961515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9669-A6C1-46F1-A210-6FD880E38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2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3A3E-D631-4D55-AD17-83281961515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9669-A6C1-46F1-A210-6FD880E38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6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3A3E-D631-4D55-AD17-83281961515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9669-A6C1-46F1-A210-6FD880E38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0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3A3E-D631-4D55-AD17-83281961515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9669-A6C1-46F1-A210-6FD880E38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7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3A3E-D631-4D55-AD17-83281961515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9669-A6C1-46F1-A210-6FD880E38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7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3A3E-D631-4D55-AD17-83281961515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9669-A6C1-46F1-A210-6FD880E38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0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3A3E-D631-4D55-AD17-83281961515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9669-A6C1-46F1-A210-6FD880E38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1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3A3E-D631-4D55-AD17-83281961515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9669-A6C1-46F1-A210-6FD880E38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33A3E-D631-4D55-AD17-832819615159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9669-A6C1-46F1-A210-6FD880E38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2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 descr="File:Solid white borderedS.sv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12" y="109022"/>
            <a:ext cx="11957168" cy="6668968"/>
          </a:xfrm>
          <a:prstGeom prst="rect">
            <a:avLst/>
          </a:prstGeom>
        </p:spPr>
      </p:pic>
      <p:pic>
        <p:nvPicPr>
          <p:cNvPr id="4" name="Google Shape;349;p38"/>
          <p:cNvPicPr preferRelativeResize="0"/>
          <p:nvPr/>
        </p:nvPicPr>
        <p:blipFill rotWithShape="1">
          <a:blip r:embed="rId3">
            <a:alphaModFix/>
          </a:blip>
          <a:srcRect t="23201" b="24019"/>
          <a:stretch/>
        </p:blipFill>
        <p:spPr>
          <a:xfrm>
            <a:off x="0" y="5609262"/>
            <a:ext cx="2385848" cy="1259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349;p38"/>
          <p:cNvPicPr preferRelativeResize="0"/>
          <p:nvPr/>
        </p:nvPicPr>
        <p:blipFill rotWithShape="1">
          <a:blip r:embed="rId3">
            <a:alphaModFix/>
          </a:blip>
          <a:srcRect t="23201" b="24019"/>
          <a:stretch/>
        </p:blipFill>
        <p:spPr>
          <a:xfrm>
            <a:off x="9806152" y="5609262"/>
            <a:ext cx="2385848" cy="125924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422635" y="399652"/>
            <a:ext cx="7346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Lato Black" panose="020F0A02020204030203" pitchFamily="34" charset="0"/>
              </a:rPr>
              <a:t>HOBIT Study </a:t>
            </a:r>
          </a:p>
          <a:p>
            <a:pPr algn="ctr"/>
            <a:r>
              <a:rPr lang="en-US" sz="3600" dirty="0" smtClean="0">
                <a:latin typeface="Lato Black" panose="020F0A02020204030203" pitchFamily="34" charset="0"/>
              </a:rPr>
              <a:t>Follow-up Interview Schedule</a:t>
            </a:r>
            <a:endParaRPr lang="en-US" sz="3600" dirty="0">
              <a:latin typeface="Lato Black" panose="020F0A02020204030203" pitchFamily="34" charset="0"/>
            </a:endParaRPr>
          </a:p>
        </p:txBody>
      </p:sp>
      <p:sp>
        <p:nvSpPr>
          <p:cNvPr id="16" name="AutoShape 2" descr="Image result for calendar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1532529" y="2196276"/>
            <a:ext cx="2181970" cy="1375789"/>
            <a:chOff x="285342" y="1565902"/>
            <a:chExt cx="2181970" cy="1375789"/>
          </a:xfrm>
        </p:grpSpPr>
        <p:sp>
          <p:nvSpPr>
            <p:cNvPr id="9" name="TextBox 8"/>
            <p:cNvSpPr txBox="1"/>
            <p:nvPr/>
          </p:nvSpPr>
          <p:spPr>
            <a:xfrm>
              <a:off x="285342" y="1565902"/>
              <a:ext cx="2100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Lato Black" panose="020F0A02020204030203" pitchFamily="34" charset="0"/>
                </a:rPr>
                <a:t>At 1 month </a:t>
              </a:r>
              <a:endParaRPr lang="en-US" sz="2800" dirty="0">
                <a:latin typeface="Lato Black" panose="020F0A02020204030203" pitchFamily="34" charset="0"/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975" y="1996829"/>
              <a:ext cx="944862" cy="944862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1153519" y="2507190"/>
              <a:ext cx="1313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_________</a:t>
              </a:r>
              <a:endParaRPr lang="en-US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567786" y="3709011"/>
            <a:ext cx="21949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Answer questions by telephone </a:t>
            </a:r>
          </a:p>
          <a:p>
            <a:r>
              <a:rPr lang="en-US" sz="2000" dirty="0" smtClean="0"/>
              <a:t>(20 </a:t>
            </a:r>
            <a:r>
              <a:rPr lang="en-US" sz="2000" dirty="0" err="1" smtClean="0"/>
              <a:t>mins</a:t>
            </a:r>
            <a:r>
              <a:rPr lang="en-US" sz="2000" dirty="0" smtClean="0"/>
              <a:t>) </a:t>
            </a:r>
            <a:endParaRPr lang="en-US" sz="20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4902145" y="2196276"/>
            <a:ext cx="2181970" cy="1375789"/>
            <a:chOff x="4317549" y="1718302"/>
            <a:chExt cx="2181970" cy="1375789"/>
          </a:xfrm>
        </p:grpSpPr>
        <p:sp>
          <p:nvSpPr>
            <p:cNvPr id="49" name="TextBox 48"/>
            <p:cNvSpPr txBox="1"/>
            <p:nvPr/>
          </p:nvSpPr>
          <p:spPr>
            <a:xfrm>
              <a:off x="4317549" y="1718302"/>
              <a:ext cx="21819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Lato Black" panose="020F0A02020204030203" pitchFamily="34" charset="0"/>
                </a:rPr>
                <a:t>At 3 months </a:t>
              </a:r>
              <a:endParaRPr lang="en-US" sz="2800" dirty="0">
                <a:latin typeface="Lato Black" panose="020F0A02020204030203" pitchFamily="34" charset="0"/>
              </a:endParaRPr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0182" y="2149229"/>
              <a:ext cx="944862" cy="944862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/>
          </p:nvSpPr>
          <p:spPr>
            <a:xfrm>
              <a:off x="5185726" y="2659590"/>
              <a:ext cx="1313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_________</a:t>
              </a:r>
              <a:endParaRPr lang="en-US" b="1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8359848" y="2196276"/>
            <a:ext cx="2181970" cy="1375789"/>
            <a:chOff x="8515272" y="1718302"/>
            <a:chExt cx="2181970" cy="1375789"/>
          </a:xfrm>
        </p:grpSpPr>
        <p:sp>
          <p:nvSpPr>
            <p:cNvPr id="52" name="TextBox 51"/>
            <p:cNvSpPr txBox="1"/>
            <p:nvPr/>
          </p:nvSpPr>
          <p:spPr>
            <a:xfrm>
              <a:off x="8515272" y="1718302"/>
              <a:ext cx="21819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Lato Black" panose="020F0A02020204030203" pitchFamily="34" charset="0"/>
                </a:rPr>
                <a:t>At 6 months </a:t>
              </a:r>
              <a:endParaRPr lang="en-US" sz="2800" dirty="0">
                <a:latin typeface="Lato Black" panose="020F0A02020204030203" pitchFamily="34" charset="0"/>
              </a:endParaRPr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7905" y="2149229"/>
              <a:ext cx="944862" cy="944862"/>
            </a:xfrm>
            <a:prstGeom prst="rect">
              <a:avLst/>
            </a:prstGeom>
          </p:spPr>
        </p:pic>
        <p:sp>
          <p:nvSpPr>
            <p:cNvPr id="54" name="TextBox 53"/>
            <p:cNvSpPr txBox="1"/>
            <p:nvPr/>
          </p:nvSpPr>
          <p:spPr>
            <a:xfrm>
              <a:off x="9383449" y="2659590"/>
              <a:ext cx="1313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_________</a:t>
              </a:r>
              <a:endParaRPr lang="en-US" b="1" dirty="0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4889120" y="3735584"/>
            <a:ext cx="21949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Answer questions by telephone </a:t>
            </a:r>
          </a:p>
          <a:p>
            <a:r>
              <a:rPr lang="en-US" sz="2000" dirty="0" smtClean="0"/>
              <a:t>(20 </a:t>
            </a:r>
            <a:r>
              <a:rPr lang="en-US" sz="2000" dirty="0" err="1" smtClean="0"/>
              <a:t>mins</a:t>
            </a:r>
            <a:r>
              <a:rPr lang="en-US" sz="2000" dirty="0" smtClean="0"/>
              <a:t>) </a:t>
            </a:r>
            <a:endParaRPr lang="en-US" sz="2000" dirty="0"/>
          </a:p>
        </p:txBody>
      </p:sp>
      <p:sp>
        <p:nvSpPr>
          <p:cNvPr id="80" name="TextBox 79"/>
          <p:cNvSpPr txBox="1"/>
          <p:nvPr/>
        </p:nvSpPr>
        <p:spPr>
          <a:xfrm>
            <a:off x="8359848" y="3709011"/>
            <a:ext cx="2583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Answer questions in person (preferred) or telephone (20 </a:t>
            </a:r>
            <a:r>
              <a:rPr lang="en-US" sz="2000" dirty="0" err="1" smtClean="0"/>
              <a:t>mins</a:t>
            </a:r>
            <a:r>
              <a:rPr lang="en-US" sz="2000" dirty="0" smtClean="0"/>
              <a:t>) </a:t>
            </a:r>
            <a:endParaRPr lang="en-US" sz="2000" dirty="0"/>
          </a:p>
        </p:txBody>
      </p:sp>
      <p:sp>
        <p:nvSpPr>
          <p:cNvPr id="87" name="TextBox 86"/>
          <p:cNvSpPr txBox="1"/>
          <p:nvPr/>
        </p:nvSpPr>
        <p:spPr>
          <a:xfrm>
            <a:off x="2472310" y="5416882"/>
            <a:ext cx="7247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Lato" panose="020F0502020204030203" pitchFamily="34" charset="0"/>
              </a:rPr>
              <a:t>You will receive a call from the HOBIT study </a:t>
            </a:r>
            <a:r>
              <a:rPr lang="en-US" dirty="0" smtClean="0">
                <a:latin typeface="Lato" panose="020F0502020204030203" pitchFamily="34" charset="0"/>
              </a:rPr>
              <a:t>team once a month for </a:t>
            </a:r>
          </a:p>
          <a:p>
            <a:pPr algn="ctr"/>
            <a:r>
              <a:rPr lang="en-US" dirty="0" smtClean="0">
                <a:latin typeface="Lato" panose="020F0502020204030203" pitchFamily="34" charset="0"/>
              </a:rPr>
              <a:t>6 months to check on how you are doing. I</a:t>
            </a:r>
            <a:r>
              <a:rPr lang="en-US" dirty="0" smtClean="0">
                <a:latin typeface="Lato" panose="020F0502020204030203" pitchFamily="34" charset="0"/>
              </a:rPr>
              <a:t>nterviews</a:t>
            </a:r>
            <a:r>
              <a:rPr lang="en-US" dirty="0" smtClean="0">
                <a:latin typeface="Lato" panose="020F0502020204030203" pitchFamily="34" charset="0"/>
              </a:rPr>
              <a:t> will be done at 1, 3, &amp; 6 months. We may call you from: (xxx) xxx-</a:t>
            </a:r>
            <a:r>
              <a:rPr lang="en-US" dirty="0" err="1" smtClean="0">
                <a:latin typeface="Lato" panose="020F0502020204030203" pitchFamily="34" charset="0"/>
              </a:rPr>
              <a:t>xxxx</a:t>
            </a:r>
            <a:r>
              <a:rPr lang="en-US" dirty="0" smtClean="0">
                <a:latin typeface="Lato" panose="020F0502020204030203" pitchFamily="34" charset="0"/>
              </a:rPr>
              <a:t> or (xxx) xxx-</a:t>
            </a:r>
            <a:r>
              <a:rPr lang="en-US" dirty="0" err="1" smtClean="0">
                <a:latin typeface="Lato" panose="020F0502020204030203" pitchFamily="34" charset="0"/>
              </a:rPr>
              <a:t>xxxx</a:t>
            </a:r>
            <a:endParaRPr lang="en-US" dirty="0">
              <a:latin typeface="Lato" panose="020F0502020204030203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92709" y="5207431"/>
            <a:ext cx="106008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03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5648</TotalTime>
  <Words>98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PowerPoint Presentation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Fisher, Natalie</dc:creator>
  <cp:lastModifiedBy>Fisher, Natalie</cp:lastModifiedBy>
  <cp:revision>19</cp:revision>
  <dcterms:created xsi:type="dcterms:W3CDTF">2019-12-16T19:49:45Z</dcterms:created>
  <dcterms:modified xsi:type="dcterms:W3CDTF">2019-12-20T20:47:31Z</dcterms:modified>
</cp:coreProperties>
</file>