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86" r:id="rId3"/>
    <p:sldId id="280" r:id="rId4"/>
    <p:sldId id="290" r:id="rId5"/>
    <p:sldId id="284" r:id="rId6"/>
    <p:sldId id="285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259B6-69D8-4D96-8BFD-B34FA08B335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18486-D11F-42BF-9723-C603D3F9C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5BAEA4-2DAC-4E94-9C28-0C7D54B5A6E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 smtClean="0"/>
          </a:p>
        </p:txBody>
      </p:sp>
      <p:sp>
        <p:nvSpPr>
          <p:cNvPr id="71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7" tIns="46659" rIns="93317" bIns="4665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40D16A-5320-450A-9864-6EA1222CFBFE}" type="slidenum">
              <a:rPr lang="en-US" altLang="en-US"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26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5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4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6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6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8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4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344E-B9C6-4C28-B576-9D6C32CF5B9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5253-C49C-4313-9339-B1E5AFB0F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6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boost-contact@umich.edu" TargetMode="External"/><Relationship Id="rId4" Type="http://schemas.openxmlformats.org/officeDocument/2006/relationships/hyperlink" Target="mailto:boost-PIs@umich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en-US" altLang="en-US" dirty="0" smtClean="0"/>
              <a:t>	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0" y="457200"/>
            <a:ext cx="12192000" cy="5791200"/>
          </a:xfrm>
        </p:spPr>
        <p:txBody>
          <a:bodyPr/>
          <a:lstStyle/>
          <a:p>
            <a:pPr marL="282575" indent="-282575" algn="ctr" eaLnBrk="1" hangingPunct="1">
              <a:buFont typeface="Arial" panose="020B0604020202020204" pitchFamily="34" charset="0"/>
              <a:buNone/>
            </a:pPr>
            <a:endParaRPr lang="en-US" altLang="en-US" u="sng" dirty="0" smtClean="0"/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r>
              <a:rPr lang="en-US" altLang="en-US" sz="4000" dirty="0" smtClean="0">
                <a:solidFill>
                  <a:srgbClr val="C00000"/>
                </a:solidFill>
              </a:rPr>
              <a:t>Brain Oxygen Optimization in Severe TBI Phase 3</a:t>
            </a:r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endParaRPr lang="en-US" altLang="en-US" sz="1800" i="1" dirty="0" smtClean="0"/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Erin Bengelink</a:t>
            </a:r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BOOST-3 Site Manager</a:t>
            </a:r>
          </a:p>
          <a:p>
            <a:pPr marL="282575" indent="-282575" algn="ctr"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SIREN CCC, University of Michigan</a:t>
            </a:r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"/>
            <a:ext cx="48942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Shape 86" descr="SIREN draft.png"/>
          <p:cNvPicPr preferRelativeResize="0"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0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300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Calibri Light" panose="020F0302020204030204" pitchFamily="34" charset="0"/>
              </a:rPr>
              <a:t>Ongoing Site Management </a:t>
            </a:r>
            <a:r>
              <a:rPr lang="en-US" altLang="en-US" dirty="0">
                <a:latin typeface="Calibri Light" panose="020F0302020204030204" pitchFamily="34" charset="0"/>
              </a:rPr>
              <a:t/>
            </a:r>
            <a:br>
              <a:rPr lang="en-US" altLang="en-US" dirty="0">
                <a:latin typeface="Calibri Light" panose="020F0302020204030204" pitchFamily="34" charset="0"/>
              </a:rPr>
            </a:b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22" y="5730081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5938838"/>
            <a:ext cx="220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838200" y="1836738"/>
            <a:ext cx="8077200" cy="34544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/>
              <a:t>It is the responsibility of each Hub/Site to maintain regulatory compliance, inclusive of site documents and people documents, throughout the duration of the trial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/>
              <a:t>Documents approaching expiration should be reconciled prior to the expiration date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altLang="en-US" dirty="0" smtClean="0"/>
              <a:t>Study team personnel who are out of regulatory compliance should not participate in any trial related activities</a:t>
            </a:r>
          </a:p>
          <a:p>
            <a:pPr marL="273050" indent="-273050" defTabSz="457200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12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Ongoing Regulatory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9564"/>
            <a:ext cx="5276273" cy="4357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Site Level</a:t>
            </a:r>
          </a:p>
          <a:p>
            <a:r>
              <a:rPr lang="en-US" dirty="0" smtClean="0"/>
              <a:t>Central IRB Approvals</a:t>
            </a:r>
          </a:p>
          <a:p>
            <a:r>
              <a:rPr lang="en-US" dirty="0" smtClean="0"/>
              <a:t>CLIA</a:t>
            </a:r>
          </a:p>
          <a:p>
            <a:r>
              <a:rPr lang="en-US" dirty="0" smtClean="0"/>
              <a:t>FWA</a:t>
            </a:r>
          </a:p>
          <a:p>
            <a:r>
              <a:rPr lang="en-US" dirty="0" smtClean="0"/>
              <a:t>Electronic Delegation of Authority Log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77527" y="1819564"/>
            <a:ext cx="5276273" cy="43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People Level</a:t>
            </a:r>
          </a:p>
          <a:p>
            <a:r>
              <a:rPr lang="en-US" dirty="0" smtClean="0"/>
              <a:t>HSP</a:t>
            </a:r>
          </a:p>
          <a:p>
            <a:r>
              <a:rPr lang="en-US" dirty="0" smtClean="0"/>
              <a:t>GCP</a:t>
            </a:r>
          </a:p>
          <a:p>
            <a:r>
              <a:rPr lang="en-US" dirty="0" smtClean="0"/>
              <a:t>CV</a:t>
            </a:r>
          </a:p>
          <a:p>
            <a:r>
              <a:rPr lang="en-US" dirty="0" smtClean="0"/>
              <a:t>Medical License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40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89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Calibri Light" panose="020F0302020204030204" pitchFamily="34" charset="0"/>
              </a:rPr>
              <a:t>Study Team Changes</a:t>
            </a:r>
            <a:r>
              <a:rPr lang="en-US" altLang="en-US" dirty="0">
                <a:latin typeface="Calibri Light" panose="020F0302020204030204" pitchFamily="34" charset="0"/>
              </a:rPr>
              <a:t/>
            </a:r>
            <a:br>
              <a:rPr lang="en-US" altLang="en-US" dirty="0">
                <a:latin typeface="Calibri Light" panose="020F0302020204030204" pitchFamily="34" charset="0"/>
              </a:rPr>
            </a:b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22" y="5730081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5938838"/>
            <a:ext cx="220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1981200"/>
            <a:ext cx="7315200" cy="3581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Add to BOOST-3 Database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Update eDOA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Upload all team personnel documents, trainings and certifications (eg., CV, medical license)</a:t>
            </a:r>
          </a:p>
          <a:p>
            <a:pPr marL="342900" lvl="1" indent="-342900" defTabSz="457200">
              <a:lnSpc>
                <a:spcPct val="100000"/>
              </a:lnSpc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Study team members cannot begin research related activities until all of the above have been reconciled.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Font typeface="Wingdings" panose="05000000000000000000" pitchFamily="2" charset="2"/>
              <a:buNone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Font typeface="Wingdings" panose="05000000000000000000" pitchFamily="2" charset="2"/>
              <a:buNone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defRPr/>
            </a:pP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9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20" y="309945"/>
            <a:ext cx="10515600" cy="1325563"/>
          </a:xfrm>
        </p:spPr>
        <p:txBody>
          <a:bodyPr/>
          <a:lstStyle/>
          <a:p>
            <a:r>
              <a:rPr lang="en-US" dirty="0" smtClean="0"/>
              <a:t>Regulatory Parameters Document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4" y="5743576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5487" y="1635508"/>
            <a:ext cx="8458200" cy="1716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r>
              <a:rPr lang="en-US" dirty="0"/>
              <a:t>O</a:t>
            </a:r>
            <a:r>
              <a:rPr lang="en-US" dirty="0" smtClean="0"/>
              <a:t>utlines all regulatory and training requirements</a:t>
            </a:r>
          </a:p>
          <a:p>
            <a:pPr marL="342900" lvl="1" indent="-342900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People Document:  Specific to an individual study team member</a:t>
            </a:r>
          </a:p>
          <a:p>
            <a:pPr marL="184150" lvl="2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endParaRPr lang="en-US" dirty="0" smtClean="0"/>
          </a:p>
          <a:p>
            <a:pPr marL="184150" lvl="2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endParaRPr lang="en-US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" y="2813369"/>
            <a:ext cx="894397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5938838"/>
            <a:ext cx="220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78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09" y="309945"/>
            <a:ext cx="10515600" cy="1325563"/>
          </a:xfrm>
        </p:spPr>
        <p:txBody>
          <a:bodyPr/>
          <a:lstStyle/>
          <a:p>
            <a:r>
              <a:rPr lang="en-US" dirty="0" smtClean="0"/>
              <a:t>Regulatory Parameters Document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4" y="5743576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25487" y="1635508"/>
            <a:ext cx="8458200" cy="1716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r>
              <a:rPr lang="en-US" dirty="0"/>
              <a:t>O</a:t>
            </a:r>
            <a:r>
              <a:rPr lang="en-US" dirty="0" smtClean="0"/>
              <a:t>utlines all regulatory and training requirements</a:t>
            </a:r>
          </a:p>
          <a:p>
            <a:pPr marL="342900" lvl="1" indent="-342900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Site Document:  Applies to a site/Spoke</a:t>
            </a:r>
          </a:p>
          <a:p>
            <a:pPr marL="184150" lvl="2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endParaRPr lang="en-US" dirty="0" smtClean="0"/>
          </a:p>
          <a:p>
            <a:pPr marL="184150" lvl="2" indent="0">
              <a:spcBef>
                <a:spcPts val="1200"/>
              </a:spcBef>
              <a:buSzPct val="100000"/>
              <a:buFont typeface="Calibri" panose="020F0502020204030204" pitchFamily="34" charset="0"/>
              <a:buNone/>
              <a:defRPr/>
            </a:pPr>
            <a:endParaRPr lang="en-US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5938838"/>
            <a:ext cx="220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7" y="3072730"/>
            <a:ext cx="9352623" cy="201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5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862" y="52618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Calibri Light" panose="020F0302020204030204" pitchFamily="34" charset="0"/>
              </a:rPr>
              <a:t>Who to Contact?</a:t>
            </a:r>
            <a:r>
              <a:rPr lang="en-US" altLang="en-US" dirty="0">
                <a:latin typeface="Calibri Light" panose="020F0302020204030204" pitchFamily="34" charset="0"/>
              </a:rPr>
              <a:t/>
            </a:r>
            <a:br>
              <a:rPr lang="en-US" altLang="en-US" dirty="0">
                <a:latin typeface="Calibri Light" panose="020F0302020204030204" pitchFamily="34" charset="0"/>
              </a:rPr>
            </a:b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22" y="5730081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5938838"/>
            <a:ext cx="220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6862" y="1651137"/>
            <a:ext cx="9617034" cy="44311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For </a:t>
            </a:r>
            <a:r>
              <a:rPr lang="en-US" sz="2400" b="1" dirty="0"/>
              <a:t>immediate emergency assistance (enrollment, clinical, protocol, adverse </a:t>
            </a:r>
            <a:r>
              <a:rPr lang="en-US" sz="2400" b="1" dirty="0" smtClean="0"/>
              <a:t>events</a:t>
            </a:r>
            <a:r>
              <a:rPr lang="en-US" sz="2400" b="1" dirty="0"/>
              <a:t>, etc.), please use the 24/7 </a:t>
            </a:r>
            <a:r>
              <a:rPr lang="en-US" sz="2400" b="1" dirty="0" smtClean="0"/>
              <a:t>BOOST-3 </a:t>
            </a:r>
            <a:r>
              <a:rPr lang="en-US" sz="2400" b="1" dirty="0"/>
              <a:t>Principal Investigator Hotline: </a:t>
            </a:r>
            <a:br>
              <a:rPr lang="en-US" sz="2400" b="1" dirty="0"/>
            </a:br>
            <a:r>
              <a:rPr lang="en-US" sz="2400" b="1" dirty="0"/>
              <a:t>855-4-BOOST3 (855-426-6783)</a:t>
            </a:r>
            <a:endParaRPr lang="en-US" sz="2400" dirty="0"/>
          </a:p>
          <a:p>
            <a:r>
              <a:rPr lang="en-US" sz="2400" dirty="0" smtClean="0"/>
              <a:t>Clinical </a:t>
            </a:r>
            <a:r>
              <a:rPr lang="en-US" sz="2400" dirty="0"/>
              <a:t>questions for BOOST3 trial PIs: </a:t>
            </a:r>
            <a:r>
              <a:rPr lang="en-US" sz="2400" u="sng" dirty="0">
                <a:hlinkClick r:id="rId4"/>
              </a:rPr>
              <a:t>boost-PIs@umich.edu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non-urgent data entry/WebDCU questions call: 1-866-450-2016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all other non-urgent </a:t>
            </a:r>
            <a:r>
              <a:rPr lang="en-US" sz="2400" dirty="0" smtClean="0"/>
              <a:t>questions: </a:t>
            </a:r>
            <a:r>
              <a:rPr lang="en-US" sz="2400" dirty="0" smtClean="0">
                <a:hlinkClick r:id="rId5"/>
              </a:rPr>
              <a:t>boost-contact@umich.edu</a:t>
            </a:r>
            <a:r>
              <a:rPr lang="en-US" sz="2400" dirty="0" smtClean="0"/>
              <a:t>  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email communications, please include BOOST-3 at the beginning of the subject line.  </a:t>
            </a:r>
          </a:p>
          <a:p>
            <a:pPr marL="91440" indent="-91440">
              <a:buFont typeface="Wingdings" panose="05000000000000000000" pitchFamily="2" charset="2"/>
              <a:buNone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Font typeface="Wingdings" panose="05000000000000000000" pitchFamily="2" charset="2"/>
              <a:buNone/>
              <a:defRPr/>
            </a:pPr>
            <a:endParaRPr lang="en-US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lnSpc>
                <a:spcPct val="80000"/>
              </a:lnSpc>
              <a:defRPr/>
            </a:pPr>
            <a:endParaRPr lang="en-US" alt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3" name="Shape 86" descr="SIREN draft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5738813"/>
            <a:ext cx="1868487" cy="814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76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3749</TotalTime>
  <Words>259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Wingdings 2</vt:lpstr>
      <vt:lpstr>Office Theme</vt:lpstr>
      <vt:lpstr>  </vt:lpstr>
      <vt:lpstr>Ongoing Site Management  </vt:lpstr>
      <vt:lpstr>Ongoing Regulatory Compliance</vt:lpstr>
      <vt:lpstr>Study Team Changes </vt:lpstr>
      <vt:lpstr>Regulatory Parameters Document</vt:lpstr>
      <vt:lpstr>Regulatory Parameters Document</vt:lpstr>
      <vt:lpstr>Who to Contact? </vt:lpstr>
      <vt:lpstr>Questions?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Bengelink, Erin</dc:creator>
  <cp:lastModifiedBy>Bengelink, Erin</cp:lastModifiedBy>
  <cp:revision>114</cp:revision>
  <dcterms:created xsi:type="dcterms:W3CDTF">2019-04-02T13:51:39Z</dcterms:created>
  <dcterms:modified xsi:type="dcterms:W3CDTF">2021-01-18T13:36:14Z</dcterms:modified>
</cp:coreProperties>
</file>