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9134475" cy="12179300" type="ledger"/>
  <p:notesSz cx="7010400" cy="9296400"/>
  <p:defaultTextStyle>
    <a:defPPr>
      <a:defRPr lang="en-US"/>
    </a:defPPr>
    <a:lvl1pPr marL="0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1pPr>
    <a:lvl2pPr marL="546491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2pPr>
    <a:lvl3pPr marL="1092982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3pPr>
    <a:lvl4pPr marL="1639473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4pPr>
    <a:lvl5pPr marL="2185965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5pPr>
    <a:lvl6pPr marL="2732456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6pPr>
    <a:lvl7pPr marL="3278947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7pPr>
    <a:lvl8pPr marL="3825438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8pPr>
    <a:lvl9pPr marL="4371929" algn="l" defTabSz="1092982" rtl="0" eaLnBrk="1" latinLnBrk="0" hangingPunct="1">
      <a:defRPr sz="21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3C1"/>
    <a:srgbClr val="E6CBCE"/>
    <a:srgbClr val="C9BAF8"/>
    <a:srgbClr val="9D0017"/>
    <a:srgbClr val="FCFDFC"/>
    <a:srgbClr val="EAEAE3"/>
    <a:srgbClr val="DC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5573" autoAdjust="0"/>
  </p:normalViewPr>
  <p:slideViewPr>
    <p:cSldViewPr snapToGrid="0">
      <p:cViewPr varScale="1">
        <p:scale>
          <a:sx n="58" d="100"/>
          <a:sy n="58" d="100"/>
        </p:scale>
        <p:origin x="151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8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3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F589-48A8-44A8-8EEE-F17A7C3A1F1F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408B6-4F7D-4268-A102-2DEE9A150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701122" cy="12215780"/>
            <a:chOff x="0" y="0"/>
            <a:chExt cx="9701122" cy="12215780"/>
          </a:xfrm>
        </p:grpSpPr>
        <p:pic>
          <p:nvPicPr>
            <p:cNvPr id="2105" name="Picture 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04" y="3371746"/>
              <a:ext cx="8293071" cy="8844034"/>
            </a:xfrm>
            <a:prstGeom prst="rect">
              <a:avLst/>
            </a:prstGeom>
            <a:solidFill>
              <a:srgbClr val="FFFFFF"/>
            </a:solidFill>
          </p:spPr>
        </p:pic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48377" y="0"/>
              <a:ext cx="8730357" cy="2542413"/>
              <a:chOff x="10" y="10"/>
              <a:chExt cx="15828" cy="4509"/>
            </a:xfrm>
          </p:grpSpPr>
          <p:sp>
            <p:nvSpPr>
              <p:cNvPr id="2106" name="Freeform 56"/>
              <p:cNvSpPr>
                <a:spLocks/>
              </p:cNvSpPr>
              <p:nvPr/>
            </p:nvSpPr>
            <p:spPr bwMode="auto">
              <a:xfrm>
                <a:off x="10" y="10"/>
                <a:ext cx="15828" cy="4509"/>
              </a:xfrm>
              <a:custGeom>
                <a:avLst/>
                <a:gdLst>
                  <a:gd name="T0" fmla="+- 0 10 10"/>
                  <a:gd name="T1" fmla="*/ T0 w 15828"/>
                  <a:gd name="T2" fmla="+- 0 4519 10"/>
                  <a:gd name="T3" fmla="*/ 4519 h 4509"/>
                  <a:gd name="T4" fmla="+- 0 15838 10"/>
                  <a:gd name="T5" fmla="*/ T4 w 15828"/>
                  <a:gd name="T6" fmla="+- 0 4519 10"/>
                  <a:gd name="T7" fmla="*/ 4519 h 4509"/>
                  <a:gd name="T8" fmla="+- 0 15838 10"/>
                  <a:gd name="T9" fmla="*/ T8 w 15828"/>
                  <a:gd name="T10" fmla="+- 0 10 10"/>
                  <a:gd name="T11" fmla="*/ 10 h 4509"/>
                  <a:gd name="T12" fmla="+- 0 10 10"/>
                  <a:gd name="T13" fmla="*/ T12 w 15828"/>
                  <a:gd name="T14" fmla="+- 0 10 10"/>
                  <a:gd name="T15" fmla="*/ 10 h 4509"/>
                  <a:gd name="T16" fmla="+- 0 10 10"/>
                  <a:gd name="T17" fmla="*/ T16 w 15828"/>
                  <a:gd name="T18" fmla="+- 0 4519 10"/>
                  <a:gd name="T19" fmla="*/ 4519 h 4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828" h="4509">
                    <a:moveTo>
                      <a:pt x="0" y="4509"/>
                    </a:moveTo>
                    <a:lnTo>
                      <a:pt x="15828" y="4509"/>
                    </a:lnTo>
                    <a:lnTo>
                      <a:pt x="15828" y="0"/>
                    </a:lnTo>
                    <a:lnTo>
                      <a:pt x="0" y="0"/>
                    </a:lnTo>
                    <a:lnTo>
                      <a:pt x="0" y="4509"/>
                    </a:lnTo>
                    <a:close/>
                  </a:path>
                </a:pathLst>
              </a:custGeom>
              <a:noFill/>
              <a:ln w="3175">
                <a:solidFill>
                  <a:srgbClr val="D5D4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 dirty="0"/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916" y="2209605"/>
              <a:ext cx="9133560" cy="3530283"/>
              <a:chOff x="-69" y="4437"/>
              <a:chExt cx="16559" cy="6261"/>
            </a:xfrm>
          </p:grpSpPr>
          <p:sp>
            <p:nvSpPr>
              <p:cNvPr id="2104" name="Freeform 54"/>
              <p:cNvSpPr>
                <a:spLocks/>
              </p:cNvSpPr>
              <p:nvPr/>
            </p:nvSpPr>
            <p:spPr bwMode="auto">
              <a:xfrm>
                <a:off x="-69" y="4437"/>
                <a:ext cx="16559" cy="6261"/>
              </a:xfrm>
              <a:custGeom>
                <a:avLst/>
                <a:gdLst>
                  <a:gd name="T0" fmla="*/ 0 w 15840"/>
                  <a:gd name="T1" fmla="+- 0 6077 4478"/>
                  <a:gd name="T2" fmla="*/ 6077 h 1598"/>
                  <a:gd name="T3" fmla="*/ 15840 w 15840"/>
                  <a:gd name="T4" fmla="+- 0 6077 4478"/>
                  <a:gd name="T5" fmla="*/ 6077 h 1598"/>
                  <a:gd name="T6" fmla="*/ 15840 w 15840"/>
                  <a:gd name="T7" fmla="+- 0 4478 4478"/>
                  <a:gd name="T8" fmla="*/ 4478 h 1598"/>
                  <a:gd name="T9" fmla="*/ 0 w 15840"/>
                  <a:gd name="T10" fmla="+- 0 4478 4478"/>
                  <a:gd name="T11" fmla="*/ 4478 h 1598"/>
                  <a:gd name="T12" fmla="*/ 0 w 15840"/>
                  <a:gd name="T13" fmla="+- 0 6077 4478"/>
                  <a:gd name="T14" fmla="*/ 6077 h 159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15840" h="1598">
                    <a:moveTo>
                      <a:pt x="0" y="1599"/>
                    </a:moveTo>
                    <a:lnTo>
                      <a:pt x="15840" y="1599"/>
                    </a:lnTo>
                    <a:lnTo>
                      <a:pt x="15840" y="0"/>
                    </a:lnTo>
                    <a:lnTo>
                      <a:pt x="0" y="0"/>
                    </a:lnTo>
                    <a:lnTo>
                      <a:pt x="0" y="1599"/>
                    </a:lnTo>
                  </a:path>
                </a:pathLst>
              </a:custGeom>
              <a:solidFill>
                <a:srgbClr val="E6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 dirty="0"/>
              </a:p>
            </p:txBody>
          </p: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0" y="2271251"/>
              <a:ext cx="1344548" cy="9944529"/>
              <a:chOff x="-114" y="4766"/>
              <a:chExt cx="2485" cy="19714"/>
            </a:xfrm>
          </p:grpSpPr>
          <p:sp>
            <p:nvSpPr>
              <p:cNvPr id="2103" name="Freeform 52"/>
              <p:cNvSpPr>
                <a:spLocks/>
              </p:cNvSpPr>
              <p:nvPr/>
            </p:nvSpPr>
            <p:spPr bwMode="auto">
              <a:xfrm>
                <a:off x="-114" y="4766"/>
                <a:ext cx="2485" cy="19714"/>
              </a:xfrm>
              <a:custGeom>
                <a:avLst/>
                <a:gdLst>
                  <a:gd name="T0" fmla="*/ 0 w 1440"/>
                  <a:gd name="T1" fmla="+- 0 24480 4766"/>
                  <a:gd name="T2" fmla="*/ 24480 h 19714"/>
                  <a:gd name="T3" fmla="*/ 1440 w 1440"/>
                  <a:gd name="T4" fmla="+- 0 24480 4766"/>
                  <a:gd name="T5" fmla="*/ 24480 h 19714"/>
                  <a:gd name="T6" fmla="*/ 1440 w 1440"/>
                  <a:gd name="T7" fmla="+- 0 4766 4766"/>
                  <a:gd name="T8" fmla="*/ 4766 h 19714"/>
                  <a:gd name="T9" fmla="*/ 0 w 1440"/>
                  <a:gd name="T10" fmla="+- 0 4766 4766"/>
                  <a:gd name="T11" fmla="*/ 4766 h 19714"/>
                  <a:gd name="T12" fmla="*/ 0 w 1440"/>
                  <a:gd name="T13" fmla="+- 0 24480 4766"/>
                  <a:gd name="T14" fmla="*/ 24480 h 19714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</a:cxnLst>
                <a:rect l="0" t="0" r="r" b="b"/>
                <a:pathLst>
                  <a:path w="1440" h="19714">
                    <a:moveTo>
                      <a:pt x="0" y="19714"/>
                    </a:moveTo>
                    <a:lnTo>
                      <a:pt x="1440" y="19714"/>
                    </a:lnTo>
                    <a:lnTo>
                      <a:pt x="1440" y="0"/>
                    </a:lnTo>
                    <a:lnTo>
                      <a:pt x="0" y="0"/>
                    </a:lnTo>
                    <a:lnTo>
                      <a:pt x="0" y="19714"/>
                    </a:lnTo>
                  </a:path>
                </a:pathLst>
              </a:custGeom>
              <a:solidFill>
                <a:srgbClr val="E6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/>
              </a:p>
            </p:txBody>
          </p:sp>
        </p:grpSp>
        <p:sp>
          <p:nvSpPr>
            <p:cNvPr id="2097" name="Freeform 42"/>
            <p:cNvSpPr>
              <a:spLocks/>
            </p:cNvSpPr>
            <p:nvPr/>
          </p:nvSpPr>
          <p:spPr bwMode="auto">
            <a:xfrm>
              <a:off x="86827" y="94833"/>
              <a:ext cx="2108678" cy="1282201"/>
            </a:xfrm>
            <a:custGeom>
              <a:avLst/>
              <a:gdLst>
                <a:gd name="T0" fmla="+- 0 74 74"/>
                <a:gd name="T1" fmla="*/ T0 w 3823"/>
                <a:gd name="T2" fmla="+- 0 2474 200"/>
                <a:gd name="T3" fmla="*/ 2474 h 2274"/>
                <a:gd name="T4" fmla="+- 0 3897 74"/>
                <a:gd name="T5" fmla="*/ T4 w 3823"/>
                <a:gd name="T6" fmla="+- 0 2474 200"/>
                <a:gd name="T7" fmla="*/ 2474 h 2274"/>
                <a:gd name="T8" fmla="+- 0 3897 74"/>
                <a:gd name="T9" fmla="*/ T8 w 3823"/>
                <a:gd name="T10" fmla="+- 0 200 200"/>
                <a:gd name="T11" fmla="*/ 200 h 2274"/>
                <a:gd name="T12" fmla="+- 0 74 74"/>
                <a:gd name="T13" fmla="*/ T12 w 3823"/>
                <a:gd name="T14" fmla="+- 0 200 200"/>
                <a:gd name="T15" fmla="*/ 200 h 2274"/>
                <a:gd name="T16" fmla="+- 0 74 74"/>
                <a:gd name="T17" fmla="*/ T16 w 3823"/>
                <a:gd name="T18" fmla="+- 0 2474 200"/>
                <a:gd name="T19" fmla="*/ 2474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823" h="2274">
                  <a:moveTo>
                    <a:pt x="0" y="2274"/>
                  </a:moveTo>
                  <a:lnTo>
                    <a:pt x="3823" y="2274"/>
                  </a:lnTo>
                  <a:lnTo>
                    <a:pt x="3823" y="0"/>
                  </a:lnTo>
                  <a:lnTo>
                    <a:pt x="0" y="0"/>
                  </a:lnTo>
                  <a:lnTo>
                    <a:pt x="0" y="22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464" tIns="53732" rIns="107464" bIns="53732" numCol="1" anchor="t" anchorCtr="0" compatLnSpc="1">
              <a:prstTxWarp prst="textNoShape">
                <a:avLst/>
              </a:prstTxWarp>
            </a:bodyPr>
            <a:lstStyle/>
            <a:p>
              <a:endParaRPr lang="en-US" sz="2529"/>
            </a:p>
          </p:txBody>
        </p:sp>
        <p:sp>
          <p:nvSpPr>
            <p:cNvPr id="2096" name="Freeform 39"/>
            <p:cNvSpPr>
              <a:spLocks/>
            </p:cNvSpPr>
            <p:nvPr/>
          </p:nvSpPr>
          <p:spPr bwMode="auto">
            <a:xfrm>
              <a:off x="48378" y="1369087"/>
              <a:ext cx="2440912" cy="902164"/>
            </a:xfrm>
            <a:custGeom>
              <a:avLst/>
              <a:gdLst>
                <a:gd name="T0" fmla="*/ 0 w 3398"/>
                <a:gd name="T1" fmla="+- 0 4255 2506"/>
                <a:gd name="T2" fmla="*/ 4255 h 1749"/>
                <a:gd name="T3" fmla="*/ 3398 w 3398"/>
                <a:gd name="T4" fmla="+- 0 4255 2506"/>
                <a:gd name="T5" fmla="*/ 4255 h 1749"/>
                <a:gd name="T6" fmla="*/ 3398 w 3398"/>
                <a:gd name="T7" fmla="+- 0 2506 2506"/>
                <a:gd name="T8" fmla="*/ 2506 h 1749"/>
                <a:gd name="T9" fmla="*/ 0 w 3398"/>
                <a:gd name="T10" fmla="+- 0 2506 2506"/>
                <a:gd name="T11" fmla="*/ 2506 h 1749"/>
                <a:gd name="T12" fmla="*/ 0 w 3398"/>
                <a:gd name="T13" fmla="+- 0 4255 2506"/>
                <a:gd name="T14" fmla="*/ 4255 h 174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3398" h="1749">
                  <a:moveTo>
                    <a:pt x="0" y="1749"/>
                  </a:moveTo>
                  <a:lnTo>
                    <a:pt x="3398" y="1749"/>
                  </a:lnTo>
                  <a:lnTo>
                    <a:pt x="3398" y="0"/>
                  </a:lnTo>
                  <a:lnTo>
                    <a:pt x="0" y="0"/>
                  </a:lnTo>
                  <a:lnTo>
                    <a:pt x="0" y="174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464" tIns="53732" rIns="107464" bIns="53732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Center for Policy and Research in Emergency Medicine (CPR-EM)</a:t>
              </a:r>
            </a:p>
          </p:txBody>
        </p:sp>
        <p:sp>
          <p:nvSpPr>
            <p:cNvPr id="2091" name="Freeform 29"/>
            <p:cNvSpPr>
              <a:spLocks/>
            </p:cNvSpPr>
            <p:nvPr/>
          </p:nvSpPr>
          <p:spPr bwMode="auto">
            <a:xfrm>
              <a:off x="48378" y="2164684"/>
              <a:ext cx="8992356" cy="130250"/>
            </a:xfrm>
            <a:custGeom>
              <a:avLst/>
              <a:gdLst>
                <a:gd name="T0" fmla="*/ 0 w 15840"/>
                <a:gd name="T1" fmla="+- 0 4408 4255"/>
                <a:gd name="T2" fmla="*/ 4408 h 153"/>
                <a:gd name="T3" fmla="*/ 15840 w 15840"/>
                <a:gd name="T4" fmla="+- 0 4408 4255"/>
                <a:gd name="T5" fmla="*/ 4408 h 153"/>
                <a:gd name="T6" fmla="*/ 15840 w 15840"/>
                <a:gd name="T7" fmla="+- 0 4255 4255"/>
                <a:gd name="T8" fmla="*/ 4255 h 153"/>
                <a:gd name="T9" fmla="*/ 0 w 15840"/>
                <a:gd name="T10" fmla="+- 0 4255 4255"/>
                <a:gd name="T11" fmla="*/ 4255 h 153"/>
                <a:gd name="T12" fmla="*/ 0 w 15840"/>
                <a:gd name="T13" fmla="+- 0 4408 4255"/>
                <a:gd name="T14" fmla="*/ 4408 h 15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5840" h="153">
                  <a:moveTo>
                    <a:pt x="0" y="153"/>
                  </a:moveTo>
                  <a:lnTo>
                    <a:pt x="15840" y="153"/>
                  </a:lnTo>
                  <a:lnTo>
                    <a:pt x="15840" y="0"/>
                  </a:lnTo>
                  <a:lnTo>
                    <a:pt x="0" y="0"/>
                  </a:lnTo>
                  <a:lnTo>
                    <a:pt x="0" y="153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7464" tIns="53732" rIns="107464" bIns="53732" numCol="1" anchor="t" anchorCtr="0" compatLnSpc="1">
              <a:prstTxWarp prst="textNoShape">
                <a:avLst/>
              </a:prstTxWarp>
            </a:bodyPr>
            <a:lstStyle/>
            <a:p>
              <a:endParaRPr lang="en-US" sz="2529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659151" y="9205617"/>
              <a:ext cx="4250451" cy="750800"/>
              <a:chOff x="7684" y="18314"/>
              <a:chExt cx="7706" cy="1340"/>
            </a:xfrm>
          </p:grpSpPr>
          <p:sp>
            <p:nvSpPr>
              <p:cNvPr id="2090" name="Freeform 26"/>
              <p:cNvSpPr>
                <a:spLocks/>
              </p:cNvSpPr>
              <p:nvPr/>
            </p:nvSpPr>
            <p:spPr bwMode="auto">
              <a:xfrm>
                <a:off x="7684" y="18314"/>
                <a:ext cx="7706" cy="1340"/>
              </a:xfrm>
              <a:custGeom>
                <a:avLst/>
                <a:gdLst>
                  <a:gd name="T0" fmla="+- 0 3362 3362"/>
                  <a:gd name="T1" fmla="*/ T0 w 9618"/>
                  <a:gd name="T2" fmla="+- 0 12213 11323"/>
                  <a:gd name="T3" fmla="*/ 12213 h 890"/>
                  <a:gd name="T4" fmla="+- 0 12979 3362"/>
                  <a:gd name="T5" fmla="*/ T4 w 9618"/>
                  <a:gd name="T6" fmla="+- 0 12213 11323"/>
                  <a:gd name="T7" fmla="*/ 12213 h 890"/>
                  <a:gd name="T8" fmla="+- 0 12979 3362"/>
                  <a:gd name="T9" fmla="*/ T8 w 9618"/>
                  <a:gd name="T10" fmla="+- 0 11323 11323"/>
                  <a:gd name="T11" fmla="*/ 11323 h 890"/>
                  <a:gd name="T12" fmla="+- 0 3362 3362"/>
                  <a:gd name="T13" fmla="*/ T12 w 9618"/>
                  <a:gd name="T14" fmla="+- 0 11323 11323"/>
                  <a:gd name="T15" fmla="*/ 11323 h 890"/>
                  <a:gd name="T16" fmla="+- 0 3362 3362"/>
                  <a:gd name="T17" fmla="*/ T16 w 9618"/>
                  <a:gd name="T18" fmla="+- 0 12213 11323"/>
                  <a:gd name="T19" fmla="*/ 12213 h 8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18" h="890">
                    <a:moveTo>
                      <a:pt x="0" y="890"/>
                    </a:moveTo>
                    <a:lnTo>
                      <a:pt x="9617" y="890"/>
                    </a:lnTo>
                    <a:lnTo>
                      <a:pt x="9617" y="0"/>
                    </a:lnTo>
                    <a:lnTo>
                      <a:pt x="0" y="0"/>
                    </a:lnTo>
                    <a:lnTo>
                      <a:pt x="0" y="89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RN collects </a:t>
                </a:r>
                <a:r>
                  <a:rPr lang="en-US" sz="2000" dirty="0" smtClean="0"/>
                  <a:t>blood sample </a:t>
                </a:r>
                <a:r>
                  <a:rPr lang="en-US" sz="2000" dirty="0"/>
                  <a:t>1 hour after </a:t>
                </a:r>
                <a:r>
                  <a:rPr lang="en-US" sz="2000" dirty="0" smtClean="0"/>
                  <a:t>infusion</a:t>
                </a:r>
                <a:endParaRPr lang="en-US" sz="2000" dirty="0"/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4659151" y="9171829"/>
              <a:ext cx="4250451" cy="809129"/>
              <a:chOff x="7688" y="17060"/>
              <a:chExt cx="7706" cy="1435"/>
            </a:xfrm>
          </p:grpSpPr>
          <p:sp>
            <p:nvSpPr>
              <p:cNvPr id="2089" name="Freeform 24"/>
              <p:cNvSpPr>
                <a:spLocks/>
              </p:cNvSpPr>
              <p:nvPr/>
            </p:nvSpPr>
            <p:spPr bwMode="auto">
              <a:xfrm>
                <a:off x="7688" y="17060"/>
                <a:ext cx="7706" cy="1435"/>
              </a:xfrm>
              <a:custGeom>
                <a:avLst/>
                <a:gdLst>
                  <a:gd name="T0" fmla="+- 0 3362 3362"/>
                  <a:gd name="T1" fmla="*/ T0 w 9618"/>
                  <a:gd name="T2" fmla="+- 0 12213 11323"/>
                  <a:gd name="T3" fmla="*/ 12213 h 890"/>
                  <a:gd name="T4" fmla="+- 0 12979 3362"/>
                  <a:gd name="T5" fmla="*/ T4 w 9618"/>
                  <a:gd name="T6" fmla="+- 0 12213 11323"/>
                  <a:gd name="T7" fmla="*/ 12213 h 890"/>
                  <a:gd name="T8" fmla="+- 0 12979 3362"/>
                  <a:gd name="T9" fmla="*/ T8 w 9618"/>
                  <a:gd name="T10" fmla="+- 0 11323 11323"/>
                  <a:gd name="T11" fmla="*/ 11323 h 890"/>
                  <a:gd name="T12" fmla="+- 0 3362 3362"/>
                  <a:gd name="T13" fmla="*/ T12 w 9618"/>
                  <a:gd name="T14" fmla="+- 0 11323 11323"/>
                  <a:gd name="T15" fmla="*/ 11323 h 890"/>
                  <a:gd name="T16" fmla="+- 0 3362 3362"/>
                  <a:gd name="T17" fmla="*/ T16 w 9618"/>
                  <a:gd name="T18" fmla="+- 0 12213 11323"/>
                  <a:gd name="T19" fmla="*/ 12213 h 8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18" h="890">
                    <a:moveTo>
                      <a:pt x="0" y="890"/>
                    </a:moveTo>
                    <a:lnTo>
                      <a:pt x="9617" y="890"/>
                    </a:lnTo>
                    <a:lnTo>
                      <a:pt x="9617" y="0"/>
                    </a:lnTo>
                    <a:lnTo>
                      <a:pt x="0" y="0"/>
                    </a:lnTo>
                    <a:lnTo>
                      <a:pt x="0" y="890"/>
                    </a:lnTo>
                    <a:close/>
                  </a:path>
                </a:pathLst>
              </a:custGeom>
              <a:noFill/>
              <a:ln w="2540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/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4661357" y="5884045"/>
              <a:ext cx="4250451" cy="816459"/>
              <a:chOff x="7688" y="11755"/>
              <a:chExt cx="7706" cy="1448"/>
            </a:xfrm>
          </p:grpSpPr>
          <p:sp>
            <p:nvSpPr>
              <p:cNvPr id="2088" name="Freeform 22"/>
              <p:cNvSpPr>
                <a:spLocks/>
              </p:cNvSpPr>
              <p:nvPr/>
            </p:nvSpPr>
            <p:spPr bwMode="auto">
              <a:xfrm>
                <a:off x="7688" y="11755"/>
                <a:ext cx="7706" cy="1448"/>
              </a:xfrm>
              <a:custGeom>
                <a:avLst/>
                <a:gdLst>
                  <a:gd name="T0" fmla="+- 0 3344 3344"/>
                  <a:gd name="T1" fmla="*/ T0 w 9636"/>
                  <a:gd name="T2" fmla="+- 0 8569 7698"/>
                  <a:gd name="T3" fmla="*/ 8569 h 871"/>
                  <a:gd name="T4" fmla="+- 0 12979 3344"/>
                  <a:gd name="T5" fmla="*/ T4 w 9636"/>
                  <a:gd name="T6" fmla="+- 0 8569 7698"/>
                  <a:gd name="T7" fmla="*/ 8569 h 871"/>
                  <a:gd name="T8" fmla="+- 0 12979 3344"/>
                  <a:gd name="T9" fmla="*/ T8 w 9636"/>
                  <a:gd name="T10" fmla="+- 0 7698 7698"/>
                  <a:gd name="T11" fmla="*/ 7698 h 871"/>
                  <a:gd name="T12" fmla="+- 0 3344 3344"/>
                  <a:gd name="T13" fmla="*/ T12 w 9636"/>
                  <a:gd name="T14" fmla="+- 0 7698 7698"/>
                  <a:gd name="T15" fmla="*/ 7698 h 871"/>
                  <a:gd name="T16" fmla="+- 0 3344 3344"/>
                  <a:gd name="T17" fmla="*/ T16 w 9636"/>
                  <a:gd name="T18" fmla="+- 0 8569 7698"/>
                  <a:gd name="T19" fmla="*/ 8569 h 8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36" h="871">
                    <a:moveTo>
                      <a:pt x="0" y="871"/>
                    </a:moveTo>
                    <a:lnTo>
                      <a:pt x="9635" y="871"/>
                    </a:lnTo>
                    <a:lnTo>
                      <a:pt x="9635" y="0"/>
                    </a:lnTo>
                    <a:lnTo>
                      <a:pt x="0" y="0"/>
                    </a:lnTo>
                    <a:lnTo>
                      <a:pt x="0" y="87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Trauma Research Group (TRG) screens and </a:t>
                </a:r>
                <a:r>
                  <a:rPr lang="en-US" sz="2000"/>
                  <a:t>consents </a:t>
                </a:r>
                <a:r>
                  <a:rPr lang="en-US" sz="2000" smtClean="0"/>
                  <a:t>patients</a:t>
                </a:r>
                <a:endParaRPr lang="en-US" sz="2000" dirty="0"/>
              </a:p>
            </p:txBody>
          </p:sp>
        </p:grp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661357" y="5885226"/>
              <a:ext cx="4250451" cy="828301"/>
              <a:chOff x="7692" y="11422"/>
              <a:chExt cx="7706" cy="1469"/>
            </a:xfrm>
          </p:grpSpPr>
          <p:sp>
            <p:nvSpPr>
              <p:cNvPr id="2087" name="Freeform 20"/>
              <p:cNvSpPr>
                <a:spLocks/>
              </p:cNvSpPr>
              <p:nvPr/>
            </p:nvSpPr>
            <p:spPr bwMode="auto">
              <a:xfrm>
                <a:off x="7692" y="11422"/>
                <a:ext cx="7706" cy="1469"/>
              </a:xfrm>
              <a:custGeom>
                <a:avLst/>
                <a:gdLst>
                  <a:gd name="T0" fmla="+- 0 3344 3344"/>
                  <a:gd name="T1" fmla="*/ T0 w 9636"/>
                  <a:gd name="T2" fmla="+- 0 8569 7698"/>
                  <a:gd name="T3" fmla="*/ 8569 h 871"/>
                  <a:gd name="T4" fmla="+- 0 12979 3344"/>
                  <a:gd name="T5" fmla="*/ T4 w 9636"/>
                  <a:gd name="T6" fmla="+- 0 8569 7698"/>
                  <a:gd name="T7" fmla="*/ 8569 h 871"/>
                  <a:gd name="T8" fmla="+- 0 12979 3344"/>
                  <a:gd name="T9" fmla="*/ T8 w 9636"/>
                  <a:gd name="T10" fmla="+- 0 7698 7698"/>
                  <a:gd name="T11" fmla="*/ 7698 h 871"/>
                  <a:gd name="T12" fmla="+- 0 3344 3344"/>
                  <a:gd name="T13" fmla="*/ T12 w 9636"/>
                  <a:gd name="T14" fmla="+- 0 7698 7698"/>
                  <a:gd name="T15" fmla="*/ 7698 h 871"/>
                  <a:gd name="T16" fmla="+- 0 3344 3344"/>
                  <a:gd name="T17" fmla="*/ T16 w 9636"/>
                  <a:gd name="T18" fmla="+- 0 8569 7698"/>
                  <a:gd name="T19" fmla="*/ 8569 h 8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36" h="871">
                    <a:moveTo>
                      <a:pt x="0" y="871"/>
                    </a:moveTo>
                    <a:lnTo>
                      <a:pt x="9635" y="871"/>
                    </a:lnTo>
                    <a:lnTo>
                      <a:pt x="9635" y="0"/>
                    </a:lnTo>
                    <a:lnTo>
                      <a:pt x="0" y="0"/>
                    </a:lnTo>
                    <a:lnTo>
                      <a:pt x="0" y="871"/>
                    </a:lnTo>
                    <a:close/>
                  </a:path>
                </a:pathLst>
              </a:custGeom>
              <a:noFill/>
              <a:ln w="2540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/>
              </a:p>
            </p:txBody>
          </p:sp>
        </p:grp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>
              <a:off x="4661357" y="7044746"/>
              <a:ext cx="4250451" cy="521564"/>
              <a:chOff x="7688" y="14060"/>
              <a:chExt cx="7706" cy="925"/>
            </a:xfrm>
          </p:grpSpPr>
          <p:sp>
            <p:nvSpPr>
              <p:cNvPr id="2084" name="Freeform 14"/>
              <p:cNvSpPr>
                <a:spLocks/>
              </p:cNvSpPr>
              <p:nvPr/>
            </p:nvSpPr>
            <p:spPr bwMode="auto">
              <a:xfrm>
                <a:off x="7688" y="14060"/>
                <a:ext cx="7706" cy="925"/>
              </a:xfrm>
              <a:custGeom>
                <a:avLst/>
                <a:gdLst>
                  <a:gd name="T0" fmla="+- 0 4483 4483"/>
                  <a:gd name="T1" fmla="*/ T0 w 6191"/>
                  <a:gd name="T2" fmla="+- 0 10462 9675"/>
                  <a:gd name="T3" fmla="*/ 10462 h 786"/>
                  <a:gd name="T4" fmla="+- 0 10674 4483"/>
                  <a:gd name="T5" fmla="*/ T4 w 6191"/>
                  <a:gd name="T6" fmla="+- 0 10462 9675"/>
                  <a:gd name="T7" fmla="*/ 10462 h 786"/>
                  <a:gd name="T8" fmla="+- 0 10674 4483"/>
                  <a:gd name="T9" fmla="*/ T8 w 6191"/>
                  <a:gd name="T10" fmla="+- 0 9675 9675"/>
                  <a:gd name="T11" fmla="*/ 9675 h 786"/>
                  <a:gd name="T12" fmla="+- 0 4483 4483"/>
                  <a:gd name="T13" fmla="*/ T12 w 6191"/>
                  <a:gd name="T14" fmla="+- 0 9675 9675"/>
                  <a:gd name="T15" fmla="*/ 9675 h 786"/>
                  <a:gd name="T16" fmla="+- 0 4483 4483"/>
                  <a:gd name="T17" fmla="*/ T16 w 6191"/>
                  <a:gd name="T18" fmla="+- 0 10462 9675"/>
                  <a:gd name="T19" fmla="*/ 10462 h 7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91" h="786">
                    <a:moveTo>
                      <a:pt x="0" y="787"/>
                    </a:moveTo>
                    <a:lnTo>
                      <a:pt x="6191" y="787"/>
                    </a:lnTo>
                    <a:lnTo>
                      <a:pt x="6191" y="0"/>
                    </a:lnTo>
                    <a:lnTo>
                      <a:pt x="0" y="0"/>
                    </a:lnTo>
                    <a:lnTo>
                      <a:pt x="0" y="78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000" dirty="0"/>
                  <a:t>RN collects </a:t>
                </a:r>
                <a:r>
                  <a:rPr lang="en-US" sz="2000" dirty="0" smtClean="0"/>
                  <a:t>blood </a:t>
                </a:r>
                <a:r>
                  <a:rPr lang="en-US" sz="2000" dirty="0"/>
                  <a:t>s</a:t>
                </a:r>
                <a:r>
                  <a:rPr lang="en-US" sz="2000" dirty="0" smtClean="0"/>
                  <a:t>ample pre-infusion</a:t>
                </a:r>
                <a:endParaRPr lang="en-US" sz="2000" dirty="0"/>
              </a:p>
              <a:p>
                <a:endParaRPr lang="en-US" sz="2000" dirty="0"/>
              </a:p>
            </p:txBody>
          </p:sp>
        </p:grpSp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4661357" y="7065368"/>
              <a:ext cx="4250451" cy="531149"/>
              <a:chOff x="7692" y="13325"/>
              <a:chExt cx="7706" cy="942"/>
            </a:xfrm>
          </p:grpSpPr>
          <p:sp>
            <p:nvSpPr>
              <p:cNvPr id="2083" name="Freeform 12"/>
              <p:cNvSpPr>
                <a:spLocks/>
              </p:cNvSpPr>
              <p:nvPr/>
            </p:nvSpPr>
            <p:spPr bwMode="auto">
              <a:xfrm>
                <a:off x="7692" y="13325"/>
                <a:ext cx="7706" cy="942"/>
              </a:xfrm>
              <a:custGeom>
                <a:avLst/>
                <a:gdLst>
                  <a:gd name="T0" fmla="+- 0 4483 4483"/>
                  <a:gd name="T1" fmla="*/ T0 w 6191"/>
                  <a:gd name="T2" fmla="+- 0 10462 9675"/>
                  <a:gd name="T3" fmla="*/ 10462 h 786"/>
                  <a:gd name="T4" fmla="+- 0 10674 4483"/>
                  <a:gd name="T5" fmla="*/ T4 w 6191"/>
                  <a:gd name="T6" fmla="+- 0 10462 9675"/>
                  <a:gd name="T7" fmla="*/ 10462 h 786"/>
                  <a:gd name="T8" fmla="+- 0 10674 4483"/>
                  <a:gd name="T9" fmla="*/ T8 w 6191"/>
                  <a:gd name="T10" fmla="+- 0 9675 9675"/>
                  <a:gd name="T11" fmla="*/ 9675 h 786"/>
                  <a:gd name="T12" fmla="+- 0 4483 4483"/>
                  <a:gd name="T13" fmla="*/ T12 w 6191"/>
                  <a:gd name="T14" fmla="+- 0 9675 9675"/>
                  <a:gd name="T15" fmla="*/ 9675 h 786"/>
                  <a:gd name="T16" fmla="+- 0 4483 4483"/>
                  <a:gd name="T17" fmla="*/ T16 w 6191"/>
                  <a:gd name="T18" fmla="+- 0 10462 9675"/>
                  <a:gd name="T19" fmla="*/ 10462 h 7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91" h="786">
                    <a:moveTo>
                      <a:pt x="0" y="787"/>
                    </a:moveTo>
                    <a:lnTo>
                      <a:pt x="6191" y="787"/>
                    </a:lnTo>
                    <a:lnTo>
                      <a:pt x="6191" y="0"/>
                    </a:lnTo>
                    <a:lnTo>
                      <a:pt x="0" y="0"/>
                    </a:lnTo>
                    <a:lnTo>
                      <a:pt x="0" y="787"/>
                    </a:lnTo>
                    <a:close/>
                  </a:path>
                </a:pathLst>
              </a:custGeom>
              <a:noFill/>
              <a:ln w="2540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7464" tIns="53732" rIns="107464" bIns="537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29"/>
              </a:p>
            </p:txBody>
          </p:sp>
        </p:grpSp>
        <p:sp>
          <p:nvSpPr>
            <p:cNvPr id="2107" name="Text Box 58"/>
            <p:cNvSpPr txBox="1">
              <a:spLocks noChangeArrowheads="1"/>
            </p:cNvSpPr>
            <p:nvPr/>
          </p:nvSpPr>
          <p:spPr bwMode="auto">
            <a:xfrm>
              <a:off x="2489291" y="25383"/>
              <a:ext cx="6611037" cy="210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defTabSz="10746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400" b="1" dirty="0"/>
                <a:t>Clinical Trial of COVID-19 Convalescent Plasma in Outpatients (C3PO)</a:t>
              </a:r>
              <a:endParaRPr lang="en-US" altLang="en-US" sz="3400" b="1" dirty="0">
                <a:solidFill>
                  <a:srgbClr val="231F20"/>
                </a:solidFill>
                <a:latin typeface="Calibri" panose="020F0502020204030204" pitchFamily="34" charset="0"/>
              </a:endParaRPr>
            </a:p>
            <a:p>
              <a:pPr algn="ctr" defTabSz="10746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231F20"/>
                  </a:solidFill>
                  <a:latin typeface="Calibri" panose="020F0502020204030204" pitchFamily="34" charset="0"/>
                </a:rPr>
                <a:t>Principle Investigator: Bory Kea, MD MCR</a:t>
              </a:r>
            </a:p>
            <a:p>
              <a:pPr algn="ctr" defTabSz="10746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231F20"/>
                  </a:solidFill>
                  <a:latin typeface="Calibri" panose="020F0502020204030204" pitchFamily="34" charset="0"/>
                </a:rPr>
                <a:t>Co-Investigator: Mohamud </a:t>
              </a:r>
              <a:r>
                <a:rPr lang="en-US" altLang="en-US" sz="2000" dirty="0" err="1">
                  <a:solidFill>
                    <a:srgbClr val="231F20"/>
                  </a:solidFill>
                  <a:latin typeface="Calibri" panose="020F0502020204030204" pitchFamily="34" charset="0"/>
                </a:rPr>
                <a:t>Daya</a:t>
              </a:r>
              <a:r>
                <a:rPr lang="en-US" altLang="en-US" sz="2000" dirty="0">
                  <a:solidFill>
                    <a:srgbClr val="231F20"/>
                  </a:solidFill>
                  <a:latin typeface="Calibri" panose="020F0502020204030204" pitchFamily="34" charset="0"/>
                </a:rPr>
                <a:t>, MD MS</a:t>
              </a:r>
              <a:endParaRPr lang="en-US" altLang="en-US" sz="2000" dirty="0"/>
            </a:p>
            <a:p>
              <a:pPr defTabSz="10746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2108" name="Rectangle 59"/>
            <p:cNvSpPr>
              <a:spLocks noChangeArrowheads="1"/>
            </p:cNvSpPr>
            <p:nvPr/>
          </p:nvSpPr>
          <p:spPr bwMode="auto">
            <a:xfrm>
              <a:off x="0" y="198906"/>
              <a:ext cx="217092" cy="49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7464" tIns="53732" rIns="107464" bIns="53732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z="2529"/>
            </a:p>
          </p:txBody>
        </p:sp>
        <p:pic>
          <p:nvPicPr>
            <p:cNvPr id="65" name="Picture 6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8" b="1552"/>
            <a:stretch/>
          </p:blipFill>
          <p:spPr>
            <a:xfrm>
              <a:off x="75038" y="63033"/>
              <a:ext cx="2414253" cy="847211"/>
            </a:xfrm>
            <a:prstGeom prst="rect">
              <a:avLst/>
            </a:prstGeom>
          </p:spPr>
        </p:pic>
        <p:sp>
          <p:nvSpPr>
            <p:cNvPr id="2111" name="AutoShape 62" descr="Related image"/>
            <p:cNvSpPr>
              <a:spLocks noChangeAspect="1" noChangeArrowheads="1"/>
            </p:cNvSpPr>
            <p:nvPr/>
          </p:nvSpPr>
          <p:spPr bwMode="auto">
            <a:xfrm>
              <a:off x="182838" y="9328"/>
              <a:ext cx="358215" cy="35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7464" tIns="53732" rIns="107464" bIns="53732" numCol="1" anchor="t" anchorCtr="0" compatLnSpc="1">
              <a:prstTxWarp prst="textNoShape">
                <a:avLst/>
              </a:prstTxWarp>
            </a:bodyPr>
            <a:lstStyle/>
            <a:p>
              <a:endParaRPr lang="en-US" sz="2529"/>
            </a:p>
          </p:txBody>
        </p:sp>
        <p:sp>
          <p:nvSpPr>
            <p:cNvPr id="2048" name="AutoShape 64" descr="Related image"/>
            <p:cNvSpPr>
              <a:spLocks noChangeAspect="1" noChangeArrowheads="1"/>
            </p:cNvSpPr>
            <p:nvPr/>
          </p:nvSpPr>
          <p:spPr bwMode="auto">
            <a:xfrm>
              <a:off x="361945" y="188436"/>
              <a:ext cx="358215" cy="358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7464" tIns="53732" rIns="107464" bIns="53732" numCol="1" anchor="t" anchorCtr="0" compatLnSpc="1">
              <a:prstTxWarp prst="textNoShape">
                <a:avLst/>
              </a:prstTxWarp>
            </a:bodyPr>
            <a:lstStyle/>
            <a:p>
              <a:endParaRPr lang="en-US" sz="2529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44823" y="2256896"/>
              <a:ext cx="90797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Objective: </a:t>
              </a:r>
              <a:r>
                <a:rPr lang="en-US" sz="1800" dirty="0"/>
                <a:t>T</a:t>
              </a:r>
              <a:r>
                <a:rPr lang="en-US" sz="1800" dirty="0" smtClean="0"/>
                <a:t>o </a:t>
              </a:r>
              <a:r>
                <a:rPr lang="en-US" sz="1800" dirty="0"/>
                <a:t>determine the efficacy and safety of a single dose of convalescent plasma (CP) for preventing the progression of mild to severe COVID-19 illness in ED patients who are stable for outpatient management.</a:t>
              </a:r>
            </a:p>
          </p:txBody>
        </p:sp>
        <p:sp>
          <p:nvSpPr>
            <p:cNvPr id="2056" name="TextBox 2055"/>
            <p:cNvSpPr txBox="1"/>
            <p:nvPr/>
          </p:nvSpPr>
          <p:spPr>
            <a:xfrm>
              <a:off x="4063814" y="5337884"/>
              <a:ext cx="5142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231F20"/>
                  </a:solidFill>
                  <a:latin typeface="Calibri" panose="020F0502020204030204" pitchFamily="34" charset="0"/>
                  <a:ea typeface="Impact" panose="020B0806030902050204" pitchFamily="34" charset="0"/>
                  <a:cs typeface="Impact" panose="020B0806030902050204" pitchFamily="34" charset="0"/>
                </a:rPr>
                <a:t>C3PO </a:t>
              </a:r>
              <a:r>
                <a:rPr lang="en-US" b="1" dirty="0"/>
                <a:t>Study Design</a:t>
              </a:r>
            </a:p>
          </p:txBody>
        </p:sp>
        <p:sp>
          <p:nvSpPr>
            <p:cNvPr id="2057" name="TextBox 2056"/>
            <p:cNvSpPr txBox="1"/>
            <p:nvPr/>
          </p:nvSpPr>
          <p:spPr>
            <a:xfrm>
              <a:off x="1394103" y="11421368"/>
              <a:ext cx="8307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QUESTIONS? 	STUDY COORDINATOR: JENNY COOK</a:t>
              </a:r>
            </a:p>
            <a:p>
              <a:r>
                <a:rPr lang="en-US" sz="2000" b="1" dirty="0"/>
                <a:t>EMAIL: COOKJEN@OHSU.EDU -- PHONE: (503) 494-1230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6501950" y="6716811"/>
              <a:ext cx="284540" cy="3372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6501950" y="8778573"/>
              <a:ext cx="284540" cy="39298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3161567"/>
              <a:ext cx="41357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/>
                <a:t>Inclusions: </a:t>
              </a:r>
              <a:endParaRPr lang="en-US" sz="1800" b="1" i="1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 smtClean="0"/>
                <a:t> </a:t>
              </a:r>
              <a:r>
                <a:rPr lang="en-US" sz="1800" b="1" i="1" dirty="0"/>
                <a:t>≤7 days of </a:t>
              </a:r>
              <a:r>
                <a:rPr lang="en-US" sz="1800" b="1" i="1" dirty="0" smtClean="0"/>
                <a:t>symptoms,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 smtClean="0"/>
                <a:t>≥</a:t>
              </a:r>
              <a:r>
                <a:rPr lang="en-US" sz="1800" b="1" i="1" dirty="0"/>
                <a:t>1 symptoms of COVID-19 </a:t>
              </a:r>
              <a:endParaRPr lang="en-US" sz="1800" b="1" i="1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/>
                <a:t>L</a:t>
              </a:r>
              <a:r>
                <a:rPr lang="en-US" sz="1800" b="1" i="1" dirty="0" smtClean="0"/>
                <a:t>ab-confirmed </a:t>
              </a:r>
              <a:r>
                <a:rPr lang="en-US" sz="1800" b="1" i="1" dirty="0"/>
                <a:t>SARS-CoV-2 infection, </a:t>
              </a:r>
              <a:endParaRPr lang="en-US" sz="1800" b="1" i="1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 smtClean="0"/>
                <a:t>At least 1 risk factor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/>
                <a:t>C</a:t>
              </a:r>
              <a:r>
                <a:rPr lang="en-US" sz="1800" b="1" i="1" dirty="0" smtClean="0"/>
                <a:t>linically </a:t>
              </a:r>
              <a:r>
                <a:rPr lang="en-US" sz="1800" b="1" i="1" dirty="0"/>
                <a:t>stable for outpatient management </a:t>
              </a:r>
              <a:r>
                <a:rPr lang="en-US" sz="1800" b="1" i="1" dirty="0" smtClean="0"/>
                <a:t>without O2</a:t>
              </a:r>
              <a:endParaRPr lang="en-US" sz="1800" b="1" i="1" dirty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b="1" i="1" dirty="0" smtClean="0"/>
                <a:t>ABO-compatible </a:t>
              </a:r>
              <a:r>
                <a:rPr lang="en-US" sz="1800" b="1" i="1" dirty="0"/>
                <a:t>CP </a:t>
              </a:r>
              <a:r>
                <a:rPr lang="en-US" sz="1800" b="1" i="1" dirty="0" smtClean="0"/>
                <a:t>available</a:t>
              </a:r>
              <a:endParaRPr lang="en-US" sz="1800" i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5EEA292-3A61-42F6-8E69-C304466E1C48}"/>
                </a:ext>
              </a:extLst>
            </p:cNvPr>
            <p:cNvSpPr txBox="1"/>
            <p:nvPr/>
          </p:nvSpPr>
          <p:spPr>
            <a:xfrm>
              <a:off x="4659151" y="8089975"/>
              <a:ext cx="4252657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Patient is </a:t>
              </a:r>
              <a:r>
                <a:rPr lang="en-US" sz="2000" dirty="0" smtClean="0"/>
                <a:t>randomly assigned to </a:t>
              </a:r>
              <a:r>
                <a:rPr lang="en-US" sz="2000" dirty="0"/>
                <a:t>CP or </a:t>
              </a:r>
              <a:r>
                <a:rPr lang="en-US" sz="2000" dirty="0" smtClean="0"/>
                <a:t>placebo study group.</a:t>
              </a:r>
              <a:endParaRPr lang="en-US" sz="2000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54BC06DE-DCB0-4354-93A6-75896845BFD5}"/>
                </a:ext>
              </a:extLst>
            </p:cNvPr>
            <p:cNvSpPr/>
            <p:nvPr/>
          </p:nvSpPr>
          <p:spPr>
            <a:xfrm>
              <a:off x="6501950" y="7597920"/>
              <a:ext cx="284540" cy="44334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9A71F3C-D02B-4B3B-81C3-622EC4D38AEE}"/>
                </a:ext>
              </a:extLst>
            </p:cNvPr>
            <p:cNvSpPr txBox="1"/>
            <p:nvPr/>
          </p:nvSpPr>
          <p:spPr>
            <a:xfrm>
              <a:off x="4659151" y="10298528"/>
              <a:ext cx="4250452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dirty="0" smtClean="0"/>
                <a:t>ollow up with patient by phone every other day: 2-15, in person day: </a:t>
              </a:r>
              <a:r>
                <a:rPr lang="en-US" sz="2000" dirty="0"/>
                <a:t>15 &amp; </a:t>
              </a:r>
              <a:r>
                <a:rPr lang="en-US" sz="2000" dirty="0" smtClean="0"/>
                <a:t>30</a:t>
              </a:r>
              <a:endParaRPr lang="en-US" sz="2000" dirty="0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975F93FD-94F5-497A-ACE3-8A527B2B2481}"/>
                </a:ext>
              </a:extLst>
            </p:cNvPr>
            <p:cNvSpPr/>
            <p:nvPr/>
          </p:nvSpPr>
          <p:spPr>
            <a:xfrm>
              <a:off x="6492827" y="10001105"/>
              <a:ext cx="284540" cy="27717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3EECFE-6ECC-4313-B1D3-A2CE085F7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944" y="5722198"/>
              <a:ext cx="4215412" cy="539758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141509" y="3042245"/>
              <a:ext cx="499296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Exclusions</a:t>
              </a:r>
              <a:r>
                <a:rPr lang="en-US" sz="1800" i="1" dirty="0"/>
                <a:t>: </a:t>
              </a:r>
              <a:endParaRPr lang="en-US" sz="1800" i="1" dirty="0" smtClean="0"/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 smtClean="0"/>
                <a:t>Cannot be &lt;18yo</a:t>
              </a:r>
              <a:r>
                <a:rPr lang="en-US" sz="1800" i="1" dirty="0"/>
                <a:t>, </a:t>
              </a:r>
              <a:r>
                <a:rPr lang="en-US" sz="1800" i="1" dirty="0" smtClean="0"/>
                <a:t>or a prisoner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 smtClean="0"/>
                <a:t>Prior </a:t>
              </a:r>
              <a:r>
                <a:rPr lang="en-US" sz="1800" i="1" dirty="0"/>
                <a:t>adverse reaction(s) from blood </a:t>
              </a:r>
              <a:r>
                <a:rPr lang="en-US" sz="1800" i="1" dirty="0" smtClean="0"/>
                <a:t>products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/>
                <a:t>O</a:t>
              </a:r>
              <a:r>
                <a:rPr lang="en-US" sz="1800" i="1" dirty="0" smtClean="0"/>
                <a:t>ther </a:t>
              </a:r>
              <a:r>
                <a:rPr lang="en-US" sz="1800" i="1" dirty="0"/>
                <a:t>contradictions to receiving blood </a:t>
              </a:r>
              <a:r>
                <a:rPr lang="en-US" sz="1800" i="1" dirty="0" smtClean="0"/>
                <a:t>products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 smtClean="0"/>
                <a:t>Receipt </a:t>
              </a:r>
              <a:r>
                <a:rPr lang="en-US" sz="1800" i="1" dirty="0"/>
                <a:t>of any blood product within past </a:t>
              </a:r>
              <a:r>
                <a:rPr lang="en-US" sz="1800" i="1" dirty="0" smtClean="0"/>
                <a:t>120d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/>
                <a:t>E</a:t>
              </a:r>
              <a:r>
                <a:rPr lang="en-US" sz="1800" i="1" dirty="0" smtClean="0"/>
                <a:t>nrollment </a:t>
              </a:r>
              <a:r>
                <a:rPr lang="en-US" sz="1800" i="1" dirty="0"/>
                <a:t>in </a:t>
              </a:r>
              <a:r>
                <a:rPr lang="en-US" sz="1800" i="1" dirty="0" smtClean="0"/>
                <a:t>another COVID-19 </a:t>
              </a:r>
              <a:r>
                <a:rPr lang="en-US" sz="1800" i="1" dirty="0"/>
                <a:t>interventional </a:t>
              </a:r>
              <a:r>
                <a:rPr lang="en-US" sz="1800" i="1" dirty="0" smtClean="0"/>
                <a:t>trial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800" i="1" dirty="0" smtClean="0"/>
                <a:t>Inability to tolerate 250 ml of IV fluid.</a:t>
              </a:r>
              <a:endParaRPr lang="en-US" sz="1800" i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44" y="11491409"/>
              <a:ext cx="1251621" cy="604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61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10859</TotalTime>
  <Words>228</Words>
  <Application>Microsoft Office PowerPoint</Application>
  <PresentationFormat>Ledger Paper (11x17 in)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Davis</dc:creator>
  <cp:lastModifiedBy>Jenny Cook</cp:lastModifiedBy>
  <cp:revision>165</cp:revision>
  <cp:lastPrinted>2018-06-08T18:07:03Z</cp:lastPrinted>
  <dcterms:created xsi:type="dcterms:W3CDTF">2016-06-09T15:37:38Z</dcterms:created>
  <dcterms:modified xsi:type="dcterms:W3CDTF">2020-08-11T18:56:30Z</dcterms:modified>
</cp:coreProperties>
</file>